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5" r:id="rId1"/>
  </p:sldMasterIdLst>
  <p:notesMasterIdLst>
    <p:notesMasterId r:id="rId77"/>
  </p:notesMasterIdLst>
  <p:handoutMasterIdLst>
    <p:handoutMasterId r:id="rId78"/>
  </p:handoutMasterIdLst>
  <p:sldIdLst>
    <p:sldId id="381" r:id="rId2"/>
    <p:sldId id="488" r:id="rId3"/>
    <p:sldId id="519" r:id="rId4"/>
    <p:sldId id="520" r:id="rId5"/>
    <p:sldId id="521" r:id="rId6"/>
    <p:sldId id="522" r:id="rId7"/>
    <p:sldId id="523" r:id="rId8"/>
    <p:sldId id="505" r:id="rId9"/>
    <p:sldId id="507" r:id="rId10"/>
    <p:sldId id="524" r:id="rId11"/>
    <p:sldId id="392" r:id="rId12"/>
    <p:sldId id="476" r:id="rId13"/>
    <p:sldId id="393" r:id="rId14"/>
    <p:sldId id="395" r:id="rId15"/>
    <p:sldId id="480" r:id="rId16"/>
    <p:sldId id="394" r:id="rId17"/>
    <p:sldId id="407" r:id="rId18"/>
    <p:sldId id="466" r:id="rId19"/>
    <p:sldId id="409" r:id="rId20"/>
    <p:sldId id="508" r:id="rId21"/>
    <p:sldId id="525" r:id="rId22"/>
    <p:sldId id="487" r:id="rId23"/>
    <p:sldId id="468" r:id="rId24"/>
    <p:sldId id="477" r:id="rId25"/>
    <p:sldId id="481" r:id="rId26"/>
    <p:sldId id="482" r:id="rId27"/>
    <p:sldId id="444" r:id="rId28"/>
    <p:sldId id="483" r:id="rId29"/>
    <p:sldId id="484" r:id="rId30"/>
    <p:sldId id="485" r:id="rId31"/>
    <p:sldId id="509" r:id="rId32"/>
    <p:sldId id="526" r:id="rId33"/>
    <p:sldId id="367" r:id="rId34"/>
    <p:sldId id="368" r:id="rId35"/>
    <p:sldId id="510" r:id="rId36"/>
    <p:sldId id="527" r:id="rId37"/>
    <p:sldId id="429" r:id="rId38"/>
    <p:sldId id="441" r:id="rId39"/>
    <p:sldId id="442" r:id="rId40"/>
    <p:sldId id="443" r:id="rId41"/>
    <p:sldId id="486" r:id="rId42"/>
    <p:sldId id="399" r:id="rId43"/>
    <p:sldId id="475" r:id="rId44"/>
    <p:sldId id="511" r:id="rId45"/>
    <p:sldId id="528" r:id="rId46"/>
    <p:sldId id="427" r:id="rId47"/>
    <p:sldId id="478" r:id="rId48"/>
    <p:sldId id="479" r:id="rId49"/>
    <p:sldId id="512" r:id="rId50"/>
    <p:sldId id="513" r:id="rId51"/>
    <p:sldId id="529" r:id="rId52"/>
    <p:sldId id="446" r:id="rId53"/>
    <p:sldId id="410" r:id="rId54"/>
    <p:sldId id="414" r:id="rId55"/>
    <p:sldId id="447" r:id="rId56"/>
    <p:sldId id="421" r:id="rId57"/>
    <p:sldId id="422" r:id="rId58"/>
    <p:sldId id="438" r:id="rId59"/>
    <p:sldId id="465" r:id="rId60"/>
    <p:sldId id="503" r:id="rId61"/>
    <p:sldId id="408" r:id="rId62"/>
    <p:sldId id="390" r:id="rId63"/>
    <p:sldId id="291" r:id="rId64"/>
    <p:sldId id="293" r:id="rId65"/>
    <p:sldId id="391" r:id="rId66"/>
    <p:sldId id="423" r:id="rId67"/>
    <p:sldId id="294" r:id="rId68"/>
    <p:sldId id="436" r:id="rId69"/>
    <p:sldId id="426" r:id="rId70"/>
    <p:sldId id="499" r:id="rId71"/>
    <p:sldId id="490" r:id="rId72"/>
    <p:sldId id="500" r:id="rId73"/>
    <p:sldId id="501" r:id="rId74"/>
    <p:sldId id="502" r:id="rId75"/>
    <p:sldId id="340" r:id="rId76"/>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00.タイトル" id="{DCF475AA-E95E-4CA4-9029-B85D7795B5B3}">
          <p14:sldIdLst>
            <p14:sldId id="381"/>
            <p14:sldId id="488"/>
            <p14:sldId id="519"/>
            <p14:sldId id="520"/>
            <p14:sldId id="521"/>
            <p14:sldId id="522"/>
            <p14:sldId id="523"/>
          </p14:sldIdLst>
        </p14:section>
        <p14:section name="01.サービスのRe-Design" id="{6516D6DD-D317-423C-8F3C-DD8180437D0C}">
          <p14:sldIdLst>
            <p14:sldId id="505"/>
            <p14:sldId id="507"/>
            <p14:sldId id="524"/>
          </p14:sldIdLst>
        </p14:section>
        <p14:section name="01-01.ええやん、大阪" id="{0C6FCDF6-8D37-44DA-9437-AF701C700642}">
          <p14:sldIdLst>
            <p14:sldId id="392"/>
            <p14:sldId id="476"/>
            <p14:sldId id="393"/>
            <p14:sldId id="395"/>
            <p14:sldId id="480"/>
            <p14:sldId id="394"/>
            <p14:sldId id="407"/>
            <p14:sldId id="466"/>
          </p14:sldIdLst>
        </p14:section>
        <p14:section name="01-02.いつでもどこでも" id="{EAB95456-1D70-43B0-8F0C-44277E5E04CA}">
          <p14:sldIdLst>
            <p14:sldId id="409"/>
          </p14:sldIdLst>
        </p14:section>
        <p14:section name="02.あんしんのRe-Design" id="{F55F6781-B433-4A3E-9507-5A9D4B177271}">
          <p14:sldIdLst>
            <p14:sldId id="508"/>
            <p14:sldId id="525"/>
          </p14:sldIdLst>
        </p14:section>
        <p14:section name="02-03.大阪はあんしんや" id="{F95D6724-3910-45CF-9D36-85ABE3D6B0C8}">
          <p14:sldIdLst>
            <p14:sldId id="487"/>
            <p14:sldId id="468"/>
            <p14:sldId id="477"/>
            <p14:sldId id="481"/>
            <p14:sldId id="482"/>
            <p14:sldId id="444"/>
          </p14:sldIdLst>
        </p14:section>
        <p14:section name="02-04.大阪が見える" id="{8012C7B4-EA49-4B0D-9BDB-41C552FD1335}">
          <p14:sldIdLst>
            <p14:sldId id="483"/>
            <p14:sldId id="484"/>
            <p14:sldId id="485"/>
          </p14:sldIdLst>
        </p14:section>
        <p14:section name="03.つながりのRe-Design" id="{578E3D1D-6C5E-42F5-940E-7810516790F8}">
          <p14:sldIdLst>
            <p14:sldId id="509"/>
            <p14:sldId id="526"/>
          </p14:sldIdLst>
        </p14:section>
        <p14:section name="03-05.コラボはおもろい" id="{8EB66B6C-C520-4D72-8090-EC5BFEE02103}">
          <p14:sldIdLst>
            <p14:sldId id="367"/>
            <p14:sldId id="368"/>
          </p14:sldIdLst>
        </p14:section>
        <p14:section name="04.にぎわいのRe-Design" id="{FCF55051-2FEB-4C9D-9007-70B07019A535}">
          <p14:sldIdLst>
            <p14:sldId id="510"/>
            <p14:sldId id="527"/>
          </p14:sldIdLst>
        </p14:section>
        <p14:section name="04.07-好きやねんOSAKA" id="{38263D26-B9D2-44F2-81DF-91BC759A6992}">
          <p14:sldIdLst>
            <p14:sldId id="429"/>
            <p14:sldId id="441"/>
            <p14:sldId id="442"/>
            <p14:sldId id="443"/>
            <p14:sldId id="486"/>
          </p14:sldIdLst>
        </p14:section>
        <p14:section name="04.08-大阪でやろ" id="{A465A755-911E-4C57-AF9B-C00D023FC228}">
          <p14:sldIdLst>
            <p14:sldId id="399"/>
            <p14:sldId id="475"/>
          </p14:sldIdLst>
        </p14:section>
        <p14:section name="05.やさしさのRe-Design" id="{69292BCF-EF4C-42FC-99BF-90C8A36FAD5D}">
          <p14:sldIdLst>
            <p14:sldId id="511"/>
            <p14:sldId id="528"/>
          </p14:sldIdLst>
        </p14:section>
        <p14:section name="05.09-らしく暮らせばええ" id="{286C84BC-5C1C-4A2E-B7E4-2E1786A29BA9}">
          <p14:sldIdLst>
            <p14:sldId id="427"/>
          </p14:sldIdLst>
        </p14:section>
        <p14:section name="05-10.SDGs" id="{FC2D670C-0FE4-4292-B6EC-82BBD6977C0E}">
          <p14:sldIdLst>
            <p14:sldId id="478"/>
            <p14:sldId id="479"/>
          </p14:sldIdLst>
        </p14:section>
        <p14:section name="06.しごとのRe-Design" id="{E622DC98-77AE-4E1B-A132-AE3AAC2F621A}">
          <p14:sldIdLst>
            <p14:sldId id="512"/>
            <p14:sldId id="513"/>
            <p14:sldId id="529"/>
          </p14:sldIdLst>
        </p14:section>
        <p14:section name="06-11.相方はデジタル" id="{F7F6DFF3-A10A-4EE8-9019-4F0A1B62573F}">
          <p14:sldIdLst>
            <p14:sldId id="446"/>
            <p14:sldId id="410"/>
            <p14:sldId id="414"/>
            <p14:sldId id="447"/>
            <p14:sldId id="421"/>
            <p14:sldId id="422"/>
            <p14:sldId id="438"/>
            <p14:sldId id="465"/>
            <p14:sldId id="503"/>
          </p14:sldIdLst>
        </p14:section>
        <p14:section name="経験だけに" id="{E5D22314-2ECA-4372-B134-0C0947EA7C42}">
          <p14:sldIdLst>
            <p14:sldId id="408"/>
            <p14:sldId id="390"/>
          </p14:sldIdLst>
        </p14:section>
        <p14:section name="00.ええやんDX" id="{AB44AC3B-8C81-40AF-9E67-2B168C454319}">
          <p14:sldIdLst>
            <p14:sldId id="291"/>
            <p14:sldId id="293"/>
            <p14:sldId id="391"/>
            <p14:sldId id="423"/>
            <p14:sldId id="294"/>
            <p14:sldId id="436"/>
            <p14:sldId id="426"/>
          </p14:sldIdLst>
        </p14:section>
        <p14:section name="デジタル活用の取組" id="{7E392F17-7ACA-4968-A654-A4B7AA9F4B8B}">
          <p14:sldIdLst>
            <p14:sldId id="499"/>
            <p14:sldId id="490"/>
            <p14:sldId id="500"/>
            <p14:sldId id="501"/>
            <p14:sldId id="502"/>
            <p14:sldId id="340"/>
          </p14:sldIdLst>
        </p14:section>
      </p14:sectionLst>
    </p:ext>
    <p:ext uri="{EFAFB233-063F-42B5-8137-9DF3F51BA10A}">
      <p15:sldGuideLst xmlns:p15="http://schemas.microsoft.com/office/powerpoint/2012/main">
        <p15:guide id="3" pos="285" userDrawn="1">
          <p15:clr>
            <a:srgbClr val="A4A3A4"/>
          </p15:clr>
        </p15:guide>
        <p15:guide id="4" pos="5932" userDrawn="1">
          <p15:clr>
            <a:srgbClr val="A4A3A4"/>
          </p15:clr>
        </p15:guide>
        <p15:guide id="17" pos="3007" userDrawn="1">
          <p15:clr>
            <a:srgbClr val="A4A3A4"/>
          </p15:clr>
        </p15:guide>
        <p15:guide id="34" pos="3233" userDrawn="1">
          <p15:clr>
            <a:srgbClr val="A4A3A4"/>
          </p15:clr>
        </p15:guide>
        <p15:guide id="37" orient="horz" pos="4269" userDrawn="1">
          <p15:clr>
            <a:srgbClr val="A4A3A4"/>
          </p15:clr>
        </p15:guide>
        <p15:guide id="39" orient="horz" pos="23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CEAED"/>
    <a:srgbClr val="F7C5CD"/>
    <a:srgbClr val="F19DAB"/>
    <a:srgbClr val="AF1932"/>
    <a:srgbClr val="F1E43B"/>
    <a:srgbClr val="F2F2F2"/>
    <a:srgbClr val="FFFFFF"/>
    <a:srgbClr val="FDF1F3"/>
    <a:srgbClr val="F9D7D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ED9B2-5E04-4E5F-B092-4482075F8DD3}" v="21" dt="2023-01-24T09:21:21.74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77" autoAdjust="0"/>
    <p:restoredTop sz="94761" autoAdjust="0"/>
  </p:normalViewPr>
  <p:slideViewPr>
    <p:cSldViewPr snapToGrid="0">
      <p:cViewPr varScale="1">
        <p:scale>
          <a:sx n="63" d="100"/>
          <a:sy n="63" d="100"/>
        </p:scale>
        <p:origin x="844" y="60"/>
      </p:cViewPr>
      <p:guideLst>
        <p:guide pos="285"/>
        <p:guide pos="5932"/>
        <p:guide pos="3007"/>
        <p:guide pos="3233"/>
        <p:guide orient="horz" pos="4269"/>
        <p:guide orient="horz" pos="232"/>
      </p:guideLst>
    </p:cSldViewPr>
  </p:slideViewPr>
  <p:outlineViewPr>
    <p:cViewPr>
      <p:scale>
        <a:sx n="33" d="100"/>
        <a:sy n="33" d="100"/>
      </p:scale>
      <p:origin x="0" y="-144"/>
    </p:cViewPr>
    <p:sldLst>
      <p:sld r:id="rId1" collapse="1"/>
      <p:sld r:id="rId2" collapse="1"/>
      <p:sld r:id="rId3" collapse="1"/>
    </p:sldLst>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75" d="100"/>
          <a:sy n="75" d="100"/>
        </p:scale>
        <p:origin x="2892" y="2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3" Type="http://schemas.openxmlformats.org/officeDocument/2006/relationships/slide" Target="slides/slide70.xml"/><Relationship Id="rId2" Type="http://schemas.openxmlformats.org/officeDocument/2006/relationships/slide" Target="slides/slide63.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B5633F0-F18E-4049-BFEE-3AAB2D84DCDC}"/>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en-GB"/>
          </a:p>
        </p:txBody>
      </p:sp>
      <p:sp>
        <p:nvSpPr>
          <p:cNvPr id="3" name="日付プレースホルダー 2">
            <a:extLst>
              <a:ext uri="{FF2B5EF4-FFF2-40B4-BE49-F238E27FC236}">
                <a16:creationId xmlns:a16="http://schemas.microsoft.com/office/drawing/2014/main" id="{DD1A91A4-6183-4E56-8741-15FE10D8A853}"/>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E093E95D-3691-4D51-91D8-B667996F03B4}" type="datetimeFigureOut">
              <a:rPr kumimoji="1" lang="en-GB" smtClean="0"/>
              <a:t>28/03/2024</a:t>
            </a:fld>
            <a:endParaRPr kumimoji="1" lang="en-GB"/>
          </a:p>
        </p:txBody>
      </p:sp>
      <p:sp>
        <p:nvSpPr>
          <p:cNvPr id="4" name="フッター プレースホルダー 3">
            <a:extLst>
              <a:ext uri="{FF2B5EF4-FFF2-40B4-BE49-F238E27FC236}">
                <a16:creationId xmlns:a16="http://schemas.microsoft.com/office/drawing/2014/main" id="{5298F250-E0D5-48AF-A8E4-327C21FD9399}"/>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en-GB"/>
          </a:p>
        </p:txBody>
      </p:sp>
      <p:sp>
        <p:nvSpPr>
          <p:cNvPr id="5" name="スライド番号プレースホルダー 4">
            <a:extLst>
              <a:ext uri="{FF2B5EF4-FFF2-40B4-BE49-F238E27FC236}">
                <a16:creationId xmlns:a16="http://schemas.microsoft.com/office/drawing/2014/main" id="{B0C683AA-8CC3-48FC-84A4-D72234C30E1A}"/>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C0B83320-ED8D-43AA-9136-EAF191C0D922}" type="slidenum">
              <a:rPr kumimoji="1" lang="en-GB" smtClean="0"/>
              <a:t>‹#›</a:t>
            </a:fld>
            <a:endParaRPr kumimoji="1" lang="en-GB"/>
          </a:p>
        </p:txBody>
      </p:sp>
    </p:spTree>
    <p:extLst>
      <p:ext uri="{BB962C8B-B14F-4D97-AF65-F5344CB8AC3E}">
        <p14:creationId xmlns:p14="http://schemas.microsoft.com/office/powerpoint/2010/main" val="778562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en-GB" dirty="0"/>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5588D743-E6C8-435F-BDA1-C0EC99F27D24}" type="datetimeFigureOut">
              <a:rPr kumimoji="1" lang="en-GB" smtClean="0"/>
              <a:t>28/03/2024</a:t>
            </a:fld>
            <a:endParaRPr kumimoji="1" lang="en-GB" dirty="0"/>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GB"/>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en-GB" dirty="0"/>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E4D82DDE-EB6C-4E0E-8615-6EAC57F0DD5A}" type="slidenum">
              <a:rPr kumimoji="1" lang="en-GB" smtClean="0"/>
              <a:t>‹#›</a:t>
            </a:fld>
            <a:endParaRPr kumimoji="1" lang="en-GB" dirty="0"/>
          </a:p>
        </p:txBody>
      </p:sp>
    </p:spTree>
    <p:extLst>
      <p:ext uri="{BB962C8B-B14F-4D97-AF65-F5344CB8AC3E}">
        <p14:creationId xmlns:p14="http://schemas.microsoft.com/office/powerpoint/2010/main" val="12697824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a:p>
        </p:txBody>
      </p:sp>
      <p:sp>
        <p:nvSpPr>
          <p:cNvPr id="4" name="スライド番号プレースホルダー 3"/>
          <p:cNvSpPr>
            <a:spLocks noGrp="1"/>
          </p:cNvSpPr>
          <p:nvPr>
            <p:ph type="sldNum" sz="quarter" idx="5"/>
          </p:nvPr>
        </p:nvSpPr>
        <p:spPr/>
        <p:txBody>
          <a:bodyPr/>
          <a:lstStyle/>
          <a:p>
            <a:fld id="{E4D82DDE-EB6C-4E0E-8615-6EAC57F0DD5A}" type="slidenum">
              <a:rPr kumimoji="1" lang="en-GB" smtClean="0"/>
              <a:t>10</a:t>
            </a:fld>
            <a:endParaRPr kumimoji="1" lang="en-GB"/>
          </a:p>
        </p:txBody>
      </p:sp>
    </p:spTree>
    <p:extLst>
      <p:ext uri="{BB962C8B-B14F-4D97-AF65-F5344CB8AC3E}">
        <p14:creationId xmlns:p14="http://schemas.microsoft.com/office/powerpoint/2010/main" val="3920590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a:p>
        </p:txBody>
      </p:sp>
      <p:sp>
        <p:nvSpPr>
          <p:cNvPr id="4" name="スライド番号プレースホルダー 3"/>
          <p:cNvSpPr>
            <a:spLocks noGrp="1"/>
          </p:cNvSpPr>
          <p:nvPr>
            <p:ph type="sldNum" sz="quarter" idx="5"/>
          </p:nvPr>
        </p:nvSpPr>
        <p:spPr/>
        <p:txBody>
          <a:bodyPr/>
          <a:lstStyle/>
          <a:p>
            <a:fld id="{E4D82DDE-EB6C-4E0E-8615-6EAC57F0DD5A}" type="slidenum">
              <a:rPr kumimoji="1" lang="en-GB" smtClean="0"/>
              <a:t>21</a:t>
            </a:fld>
            <a:endParaRPr kumimoji="1" lang="en-GB"/>
          </a:p>
        </p:txBody>
      </p:sp>
    </p:spTree>
    <p:extLst>
      <p:ext uri="{BB962C8B-B14F-4D97-AF65-F5344CB8AC3E}">
        <p14:creationId xmlns:p14="http://schemas.microsoft.com/office/powerpoint/2010/main" val="2477636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D82DDE-EB6C-4E0E-8615-6EAC57F0DD5A}" type="slidenum">
              <a:rPr kumimoji="1" lang="en-GB" smtClean="0"/>
              <a:t>24</a:t>
            </a:fld>
            <a:endParaRPr kumimoji="1" lang="en-GB" dirty="0"/>
          </a:p>
        </p:txBody>
      </p:sp>
    </p:spTree>
    <p:extLst>
      <p:ext uri="{BB962C8B-B14F-4D97-AF65-F5344CB8AC3E}">
        <p14:creationId xmlns:p14="http://schemas.microsoft.com/office/powerpoint/2010/main" val="1640898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a:p>
        </p:txBody>
      </p:sp>
      <p:sp>
        <p:nvSpPr>
          <p:cNvPr id="4" name="スライド番号プレースホルダー 3"/>
          <p:cNvSpPr>
            <a:spLocks noGrp="1"/>
          </p:cNvSpPr>
          <p:nvPr>
            <p:ph type="sldNum" sz="quarter" idx="5"/>
          </p:nvPr>
        </p:nvSpPr>
        <p:spPr/>
        <p:txBody>
          <a:bodyPr/>
          <a:lstStyle/>
          <a:p>
            <a:fld id="{E4D82DDE-EB6C-4E0E-8615-6EAC57F0DD5A}" type="slidenum">
              <a:rPr kumimoji="1" lang="en-GB" smtClean="0"/>
              <a:t>32</a:t>
            </a:fld>
            <a:endParaRPr kumimoji="1" lang="en-GB"/>
          </a:p>
        </p:txBody>
      </p:sp>
    </p:spTree>
    <p:extLst>
      <p:ext uri="{BB962C8B-B14F-4D97-AF65-F5344CB8AC3E}">
        <p14:creationId xmlns:p14="http://schemas.microsoft.com/office/powerpoint/2010/main" val="312477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a:p>
        </p:txBody>
      </p:sp>
      <p:sp>
        <p:nvSpPr>
          <p:cNvPr id="4" name="スライド番号プレースホルダー 3"/>
          <p:cNvSpPr>
            <a:spLocks noGrp="1"/>
          </p:cNvSpPr>
          <p:nvPr>
            <p:ph type="sldNum" sz="quarter" idx="5"/>
          </p:nvPr>
        </p:nvSpPr>
        <p:spPr/>
        <p:txBody>
          <a:bodyPr/>
          <a:lstStyle/>
          <a:p>
            <a:fld id="{E4D82DDE-EB6C-4E0E-8615-6EAC57F0DD5A}" type="slidenum">
              <a:rPr kumimoji="1" lang="en-GB" smtClean="0"/>
              <a:t>36</a:t>
            </a:fld>
            <a:endParaRPr kumimoji="1" lang="en-GB"/>
          </a:p>
        </p:txBody>
      </p:sp>
    </p:spTree>
    <p:extLst>
      <p:ext uri="{BB962C8B-B14F-4D97-AF65-F5344CB8AC3E}">
        <p14:creationId xmlns:p14="http://schemas.microsoft.com/office/powerpoint/2010/main" val="1363032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a:p>
        </p:txBody>
      </p:sp>
      <p:sp>
        <p:nvSpPr>
          <p:cNvPr id="4" name="スライド番号プレースホルダー 3"/>
          <p:cNvSpPr>
            <a:spLocks noGrp="1"/>
          </p:cNvSpPr>
          <p:nvPr>
            <p:ph type="sldNum" sz="quarter" idx="5"/>
          </p:nvPr>
        </p:nvSpPr>
        <p:spPr/>
        <p:txBody>
          <a:bodyPr/>
          <a:lstStyle/>
          <a:p>
            <a:fld id="{E4D82DDE-EB6C-4E0E-8615-6EAC57F0DD5A}" type="slidenum">
              <a:rPr kumimoji="1" lang="en-GB" smtClean="0"/>
              <a:t>45</a:t>
            </a:fld>
            <a:endParaRPr kumimoji="1" lang="en-GB"/>
          </a:p>
        </p:txBody>
      </p:sp>
    </p:spTree>
    <p:extLst>
      <p:ext uri="{BB962C8B-B14F-4D97-AF65-F5344CB8AC3E}">
        <p14:creationId xmlns:p14="http://schemas.microsoft.com/office/powerpoint/2010/main" val="38198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a:p>
        </p:txBody>
      </p:sp>
      <p:sp>
        <p:nvSpPr>
          <p:cNvPr id="4" name="スライド番号プレースホルダー 3"/>
          <p:cNvSpPr>
            <a:spLocks noGrp="1"/>
          </p:cNvSpPr>
          <p:nvPr>
            <p:ph type="sldNum" sz="quarter" idx="5"/>
          </p:nvPr>
        </p:nvSpPr>
        <p:spPr/>
        <p:txBody>
          <a:bodyPr/>
          <a:lstStyle/>
          <a:p>
            <a:fld id="{E4D82DDE-EB6C-4E0E-8615-6EAC57F0DD5A}" type="slidenum">
              <a:rPr kumimoji="1" lang="en-GB" smtClean="0"/>
              <a:t>51</a:t>
            </a:fld>
            <a:endParaRPr kumimoji="1" lang="en-GB"/>
          </a:p>
        </p:txBody>
      </p:sp>
    </p:spTree>
    <p:extLst>
      <p:ext uri="{BB962C8B-B14F-4D97-AF65-F5344CB8AC3E}">
        <p14:creationId xmlns:p14="http://schemas.microsoft.com/office/powerpoint/2010/main" val="1193340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D82DDE-EB6C-4E0E-8615-6EAC57F0DD5A}" type="slidenum">
              <a:rPr kumimoji="1" lang="en-GB" smtClean="0"/>
              <a:t>59</a:t>
            </a:fld>
            <a:endParaRPr kumimoji="1" lang="en-GB" dirty="0"/>
          </a:p>
        </p:txBody>
      </p:sp>
    </p:spTree>
    <p:extLst>
      <p:ext uri="{BB962C8B-B14F-4D97-AF65-F5344CB8AC3E}">
        <p14:creationId xmlns:p14="http://schemas.microsoft.com/office/powerpoint/2010/main" val="3225328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7381E5-EFD0-4800-8387-3352CEA83B29}"/>
              </a:ext>
            </a:extLst>
          </p:cNvPr>
          <p:cNvSpPr>
            <a:spLocks noGrp="1"/>
          </p:cNvSpPr>
          <p:nvPr>
            <p:ph type="ctrTitle"/>
          </p:nvPr>
        </p:nvSpPr>
        <p:spPr>
          <a:xfrm>
            <a:off x="1238250" y="1122363"/>
            <a:ext cx="7429500" cy="2387600"/>
          </a:xfrm>
          <a:prstGeom prst="rect">
            <a:avLst/>
          </a:prstGeom>
        </p:spPr>
        <p:txBody>
          <a:bodyPr anchor="b"/>
          <a:lstStyle>
            <a:lvl1pPr algn="ctr">
              <a:defRPr sz="6000"/>
            </a:lvl1pPr>
          </a:lstStyle>
          <a:p>
            <a:r>
              <a:rPr kumimoji="1" lang="ja-JP" altLang="en-US" dirty="0"/>
              <a:t>マスター タイトルの書式設定</a:t>
            </a:r>
            <a:endParaRPr kumimoji="1" lang="en-GB" dirty="0"/>
          </a:p>
        </p:txBody>
      </p:sp>
      <p:sp>
        <p:nvSpPr>
          <p:cNvPr id="3" name="字幕 2">
            <a:extLst>
              <a:ext uri="{FF2B5EF4-FFF2-40B4-BE49-F238E27FC236}">
                <a16:creationId xmlns:a16="http://schemas.microsoft.com/office/drawing/2014/main" id="{16BC4F87-8A67-40A9-BB41-D99AF418F3CB}"/>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endParaRPr kumimoji="1" lang="en-GB" dirty="0"/>
          </a:p>
        </p:txBody>
      </p:sp>
      <p:sp>
        <p:nvSpPr>
          <p:cNvPr id="4" name="日付プレースホルダー 3">
            <a:extLst>
              <a:ext uri="{FF2B5EF4-FFF2-40B4-BE49-F238E27FC236}">
                <a16:creationId xmlns:a16="http://schemas.microsoft.com/office/drawing/2014/main" id="{0DFA16DD-008C-47EA-8841-82891C94FB3C}"/>
              </a:ext>
            </a:extLst>
          </p:cNvPr>
          <p:cNvSpPr>
            <a:spLocks noGrp="1"/>
          </p:cNvSpPr>
          <p:nvPr>
            <p:ph type="dt" sz="half" idx="10"/>
          </p:nvPr>
        </p:nvSpPr>
        <p:spPr>
          <a:xfrm>
            <a:off x="681038" y="6356350"/>
            <a:ext cx="2228850" cy="365125"/>
          </a:xfrm>
          <a:prstGeom prst="rect">
            <a:avLst/>
          </a:prstGeom>
        </p:spPr>
        <p:txBody>
          <a:bodyPr/>
          <a:lstStyle/>
          <a:p>
            <a:endParaRPr kumimoji="1" lang="en-GB" dirty="0"/>
          </a:p>
        </p:txBody>
      </p:sp>
      <p:sp>
        <p:nvSpPr>
          <p:cNvPr id="5" name="フッター プレースホルダー 4">
            <a:extLst>
              <a:ext uri="{FF2B5EF4-FFF2-40B4-BE49-F238E27FC236}">
                <a16:creationId xmlns:a16="http://schemas.microsoft.com/office/drawing/2014/main" id="{C4E2C35E-07ED-4DCA-9F64-00B8AB8B3BE9}"/>
              </a:ext>
            </a:extLst>
          </p:cNvPr>
          <p:cNvSpPr>
            <a:spLocks noGrp="1"/>
          </p:cNvSpPr>
          <p:nvPr>
            <p:ph type="ftr" sz="quarter" idx="11"/>
          </p:nvPr>
        </p:nvSpPr>
        <p:spPr>
          <a:xfrm>
            <a:off x="3281363" y="6356350"/>
            <a:ext cx="3343275" cy="365125"/>
          </a:xfrm>
          <a:prstGeom prst="rect">
            <a:avLst/>
          </a:prstGeom>
        </p:spPr>
        <p:txBody>
          <a:bodyPr/>
          <a:lstStyle/>
          <a:p>
            <a:endParaRPr kumimoji="1" lang="en-GB" dirty="0"/>
          </a:p>
        </p:txBody>
      </p:sp>
      <p:sp>
        <p:nvSpPr>
          <p:cNvPr id="7" name="スライド番号プレースホルダー 5">
            <a:extLst>
              <a:ext uri="{FF2B5EF4-FFF2-40B4-BE49-F238E27FC236}">
                <a16:creationId xmlns:a16="http://schemas.microsoft.com/office/drawing/2014/main" id="{85DE36B8-5DEE-4767-AD61-27FCE6818ACA}"/>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dirty="0"/>
          </a:p>
        </p:txBody>
      </p:sp>
    </p:spTree>
    <p:extLst>
      <p:ext uri="{BB962C8B-B14F-4D97-AF65-F5344CB8AC3E}">
        <p14:creationId xmlns:p14="http://schemas.microsoft.com/office/powerpoint/2010/main" val="241494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3933826" cy="1252808"/>
          </a:xfrm>
          <a:prstGeom prst="rect">
            <a:avLst/>
          </a:prstGeom>
        </p:spPr>
        <p:txBody>
          <a:bodyPr anchor="t"/>
          <a:lstStyle>
            <a:lvl1pPr>
              <a:lnSpc>
                <a:spcPts val="5000"/>
              </a:lnSpc>
              <a:defRPr spc="100" baseline="0">
                <a:ln w="9525">
                  <a:solidFill>
                    <a:srgbClr val="AF1932"/>
                  </a:solidFill>
                </a:ln>
                <a:solidFill>
                  <a:srgbClr val="AF1932"/>
                </a:solidFill>
              </a:defRPr>
            </a:lvl1pPr>
          </a:lstStyle>
          <a:p>
            <a:r>
              <a:rPr kumimoji="1" lang="ja-JP" altLang="en-US" dirty="0"/>
              <a:t>マスター タイトルの書式設定</a:t>
            </a:r>
            <a:endParaRPr kumimoji="1" lang="en-GB" dirty="0"/>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dirty="0"/>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endParaRPr kumimoji="1" lang="en-GB" dirty="0"/>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2195242"/>
            <a:ext cx="3933825" cy="1252808"/>
          </a:xfrm>
          <a:prstGeom prst="rect">
            <a:avLst/>
          </a:prstGeom>
        </p:spPr>
        <p:txBody>
          <a:bodyPr/>
          <a:lstStyle>
            <a:lvl1pPr marL="0" indent="0">
              <a:lnSpc>
                <a:spcPts val="1900"/>
              </a:lnSpc>
              <a:buNone/>
              <a:defRPr sz="1400"/>
            </a:lvl1pPr>
          </a:lstStyle>
          <a:p>
            <a:pPr lvl="0"/>
            <a:r>
              <a:rPr kumimoji="1" lang="ja-JP" altLang="en-US" dirty="0"/>
              <a:t>マスター テキストの書式設定</a:t>
            </a:r>
          </a:p>
        </p:txBody>
      </p:sp>
    </p:spTree>
    <p:extLst>
      <p:ext uri="{BB962C8B-B14F-4D97-AF65-F5344CB8AC3E}">
        <p14:creationId xmlns:p14="http://schemas.microsoft.com/office/powerpoint/2010/main" val="113477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dirty="0"/>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endParaRPr kumimoji="1" lang="en-GB" dirty="0"/>
          </a:p>
        </p:txBody>
      </p:sp>
      <p:sp>
        <p:nvSpPr>
          <p:cNvPr id="8" name="正方形/長方形 7">
            <a:extLst>
              <a:ext uri="{FF2B5EF4-FFF2-40B4-BE49-F238E27FC236}">
                <a16:creationId xmlns:a16="http://schemas.microsoft.com/office/drawing/2014/main" id="{73AC4150-CDB9-4C0C-8A84-2C5568A5FB50}"/>
              </a:ext>
            </a:extLst>
          </p:cNvPr>
          <p:cNvSpPr/>
          <p:nvPr userDrawn="1"/>
        </p:nvSpPr>
        <p:spPr>
          <a:xfrm>
            <a:off x="523875" y="897053"/>
            <a:ext cx="2890768" cy="581742"/>
          </a:xfrm>
          <a:prstGeom prst="rect">
            <a:avLst/>
          </a:prstGeom>
          <a:noFill/>
          <a:ln w="635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dirty="0"/>
          </a:p>
        </p:txBody>
      </p:sp>
    </p:spTree>
    <p:extLst>
      <p:ext uri="{BB962C8B-B14F-4D97-AF65-F5344CB8AC3E}">
        <p14:creationId xmlns:p14="http://schemas.microsoft.com/office/powerpoint/2010/main" val="58188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8958263" cy="635636"/>
          </a:xfrm>
          <a:prstGeom prst="rect">
            <a:avLst/>
          </a:prstGeom>
        </p:spPr>
        <p:txBody>
          <a:bodyPr anchor="t"/>
          <a:lstStyle>
            <a:lvl1pPr>
              <a:lnSpc>
                <a:spcPts val="5000"/>
              </a:lnSpc>
              <a:defRPr spc="100" baseline="0">
                <a:ln w="9525">
                  <a:solidFill>
                    <a:srgbClr val="AF1932"/>
                  </a:solidFill>
                </a:ln>
                <a:solidFill>
                  <a:srgbClr val="AF1932"/>
                </a:solidFill>
              </a:defRPr>
            </a:lvl1pPr>
          </a:lstStyle>
          <a:p>
            <a:r>
              <a:rPr kumimoji="1" lang="ja-JP" altLang="en-US" dirty="0"/>
              <a:t>マスター タイトルの書式設定</a:t>
            </a:r>
            <a:endParaRPr kumimoji="1" lang="en-GB" dirty="0"/>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1578069"/>
            <a:ext cx="8958262" cy="537694"/>
          </a:xfrm>
          <a:prstGeom prst="rect">
            <a:avLst/>
          </a:prstGeom>
        </p:spPr>
        <p:txBody>
          <a:bodyPr/>
          <a:lstStyle>
            <a:lvl1pPr marL="0" indent="0">
              <a:lnSpc>
                <a:spcPts val="1900"/>
              </a:lnSpc>
              <a:buNone/>
              <a:defRPr sz="1400"/>
            </a:lvl1pPr>
          </a:lstStyle>
          <a:p>
            <a:pPr lvl="0"/>
            <a:r>
              <a:rPr kumimoji="1" lang="ja-JP" altLang="en-US" dirty="0"/>
              <a:t>マスター テキストの書式設定</a:t>
            </a:r>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dirty="0"/>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endParaRPr kumimoji="1" lang="en-GB" dirty="0"/>
          </a:p>
        </p:txBody>
      </p:sp>
    </p:spTree>
    <p:extLst>
      <p:ext uri="{BB962C8B-B14F-4D97-AF65-F5344CB8AC3E}">
        <p14:creationId xmlns:p14="http://schemas.microsoft.com/office/powerpoint/2010/main" val="852864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7021514" cy="1252808"/>
          </a:xfrm>
          <a:prstGeom prst="rect">
            <a:avLst/>
          </a:prstGeom>
        </p:spPr>
        <p:txBody>
          <a:bodyPr/>
          <a:lstStyle>
            <a:lvl1pPr>
              <a:lnSpc>
                <a:spcPts val="5000"/>
              </a:lnSpc>
              <a:defRPr spc="100" baseline="0">
                <a:ln w="9525">
                  <a:solidFill>
                    <a:srgbClr val="AF1932"/>
                  </a:solidFill>
                </a:ln>
                <a:solidFill>
                  <a:srgbClr val="AF1932"/>
                </a:solidFill>
              </a:defRPr>
            </a:lvl1pPr>
          </a:lstStyle>
          <a:p>
            <a:r>
              <a:rPr kumimoji="1" lang="ja-JP" altLang="en-US" dirty="0"/>
              <a:t>マスター タイトルの書式設定</a:t>
            </a:r>
            <a:endParaRPr kumimoji="1" lang="en-GB" dirty="0"/>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2195241"/>
            <a:ext cx="7021512" cy="1252808"/>
          </a:xfrm>
          <a:prstGeom prst="rect">
            <a:avLst/>
          </a:prstGeom>
        </p:spPr>
        <p:txBody>
          <a:bodyPr/>
          <a:lstStyle>
            <a:lvl1pPr marL="0" indent="0">
              <a:lnSpc>
                <a:spcPts val="1900"/>
              </a:lnSpc>
              <a:buNone/>
              <a:defRPr sz="1400"/>
            </a:lvl1pPr>
          </a:lstStyle>
          <a:p>
            <a:pPr lvl="0"/>
            <a:r>
              <a:rPr kumimoji="1" lang="ja-JP" altLang="en-US" dirty="0"/>
              <a:t>マスター テキストの書式設定</a:t>
            </a:r>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dirty="0"/>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endParaRPr kumimoji="1" lang="en-GB" dirty="0"/>
          </a:p>
        </p:txBody>
      </p:sp>
    </p:spTree>
    <p:extLst>
      <p:ext uri="{BB962C8B-B14F-4D97-AF65-F5344CB8AC3E}">
        <p14:creationId xmlns:p14="http://schemas.microsoft.com/office/powerpoint/2010/main" val="407170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31" name="テキスト プレースホルダー 12">
            <a:extLst>
              <a:ext uri="{FF2B5EF4-FFF2-40B4-BE49-F238E27FC236}">
                <a16:creationId xmlns:a16="http://schemas.microsoft.com/office/drawing/2014/main" id="{4B7DC0A8-3147-4100-897F-C735FADCA0B1}"/>
              </a:ext>
            </a:extLst>
          </p:cNvPr>
          <p:cNvSpPr>
            <a:spLocks noGrp="1"/>
          </p:cNvSpPr>
          <p:nvPr>
            <p:ph type="body" sz="quarter" idx="15"/>
          </p:nvPr>
        </p:nvSpPr>
        <p:spPr>
          <a:xfrm>
            <a:off x="732480" y="4839540"/>
            <a:ext cx="5315893" cy="582853"/>
          </a:xfrm>
          <a:prstGeom prst="rect">
            <a:avLst/>
          </a:prstGeom>
        </p:spPr>
        <p:txBody>
          <a:bodyPr tIns="36000" bIns="36000" anchor="t"/>
          <a:lstStyle>
            <a:lvl1pPr marL="0" indent="0">
              <a:lnSpc>
                <a:spcPct val="100000"/>
              </a:lnSpc>
              <a:buNone/>
              <a:defRPr sz="1100" b="0"/>
            </a:lvl1pPr>
          </a:lstStyle>
          <a:p>
            <a:pPr lvl="0"/>
            <a:r>
              <a:rPr kumimoji="1" lang="ja-JP" altLang="en-US" dirty="0"/>
              <a:t>マスター テキストの書式設定</a:t>
            </a:r>
          </a:p>
        </p:txBody>
      </p:sp>
      <p:sp>
        <p:nvSpPr>
          <p:cNvPr id="32" name="テキスト プレースホルダー 12">
            <a:extLst>
              <a:ext uri="{FF2B5EF4-FFF2-40B4-BE49-F238E27FC236}">
                <a16:creationId xmlns:a16="http://schemas.microsoft.com/office/drawing/2014/main" id="{AF286074-5514-4E84-95A2-AF8FC84C11A0}"/>
              </a:ext>
            </a:extLst>
          </p:cNvPr>
          <p:cNvSpPr>
            <a:spLocks noGrp="1"/>
          </p:cNvSpPr>
          <p:nvPr>
            <p:ph type="body" sz="quarter" idx="16"/>
          </p:nvPr>
        </p:nvSpPr>
        <p:spPr>
          <a:xfrm>
            <a:off x="732480" y="4549718"/>
            <a:ext cx="5315893" cy="287828"/>
          </a:xfrm>
          <a:prstGeom prst="rect">
            <a:avLst/>
          </a:prstGeom>
        </p:spPr>
        <p:txBody>
          <a:bodyPr anchor="ctr"/>
          <a:lstStyle>
            <a:lvl1pPr marL="0" indent="0">
              <a:lnSpc>
                <a:spcPts val="1900"/>
              </a:lnSpc>
              <a:buNone/>
              <a:defRPr sz="1400" b="1"/>
            </a:lvl1pPr>
          </a:lstStyle>
          <a:p>
            <a:pPr lvl="0"/>
            <a:r>
              <a:rPr kumimoji="1" lang="ja-JP" altLang="en-US" dirty="0"/>
              <a:t>マスター テキストの書式設定</a:t>
            </a:r>
          </a:p>
        </p:txBody>
      </p:sp>
      <p:sp>
        <p:nvSpPr>
          <p:cNvPr id="33" name="テキスト プレースホルダー 12">
            <a:extLst>
              <a:ext uri="{FF2B5EF4-FFF2-40B4-BE49-F238E27FC236}">
                <a16:creationId xmlns:a16="http://schemas.microsoft.com/office/drawing/2014/main" id="{3B9BED21-FE25-40D4-8C3E-12C6FCE1A6FB}"/>
              </a:ext>
            </a:extLst>
          </p:cNvPr>
          <p:cNvSpPr>
            <a:spLocks noGrp="1"/>
          </p:cNvSpPr>
          <p:nvPr>
            <p:ph type="body" sz="quarter" idx="17"/>
          </p:nvPr>
        </p:nvSpPr>
        <p:spPr>
          <a:xfrm>
            <a:off x="732480" y="5774010"/>
            <a:ext cx="5315893" cy="582853"/>
          </a:xfrm>
          <a:prstGeom prst="rect">
            <a:avLst/>
          </a:prstGeom>
        </p:spPr>
        <p:txBody>
          <a:bodyPr tIns="36000" bIns="36000" anchor="t"/>
          <a:lstStyle>
            <a:lvl1pPr marL="0" indent="0">
              <a:lnSpc>
                <a:spcPct val="100000"/>
              </a:lnSpc>
              <a:buNone/>
              <a:defRPr sz="1100" b="0"/>
            </a:lvl1pPr>
          </a:lstStyle>
          <a:p>
            <a:pPr lvl="0"/>
            <a:r>
              <a:rPr kumimoji="1" lang="ja-JP" altLang="en-US" dirty="0"/>
              <a:t>マスター テキストの書式設定</a:t>
            </a:r>
          </a:p>
        </p:txBody>
      </p:sp>
      <p:sp>
        <p:nvSpPr>
          <p:cNvPr id="34" name="テキスト プレースホルダー 12">
            <a:extLst>
              <a:ext uri="{FF2B5EF4-FFF2-40B4-BE49-F238E27FC236}">
                <a16:creationId xmlns:a16="http://schemas.microsoft.com/office/drawing/2014/main" id="{81BB0AE8-FDDD-487E-A349-7B58E020F136}"/>
              </a:ext>
            </a:extLst>
          </p:cNvPr>
          <p:cNvSpPr>
            <a:spLocks noGrp="1"/>
          </p:cNvSpPr>
          <p:nvPr>
            <p:ph type="body" sz="quarter" idx="18"/>
          </p:nvPr>
        </p:nvSpPr>
        <p:spPr>
          <a:xfrm>
            <a:off x="732480" y="5484188"/>
            <a:ext cx="5315893" cy="287828"/>
          </a:xfrm>
          <a:prstGeom prst="rect">
            <a:avLst/>
          </a:prstGeom>
        </p:spPr>
        <p:txBody>
          <a:bodyPr anchor="ctr"/>
          <a:lstStyle>
            <a:lvl1pPr marL="0" indent="0">
              <a:lnSpc>
                <a:spcPts val="1900"/>
              </a:lnSpc>
              <a:buNone/>
              <a:defRPr sz="1400" b="1"/>
            </a:lvl1pPr>
          </a:lstStyle>
          <a:p>
            <a:pPr lvl="0"/>
            <a:r>
              <a:rPr kumimoji="1" lang="ja-JP" altLang="en-US" dirty="0"/>
              <a:t>マスター テキストの書式設定</a:t>
            </a:r>
          </a:p>
        </p:txBody>
      </p:sp>
      <p:sp>
        <p:nvSpPr>
          <p:cNvPr id="30" name="テキスト プレースホルダー 12">
            <a:extLst>
              <a:ext uri="{FF2B5EF4-FFF2-40B4-BE49-F238E27FC236}">
                <a16:creationId xmlns:a16="http://schemas.microsoft.com/office/drawing/2014/main" id="{98A1B8DC-095D-4D1E-8FE8-B9ED1B90AFC0}"/>
              </a:ext>
            </a:extLst>
          </p:cNvPr>
          <p:cNvSpPr>
            <a:spLocks noGrp="1"/>
          </p:cNvSpPr>
          <p:nvPr>
            <p:ph type="body" sz="quarter" idx="14"/>
          </p:nvPr>
        </p:nvSpPr>
        <p:spPr>
          <a:xfrm>
            <a:off x="732480" y="3893351"/>
            <a:ext cx="5315893" cy="582853"/>
          </a:xfrm>
          <a:prstGeom prst="rect">
            <a:avLst/>
          </a:prstGeom>
        </p:spPr>
        <p:txBody>
          <a:bodyPr tIns="36000" bIns="36000" anchor="t"/>
          <a:lstStyle>
            <a:lvl1pPr marL="0" indent="0">
              <a:lnSpc>
                <a:spcPct val="100000"/>
              </a:lnSpc>
              <a:buNone/>
              <a:defRPr sz="1100" b="0"/>
            </a:lvl1pPr>
          </a:lstStyle>
          <a:p>
            <a:pPr lvl="0"/>
            <a:r>
              <a:rPr kumimoji="1" lang="ja-JP" altLang="en-US" dirty="0"/>
              <a:t>マスター テキストの書式設定</a:t>
            </a:r>
          </a:p>
        </p:txBody>
      </p:sp>
      <p:sp>
        <p:nvSpPr>
          <p:cNvPr id="19" name="テキスト プレースホルダー 12">
            <a:extLst>
              <a:ext uri="{FF2B5EF4-FFF2-40B4-BE49-F238E27FC236}">
                <a16:creationId xmlns:a16="http://schemas.microsoft.com/office/drawing/2014/main" id="{585FCBAC-F974-4190-813E-5523C8B62611}"/>
              </a:ext>
            </a:extLst>
          </p:cNvPr>
          <p:cNvSpPr>
            <a:spLocks noGrp="1"/>
          </p:cNvSpPr>
          <p:nvPr>
            <p:ph type="body" sz="quarter" idx="13"/>
          </p:nvPr>
        </p:nvSpPr>
        <p:spPr>
          <a:xfrm>
            <a:off x="732480" y="3603529"/>
            <a:ext cx="5315893" cy="287828"/>
          </a:xfrm>
          <a:prstGeom prst="rect">
            <a:avLst/>
          </a:prstGeom>
        </p:spPr>
        <p:txBody>
          <a:bodyPr anchor="ctr"/>
          <a:lstStyle>
            <a:lvl1pPr marL="0" indent="0">
              <a:lnSpc>
                <a:spcPts val="1900"/>
              </a:lnSpc>
              <a:buNone/>
              <a:defRPr sz="1400" b="1"/>
            </a:lvl1pPr>
          </a:lstStyle>
          <a:p>
            <a:pPr lvl="0"/>
            <a:r>
              <a:rPr kumimoji="1" lang="ja-JP" altLang="en-US" dirty="0"/>
              <a:t>マスター テキストの書式設定</a:t>
            </a:r>
          </a:p>
        </p:txBody>
      </p:sp>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7" y="739881"/>
            <a:ext cx="8958265" cy="1252808"/>
          </a:xfrm>
          <a:prstGeom prst="rect">
            <a:avLst/>
          </a:prstGeom>
        </p:spPr>
        <p:txBody>
          <a:bodyPr/>
          <a:lstStyle>
            <a:lvl1pPr>
              <a:lnSpc>
                <a:spcPts val="5000"/>
              </a:lnSpc>
              <a:defRPr spc="100" baseline="0">
                <a:ln w="9525">
                  <a:solidFill>
                    <a:srgbClr val="AF1932"/>
                  </a:solidFill>
                </a:ln>
                <a:solidFill>
                  <a:srgbClr val="AF1932"/>
                </a:solidFill>
              </a:defRPr>
            </a:lvl1pPr>
          </a:lstStyle>
          <a:p>
            <a:r>
              <a:rPr kumimoji="1" lang="ja-JP" altLang="en-US" dirty="0"/>
              <a:t>マスター タイトルの書式設定</a:t>
            </a:r>
            <a:endParaRPr kumimoji="1" lang="en-GB" dirty="0"/>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2195241"/>
            <a:ext cx="8958262" cy="643209"/>
          </a:xfrm>
          <a:prstGeom prst="rect">
            <a:avLst/>
          </a:prstGeom>
        </p:spPr>
        <p:txBody>
          <a:bodyPr/>
          <a:lstStyle>
            <a:lvl1pPr marL="0" indent="0">
              <a:lnSpc>
                <a:spcPts val="1900"/>
              </a:lnSpc>
              <a:buNone/>
              <a:defRPr sz="1400"/>
            </a:lvl1pPr>
          </a:lstStyle>
          <a:p>
            <a:pPr lvl="0"/>
            <a:r>
              <a:rPr kumimoji="1" lang="ja-JP" altLang="en-US" dirty="0"/>
              <a:t>マスター テキストの書式設定</a:t>
            </a:r>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dirty="0"/>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endParaRPr kumimoji="1" lang="en-GB" dirty="0"/>
          </a:p>
        </p:txBody>
      </p:sp>
    </p:spTree>
    <p:extLst>
      <p:ext uri="{BB962C8B-B14F-4D97-AF65-F5344CB8AC3E}">
        <p14:creationId xmlns:p14="http://schemas.microsoft.com/office/powerpoint/2010/main" val="346580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957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スライド番号プレースホルダー 5">
            <a:extLst>
              <a:ext uri="{FF2B5EF4-FFF2-40B4-BE49-F238E27FC236}">
                <a16:creationId xmlns:a16="http://schemas.microsoft.com/office/drawing/2014/main" id="{D035C3F9-6659-4933-933C-75FEFE5F8EB0}"/>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dirty="0"/>
          </a:p>
        </p:txBody>
      </p:sp>
      <p:cxnSp>
        <p:nvCxnSpPr>
          <p:cNvPr id="61" name="直線コネクタ 60">
            <a:extLst>
              <a:ext uri="{FF2B5EF4-FFF2-40B4-BE49-F238E27FC236}">
                <a16:creationId xmlns:a16="http://schemas.microsoft.com/office/drawing/2014/main" id="{78D2BAB3-5639-41A3-A5DA-02017C8AD9E6}"/>
              </a:ext>
            </a:extLst>
          </p:cNvPr>
          <p:cNvCxnSpPr>
            <a:cxnSpLocks/>
          </p:cNvCxnSpPr>
          <p:nvPr userDrawn="1"/>
        </p:nvCxnSpPr>
        <p:spPr>
          <a:xfrm>
            <a:off x="0" y="93515"/>
            <a:ext cx="9906001"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8001764B-75E1-4CB2-9A09-2F79C8E61CD0}"/>
              </a:ext>
            </a:extLst>
          </p:cNvPr>
          <p:cNvCxnSpPr>
            <a:cxnSpLocks/>
          </p:cNvCxnSpPr>
          <p:nvPr userDrawn="1"/>
        </p:nvCxnSpPr>
        <p:spPr>
          <a:xfrm>
            <a:off x="0" y="6764485"/>
            <a:ext cx="9906000"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1298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92" r:id="rId3"/>
    <p:sldLayoutId id="2147483689" r:id="rId4"/>
    <p:sldLayoutId id="2147483690" r:id="rId5"/>
    <p:sldLayoutId id="2147483691" r:id="rId6"/>
    <p:sldLayoutId id="2147483693" r:id="rId7"/>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Yu Gothic UI" panose="020B0500000000000000" pitchFamily="50" charset="-128"/>
          <a:ea typeface="Yu Gothic UI" panose="020B05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jpeg"/><Relationship Id="rId12" Type="http://schemas.openxmlformats.org/officeDocument/2006/relationships/image" Target="../media/image48.png"/><Relationship Id="rId2" Type="http://schemas.openxmlformats.org/officeDocument/2006/relationships/image" Target="../media/image38.jpeg"/><Relationship Id="rId16"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png"/><Relationship Id="rId15" Type="http://schemas.openxmlformats.org/officeDocument/2006/relationships/image" Target="../media/image51.jpe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6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 Id="rId5" Type="http://schemas.openxmlformats.org/officeDocument/2006/relationships/image" Target="../media/image106.jpeg"/><Relationship Id="rId4" Type="http://schemas.openxmlformats.org/officeDocument/2006/relationships/image" Target="../media/image10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ロゴ&#10;&#10;自動的に生成された説明">
            <a:extLst>
              <a:ext uri="{FF2B5EF4-FFF2-40B4-BE49-F238E27FC236}">
                <a16:creationId xmlns:a16="http://schemas.microsoft.com/office/drawing/2014/main" id="{F9FD3164-1311-4A7A-8030-76E29931D0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867" y="2660341"/>
            <a:ext cx="4818845" cy="1398519"/>
          </a:xfrm>
          <a:prstGeom prst="rect">
            <a:avLst/>
          </a:prstGeom>
        </p:spPr>
      </p:pic>
      <p:grpSp>
        <p:nvGrpSpPr>
          <p:cNvPr id="17" name="グループ化 16">
            <a:extLst>
              <a:ext uri="{FF2B5EF4-FFF2-40B4-BE49-F238E27FC236}">
                <a16:creationId xmlns:a16="http://schemas.microsoft.com/office/drawing/2014/main" id="{2442242B-F020-495D-8CA4-7F0F5EF8A436}"/>
              </a:ext>
            </a:extLst>
          </p:cNvPr>
          <p:cNvGrpSpPr/>
          <p:nvPr/>
        </p:nvGrpSpPr>
        <p:grpSpPr>
          <a:xfrm>
            <a:off x="616406" y="2948752"/>
            <a:ext cx="8085249" cy="1640204"/>
            <a:chOff x="630580" y="2948752"/>
            <a:chExt cx="8085249" cy="1640204"/>
          </a:xfrm>
        </p:grpSpPr>
        <p:sp>
          <p:nvSpPr>
            <p:cNvPr id="6" name="テキスト ボックス 5">
              <a:extLst>
                <a:ext uri="{FF2B5EF4-FFF2-40B4-BE49-F238E27FC236}">
                  <a16:creationId xmlns:a16="http://schemas.microsoft.com/office/drawing/2014/main" id="{85852F24-2293-4301-80D6-5CE1ECBCAB17}"/>
                </a:ext>
              </a:extLst>
            </p:cNvPr>
            <p:cNvSpPr txBox="1"/>
            <p:nvPr/>
          </p:nvSpPr>
          <p:spPr>
            <a:xfrm>
              <a:off x="630580" y="4250718"/>
              <a:ext cx="5973319" cy="338238"/>
            </a:xfrm>
            <a:prstGeom prst="rect">
              <a:avLst/>
            </a:prstGeom>
            <a:noFill/>
          </p:spPr>
          <p:txBody>
            <a:bodyPr wrap="square" rtlCol="0" anchor="ctr">
              <a:noAutofit/>
            </a:bodyPr>
            <a:lstStyle/>
            <a:p>
              <a:pPr algn="dist"/>
              <a:r>
                <a:rPr lang="ja-JP" altLang="en-US" sz="2800" b="1" spc="300" dirty="0">
                  <a:solidFill>
                    <a:schemeClr val="tx1">
                      <a:lumMod val="85000"/>
                      <a:lumOff val="15000"/>
                    </a:schemeClr>
                  </a:solidFill>
                  <a:latin typeface="Yu Gothic UI" panose="020B0500000000000000" pitchFamily="50" charset="-128"/>
                  <a:ea typeface="Yu Gothic UI" panose="020B0500000000000000" pitchFamily="50" charset="-128"/>
                </a:rPr>
                <a:t>大阪市</a:t>
              </a:r>
              <a:r>
                <a:rPr lang="en-US" altLang="ja-JP" sz="2800" b="1" spc="300" dirty="0">
                  <a:solidFill>
                    <a:schemeClr val="tx1">
                      <a:lumMod val="85000"/>
                      <a:lumOff val="15000"/>
                    </a:schemeClr>
                  </a:solidFill>
                  <a:latin typeface="Avenir Next LT Pro Demi" panose="020B0704020202020204" pitchFamily="34" charset="0"/>
                  <a:ea typeface="Yu Gothic UI" panose="020B0500000000000000" pitchFamily="50" charset="-128"/>
                </a:rPr>
                <a:t>DX</a:t>
              </a:r>
              <a:r>
                <a:rPr lang="ja-JP" altLang="en-US" sz="2800" b="1" spc="300" dirty="0">
                  <a:solidFill>
                    <a:schemeClr val="tx1">
                      <a:lumMod val="85000"/>
                      <a:lumOff val="15000"/>
                    </a:schemeClr>
                  </a:solidFill>
                  <a:latin typeface="Yu Gothic UI" panose="020B0500000000000000" pitchFamily="50" charset="-128"/>
                  <a:ea typeface="Yu Gothic UI" panose="020B0500000000000000" pitchFamily="50" charset="-128"/>
                </a:rPr>
                <a:t>戦略アクションプラン</a:t>
              </a:r>
            </a:p>
          </p:txBody>
        </p:sp>
        <p:sp>
          <p:nvSpPr>
            <p:cNvPr id="8" name="テキスト ボックス 7">
              <a:extLst>
                <a:ext uri="{FF2B5EF4-FFF2-40B4-BE49-F238E27FC236}">
                  <a16:creationId xmlns:a16="http://schemas.microsoft.com/office/drawing/2014/main" id="{0CDA3F19-B877-494C-AEE3-537B9CBAD70A}"/>
                </a:ext>
              </a:extLst>
            </p:cNvPr>
            <p:cNvSpPr txBox="1"/>
            <p:nvPr/>
          </p:nvSpPr>
          <p:spPr>
            <a:xfrm>
              <a:off x="5257800" y="2948752"/>
              <a:ext cx="3458029" cy="867316"/>
            </a:xfrm>
            <a:prstGeom prst="rect">
              <a:avLst/>
            </a:prstGeom>
            <a:noFill/>
            <a:ln>
              <a:noFill/>
            </a:ln>
          </p:spPr>
          <p:txBody>
            <a:bodyPr wrap="square" lIns="90000" rIns="0" rtlCol="0" anchor="ctr">
              <a:noAutofit/>
            </a:bodyPr>
            <a:lstStyle/>
            <a:p>
              <a:pPr algn="dist"/>
              <a:r>
                <a:rPr lang="ja-JP" altLang="en-US" sz="6600" spc="1400" dirty="0">
                  <a:ln w="28575">
                    <a:solidFill>
                      <a:srgbClr val="AF1932"/>
                    </a:solidFill>
                    <a:miter lim="800000"/>
                  </a:ln>
                  <a:solidFill>
                    <a:srgbClr val="AF1932"/>
                  </a:solidFill>
                  <a:latin typeface="Yu Gothic UI" panose="020B0500000000000000" pitchFamily="50" charset="-128"/>
                  <a:ea typeface="Yu Gothic UI" panose="020B0500000000000000" pitchFamily="50" charset="-128"/>
                </a:rPr>
                <a:t>おおさか</a:t>
              </a:r>
              <a:endParaRPr lang="en-US" altLang="ja-JP" sz="6600" spc="900" dirty="0">
                <a:ln w="38100">
                  <a:solidFill>
                    <a:srgbClr val="AF1932"/>
                  </a:solidFill>
                  <a:miter lim="800000"/>
                </a:ln>
                <a:solidFill>
                  <a:srgbClr val="AF1932"/>
                </a:solidFill>
                <a:ea typeface="Yu Gothic UI" panose="020B0500000000000000" pitchFamily="50" charset="-128"/>
              </a:endParaRPr>
            </a:p>
          </p:txBody>
        </p:sp>
      </p:grpSp>
      <p:cxnSp>
        <p:nvCxnSpPr>
          <p:cNvPr id="5" name="直線コネクタ 4">
            <a:extLst>
              <a:ext uri="{FF2B5EF4-FFF2-40B4-BE49-F238E27FC236}">
                <a16:creationId xmlns:a16="http://schemas.microsoft.com/office/drawing/2014/main" id="{FDB59F24-26F1-4A40-A0F7-4C697E4F7559}"/>
              </a:ext>
            </a:extLst>
          </p:cNvPr>
          <p:cNvCxnSpPr>
            <a:cxnSpLocks/>
          </p:cNvCxnSpPr>
          <p:nvPr/>
        </p:nvCxnSpPr>
        <p:spPr>
          <a:xfrm>
            <a:off x="566851" y="3994353"/>
            <a:ext cx="8772299" cy="0"/>
          </a:xfrm>
          <a:prstGeom prst="line">
            <a:avLst/>
          </a:prstGeom>
          <a:ln w="9525">
            <a:solidFill>
              <a:srgbClr val="AF1932"/>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75CDE696-B46A-476F-B6D9-1BFBDCC6ADF6}"/>
              </a:ext>
            </a:extLst>
          </p:cNvPr>
          <p:cNvSpPr txBox="1"/>
          <p:nvPr/>
        </p:nvSpPr>
        <p:spPr>
          <a:xfrm>
            <a:off x="7872299" y="5755287"/>
            <a:ext cx="1466851" cy="619400"/>
          </a:xfrm>
          <a:prstGeom prst="rect">
            <a:avLst/>
          </a:prstGeom>
          <a:noFill/>
        </p:spPr>
        <p:txBody>
          <a:bodyPr wrap="square" rtlCol="0">
            <a:spAutoFit/>
          </a:bodyPr>
          <a:lstStyle/>
          <a:p>
            <a:pPr algn="r"/>
            <a:r>
              <a:rPr lang="en-US" altLang="ja-JP" dirty="0">
                <a:solidFill>
                  <a:schemeClr val="tx1">
                    <a:lumMod val="85000"/>
                    <a:lumOff val="15000"/>
                  </a:schemeClr>
                </a:solidFill>
                <a:ea typeface="Yu Gothic UI" panose="020B0500000000000000" pitchFamily="50" charset="-128"/>
              </a:rPr>
              <a:t>2023/04</a:t>
            </a:r>
          </a:p>
          <a:p>
            <a:pPr algn="r"/>
            <a:r>
              <a:rPr lang="ja-JP" altLang="en-US" sz="1625" dirty="0">
                <a:solidFill>
                  <a:schemeClr val="tx1">
                    <a:lumMod val="85000"/>
                    <a:lumOff val="15000"/>
                  </a:schemeClr>
                </a:solidFill>
                <a:ea typeface="Yu Gothic UI" panose="020B0500000000000000" pitchFamily="50" charset="-128"/>
              </a:rPr>
              <a:t>大阪市</a:t>
            </a:r>
          </a:p>
        </p:txBody>
      </p:sp>
    </p:spTree>
    <p:extLst>
      <p:ext uri="{BB962C8B-B14F-4D97-AF65-F5344CB8AC3E}">
        <p14:creationId xmlns:p14="http://schemas.microsoft.com/office/powerpoint/2010/main" val="3149283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057EF62B-286F-446F-88FE-665E5091438F}"/>
              </a:ext>
            </a:extLst>
          </p:cNvPr>
          <p:cNvSpPr/>
          <p:nvPr/>
        </p:nvSpPr>
        <p:spPr>
          <a:xfrm>
            <a:off x="0" y="0"/>
            <a:ext cx="292100" cy="6870933"/>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57" name="テキスト ボックス 56">
            <a:extLst>
              <a:ext uri="{FF2B5EF4-FFF2-40B4-BE49-F238E27FC236}">
                <a16:creationId xmlns:a16="http://schemas.microsoft.com/office/drawing/2014/main" id="{81FDFA77-7CD6-4141-91A5-A4841BB605D5}"/>
              </a:ext>
            </a:extLst>
          </p:cNvPr>
          <p:cNvSpPr txBox="1"/>
          <p:nvPr/>
        </p:nvSpPr>
        <p:spPr>
          <a:xfrm>
            <a:off x="1752595" y="1275861"/>
            <a:ext cx="6445200" cy="1113948"/>
          </a:xfrm>
          <a:prstGeom prst="rect">
            <a:avLst/>
          </a:prstGeom>
          <a:noFill/>
        </p:spPr>
        <p:txBody>
          <a:bodyPr wrap="square" tIns="0" numCol="1" spcCol="360000" anchor="t">
            <a:noAutofit/>
          </a:bodyPr>
          <a:lstStyle/>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・デジタルで完結する行政手続き・相談の実現</a:t>
            </a:r>
            <a:endPar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endParaRPr>
          </a:p>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　</a:t>
            </a:r>
            <a:r>
              <a:rPr lang="ja-JP" altLang="en-US" sz="1400" dirty="0">
                <a:solidFill>
                  <a:schemeClr val="tx1">
                    <a:lumMod val="85000"/>
                    <a:lumOff val="15000"/>
                  </a:schemeClr>
                </a:solidFill>
                <a:latin typeface="Avenir Next LT Pro Demi" panose="020B0704020202020204" pitchFamily="34" charset="0"/>
                <a:ea typeface="Yu Gothic UI" panose="020B0500000000000000" pitchFamily="50" charset="-128"/>
              </a:rPr>
              <a:t>    </a:t>
            </a:r>
            <a:r>
              <a:rPr lang="ja-JP" altLang="en-US" sz="1400" dirty="0">
                <a:solidFill>
                  <a:schemeClr val="tx1">
                    <a:lumMod val="85000"/>
                    <a:lumOff val="15000"/>
                  </a:schemeClr>
                </a:solidFill>
                <a:ea typeface="Yu Gothic UI" panose="020B0500000000000000" pitchFamily="50" charset="-128"/>
              </a:rPr>
              <a:t>粗大ごみの申込はスマホが便利</a:t>
            </a:r>
            <a:endParaRPr lang="en-US" altLang="ja-JP" sz="1400" dirty="0">
              <a:solidFill>
                <a:schemeClr val="tx1">
                  <a:lumMod val="85000"/>
                  <a:lumOff val="15000"/>
                </a:schemeClr>
              </a:solidFill>
              <a:ea typeface="Yu Gothic UI" panose="020B0500000000000000" pitchFamily="50" charset="-128"/>
            </a:endParaRPr>
          </a:p>
          <a:p>
            <a:pPr>
              <a:lnSpc>
                <a:spcPct val="150000"/>
              </a:lnSpc>
            </a:pPr>
            <a:r>
              <a:rPr lang="ja-JP" altLang="en-US" sz="1400" dirty="0">
                <a:solidFill>
                  <a:schemeClr val="tx1">
                    <a:lumMod val="85000"/>
                    <a:lumOff val="15000"/>
                  </a:schemeClr>
                </a:solidFill>
                <a:ea typeface="Yu Gothic UI" panose="020B0500000000000000" pitchFamily="50" charset="-128"/>
              </a:rPr>
              <a:t>　    新婚・子育て世帯向け分譲住宅購入融資利子補給手続のオンライン化</a:t>
            </a:r>
            <a:endParaRPr lang="en-US" altLang="ja-JP" sz="1600" dirty="0">
              <a:solidFill>
                <a:schemeClr val="tx1">
                  <a:lumMod val="85000"/>
                  <a:lumOff val="15000"/>
                </a:schemeClr>
              </a:solidFill>
              <a:ea typeface="Yu Gothic UI" panose="020B0500000000000000" pitchFamily="50" charset="-128"/>
            </a:endParaRPr>
          </a:p>
        </p:txBody>
      </p:sp>
      <p:sp>
        <p:nvSpPr>
          <p:cNvPr id="2" name="スライド番号プレースホルダー 12">
            <a:extLst>
              <a:ext uri="{FF2B5EF4-FFF2-40B4-BE49-F238E27FC236}">
                <a16:creationId xmlns:a16="http://schemas.microsoft.com/office/drawing/2014/main" id="{2F804B22-B52A-2F60-850D-CD3E3F55ADE6}"/>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E707BA-883C-4D78-8419-4B7DEB3F4E9F}" type="slidenum">
              <a:rPr kumimoji="1" lang="en-GB" smtClean="0">
                <a:latin typeface="+mn-lt"/>
              </a:rPr>
              <a:pPr/>
              <a:t>10</a:t>
            </a:fld>
            <a:endParaRPr kumimoji="1" lang="en-GB">
              <a:latin typeface="+mn-lt"/>
            </a:endParaRPr>
          </a:p>
        </p:txBody>
      </p:sp>
      <p:sp>
        <p:nvSpPr>
          <p:cNvPr id="30" name="テキスト ボックス 29">
            <a:extLst>
              <a:ext uri="{FF2B5EF4-FFF2-40B4-BE49-F238E27FC236}">
                <a16:creationId xmlns:a16="http://schemas.microsoft.com/office/drawing/2014/main" id="{81FDFA77-7CD6-4141-91A5-A4841BB605D5}"/>
              </a:ext>
            </a:extLst>
          </p:cNvPr>
          <p:cNvSpPr txBox="1"/>
          <p:nvPr/>
        </p:nvSpPr>
        <p:spPr>
          <a:xfrm>
            <a:off x="1752594" y="2427327"/>
            <a:ext cx="5782738" cy="2399998"/>
          </a:xfrm>
          <a:prstGeom prst="rect">
            <a:avLst/>
          </a:prstGeom>
          <a:noFill/>
        </p:spPr>
        <p:txBody>
          <a:bodyPr wrap="square" tIns="0" numCol="1" spcCol="360000" anchor="t">
            <a:noAutofit/>
          </a:bodyPr>
          <a:lstStyle/>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・ストレスを感じない窓口サービスの実現</a:t>
            </a:r>
            <a:endParaRPr lang="en-US" altLang="ja-JP" sz="1600" dirty="0">
              <a:solidFill>
                <a:schemeClr val="tx1">
                  <a:lumMod val="85000"/>
                  <a:lumOff val="15000"/>
                </a:schemeClr>
              </a:solidFill>
              <a:ea typeface="Yu Gothic UI" panose="020B0500000000000000" pitchFamily="50" charset="-128"/>
            </a:endParaRPr>
          </a:p>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・マイナンバー・マイナンバカードの活用シーンの拡大</a:t>
            </a:r>
            <a:endPar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endParaRPr>
          </a:p>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a:t>
            </a:r>
            <a:r>
              <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rPr>
              <a:t>ICT</a:t>
            </a: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を活用した教育の推進</a:t>
            </a:r>
            <a:endPar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endParaRPr>
          </a:p>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・水道局お客さま専用サイト（マイページ）の構築</a:t>
            </a:r>
            <a:endPar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endParaRPr>
          </a:p>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・一人ひとりの状況に合ったスマートな情報発信</a:t>
            </a:r>
            <a:endPar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endParaRPr>
          </a:p>
          <a:p>
            <a:pPr>
              <a:lnSpc>
                <a:spcPct val="150000"/>
              </a:lnSpc>
            </a:pPr>
            <a:endPar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endParaRPr>
          </a:p>
        </p:txBody>
      </p:sp>
      <p:cxnSp>
        <p:nvCxnSpPr>
          <p:cNvPr id="35" name="直線コネクタ 34">
            <a:extLst>
              <a:ext uri="{FF2B5EF4-FFF2-40B4-BE49-F238E27FC236}">
                <a16:creationId xmlns:a16="http://schemas.microsoft.com/office/drawing/2014/main" id="{2BD40F37-781C-487B-A633-BBF424519428}"/>
              </a:ext>
            </a:extLst>
          </p:cNvPr>
          <p:cNvCxnSpPr>
            <a:cxnSpLocks/>
          </p:cNvCxnSpPr>
          <p:nvPr/>
        </p:nvCxnSpPr>
        <p:spPr>
          <a:xfrm>
            <a:off x="6849004" y="795169"/>
            <a:ext cx="874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412D710E-4106-4F55-B630-C1EB2207624E}"/>
              </a:ext>
            </a:extLst>
          </p:cNvPr>
          <p:cNvSpPr/>
          <p:nvPr/>
        </p:nvSpPr>
        <p:spPr>
          <a:xfrm>
            <a:off x="7723717" y="702732"/>
            <a:ext cx="1471086" cy="2230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sz="2000" b="1" dirty="0">
                <a:solidFill>
                  <a:srgbClr val="AF1932"/>
                </a:solidFill>
                <a:latin typeface="Avenir Next LT Pro Demi" panose="020B0704020202020204" pitchFamily="34" charset="0"/>
                <a:ea typeface="Yu Gothic UI" panose="020B0500000000000000" pitchFamily="50" charset="-128"/>
              </a:rPr>
              <a:t>P11</a:t>
            </a:r>
            <a:r>
              <a:rPr lang="ja-JP" altLang="en-US" sz="2000" b="1" dirty="0">
                <a:solidFill>
                  <a:srgbClr val="AF1932"/>
                </a:solidFill>
                <a:latin typeface="Avenir Next LT Pro Demi" panose="020B0704020202020204" pitchFamily="34" charset="0"/>
                <a:ea typeface="Yu Gothic UI" panose="020B0500000000000000" pitchFamily="50" charset="-128"/>
              </a:rPr>
              <a:t>～</a:t>
            </a:r>
            <a:r>
              <a:rPr lang="en-US" altLang="ja-JP" sz="2000" b="1" dirty="0">
                <a:solidFill>
                  <a:srgbClr val="AF1932"/>
                </a:solidFill>
                <a:latin typeface="Avenir Next LT Pro Demi" panose="020B0704020202020204" pitchFamily="34" charset="0"/>
                <a:ea typeface="Yu Gothic UI" panose="020B0500000000000000" pitchFamily="50" charset="-128"/>
              </a:rPr>
              <a:t> P19</a:t>
            </a:r>
            <a:endParaRPr lang="ja-JP" altLang="en-US" sz="2000" b="1" dirty="0">
              <a:solidFill>
                <a:srgbClr val="AF1932"/>
              </a:solidFill>
              <a:latin typeface="Avenir Next LT Pro Demi" panose="020B0704020202020204" pitchFamily="34" charset="0"/>
              <a:ea typeface="Yu Gothic UI" panose="020B0500000000000000" pitchFamily="50" charset="-128"/>
            </a:endParaRPr>
          </a:p>
        </p:txBody>
      </p:sp>
      <p:sp>
        <p:nvSpPr>
          <p:cNvPr id="9" name="テキスト ボックス 8">
            <a:extLst>
              <a:ext uri="{FF2B5EF4-FFF2-40B4-BE49-F238E27FC236}">
                <a16:creationId xmlns:a16="http://schemas.microsoft.com/office/drawing/2014/main" id="{236ED399-FE5B-4DBF-86E3-7259710CF846}"/>
              </a:ext>
            </a:extLst>
          </p:cNvPr>
          <p:cNvSpPr txBox="1"/>
          <p:nvPr/>
        </p:nvSpPr>
        <p:spPr>
          <a:xfrm>
            <a:off x="747423" y="597533"/>
            <a:ext cx="5947575" cy="411219"/>
          </a:xfrm>
          <a:prstGeom prst="rect">
            <a:avLst/>
          </a:prstGeom>
          <a:noFill/>
        </p:spPr>
        <p:txBody>
          <a:bodyPr wrap="square" tIns="0" numCol="1" spcCol="360000" anchor="ctr">
            <a:noAutofit/>
          </a:bodyPr>
          <a:lstStyle/>
          <a:p>
            <a:pPr>
              <a:lnSpc>
                <a:spcPct val="150000"/>
              </a:lnSpc>
              <a:spcAft>
                <a:spcPts val="1200"/>
              </a:spcAft>
            </a:pPr>
            <a:r>
              <a:rPr lang="ja-JP" altLang="en-US" sz="2000" b="1" dirty="0">
                <a:solidFill>
                  <a:srgbClr val="AF1932"/>
                </a:solidFill>
                <a:latin typeface="Avenir Next LT Pro Demi" panose="020B0704020202020204" pitchFamily="34" charset="0"/>
                <a:ea typeface="Yu Gothic UI" panose="020B0500000000000000" pitchFamily="50" charset="-128"/>
              </a:rPr>
              <a:t>　　　　　　　</a:t>
            </a:r>
            <a:r>
              <a:rPr lang="ja-JP" altLang="en-US" sz="2000" b="1" dirty="0" err="1">
                <a:solidFill>
                  <a:srgbClr val="AF1932"/>
                </a:solidFill>
                <a:latin typeface="Avenir Next LT Pro Demi" panose="020B0704020202020204" pitchFamily="34" charset="0"/>
                <a:ea typeface="Yu Gothic UI" panose="020B0500000000000000" pitchFamily="50" charset="-128"/>
              </a:rPr>
              <a:t>の</a:t>
            </a:r>
            <a:r>
              <a:rPr lang="en-US" altLang="ja-JP" sz="2000" b="1" dirty="0">
                <a:solidFill>
                  <a:srgbClr val="AF1932"/>
                </a:solidFill>
                <a:latin typeface="Avenir Next LT Pro Demi" panose="020B0704020202020204" pitchFamily="34" charset="0"/>
                <a:ea typeface="Yu Gothic UI" panose="020B0500000000000000" pitchFamily="50" charset="-128"/>
              </a:rPr>
              <a:t>Re-Design</a:t>
            </a:r>
            <a:r>
              <a:rPr lang="ja-JP" altLang="en-US" sz="2000" b="1" dirty="0">
                <a:solidFill>
                  <a:srgbClr val="AF1932"/>
                </a:solidFill>
                <a:latin typeface="Avenir Next LT Pro Demi" panose="020B0704020202020204" pitchFamily="34" charset="0"/>
                <a:ea typeface="Yu Gothic UI" panose="020B0500000000000000" pitchFamily="50" charset="-128"/>
              </a:rPr>
              <a:t>　アクションプラン一覧</a:t>
            </a:r>
            <a:endParaRPr lang="en-US" altLang="ja-JP" sz="1600" dirty="0">
              <a:solidFill>
                <a:schemeClr val="tx1">
                  <a:lumMod val="85000"/>
                  <a:lumOff val="15000"/>
                </a:schemeClr>
              </a:solidFill>
              <a:latin typeface="Avenir Next LT Pro Demi" panose="020B0704020202020204" pitchFamily="34" charset="0"/>
              <a:ea typeface="Yu Gothic UI" panose="020B0500000000000000" pitchFamily="50" charset="-128"/>
            </a:endParaRPr>
          </a:p>
        </p:txBody>
      </p:sp>
      <p:pic>
        <p:nvPicPr>
          <p:cNvPr id="10" name="図 9">
            <a:extLst>
              <a:ext uri="{FF2B5EF4-FFF2-40B4-BE49-F238E27FC236}">
                <a16:creationId xmlns:a16="http://schemas.microsoft.com/office/drawing/2014/main" id="{C7DBD481-489E-4A4F-A2FC-DBD262EDFB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195" y="496324"/>
            <a:ext cx="1936397" cy="539191"/>
          </a:xfrm>
          <a:prstGeom prst="rect">
            <a:avLst/>
          </a:prstGeom>
        </p:spPr>
      </p:pic>
    </p:spTree>
    <p:extLst>
      <p:ext uri="{BB962C8B-B14F-4D97-AF65-F5344CB8AC3E}">
        <p14:creationId xmlns:p14="http://schemas.microsoft.com/office/powerpoint/2010/main" val="1311324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11</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01.</a:t>
            </a:r>
            <a:r>
              <a:rPr kumimoji="1" lang="ja-JP" altLang="en-US" sz="1100" b="1" kern="0" dirty="0">
                <a:solidFill>
                  <a:srgbClr val="FFFFFF"/>
                </a:solidFill>
                <a:latin typeface="Yu Gothic UI" panose="020B0500000000000000" pitchFamily="50" charset="-128"/>
                <a:ea typeface="Yu Gothic UI" panose="020B0500000000000000" pitchFamily="50" charset="-128"/>
              </a:rPr>
              <a:t>「ええやん、大阪」。より便利な行政サービスへ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67653"/>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dirty="0">
                <a:solidFill>
                  <a:srgbClr val="AF1932"/>
                </a:solidFill>
                <a:ea typeface="Yu Gothic UI" panose="020B0500000000000000" pitchFamily="50" charset="-128"/>
              </a:rPr>
              <a:t>デジタルで完結する行政手続き・相談の実現</a:t>
            </a:r>
            <a:r>
              <a:rPr lang="ja-JP" altLang="en-US" sz="2000" dirty="0">
                <a:solidFill>
                  <a:srgbClr val="000000"/>
                </a:solidFill>
                <a:latin typeface="Yu Gothic UI" panose="020B0500000000000000" pitchFamily="50" charset="-128"/>
                <a:ea typeface="Yu Gothic UI" panose="020B0500000000000000" pitchFamily="50" charset="-128"/>
              </a:rPr>
              <a:t>​</a:t>
            </a:r>
            <a:endParaRPr kumimoji="1" lang="ja-JP" altLang="en-US" sz="2000" b="1" kern="0" dirty="0">
              <a:solidFill>
                <a:srgbClr val="AF1932"/>
              </a:solidFill>
              <a:latin typeface="Yu Gothic UI" panose="020B0500000000000000" pitchFamily="50" charset="-128"/>
              <a:ea typeface="Yu Gothic UI" panose="020B0500000000000000" pitchFamily="50" charset="-128"/>
            </a:endParaRP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4700712"/>
            <a:ext cx="972000" cy="823755"/>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オンライン手続き</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dirty="0" err="1">
                <a:solidFill>
                  <a:srgbClr val="FFFFFF"/>
                </a:solidFill>
                <a:latin typeface="Yu Gothic UI" panose="020B0500000000000000" pitchFamily="50" charset="-128"/>
                <a:ea typeface="Yu Gothic UI" panose="020B0500000000000000" pitchFamily="50" charset="-128"/>
              </a:rPr>
              <a:t>の拡</a:t>
            </a:r>
            <a:r>
              <a:rPr kumimoji="1" lang="ja-JP" altLang="en-US" sz="1000" b="1" dirty="0">
                <a:solidFill>
                  <a:srgbClr val="FFFFFF"/>
                </a:solidFill>
                <a:latin typeface="Yu Gothic UI" panose="020B0500000000000000" pitchFamily="50" charset="-128"/>
                <a:ea typeface="Yu Gothic UI" panose="020B0500000000000000" pitchFamily="50" charset="-128"/>
              </a:rPr>
              <a:t>大</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19999" y="4700713"/>
            <a:ext cx="1008000" cy="50041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優先取組</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手続きの選定</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5999"/>
            <a:ext cx="3528000" cy="93678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全てのライフステージ（出生、入学、結婚、出産、子育て、介護など）にかかる手続きをオンラインで完結できること​</a:t>
            </a:r>
          </a:p>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必要な制度・手続きを適時に案内できていること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6" name="矢印: 五方向 10">
            <a:extLst>
              <a:ext uri="{FF2B5EF4-FFF2-40B4-BE49-F238E27FC236}">
                <a16:creationId xmlns:a16="http://schemas.microsoft.com/office/drawing/2014/main" id="{12137F42-C4D3-45CE-938C-F3EDE5D3A607}"/>
              </a:ext>
            </a:extLst>
          </p:cNvPr>
          <p:cNvSpPr/>
          <p:nvPr/>
        </p:nvSpPr>
        <p:spPr>
          <a:xfrm>
            <a:off x="7275506" y="3215225"/>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8"/>
            <a:ext cx="972000" cy="936783"/>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28" name="テキスト ボックス 27">
            <a:extLst>
              <a:ext uri="{FF2B5EF4-FFF2-40B4-BE49-F238E27FC236}">
                <a16:creationId xmlns:a16="http://schemas.microsoft.com/office/drawing/2014/main" id="{E7758DF3-0948-4B8E-ADD1-3B36917527FF}"/>
              </a:ext>
            </a:extLst>
          </p:cNvPr>
          <p:cNvSpPr txBox="1"/>
          <p:nvPr/>
        </p:nvSpPr>
        <p:spPr>
          <a:xfrm>
            <a:off x="7689492" y="3082955"/>
            <a:ext cx="1183046"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9E064B8A-A150-46F8-9ABB-D5CB140D28F4}"/>
              </a:ext>
            </a:extLst>
          </p:cNvPr>
          <p:cNvSpPr txBox="1"/>
          <p:nvPr/>
        </p:nvSpPr>
        <p:spPr>
          <a:xfrm>
            <a:off x="5902051" y="2736000"/>
            <a:ext cx="3528000"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オンライン化する手続き数</a:t>
            </a: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736000"/>
            <a:ext cx="972000" cy="104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2269538"/>
            <a:ext cx="3528000" cy="42970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行政手続きのために市民が費やしている時間や費用・労力を削減すること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269538"/>
            <a:ext cx="972000" cy="429706"/>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様々な申請サービスの活用や業務変革により、市民が行政手続きをオンラインで簡素・簡単に完結できるようにする。あわせて業務やルール等の見直しを行っていく。</a:t>
            </a:r>
            <a:endParaRPr lang="en-US" altLang="ja-JP"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特に申請件数の多い手続きや、市民生活に関わる手続きから優先的に取り組む。特に、ライフステージに応じた手続きの案内やオンラインでできる手続きを拡充していく​。</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これにより、行政手続きに市民や事業者が費やしている時間や費用・労力を削減し、市民の利便性向上や事務負荷軽減が期待できる​。​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大阪市が保有するデータなど情報連携を活用した申請時の初期情報表示や添付書類の削減など手続きの簡素化や手続不要化に向け検討する。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これにより、審査や受付処理の業務負荷軽減及び業務効率化につなげる。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また、一人ひとりの市民の状況に適切な制度・手続きを回答する</a:t>
            </a:r>
            <a:r>
              <a:rPr lang="en-US" altLang="ja-JP" sz="1100" dirty="0">
                <a:solidFill>
                  <a:srgbClr val="000000"/>
                </a:solidFill>
                <a:ea typeface="Yu Gothic UI" panose="020B0500000000000000" pitchFamily="50" charset="-128"/>
              </a:rPr>
              <a:t>AI</a:t>
            </a:r>
            <a:r>
              <a:rPr lang="ja-JP" altLang="en-US" sz="1100" dirty="0">
                <a:solidFill>
                  <a:srgbClr val="000000"/>
                </a:solidFill>
                <a:ea typeface="Yu Gothic UI" panose="020B0500000000000000" pitchFamily="50" charset="-128"/>
              </a:rPr>
              <a:t>による申請サポートなどの活用検討を行う​。</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オンライン相談など、行政手続き以外の行政サービスのデジタル化も並行して行うことで、行政サービスのリモート化の実現をめざす。​</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394885"/>
            <a:ext cx="1087639"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700</a:t>
            </a:r>
            <a:r>
              <a:rPr kumimoji="1" lang="ja-JP" altLang="en-US" sz="1600" b="1" dirty="0">
                <a:ln w="0"/>
                <a:solidFill>
                  <a:srgbClr val="AF1932"/>
                </a:solidFill>
                <a:latin typeface="Yu Gothic UI" panose="020B0500000000000000" pitchFamily="50" charset="-128"/>
                <a:ea typeface="Yu Gothic UI" panose="020B0500000000000000" pitchFamily="50" charset="-128"/>
              </a:rPr>
              <a:t>手続き</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E7758DF3-0948-4B8E-ADD1-3B36917527FF}"/>
              </a:ext>
            </a:extLst>
          </p:cNvPr>
          <p:cNvSpPr txBox="1"/>
          <p:nvPr/>
        </p:nvSpPr>
        <p:spPr>
          <a:xfrm>
            <a:off x="7775072" y="3394823"/>
            <a:ext cx="1318280"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2000</a:t>
            </a:r>
            <a:r>
              <a:rPr kumimoji="1" lang="ja-JP" altLang="en-US" sz="1600" b="1" dirty="0">
                <a:ln w="0"/>
                <a:solidFill>
                  <a:srgbClr val="AF1932"/>
                </a:solidFill>
                <a:latin typeface="Yu Gothic UI" panose="020B0500000000000000" pitchFamily="50" charset="-128"/>
                <a:ea typeface="Yu Gothic UI" panose="020B0500000000000000" pitchFamily="50" charset="-128"/>
              </a:rPr>
              <a:t>手続き</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3" name="テキスト ボックス 42">
            <a:extLst>
              <a:ext uri="{FF2B5EF4-FFF2-40B4-BE49-F238E27FC236}">
                <a16:creationId xmlns:a16="http://schemas.microsoft.com/office/drawing/2014/main" id="{E7758DF3-0948-4B8E-ADD1-3B36917527FF}"/>
              </a:ext>
            </a:extLst>
          </p:cNvPr>
          <p:cNvSpPr txBox="1"/>
          <p:nvPr/>
        </p:nvSpPr>
        <p:spPr>
          <a:xfrm>
            <a:off x="6060319" y="3082955"/>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51" name="ホームベース 30">
            <a:extLst>
              <a:ext uri="{FF2B5EF4-FFF2-40B4-BE49-F238E27FC236}">
                <a16:creationId xmlns:a16="http://schemas.microsoft.com/office/drawing/2014/main" id="{21F15286-3E05-49CD-9B3B-F64B4E1387A8}"/>
              </a:ext>
            </a:extLst>
          </p:cNvPr>
          <p:cNvSpPr/>
          <p:nvPr/>
        </p:nvSpPr>
        <p:spPr>
          <a:xfrm>
            <a:off x="7164000" y="4700713"/>
            <a:ext cx="1008000" cy="50041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オンライン化</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支援</a:t>
            </a:r>
          </a:p>
        </p:txBody>
      </p:sp>
      <p:sp>
        <p:nvSpPr>
          <p:cNvPr id="52" name="ホームベース 30">
            <a:extLst>
              <a:ext uri="{FF2B5EF4-FFF2-40B4-BE49-F238E27FC236}">
                <a16:creationId xmlns:a16="http://schemas.microsoft.com/office/drawing/2014/main" id="{21F15286-3E05-49CD-9B3B-F64B4E1387A8}"/>
              </a:ext>
            </a:extLst>
          </p:cNvPr>
          <p:cNvSpPr/>
          <p:nvPr/>
        </p:nvSpPr>
        <p:spPr>
          <a:xfrm>
            <a:off x="8208000" y="4700713"/>
            <a:ext cx="1008000" cy="50041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オンライン化</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支援</a:t>
            </a:r>
          </a:p>
        </p:txBody>
      </p:sp>
      <p:sp>
        <p:nvSpPr>
          <p:cNvPr id="53" name="ホームベース 30">
            <a:extLst>
              <a:ext uri="{FF2B5EF4-FFF2-40B4-BE49-F238E27FC236}">
                <a16:creationId xmlns:a16="http://schemas.microsoft.com/office/drawing/2014/main" id="{21F15286-3E05-49CD-9B3B-F64B4E1387A8}"/>
              </a:ext>
            </a:extLst>
          </p:cNvPr>
          <p:cNvSpPr/>
          <p:nvPr/>
        </p:nvSpPr>
        <p:spPr>
          <a:xfrm>
            <a:off x="6119999" y="5256952"/>
            <a:ext cx="3096000" cy="26751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オンライン相談の拡充</a:t>
            </a:r>
          </a:p>
        </p:txBody>
      </p:sp>
      <p:sp>
        <p:nvSpPr>
          <p:cNvPr id="54" name="テキスト ボックス 53">
            <a:extLst>
              <a:ext uri="{FF2B5EF4-FFF2-40B4-BE49-F238E27FC236}">
                <a16:creationId xmlns:a16="http://schemas.microsoft.com/office/drawing/2014/main" id="{88BD3951-DC58-49D2-A592-A03CECB54AE2}"/>
              </a:ext>
            </a:extLst>
          </p:cNvPr>
          <p:cNvSpPr txBox="1"/>
          <p:nvPr/>
        </p:nvSpPr>
        <p:spPr>
          <a:xfrm>
            <a:off x="4860000" y="5600007"/>
            <a:ext cx="972000" cy="334225"/>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申請サポート</a:t>
            </a:r>
          </a:p>
        </p:txBody>
      </p:sp>
      <p:sp>
        <p:nvSpPr>
          <p:cNvPr id="55" name="ホームベース 30">
            <a:extLst>
              <a:ext uri="{FF2B5EF4-FFF2-40B4-BE49-F238E27FC236}">
                <a16:creationId xmlns:a16="http://schemas.microsoft.com/office/drawing/2014/main" id="{21F15286-3E05-49CD-9B3B-F64B4E1387A8}"/>
              </a:ext>
            </a:extLst>
          </p:cNvPr>
          <p:cNvSpPr/>
          <p:nvPr/>
        </p:nvSpPr>
        <p:spPr>
          <a:xfrm>
            <a:off x="6120000" y="5600007"/>
            <a:ext cx="1454153" cy="317399"/>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ツールの検討</a:t>
            </a:r>
          </a:p>
        </p:txBody>
      </p:sp>
      <p:sp>
        <p:nvSpPr>
          <p:cNvPr id="56" name="ホームベース 30">
            <a:extLst>
              <a:ext uri="{FF2B5EF4-FFF2-40B4-BE49-F238E27FC236}">
                <a16:creationId xmlns:a16="http://schemas.microsoft.com/office/drawing/2014/main" id="{21F15286-3E05-49CD-9B3B-F64B4E1387A8}"/>
              </a:ext>
            </a:extLst>
          </p:cNvPr>
          <p:cNvSpPr/>
          <p:nvPr/>
        </p:nvSpPr>
        <p:spPr>
          <a:xfrm>
            <a:off x="7610358" y="5600007"/>
            <a:ext cx="1545899" cy="317399"/>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ツールの構築・検証</a:t>
            </a:r>
          </a:p>
        </p:txBody>
      </p:sp>
      <p:sp>
        <p:nvSpPr>
          <p:cNvPr id="40" name="テキスト ボックス 6"/>
          <p:cNvSpPr txBox="1"/>
          <p:nvPr/>
        </p:nvSpPr>
        <p:spPr bwMode="auto">
          <a:xfrm>
            <a:off x="625619" y="5737418"/>
            <a:ext cx="1998652" cy="43197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29" tIns="46800" rIns="91429" bIns="45715" rtlCol="0">
            <a:spAutoFit/>
          </a:bodyPr>
          <a:lstStyle>
            <a:defPPr>
              <a:defRPr lang="ja-JP"/>
            </a:defPPr>
            <a:lvl1pPr algn="l" rtl="0" eaLnBrk="0" fontAlgn="base" hangingPunct="0">
              <a:spcBef>
                <a:spcPct val="0"/>
              </a:spcBef>
              <a:spcAft>
                <a:spcPct val="0"/>
              </a:spcAft>
              <a:defRPr kumimoji="1" sz="2400" b="1" kern="1200">
                <a:solidFill>
                  <a:srgbClr val="FF0000"/>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b="1" kern="1200">
                <a:solidFill>
                  <a:srgbClr val="FF0000"/>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b="1" kern="1200">
                <a:solidFill>
                  <a:srgbClr val="FF0000"/>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b="1" kern="1200">
                <a:solidFill>
                  <a:srgbClr val="FF0000"/>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b="1" kern="1200">
                <a:solidFill>
                  <a:srgbClr val="FF0000"/>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b="1" kern="1200">
                <a:solidFill>
                  <a:srgbClr val="FF0000"/>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b="1" kern="1200">
                <a:solidFill>
                  <a:srgbClr val="FF0000"/>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b="1" kern="1200">
                <a:solidFill>
                  <a:srgbClr val="FF0000"/>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b="1" kern="1200">
                <a:solidFill>
                  <a:srgbClr val="FF0000"/>
                </a:solidFill>
                <a:latin typeface="Arial" panose="020B0604020202020204" pitchFamily="34" charset="0"/>
                <a:ea typeface="ＭＳ Ｐゴシック" panose="020B0600070205080204" pitchFamily="50" charset="-128"/>
                <a:cs typeface="+mn-cs"/>
              </a:defRPr>
            </a:lvl9pPr>
          </a:lstStyle>
          <a:p>
            <a:pPr marL="0" lvl="2" eaLnBrk="1" hangingPunct="1">
              <a:spcAft>
                <a:spcPts val="600"/>
              </a:spcAft>
              <a:tabLst>
                <a:tab pos="361950" algn="l"/>
              </a:tabLst>
              <a:defRPr/>
            </a:pPr>
            <a:r>
              <a:rPr lang="ja-JP" altLang="en-US" sz="1100" dirty="0">
                <a:solidFill>
                  <a:srgbClr val="000000"/>
                </a:solidFill>
                <a:latin typeface="+mn-lt"/>
                <a:ea typeface="Yu Gothic UI" panose="020B0500000000000000" pitchFamily="50" charset="-128"/>
              </a:rPr>
              <a:t>オンラインでできる手続きの拡大と行政サービスのリモートを実現</a:t>
            </a:r>
            <a:endParaRPr lang="en-US" altLang="ja-JP" sz="1100" dirty="0">
              <a:solidFill>
                <a:srgbClr val="000000"/>
              </a:solidFill>
              <a:latin typeface="+mn-lt"/>
              <a:ea typeface="Yu Gothic UI" panose="020B0500000000000000" pitchFamily="50" charset="-128"/>
            </a:endParaRPr>
          </a:p>
        </p:txBody>
      </p:sp>
      <p:pic>
        <p:nvPicPr>
          <p:cNvPr id="2" name="図 1"/>
          <p:cNvPicPr>
            <a:picLocks noChangeAspect="1"/>
          </p:cNvPicPr>
          <p:nvPr/>
        </p:nvPicPr>
        <p:blipFill>
          <a:blip r:embed="rId2"/>
          <a:stretch>
            <a:fillRect/>
          </a:stretch>
        </p:blipFill>
        <p:spPr>
          <a:xfrm>
            <a:off x="2503652" y="4829045"/>
            <a:ext cx="2314898" cy="1390844"/>
          </a:xfrm>
          <a:prstGeom prst="rect">
            <a:avLst/>
          </a:prstGeom>
        </p:spPr>
      </p:pic>
    </p:spTree>
    <p:extLst>
      <p:ext uri="{BB962C8B-B14F-4D97-AF65-F5344CB8AC3E}">
        <p14:creationId xmlns:p14="http://schemas.microsoft.com/office/powerpoint/2010/main" val="1836819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12</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01.</a:t>
            </a:r>
            <a:r>
              <a:rPr kumimoji="1" lang="ja-JP" altLang="en-US" sz="1100" b="1" kern="0" dirty="0">
                <a:solidFill>
                  <a:srgbClr val="FFFFFF"/>
                </a:solidFill>
                <a:latin typeface="Yu Gothic UI" panose="020B0500000000000000" pitchFamily="50" charset="-128"/>
                <a:ea typeface="Yu Gothic UI" panose="020B0500000000000000" pitchFamily="50" charset="-128"/>
              </a:rPr>
              <a:t>「ええやん、大阪」。より便利な行政サービスへ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67653"/>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dirty="0">
                <a:solidFill>
                  <a:srgbClr val="AF1932"/>
                </a:solidFill>
                <a:ea typeface="Yu Gothic UI" panose="020B0500000000000000" pitchFamily="50" charset="-128"/>
              </a:rPr>
              <a:t>粗大ごみの申込はスマホが便利</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4700713"/>
            <a:ext cx="972000" cy="36000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システム構築</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20000" y="4700713"/>
            <a:ext cx="829440"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開発</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粗大ごみ受付において、市民がいつでも、簡単、便利、快適に粗大ごみが申込できていること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48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605711"/>
            <a:ext cx="972000" cy="1282289"/>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80000"/>
            <a:ext cx="3508650" cy="593589"/>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デジタル技術を活用した、粗大ごみ受付方法の多様化や手続の利便性向上の実現をめざすこと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80000"/>
            <a:ext cx="972000" cy="589711"/>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現在、粗大ごみは、電話またはインターネットにより受付をし、コンビニや郵便局等で処理手数料券を購入のうえ、粗大ごみに貼って排出したものを収集している。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従来の申し込み方法に加え、いつでも、簡単、便利、快適な粗大ごみ受付手段を提供するため、次の取組を行う。</a:t>
            </a:r>
            <a:endParaRPr lang="en-US" altLang="ja-JP" sz="1100" dirty="0">
              <a:solidFill>
                <a:srgbClr val="000000"/>
              </a:solidFill>
              <a:ea typeface="Yu Gothic UI" panose="020B0500000000000000" pitchFamily="50" charset="-128"/>
            </a:endParaRPr>
          </a:p>
          <a:p>
            <a:pPr marL="396000" lvl="2" indent="-228600">
              <a:lnSpc>
                <a:spcPts val="1400"/>
              </a:lnSpc>
              <a:spcAft>
                <a:spcPts val="600"/>
              </a:spcAft>
              <a:buFont typeface="+mj-ea"/>
              <a:buAutoNum type="circleNumDbPlain"/>
              <a:tabLst>
                <a:tab pos="361950" algn="l"/>
              </a:tabLst>
              <a:defRPr/>
            </a:pPr>
            <a:r>
              <a:rPr lang="ja-JP" altLang="en-US" sz="1100" dirty="0">
                <a:solidFill>
                  <a:srgbClr val="000000"/>
                </a:solidFill>
                <a:ea typeface="Yu Gothic UI" panose="020B0500000000000000" pitchFamily="50" charset="-128"/>
              </a:rPr>
              <a:t>チャットボット（</a:t>
            </a:r>
            <a:r>
              <a:rPr lang="en-US" altLang="ja-JP" sz="1100" dirty="0">
                <a:solidFill>
                  <a:srgbClr val="000000"/>
                </a:solidFill>
                <a:ea typeface="Yu Gothic UI" panose="020B0500000000000000" pitchFamily="50" charset="-128"/>
              </a:rPr>
              <a:t>LINE</a:t>
            </a:r>
            <a:r>
              <a:rPr lang="ja-JP" altLang="en-US" sz="1100" dirty="0">
                <a:solidFill>
                  <a:srgbClr val="000000"/>
                </a:solidFill>
                <a:ea typeface="Yu Gothic UI" panose="020B0500000000000000" pitchFamily="50" charset="-128"/>
              </a:rPr>
              <a:t>連携含む）による受付</a:t>
            </a:r>
            <a:br>
              <a:rPr lang="en-US" altLang="ja-JP" sz="1100" dirty="0">
                <a:solidFill>
                  <a:srgbClr val="000000"/>
                </a:solidFill>
                <a:ea typeface="Yu Gothic UI" panose="020B0500000000000000" pitchFamily="50" charset="-128"/>
              </a:rPr>
            </a:br>
            <a:r>
              <a:rPr lang="ja-JP" altLang="en-US" sz="1100" dirty="0">
                <a:solidFill>
                  <a:srgbClr val="000000"/>
                </a:solidFill>
                <a:ea typeface="Yu Gothic UI" panose="020B0500000000000000" pitchFamily="50" charset="-128"/>
              </a:rPr>
              <a:t>受付チャネルの拡大を図ることで、広い世代への利便性向上をめざす。 </a:t>
            </a:r>
          </a:p>
          <a:p>
            <a:pPr marL="396000" lvl="2" indent="-228600">
              <a:lnSpc>
                <a:spcPts val="1400"/>
              </a:lnSpc>
              <a:spcAft>
                <a:spcPts val="600"/>
              </a:spcAft>
              <a:buFont typeface="+mj-ea"/>
              <a:buAutoNum type="circleNumDbPlain"/>
              <a:tabLst>
                <a:tab pos="361950" algn="l"/>
              </a:tabLst>
              <a:defRPr/>
            </a:pPr>
            <a:r>
              <a:rPr lang="ja-JP" altLang="en-US" sz="1100" dirty="0">
                <a:solidFill>
                  <a:srgbClr val="000000"/>
                </a:solidFill>
                <a:ea typeface="Yu Gothic UI" panose="020B0500000000000000" pitchFamily="50" charset="-128"/>
              </a:rPr>
              <a:t>画像認証による手数料の検索</a:t>
            </a:r>
            <a:br>
              <a:rPr lang="en-US" altLang="ja-JP" sz="1100" dirty="0">
                <a:solidFill>
                  <a:srgbClr val="000000"/>
                </a:solidFill>
                <a:ea typeface="Yu Gothic UI" panose="020B0500000000000000" pitchFamily="50" charset="-128"/>
              </a:rPr>
            </a:br>
            <a:r>
              <a:rPr lang="ja-JP" altLang="en-US" sz="1100" dirty="0">
                <a:solidFill>
                  <a:srgbClr val="000000"/>
                </a:solidFill>
                <a:ea typeface="Yu Gothic UI" panose="020B0500000000000000" pitchFamily="50" charset="-128"/>
              </a:rPr>
              <a:t>これまで、わかりにくいとの意見があった手数料額の検索を簡単にし、申込時間を短縮する。</a:t>
            </a:r>
          </a:p>
          <a:p>
            <a:pPr marL="396000" lvl="2" indent="-228600">
              <a:lnSpc>
                <a:spcPts val="1400"/>
              </a:lnSpc>
              <a:spcAft>
                <a:spcPts val="600"/>
              </a:spcAft>
              <a:buFont typeface="+mj-ea"/>
              <a:buAutoNum type="circleNumDbPlain"/>
              <a:tabLst>
                <a:tab pos="361950" algn="l"/>
              </a:tabLst>
              <a:defRPr/>
            </a:pPr>
            <a:r>
              <a:rPr lang="ja-JP" altLang="en-US" sz="1100" dirty="0">
                <a:solidFill>
                  <a:srgbClr val="000000"/>
                </a:solidFill>
                <a:ea typeface="Yu Gothic UI" panose="020B0500000000000000" pitchFamily="50" charset="-128"/>
              </a:rPr>
              <a:t>処理手数料のキャッシュレス決済を導入</a:t>
            </a:r>
            <a:br>
              <a:rPr lang="en-US" altLang="ja-JP" sz="1100" dirty="0">
                <a:solidFill>
                  <a:srgbClr val="000000"/>
                </a:solidFill>
                <a:ea typeface="Yu Gothic UI" panose="020B0500000000000000" pitchFamily="50" charset="-128"/>
              </a:rPr>
            </a:br>
            <a:r>
              <a:rPr lang="ja-JP" altLang="en-US" sz="1100" dirty="0">
                <a:solidFill>
                  <a:srgbClr val="000000"/>
                </a:solidFill>
                <a:ea typeface="Yu Gothic UI" panose="020B0500000000000000" pitchFamily="50" charset="-128"/>
              </a:rPr>
              <a:t>市民の手数料券購入の手間を省略することで、利便性向上を図る。</a:t>
            </a:r>
          </a:p>
          <a:p>
            <a:pPr marL="396000" lvl="2" indent="-228600">
              <a:lnSpc>
                <a:spcPts val="1400"/>
              </a:lnSpc>
              <a:spcAft>
                <a:spcPts val="600"/>
              </a:spcAft>
              <a:buFont typeface="+mj-ea"/>
              <a:buAutoNum type="circleNumDbPlain"/>
              <a:tabLst>
                <a:tab pos="361950" algn="l"/>
              </a:tabLst>
              <a:defRPr/>
            </a:pPr>
            <a:r>
              <a:rPr lang="ja-JP" altLang="en-US" sz="1100" dirty="0">
                <a:solidFill>
                  <a:srgbClr val="000000"/>
                </a:solidFill>
                <a:ea typeface="Yu Gothic UI" panose="020B0500000000000000" pitchFamily="50" charset="-128"/>
              </a:rPr>
              <a:t>タブレット端末を用いた業務運営</a:t>
            </a:r>
            <a:br>
              <a:rPr lang="en-US" altLang="ja-JP" sz="1100" dirty="0">
                <a:solidFill>
                  <a:srgbClr val="000000"/>
                </a:solidFill>
                <a:ea typeface="Yu Gothic UI" panose="020B0500000000000000" pitchFamily="50" charset="-128"/>
              </a:rPr>
            </a:br>
            <a:r>
              <a:rPr lang="ja-JP" altLang="en-US" sz="1100" dirty="0">
                <a:solidFill>
                  <a:srgbClr val="000000"/>
                </a:solidFill>
                <a:ea typeface="Yu Gothic UI" panose="020B0500000000000000" pitchFamily="50" charset="-128"/>
              </a:rPr>
              <a:t>電子化された受付データを活用することで、業務の効率化を図る。</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53" name="ホームベース 30">
            <a:extLst>
              <a:ext uri="{FF2B5EF4-FFF2-40B4-BE49-F238E27FC236}">
                <a16:creationId xmlns:a16="http://schemas.microsoft.com/office/drawing/2014/main" id="{21F15286-3E05-49CD-9B3B-F64B4E1387A8}"/>
              </a:ext>
            </a:extLst>
          </p:cNvPr>
          <p:cNvSpPr/>
          <p:nvPr/>
        </p:nvSpPr>
        <p:spPr>
          <a:xfrm>
            <a:off x="6949440" y="5105000"/>
            <a:ext cx="2206817"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運用</a:t>
            </a:r>
          </a:p>
        </p:txBody>
      </p:sp>
      <p:sp>
        <p:nvSpPr>
          <p:cNvPr id="54" name="テキスト ボックス 53">
            <a:extLst>
              <a:ext uri="{FF2B5EF4-FFF2-40B4-BE49-F238E27FC236}">
                <a16:creationId xmlns:a16="http://schemas.microsoft.com/office/drawing/2014/main" id="{88BD3951-DC58-49D2-A592-A03CECB54AE2}"/>
              </a:ext>
            </a:extLst>
          </p:cNvPr>
          <p:cNvSpPr txBox="1"/>
          <p:nvPr/>
        </p:nvSpPr>
        <p:spPr>
          <a:xfrm>
            <a:off x="4860000" y="5105000"/>
            <a:ext cx="972000" cy="36000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受付業務</a:t>
            </a:r>
          </a:p>
        </p:txBody>
      </p:sp>
      <p:sp>
        <p:nvSpPr>
          <p:cNvPr id="45" name="正方形/長方形 15">
            <a:extLst>
              <a:ext uri="{FF2B5EF4-FFF2-40B4-BE49-F238E27FC236}">
                <a16:creationId xmlns:a16="http://schemas.microsoft.com/office/drawing/2014/main" id="{DF0C7E93-B45B-4F56-9FAC-297AABF3B332}"/>
              </a:ext>
            </a:extLst>
          </p:cNvPr>
          <p:cNvSpPr/>
          <p:nvPr/>
        </p:nvSpPr>
        <p:spPr>
          <a:xfrm>
            <a:off x="5460206" y="318476"/>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lvl="0" fontAlgn="base">
              <a:spcBef>
                <a:spcPct val="0"/>
              </a:spcBef>
              <a:spcAft>
                <a:spcPct val="0"/>
              </a:spcAft>
              <a:defRPr/>
            </a:pPr>
            <a:r>
              <a:rPr kumimoji="1" lang="ja-JP" altLang="en-US" sz="1100" b="1" kern="0" dirty="0">
                <a:solidFill>
                  <a:schemeClr val="bg1"/>
                </a:solidFill>
                <a:latin typeface="Yu Gothic UI" panose="020B0500000000000000" pitchFamily="50" charset="-128"/>
                <a:ea typeface="Yu Gothic UI" panose="020B0500000000000000" pitchFamily="50" charset="-128"/>
              </a:rPr>
              <a:t>デジタルで完結する行政手続き・相談の実現​</a:t>
            </a:r>
          </a:p>
        </p:txBody>
      </p:sp>
      <p:sp>
        <p:nvSpPr>
          <p:cNvPr id="46" name="矢印: 五方向 10">
            <a:extLst>
              <a:ext uri="{FF2B5EF4-FFF2-40B4-BE49-F238E27FC236}">
                <a16:creationId xmlns:a16="http://schemas.microsoft.com/office/drawing/2014/main" id="{12137F42-C4D3-45CE-938C-F3EDE5D3A607}"/>
              </a:ext>
            </a:extLst>
          </p:cNvPr>
          <p:cNvSpPr/>
          <p:nvPr/>
        </p:nvSpPr>
        <p:spPr>
          <a:xfrm>
            <a:off x="7275506" y="3307407"/>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E7758DF3-0948-4B8E-ADD1-3B36917527FF}"/>
              </a:ext>
            </a:extLst>
          </p:cNvPr>
          <p:cNvSpPr txBox="1"/>
          <p:nvPr/>
        </p:nvSpPr>
        <p:spPr>
          <a:xfrm>
            <a:off x="7689492" y="3175137"/>
            <a:ext cx="1178283"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8" name="テキスト ボックス 47">
            <a:extLst>
              <a:ext uri="{FF2B5EF4-FFF2-40B4-BE49-F238E27FC236}">
                <a16:creationId xmlns:a16="http://schemas.microsoft.com/office/drawing/2014/main" id="{9E064B8A-A150-46F8-9ABB-D5CB140D28F4}"/>
              </a:ext>
            </a:extLst>
          </p:cNvPr>
          <p:cNvSpPr txBox="1"/>
          <p:nvPr/>
        </p:nvSpPr>
        <p:spPr>
          <a:xfrm>
            <a:off x="5902051" y="2606400"/>
            <a:ext cx="3416614" cy="51159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市民の利便性向上にかかる新規導入項目（チャットボット・画像認証・キャッシュレス決済）の利用件数</a:t>
            </a:r>
          </a:p>
        </p:txBody>
      </p:sp>
      <p:sp>
        <p:nvSpPr>
          <p:cNvPr id="49" name="テキスト ボックス 48">
            <a:extLst>
              <a:ext uri="{FF2B5EF4-FFF2-40B4-BE49-F238E27FC236}">
                <a16:creationId xmlns:a16="http://schemas.microsoft.com/office/drawing/2014/main" id="{E7758DF3-0948-4B8E-ADD1-3B36917527FF}"/>
              </a:ext>
            </a:extLst>
          </p:cNvPr>
          <p:cNvSpPr txBox="1"/>
          <p:nvPr/>
        </p:nvSpPr>
        <p:spPr>
          <a:xfrm>
            <a:off x="6060319" y="3487067"/>
            <a:ext cx="1087639" cy="221211"/>
          </a:xfrm>
          <a:prstGeom prst="rect">
            <a:avLst/>
          </a:prstGeom>
          <a:noFill/>
        </p:spPr>
        <p:txBody>
          <a:bodyPr wrap="square" lIns="0" tIns="0" rIns="0" bIns="0" rtlCol="0" anchor="ctr" anchorCtr="0">
            <a:noAutofit/>
          </a:bodyPr>
          <a:lstStyle/>
          <a:p>
            <a:pPr defTabSz="228600">
              <a:defRPr/>
            </a:pPr>
            <a:r>
              <a:rPr kumimoji="1" lang="ja-JP" altLang="en-US" b="1" dirty="0">
                <a:ln w="0"/>
                <a:solidFill>
                  <a:srgbClr val="AF1932"/>
                </a:solidFill>
                <a:latin typeface="Yu Gothic UI" panose="020B0500000000000000" pitchFamily="50" charset="-128"/>
                <a:ea typeface="Yu Gothic UI" panose="020B0500000000000000" pitchFamily="50" charset="-128"/>
              </a:rPr>
              <a:t>未導入</a:t>
            </a:r>
          </a:p>
        </p:txBody>
      </p:sp>
      <p:sp>
        <p:nvSpPr>
          <p:cNvPr id="50" name="テキスト ボックス 49">
            <a:extLst>
              <a:ext uri="{FF2B5EF4-FFF2-40B4-BE49-F238E27FC236}">
                <a16:creationId xmlns:a16="http://schemas.microsoft.com/office/drawing/2014/main" id="{E7758DF3-0948-4B8E-ADD1-3B36917527FF}"/>
              </a:ext>
            </a:extLst>
          </p:cNvPr>
          <p:cNvSpPr txBox="1"/>
          <p:nvPr/>
        </p:nvSpPr>
        <p:spPr>
          <a:xfrm>
            <a:off x="7775072" y="3487005"/>
            <a:ext cx="1460368"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10</a:t>
            </a:r>
            <a:r>
              <a:rPr kumimoji="1" lang="ja-JP" altLang="en-US" sz="1600" b="1" dirty="0">
                <a:ln w="0"/>
                <a:solidFill>
                  <a:srgbClr val="AF1932"/>
                </a:solidFill>
                <a:latin typeface="Yu Gothic UI" panose="020B0500000000000000" pitchFamily="50" charset="-128"/>
                <a:ea typeface="Yu Gothic UI" panose="020B0500000000000000" pitchFamily="50" charset="-128"/>
              </a:rPr>
              <a:t>万件</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57" name="テキスト ボックス 56">
            <a:extLst>
              <a:ext uri="{FF2B5EF4-FFF2-40B4-BE49-F238E27FC236}">
                <a16:creationId xmlns:a16="http://schemas.microsoft.com/office/drawing/2014/main" id="{E7758DF3-0948-4B8E-ADD1-3B36917527FF}"/>
              </a:ext>
            </a:extLst>
          </p:cNvPr>
          <p:cNvSpPr txBox="1"/>
          <p:nvPr/>
        </p:nvSpPr>
        <p:spPr>
          <a:xfrm>
            <a:off x="6060319" y="3175137"/>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pic>
        <p:nvPicPr>
          <p:cNvPr id="38" name="図 3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57706" y="4266521"/>
            <a:ext cx="2138255" cy="2138255"/>
          </a:xfrm>
          <a:prstGeom prst="rect">
            <a:avLst/>
          </a:prstGeom>
        </p:spPr>
      </p:pic>
      <p:pic>
        <p:nvPicPr>
          <p:cNvPr id="39" name="図 3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1650" y="4256223"/>
            <a:ext cx="1931483" cy="1931483"/>
          </a:xfrm>
          <a:prstGeom prst="rect">
            <a:avLst/>
          </a:prstGeom>
        </p:spPr>
      </p:pic>
      <p:sp>
        <p:nvSpPr>
          <p:cNvPr id="40" name="テキスト ボックス 39"/>
          <p:cNvSpPr txBox="1"/>
          <p:nvPr/>
        </p:nvSpPr>
        <p:spPr>
          <a:xfrm>
            <a:off x="662178" y="5800035"/>
            <a:ext cx="2374103" cy="430887"/>
          </a:xfrm>
          <a:prstGeom prst="rect">
            <a:avLst/>
          </a:prstGeom>
          <a:noFill/>
        </p:spPr>
        <p:txBody>
          <a:bodyPr wrap="square" rtlCol="0">
            <a:spAutoFit/>
          </a:bodyPr>
          <a:lstStyle/>
          <a:p>
            <a:r>
              <a:rPr lang="ja-JP" altLang="en-US" sz="1100" b="1" dirty="0">
                <a:solidFill>
                  <a:srgbClr val="000000"/>
                </a:solidFill>
                <a:ea typeface="Yu Gothic UI" panose="020B0500000000000000" pitchFamily="50" charset="-128"/>
              </a:rPr>
              <a:t>チャットボットによる粗大ごみ収集受付</a:t>
            </a:r>
            <a:endParaRPr lang="en-US" altLang="ja-JP" sz="1100" b="1" dirty="0">
              <a:solidFill>
                <a:srgbClr val="000000"/>
              </a:solidFill>
              <a:ea typeface="Yu Gothic UI" panose="020B0500000000000000" pitchFamily="50" charset="-128"/>
            </a:endParaRPr>
          </a:p>
          <a:p>
            <a:r>
              <a:rPr lang="ja-JP" altLang="en-US" sz="1100" b="1" dirty="0">
                <a:solidFill>
                  <a:srgbClr val="000000"/>
                </a:solidFill>
                <a:ea typeface="Yu Gothic UI" panose="020B0500000000000000" pitchFamily="50" charset="-128"/>
              </a:rPr>
              <a:t>処理手数料のキャッシュレス決済</a:t>
            </a:r>
            <a:endParaRPr lang="en-US" altLang="ja-JP" sz="1100" b="1" dirty="0">
              <a:solidFill>
                <a:srgbClr val="000000"/>
              </a:solidFill>
              <a:ea typeface="Yu Gothic UI" panose="020B0500000000000000" pitchFamily="50" charset="-128"/>
            </a:endParaRPr>
          </a:p>
        </p:txBody>
      </p:sp>
    </p:spTree>
    <p:extLst>
      <p:ext uri="{BB962C8B-B14F-4D97-AF65-F5344CB8AC3E}">
        <p14:creationId xmlns:p14="http://schemas.microsoft.com/office/powerpoint/2010/main" val="28641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13</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01.</a:t>
            </a:r>
            <a:r>
              <a:rPr kumimoji="1" lang="ja-JP" altLang="en-US" sz="1100" b="1" kern="0" dirty="0">
                <a:solidFill>
                  <a:srgbClr val="FFFFFF"/>
                </a:solidFill>
                <a:latin typeface="Yu Gothic UI" panose="020B0500000000000000" pitchFamily="50" charset="-128"/>
                <a:ea typeface="Yu Gothic UI" panose="020B0500000000000000" pitchFamily="50" charset="-128"/>
              </a:rPr>
              <a:t>「ええやん、大阪」。より便利な行政サービスへ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67653"/>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lvl="0" fontAlgn="base">
              <a:spcBef>
                <a:spcPct val="0"/>
              </a:spcBef>
              <a:spcAft>
                <a:spcPct val="0"/>
              </a:spcAft>
              <a:defRPr/>
            </a:pPr>
            <a:r>
              <a:rPr lang="ja-JP" altLang="en-US" sz="2000" b="1" dirty="0">
                <a:solidFill>
                  <a:srgbClr val="AF1932"/>
                </a:solidFill>
                <a:ea typeface="Yu Gothic UI" panose="020B0500000000000000" pitchFamily="50" charset="-128"/>
              </a:rPr>
              <a:t>新婚・子育て世帯向け分譲住宅購入融資</a:t>
            </a:r>
            <a:endParaRPr lang="en-US" altLang="ja-JP" sz="2000" b="1" dirty="0">
              <a:solidFill>
                <a:srgbClr val="AF1932"/>
              </a:solidFill>
              <a:ea typeface="Yu Gothic UI" panose="020B0500000000000000" pitchFamily="50" charset="-128"/>
            </a:endParaRPr>
          </a:p>
          <a:p>
            <a:pPr lvl="0" fontAlgn="base">
              <a:spcBef>
                <a:spcPct val="0"/>
              </a:spcBef>
              <a:spcAft>
                <a:spcPct val="0"/>
              </a:spcAft>
              <a:defRPr/>
            </a:pPr>
            <a:r>
              <a:rPr lang="ja-JP" altLang="en-US" sz="2000" b="1" dirty="0">
                <a:solidFill>
                  <a:srgbClr val="AF1932"/>
                </a:solidFill>
                <a:ea typeface="Yu Gothic UI" panose="020B0500000000000000" pitchFamily="50" charset="-128"/>
              </a:rPr>
              <a:t>利子補給手続のオンライン化</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市民が窓口を訪れることなく自宅等から申請ができていること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48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808000"/>
            <a:ext cx="972000" cy="1080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80000"/>
            <a:ext cx="3254206" cy="797208"/>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窓口を訪れずに手続きが完了すること</a:t>
            </a:r>
          </a:p>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添付書類の数が軽減されること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80000"/>
            <a:ext cx="972000" cy="792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本手続きの対象者である新婚・子育て世帯にとって、平日開庁時間に窓口を訪れて手続きをすることは負担が大きい。加えて、申請に必要な住民票の写しを取得するために別途時間や費用がかかっている。また、毎年、利子補給額の確認のため複数回の手続きが必要となってい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そのため、市民自身が持つ端末から、開庁時間を気にせずオンライン申請の手続きが可能となるよう業務システムを構築する。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あわせて、デジタル技術を活用し、業務フローの見直しや本市が保有している住民情報データとの連携により手続きを簡素化し、市民の負担軽減及び申請処理の迅速化を図る。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また、本市が保有している住民情報データとの連携により統計作業の効率化を図る。​</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400446"/>
            <a:ext cx="3394041" cy="221211"/>
          </a:xfrm>
          <a:prstGeom prst="rect">
            <a:avLst/>
          </a:prstGeom>
          <a:noFill/>
        </p:spPr>
        <p:txBody>
          <a:bodyPr wrap="square" lIns="0" tIns="0" rIns="0" bIns="0" rtlCol="0" anchor="ctr" anchorCtr="0">
            <a:noAutofit/>
          </a:bodyPr>
          <a:lstStyle/>
          <a:p>
            <a:pPr defTabSz="228600">
              <a:defRPr/>
            </a:pPr>
            <a:r>
              <a:rPr kumimoji="1" lang="ja-JP" altLang="en-US" b="1" dirty="0">
                <a:ln w="0"/>
                <a:solidFill>
                  <a:srgbClr val="AF1932"/>
                </a:solidFill>
                <a:latin typeface="Yu Gothic UI" panose="020B0500000000000000" pitchFamily="50" charset="-128"/>
                <a:ea typeface="Yu Gothic UI" panose="020B0500000000000000" pitchFamily="50" charset="-128"/>
              </a:rPr>
              <a:t>オンライン申請受付開始</a:t>
            </a:r>
            <a:endParaRPr kumimoji="1" lang="ja-JP" altLang="en-US" sz="1600" b="1" dirty="0">
              <a:ln w="0"/>
              <a:solidFill>
                <a:srgbClr val="AF1932"/>
              </a:solidFill>
              <a:latin typeface="Yu Gothic UI" panose="020B0500000000000000" pitchFamily="50" charset="-128"/>
              <a:ea typeface="Yu Gothic UI" panose="020B0500000000000000" pitchFamily="50" charset="-128"/>
            </a:endParaRPr>
          </a:p>
        </p:txBody>
      </p:sp>
      <p:sp>
        <p:nvSpPr>
          <p:cNvPr id="43" name="テキスト ボックス 42">
            <a:extLst>
              <a:ext uri="{FF2B5EF4-FFF2-40B4-BE49-F238E27FC236}">
                <a16:creationId xmlns:a16="http://schemas.microsoft.com/office/drawing/2014/main" id="{E7758DF3-0948-4B8E-ADD1-3B36917527FF}"/>
              </a:ext>
            </a:extLst>
          </p:cNvPr>
          <p:cNvSpPr txBox="1"/>
          <p:nvPr/>
        </p:nvSpPr>
        <p:spPr>
          <a:xfrm>
            <a:off x="6060319" y="3088516"/>
            <a:ext cx="1202494"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 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39" name="正方形/長方形 15">
            <a:extLst>
              <a:ext uri="{FF2B5EF4-FFF2-40B4-BE49-F238E27FC236}">
                <a16:creationId xmlns:a16="http://schemas.microsoft.com/office/drawing/2014/main" id="{DF0C7E93-B45B-4F56-9FAC-297AABF3B332}"/>
              </a:ext>
            </a:extLst>
          </p:cNvPr>
          <p:cNvSpPr/>
          <p:nvPr/>
        </p:nvSpPr>
        <p:spPr>
          <a:xfrm>
            <a:off x="5460206" y="318476"/>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lvl="0" fontAlgn="base">
              <a:spcBef>
                <a:spcPct val="0"/>
              </a:spcBef>
              <a:spcAft>
                <a:spcPct val="0"/>
              </a:spcAft>
              <a:defRPr/>
            </a:pPr>
            <a:r>
              <a:rPr kumimoji="1" lang="ja-JP" altLang="en-US" sz="1100" b="1" kern="0" dirty="0">
                <a:solidFill>
                  <a:schemeClr val="bg1"/>
                </a:solidFill>
                <a:latin typeface="Yu Gothic UI" panose="020B0500000000000000" pitchFamily="50" charset="-128"/>
                <a:ea typeface="Yu Gothic UI" panose="020B0500000000000000" pitchFamily="50" charset="-128"/>
              </a:rPr>
              <a:t>デジタルで完結する行政手続き・相談の実現​</a:t>
            </a:r>
          </a:p>
        </p:txBody>
      </p:sp>
      <p:sp>
        <p:nvSpPr>
          <p:cNvPr id="37" name="テキスト ボックス 36">
            <a:extLst>
              <a:ext uri="{FF2B5EF4-FFF2-40B4-BE49-F238E27FC236}">
                <a16:creationId xmlns:a16="http://schemas.microsoft.com/office/drawing/2014/main" id="{88BD3951-DC58-49D2-A592-A03CECB54AE2}"/>
              </a:ext>
            </a:extLst>
          </p:cNvPr>
          <p:cNvSpPr txBox="1"/>
          <p:nvPr/>
        </p:nvSpPr>
        <p:spPr>
          <a:xfrm>
            <a:off x="4856625" y="4690826"/>
            <a:ext cx="975375" cy="404273"/>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利子補給システム</a:t>
            </a:r>
          </a:p>
        </p:txBody>
      </p:sp>
      <p:sp>
        <p:nvSpPr>
          <p:cNvPr id="42" name="テキスト ボックス 41">
            <a:extLst>
              <a:ext uri="{FF2B5EF4-FFF2-40B4-BE49-F238E27FC236}">
                <a16:creationId xmlns:a16="http://schemas.microsoft.com/office/drawing/2014/main" id="{88BD3951-DC58-49D2-A592-A03CECB54AE2}"/>
              </a:ext>
            </a:extLst>
          </p:cNvPr>
          <p:cNvSpPr txBox="1"/>
          <p:nvPr/>
        </p:nvSpPr>
        <p:spPr>
          <a:xfrm>
            <a:off x="4856625" y="5147921"/>
            <a:ext cx="975375" cy="380211"/>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住基システム</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連携</a:t>
            </a:r>
          </a:p>
        </p:txBody>
      </p:sp>
      <p:sp>
        <p:nvSpPr>
          <p:cNvPr id="44" name="ホームベース 30">
            <a:extLst>
              <a:ext uri="{FF2B5EF4-FFF2-40B4-BE49-F238E27FC236}">
                <a16:creationId xmlns:a16="http://schemas.microsoft.com/office/drawing/2014/main" id="{561A15C5-3D9C-479B-B739-7CF6E5E211DF}"/>
              </a:ext>
            </a:extLst>
          </p:cNvPr>
          <p:cNvSpPr/>
          <p:nvPr/>
        </p:nvSpPr>
        <p:spPr>
          <a:xfrm>
            <a:off x="8623449" y="5147921"/>
            <a:ext cx="592676" cy="404548"/>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データ連携</a:t>
            </a:r>
          </a:p>
        </p:txBody>
      </p:sp>
      <p:sp>
        <p:nvSpPr>
          <p:cNvPr id="48" name="ホームベース 30">
            <a:extLst>
              <a:ext uri="{FF2B5EF4-FFF2-40B4-BE49-F238E27FC236}">
                <a16:creationId xmlns:a16="http://schemas.microsoft.com/office/drawing/2014/main" id="{21F15286-3E05-49CD-9B3B-F64B4E1387A8}"/>
              </a:ext>
            </a:extLst>
          </p:cNvPr>
          <p:cNvSpPr/>
          <p:nvPr/>
        </p:nvSpPr>
        <p:spPr>
          <a:xfrm>
            <a:off x="8208000" y="4691119"/>
            <a:ext cx="1008125" cy="40398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オンライン申請開始</a:t>
            </a:r>
          </a:p>
        </p:txBody>
      </p:sp>
      <p:sp>
        <p:nvSpPr>
          <p:cNvPr id="49" name="ホームベース 30">
            <a:extLst>
              <a:ext uri="{FF2B5EF4-FFF2-40B4-BE49-F238E27FC236}">
                <a16:creationId xmlns:a16="http://schemas.microsoft.com/office/drawing/2014/main" id="{F8D2921B-E4A0-7683-5C8B-CFCD88186273}"/>
              </a:ext>
            </a:extLst>
          </p:cNvPr>
          <p:cNvSpPr/>
          <p:nvPr/>
        </p:nvSpPr>
        <p:spPr>
          <a:xfrm>
            <a:off x="6576467" y="4690826"/>
            <a:ext cx="1570262" cy="40398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システム開発</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（クラウド化・オンライン化）</a:t>
            </a:r>
          </a:p>
        </p:txBody>
      </p:sp>
      <p:sp>
        <p:nvSpPr>
          <p:cNvPr id="50" name="テキスト ボックス 49">
            <a:extLst>
              <a:ext uri="{FF2B5EF4-FFF2-40B4-BE49-F238E27FC236}">
                <a16:creationId xmlns:a16="http://schemas.microsoft.com/office/drawing/2014/main" id="{E7758DF3-0948-4B8E-ADD1-3B36917527FF}"/>
              </a:ext>
            </a:extLst>
          </p:cNvPr>
          <p:cNvSpPr txBox="1"/>
          <p:nvPr/>
        </p:nvSpPr>
        <p:spPr>
          <a:xfrm>
            <a:off x="6278239" y="3621657"/>
            <a:ext cx="2779645" cy="296737"/>
          </a:xfrm>
          <a:prstGeom prst="rect">
            <a:avLst/>
          </a:prstGeom>
          <a:noFill/>
        </p:spPr>
        <p:txBody>
          <a:bodyPr wrap="square" lIns="0" tIns="0" rIns="0" bIns="0" rtlCol="0" anchor="ctr" anchorCtr="0">
            <a:noAutofit/>
          </a:bodyPr>
          <a:lstStyle/>
          <a:p>
            <a:pPr defTabSz="228600">
              <a:defRPr/>
            </a:pPr>
            <a:r>
              <a:rPr kumimoji="1" lang="en-US" altLang="ja-JP" sz="900" b="1" dirty="0">
                <a:ln w="0"/>
                <a:solidFill>
                  <a:srgbClr val="AF1932"/>
                </a:solidFill>
                <a:latin typeface="Yu Gothic UI" panose="020B0500000000000000" pitchFamily="50" charset="-128"/>
                <a:ea typeface="Yu Gothic UI" panose="020B0500000000000000" pitchFamily="50" charset="-128"/>
              </a:rPr>
              <a:t>※</a:t>
            </a:r>
            <a:r>
              <a:rPr kumimoji="1" lang="ja-JP" altLang="en-US" sz="900" b="1" dirty="0">
                <a:ln w="0"/>
                <a:solidFill>
                  <a:srgbClr val="AF1932"/>
                </a:solidFill>
                <a:latin typeface="Yu Gothic UI" panose="020B0500000000000000" pitchFamily="50" charset="-128"/>
                <a:ea typeface="Yu Gothic UI" panose="020B0500000000000000" pitchFamily="50" charset="-128"/>
              </a:rPr>
              <a:t>申込時の一部書類については郵送が必要</a:t>
            </a:r>
            <a:endParaRPr kumimoji="1" lang="ja-JP" altLang="en-US" sz="800" b="1" dirty="0">
              <a:ln w="0"/>
              <a:solidFill>
                <a:srgbClr val="AF1932"/>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431873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14</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01.</a:t>
            </a:r>
            <a:r>
              <a:rPr kumimoji="1" lang="ja-JP" altLang="en-US" sz="1100" b="1" kern="0" dirty="0">
                <a:solidFill>
                  <a:srgbClr val="FFFFFF"/>
                </a:solidFill>
                <a:latin typeface="Yu Gothic UI" panose="020B0500000000000000" pitchFamily="50" charset="-128"/>
                <a:ea typeface="Yu Gothic UI" panose="020B0500000000000000" pitchFamily="50" charset="-128"/>
              </a:rPr>
              <a:t>「ええやん、大阪」。より便利な行政サービスへ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67653"/>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ストレスを感じない窓口サービスの実現</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4700713"/>
            <a:ext cx="972000" cy="43200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スマート申請</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20000" y="4700713"/>
            <a:ext cx="672114"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モデル区</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導入</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窓口で必要な手続きを簡単に把握できること​</a:t>
            </a:r>
          </a:p>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窓口で申請書記入をしなくてよくなっていること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6" name="矢印: 五方向 10">
            <a:extLst>
              <a:ext uri="{FF2B5EF4-FFF2-40B4-BE49-F238E27FC236}">
                <a16:creationId xmlns:a16="http://schemas.microsoft.com/office/drawing/2014/main" id="{12137F42-C4D3-45CE-938C-F3EDE5D3A607}"/>
              </a:ext>
            </a:extLst>
          </p:cNvPr>
          <p:cNvSpPr/>
          <p:nvPr/>
        </p:nvSpPr>
        <p:spPr>
          <a:xfrm>
            <a:off x="7275506" y="3333519"/>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48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28" name="テキスト ボックス 27">
            <a:extLst>
              <a:ext uri="{FF2B5EF4-FFF2-40B4-BE49-F238E27FC236}">
                <a16:creationId xmlns:a16="http://schemas.microsoft.com/office/drawing/2014/main" id="{E7758DF3-0948-4B8E-ADD1-3B36917527FF}"/>
              </a:ext>
            </a:extLst>
          </p:cNvPr>
          <p:cNvSpPr txBox="1"/>
          <p:nvPr/>
        </p:nvSpPr>
        <p:spPr>
          <a:xfrm>
            <a:off x="7689492" y="3201249"/>
            <a:ext cx="1125896"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9E064B8A-A150-46F8-9ABB-D5CB140D28F4}"/>
              </a:ext>
            </a:extLst>
          </p:cNvPr>
          <p:cNvSpPr txBox="1"/>
          <p:nvPr/>
        </p:nvSpPr>
        <p:spPr>
          <a:xfrm>
            <a:off x="5902051" y="2868281"/>
            <a:ext cx="3416614"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スマート申請の導入区</a:t>
            </a: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808000"/>
            <a:ext cx="972000" cy="1080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2015244"/>
            <a:ext cx="3416614" cy="797208"/>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fontAlgn="base">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行政手続きのために市民が費やしている時間や費用を削減すること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80000"/>
            <a:ext cx="972000" cy="792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スマート申請</a:t>
            </a:r>
            <a:r>
              <a:rPr lang="en-US" altLang="ja-JP" sz="900" dirty="0">
                <a:solidFill>
                  <a:srgbClr val="000000"/>
                </a:solidFill>
                <a:ea typeface="Yu Gothic UI" panose="020B0500000000000000" pitchFamily="50" charset="-128"/>
              </a:rPr>
              <a:t>※</a:t>
            </a:r>
            <a:r>
              <a:rPr lang="ja-JP" altLang="en-US" sz="1100" dirty="0">
                <a:solidFill>
                  <a:srgbClr val="000000"/>
                </a:solidFill>
                <a:ea typeface="Yu Gothic UI" panose="020B0500000000000000" pitchFamily="50" charset="-128"/>
              </a:rPr>
              <a:t>の導入により、複数申請書の一括入力などを行えるようにする。</a:t>
            </a:r>
            <a:endParaRPr lang="en-US" altLang="ja-JP"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マイナンバーカードの情報から申請書の記入・入力の省力化や、窓口でのストレス軽減を実現する。</a:t>
            </a:r>
            <a:endParaRPr lang="en-US" altLang="ja-JP"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これらにより、行政手続きのために市民が費やしている時間や費用を削減し、市民の利便性向上が期待できる​。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また、書かない窓口を実現するとともに、情報を電子化することにより、業務負荷軽減や、業務効率化が期待できる。</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513179"/>
            <a:ext cx="1087639"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2</a:t>
            </a:r>
            <a:r>
              <a:rPr kumimoji="1" lang="ja-JP" altLang="en-US" sz="1600" b="1" dirty="0">
                <a:ln w="0"/>
                <a:solidFill>
                  <a:srgbClr val="AF1932"/>
                </a:solidFill>
                <a:latin typeface="Yu Gothic UI" panose="020B0500000000000000" pitchFamily="50" charset="-128"/>
                <a:ea typeface="Yu Gothic UI" panose="020B0500000000000000" pitchFamily="50" charset="-128"/>
              </a:rPr>
              <a:t>区</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E7758DF3-0948-4B8E-ADD1-3B36917527FF}"/>
              </a:ext>
            </a:extLst>
          </p:cNvPr>
          <p:cNvSpPr txBox="1"/>
          <p:nvPr/>
        </p:nvSpPr>
        <p:spPr>
          <a:xfrm>
            <a:off x="7775072" y="3513117"/>
            <a:ext cx="1318280"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24</a:t>
            </a:r>
            <a:r>
              <a:rPr kumimoji="1" lang="ja-JP" altLang="en-US" sz="1600" b="1" dirty="0">
                <a:ln w="0"/>
                <a:solidFill>
                  <a:srgbClr val="AF1932"/>
                </a:solidFill>
                <a:latin typeface="Yu Gothic UI" panose="020B0500000000000000" pitchFamily="50" charset="-128"/>
                <a:ea typeface="Yu Gothic UI" panose="020B0500000000000000" pitchFamily="50" charset="-128"/>
              </a:rPr>
              <a:t>区</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3" name="テキスト ボックス 42">
            <a:extLst>
              <a:ext uri="{FF2B5EF4-FFF2-40B4-BE49-F238E27FC236}">
                <a16:creationId xmlns:a16="http://schemas.microsoft.com/office/drawing/2014/main" id="{E7758DF3-0948-4B8E-ADD1-3B36917527FF}"/>
              </a:ext>
            </a:extLst>
          </p:cNvPr>
          <p:cNvSpPr txBox="1"/>
          <p:nvPr/>
        </p:nvSpPr>
        <p:spPr>
          <a:xfrm>
            <a:off x="6060319" y="3201249"/>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51" name="ホームベース 30">
            <a:extLst>
              <a:ext uri="{FF2B5EF4-FFF2-40B4-BE49-F238E27FC236}">
                <a16:creationId xmlns:a16="http://schemas.microsoft.com/office/drawing/2014/main" id="{21F15286-3E05-49CD-9B3B-F64B4E1387A8}"/>
              </a:ext>
            </a:extLst>
          </p:cNvPr>
          <p:cNvSpPr/>
          <p:nvPr/>
        </p:nvSpPr>
        <p:spPr>
          <a:xfrm>
            <a:off x="6819901" y="4700713"/>
            <a:ext cx="2396224"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en-US" altLang="ja-JP" sz="1000" dirty="0">
                <a:solidFill>
                  <a:srgbClr val="000000"/>
                </a:solidFill>
                <a:latin typeface="Yu Gothic UI" panose="020B0500000000000000" pitchFamily="50" charset="-128"/>
                <a:ea typeface="Yu Gothic UI" panose="020B0500000000000000" pitchFamily="50" charset="-128"/>
              </a:rPr>
              <a:t>24</a:t>
            </a:r>
            <a:r>
              <a:rPr kumimoji="1" lang="ja-JP" altLang="en-US" sz="1000" dirty="0">
                <a:solidFill>
                  <a:srgbClr val="000000"/>
                </a:solidFill>
                <a:latin typeface="Yu Gothic UI" panose="020B0500000000000000" pitchFamily="50" charset="-128"/>
                <a:ea typeface="Yu Gothic UI" panose="020B0500000000000000" pitchFamily="50" charset="-128"/>
              </a:rPr>
              <a:t>区に導入</a:t>
            </a:r>
          </a:p>
        </p:txBody>
      </p:sp>
      <p:sp>
        <p:nvSpPr>
          <p:cNvPr id="54" name="テキスト ボックス 53">
            <a:extLst>
              <a:ext uri="{FF2B5EF4-FFF2-40B4-BE49-F238E27FC236}">
                <a16:creationId xmlns:a16="http://schemas.microsoft.com/office/drawing/2014/main" id="{88BD3951-DC58-49D2-A592-A03CECB54AE2}"/>
              </a:ext>
            </a:extLst>
          </p:cNvPr>
          <p:cNvSpPr txBox="1"/>
          <p:nvPr/>
        </p:nvSpPr>
        <p:spPr>
          <a:xfrm>
            <a:off x="4860000" y="5188163"/>
            <a:ext cx="972000" cy="36000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窓口入力支援</a:t>
            </a:r>
          </a:p>
        </p:txBody>
      </p:sp>
      <p:sp>
        <p:nvSpPr>
          <p:cNvPr id="55" name="ホームベース 30">
            <a:extLst>
              <a:ext uri="{FF2B5EF4-FFF2-40B4-BE49-F238E27FC236}">
                <a16:creationId xmlns:a16="http://schemas.microsoft.com/office/drawing/2014/main" id="{21F15286-3E05-49CD-9B3B-F64B4E1387A8}"/>
              </a:ext>
            </a:extLst>
          </p:cNvPr>
          <p:cNvSpPr/>
          <p:nvPr/>
        </p:nvSpPr>
        <p:spPr>
          <a:xfrm>
            <a:off x="6120000" y="5197689"/>
            <a:ext cx="2000346"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機能検討・検証</a:t>
            </a:r>
          </a:p>
        </p:txBody>
      </p:sp>
      <p:sp>
        <p:nvSpPr>
          <p:cNvPr id="56" name="ホームベース 30">
            <a:extLst>
              <a:ext uri="{FF2B5EF4-FFF2-40B4-BE49-F238E27FC236}">
                <a16:creationId xmlns:a16="http://schemas.microsoft.com/office/drawing/2014/main" id="{21F15286-3E05-49CD-9B3B-F64B4E1387A8}"/>
              </a:ext>
            </a:extLst>
          </p:cNvPr>
          <p:cNvSpPr/>
          <p:nvPr/>
        </p:nvSpPr>
        <p:spPr>
          <a:xfrm>
            <a:off x="8156083" y="5197688"/>
            <a:ext cx="1060042"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導入検討</a:t>
            </a:r>
          </a:p>
        </p:txBody>
      </p:sp>
      <p:sp>
        <p:nvSpPr>
          <p:cNvPr id="39" name="テキスト ボックス 38">
            <a:extLst>
              <a:ext uri="{FF2B5EF4-FFF2-40B4-BE49-F238E27FC236}">
                <a16:creationId xmlns:a16="http://schemas.microsoft.com/office/drawing/2014/main" id="{945E38E8-6958-218B-C83D-6259A993E8B6}"/>
              </a:ext>
            </a:extLst>
          </p:cNvPr>
          <p:cNvSpPr txBox="1"/>
          <p:nvPr/>
        </p:nvSpPr>
        <p:spPr>
          <a:xfrm>
            <a:off x="357946" y="6317754"/>
            <a:ext cx="6770228" cy="415498"/>
          </a:xfrm>
          <a:prstGeom prst="rect">
            <a:avLst/>
          </a:prstGeom>
          <a:noFill/>
        </p:spPr>
        <p:txBody>
          <a:bodyPr wrap="square">
            <a:spAutoFit/>
          </a:bodyPr>
          <a:lstStyle/>
          <a:p>
            <a:r>
              <a:rPr lang="en-US" altLang="ja-JP" sz="1050" dirty="0"/>
              <a:t>※</a:t>
            </a:r>
            <a:r>
              <a:rPr lang="ja-JP" altLang="en-US" sz="1050" dirty="0"/>
              <a:t>オンライン上で質問項目に答えることで、「必要な手続きや持ち物」と「手続き方法」を案内し、必要な手続きの申請内容を事前に入力することで、来庁時に事前に入力した内容が記載された申請書が受け取れる。</a:t>
            </a:r>
          </a:p>
        </p:txBody>
      </p:sp>
      <p:pic>
        <p:nvPicPr>
          <p:cNvPr id="2" name="図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6177" y="3564911"/>
            <a:ext cx="2107001" cy="2107001"/>
          </a:xfrm>
          <a:prstGeom prst="rect">
            <a:avLst/>
          </a:prstGeom>
        </p:spPr>
      </p:pic>
      <p:sp>
        <p:nvSpPr>
          <p:cNvPr id="46" name="テキスト ボックス 45"/>
          <p:cNvSpPr txBox="1"/>
          <p:nvPr/>
        </p:nvSpPr>
        <p:spPr>
          <a:xfrm>
            <a:off x="590106" y="5233425"/>
            <a:ext cx="1757305" cy="430887"/>
          </a:xfrm>
          <a:prstGeom prst="rect">
            <a:avLst/>
          </a:prstGeom>
          <a:noFill/>
        </p:spPr>
        <p:txBody>
          <a:bodyPr wrap="square" rtlCol="0">
            <a:spAutoFit/>
          </a:bodyPr>
          <a:lstStyle/>
          <a:p>
            <a:r>
              <a:rPr lang="ja-JP" altLang="en-US" sz="1100" b="1" dirty="0">
                <a:solidFill>
                  <a:srgbClr val="000000"/>
                </a:solidFill>
                <a:ea typeface="Yu Gothic UI" panose="020B0500000000000000" pitchFamily="50" charset="-128"/>
              </a:rPr>
              <a:t>マイナンバーカードで申請書の記入を省略！</a:t>
            </a:r>
            <a:endParaRPr lang="en-US" altLang="ja-JP" sz="1100" b="1" dirty="0">
              <a:solidFill>
                <a:srgbClr val="000000"/>
              </a:solidFill>
              <a:ea typeface="Yu Gothic UI" panose="020B0500000000000000" pitchFamily="50" charset="-128"/>
            </a:endParaRPr>
          </a:p>
        </p:txBody>
      </p:sp>
      <p:pic>
        <p:nvPicPr>
          <p:cNvPr id="19" name="図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5647" y="3618136"/>
            <a:ext cx="1942716" cy="1942716"/>
          </a:xfrm>
          <a:prstGeom prst="rect">
            <a:avLst/>
          </a:prstGeom>
        </p:spPr>
      </p:pic>
      <p:sp>
        <p:nvSpPr>
          <p:cNvPr id="48" name="テキスト ボックス 47"/>
          <p:cNvSpPr txBox="1"/>
          <p:nvPr/>
        </p:nvSpPr>
        <p:spPr>
          <a:xfrm>
            <a:off x="2819597" y="5226627"/>
            <a:ext cx="1757305" cy="430887"/>
          </a:xfrm>
          <a:prstGeom prst="rect">
            <a:avLst/>
          </a:prstGeom>
          <a:noFill/>
        </p:spPr>
        <p:txBody>
          <a:bodyPr wrap="square" rtlCol="0">
            <a:spAutoFit/>
          </a:bodyPr>
          <a:lstStyle/>
          <a:p>
            <a:r>
              <a:rPr lang="ja-JP" altLang="en-US" sz="1100" b="1" dirty="0">
                <a:solidFill>
                  <a:srgbClr val="000000"/>
                </a:solidFill>
                <a:ea typeface="Yu Gothic UI" panose="020B0500000000000000" pitchFamily="50" charset="-128"/>
              </a:rPr>
              <a:t>窓口対応の電子化で</a:t>
            </a:r>
            <a:endParaRPr lang="en-US" altLang="ja-JP" sz="1100" b="1" dirty="0">
              <a:solidFill>
                <a:srgbClr val="000000"/>
              </a:solidFill>
              <a:ea typeface="Yu Gothic UI" panose="020B0500000000000000" pitchFamily="50" charset="-128"/>
            </a:endParaRPr>
          </a:p>
          <a:p>
            <a:r>
              <a:rPr lang="ja-JP" altLang="en-US" sz="1100" b="1" dirty="0">
                <a:solidFill>
                  <a:srgbClr val="000000"/>
                </a:solidFill>
                <a:ea typeface="Yu Gothic UI" panose="020B0500000000000000" pitchFamily="50" charset="-128"/>
              </a:rPr>
              <a:t>迅速な申請対応</a:t>
            </a:r>
            <a:endParaRPr lang="en-US" altLang="ja-JP" sz="1100" b="1" dirty="0">
              <a:solidFill>
                <a:srgbClr val="000000"/>
              </a:solidFill>
              <a:ea typeface="Yu Gothic UI" panose="020B0500000000000000" pitchFamily="50" charset="-128"/>
            </a:endParaRPr>
          </a:p>
        </p:txBody>
      </p:sp>
      <p:pic>
        <p:nvPicPr>
          <p:cNvPr id="4" name="図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37782" y="3326184"/>
            <a:ext cx="1837722" cy="1837722"/>
          </a:xfrm>
          <a:prstGeom prst="rect">
            <a:avLst/>
          </a:prstGeom>
        </p:spPr>
      </p:pic>
    </p:spTree>
    <p:extLst>
      <p:ext uri="{BB962C8B-B14F-4D97-AF65-F5344CB8AC3E}">
        <p14:creationId xmlns:p14="http://schemas.microsoft.com/office/powerpoint/2010/main" val="2635567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15</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01.</a:t>
            </a:r>
            <a:r>
              <a:rPr kumimoji="1" lang="ja-JP" altLang="en-US" sz="1100" b="1" kern="0" dirty="0">
                <a:solidFill>
                  <a:srgbClr val="FFFFFF"/>
                </a:solidFill>
                <a:latin typeface="Yu Gothic UI" panose="020B0500000000000000" pitchFamily="50" charset="-128"/>
                <a:ea typeface="Yu Gothic UI" panose="020B0500000000000000" pitchFamily="50" charset="-128"/>
              </a:rPr>
              <a:t>「ええやん、大阪」。より便利な行政サービスへ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767728"/>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マイナンバー・マイナンバーカードの</a:t>
            </a:r>
            <a:endParaRPr kumimoji="1" lang="en-US" altLang="ja-JP" sz="2000" b="1" kern="0" dirty="0">
              <a:solidFill>
                <a:srgbClr val="AF1932"/>
              </a:solidFill>
              <a:latin typeface="Yu Gothic UI" panose="020B0500000000000000" pitchFamily="50" charset="-128"/>
              <a:ea typeface="Yu Gothic UI" panose="020B0500000000000000" pitchFamily="50" charset="-128"/>
            </a:endParaRPr>
          </a:p>
          <a:p>
            <a:pPr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活用シーンの拡大</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9929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9929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9929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マイナンバー・マイナンバーカードの活用シーンが拡大され、市民の手続きの負担軽減が図られるとともに、行政事務が効率化されていること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68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520000"/>
            <a:ext cx="972000" cy="211155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2015244"/>
            <a:ext cx="3734930" cy="438051"/>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マイナンバーカードを広く市民に普及するとともに、マイナンバーカードの利便性を実感してもらうこと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015243"/>
            <a:ext cx="972000" cy="468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マイナンバーカードが多くの市民に一定行き渡ったことを踏まえ、マイナンバー及びマイナンバーカードをデジタル社会における社会基盤として活用することにより、行政の効率化、市民の利便性の向上、公平・公正な社会を実現す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マイナンバーを活用した情報連携を進めることにより、市民の手続きにかかる負担軽減と行政事務の効率化を図る。国が進める</a:t>
            </a:r>
            <a:r>
              <a:rPr lang="en-US" altLang="ja-JP" sz="1100" dirty="0">
                <a:solidFill>
                  <a:srgbClr val="000000"/>
                </a:solidFill>
                <a:ea typeface="Yu Gothic UI" panose="020B0500000000000000" pitchFamily="50" charset="-128"/>
              </a:rPr>
              <a:t>2023</a:t>
            </a:r>
            <a:r>
              <a:rPr lang="ja-JP" altLang="en-US" sz="1100" dirty="0">
                <a:solidFill>
                  <a:srgbClr val="000000"/>
                </a:solidFill>
                <a:ea typeface="Yu Gothic UI" panose="020B0500000000000000" pitchFamily="50" charset="-128"/>
              </a:rPr>
              <a:t>年度実施予定の戸籍関係の情報連携などマイナンバーの活用拡大にあわせて、</a:t>
            </a:r>
            <a:br>
              <a:rPr lang="en-US" altLang="ja-JP" sz="1100" dirty="0">
                <a:solidFill>
                  <a:srgbClr val="000000"/>
                </a:solidFill>
                <a:ea typeface="Yu Gothic UI" panose="020B0500000000000000" pitchFamily="50" charset="-128"/>
              </a:rPr>
            </a:br>
            <a:r>
              <a:rPr lang="ja-JP" altLang="en-US" sz="1100" dirty="0">
                <a:solidFill>
                  <a:srgbClr val="000000"/>
                </a:solidFill>
                <a:ea typeface="Yu Gothic UI" panose="020B0500000000000000" pitchFamily="50" charset="-128"/>
              </a:rPr>
              <a:t>システム改修など関係所属と連携して利用環境の整備を行う。</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マイナンバーカードの活用により、行政手続きのオンラインでの完結、添付資料の削減、手続きそのものを不要にするなど市民の利便性向上や事務の効率化を図り、利便性の高い行政サービスを提供する。行政手続きにおける活用策や他のカードとの一体化など、活用シーンの拡大に向けて検討・実装を進め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マイナンバーカードの利便性を周知広報するとともに、継続的に普及促進策を検討・推進する。</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en-US" altLang="ja-JP"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40" name="矢印: 五方向 10">
            <a:extLst>
              <a:ext uri="{FF2B5EF4-FFF2-40B4-BE49-F238E27FC236}">
                <a16:creationId xmlns:a16="http://schemas.microsoft.com/office/drawing/2014/main" id="{12137F42-C4D3-45CE-938C-F3EDE5D3A607}"/>
              </a:ext>
            </a:extLst>
          </p:cNvPr>
          <p:cNvSpPr/>
          <p:nvPr/>
        </p:nvSpPr>
        <p:spPr>
          <a:xfrm>
            <a:off x="7275506" y="2892600"/>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E7758DF3-0948-4B8E-ADD1-3B36917527FF}"/>
              </a:ext>
            </a:extLst>
          </p:cNvPr>
          <p:cNvSpPr txBox="1"/>
          <p:nvPr/>
        </p:nvSpPr>
        <p:spPr>
          <a:xfrm>
            <a:off x="7689492" y="2760330"/>
            <a:ext cx="1156058"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9E064B8A-A150-46F8-9ABB-D5CB140D28F4}"/>
              </a:ext>
            </a:extLst>
          </p:cNvPr>
          <p:cNvSpPr txBox="1"/>
          <p:nvPr/>
        </p:nvSpPr>
        <p:spPr>
          <a:xfrm>
            <a:off x="5902051" y="2520000"/>
            <a:ext cx="3416614" cy="331640"/>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マイナンバーカードの交付枚数率</a:t>
            </a:r>
          </a:p>
        </p:txBody>
      </p:sp>
      <p:sp>
        <p:nvSpPr>
          <p:cNvPr id="47" name="テキスト ボックス 46">
            <a:extLst>
              <a:ext uri="{FF2B5EF4-FFF2-40B4-BE49-F238E27FC236}">
                <a16:creationId xmlns:a16="http://schemas.microsoft.com/office/drawing/2014/main" id="{E7758DF3-0948-4B8E-ADD1-3B36917527FF}"/>
              </a:ext>
            </a:extLst>
          </p:cNvPr>
          <p:cNvSpPr txBox="1"/>
          <p:nvPr/>
        </p:nvSpPr>
        <p:spPr>
          <a:xfrm>
            <a:off x="6060319" y="3072260"/>
            <a:ext cx="1087639"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61.2</a:t>
            </a:r>
            <a:r>
              <a:rPr kumimoji="1" lang="en-US" altLang="ja-JP" sz="1600" b="1" dirty="0">
                <a:ln w="0"/>
                <a:solidFill>
                  <a:srgbClr val="AF1932"/>
                </a:solidFill>
                <a:latin typeface="Yu Gothic UI" panose="020B0500000000000000" pitchFamily="50" charset="-128"/>
                <a:ea typeface="Yu Gothic UI" panose="020B0500000000000000" pitchFamily="50" charset="-128"/>
              </a:rPr>
              <a:t>%</a:t>
            </a:r>
            <a:endParaRPr kumimoji="1" lang="ja-JP" altLang="en-US" sz="1600" b="1" dirty="0">
              <a:ln w="0"/>
              <a:solidFill>
                <a:srgbClr val="AF1932"/>
              </a:solidFill>
              <a:latin typeface="Yu Gothic UI" panose="020B0500000000000000" pitchFamily="50" charset="-128"/>
              <a:ea typeface="Yu Gothic UI" panose="020B0500000000000000" pitchFamily="50" charset="-128"/>
            </a:endParaRPr>
          </a:p>
        </p:txBody>
      </p:sp>
      <p:sp>
        <p:nvSpPr>
          <p:cNvPr id="48" name="テキスト ボックス 47">
            <a:extLst>
              <a:ext uri="{FF2B5EF4-FFF2-40B4-BE49-F238E27FC236}">
                <a16:creationId xmlns:a16="http://schemas.microsoft.com/office/drawing/2014/main" id="{E7758DF3-0948-4B8E-ADD1-3B36917527FF}"/>
              </a:ext>
            </a:extLst>
          </p:cNvPr>
          <p:cNvSpPr txBox="1"/>
          <p:nvPr/>
        </p:nvSpPr>
        <p:spPr>
          <a:xfrm>
            <a:off x="7775071" y="3076008"/>
            <a:ext cx="1635629" cy="263947"/>
          </a:xfrm>
          <a:prstGeom prst="rect">
            <a:avLst/>
          </a:prstGeom>
          <a:noFill/>
        </p:spPr>
        <p:txBody>
          <a:bodyPr wrap="square" lIns="0" tIns="0" rIns="0" bIns="0" rtlCol="0" anchor="ctr" anchorCtr="0">
            <a:noAutofit/>
          </a:bodyPr>
          <a:lstStyle/>
          <a:p>
            <a:pPr defTabSz="228600">
              <a:defRPr/>
            </a:pPr>
            <a:r>
              <a:rPr kumimoji="1" lang="ja-JP" altLang="en-US" sz="1200" b="1" dirty="0">
                <a:ln w="0"/>
                <a:solidFill>
                  <a:srgbClr val="AF1932"/>
                </a:solidFill>
                <a:latin typeface="Yu Gothic UI" panose="020B0500000000000000" pitchFamily="50" charset="-128"/>
                <a:ea typeface="Yu Gothic UI" panose="020B0500000000000000" pitchFamily="50" charset="-128"/>
              </a:rPr>
              <a:t>カードを持ちたいと思う人がカードを取得している状態</a:t>
            </a:r>
          </a:p>
        </p:txBody>
      </p:sp>
      <p:sp>
        <p:nvSpPr>
          <p:cNvPr id="49" name="テキスト ボックス 48">
            <a:extLst>
              <a:ext uri="{FF2B5EF4-FFF2-40B4-BE49-F238E27FC236}">
                <a16:creationId xmlns:a16="http://schemas.microsoft.com/office/drawing/2014/main" id="{E7758DF3-0948-4B8E-ADD1-3B36917527FF}"/>
              </a:ext>
            </a:extLst>
          </p:cNvPr>
          <p:cNvSpPr txBox="1"/>
          <p:nvPr/>
        </p:nvSpPr>
        <p:spPr>
          <a:xfrm>
            <a:off x="6060319" y="2760330"/>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50" name="矢印: 五方向 10">
            <a:extLst>
              <a:ext uri="{FF2B5EF4-FFF2-40B4-BE49-F238E27FC236}">
                <a16:creationId xmlns:a16="http://schemas.microsoft.com/office/drawing/2014/main" id="{12137F42-C4D3-45CE-938C-F3EDE5D3A607}"/>
              </a:ext>
            </a:extLst>
          </p:cNvPr>
          <p:cNvSpPr/>
          <p:nvPr/>
        </p:nvSpPr>
        <p:spPr>
          <a:xfrm>
            <a:off x="7275506" y="3919940"/>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E7758DF3-0948-4B8E-ADD1-3B36917527FF}"/>
              </a:ext>
            </a:extLst>
          </p:cNvPr>
          <p:cNvSpPr txBox="1"/>
          <p:nvPr/>
        </p:nvSpPr>
        <p:spPr>
          <a:xfrm>
            <a:off x="7689492" y="3787670"/>
            <a:ext cx="1156058"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58" name="テキスト ボックス 57">
            <a:extLst>
              <a:ext uri="{FF2B5EF4-FFF2-40B4-BE49-F238E27FC236}">
                <a16:creationId xmlns:a16="http://schemas.microsoft.com/office/drawing/2014/main" id="{9E064B8A-A150-46F8-9ABB-D5CB140D28F4}"/>
              </a:ext>
            </a:extLst>
          </p:cNvPr>
          <p:cNvSpPr txBox="1"/>
          <p:nvPr/>
        </p:nvSpPr>
        <p:spPr>
          <a:xfrm>
            <a:off x="5902051" y="3538825"/>
            <a:ext cx="3416614" cy="331640"/>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マイナンバーカードの活用件数</a:t>
            </a:r>
            <a:endParaRPr lang="zh-TW" altLang="en-US" sz="1100" b="1" dirty="0">
              <a:solidFill>
                <a:srgbClr val="000000"/>
              </a:solidFill>
              <a:ea typeface="Yu Gothic UI" panose="020B0500000000000000" pitchFamily="50" charset="-128"/>
            </a:endParaRPr>
          </a:p>
        </p:txBody>
      </p:sp>
      <p:sp>
        <p:nvSpPr>
          <p:cNvPr id="59" name="テキスト ボックス 58">
            <a:extLst>
              <a:ext uri="{FF2B5EF4-FFF2-40B4-BE49-F238E27FC236}">
                <a16:creationId xmlns:a16="http://schemas.microsoft.com/office/drawing/2014/main" id="{E7758DF3-0948-4B8E-ADD1-3B36917527FF}"/>
              </a:ext>
            </a:extLst>
          </p:cNvPr>
          <p:cNvSpPr txBox="1"/>
          <p:nvPr/>
        </p:nvSpPr>
        <p:spPr>
          <a:xfrm>
            <a:off x="6060319" y="4099600"/>
            <a:ext cx="1215187"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2</a:t>
            </a:r>
            <a:r>
              <a:rPr kumimoji="1" lang="ja-JP" altLang="en-US" sz="1600" b="1" dirty="0">
                <a:ln w="0"/>
                <a:solidFill>
                  <a:srgbClr val="AF1932"/>
                </a:solidFill>
                <a:latin typeface="Yu Gothic UI" panose="020B0500000000000000" pitchFamily="50" charset="-128"/>
                <a:ea typeface="Yu Gothic UI" panose="020B0500000000000000" pitchFamily="50" charset="-128"/>
              </a:rPr>
              <a:t>件</a:t>
            </a:r>
            <a:endParaRPr kumimoji="1" lang="ja-JP" altLang="en-US" sz="3200" b="1" dirty="0">
              <a:ln w="0"/>
              <a:solidFill>
                <a:srgbClr val="AF1932"/>
              </a:solidFill>
              <a:latin typeface="Yu Gothic UI" panose="020B0500000000000000" pitchFamily="50" charset="-128"/>
              <a:ea typeface="Yu Gothic UI" panose="020B0500000000000000" pitchFamily="50" charset="-128"/>
            </a:endParaRPr>
          </a:p>
        </p:txBody>
      </p:sp>
      <p:sp>
        <p:nvSpPr>
          <p:cNvPr id="60" name="テキスト ボックス 59">
            <a:extLst>
              <a:ext uri="{FF2B5EF4-FFF2-40B4-BE49-F238E27FC236}">
                <a16:creationId xmlns:a16="http://schemas.microsoft.com/office/drawing/2014/main" id="{E7758DF3-0948-4B8E-ADD1-3B36917527FF}"/>
              </a:ext>
            </a:extLst>
          </p:cNvPr>
          <p:cNvSpPr txBox="1"/>
          <p:nvPr/>
        </p:nvSpPr>
        <p:spPr>
          <a:xfrm>
            <a:off x="7775071" y="4099538"/>
            <a:ext cx="1543593"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4</a:t>
            </a:r>
            <a:r>
              <a:rPr kumimoji="1" lang="ja-JP" altLang="en-US" sz="1600" b="1" dirty="0">
                <a:ln w="0"/>
                <a:solidFill>
                  <a:srgbClr val="AF1932"/>
                </a:solidFill>
                <a:latin typeface="Yu Gothic UI" panose="020B0500000000000000" pitchFamily="50" charset="-128"/>
                <a:ea typeface="Yu Gothic UI" panose="020B0500000000000000" pitchFamily="50" charset="-128"/>
              </a:rPr>
              <a:t>件</a:t>
            </a:r>
          </a:p>
        </p:txBody>
      </p:sp>
      <p:sp>
        <p:nvSpPr>
          <p:cNvPr id="61" name="テキスト ボックス 60">
            <a:extLst>
              <a:ext uri="{FF2B5EF4-FFF2-40B4-BE49-F238E27FC236}">
                <a16:creationId xmlns:a16="http://schemas.microsoft.com/office/drawing/2014/main" id="{E7758DF3-0948-4B8E-ADD1-3B36917527FF}"/>
              </a:ext>
            </a:extLst>
          </p:cNvPr>
          <p:cNvSpPr txBox="1"/>
          <p:nvPr/>
        </p:nvSpPr>
        <p:spPr>
          <a:xfrm>
            <a:off x="6060319" y="3787669"/>
            <a:ext cx="1121532" cy="190661"/>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2022</a:t>
            </a:r>
            <a:r>
              <a:rPr lang="ja-JP" altLang="en-US" sz="1050" b="1" dirty="0">
                <a:solidFill>
                  <a:srgbClr val="AF1932"/>
                </a:solidFill>
                <a:latin typeface="Yu Gothic UI" panose="020B0500000000000000" pitchFamily="50" charset="-128"/>
                <a:ea typeface="Yu Gothic UI" panose="020B0500000000000000" pitchFamily="50" charset="-128"/>
              </a:rPr>
              <a:t>年度見込）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62" name="ホームベース 30">
            <a:extLst>
              <a:ext uri="{FF2B5EF4-FFF2-40B4-BE49-F238E27FC236}">
                <a16:creationId xmlns:a16="http://schemas.microsoft.com/office/drawing/2014/main" id="{21F15286-3E05-49CD-9B3B-F64B4E1387A8}"/>
              </a:ext>
            </a:extLst>
          </p:cNvPr>
          <p:cNvSpPr/>
          <p:nvPr/>
        </p:nvSpPr>
        <p:spPr>
          <a:xfrm>
            <a:off x="6120000" y="5280484"/>
            <a:ext cx="1008124"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戸籍関係の</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情報連携</a:t>
            </a:r>
          </a:p>
        </p:txBody>
      </p:sp>
      <p:sp>
        <p:nvSpPr>
          <p:cNvPr id="64" name="ホームベース 30">
            <a:extLst>
              <a:ext uri="{FF2B5EF4-FFF2-40B4-BE49-F238E27FC236}">
                <a16:creationId xmlns:a16="http://schemas.microsoft.com/office/drawing/2014/main" id="{21F15286-3E05-49CD-9B3B-F64B4E1387A8}"/>
              </a:ext>
            </a:extLst>
          </p:cNvPr>
          <p:cNvSpPr/>
          <p:nvPr/>
        </p:nvSpPr>
        <p:spPr>
          <a:xfrm>
            <a:off x="7371845" y="5280484"/>
            <a:ext cx="776288" cy="432000"/>
          </a:xfrm>
          <a:prstGeom prst="homePlate">
            <a:avLst>
              <a:gd name="adj" fmla="val 7327"/>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健康保険証との一体化</a:t>
            </a:r>
          </a:p>
        </p:txBody>
      </p:sp>
      <p:sp>
        <p:nvSpPr>
          <p:cNvPr id="66" name="テキスト ボックス 65">
            <a:extLst>
              <a:ext uri="{FF2B5EF4-FFF2-40B4-BE49-F238E27FC236}">
                <a16:creationId xmlns:a16="http://schemas.microsoft.com/office/drawing/2014/main" id="{88BD3951-DC58-49D2-A592-A03CECB54AE2}"/>
              </a:ext>
            </a:extLst>
          </p:cNvPr>
          <p:cNvSpPr txBox="1"/>
          <p:nvPr/>
        </p:nvSpPr>
        <p:spPr>
          <a:xfrm>
            <a:off x="4860000" y="5280422"/>
            <a:ext cx="972000" cy="432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国の動向</a:t>
            </a:r>
          </a:p>
        </p:txBody>
      </p:sp>
      <p:sp>
        <p:nvSpPr>
          <p:cNvPr id="67" name="テキスト ボックス 66">
            <a:extLst>
              <a:ext uri="{FF2B5EF4-FFF2-40B4-BE49-F238E27FC236}">
                <a16:creationId xmlns:a16="http://schemas.microsoft.com/office/drawing/2014/main" id="{8706E2D6-6881-4903-BD33-D5225E1A648A}"/>
              </a:ext>
            </a:extLst>
          </p:cNvPr>
          <p:cNvSpPr txBox="1"/>
          <p:nvPr/>
        </p:nvSpPr>
        <p:spPr>
          <a:xfrm>
            <a:off x="4860000" y="6188852"/>
            <a:ext cx="972000" cy="360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カード普及促進</a:t>
            </a:r>
          </a:p>
        </p:txBody>
      </p:sp>
      <p:sp>
        <p:nvSpPr>
          <p:cNvPr id="53" name="テキスト ボックス 52">
            <a:extLst>
              <a:ext uri="{FF2B5EF4-FFF2-40B4-BE49-F238E27FC236}">
                <a16:creationId xmlns:a16="http://schemas.microsoft.com/office/drawing/2014/main" id="{E7758DF3-0948-4B8E-ADD1-3B36917527FF}"/>
              </a:ext>
            </a:extLst>
          </p:cNvPr>
          <p:cNvSpPr txBox="1"/>
          <p:nvPr/>
        </p:nvSpPr>
        <p:spPr>
          <a:xfrm>
            <a:off x="6060319" y="3318779"/>
            <a:ext cx="1121532" cy="190661"/>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2023</a:t>
            </a:r>
            <a:r>
              <a:rPr lang="ja-JP" altLang="en-US" sz="1050" b="1" dirty="0">
                <a:solidFill>
                  <a:srgbClr val="AF1932"/>
                </a:solidFill>
                <a:latin typeface="Yu Gothic UI" panose="020B0500000000000000" pitchFamily="50" charset="-128"/>
                <a:ea typeface="Yu Gothic UI" panose="020B0500000000000000" pitchFamily="50" charset="-128"/>
              </a:rPr>
              <a:t>年</a:t>
            </a:r>
            <a:r>
              <a:rPr lang="en-US" altLang="ja-JP" sz="1050" b="1" dirty="0">
                <a:solidFill>
                  <a:srgbClr val="AF1932"/>
                </a:solidFill>
                <a:latin typeface="Yu Gothic UI" panose="020B0500000000000000" pitchFamily="50" charset="-128"/>
                <a:ea typeface="Yu Gothic UI" panose="020B0500000000000000" pitchFamily="50" charset="-128"/>
              </a:rPr>
              <a:t>1</a:t>
            </a:r>
            <a:r>
              <a:rPr lang="ja-JP" altLang="en-US" sz="1050" b="1" dirty="0">
                <a:solidFill>
                  <a:srgbClr val="AF1932"/>
                </a:solidFill>
                <a:latin typeface="Yu Gothic UI" panose="020B0500000000000000" pitchFamily="50" charset="-128"/>
                <a:ea typeface="Yu Gothic UI" panose="020B0500000000000000" pitchFamily="50" charset="-128"/>
              </a:rPr>
              <a:t>月末）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54" name="テキスト ボックス 53">
            <a:extLst>
              <a:ext uri="{FF2B5EF4-FFF2-40B4-BE49-F238E27FC236}">
                <a16:creationId xmlns:a16="http://schemas.microsoft.com/office/drawing/2014/main" id="{945E38E8-6958-218B-C83D-6259A993E8B6}"/>
              </a:ext>
            </a:extLst>
          </p:cNvPr>
          <p:cNvSpPr txBox="1"/>
          <p:nvPr/>
        </p:nvSpPr>
        <p:spPr>
          <a:xfrm>
            <a:off x="5968551" y="4357182"/>
            <a:ext cx="3187703" cy="307777"/>
          </a:xfrm>
          <a:prstGeom prst="rect">
            <a:avLst/>
          </a:prstGeom>
        </p:spPr>
        <p:txBody>
          <a:bodyPr wrap="square">
            <a:spAutoFit/>
          </a:bodyPr>
          <a:lstStyle/>
          <a:p>
            <a:pPr defTabSz="228600">
              <a:defRPr/>
            </a:pPr>
            <a:r>
              <a:rPr kumimoji="1" lang="en-US" altLang="ja-JP" sz="700" b="1" dirty="0">
                <a:ln w="0"/>
                <a:solidFill>
                  <a:srgbClr val="AF1932"/>
                </a:solidFill>
                <a:latin typeface="Yu Gothic UI" panose="020B0500000000000000" pitchFamily="50" charset="-128"/>
                <a:ea typeface="Yu Gothic UI" panose="020B0500000000000000" pitchFamily="50" charset="-128"/>
              </a:rPr>
              <a:t>※</a:t>
            </a:r>
            <a:r>
              <a:rPr kumimoji="1" lang="ja-JP" altLang="en-US" sz="700" b="1" dirty="0">
                <a:ln w="0"/>
                <a:solidFill>
                  <a:srgbClr val="AF1932"/>
                </a:solidFill>
                <a:latin typeface="Yu Gothic UI" panose="020B0500000000000000" pitchFamily="50" charset="-128"/>
                <a:ea typeface="Yu Gothic UI" panose="020B0500000000000000" pitchFamily="50" charset="-128"/>
              </a:rPr>
              <a:t>証明書等のコンビニ交付、</a:t>
            </a:r>
            <a:endParaRPr kumimoji="1" lang="en-US" altLang="ja-JP" sz="700" b="1" dirty="0">
              <a:ln w="0"/>
              <a:solidFill>
                <a:srgbClr val="AF1932"/>
              </a:solidFill>
              <a:latin typeface="Yu Gothic UI" panose="020B0500000000000000" pitchFamily="50" charset="-128"/>
              <a:ea typeface="Yu Gothic UI" panose="020B0500000000000000" pitchFamily="50" charset="-128"/>
            </a:endParaRPr>
          </a:p>
          <a:p>
            <a:pPr defTabSz="228600">
              <a:defRPr/>
            </a:pPr>
            <a:r>
              <a:rPr kumimoji="1" lang="ja-JP" altLang="en-US" sz="700" b="1" dirty="0">
                <a:ln w="0"/>
                <a:solidFill>
                  <a:srgbClr val="AF1932"/>
                </a:solidFill>
                <a:latin typeface="Yu Gothic UI" panose="020B0500000000000000" pitchFamily="50" charset="-128"/>
                <a:ea typeface="Yu Gothic UI" panose="020B0500000000000000" pitchFamily="50" charset="-128"/>
              </a:rPr>
              <a:t>　行政オンラインシステムでの本人確認</a:t>
            </a:r>
          </a:p>
        </p:txBody>
      </p:sp>
      <p:sp>
        <p:nvSpPr>
          <p:cNvPr id="43" name="ホームベース 30">
            <a:extLst>
              <a:ext uri="{FF2B5EF4-FFF2-40B4-BE49-F238E27FC236}">
                <a16:creationId xmlns:a16="http://schemas.microsoft.com/office/drawing/2014/main" id="{21F15286-3E05-49CD-9B3B-F64B4E1387A8}"/>
              </a:ext>
            </a:extLst>
          </p:cNvPr>
          <p:cNvSpPr/>
          <p:nvPr/>
        </p:nvSpPr>
        <p:spPr>
          <a:xfrm>
            <a:off x="8208000" y="5280484"/>
            <a:ext cx="997533"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800" dirty="0">
                <a:solidFill>
                  <a:srgbClr val="000000"/>
                </a:solidFill>
                <a:latin typeface="Yu Gothic UI" panose="020B0500000000000000" pitchFamily="50" charset="-128"/>
                <a:ea typeface="Yu Gothic UI" panose="020B0500000000000000" pitchFamily="50" charset="-128"/>
              </a:rPr>
              <a:t>運転免許証・在留カードとの一体化</a:t>
            </a:r>
          </a:p>
        </p:txBody>
      </p:sp>
      <p:sp>
        <p:nvSpPr>
          <p:cNvPr id="44" name="ホームベース 30">
            <a:extLst>
              <a:ext uri="{FF2B5EF4-FFF2-40B4-BE49-F238E27FC236}">
                <a16:creationId xmlns:a16="http://schemas.microsoft.com/office/drawing/2014/main" id="{21F15286-3E05-49CD-9B3B-F64B4E1387A8}"/>
              </a:ext>
            </a:extLst>
          </p:cNvPr>
          <p:cNvSpPr/>
          <p:nvPr/>
        </p:nvSpPr>
        <p:spPr>
          <a:xfrm>
            <a:off x="6120000" y="6188851"/>
            <a:ext cx="3096125"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周知、普及策の継続的実施</a:t>
            </a:r>
          </a:p>
        </p:txBody>
      </p:sp>
      <p:sp>
        <p:nvSpPr>
          <p:cNvPr id="51" name="テキスト ボックス 50">
            <a:extLst>
              <a:ext uri="{FF2B5EF4-FFF2-40B4-BE49-F238E27FC236}">
                <a16:creationId xmlns:a16="http://schemas.microsoft.com/office/drawing/2014/main" id="{8706E2D6-6881-4903-BD33-D5225E1A648A}"/>
              </a:ext>
            </a:extLst>
          </p:cNvPr>
          <p:cNvSpPr txBox="1"/>
          <p:nvPr/>
        </p:nvSpPr>
        <p:spPr>
          <a:xfrm>
            <a:off x="4860000" y="5777169"/>
            <a:ext cx="972000" cy="360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カード利活用拡大</a:t>
            </a:r>
          </a:p>
        </p:txBody>
      </p:sp>
      <p:sp>
        <p:nvSpPr>
          <p:cNvPr id="52" name="ホームベース 30">
            <a:extLst>
              <a:ext uri="{FF2B5EF4-FFF2-40B4-BE49-F238E27FC236}">
                <a16:creationId xmlns:a16="http://schemas.microsoft.com/office/drawing/2014/main" id="{21F15286-3E05-49CD-9B3B-F64B4E1387A8}"/>
              </a:ext>
            </a:extLst>
          </p:cNvPr>
          <p:cNvSpPr/>
          <p:nvPr/>
        </p:nvSpPr>
        <p:spPr>
          <a:xfrm>
            <a:off x="6120000" y="5777168"/>
            <a:ext cx="3096125"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大阪市施策での活用策の検討・実装</a:t>
            </a:r>
          </a:p>
        </p:txBody>
      </p:sp>
      <p:pic>
        <p:nvPicPr>
          <p:cNvPr id="55" name="Picture 2" descr="X:\ユーザ作業用フォルダ\F_支援\M10_マイナンバー制度\ロゴマーク\2)全身ロゴなし.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3459" y="4572282"/>
            <a:ext cx="1547453" cy="155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757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16</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01.</a:t>
            </a:r>
            <a:r>
              <a:rPr kumimoji="1" lang="ja-JP" altLang="en-US" sz="1100" b="1" kern="0" dirty="0">
                <a:solidFill>
                  <a:srgbClr val="FFFFFF"/>
                </a:solidFill>
                <a:latin typeface="Yu Gothic UI" panose="020B0500000000000000" pitchFamily="50" charset="-128"/>
                <a:ea typeface="Yu Gothic UI" panose="020B0500000000000000" pitchFamily="50" charset="-128"/>
              </a:rPr>
              <a:t>「ええやん、大阪」。より便利な行政サービスへ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861917"/>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en-US" altLang="ja-JP" sz="2000" b="1" dirty="0">
                <a:solidFill>
                  <a:srgbClr val="AF1932"/>
                </a:solidFill>
                <a:ea typeface="Yu Gothic UI" panose="020B0500000000000000" pitchFamily="50" charset="-128"/>
              </a:rPr>
              <a:t>ICT</a:t>
            </a:r>
            <a:r>
              <a:rPr lang="ja-JP" altLang="en-US" sz="2000" b="1" dirty="0">
                <a:solidFill>
                  <a:srgbClr val="AF1932"/>
                </a:solidFill>
                <a:ea typeface="Yu Gothic UI" panose="020B0500000000000000" pitchFamily="50" charset="-128"/>
              </a:rPr>
              <a:t>を活用した教育の推進</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508714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508714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508714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全ての児童生徒の可能性を引き出す、個別最適な学びと、協働的な学びを実現すること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12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412000"/>
            <a:ext cx="972000" cy="2176083"/>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49085"/>
            <a:ext cx="3254206" cy="37933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児童生徒の日常的な</a:t>
            </a:r>
            <a:r>
              <a:rPr lang="en-US" altLang="ja-JP" sz="1100" b="1" dirty="0">
                <a:solidFill>
                  <a:srgbClr val="000000"/>
                </a:solidFill>
                <a:ea typeface="Yu Gothic UI" panose="020B0500000000000000" pitchFamily="50" charset="-128"/>
              </a:rPr>
              <a:t>ICT</a:t>
            </a:r>
            <a:r>
              <a:rPr lang="ja-JP" altLang="en-US" sz="1100" b="1" dirty="0">
                <a:solidFill>
                  <a:srgbClr val="000000"/>
                </a:solidFill>
                <a:ea typeface="Yu Gothic UI" panose="020B0500000000000000" pitchFamily="50" charset="-128"/>
              </a:rPr>
              <a:t>活用の定着化を図ること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4000"/>
            <a:ext cx="972000" cy="432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en-US" altLang="ja-JP" sz="1100" dirty="0">
                <a:solidFill>
                  <a:srgbClr val="000000"/>
                </a:solidFill>
                <a:ea typeface="Yu Gothic UI" panose="020B0500000000000000" pitchFamily="50" charset="-128"/>
              </a:rPr>
              <a:t>1</a:t>
            </a:r>
            <a:r>
              <a:rPr lang="ja-JP" altLang="en-US" sz="1100" dirty="0">
                <a:solidFill>
                  <a:srgbClr val="000000"/>
                </a:solidFill>
                <a:ea typeface="Yu Gothic UI" panose="020B0500000000000000" pitchFamily="50" charset="-128"/>
              </a:rPr>
              <a:t>人</a:t>
            </a:r>
            <a:r>
              <a:rPr lang="en-US" altLang="ja-JP" sz="1100" dirty="0">
                <a:solidFill>
                  <a:srgbClr val="000000"/>
                </a:solidFill>
                <a:ea typeface="Yu Gothic UI" panose="020B0500000000000000" pitchFamily="50" charset="-128"/>
              </a:rPr>
              <a:t>1</a:t>
            </a:r>
            <a:r>
              <a:rPr lang="ja-JP" altLang="en-US" sz="1100" dirty="0">
                <a:solidFill>
                  <a:srgbClr val="000000"/>
                </a:solidFill>
                <a:ea typeface="Yu Gothic UI" panose="020B0500000000000000" pitchFamily="50" charset="-128"/>
              </a:rPr>
              <a:t>台端末の環境を生かし、デジタルドリルや協働学習支援ツールを活用することで、子どもの可能性を引き出す個別最適な学びと協働的な学びの実現に向け取り組む。</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児童生徒の心の状態や日々の生活の状況を可視化し、子どもの理解を深めるとともに、いじめ・不登校などの未然防止・早期発見・迅速な対応を実現する。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これらの取組にあたっては、学校教育</a:t>
            </a:r>
            <a:r>
              <a:rPr lang="en-US" altLang="ja-JP" sz="1100" dirty="0">
                <a:solidFill>
                  <a:srgbClr val="000000"/>
                </a:solidFill>
                <a:ea typeface="Yu Gothic UI" panose="020B0500000000000000" pitchFamily="50" charset="-128"/>
              </a:rPr>
              <a:t>ICT</a:t>
            </a:r>
            <a:r>
              <a:rPr lang="ja-JP" altLang="en-US" sz="1100" dirty="0">
                <a:solidFill>
                  <a:srgbClr val="000000"/>
                </a:solidFill>
                <a:ea typeface="Yu Gothic UI" panose="020B0500000000000000" pitchFamily="50" charset="-128"/>
              </a:rPr>
              <a:t>ビジョンに基づき推進することとする。</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37" name="正方形/長方形 36">
            <a:extLst>
              <a:ext uri="{FF2B5EF4-FFF2-40B4-BE49-F238E27FC236}">
                <a16:creationId xmlns:a16="http://schemas.microsoft.com/office/drawing/2014/main" id="{F1609651-B9C4-436D-AA11-9ED54BC7CD9C}"/>
              </a:ext>
            </a:extLst>
          </p:cNvPr>
          <p:cNvSpPr/>
          <p:nvPr/>
        </p:nvSpPr>
        <p:spPr>
          <a:xfrm>
            <a:off x="445010" y="3162677"/>
            <a:ext cx="4166484" cy="213104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全ての児童生徒の可能性を引き出す、個別最適な学びと、協働的な学びを実現するため、</a:t>
            </a:r>
            <a:r>
              <a:rPr lang="en-US" altLang="ja-JP" sz="1100" dirty="0">
                <a:solidFill>
                  <a:srgbClr val="000000"/>
                </a:solidFill>
                <a:ea typeface="Yu Gothic UI" panose="020B0500000000000000" pitchFamily="50" charset="-128"/>
              </a:rPr>
              <a:t>ICT</a:t>
            </a:r>
            <a:r>
              <a:rPr lang="ja-JP" altLang="en-US" sz="1100" dirty="0">
                <a:solidFill>
                  <a:srgbClr val="000000"/>
                </a:solidFill>
                <a:ea typeface="Yu Gothic UI" panose="020B0500000000000000" pitchFamily="50" charset="-128"/>
              </a:rPr>
              <a:t>を効果的に活用し、これまでの実践と</a:t>
            </a:r>
            <a:r>
              <a:rPr lang="en-US" altLang="ja-JP" sz="1100" dirty="0">
                <a:solidFill>
                  <a:srgbClr val="000000"/>
                </a:solidFill>
                <a:ea typeface="Yu Gothic UI" panose="020B0500000000000000" pitchFamily="50" charset="-128"/>
              </a:rPr>
              <a:t>ICT</a:t>
            </a:r>
            <a:r>
              <a:rPr lang="ja-JP" altLang="en-US" sz="1100" dirty="0">
                <a:solidFill>
                  <a:srgbClr val="000000"/>
                </a:solidFill>
                <a:ea typeface="Yu Gothic UI" panose="020B0500000000000000" pitchFamily="50" charset="-128"/>
              </a:rPr>
              <a:t>を最適に組み合わせることにより、教育の質の向上をめざす。</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日常的に子どもたちが</a:t>
            </a:r>
            <a:r>
              <a:rPr lang="en-US" altLang="ja-JP" sz="1100" dirty="0">
                <a:solidFill>
                  <a:srgbClr val="000000"/>
                </a:solidFill>
                <a:ea typeface="Yu Gothic UI" panose="020B0500000000000000" pitchFamily="50" charset="-128"/>
              </a:rPr>
              <a:t>ICT</a:t>
            </a:r>
            <a:r>
              <a:rPr lang="ja-JP" altLang="en-US" sz="1100" dirty="0">
                <a:solidFill>
                  <a:srgbClr val="000000"/>
                </a:solidFill>
                <a:ea typeface="Yu Gothic UI" panose="020B0500000000000000" pitchFamily="50" charset="-128"/>
              </a:rPr>
              <a:t>を主体的に活用し、多様な情報を選択・活用しながら情報活用能力を高め、主体的な学びを通じて育成される資質・能力を、円滑な学びの継続・保障につなげる。</a:t>
            </a:r>
          </a:p>
        </p:txBody>
      </p:sp>
      <p:grpSp>
        <p:nvGrpSpPr>
          <p:cNvPr id="38" name="グループ化 37">
            <a:extLst>
              <a:ext uri="{FF2B5EF4-FFF2-40B4-BE49-F238E27FC236}">
                <a16:creationId xmlns:a16="http://schemas.microsoft.com/office/drawing/2014/main" id="{00BE70BE-226F-4920-BAEA-A0B5784EC86F}"/>
              </a:ext>
            </a:extLst>
          </p:cNvPr>
          <p:cNvGrpSpPr/>
          <p:nvPr/>
        </p:nvGrpSpPr>
        <p:grpSpPr>
          <a:xfrm>
            <a:off x="445009" y="2907561"/>
            <a:ext cx="2831029" cy="243520"/>
            <a:chOff x="528309" y="3016181"/>
            <a:chExt cx="2831029" cy="243520"/>
          </a:xfrm>
        </p:grpSpPr>
        <p:sp>
          <p:nvSpPr>
            <p:cNvPr id="42" name="正方形/長方形 41">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8" name="テキスト ボックス 47">
              <a:extLst>
                <a:ext uri="{FF2B5EF4-FFF2-40B4-BE49-F238E27FC236}">
                  <a16:creationId xmlns:a16="http://schemas.microsoft.com/office/drawing/2014/main" id="{28DCFC43-8E2F-4EBB-BB8F-BF33FC58D023}"/>
                </a:ext>
              </a:extLst>
            </p:cNvPr>
            <p:cNvSpPr txBox="1"/>
            <p:nvPr/>
          </p:nvSpPr>
          <p:spPr>
            <a:xfrm>
              <a:off x="672705" y="3045608"/>
              <a:ext cx="2686633"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en-US" altLang="ja-JP" sz="1200" b="1" kern="0" dirty="0">
                  <a:solidFill>
                    <a:srgbClr val="000000"/>
                  </a:solidFill>
                  <a:latin typeface="Yu Gothic UI" panose="020B0500000000000000" pitchFamily="50" charset="-128"/>
                  <a:ea typeface="Yu Gothic UI" panose="020B0500000000000000" pitchFamily="50" charset="-128"/>
                </a:rPr>
                <a:t>2030</a:t>
              </a:r>
              <a:r>
                <a:rPr kumimoji="1" lang="ja-JP" altLang="en-US" sz="1200" b="1" kern="0" dirty="0">
                  <a:solidFill>
                    <a:srgbClr val="000000"/>
                  </a:solidFill>
                  <a:latin typeface="Yu Gothic UI" panose="020B0500000000000000" pitchFamily="50" charset="-128"/>
                  <a:ea typeface="Yu Gothic UI" panose="020B0500000000000000" pitchFamily="50" charset="-128"/>
                </a:rPr>
                <a:t>年以降の社会を見据えためざすべき姿</a:t>
              </a:r>
            </a:p>
          </p:txBody>
        </p:sp>
      </p:grpSp>
      <p:sp>
        <p:nvSpPr>
          <p:cNvPr id="62" name="テキスト ボックス 61">
            <a:extLst>
              <a:ext uri="{FF2B5EF4-FFF2-40B4-BE49-F238E27FC236}">
                <a16:creationId xmlns:a16="http://schemas.microsoft.com/office/drawing/2014/main" id="{9E064B8A-A150-46F8-9ABB-D5CB140D28F4}"/>
              </a:ext>
            </a:extLst>
          </p:cNvPr>
          <p:cNvSpPr txBox="1"/>
          <p:nvPr/>
        </p:nvSpPr>
        <p:spPr>
          <a:xfrm>
            <a:off x="5902051" y="2412001"/>
            <a:ext cx="3416614" cy="528474"/>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教員の児童生徒の</a:t>
            </a:r>
            <a:r>
              <a:rPr lang="en-US" altLang="ja-JP" sz="1100" b="1" dirty="0">
                <a:solidFill>
                  <a:srgbClr val="000000"/>
                </a:solidFill>
                <a:ea typeface="Yu Gothic UI" panose="020B0500000000000000" pitchFamily="50" charset="-128"/>
              </a:rPr>
              <a:t>ICT</a:t>
            </a:r>
            <a:r>
              <a:rPr lang="ja-JP" altLang="en-US" sz="1100" b="1" dirty="0">
                <a:solidFill>
                  <a:srgbClr val="000000"/>
                </a:solidFill>
                <a:ea typeface="Yu Gothic UI" panose="020B0500000000000000" pitchFamily="50" charset="-128"/>
              </a:rPr>
              <a:t>活用を指導する能力に対する肯定的な回答の割合</a:t>
            </a:r>
          </a:p>
        </p:txBody>
      </p:sp>
      <p:sp>
        <p:nvSpPr>
          <p:cNvPr id="63" name="矢印: 五方向 10">
            <a:extLst>
              <a:ext uri="{FF2B5EF4-FFF2-40B4-BE49-F238E27FC236}">
                <a16:creationId xmlns:a16="http://schemas.microsoft.com/office/drawing/2014/main" id="{12137F42-C4D3-45CE-938C-F3EDE5D3A607}"/>
              </a:ext>
            </a:extLst>
          </p:cNvPr>
          <p:cNvSpPr/>
          <p:nvPr/>
        </p:nvSpPr>
        <p:spPr>
          <a:xfrm>
            <a:off x="7275506" y="2944215"/>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E7758DF3-0948-4B8E-ADD1-3B36917527FF}"/>
              </a:ext>
            </a:extLst>
          </p:cNvPr>
          <p:cNvSpPr txBox="1"/>
          <p:nvPr/>
        </p:nvSpPr>
        <p:spPr>
          <a:xfrm>
            <a:off x="7689492" y="2811945"/>
            <a:ext cx="1168758"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65" name="テキスト ボックス 64">
            <a:extLst>
              <a:ext uri="{FF2B5EF4-FFF2-40B4-BE49-F238E27FC236}">
                <a16:creationId xmlns:a16="http://schemas.microsoft.com/office/drawing/2014/main" id="{E7758DF3-0948-4B8E-ADD1-3B36917527FF}"/>
              </a:ext>
            </a:extLst>
          </p:cNvPr>
          <p:cNvSpPr txBox="1"/>
          <p:nvPr/>
        </p:nvSpPr>
        <p:spPr>
          <a:xfrm>
            <a:off x="6060319" y="3123875"/>
            <a:ext cx="1087639"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78.2</a:t>
            </a:r>
            <a:r>
              <a:rPr kumimoji="1" lang="ja-JP" altLang="en-US" sz="1600" b="1" dirty="0">
                <a:ln w="0"/>
                <a:solidFill>
                  <a:srgbClr val="AF1932"/>
                </a:solidFill>
                <a:latin typeface="Yu Gothic UI" panose="020B0500000000000000" pitchFamily="50" charset="-128"/>
                <a:ea typeface="Yu Gothic UI" panose="020B0500000000000000" pitchFamily="50" charset="-128"/>
              </a:rPr>
              <a:t>％</a:t>
            </a:r>
            <a:endParaRPr kumimoji="1" lang="ja-JP" altLang="en-US" sz="2400" b="1" dirty="0">
              <a:ln w="0"/>
              <a:solidFill>
                <a:srgbClr val="AF1932"/>
              </a:solidFill>
              <a:latin typeface="Yu Gothic UI" panose="020B0500000000000000" pitchFamily="50" charset="-128"/>
              <a:ea typeface="Yu Gothic UI" panose="020B0500000000000000" pitchFamily="50" charset="-128"/>
            </a:endParaRPr>
          </a:p>
        </p:txBody>
      </p:sp>
      <p:sp>
        <p:nvSpPr>
          <p:cNvPr id="66" name="テキスト ボックス 65">
            <a:extLst>
              <a:ext uri="{FF2B5EF4-FFF2-40B4-BE49-F238E27FC236}">
                <a16:creationId xmlns:a16="http://schemas.microsoft.com/office/drawing/2014/main" id="{E7758DF3-0948-4B8E-ADD1-3B36917527FF}"/>
              </a:ext>
            </a:extLst>
          </p:cNvPr>
          <p:cNvSpPr txBox="1"/>
          <p:nvPr/>
        </p:nvSpPr>
        <p:spPr>
          <a:xfrm>
            <a:off x="7775072" y="3123813"/>
            <a:ext cx="1318280"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85</a:t>
            </a:r>
            <a:r>
              <a:rPr kumimoji="1" lang="ja-JP" altLang="en-US" sz="1600" b="1" dirty="0">
                <a:ln w="0"/>
                <a:solidFill>
                  <a:srgbClr val="AF1932"/>
                </a:solidFill>
                <a:latin typeface="Yu Gothic UI" panose="020B0500000000000000" pitchFamily="50" charset="-128"/>
                <a:ea typeface="Yu Gothic UI" panose="020B0500000000000000" pitchFamily="50" charset="-128"/>
              </a:rPr>
              <a:t>％</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67" name="テキスト ボックス 66">
            <a:extLst>
              <a:ext uri="{FF2B5EF4-FFF2-40B4-BE49-F238E27FC236}">
                <a16:creationId xmlns:a16="http://schemas.microsoft.com/office/drawing/2014/main" id="{E7758DF3-0948-4B8E-ADD1-3B36917527FF}"/>
              </a:ext>
            </a:extLst>
          </p:cNvPr>
          <p:cNvSpPr txBox="1"/>
          <p:nvPr/>
        </p:nvSpPr>
        <p:spPr>
          <a:xfrm>
            <a:off x="6060319" y="2811945"/>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2021</a:t>
            </a:r>
            <a:r>
              <a:rPr lang="ja-JP" altLang="en-US" sz="1050" b="1" dirty="0">
                <a:solidFill>
                  <a:srgbClr val="AF1932"/>
                </a:solidFill>
                <a:latin typeface="Yu Gothic UI" panose="020B0500000000000000" pitchFamily="50" charset="-128"/>
                <a:ea typeface="Yu Gothic UI" panose="020B0500000000000000" pitchFamily="50" charset="-128"/>
              </a:rPr>
              <a:t>年度末）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68" name="テキスト ボックス 67">
            <a:extLst>
              <a:ext uri="{FF2B5EF4-FFF2-40B4-BE49-F238E27FC236}">
                <a16:creationId xmlns:a16="http://schemas.microsoft.com/office/drawing/2014/main" id="{9E064B8A-A150-46F8-9ABB-D5CB140D28F4}"/>
              </a:ext>
            </a:extLst>
          </p:cNvPr>
          <p:cNvSpPr txBox="1"/>
          <p:nvPr/>
        </p:nvSpPr>
        <p:spPr>
          <a:xfrm>
            <a:off x="5902051" y="3499238"/>
            <a:ext cx="3416614" cy="440175"/>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授業日において学習者用端末を毎日使用した学校の割合</a:t>
            </a:r>
          </a:p>
        </p:txBody>
      </p:sp>
      <p:sp>
        <p:nvSpPr>
          <p:cNvPr id="69" name="矢印: 五方向 10">
            <a:extLst>
              <a:ext uri="{FF2B5EF4-FFF2-40B4-BE49-F238E27FC236}">
                <a16:creationId xmlns:a16="http://schemas.microsoft.com/office/drawing/2014/main" id="{12137F42-C4D3-45CE-938C-F3EDE5D3A607}"/>
              </a:ext>
            </a:extLst>
          </p:cNvPr>
          <p:cNvSpPr/>
          <p:nvPr/>
        </p:nvSpPr>
        <p:spPr>
          <a:xfrm>
            <a:off x="7275506" y="4048822"/>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E7758DF3-0948-4B8E-ADD1-3B36917527FF}"/>
              </a:ext>
            </a:extLst>
          </p:cNvPr>
          <p:cNvSpPr txBox="1"/>
          <p:nvPr/>
        </p:nvSpPr>
        <p:spPr>
          <a:xfrm>
            <a:off x="7689492" y="3916552"/>
            <a:ext cx="1168758"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71" name="テキスト ボックス 70">
            <a:extLst>
              <a:ext uri="{FF2B5EF4-FFF2-40B4-BE49-F238E27FC236}">
                <a16:creationId xmlns:a16="http://schemas.microsoft.com/office/drawing/2014/main" id="{E7758DF3-0948-4B8E-ADD1-3B36917527FF}"/>
              </a:ext>
            </a:extLst>
          </p:cNvPr>
          <p:cNvSpPr txBox="1"/>
          <p:nvPr/>
        </p:nvSpPr>
        <p:spPr>
          <a:xfrm>
            <a:off x="6060319" y="4228482"/>
            <a:ext cx="1087639" cy="221211"/>
          </a:xfrm>
          <a:prstGeom prst="rect">
            <a:avLst/>
          </a:prstGeom>
          <a:noFill/>
        </p:spPr>
        <p:txBody>
          <a:bodyPr wrap="square" lIns="0" tIns="0" rIns="0" bIns="0" rtlCol="0" anchor="ctr" anchorCtr="0">
            <a:noAutofit/>
          </a:bodyPr>
          <a:lstStyle/>
          <a:p>
            <a:pPr defTabSz="228600">
              <a:defRPr/>
            </a:pPr>
            <a:r>
              <a:rPr kumimoji="1" lang="ja-JP" altLang="en-US" b="1" dirty="0">
                <a:ln w="0"/>
                <a:solidFill>
                  <a:srgbClr val="AF1932"/>
                </a:solidFill>
                <a:latin typeface="Yu Gothic UI" panose="020B0500000000000000" pitchFamily="50" charset="-128"/>
                <a:ea typeface="Yu Gothic UI" panose="020B0500000000000000" pitchFamily="50" charset="-128"/>
              </a:rPr>
              <a:t>未測定</a:t>
            </a:r>
          </a:p>
        </p:txBody>
      </p:sp>
      <p:sp>
        <p:nvSpPr>
          <p:cNvPr id="72" name="テキスト ボックス 71">
            <a:extLst>
              <a:ext uri="{FF2B5EF4-FFF2-40B4-BE49-F238E27FC236}">
                <a16:creationId xmlns:a16="http://schemas.microsoft.com/office/drawing/2014/main" id="{E7758DF3-0948-4B8E-ADD1-3B36917527FF}"/>
              </a:ext>
            </a:extLst>
          </p:cNvPr>
          <p:cNvSpPr txBox="1"/>
          <p:nvPr/>
        </p:nvSpPr>
        <p:spPr>
          <a:xfrm>
            <a:off x="7775072" y="4228420"/>
            <a:ext cx="1318280"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100</a:t>
            </a:r>
            <a:r>
              <a:rPr kumimoji="1" lang="ja-JP" altLang="en-US" sz="1600" b="1" dirty="0">
                <a:ln w="0"/>
                <a:solidFill>
                  <a:srgbClr val="AF1932"/>
                </a:solidFill>
                <a:latin typeface="Yu Gothic UI" panose="020B0500000000000000" pitchFamily="50" charset="-128"/>
                <a:ea typeface="Yu Gothic UI" panose="020B0500000000000000" pitchFamily="50" charset="-128"/>
              </a:rPr>
              <a:t>％</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73" name="テキスト ボックス 72">
            <a:extLst>
              <a:ext uri="{FF2B5EF4-FFF2-40B4-BE49-F238E27FC236}">
                <a16:creationId xmlns:a16="http://schemas.microsoft.com/office/drawing/2014/main" id="{E7758DF3-0948-4B8E-ADD1-3B36917527FF}"/>
              </a:ext>
            </a:extLst>
          </p:cNvPr>
          <p:cNvSpPr txBox="1"/>
          <p:nvPr/>
        </p:nvSpPr>
        <p:spPr>
          <a:xfrm>
            <a:off x="6060319" y="3916552"/>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74" name="テキスト ボックス 73">
            <a:extLst>
              <a:ext uri="{FF2B5EF4-FFF2-40B4-BE49-F238E27FC236}">
                <a16:creationId xmlns:a16="http://schemas.microsoft.com/office/drawing/2014/main" id="{88BD3951-DC58-49D2-A592-A03CECB54AE2}"/>
              </a:ext>
            </a:extLst>
          </p:cNvPr>
          <p:cNvSpPr txBox="1"/>
          <p:nvPr/>
        </p:nvSpPr>
        <p:spPr>
          <a:xfrm>
            <a:off x="4860000" y="5365987"/>
            <a:ext cx="972000" cy="331722"/>
          </a:xfrm>
          <a:prstGeom prst="rect">
            <a:avLst/>
          </a:prstGeom>
          <a:solidFill>
            <a:srgbClr val="AF1932"/>
          </a:solidFill>
        </p:spPr>
        <p:txBody>
          <a:bodyPr wrap="square" lIns="0" tIns="0" rIns="0" bIns="0" rtlCol="0" anchor="ctr" anchorCtr="0">
            <a:noAutofit/>
          </a:bodyPr>
          <a:lstStyle/>
          <a:p>
            <a:pPr lvl="0" algn="ctr" defTabSz="228600">
              <a:spcAft>
                <a:spcPts val="1200"/>
              </a:spcAft>
              <a:defRPr/>
            </a:pPr>
            <a:r>
              <a:rPr lang="en-US" altLang="ja-JP" sz="1000" b="1" dirty="0">
                <a:solidFill>
                  <a:srgbClr val="FFFFFF"/>
                </a:solidFill>
                <a:latin typeface="Yu Gothic UI" panose="020B0500000000000000" pitchFamily="50" charset="-128"/>
                <a:ea typeface="Yu Gothic UI" panose="020B0500000000000000" pitchFamily="50" charset="-128"/>
              </a:rPr>
              <a:t>ICT</a:t>
            </a:r>
            <a:r>
              <a:rPr lang="ja-JP" altLang="en-US" sz="1000" b="1" dirty="0">
                <a:solidFill>
                  <a:srgbClr val="FFFFFF"/>
                </a:solidFill>
                <a:latin typeface="Yu Gothic UI" panose="020B0500000000000000" pitchFamily="50" charset="-128"/>
                <a:ea typeface="Yu Gothic UI" panose="020B0500000000000000" pitchFamily="50" charset="-128"/>
              </a:rPr>
              <a:t>ビジョンに掲げる取組の進捗管理</a:t>
            </a:r>
            <a:endParaRPr kumimoji="1" lang="ja-JP" altLang="en-US" sz="1000" b="1" dirty="0">
              <a:solidFill>
                <a:srgbClr val="FFFFFF"/>
              </a:solidFill>
              <a:latin typeface="Yu Gothic UI" panose="020B0500000000000000" pitchFamily="50" charset="-128"/>
              <a:ea typeface="Yu Gothic UI" panose="020B0500000000000000" pitchFamily="50" charset="-128"/>
            </a:endParaRPr>
          </a:p>
        </p:txBody>
      </p:sp>
      <p:sp>
        <p:nvSpPr>
          <p:cNvPr id="75" name="テキスト ボックス 74">
            <a:extLst>
              <a:ext uri="{FF2B5EF4-FFF2-40B4-BE49-F238E27FC236}">
                <a16:creationId xmlns:a16="http://schemas.microsoft.com/office/drawing/2014/main" id="{88BD3951-DC58-49D2-A592-A03CECB54AE2}"/>
              </a:ext>
            </a:extLst>
          </p:cNvPr>
          <p:cNvSpPr txBox="1"/>
          <p:nvPr/>
        </p:nvSpPr>
        <p:spPr>
          <a:xfrm>
            <a:off x="4860000" y="5724056"/>
            <a:ext cx="972000" cy="318096"/>
          </a:xfrm>
          <a:prstGeom prst="rect">
            <a:avLst/>
          </a:prstGeom>
          <a:solidFill>
            <a:srgbClr val="AF1932"/>
          </a:solidFill>
        </p:spPr>
        <p:txBody>
          <a:bodyPr wrap="square" lIns="0" tIns="0" rIns="0" bIns="0" rtlCol="0" anchor="ctr" anchorCtr="0">
            <a:noAutofit/>
          </a:bodyPr>
          <a:lstStyle/>
          <a:p>
            <a:pPr lvl="0" algn="ctr" defTabSz="228600">
              <a:spcAft>
                <a:spcPts val="1200"/>
              </a:spcAft>
              <a:defRPr/>
            </a:pPr>
            <a:r>
              <a:rPr lang="en-US" altLang="ja-JP" sz="1000" b="1" dirty="0">
                <a:solidFill>
                  <a:srgbClr val="FFFFFF"/>
                </a:solidFill>
                <a:latin typeface="Yu Gothic UI" panose="020B0500000000000000" pitchFamily="50" charset="-128"/>
                <a:ea typeface="Yu Gothic UI" panose="020B0500000000000000" pitchFamily="50" charset="-128"/>
              </a:rPr>
              <a:t>ICT</a:t>
            </a:r>
            <a:r>
              <a:rPr lang="ja-JP" altLang="en-US" sz="1000" b="1" dirty="0">
                <a:solidFill>
                  <a:srgbClr val="FFFFFF"/>
                </a:solidFill>
                <a:latin typeface="Yu Gothic UI" panose="020B0500000000000000" pitchFamily="50" charset="-128"/>
                <a:ea typeface="Yu Gothic UI" panose="020B0500000000000000" pitchFamily="50" charset="-128"/>
              </a:rPr>
              <a:t>ビジョンの</a:t>
            </a:r>
            <a:br>
              <a:rPr lang="en-US" altLang="ja-JP" sz="1000" b="1" dirty="0">
                <a:solidFill>
                  <a:srgbClr val="FFFFFF"/>
                </a:solidFill>
                <a:latin typeface="Yu Gothic UI" panose="020B0500000000000000" pitchFamily="50" charset="-128"/>
                <a:ea typeface="Yu Gothic UI" panose="020B0500000000000000" pitchFamily="50" charset="-128"/>
              </a:rPr>
            </a:br>
            <a:r>
              <a:rPr lang="ja-JP" altLang="en-US" sz="1000" b="1" dirty="0">
                <a:solidFill>
                  <a:srgbClr val="FFFFFF"/>
                </a:solidFill>
                <a:latin typeface="Yu Gothic UI" panose="020B0500000000000000" pitchFamily="50" charset="-128"/>
                <a:ea typeface="Yu Gothic UI" panose="020B0500000000000000" pitchFamily="50" charset="-128"/>
              </a:rPr>
              <a:t>継続的な見直し</a:t>
            </a:r>
          </a:p>
        </p:txBody>
      </p:sp>
      <p:sp>
        <p:nvSpPr>
          <p:cNvPr id="76" name="テキスト ボックス 75">
            <a:extLst>
              <a:ext uri="{FF2B5EF4-FFF2-40B4-BE49-F238E27FC236}">
                <a16:creationId xmlns:a16="http://schemas.microsoft.com/office/drawing/2014/main" id="{88BD3951-DC58-49D2-A592-A03CECB54AE2}"/>
              </a:ext>
            </a:extLst>
          </p:cNvPr>
          <p:cNvSpPr txBox="1"/>
          <p:nvPr/>
        </p:nvSpPr>
        <p:spPr>
          <a:xfrm>
            <a:off x="4860000" y="6102703"/>
            <a:ext cx="972000" cy="290093"/>
          </a:xfrm>
          <a:prstGeom prst="rect">
            <a:avLst/>
          </a:prstGeom>
          <a:solidFill>
            <a:srgbClr val="AF1932"/>
          </a:solidFill>
        </p:spPr>
        <p:txBody>
          <a:bodyPr wrap="square" lIns="0" tIns="0" rIns="0" bIns="0" rtlCol="0" anchor="ctr" anchorCtr="0">
            <a:noAutofit/>
          </a:bodyPr>
          <a:lstStyle/>
          <a:p>
            <a:pPr lvl="0" algn="ctr" defTabSz="228600">
              <a:spcAft>
                <a:spcPts val="1200"/>
              </a:spcAft>
              <a:defRPr/>
            </a:pPr>
            <a:r>
              <a:rPr lang="ja-JP" altLang="en-US" sz="1000" b="1" dirty="0">
                <a:solidFill>
                  <a:srgbClr val="FFFFFF"/>
                </a:solidFill>
                <a:latin typeface="Yu Gothic UI" panose="020B0500000000000000" pitchFamily="50" charset="-128"/>
                <a:ea typeface="Yu Gothic UI" panose="020B0500000000000000" pitchFamily="50" charset="-128"/>
              </a:rPr>
              <a:t>次期</a:t>
            </a:r>
            <a:r>
              <a:rPr lang="en-US" altLang="ja-JP" sz="1000" b="1" dirty="0">
                <a:solidFill>
                  <a:srgbClr val="FFFFFF"/>
                </a:solidFill>
                <a:latin typeface="Yu Gothic UI" panose="020B0500000000000000" pitchFamily="50" charset="-128"/>
                <a:ea typeface="Yu Gothic UI" panose="020B0500000000000000" pitchFamily="50" charset="-128"/>
              </a:rPr>
              <a:t>ICT</a:t>
            </a:r>
            <a:r>
              <a:rPr lang="ja-JP" altLang="en-US" sz="1000" b="1" dirty="0">
                <a:solidFill>
                  <a:srgbClr val="FFFFFF"/>
                </a:solidFill>
                <a:latin typeface="Yu Gothic UI" panose="020B0500000000000000" pitchFamily="50" charset="-128"/>
                <a:ea typeface="Yu Gothic UI" panose="020B0500000000000000" pitchFamily="50" charset="-128"/>
              </a:rPr>
              <a:t>ビジョン</a:t>
            </a:r>
            <a:br>
              <a:rPr lang="en-US" altLang="ja-JP" sz="1000" b="1" dirty="0">
                <a:solidFill>
                  <a:srgbClr val="FFFFFF"/>
                </a:solidFill>
                <a:latin typeface="Yu Gothic UI" panose="020B0500000000000000" pitchFamily="50" charset="-128"/>
                <a:ea typeface="Yu Gothic UI" panose="020B0500000000000000" pitchFamily="50" charset="-128"/>
              </a:rPr>
            </a:br>
            <a:r>
              <a:rPr lang="ja-JP" altLang="en-US" sz="1000" b="1" dirty="0">
                <a:solidFill>
                  <a:srgbClr val="FFFFFF"/>
                </a:solidFill>
                <a:latin typeface="Yu Gothic UI" panose="020B0500000000000000" pitchFamily="50" charset="-128"/>
                <a:ea typeface="Yu Gothic UI" panose="020B0500000000000000" pitchFamily="50" charset="-128"/>
              </a:rPr>
              <a:t>検討</a:t>
            </a:r>
            <a:endParaRPr kumimoji="1" lang="ja-JP" altLang="en-US" sz="1000" b="1" dirty="0">
              <a:solidFill>
                <a:srgbClr val="FFFFFF"/>
              </a:solidFill>
              <a:latin typeface="Yu Gothic UI" panose="020B0500000000000000" pitchFamily="50" charset="-128"/>
              <a:ea typeface="Yu Gothic UI" panose="020B0500000000000000" pitchFamily="50" charset="-128"/>
            </a:endParaRPr>
          </a:p>
        </p:txBody>
      </p:sp>
      <p:sp>
        <p:nvSpPr>
          <p:cNvPr id="78" name="ホームベース 30">
            <a:extLst>
              <a:ext uri="{FF2B5EF4-FFF2-40B4-BE49-F238E27FC236}">
                <a16:creationId xmlns:a16="http://schemas.microsoft.com/office/drawing/2014/main" id="{BFFF654D-7263-D81E-91C6-7565B6FB5745}"/>
              </a:ext>
            </a:extLst>
          </p:cNvPr>
          <p:cNvSpPr/>
          <p:nvPr/>
        </p:nvSpPr>
        <p:spPr>
          <a:xfrm>
            <a:off x="8156083" y="6085769"/>
            <a:ext cx="1009812" cy="29009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検討</a:t>
            </a:r>
          </a:p>
        </p:txBody>
      </p:sp>
      <p:sp>
        <p:nvSpPr>
          <p:cNvPr id="79" name="ホームベース 30">
            <a:extLst>
              <a:ext uri="{FF2B5EF4-FFF2-40B4-BE49-F238E27FC236}">
                <a16:creationId xmlns:a16="http://schemas.microsoft.com/office/drawing/2014/main" id="{21F15286-3E05-49CD-9B3B-F64B4E1387A8}"/>
              </a:ext>
            </a:extLst>
          </p:cNvPr>
          <p:cNvSpPr/>
          <p:nvPr/>
        </p:nvSpPr>
        <p:spPr>
          <a:xfrm>
            <a:off x="6120000" y="5365739"/>
            <a:ext cx="3083778" cy="661822"/>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学校教育</a:t>
            </a:r>
            <a:r>
              <a:rPr kumimoji="1" lang="en-US" altLang="ja-JP" sz="1000" dirty="0">
                <a:solidFill>
                  <a:srgbClr val="000000"/>
                </a:solidFill>
                <a:latin typeface="Yu Gothic UI" panose="020B0500000000000000" pitchFamily="50" charset="-128"/>
                <a:ea typeface="Yu Gothic UI" panose="020B0500000000000000" pitchFamily="50" charset="-128"/>
              </a:rPr>
              <a:t>ICT</a:t>
            </a:r>
            <a:r>
              <a:rPr kumimoji="1" lang="ja-JP" altLang="en-US" sz="1000" dirty="0">
                <a:solidFill>
                  <a:srgbClr val="000000"/>
                </a:solidFill>
                <a:latin typeface="Yu Gothic UI" panose="020B0500000000000000" pitchFamily="50" charset="-128"/>
                <a:ea typeface="Yu Gothic UI" panose="020B0500000000000000" pitchFamily="50" charset="-128"/>
              </a:rPr>
              <a:t>ビジョンに基づく</a:t>
            </a:r>
          </a:p>
        </p:txBody>
      </p:sp>
      <p:pic>
        <p:nvPicPr>
          <p:cNvPr id="57" name="図 5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8140" y="4453677"/>
            <a:ext cx="1762139" cy="1762139"/>
          </a:xfrm>
          <a:prstGeom prst="rect">
            <a:avLst/>
          </a:prstGeom>
        </p:spPr>
      </p:pic>
      <p:pic>
        <p:nvPicPr>
          <p:cNvPr id="58" name="図 5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0922" y="5181438"/>
            <a:ext cx="941502" cy="912081"/>
          </a:xfrm>
          <a:prstGeom prst="rect">
            <a:avLst/>
          </a:prstGeom>
        </p:spPr>
      </p:pic>
      <p:pic>
        <p:nvPicPr>
          <p:cNvPr id="59" name="図 5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2719" y="5228183"/>
            <a:ext cx="986294" cy="955472"/>
          </a:xfrm>
          <a:prstGeom prst="rect">
            <a:avLst/>
          </a:prstGeom>
        </p:spPr>
      </p:pic>
    </p:spTree>
    <p:extLst>
      <p:ext uri="{BB962C8B-B14F-4D97-AF65-F5344CB8AC3E}">
        <p14:creationId xmlns:p14="http://schemas.microsoft.com/office/powerpoint/2010/main" val="3589622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17</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01.</a:t>
            </a:r>
            <a:r>
              <a:rPr kumimoji="1" lang="ja-JP" altLang="en-US" sz="1100" b="1" kern="0" dirty="0">
                <a:solidFill>
                  <a:srgbClr val="FFFFFF"/>
                </a:solidFill>
                <a:latin typeface="Yu Gothic UI" panose="020B0500000000000000" pitchFamily="50" charset="-128"/>
                <a:ea typeface="Yu Gothic UI" panose="020B0500000000000000" pitchFamily="50" charset="-128"/>
              </a:rPr>
              <a:t>「ええやん、大阪」。より便利な行政サービスへ</a:t>
            </a:r>
          </a:p>
        </p:txBody>
      </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dirty="0">
                <a:solidFill>
                  <a:srgbClr val="AF1932"/>
                </a:solidFill>
                <a:ea typeface="Yu Gothic UI" panose="020B0500000000000000" pitchFamily="50" charset="-128"/>
              </a:rPr>
              <a:t>（参考）学校教育</a:t>
            </a:r>
            <a:r>
              <a:rPr lang="en-US" altLang="ja-JP" sz="2000" b="1" dirty="0">
                <a:solidFill>
                  <a:srgbClr val="AF1932"/>
                </a:solidFill>
                <a:ea typeface="Yu Gothic UI" panose="020B0500000000000000" pitchFamily="50" charset="-128"/>
              </a:rPr>
              <a:t>ICT</a:t>
            </a:r>
            <a:r>
              <a:rPr lang="ja-JP" altLang="en-US" sz="2000" b="1" dirty="0">
                <a:solidFill>
                  <a:srgbClr val="AF1932"/>
                </a:solidFill>
                <a:ea typeface="Yu Gothic UI" panose="020B0500000000000000" pitchFamily="50" charset="-128"/>
              </a:rPr>
              <a:t>ビジョン概要</a:t>
            </a:r>
          </a:p>
        </p:txBody>
      </p:sp>
      <p:pic>
        <p:nvPicPr>
          <p:cNvPr id="2" name="図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6459" y="799531"/>
            <a:ext cx="9373082" cy="5232669"/>
          </a:xfrm>
          <a:prstGeom prst="rect">
            <a:avLst/>
          </a:prstGeom>
        </p:spPr>
      </p:pic>
    </p:spTree>
    <p:extLst>
      <p:ext uri="{BB962C8B-B14F-4D97-AF65-F5344CB8AC3E}">
        <p14:creationId xmlns:p14="http://schemas.microsoft.com/office/powerpoint/2010/main" val="3490220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18</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01.</a:t>
            </a:r>
            <a:r>
              <a:rPr kumimoji="1" lang="ja-JP" altLang="en-US" sz="1100" b="1" kern="0" dirty="0">
                <a:solidFill>
                  <a:srgbClr val="FFFFFF"/>
                </a:solidFill>
                <a:latin typeface="Yu Gothic UI" panose="020B0500000000000000" pitchFamily="50" charset="-128"/>
                <a:ea typeface="Yu Gothic UI" panose="020B0500000000000000" pitchFamily="50" charset="-128"/>
              </a:rPr>
              <a:t>「ええやん、大阪」。より便利な行政サービスへ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67653"/>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lvl="0"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水道局お客さま専用サイト（マイページ）の</a:t>
            </a:r>
            <a:endParaRPr kumimoji="1" lang="en-US" altLang="ja-JP" sz="2000" b="1" kern="0" dirty="0">
              <a:solidFill>
                <a:srgbClr val="AF1932"/>
              </a:solidFill>
              <a:latin typeface="Yu Gothic UI" panose="020B0500000000000000" pitchFamily="50" charset="-128"/>
              <a:ea typeface="Yu Gothic UI" panose="020B0500000000000000" pitchFamily="50" charset="-128"/>
            </a:endParaRPr>
          </a:p>
          <a:p>
            <a:pPr lvl="0"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構築</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4700713"/>
            <a:ext cx="972000" cy="43200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マイページ</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20000" y="4700713"/>
            <a:ext cx="672114"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開発</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algn="ctr" fontAlgn="base">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テスト</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39" y="1296000"/>
            <a:ext cx="3718839" cy="68400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お客さまが、時間や場所にとらわれることなく、様々な問合せ、申請等の手続き、必要な情報の取得、電子請求・電子決済ができるようになっており、水道に関する手続きをオンラインで完結できるようになっ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6" name="矢印: 五方向 10">
            <a:extLst>
              <a:ext uri="{FF2B5EF4-FFF2-40B4-BE49-F238E27FC236}">
                <a16:creationId xmlns:a16="http://schemas.microsoft.com/office/drawing/2014/main" id="{12137F42-C4D3-45CE-938C-F3EDE5D3A607}"/>
              </a:ext>
            </a:extLst>
          </p:cNvPr>
          <p:cNvSpPr/>
          <p:nvPr/>
        </p:nvSpPr>
        <p:spPr>
          <a:xfrm>
            <a:off x="7275506" y="3390034"/>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68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28" name="テキスト ボックス 27">
            <a:extLst>
              <a:ext uri="{FF2B5EF4-FFF2-40B4-BE49-F238E27FC236}">
                <a16:creationId xmlns:a16="http://schemas.microsoft.com/office/drawing/2014/main" id="{E7758DF3-0948-4B8E-ADD1-3B36917527FF}"/>
              </a:ext>
            </a:extLst>
          </p:cNvPr>
          <p:cNvSpPr txBox="1"/>
          <p:nvPr/>
        </p:nvSpPr>
        <p:spPr>
          <a:xfrm>
            <a:off x="7689492" y="3257764"/>
            <a:ext cx="1187808"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2027</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9E064B8A-A150-46F8-9ABB-D5CB140D28F4}"/>
              </a:ext>
            </a:extLst>
          </p:cNvPr>
          <p:cNvSpPr txBox="1"/>
          <p:nvPr/>
        </p:nvSpPr>
        <p:spPr>
          <a:xfrm>
            <a:off x="5902051" y="2664000"/>
            <a:ext cx="3552308"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水道局お客さまセンターへの問合せのうち、水道料金等の照会など必要とする情報を取得することにより解決できるものが占める割合</a:t>
            </a: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664000"/>
            <a:ext cx="972000" cy="122375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0" y="2015244"/>
            <a:ext cx="3552309" cy="612638"/>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fontAlgn="base">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お客さまがいつでもどこでも水道に関する手続きや知りたい情報の入手、電子請求・電子決済が可能な環境の整備ができていること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015244"/>
            <a:ext cx="972000" cy="61263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お客さまが、時間や場所にとらわれることなく、パソコンやスマートフォンを利用して水道料金等をはじめ使用水量や自らの給水契約に関する情報等を取得することができるとともに、インターネットを通じて行うことができる様々な手続についても併せて行うことができる仕組みを構築し、お客さまの利便性の更なる向上に取組む。</a:t>
            </a:r>
          </a:p>
          <a:p>
            <a:pPr marL="171450" lvl="2" indent="-171450">
              <a:lnSpc>
                <a:spcPts val="1400"/>
              </a:lnSpc>
              <a:spcAft>
                <a:spcPts val="600"/>
              </a:spcAft>
              <a:buFont typeface="Arial" panose="020B0604020202020204" pitchFamily="34" charset="0"/>
              <a:buChar char="•"/>
              <a:tabLst>
                <a:tab pos="361950" algn="l"/>
              </a:tabLst>
              <a:defRPr/>
            </a:pPr>
            <a:r>
              <a:rPr lang="en-US" altLang="ja-JP" sz="1100" dirty="0">
                <a:solidFill>
                  <a:srgbClr val="000000"/>
                </a:solidFill>
                <a:ea typeface="Yu Gothic UI" panose="020B0500000000000000" pitchFamily="50" charset="-128"/>
              </a:rPr>
              <a:t>2022</a:t>
            </a:r>
            <a:r>
              <a:rPr lang="ja-JP" altLang="en-US" sz="1100" dirty="0">
                <a:solidFill>
                  <a:srgbClr val="000000"/>
                </a:solidFill>
                <a:ea typeface="Yu Gothic UI" panose="020B0500000000000000" pitchFamily="50" charset="-128"/>
              </a:rPr>
              <a:t>年度から継続して、システムの開発を進めており、連携するシステムの改修を行ったうえで、</a:t>
            </a:r>
            <a:r>
              <a:rPr lang="en-US" altLang="ja-JP" sz="1100" dirty="0">
                <a:solidFill>
                  <a:srgbClr val="000000"/>
                </a:solidFill>
                <a:ea typeface="Yu Gothic UI" panose="020B0500000000000000" pitchFamily="50" charset="-128"/>
              </a:rPr>
              <a:t>2024</a:t>
            </a:r>
            <a:r>
              <a:rPr lang="ja-JP" altLang="en-US" sz="1100" dirty="0">
                <a:solidFill>
                  <a:srgbClr val="000000"/>
                </a:solidFill>
                <a:ea typeface="Yu Gothic UI" panose="020B0500000000000000" pitchFamily="50" charset="-128"/>
              </a:rPr>
              <a:t>年</a:t>
            </a:r>
            <a:r>
              <a:rPr lang="en-US" altLang="ja-JP" sz="1100" dirty="0">
                <a:solidFill>
                  <a:srgbClr val="000000"/>
                </a:solidFill>
                <a:ea typeface="Yu Gothic UI" panose="020B0500000000000000" pitchFamily="50" charset="-128"/>
              </a:rPr>
              <a:t>1</a:t>
            </a:r>
            <a:r>
              <a:rPr lang="ja-JP" altLang="en-US" sz="1100" dirty="0">
                <a:solidFill>
                  <a:srgbClr val="000000"/>
                </a:solidFill>
                <a:ea typeface="Yu Gothic UI" panose="020B0500000000000000" pitchFamily="50" charset="-128"/>
              </a:rPr>
              <a:t>月にマイページの運用を開始する。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これにより、お客さまが場所や時間にとらわれることなく、様々な問合せ、申請等の手続き、必要な情報が取得できるようになる。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さらに、マイページを通じた水道料金等の電子請求・電子決済の開始を</a:t>
            </a:r>
            <a:r>
              <a:rPr lang="en-US" altLang="ja-JP" sz="1100" dirty="0">
                <a:solidFill>
                  <a:srgbClr val="000000"/>
                </a:solidFill>
                <a:ea typeface="Yu Gothic UI" panose="020B0500000000000000" pitchFamily="50" charset="-128"/>
              </a:rPr>
              <a:t>2024</a:t>
            </a:r>
            <a:r>
              <a:rPr lang="ja-JP" altLang="en-US" sz="1100" dirty="0">
                <a:solidFill>
                  <a:srgbClr val="000000"/>
                </a:solidFill>
                <a:ea typeface="Yu Gothic UI" panose="020B0500000000000000" pitchFamily="50" charset="-128"/>
              </a:rPr>
              <a:t>年度中に予定している。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こうしたパソコンやスマートフォンのみで支払い手続きが可能なモバイル決済機能を構築することで、お客さまはいつでもどこからでも水道料金等の支払いが可能となる。</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569694"/>
            <a:ext cx="1087639"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46</a:t>
            </a:r>
            <a:r>
              <a:rPr kumimoji="1" lang="ja-JP" altLang="en-US" sz="1600" b="1" dirty="0">
                <a:ln w="0"/>
                <a:solidFill>
                  <a:srgbClr val="AF1932"/>
                </a:solidFill>
                <a:latin typeface="Yu Gothic UI" panose="020B0500000000000000" pitchFamily="50" charset="-128"/>
                <a:ea typeface="Yu Gothic UI" panose="020B0500000000000000" pitchFamily="50" charset="-128"/>
              </a:rPr>
              <a:t>％</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E7758DF3-0948-4B8E-ADD1-3B36917527FF}"/>
              </a:ext>
            </a:extLst>
          </p:cNvPr>
          <p:cNvSpPr txBox="1"/>
          <p:nvPr/>
        </p:nvSpPr>
        <p:spPr>
          <a:xfrm>
            <a:off x="7775072" y="3569632"/>
            <a:ext cx="1318280"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30</a:t>
            </a:r>
            <a:r>
              <a:rPr kumimoji="1" lang="ja-JP" altLang="en-US" sz="1600" b="1" dirty="0">
                <a:ln w="0"/>
                <a:solidFill>
                  <a:srgbClr val="AF1932"/>
                </a:solidFill>
                <a:latin typeface="Yu Gothic UI" panose="020B0500000000000000" pitchFamily="50" charset="-128"/>
                <a:ea typeface="Yu Gothic UI" panose="020B0500000000000000" pitchFamily="50" charset="-128"/>
              </a:rPr>
              <a:t>％以下</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3" name="テキスト ボックス 42">
            <a:extLst>
              <a:ext uri="{FF2B5EF4-FFF2-40B4-BE49-F238E27FC236}">
                <a16:creationId xmlns:a16="http://schemas.microsoft.com/office/drawing/2014/main" id="{E7758DF3-0948-4B8E-ADD1-3B36917527FF}"/>
              </a:ext>
            </a:extLst>
          </p:cNvPr>
          <p:cNvSpPr txBox="1"/>
          <p:nvPr/>
        </p:nvSpPr>
        <p:spPr>
          <a:xfrm>
            <a:off x="6060319" y="3257764"/>
            <a:ext cx="1215187"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zh-TW" sz="1050" b="1" dirty="0">
                <a:solidFill>
                  <a:srgbClr val="AF1932"/>
                </a:solidFill>
                <a:latin typeface="Yu Gothic UI" panose="020B0500000000000000" pitchFamily="50" charset="-128"/>
                <a:ea typeface="Yu Gothic UI" panose="020B0500000000000000" pitchFamily="50" charset="-128"/>
              </a:rPr>
              <a:t>2021</a:t>
            </a:r>
            <a:r>
              <a:rPr lang="zh-TW" altLang="en-US" sz="1050" b="1" dirty="0">
                <a:solidFill>
                  <a:srgbClr val="AF1932"/>
                </a:solidFill>
                <a:latin typeface="Yu Gothic UI" panose="020B0500000000000000" pitchFamily="50" charset="-128"/>
                <a:ea typeface="Yu Gothic UI" panose="020B0500000000000000" pitchFamily="50" charset="-128"/>
              </a:rPr>
              <a:t>年度実績</a:t>
            </a:r>
            <a:r>
              <a:rPr lang="ja-JP" altLang="en-US" sz="1050" b="1" dirty="0">
                <a:solidFill>
                  <a:srgbClr val="AF1932"/>
                </a:solidFill>
                <a:latin typeface="Yu Gothic UI" panose="020B0500000000000000" pitchFamily="50" charset="-128"/>
                <a:ea typeface="Yu Gothic UI" panose="020B0500000000000000" pitchFamily="50" charset="-128"/>
              </a:rPr>
              <a:t>）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51" name="ホームベース 30">
            <a:extLst>
              <a:ext uri="{FF2B5EF4-FFF2-40B4-BE49-F238E27FC236}">
                <a16:creationId xmlns:a16="http://schemas.microsoft.com/office/drawing/2014/main" id="{21F15286-3E05-49CD-9B3B-F64B4E1387A8}"/>
              </a:ext>
            </a:extLst>
          </p:cNvPr>
          <p:cNvSpPr/>
          <p:nvPr/>
        </p:nvSpPr>
        <p:spPr>
          <a:xfrm>
            <a:off x="6819901" y="4700713"/>
            <a:ext cx="2396224"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運用</a:t>
            </a:r>
          </a:p>
        </p:txBody>
      </p:sp>
      <p:sp>
        <p:nvSpPr>
          <p:cNvPr id="54" name="テキスト ボックス 53">
            <a:extLst>
              <a:ext uri="{FF2B5EF4-FFF2-40B4-BE49-F238E27FC236}">
                <a16:creationId xmlns:a16="http://schemas.microsoft.com/office/drawing/2014/main" id="{88BD3951-DC58-49D2-A592-A03CECB54AE2}"/>
              </a:ext>
            </a:extLst>
          </p:cNvPr>
          <p:cNvSpPr txBox="1"/>
          <p:nvPr/>
        </p:nvSpPr>
        <p:spPr>
          <a:xfrm>
            <a:off x="4860000" y="5191459"/>
            <a:ext cx="972000" cy="43200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モバイル決済</a:t>
            </a:r>
          </a:p>
        </p:txBody>
      </p:sp>
      <p:sp>
        <p:nvSpPr>
          <p:cNvPr id="55" name="ホームベース 30">
            <a:extLst>
              <a:ext uri="{FF2B5EF4-FFF2-40B4-BE49-F238E27FC236}">
                <a16:creationId xmlns:a16="http://schemas.microsoft.com/office/drawing/2014/main" id="{21F15286-3E05-49CD-9B3B-F64B4E1387A8}"/>
              </a:ext>
            </a:extLst>
          </p:cNvPr>
          <p:cNvSpPr/>
          <p:nvPr/>
        </p:nvSpPr>
        <p:spPr>
          <a:xfrm>
            <a:off x="6120000" y="5200983"/>
            <a:ext cx="1008123"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仕様の確定</a:t>
            </a:r>
          </a:p>
        </p:txBody>
      </p:sp>
      <p:sp>
        <p:nvSpPr>
          <p:cNvPr id="56" name="ホームベース 30">
            <a:extLst>
              <a:ext uri="{FF2B5EF4-FFF2-40B4-BE49-F238E27FC236}">
                <a16:creationId xmlns:a16="http://schemas.microsoft.com/office/drawing/2014/main" id="{21F15286-3E05-49CD-9B3B-F64B4E1387A8}"/>
              </a:ext>
            </a:extLst>
          </p:cNvPr>
          <p:cNvSpPr/>
          <p:nvPr/>
        </p:nvSpPr>
        <p:spPr>
          <a:xfrm>
            <a:off x="8042990" y="5200983"/>
            <a:ext cx="1173135"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運用</a:t>
            </a:r>
          </a:p>
        </p:txBody>
      </p:sp>
      <p:pic>
        <p:nvPicPr>
          <p:cNvPr id="46" name="図 4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7838" y="4206490"/>
            <a:ext cx="1033816" cy="2059323"/>
          </a:xfrm>
          <a:prstGeom prst="rect">
            <a:avLst/>
          </a:prstGeom>
        </p:spPr>
      </p:pic>
      <p:sp>
        <p:nvSpPr>
          <p:cNvPr id="47" name="ホームベース 30">
            <a:extLst>
              <a:ext uri="{FF2B5EF4-FFF2-40B4-BE49-F238E27FC236}">
                <a16:creationId xmlns:a16="http://schemas.microsoft.com/office/drawing/2014/main" id="{21F15286-3E05-49CD-9B3B-F64B4E1387A8}"/>
              </a:ext>
            </a:extLst>
          </p:cNvPr>
          <p:cNvSpPr/>
          <p:nvPr/>
        </p:nvSpPr>
        <p:spPr>
          <a:xfrm>
            <a:off x="7185430" y="5200983"/>
            <a:ext cx="828039"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開発</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algn="ctr" fontAlgn="base">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テスト</a:t>
            </a:r>
            <a:endParaRPr kumimoji="1" lang="en-US" altLang="ja-JP" sz="1000" dirty="0">
              <a:solidFill>
                <a:srgbClr val="000000"/>
              </a:solidFill>
              <a:latin typeface="Yu Gothic UI" panose="020B0500000000000000" pitchFamily="50" charset="-128"/>
              <a:ea typeface="Yu Gothic UI" panose="020B0500000000000000" pitchFamily="50" charset="-128"/>
            </a:endParaRPr>
          </a:p>
        </p:txBody>
      </p:sp>
      <p:sp>
        <p:nvSpPr>
          <p:cNvPr id="39" name="テキスト ボックス 38">
            <a:extLst>
              <a:ext uri="{FF2B5EF4-FFF2-40B4-BE49-F238E27FC236}">
                <a16:creationId xmlns:a16="http://schemas.microsoft.com/office/drawing/2014/main" id="{722F4527-F3B1-47C1-838C-0D9520A0E5C8}"/>
              </a:ext>
            </a:extLst>
          </p:cNvPr>
          <p:cNvSpPr txBox="1"/>
          <p:nvPr/>
        </p:nvSpPr>
        <p:spPr>
          <a:xfrm>
            <a:off x="2240000" y="5820139"/>
            <a:ext cx="3144126" cy="430887"/>
          </a:xfrm>
          <a:prstGeom prst="rect">
            <a:avLst/>
          </a:prstGeom>
          <a:noFill/>
        </p:spPr>
        <p:txBody>
          <a:bodyPr wrap="square" lIns="0">
            <a:spAutoFit/>
          </a:bodyPr>
          <a:lstStyle/>
          <a:p>
            <a:pPr lvl="0" fontAlgn="base">
              <a:spcBef>
                <a:spcPct val="0"/>
              </a:spcBef>
              <a:spcAft>
                <a:spcPct val="0"/>
              </a:spcAft>
              <a:defRPr/>
            </a:pPr>
            <a:r>
              <a:rPr kumimoji="1" lang="ja-JP" altLang="en-US" sz="1100" b="1" kern="0" dirty="0">
                <a:latin typeface="Yu Gothic UI" panose="020B0500000000000000" pitchFamily="50" charset="-128"/>
                <a:ea typeface="Yu Gothic UI" panose="020B0500000000000000" pitchFamily="50" charset="-128"/>
              </a:rPr>
              <a:t>水道に関する「マイページ」で利便性向上</a:t>
            </a:r>
            <a:endParaRPr kumimoji="1" lang="en-US" altLang="ja-JP" sz="1100" b="1" kern="0" dirty="0">
              <a:latin typeface="Yu Gothic UI" panose="020B0500000000000000" pitchFamily="50" charset="-128"/>
              <a:ea typeface="Yu Gothic UI" panose="020B0500000000000000" pitchFamily="50" charset="-128"/>
            </a:endParaRPr>
          </a:p>
          <a:p>
            <a:pPr lvl="0" fontAlgn="base">
              <a:spcBef>
                <a:spcPct val="0"/>
              </a:spcBef>
              <a:spcAft>
                <a:spcPct val="0"/>
              </a:spcAft>
              <a:defRPr/>
            </a:pPr>
            <a:r>
              <a:rPr kumimoji="1" lang="ja-JP" altLang="en-US" sz="1100" b="1" kern="0" dirty="0">
                <a:latin typeface="Yu Gothic UI" panose="020B0500000000000000" pitchFamily="50" charset="-128"/>
                <a:ea typeface="Yu Gothic UI" panose="020B0500000000000000" pitchFamily="50" charset="-128"/>
              </a:rPr>
              <a:t>（スマートフォン上の画面イメージ）</a:t>
            </a:r>
            <a:endParaRPr kumimoji="1" lang="en-US" altLang="ja-JP" sz="1100" b="1" kern="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319167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19</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02.</a:t>
            </a:r>
            <a:r>
              <a:rPr kumimoji="1" lang="ja-JP" altLang="en-US" sz="1100" b="1" kern="0" dirty="0">
                <a:solidFill>
                  <a:srgbClr val="FFFFFF"/>
                </a:solidFill>
                <a:latin typeface="Yu Gothic UI" panose="020B0500000000000000" pitchFamily="50" charset="-128"/>
                <a:ea typeface="Yu Gothic UI" panose="020B0500000000000000" pitchFamily="50" charset="-128"/>
              </a:rPr>
              <a:t>「いつでもどこでも」。デジタルなコミュニケーションへ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67143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dirty="0">
                <a:solidFill>
                  <a:srgbClr val="AF1932"/>
                </a:solidFill>
                <a:ea typeface="Yu Gothic UI" panose="020B0500000000000000" pitchFamily="50" charset="-128"/>
              </a:rPr>
              <a:t>一人ひとりの状況に合ったスマートな情報発信​</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2024</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2023</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2025</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5204429"/>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dirty="0">
                <a:solidFill>
                  <a:srgbClr val="FFFFFF"/>
                </a:solidFill>
                <a:latin typeface="Yu Gothic UI" panose="020B0500000000000000" pitchFamily="50" charset="-128"/>
                <a:ea typeface="Yu Gothic UI" panose="020B0500000000000000" pitchFamily="50" charset="-128"/>
              </a:rPr>
              <a:t>HP</a:t>
            </a:r>
            <a:r>
              <a:rPr kumimoji="1" lang="ja-JP" altLang="en-US" sz="1000" b="1" dirty="0">
                <a:solidFill>
                  <a:srgbClr val="FFFFFF"/>
                </a:solidFill>
                <a:latin typeface="Yu Gothic UI" panose="020B0500000000000000" pitchFamily="50" charset="-128"/>
                <a:ea typeface="Yu Gothic UI" panose="020B0500000000000000" pitchFamily="50" charset="-128"/>
              </a:rPr>
              <a:t>の改善</a:t>
            </a:r>
          </a:p>
        </p:txBody>
      </p:sp>
      <p:sp>
        <p:nvSpPr>
          <p:cNvPr id="19" name="テキスト ボックス 18">
            <a:extLst>
              <a:ext uri="{FF2B5EF4-FFF2-40B4-BE49-F238E27FC236}">
                <a16:creationId xmlns:a16="http://schemas.microsoft.com/office/drawing/2014/main" id="{8706E2D6-6881-4903-BD33-D5225E1A648A}"/>
              </a:ext>
            </a:extLst>
          </p:cNvPr>
          <p:cNvSpPr txBox="1"/>
          <p:nvPr/>
        </p:nvSpPr>
        <p:spPr>
          <a:xfrm>
            <a:off x="4860000" y="5698776"/>
            <a:ext cx="972000" cy="326221"/>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dirty="0">
                <a:solidFill>
                  <a:srgbClr val="FFFFFF"/>
                </a:solidFill>
                <a:latin typeface="Yu Gothic UI" panose="020B0500000000000000" pitchFamily="50" charset="-128"/>
                <a:ea typeface="Yu Gothic UI" panose="020B0500000000000000" pitchFamily="50" charset="-128"/>
              </a:rPr>
              <a:t>SNS</a:t>
            </a:r>
            <a:r>
              <a:rPr kumimoji="1" lang="ja-JP" altLang="en-US" sz="1000" b="1" dirty="0">
                <a:solidFill>
                  <a:srgbClr val="FFFFFF"/>
                </a:solidFill>
                <a:latin typeface="Yu Gothic UI" panose="020B0500000000000000" pitchFamily="50" charset="-128"/>
                <a:ea typeface="Yu Gothic UI" panose="020B0500000000000000" pitchFamily="50" charset="-128"/>
              </a:rPr>
              <a:t>等の整理と</a:t>
            </a:r>
            <a:br>
              <a:rPr kumimoji="1" lang="en-US" altLang="ja-JP" sz="1000" b="1" dirty="0">
                <a:solidFill>
                  <a:srgbClr val="FFFFFF"/>
                </a:solidFill>
                <a:latin typeface="Yu Gothic UI" panose="020B0500000000000000" pitchFamily="50" charset="-128"/>
                <a:ea typeface="Yu Gothic UI" panose="020B0500000000000000" pitchFamily="50" charset="-128"/>
              </a:rPr>
            </a:br>
            <a:r>
              <a:rPr kumimoji="1" lang="ja-JP" altLang="en-US" sz="1000" b="1" dirty="0">
                <a:solidFill>
                  <a:srgbClr val="FFFFFF"/>
                </a:solidFill>
                <a:latin typeface="Yu Gothic UI" panose="020B0500000000000000" pitchFamily="50" charset="-128"/>
                <a:ea typeface="Yu Gothic UI" panose="020B0500000000000000" pitchFamily="50" charset="-128"/>
              </a:rPr>
              <a:t>充実​</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19999" y="5204489"/>
            <a:ext cx="2052125"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lang="ja-JP" altLang="en-US" sz="1000" b="0" i="0" u="none" strike="noStrike" dirty="0">
                <a:solidFill>
                  <a:srgbClr val="000000"/>
                </a:solidFill>
                <a:effectLst/>
                <a:ea typeface="Yu Gothic UI" panose="020B0500000000000000" pitchFamily="50" charset="-128"/>
              </a:rPr>
              <a:t>トップページデザインのリニューアル</a:t>
            </a:r>
            <a:endParaRPr lang="en-US" altLang="ja-JP" sz="1000" b="0" i="0" u="none" strike="noStrike" dirty="0">
              <a:solidFill>
                <a:srgbClr val="000000"/>
              </a:solidFill>
              <a:effectLst/>
              <a:ea typeface="Yu Gothic UI" panose="020B0500000000000000" pitchFamily="50" charset="-128"/>
            </a:endParaRPr>
          </a:p>
          <a:p>
            <a:pPr algn="ctr" fontAlgn="base">
              <a:spcAft>
                <a:spcPct val="0"/>
              </a:spcAft>
              <a:defRPr/>
            </a:pPr>
            <a:r>
              <a:rPr lang="ja-JP" altLang="en-US" sz="1000" b="0" i="0" u="none" strike="noStrike" dirty="0">
                <a:solidFill>
                  <a:srgbClr val="000000"/>
                </a:solidFill>
                <a:effectLst/>
                <a:ea typeface="Yu Gothic UI" panose="020B0500000000000000" pitchFamily="50" charset="-128"/>
              </a:rPr>
              <a:t>サイト内検索エンジンの刷新</a:t>
            </a:r>
            <a:r>
              <a:rPr lang="ja-JP" altLang="en-US" sz="1000" b="0" i="0" dirty="0">
                <a:solidFill>
                  <a:srgbClr val="000000"/>
                </a:solidFill>
                <a:effectLst/>
                <a:latin typeface="Yu Gothic UI" panose="020B0500000000000000" pitchFamily="50" charset="-128"/>
                <a:ea typeface="Yu Gothic UI" panose="020B0500000000000000" pitchFamily="50" charset="-128"/>
              </a:rPr>
              <a:t>​​</a:t>
            </a:r>
            <a:endParaRPr kumimoji="1" lang="ja-JP" altLang="en-US" sz="1000" dirty="0">
              <a:solidFill>
                <a:srgbClr val="000000"/>
              </a:solidFill>
              <a:latin typeface="Yu Gothic UI" panose="020B0500000000000000" pitchFamily="50" charset="-128"/>
              <a:ea typeface="Yu Gothic UI" panose="020B0500000000000000" pitchFamily="50" charset="-128"/>
            </a:endParaRPr>
          </a:p>
        </p:txBody>
      </p:sp>
      <p:sp>
        <p:nvSpPr>
          <p:cNvPr id="21" name="ホームベース 30">
            <a:extLst>
              <a:ext uri="{FF2B5EF4-FFF2-40B4-BE49-F238E27FC236}">
                <a16:creationId xmlns:a16="http://schemas.microsoft.com/office/drawing/2014/main" id="{561A15C5-3D9C-479B-B739-7CF6E5E211DF}"/>
              </a:ext>
            </a:extLst>
          </p:cNvPr>
          <p:cNvSpPr/>
          <p:nvPr/>
        </p:nvSpPr>
        <p:spPr>
          <a:xfrm>
            <a:off x="6119999" y="5712379"/>
            <a:ext cx="3096125" cy="27717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lang="en-US" altLang="ja-JP" sz="1000" b="0" i="0" u="none" strike="noStrike" dirty="0">
                <a:solidFill>
                  <a:srgbClr val="000000"/>
                </a:solidFill>
                <a:effectLst/>
                <a:latin typeface="Yu Gothic UI" panose="020B0500000000000000" pitchFamily="50" charset="-128"/>
              </a:rPr>
              <a:t>LINE</a:t>
            </a:r>
            <a:r>
              <a:rPr lang="ja-JP" altLang="en-US" sz="1000" b="0" i="0" u="none" strike="noStrike" dirty="0">
                <a:solidFill>
                  <a:srgbClr val="000000"/>
                </a:solidFill>
                <a:effectLst/>
                <a:ea typeface="Yu Gothic UI" panose="020B0500000000000000" pitchFamily="50" charset="-128"/>
              </a:rPr>
              <a:t>セグメント配信機能導入及び運用</a:t>
            </a:r>
            <a:r>
              <a:rPr lang="ja-JP" altLang="en-US" sz="1000" b="0" i="0" dirty="0">
                <a:solidFill>
                  <a:srgbClr val="000000"/>
                </a:solidFill>
                <a:effectLst/>
                <a:latin typeface="Yu Gothic UI" panose="020B0500000000000000" pitchFamily="50" charset="-128"/>
                <a:ea typeface="Yu Gothic UI" panose="020B0500000000000000" pitchFamily="50" charset="-128"/>
              </a:rPr>
              <a:t>​</a:t>
            </a:r>
            <a:endParaRPr kumimoji="1" lang="ja-JP" altLang="en-US" sz="1000" dirty="0">
              <a:solidFill>
                <a:srgbClr val="000000"/>
              </a:solidFill>
              <a:latin typeface="Yu Gothic UI" panose="020B0500000000000000" pitchFamily="50" charset="-128"/>
              <a:ea typeface="Yu Gothic UI" panose="020B0500000000000000" pitchFamily="50" charset="-128"/>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市民等を取り巻く状況が多様化・複雑化する中でも、市民等が必要な情報を迷わず得ることができ、</a:t>
            </a:r>
            <a:br>
              <a:rPr lang="en-US" altLang="ja-JP" sz="1100" b="1" dirty="0">
                <a:solidFill>
                  <a:srgbClr val="000000"/>
                </a:solidFill>
                <a:ea typeface="Yu Gothic UI" panose="020B0500000000000000" pitchFamily="50" charset="-128"/>
              </a:rPr>
            </a:br>
            <a:r>
              <a:rPr lang="ja-JP" altLang="en-US" sz="1100" b="1" dirty="0">
                <a:solidFill>
                  <a:srgbClr val="000000"/>
                </a:solidFill>
                <a:ea typeface="Yu Gothic UI" panose="020B0500000000000000" pitchFamily="50" charset="-128"/>
              </a:rPr>
              <a:t>行政サービスの利用にスムーズにつながっていること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6" name="矢印: 五方向 10">
            <a:extLst>
              <a:ext uri="{FF2B5EF4-FFF2-40B4-BE49-F238E27FC236}">
                <a16:creationId xmlns:a16="http://schemas.microsoft.com/office/drawing/2014/main" id="{12137F42-C4D3-45CE-938C-F3EDE5D3A607}"/>
              </a:ext>
            </a:extLst>
          </p:cNvPr>
          <p:cNvSpPr/>
          <p:nvPr/>
        </p:nvSpPr>
        <p:spPr>
          <a:xfrm>
            <a:off x="7275506" y="3110020"/>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8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28" name="テキスト ボックス 27">
            <a:extLst>
              <a:ext uri="{FF2B5EF4-FFF2-40B4-BE49-F238E27FC236}">
                <a16:creationId xmlns:a16="http://schemas.microsoft.com/office/drawing/2014/main" id="{E7758DF3-0948-4B8E-ADD1-3B36917527FF}"/>
              </a:ext>
            </a:extLst>
          </p:cNvPr>
          <p:cNvSpPr txBox="1"/>
          <p:nvPr/>
        </p:nvSpPr>
        <p:spPr>
          <a:xfrm>
            <a:off x="7689492" y="2977750"/>
            <a:ext cx="1285902"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2024</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9E064B8A-A150-46F8-9ABB-D5CB140D28F4}"/>
              </a:ext>
            </a:extLst>
          </p:cNvPr>
          <p:cNvSpPr txBox="1"/>
          <p:nvPr/>
        </p:nvSpPr>
        <p:spPr>
          <a:xfrm>
            <a:off x="5902051" y="2570327"/>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大阪市ホームページで「目的の情報にスムーズにたどりつけた」と回答した方の割合​</a:t>
            </a: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554692"/>
            <a:ext cx="972000" cy="2021963"/>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0" y="204306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市民等が情報を受け取ることのできる方法が充実している​こと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015999"/>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025729"/>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本市では、</a:t>
            </a:r>
            <a:r>
              <a:rPr lang="en-US" altLang="ja-JP" sz="1100" dirty="0">
                <a:solidFill>
                  <a:srgbClr val="000000"/>
                </a:solidFill>
                <a:ea typeface="Yu Gothic UI" panose="020B0500000000000000" pitchFamily="50" charset="-128"/>
              </a:rPr>
              <a:t>HP</a:t>
            </a:r>
            <a:r>
              <a:rPr lang="ja-JP" altLang="en-US" sz="1100" dirty="0">
                <a:solidFill>
                  <a:srgbClr val="000000"/>
                </a:solidFill>
                <a:ea typeface="Yu Gothic UI" panose="020B0500000000000000" pitchFamily="50" charset="-128"/>
              </a:rPr>
              <a:t>に情報を豊富に掲載し、</a:t>
            </a:r>
            <a:r>
              <a:rPr lang="en-US" altLang="ja-JP" sz="1100" dirty="0">
                <a:solidFill>
                  <a:srgbClr val="000000"/>
                </a:solidFill>
                <a:ea typeface="Yu Gothic UI" panose="020B0500000000000000" pitchFamily="50" charset="-128"/>
              </a:rPr>
              <a:t>SNS</a:t>
            </a:r>
            <a:r>
              <a:rPr lang="ja-JP" altLang="en-US" sz="1100" dirty="0">
                <a:solidFill>
                  <a:srgbClr val="000000"/>
                </a:solidFill>
                <a:ea typeface="Yu Gothic UI" panose="020B0500000000000000" pitchFamily="50" charset="-128"/>
              </a:rPr>
              <a:t>では様々なアカウントから情報を発信するなどオンラインでの情報発信に積極的に取り組んできたが、豊富な情報量や多数のアカウントが、かえって市民等が必要とする情報にたどりつきづらくなる原因となるという課題が生じている。​</a:t>
            </a:r>
          </a:p>
          <a:p>
            <a:pPr marL="171450" lvl="2" indent="-171450">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デジタルツールを活用した情報発信にかかる全体最適化を図り、市民等が必要とする情報へアクセスしやすく、行政サービスをスムーズに受けられる状態にするとともに、職員の事務負担を軽減し、市民</a:t>
            </a:r>
            <a:r>
              <a:rPr lang="en-US" altLang="ja-JP" sz="1100" dirty="0" err="1">
                <a:solidFill>
                  <a:srgbClr val="000000"/>
                </a:solidFill>
                <a:ea typeface="Yu Gothic UI" panose="020B0500000000000000" pitchFamily="50" charset="-128"/>
              </a:rPr>
              <a:t>QoL</a:t>
            </a:r>
            <a:r>
              <a:rPr lang="ja-JP" altLang="en-US" sz="1100" dirty="0">
                <a:solidFill>
                  <a:srgbClr val="000000"/>
                </a:solidFill>
                <a:ea typeface="Yu Gothic UI" panose="020B0500000000000000" pitchFamily="50" charset="-128"/>
              </a:rPr>
              <a:t>の向上をめざす。​</a:t>
            </a:r>
          </a:p>
          <a:p>
            <a:pPr marL="171450" lvl="2" indent="-171450">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当面、先行事業として</a:t>
            </a:r>
            <a:r>
              <a:rPr lang="en-US" altLang="ja-JP" sz="1100" dirty="0">
                <a:solidFill>
                  <a:srgbClr val="000000"/>
                </a:solidFill>
                <a:ea typeface="Yu Gothic UI" panose="020B0500000000000000" pitchFamily="50" charset="-128"/>
              </a:rPr>
              <a:t>HP</a:t>
            </a:r>
            <a:r>
              <a:rPr lang="ja-JP" altLang="en-US" sz="1100" dirty="0">
                <a:solidFill>
                  <a:srgbClr val="000000"/>
                </a:solidFill>
                <a:ea typeface="Yu Gothic UI" panose="020B0500000000000000" pitchFamily="50" charset="-128"/>
              </a:rPr>
              <a:t>の改善や</a:t>
            </a:r>
            <a:r>
              <a:rPr lang="en-US" altLang="ja-JP" sz="1100" dirty="0">
                <a:solidFill>
                  <a:srgbClr val="000000"/>
                </a:solidFill>
                <a:ea typeface="Yu Gothic UI" panose="020B0500000000000000" pitchFamily="50" charset="-128"/>
              </a:rPr>
              <a:t>LINE</a:t>
            </a:r>
            <a:r>
              <a:rPr lang="ja-JP" altLang="en-US" sz="1100" dirty="0">
                <a:solidFill>
                  <a:srgbClr val="000000"/>
                </a:solidFill>
                <a:ea typeface="Yu Gothic UI" panose="020B0500000000000000" pitchFamily="50" charset="-128"/>
              </a:rPr>
              <a:t>セグメント配信機能</a:t>
            </a:r>
            <a:r>
              <a:rPr lang="en-US" altLang="ja-JP" sz="900" dirty="0">
                <a:solidFill>
                  <a:srgbClr val="000000"/>
                </a:solidFill>
                <a:ea typeface="Yu Gothic UI" panose="020B0500000000000000" pitchFamily="50" charset="-128"/>
              </a:rPr>
              <a:t>※</a:t>
            </a:r>
            <a:r>
              <a:rPr lang="ja-JP" altLang="en-US" sz="1100" dirty="0">
                <a:solidFill>
                  <a:srgbClr val="000000"/>
                </a:solidFill>
                <a:ea typeface="Yu Gothic UI" panose="020B0500000000000000" pitchFamily="50" charset="-128"/>
              </a:rPr>
              <a:t>の導入を実施しながら、今後の情報発信等の最適化についてコンサルティングを活用し検討を進める。​</a:t>
            </a:r>
            <a:endParaRPr lang="en-US" altLang="ja-JP" sz="1100" dirty="0">
              <a:solidFill>
                <a:srgbClr val="000000"/>
              </a:solidFill>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​これにより、以下の効果が期待できる。​</a:t>
            </a:r>
            <a:endParaRPr lang="en-US" altLang="ja-JP" sz="1100" dirty="0">
              <a:solidFill>
                <a:srgbClr val="000000"/>
              </a:solidFill>
              <a:ea typeface="Yu Gothic UI" panose="020B0500000000000000" pitchFamily="50" charset="-128"/>
            </a:endParaRPr>
          </a:p>
          <a:p>
            <a:pPr marL="438150" lvl="3" indent="-171450">
              <a:spcAft>
                <a:spcPts val="600"/>
              </a:spcAft>
              <a:buFont typeface="Arial" panose="020B0604020202020204" pitchFamily="34" charset="0"/>
              <a:buChar char="•"/>
              <a:tabLst>
                <a:tab pos="361950" algn="l"/>
                <a:tab pos="449263" algn="l"/>
              </a:tabLst>
              <a:defRPr/>
            </a:pPr>
            <a:r>
              <a:rPr lang="ja-JP" altLang="en-US" sz="1100" dirty="0">
                <a:solidFill>
                  <a:srgbClr val="000000"/>
                </a:solidFill>
                <a:latin typeface="Yu Gothic UI" panose="020B0500000000000000" pitchFamily="50" charset="-128"/>
                <a:ea typeface="Yu Gothic UI" panose="020B0500000000000000" pitchFamily="50" charset="-128"/>
              </a:rPr>
              <a:t>様々な目的で大阪市</a:t>
            </a:r>
            <a:r>
              <a:rPr lang="en-US" altLang="ja-JP" sz="1100" dirty="0">
                <a:solidFill>
                  <a:srgbClr val="000000"/>
                </a:solidFill>
                <a:latin typeface="Yu Gothic UI" panose="020B0500000000000000" pitchFamily="50" charset="-128"/>
                <a:ea typeface="Yu Gothic UI" panose="020B0500000000000000" pitchFamily="50" charset="-128"/>
              </a:rPr>
              <a:t>HP</a:t>
            </a:r>
            <a:r>
              <a:rPr lang="ja-JP" altLang="en-US" sz="1100" dirty="0">
                <a:solidFill>
                  <a:srgbClr val="000000"/>
                </a:solidFill>
                <a:latin typeface="Yu Gothic UI" panose="020B0500000000000000" pitchFamily="50" charset="-128"/>
                <a:ea typeface="Yu Gothic UI" panose="020B0500000000000000" pitchFamily="50" charset="-128"/>
              </a:rPr>
              <a:t>を訪れる市民等が、ほしい情報に迷わずたどり着ける​</a:t>
            </a:r>
          </a:p>
          <a:p>
            <a:pPr marL="438150" lvl="3" indent="-171450">
              <a:spcAft>
                <a:spcPts val="600"/>
              </a:spcAft>
              <a:buFont typeface="Arial" panose="020B0604020202020204" pitchFamily="34" charset="0"/>
              <a:buChar char="•"/>
              <a:tabLst>
                <a:tab pos="361950" algn="l"/>
                <a:tab pos="449263" algn="l"/>
              </a:tabLst>
              <a:defRPr/>
            </a:pPr>
            <a:r>
              <a:rPr lang="ja-JP" altLang="en-US" sz="1100" dirty="0">
                <a:solidFill>
                  <a:srgbClr val="000000"/>
                </a:solidFill>
                <a:latin typeface="Yu Gothic UI" panose="020B0500000000000000" pitchFamily="50" charset="-128"/>
                <a:ea typeface="Yu Gothic UI" panose="020B0500000000000000" pitchFamily="50" charset="-128"/>
              </a:rPr>
              <a:t>市民等が個人に最適化された施策・サービスの情報をプッシュで受け取れる​​</a:t>
            </a:r>
          </a:p>
          <a:p>
            <a:pPr marL="438150" lvl="3" indent="-171450">
              <a:spcAft>
                <a:spcPts val="600"/>
              </a:spcAft>
              <a:buFont typeface="Arial" panose="020B0604020202020204" pitchFamily="34" charset="0"/>
              <a:buChar char="•"/>
              <a:tabLst>
                <a:tab pos="361950" algn="l"/>
                <a:tab pos="449263" algn="l"/>
              </a:tabLst>
              <a:defRPr/>
            </a:pPr>
            <a:r>
              <a:rPr lang="ja-JP" altLang="en-US" sz="1100" dirty="0">
                <a:solidFill>
                  <a:srgbClr val="000000"/>
                </a:solidFill>
                <a:latin typeface="Yu Gothic UI" panose="020B0500000000000000" pitchFamily="50" charset="-128"/>
                <a:ea typeface="Yu Gothic UI" panose="020B0500000000000000" pitchFamily="50" charset="-128"/>
              </a:rPr>
              <a:t>市民等が必要とするサービスをスムーズに受けられる​</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289680"/>
            <a:ext cx="1087639"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52</a:t>
            </a:r>
            <a:r>
              <a:rPr kumimoji="1" lang="ja-JP" altLang="en-US" sz="1600" b="1" dirty="0">
                <a:ln w="0"/>
                <a:solidFill>
                  <a:srgbClr val="AF1932"/>
                </a:solidFill>
                <a:latin typeface="Yu Gothic UI" panose="020B0500000000000000" pitchFamily="50" charset="-128"/>
                <a:ea typeface="Yu Gothic UI" panose="020B0500000000000000" pitchFamily="50" charset="-128"/>
              </a:rPr>
              <a:t>％</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E7758DF3-0948-4B8E-ADD1-3B36917527FF}"/>
              </a:ext>
            </a:extLst>
          </p:cNvPr>
          <p:cNvSpPr txBox="1"/>
          <p:nvPr/>
        </p:nvSpPr>
        <p:spPr>
          <a:xfrm>
            <a:off x="7775072" y="3289618"/>
            <a:ext cx="1318280"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62</a:t>
            </a:r>
            <a:r>
              <a:rPr kumimoji="1" lang="ja-JP" altLang="en-US" sz="1600" b="1" dirty="0">
                <a:ln w="0"/>
                <a:solidFill>
                  <a:srgbClr val="AF1932"/>
                </a:solidFill>
                <a:latin typeface="Yu Gothic UI" panose="020B0500000000000000" pitchFamily="50" charset="-128"/>
                <a:ea typeface="Yu Gothic UI" panose="020B0500000000000000" pitchFamily="50" charset="-128"/>
              </a:rPr>
              <a:t>％</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3" name="テキスト ボックス 42">
            <a:extLst>
              <a:ext uri="{FF2B5EF4-FFF2-40B4-BE49-F238E27FC236}">
                <a16:creationId xmlns:a16="http://schemas.microsoft.com/office/drawing/2014/main" id="{E7758DF3-0948-4B8E-ADD1-3B36917527FF}"/>
              </a:ext>
            </a:extLst>
          </p:cNvPr>
          <p:cNvSpPr txBox="1"/>
          <p:nvPr/>
        </p:nvSpPr>
        <p:spPr>
          <a:xfrm>
            <a:off x="6060319" y="2977750"/>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grpSp>
        <p:nvGrpSpPr>
          <p:cNvPr id="2" name="グループ化 1">
            <a:extLst>
              <a:ext uri="{FF2B5EF4-FFF2-40B4-BE49-F238E27FC236}">
                <a16:creationId xmlns:a16="http://schemas.microsoft.com/office/drawing/2014/main" id="{EC75ABDA-CBCF-0EF9-B455-1F245DB5F37A}"/>
              </a:ext>
            </a:extLst>
          </p:cNvPr>
          <p:cNvGrpSpPr/>
          <p:nvPr/>
        </p:nvGrpSpPr>
        <p:grpSpPr>
          <a:xfrm>
            <a:off x="823266" y="4596998"/>
            <a:ext cx="3888661" cy="1889972"/>
            <a:chOff x="1228905" y="3379081"/>
            <a:chExt cx="4551050" cy="2388402"/>
          </a:xfrm>
        </p:grpSpPr>
        <p:sp>
          <p:nvSpPr>
            <p:cNvPr id="4" name="テキスト ボックス 2">
              <a:extLst>
                <a:ext uri="{FF2B5EF4-FFF2-40B4-BE49-F238E27FC236}">
                  <a16:creationId xmlns:a16="http://schemas.microsoft.com/office/drawing/2014/main" id="{BDE75C5F-2906-33C3-EA76-CF7FE9F39336}"/>
                </a:ext>
              </a:extLst>
            </p:cNvPr>
            <p:cNvSpPr txBox="1"/>
            <p:nvPr/>
          </p:nvSpPr>
          <p:spPr>
            <a:xfrm>
              <a:off x="1459117" y="5481756"/>
              <a:ext cx="4320838" cy="285727"/>
            </a:xfrm>
            <a:prstGeom prst="rect">
              <a:avLst/>
            </a:prstGeom>
            <a:noFill/>
          </p:spPr>
          <p:txBody>
            <a:bodyPr vert="horz" wrap="square"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ja-JP" sz="1100" b="1" dirty="0">
                  <a:solidFill>
                    <a:srgbClr val="000000"/>
                  </a:solidFill>
                  <a:latin typeface="Yu Gothic UI" panose="020B0500000000000000" pitchFamily="50" charset="-128"/>
                  <a:ea typeface="Yu Gothic UI" panose="020B0500000000000000" pitchFamily="50" charset="-128"/>
                </a:rPr>
                <a:t>HP</a:t>
              </a:r>
              <a:r>
                <a:rPr kumimoji="1" lang="ja-JP" altLang="en-US" sz="1100" b="1" dirty="0">
                  <a:solidFill>
                    <a:srgbClr val="000000"/>
                  </a:solidFill>
                  <a:latin typeface="Yu Gothic UI" panose="020B0500000000000000" pitchFamily="50" charset="-128"/>
                  <a:ea typeface="Yu Gothic UI" panose="020B0500000000000000" pitchFamily="50" charset="-128"/>
                </a:rPr>
                <a:t>や</a:t>
              </a:r>
              <a:r>
                <a:rPr kumimoji="1" lang="en-US" altLang="ja-JP" sz="1100" b="1" dirty="0">
                  <a:solidFill>
                    <a:srgbClr val="000000"/>
                  </a:solidFill>
                  <a:latin typeface="Yu Gothic UI" panose="020B0500000000000000" pitchFamily="50" charset="-128"/>
                  <a:ea typeface="Yu Gothic UI" panose="020B0500000000000000" pitchFamily="50" charset="-128"/>
                </a:rPr>
                <a:t>LINE</a:t>
              </a:r>
              <a:r>
                <a:rPr kumimoji="1" lang="ja-JP" altLang="en-US" sz="1100" b="1" dirty="0">
                  <a:solidFill>
                    <a:srgbClr val="000000"/>
                  </a:solidFill>
                  <a:latin typeface="Yu Gothic UI" panose="020B0500000000000000" pitchFamily="50" charset="-128"/>
                  <a:ea typeface="Yu Gothic UI" panose="020B0500000000000000" pitchFamily="50" charset="-128"/>
                </a:rPr>
                <a:t>を充実させながら、もっと便利な情報発信へ！</a:t>
              </a:r>
            </a:p>
          </p:txBody>
        </p:sp>
        <p:pic>
          <p:nvPicPr>
            <p:cNvPr id="5" name="図 4">
              <a:extLst>
                <a:ext uri="{FF2B5EF4-FFF2-40B4-BE49-F238E27FC236}">
                  <a16:creationId xmlns:a16="http://schemas.microsoft.com/office/drawing/2014/main" id="{08881647-398C-7B54-F342-74EB5DAFE4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8905" y="4107543"/>
              <a:ext cx="1659940" cy="1659940"/>
            </a:xfrm>
            <a:prstGeom prst="rect">
              <a:avLst/>
            </a:prstGeom>
          </p:spPr>
        </p:pic>
        <p:pic>
          <p:nvPicPr>
            <p:cNvPr id="6" name="図 5">
              <a:extLst>
                <a:ext uri="{FF2B5EF4-FFF2-40B4-BE49-F238E27FC236}">
                  <a16:creationId xmlns:a16="http://schemas.microsoft.com/office/drawing/2014/main" id="{F7043FDB-0239-15BC-C52D-7D9F224C8A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2054" y="3379081"/>
              <a:ext cx="2345612" cy="2345612"/>
            </a:xfrm>
            <a:prstGeom prst="rect">
              <a:avLst/>
            </a:prstGeom>
          </p:spPr>
        </p:pic>
        <p:sp>
          <p:nvSpPr>
            <p:cNvPr id="37" name="ストライプ矢印 97">
              <a:extLst>
                <a:ext uri="{FF2B5EF4-FFF2-40B4-BE49-F238E27FC236}">
                  <a16:creationId xmlns:a16="http://schemas.microsoft.com/office/drawing/2014/main" id="{81BD1F48-503A-1FAA-453C-3274A85D34EF}"/>
                </a:ext>
              </a:extLst>
            </p:cNvPr>
            <p:cNvSpPr/>
            <p:nvPr/>
          </p:nvSpPr>
          <p:spPr>
            <a:xfrm rot="20880592">
              <a:off x="2832121" y="4486197"/>
              <a:ext cx="546657" cy="444925"/>
            </a:xfrm>
            <a:prstGeom prst="stripedRightArrow">
              <a:avLst>
                <a:gd name="adj1" fmla="val 50000"/>
                <a:gd name="adj2" fmla="val 74511"/>
              </a:avLst>
            </a:prstGeom>
            <a:solidFill>
              <a:srgbClr val="CD59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kumimoji="1" lang="ja-JP" altLang="en-US" sz="1200" dirty="0">
                <a:solidFill>
                  <a:schemeClr val="tx1"/>
                </a:solidFill>
                <a:latin typeface="Meiryo UI" panose="020B0604030504040204" pitchFamily="50" charset="-128"/>
                <a:ea typeface="Meiryo UI" panose="020B0604030504040204" pitchFamily="50" charset="-128"/>
              </a:endParaRPr>
            </a:p>
          </p:txBody>
        </p:sp>
      </p:grpSp>
      <p:sp>
        <p:nvSpPr>
          <p:cNvPr id="38" name="矢印: 五方向 10">
            <a:extLst>
              <a:ext uri="{FF2B5EF4-FFF2-40B4-BE49-F238E27FC236}">
                <a16:creationId xmlns:a16="http://schemas.microsoft.com/office/drawing/2014/main" id="{0B853931-F242-83C9-CA93-3E3FDCCB7E40}"/>
              </a:ext>
            </a:extLst>
          </p:cNvPr>
          <p:cNvSpPr/>
          <p:nvPr/>
        </p:nvSpPr>
        <p:spPr>
          <a:xfrm>
            <a:off x="7275506" y="4069669"/>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6F65E48B-1738-3D5E-F85A-C0EB584C74A4}"/>
              </a:ext>
            </a:extLst>
          </p:cNvPr>
          <p:cNvSpPr txBox="1"/>
          <p:nvPr/>
        </p:nvSpPr>
        <p:spPr>
          <a:xfrm>
            <a:off x="7689492" y="3937399"/>
            <a:ext cx="1285902"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2024</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1E0A09EE-458C-29DE-1F13-E5EEEDADFA0C}"/>
              </a:ext>
            </a:extLst>
          </p:cNvPr>
          <p:cNvSpPr txBox="1"/>
          <p:nvPr/>
        </p:nvSpPr>
        <p:spPr>
          <a:xfrm>
            <a:off x="5902051" y="3596078"/>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en-US" altLang="ja-JP" sz="1100" b="1" dirty="0">
                <a:solidFill>
                  <a:srgbClr val="000000"/>
                </a:solidFill>
                <a:ea typeface="Yu Gothic UI" panose="020B0500000000000000" pitchFamily="50" charset="-128"/>
              </a:rPr>
              <a:t>LINE</a:t>
            </a:r>
            <a:r>
              <a:rPr lang="ja-JP" altLang="en-US" sz="1100" b="1" dirty="0">
                <a:solidFill>
                  <a:srgbClr val="000000"/>
                </a:solidFill>
                <a:ea typeface="Yu Gothic UI" panose="020B0500000000000000" pitchFamily="50" charset="-128"/>
              </a:rPr>
              <a:t>公式アカウントの友だち登録者数​</a:t>
            </a:r>
          </a:p>
        </p:txBody>
      </p:sp>
      <p:sp>
        <p:nvSpPr>
          <p:cNvPr id="44" name="テキスト ボックス 43">
            <a:extLst>
              <a:ext uri="{FF2B5EF4-FFF2-40B4-BE49-F238E27FC236}">
                <a16:creationId xmlns:a16="http://schemas.microsoft.com/office/drawing/2014/main" id="{AA0F8138-E4FF-7EC7-5D30-CC2F30D22FF2}"/>
              </a:ext>
            </a:extLst>
          </p:cNvPr>
          <p:cNvSpPr txBox="1"/>
          <p:nvPr/>
        </p:nvSpPr>
        <p:spPr>
          <a:xfrm>
            <a:off x="6060319" y="4249329"/>
            <a:ext cx="1087639"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5.5</a:t>
            </a:r>
            <a:r>
              <a:rPr kumimoji="1" lang="ja-JP" altLang="en-US" sz="1600" b="1" dirty="0">
                <a:ln w="0"/>
                <a:solidFill>
                  <a:srgbClr val="AF1932"/>
                </a:solidFill>
                <a:latin typeface="Yu Gothic UI" panose="020B0500000000000000" pitchFamily="50" charset="-128"/>
                <a:ea typeface="Yu Gothic UI" panose="020B0500000000000000" pitchFamily="50" charset="-128"/>
              </a:rPr>
              <a:t>万人</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2681D8BF-C086-C8A8-9766-09F4844E23B1}"/>
              </a:ext>
            </a:extLst>
          </p:cNvPr>
          <p:cNvSpPr txBox="1"/>
          <p:nvPr/>
        </p:nvSpPr>
        <p:spPr>
          <a:xfrm>
            <a:off x="7775072" y="4249267"/>
            <a:ext cx="1318280"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20</a:t>
            </a:r>
            <a:r>
              <a:rPr kumimoji="1" lang="ja-JP" altLang="en-US" sz="1600" b="1" dirty="0">
                <a:ln w="0"/>
                <a:solidFill>
                  <a:srgbClr val="AF1932"/>
                </a:solidFill>
                <a:latin typeface="Yu Gothic UI" panose="020B0500000000000000" pitchFamily="50" charset="-128"/>
                <a:ea typeface="Yu Gothic UI" panose="020B0500000000000000" pitchFamily="50" charset="-128"/>
              </a:rPr>
              <a:t>万人</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7" name="テキスト ボックス 46">
            <a:extLst>
              <a:ext uri="{FF2B5EF4-FFF2-40B4-BE49-F238E27FC236}">
                <a16:creationId xmlns:a16="http://schemas.microsoft.com/office/drawing/2014/main" id="{8BA01E28-F7FD-871E-11F9-D825002C2B00}"/>
              </a:ext>
            </a:extLst>
          </p:cNvPr>
          <p:cNvSpPr txBox="1"/>
          <p:nvPr/>
        </p:nvSpPr>
        <p:spPr>
          <a:xfrm>
            <a:off x="6060319" y="3937399"/>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8" name="テキスト ボックス 47">
            <a:extLst>
              <a:ext uri="{FF2B5EF4-FFF2-40B4-BE49-F238E27FC236}">
                <a16:creationId xmlns:a16="http://schemas.microsoft.com/office/drawing/2014/main" id="{058A94D0-EEE7-1400-E609-D65D0AFD73A8}"/>
              </a:ext>
            </a:extLst>
          </p:cNvPr>
          <p:cNvSpPr txBox="1"/>
          <p:nvPr/>
        </p:nvSpPr>
        <p:spPr>
          <a:xfrm>
            <a:off x="4860000" y="6065512"/>
            <a:ext cx="972000" cy="457109"/>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ja-JP" sz="1000" b="1" i="0" dirty="0">
                <a:solidFill>
                  <a:srgbClr val="FFFFFF"/>
                </a:solidFill>
                <a:effectLst/>
                <a:ea typeface="Yu Gothic UI" panose="020B0500000000000000" pitchFamily="50" charset="-128"/>
              </a:rPr>
              <a:t>次期情報発信</a:t>
            </a:r>
            <a:br>
              <a:rPr lang="en-US" altLang="ja-JP" sz="1000" b="1" i="0" dirty="0">
                <a:solidFill>
                  <a:srgbClr val="FFFFFF"/>
                </a:solidFill>
                <a:effectLst/>
                <a:ea typeface="Yu Gothic UI" panose="020B0500000000000000" pitchFamily="50" charset="-128"/>
              </a:rPr>
            </a:br>
            <a:r>
              <a:rPr lang="ja-JP" altLang="ja-JP" sz="1000" b="1" i="0" dirty="0">
                <a:solidFill>
                  <a:srgbClr val="FFFFFF"/>
                </a:solidFill>
                <a:effectLst/>
                <a:ea typeface="Yu Gothic UI" panose="020B0500000000000000" pitchFamily="50" charset="-128"/>
              </a:rPr>
              <a:t>施策</a:t>
            </a:r>
            <a:endParaRPr kumimoji="1" lang="ja-JP" altLang="en-US" sz="1000" b="1" dirty="0">
              <a:solidFill>
                <a:srgbClr val="FFFFFF"/>
              </a:solidFill>
              <a:latin typeface="Yu Gothic UI" panose="020B0500000000000000" pitchFamily="50" charset="-128"/>
              <a:ea typeface="Yu Gothic UI" panose="020B0500000000000000" pitchFamily="50" charset="-128"/>
            </a:endParaRPr>
          </a:p>
        </p:txBody>
      </p:sp>
      <p:sp>
        <p:nvSpPr>
          <p:cNvPr id="49" name="ホームベース 30">
            <a:extLst>
              <a:ext uri="{FF2B5EF4-FFF2-40B4-BE49-F238E27FC236}">
                <a16:creationId xmlns:a16="http://schemas.microsoft.com/office/drawing/2014/main" id="{C671AEB1-F02C-1B52-75DF-A6D6B6844A8B}"/>
              </a:ext>
            </a:extLst>
          </p:cNvPr>
          <p:cNvSpPr/>
          <p:nvPr/>
        </p:nvSpPr>
        <p:spPr>
          <a:xfrm>
            <a:off x="6120000" y="6098520"/>
            <a:ext cx="1008125" cy="38838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lang="ja-JP" altLang="en-US" sz="1000" b="0" i="0" u="none" strike="noStrike" dirty="0">
                <a:solidFill>
                  <a:srgbClr val="000000"/>
                </a:solidFill>
                <a:effectLst/>
                <a:ea typeface="Yu Gothic UI" panose="020B0500000000000000" pitchFamily="50" charset="-128"/>
              </a:rPr>
              <a:t>施策の検討・策定</a:t>
            </a:r>
            <a:r>
              <a:rPr lang="ja-JP" altLang="en-US" sz="1000" b="0" i="0" dirty="0">
                <a:solidFill>
                  <a:srgbClr val="000000"/>
                </a:solidFill>
                <a:effectLst/>
                <a:latin typeface="Yu Gothic UI" panose="020B0500000000000000" pitchFamily="50" charset="-128"/>
                <a:ea typeface="Yu Gothic UI" panose="020B0500000000000000" pitchFamily="50" charset="-128"/>
              </a:rPr>
              <a:t>​</a:t>
            </a:r>
            <a:endParaRPr kumimoji="1" lang="ja-JP" altLang="en-US" sz="1000" dirty="0">
              <a:solidFill>
                <a:srgbClr val="000000"/>
              </a:solidFill>
              <a:latin typeface="Yu Gothic UI" panose="020B0500000000000000" pitchFamily="50" charset="-128"/>
              <a:ea typeface="Yu Gothic UI" panose="020B0500000000000000" pitchFamily="50" charset="-128"/>
            </a:endParaRPr>
          </a:p>
        </p:txBody>
      </p:sp>
      <p:sp>
        <p:nvSpPr>
          <p:cNvPr id="50" name="ホームベース 30">
            <a:extLst>
              <a:ext uri="{FF2B5EF4-FFF2-40B4-BE49-F238E27FC236}">
                <a16:creationId xmlns:a16="http://schemas.microsoft.com/office/drawing/2014/main" id="{A398CE64-797F-9DDF-7D30-89F4AADADCD7}"/>
              </a:ext>
            </a:extLst>
          </p:cNvPr>
          <p:cNvSpPr/>
          <p:nvPr/>
        </p:nvSpPr>
        <p:spPr>
          <a:xfrm>
            <a:off x="7164000" y="6098520"/>
            <a:ext cx="2052125" cy="38838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lang="ja-JP" altLang="en-US" sz="1000" b="0" i="0" u="none" strike="noStrike" dirty="0">
                <a:solidFill>
                  <a:srgbClr val="000000"/>
                </a:solidFill>
                <a:effectLst/>
                <a:ea typeface="Yu Gothic UI" panose="020B0500000000000000" pitchFamily="50" charset="-128"/>
              </a:rPr>
              <a:t>次期情報発信施策​に基づいた​</a:t>
            </a:r>
            <a:endParaRPr lang="en-US" altLang="ja-JP" sz="1000" b="0" i="0" u="none" strike="noStrike" dirty="0">
              <a:solidFill>
                <a:srgbClr val="000000"/>
              </a:solidFill>
              <a:effectLst/>
              <a:ea typeface="Yu Gothic UI" panose="020B0500000000000000" pitchFamily="50" charset="-128"/>
            </a:endParaRPr>
          </a:p>
          <a:p>
            <a:pPr algn="ctr" fontAlgn="base">
              <a:spcAft>
                <a:spcPct val="0"/>
              </a:spcAft>
              <a:defRPr/>
            </a:pPr>
            <a:r>
              <a:rPr lang="ja-JP" altLang="en-US" sz="1000" b="0" i="0" u="none" strike="noStrike" dirty="0">
                <a:solidFill>
                  <a:srgbClr val="000000"/>
                </a:solidFill>
                <a:effectLst/>
                <a:ea typeface="Yu Gothic UI" panose="020B0500000000000000" pitchFamily="50" charset="-128"/>
              </a:rPr>
              <a:t>取組の推進</a:t>
            </a:r>
            <a:endParaRPr kumimoji="1" lang="ja-JP" altLang="en-US" sz="1000" dirty="0">
              <a:solidFill>
                <a:srgbClr val="000000"/>
              </a:solidFill>
              <a:latin typeface="Yu Gothic UI" panose="020B0500000000000000" pitchFamily="50" charset="-128"/>
              <a:ea typeface="Yu Gothic UI" panose="020B0500000000000000" pitchFamily="50" charset="-128"/>
            </a:endParaRPr>
          </a:p>
        </p:txBody>
      </p:sp>
      <p:sp>
        <p:nvSpPr>
          <p:cNvPr id="53" name="テキスト ボックス 52">
            <a:extLst>
              <a:ext uri="{FF2B5EF4-FFF2-40B4-BE49-F238E27FC236}">
                <a16:creationId xmlns:a16="http://schemas.microsoft.com/office/drawing/2014/main" id="{945E38E8-6958-218B-C83D-6259A993E8B6}"/>
              </a:ext>
            </a:extLst>
          </p:cNvPr>
          <p:cNvSpPr txBox="1"/>
          <p:nvPr/>
        </p:nvSpPr>
        <p:spPr>
          <a:xfrm>
            <a:off x="1932139" y="3279997"/>
            <a:ext cx="2676014" cy="230832"/>
          </a:xfrm>
          <a:prstGeom prst="rect">
            <a:avLst/>
          </a:prstGeom>
          <a:noFill/>
        </p:spPr>
        <p:txBody>
          <a:bodyPr wrap="square">
            <a:spAutoFit/>
          </a:bodyPr>
          <a:lstStyle/>
          <a:p>
            <a:r>
              <a:rPr lang="en-US" altLang="ja-JP" sz="900" dirty="0"/>
              <a:t>※</a:t>
            </a:r>
            <a:r>
              <a:rPr lang="ja-JP" altLang="en-US" sz="900" dirty="0"/>
              <a:t>利用者が受け取る情報のジャンルを選択できる機能​</a:t>
            </a:r>
          </a:p>
        </p:txBody>
      </p:sp>
    </p:spTree>
    <p:extLst>
      <p:ext uri="{BB962C8B-B14F-4D97-AF65-F5344CB8AC3E}">
        <p14:creationId xmlns:p14="http://schemas.microsoft.com/office/powerpoint/2010/main" val="3905756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2</a:t>
            </a:fld>
            <a:endParaRPr kumimoji="1" lang="en-GB" dirty="0"/>
          </a:p>
        </p:txBody>
      </p:sp>
      <p:sp>
        <p:nvSpPr>
          <p:cNvPr id="104" name="テキスト ボックス 103">
            <a:extLst>
              <a:ext uri="{FF2B5EF4-FFF2-40B4-BE49-F238E27FC236}">
                <a16:creationId xmlns:a16="http://schemas.microsoft.com/office/drawing/2014/main" id="{37550ECE-0108-9A04-A83D-638EFF6D7FB6}"/>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アクションプランについて</a:t>
            </a:r>
          </a:p>
        </p:txBody>
      </p:sp>
      <p:sp>
        <p:nvSpPr>
          <p:cNvPr id="21" name="テキスト ボックス 20">
            <a:extLst>
              <a:ext uri="{FF2B5EF4-FFF2-40B4-BE49-F238E27FC236}">
                <a16:creationId xmlns:a16="http://schemas.microsoft.com/office/drawing/2014/main" id="{945E38E8-6958-218B-C83D-6259A993E8B6}"/>
              </a:ext>
            </a:extLst>
          </p:cNvPr>
          <p:cNvSpPr txBox="1"/>
          <p:nvPr/>
        </p:nvSpPr>
        <p:spPr>
          <a:xfrm>
            <a:off x="357946" y="6317754"/>
            <a:ext cx="8562106" cy="415498"/>
          </a:xfrm>
          <a:prstGeom prst="rect">
            <a:avLst/>
          </a:prstGeom>
          <a:noFill/>
        </p:spPr>
        <p:txBody>
          <a:bodyPr wrap="square">
            <a:spAutoFit/>
          </a:bodyPr>
          <a:lstStyle/>
          <a:p>
            <a:r>
              <a:rPr lang="en-US" altLang="ja-JP" sz="1050" dirty="0"/>
              <a:t>※1 Key Goal Indicator</a:t>
            </a:r>
            <a:r>
              <a:rPr lang="ja-JP" altLang="en-US" sz="1050" dirty="0"/>
              <a:t>の略。組織において達成すべき最終的な成果を表した指標。</a:t>
            </a:r>
            <a:endParaRPr lang="en-US" altLang="ja-JP" sz="1050" dirty="0"/>
          </a:p>
          <a:p>
            <a:r>
              <a:rPr lang="en-US" altLang="ja-JP" sz="1050" dirty="0"/>
              <a:t>※2 Key Performance Indicator</a:t>
            </a:r>
            <a:r>
              <a:rPr lang="ja-JP" altLang="en-US" sz="1050" dirty="0"/>
              <a:t>の略。組織において業績を評価するための指標。達成すべき目標に対し、どれだけの進捗が見られたかを測る指標。</a:t>
            </a:r>
          </a:p>
        </p:txBody>
      </p:sp>
      <p:pic>
        <p:nvPicPr>
          <p:cNvPr id="27" name="図 26" descr="ダイアグラム&#10;&#10;自動的に生成された説明">
            <a:extLst>
              <a:ext uri="{FF2B5EF4-FFF2-40B4-BE49-F238E27FC236}">
                <a16:creationId xmlns:a16="http://schemas.microsoft.com/office/drawing/2014/main" id="{46DAEB35-5557-1590-9020-97779DE351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3741" y="1138391"/>
            <a:ext cx="1944786" cy="2021353"/>
          </a:xfrm>
          <a:prstGeom prst="rect">
            <a:avLst/>
          </a:prstGeom>
        </p:spPr>
      </p:pic>
      <p:pic>
        <p:nvPicPr>
          <p:cNvPr id="31" name="図 30" descr="ダイアグラム&#10;&#10;自動的に生成された説明">
            <a:extLst>
              <a:ext uri="{FF2B5EF4-FFF2-40B4-BE49-F238E27FC236}">
                <a16:creationId xmlns:a16="http://schemas.microsoft.com/office/drawing/2014/main" id="{B2646514-3CF1-916B-DB08-562668E151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3741" y="3534125"/>
            <a:ext cx="1947849" cy="2021353"/>
          </a:xfrm>
          <a:prstGeom prst="rect">
            <a:avLst/>
          </a:prstGeom>
        </p:spPr>
      </p:pic>
      <p:sp>
        <p:nvSpPr>
          <p:cNvPr id="32" name="矢印: 山形 78">
            <a:extLst>
              <a:ext uri="{FF2B5EF4-FFF2-40B4-BE49-F238E27FC236}">
                <a16:creationId xmlns:a16="http://schemas.microsoft.com/office/drawing/2014/main" id="{E6695BF4-727B-2790-8D9E-747C5D541A69}"/>
              </a:ext>
            </a:extLst>
          </p:cNvPr>
          <p:cNvSpPr/>
          <p:nvPr/>
        </p:nvSpPr>
        <p:spPr>
          <a:xfrm rot="5400000">
            <a:off x="4770821" y="1939815"/>
            <a:ext cx="2580292" cy="219222"/>
          </a:xfrm>
          <a:prstGeom prst="chevron">
            <a:avLst>
              <a:gd name="adj" fmla="val 15868"/>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lumMod val="50000"/>
                  <a:lumOff val="50000"/>
                </a:schemeClr>
              </a:solidFill>
            </a:endParaRPr>
          </a:p>
        </p:txBody>
      </p:sp>
      <p:sp>
        <p:nvSpPr>
          <p:cNvPr id="33" name="矢印: 山形 79">
            <a:extLst>
              <a:ext uri="{FF2B5EF4-FFF2-40B4-BE49-F238E27FC236}">
                <a16:creationId xmlns:a16="http://schemas.microsoft.com/office/drawing/2014/main" id="{64850105-D733-BE29-B39B-B86470AF8B1A}"/>
              </a:ext>
            </a:extLst>
          </p:cNvPr>
          <p:cNvSpPr/>
          <p:nvPr/>
        </p:nvSpPr>
        <p:spPr>
          <a:xfrm rot="5400000">
            <a:off x="4839954" y="4206995"/>
            <a:ext cx="2442026" cy="219222"/>
          </a:xfrm>
          <a:prstGeom prst="chevron">
            <a:avLst>
              <a:gd name="adj" fmla="val 15868"/>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bg1"/>
              </a:solidFill>
            </a:endParaRPr>
          </a:p>
        </p:txBody>
      </p:sp>
      <p:sp>
        <p:nvSpPr>
          <p:cNvPr id="34" name="正方形/長方形 33">
            <a:extLst>
              <a:ext uri="{FF2B5EF4-FFF2-40B4-BE49-F238E27FC236}">
                <a16:creationId xmlns:a16="http://schemas.microsoft.com/office/drawing/2014/main" id="{B6B05A0D-9D97-AABB-3B63-FE04FAF06F09}"/>
              </a:ext>
            </a:extLst>
          </p:cNvPr>
          <p:cNvSpPr/>
          <p:nvPr/>
        </p:nvSpPr>
        <p:spPr>
          <a:xfrm>
            <a:off x="6396990" y="872078"/>
            <a:ext cx="3060693" cy="266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1400" b="1" dirty="0">
                <a:solidFill>
                  <a:schemeClr val="tx1"/>
                </a:solidFill>
                <a:latin typeface="+mn-ea"/>
              </a:rPr>
              <a:t>企画・</a:t>
            </a:r>
            <a:r>
              <a:rPr kumimoji="1" lang="en-US" altLang="ja-JP" sz="1400" b="1" dirty="0">
                <a:solidFill>
                  <a:schemeClr val="tx1"/>
                </a:solidFill>
                <a:latin typeface="+mn-ea"/>
              </a:rPr>
              <a:t>BPR</a:t>
            </a:r>
            <a:r>
              <a:rPr kumimoji="1" lang="ja-JP" altLang="en-US" sz="1400" b="1" dirty="0">
                <a:solidFill>
                  <a:schemeClr val="tx1"/>
                </a:solidFill>
                <a:latin typeface="+mn-ea"/>
              </a:rPr>
              <a:t>段階</a:t>
            </a:r>
            <a:endParaRPr kumimoji="1" lang="en-GB" sz="1400" b="1" dirty="0">
              <a:solidFill>
                <a:schemeClr val="tx1"/>
              </a:solidFill>
              <a:latin typeface="+mn-ea"/>
            </a:endParaRPr>
          </a:p>
        </p:txBody>
      </p:sp>
      <p:sp>
        <p:nvSpPr>
          <p:cNvPr id="35" name="正方形/長方形 34">
            <a:extLst>
              <a:ext uri="{FF2B5EF4-FFF2-40B4-BE49-F238E27FC236}">
                <a16:creationId xmlns:a16="http://schemas.microsoft.com/office/drawing/2014/main" id="{A7469F76-E245-6B0E-260C-D14F0C9E2D27}"/>
              </a:ext>
            </a:extLst>
          </p:cNvPr>
          <p:cNvSpPr/>
          <p:nvPr/>
        </p:nvSpPr>
        <p:spPr>
          <a:xfrm>
            <a:off x="6396990" y="3223637"/>
            <a:ext cx="3060693" cy="266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1400" b="1">
                <a:solidFill>
                  <a:schemeClr val="tx1"/>
                </a:solidFill>
                <a:latin typeface="+mn-ea"/>
              </a:rPr>
              <a:t>ソリューション導入段階</a:t>
            </a:r>
            <a:endParaRPr kumimoji="1" lang="en-GB" sz="1400" b="1">
              <a:solidFill>
                <a:schemeClr val="tx1"/>
              </a:solidFill>
              <a:latin typeface="+mn-ea"/>
            </a:endParaRPr>
          </a:p>
        </p:txBody>
      </p:sp>
      <p:sp>
        <p:nvSpPr>
          <p:cNvPr id="36" name="テキスト プレースホルダー 9">
            <a:extLst>
              <a:ext uri="{FF2B5EF4-FFF2-40B4-BE49-F238E27FC236}">
                <a16:creationId xmlns:a16="http://schemas.microsoft.com/office/drawing/2014/main" id="{464DE467-909D-499D-AFBD-6F384F979737}"/>
              </a:ext>
            </a:extLst>
          </p:cNvPr>
          <p:cNvSpPr txBox="1">
            <a:spLocks/>
          </p:cNvSpPr>
          <p:nvPr/>
        </p:nvSpPr>
        <p:spPr>
          <a:xfrm>
            <a:off x="448316" y="759280"/>
            <a:ext cx="4964118" cy="4313651"/>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indent="-285750">
              <a:buFont typeface="Arial" panose="020B0604020202020204" pitchFamily="34" charset="0"/>
              <a:buChar char="•"/>
            </a:pPr>
            <a:r>
              <a:rPr lang="en-GB" spc="-40" dirty="0"/>
              <a:t>D</a:t>
            </a:r>
            <a:r>
              <a:rPr lang="en-US" altLang="ja-JP" spc="-40" dirty="0"/>
              <a:t>X</a:t>
            </a:r>
            <a:r>
              <a:rPr lang="ja-JP" altLang="en-US" spc="-40" dirty="0"/>
              <a:t>戦略に基づく具体的な取組計画として「大阪市</a:t>
            </a:r>
            <a:r>
              <a:rPr lang="en-US" altLang="ja-JP" spc="-40" dirty="0"/>
              <a:t>DX</a:t>
            </a:r>
            <a:r>
              <a:rPr lang="ja-JP" altLang="en-US" spc="-40" dirty="0"/>
              <a:t>戦略アクションプラン」を策定します。各取組に</a:t>
            </a:r>
            <a:r>
              <a:rPr lang="en-US" altLang="ja-JP" spc="-40" dirty="0"/>
              <a:t>KGI</a:t>
            </a:r>
            <a:r>
              <a:rPr lang="en-US" altLang="ja-JP" sz="1050" spc="-40" dirty="0"/>
              <a:t>※1</a:t>
            </a:r>
            <a:r>
              <a:rPr lang="ja-JP" altLang="en-US" spc="-40" dirty="0"/>
              <a:t>とアウトカムの視点を設定し、サービスデザイン思考で取組を進めていきます。</a:t>
            </a:r>
            <a:endParaRPr lang="en-US" altLang="ja-JP" spc="-40" dirty="0"/>
          </a:p>
          <a:p>
            <a:pPr marL="285750" indent="-285750">
              <a:buFont typeface="Arial" panose="020B0604020202020204" pitchFamily="34" charset="0"/>
              <a:buChar char="•"/>
            </a:pPr>
            <a:r>
              <a:rPr lang="ja-JP" altLang="en-US" spc="-40" dirty="0"/>
              <a:t>取組については、設定する</a:t>
            </a:r>
            <a:r>
              <a:rPr lang="en-US" altLang="ja-JP" spc="-40" dirty="0"/>
              <a:t>KPI</a:t>
            </a:r>
            <a:r>
              <a:rPr lang="en-US" altLang="ja-JP" sz="1000" spc="-40" dirty="0"/>
              <a:t>※2</a:t>
            </a:r>
            <a:r>
              <a:rPr lang="ja-JP" altLang="en-US" spc="-40" dirty="0"/>
              <a:t>に基づき進捗管理を行います。また、デジタル技術の進展や社会を取り巻く状況等を踏まえ、適宜、取組の追加や見直しも行っていきます。</a:t>
            </a:r>
            <a:endParaRPr lang="en-US" altLang="ja-JP" spc="-40" dirty="0"/>
          </a:p>
          <a:p>
            <a:pPr marL="285750" indent="-285750">
              <a:buFont typeface="Arial" panose="020B0604020202020204" pitchFamily="34" charset="0"/>
              <a:buChar char="•"/>
            </a:pPr>
            <a:r>
              <a:rPr lang="ja-JP" altLang="en-US" spc="-40" dirty="0"/>
              <a:t>本アクションプランの対象期間は、当面</a:t>
            </a:r>
            <a:r>
              <a:rPr lang="en-US" altLang="ja-JP" spc="-40" dirty="0"/>
              <a:t>3</a:t>
            </a:r>
            <a:r>
              <a:rPr lang="ja-JP" altLang="en-US" spc="-40" dirty="0"/>
              <a:t>年間（</a:t>
            </a:r>
            <a:r>
              <a:rPr lang="en-US" altLang="ja-JP" spc="-40" dirty="0"/>
              <a:t>2023</a:t>
            </a:r>
            <a:r>
              <a:rPr lang="ja-JP" altLang="en-US" spc="-40" dirty="0"/>
              <a:t>年度～</a:t>
            </a:r>
            <a:r>
              <a:rPr lang="en-US" altLang="ja-JP" spc="-40" dirty="0"/>
              <a:t>2025</a:t>
            </a:r>
            <a:r>
              <a:rPr lang="ja-JP" altLang="en-US" spc="-40" dirty="0"/>
              <a:t>年度）を基本として作成しています。</a:t>
            </a:r>
            <a:endParaRPr lang="en-US" altLang="ja-JP" spc="-40" dirty="0"/>
          </a:p>
          <a:p>
            <a:pPr marL="285750" lvl="0" indent="-285750">
              <a:buFont typeface="Arial" panose="020B0604020202020204" pitchFamily="34" charset="0"/>
              <a:buChar char="•"/>
            </a:pPr>
            <a:r>
              <a:rPr lang="ja-JP" altLang="en-US" spc="-40" dirty="0"/>
              <a:t>外部有識者から専門的な知見に基づく助言を得ることにより、取組の有効性を高めるとともに、市長をトップとした「大阪市</a:t>
            </a:r>
            <a:r>
              <a:rPr lang="en-US" altLang="ja-JP" spc="-40" dirty="0"/>
              <a:t>DX</a:t>
            </a:r>
            <a:r>
              <a:rPr lang="ja-JP" altLang="en-US" spc="-40" dirty="0"/>
              <a:t>推進本部会議」において取組状況の確認を行いながら、総合的かつ強力に</a:t>
            </a:r>
            <a:r>
              <a:rPr lang="en-US" altLang="ja-JP" spc="-40" dirty="0"/>
              <a:t>DX</a:t>
            </a:r>
            <a:r>
              <a:rPr lang="ja-JP" altLang="en-US" spc="-40" dirty="0"/>
              <a:t>を推進していきます。</a:t>
            </a:r>
            <a:endParaRPr lang="en-US" altLang="ja-JP" spc="-40" dirty="0"/>
          </a:p>
          <a:p>
            <a:pPr marL="285750" lvl="0" indent="-285750">
              <a:buFont typeface="Arial" panose="020B0604020202020204" pitchFamily="34" charset="0"/>
              <a:buChar char="•"/>
            </a:pPr>
            <a:r>
              <a:rPr lang="ja-JP" altLang="en-US" spc="-40" dirty="0"/>
              <a:t>多様なニーズに対し、明確なビジョンを持ち、「企画⇒実行⇒改善」のサイクルをスピーディーに繰り返す、いわゆる「アジャイル手法」で、</a:t>
            </a:r>
            <a:br>
              <a:rPr lang="en-US" altLang="ja-JP" spc="-40" dirty="0"/>
            </a:br>
            <a:r>
              <a:rPr lang="ja-JP" altLang="en-US" spc="-40" dirty="0"/>
              <a:t>できることは素早く、柔軟に軌道修正しながら取組を進めていきます。</a:t>
            </a:r>
            <a:endParaRPr lang="en-US" altLang="ja-JP" spc="-40" dirty="0"/>
          </a:p>
        </p:txBody>
      </p:sp>
      <p:cxnSp>
        <p:nvCxnSpPr>
          <p:cNvPr id="38" name="直線矢印コネクタ 37">
            <a:extLst>
              <a:ext uri="{FF2B5EF4-FFF2-40B4-BE49-F238E27FC236}">
                <a16:creationId xmlns:a16="http://schemas.microsoft.com/office/drawing/2014/main" id="{DFA5D971-03D9-48F9-15F4-5E18E7CE40B7}"/>
              </a:ext>
            </a:extLst>
          </p:cNvPr>
          <p:cNvCxnSpPr>
            <a:cxnSpLocks/>
          </p:cNvCxnSpPr>
          <p:nvPr/>
        </p:nvCxnSpPr>
        <p:spPr>
          <a:xfrm>
            <a:off x="6060966" y="1001230"/>
            <a:ext cx="345440" cy="0"/>
          </a:xfrm>
          <a:prstGeom prst="straightConnector1">
            <a:avLst/>
          </a:prstGeom>
          <a:ln w="9525">
            <a:solidFill>
              <a:schemeClr val="tx1">
                <a:lumMod val="85000"/>
                <a:lumOff val="1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9EAE8F39-BDD0-63FD-FCB5-D65F41F66471}"/>
              </a:ext>
            </a:extLst>
          </p:cNvPr>
          <p:cNvCxnSpPr>
            <a:cxnSpLocks/>
            <a:endCxn id="35" idx="1"/>
          </p:cNvCxnSpPr>
          <p:nvPr/>
        </p:nvCxnSpPr>
        <p:spPr>
          <a:xfrm>
            <a:off x="6060966" y="3356793"/>
            <a:ext cx="336024" cy="1"/>
          </a:xfrm>
          <a:prstGeom prst="straightConnector1">
            <a:avLst/>
          </a:prstGeom>
          <a:ln w="9525">
            <a:solidFill>
              <a:schemeClr val="tx1">
                <a:lumMod val="85000"/>
                <a:lumOff val="1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 name="円弧 39">
            <a:extLst>
              <a:ext uri="{FF2B5EF4-FFF2-40B4-BE49-F238E27FC236}">
                <a16:creationId xmlns:a16="http://schemas.microsoft.com/office/drawing/2014/main" id="{27E497AF-3D0F-6954-B076-31A6BF74143F}"/>
              </a:ext>
            </a:extLst>
          </p:cNvPr>
          <p:cNvSpPr/>
          <p:nvPr/>
        </p:nvSpPr>
        <p:spPr>
          <a:xfrm>
            <a:off x="7597252" y="1798598"/>
            <a:ext cx="614746" cy="614746"/>
          </a:xfrm>
          <a:prstGeom prst="arc">
            <a:avLst>
              <a:gd name="adj1" fmla="val 13487511"/>
              <a:gd name="adj2" fmla="val 1532738"/>
            </a:avLst>
          </a:prstGeom>
          <a:ln w="25400">
            <a:solidFill>
              <a:schemeClr val="bg1">
                <a:lumMod val="50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GB"/>
          </a:p>
        </p:txBody>
      </p:sp>
      <p:sp>
        <p:nvSpPr>
          <p:cNvPr id="41" name="円弧 40">
            <a:extLst>
              <a:ext uri="{FF2B5EF4-FFF2-40B4-BE49-F238E27FC236}">
                <a16:creationId xmlns:a16="http://schemas.microsoft.com/office/drawing/2014/main" id="{10E9C11E-5648-F2C1-2F17-FB10BAA4CE59}"/>
              </a:ext>
            </a:extLst>
          </p:cNvPr>
          <p:cNvSpPr/>
          <p:nvPr/>
        </p:nvSpPr>
        <p:spPr>
          <a:xfrm>
            <a:off x="7597252" y="1798598"/>
            <a:ext cx="614746" cy="614746"/>
          </a:xfrm>
          <a:prstGeom prst="arc">
            <a:avLst>
              <a:gd name="adj1" fmla="val 1942005"/>
              <a:gd name="adj2" fmla="val 13036498"/>
            </a:avLst>
          </a:prstGeom>
          <a:ln w="25400">
            <a:solidFill>
              <a:schemeClr val="bg1">
                <a:lumMod val="50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GB"/>
          </a:p>
        </p:txBody>
      </p:sp>
      <p:sp>
        <p:nvSpPr>
          <p:cNvPr id="42" name="円弧 41">
            <a:extLst>
              <a:ext uri="{FF2B5EF4-FFF2-40B4-BE49-F238E27FC236}">
                <a16:creationId xmlns:a16="http://schemas.microsoft.com/office/drawing/2014/main" id="{DEDFB463-44EA-015C-A43F-622171168968}"/>
              </a:ext>
            </a:extLst>
          </p:cNvPr>
          <p:cNvSpPr/>
          <p:nvPr/>
        </p:nvSpPr>
        <p:spPr>
          <a:xfrm>
            <a:off x="7597252" y="4191217"/>
            <a:ext cx="614746" cy="614746"/>
          </a:xfrm>
          <a:prstGeom prst="arc">
            <a:avLst>
              <a:gd name="adj1" fmla="val 13487511"/>
              <a:gd name="adj2" fmla="val 1532738"/>
            </a:avLst>
          </a:prstGeom>
          <a:ln w="25400">
            <a:solidFill>
              <a:schemeClr val="bg1">
                <a:lumMod val="50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GB"/>
          </a:p>
        </p:txBody>
      </p:sp>
      <p:sp>
        <p:nvSpPr>
          <p:cNvPr id="43" name="円弧 42">
            <a:extLst>
              <a:ext uri="{FF2B5EF4-FFF2-40B4-BE49-F238E27FC236}">
                <a16:creationId xmlns:a16="http://schemas.microsoft.com/office/drawing/2014/main" id="{C676062C-1CD3-64B2-50B0-E0646D87A1BB}"/>
              </a:ext>
            </a:extLst>
          </p:cNvPr>
          <p:cNvSpPr/>
          <p:nvPr/>
        </p:nvSpPr>
        <p:spPr>
          <a:xfrm>
            <a:off x="7597252" y="4191217"/>
            <a:ext cx="614746" cy="614746"/>
          </a:xfrm>
          <a:prstGeom prst="arc">
            <a:avLst>
              <a:gd name="adj1" fmla="val 1942005"/>
              <a:gd name="adj2" fmla="val 13036498"/>
            </a:avLst>
          </a:prstGeom>
          <a:ln w="25400">
            <a:solidFill>
              <a:schemeClr val="bg1">
                <a:lumMod val="50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GB"/>
          </a:p>
        </p:txBody>
      </p:sp>
    </p:spTree>
    <p:extLst>
      <p:ext uri="{BB962C8B-B14F-4D97-AF65-F5344CB8AC3E}">
        <p14:creationId xmlns:p14="http://schemas.microsoft.com/office/powerpoint/2010/main" val="922657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
            <a:extLst>
              <a:ext uri="{FF2B5EF4-FFF2-40B4-BE49-F238E27FC236}">
                <a16:creationId xmlns:a16="http://schemas.microsoft.com/office/drawing/2014/main" id="{6A0122E1-8CA4-4E92-8ACD-6CBD8122B20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5036" y="5379807"/>
            <a:ext cx="1997245" cy="1135293"/>
          </a:xfrm>
          <a:prstGeom prst="rect">
            <a:avLst/>
          </a:prstGeom>
          <a:noFill/>
          <a:extLst>
            <a:ext uri="{909E8E84-426E-40DD-AFC4-6F175D3DCCD1}">
              <a14:hiddenFill xmlns:a14="http://schemas.microsoft.com/office/drawing/2010/main">
                <a:solidFill>
                  <a:srgbClr val="FFFFFF"/>
                </a:solidFill>
              </a14:hiddenFill>
            </a:ext>
          </a:extLst>
        </p:spPr>
      </p:pic>
      <p:sp>
        <p:nvSpPr>
          <p:cNvPr id="2" name="右矢印 1"/>
          <p:cNvSpPr/>
          <p:nvPr/>
        </p:nvSpPr>
        <p:spPr>
          <a:xfrm>
            <a:off x="3844588" y="1633876"/>
            <a:ext cx="3957990" cy="698284"/>
          </a:xfrm>
          <a:prstGeom prst="rightArrow">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58" name="直線コネクタ 57"/>
          <p:cNvCxnSpPr/>
          <p:nvPr/>
        </p:nvCxnSpPr>
        <p:spPr>
          <a:xfrm>
            <a:off x="3825978" y="1784020"/>
            <a:ext cx="0" cy="4663902"/>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080805" y="1794954"/>
            <a:ext cx="0" cy="4652968"/>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802578" y="1794954"/>
            <a:ext cx="0" cy="3741429"/>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20</a:t>
            </a:fld>
            <a:endParaRPr kumimoji="1" lang="en-GB" dirty="0"/>
          </a:p>
        </p:txBody>
      </p:sp>
      <p:sp>
        <p:nvSpPr>
          <p:cNvPr id="11" name="テキスト ボックス 10">
            <a:extLst>
              <a:ext uri="{FF2B5EF4-FFF2-40B4-BE49-F238E27FC236}">
                <a16:creationId xmlns:a16="http://schemas.microsoft.com/office/drawing/2014/main" id="{B5977502-E10D-469D-A3E9-D2E68404E73B}"/>
              </a:ext>
            </a:extLst>
          </p:cNvPr>
          <p:cNvSpPr txBox="1"/>
          <p:nvPr/>
        </p:nvSpPr>
        <p:spPr>
          <a:xfrm>
            <a:off x="2195885" y="435344"/>
            <a:ext cx="4282553" cy="400110"/>
          </a:xfrm>
          <a:prstGeom prst="rect">
            <a:avLst/>
          </a:prstGeom>
          <a:noFill/>
        </p:spPr>
        <p:txBody>
          <a:bodyPr wrap="square" rtlCol="0">
            <a:spAutoFit/>
          </a:bodyPr>
          <a:lstStyle/>
          <a:p>
            <a:pPr algn="r"/>
            <a:r>
              <a:rPr kumimoji="1" lang="ja-JP" altLang="en-US" sz="1400" spc="0" dirty="0">
                <a:ln w="9525">
                  <a:solidFill>
                    <a:srgbClr val="AF1932"/>
                  </a:solidFill>
                </a:ln>
                <a:solidFill>
                  <a:srgbClr val="AF1932"/>
                </a:solidFill>
                <a:latin typeface="+mn-ea"/>
                <a:ea typeface="+mn-ea"/>
              </a:rPr>
              <a:t>の</a:t>
            </a:r>
            <a:r>
              <a:rPr kumimoji="1" lang="ja-JP" altLang="en-US" sz="2000" spc="0" dirty="0">
                <a:ln w="9525">
                  <a:solidFill>
                    <a:srgbClr val="AF1932"/>
                  </a:solidFill>
                </a:ln>
                <a:solidFill>
                  <a:srgbClr val="AF1932"/>
                </a:solidFill>
                <a:latin typeface="+mn-ea"/>
              </a:rPr>
              <a:t> </a:t>
            </a:r>
            <a:r>
              <a:rPr kumimoji="1" lang="en-GB" altLang="ja-JP" sz="2000" spc="0" dirty="0">
                <a:ln w="9525">
                  <a:solidFill>
                    <a:srgbClr val="AF1932"/>
                  </a:solidFill>
                </a:ln>
                <a:solidFill>
                  <a:srgbClr val="AF1932"/>
                </a:solidFill>
                <a:latin typeface="Avenir Next LT Pro" panose="020B0504020202020204" pitchFamily="34" charset="0"/>
              </a:rPr>
              <a:t>Re-Design</a:t>
            </a:r>
            <a:r>
              <a:rPr kumimoji="1" lang="ja-JP" altLang="en-US" sz="2000" spc="0" dirty="0">
                <a:ln w="9525">
                  <a:solidFill>
                    <a:srgbClr val="AF1932"/>
                  </a:solidFill>
                </a:ln>
                <a:solidFill>
                  <a:srgbClr val="AF1932"/>
                </a:solidFill>
                <a:latin typeface="Avenir Next LT Pro" panose="020B0504020202020204" pitchFamily="34" charset="0"/>
              </a:rPr>
              <a:t>の実現に向けたロードマップ</a:t>
            </a:r>
            <a:endParaRPr kumimoji="1" lang="en-GB" sz="2000" dirty="0">
              <a:ln w="9525">
                <a:solidFill>
                  <a:srgbClr val="AF1932"/>
                </a:solidFill>
              </a:ln>
              <a:solidFill>
                <a:srgbClr val="AF1932"/>
              </a:solidFill>
            </a:endParaRPr>
          </a:p>
        </p:txBody>
      </p:sp>
      <p:sp>
        <p:nvSpPr>
          <p:cNvPr id="33" name="正方形/長方形 32"/>
          <p:cNvSpPr/>
          <p:nvPr/>
        </p:nvSpPr>
        <p:spPr>
          <a:xfrm>
            <a:off x="1819802" y="1794954"/>
            <a:ext cx="18365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1100" b="1" dirty="0">
                <a:solidFill>
                  <a:srgbClr val="AF1932"/>
                </a:solidFill>
                <a:latin typeface="Yu Gothic UI" panose="020B0500000000000000" pitchFamily="50" charset="-128"/>
                <a:ea typeface="Yu Gothic UI" panose="020B0500000000000000" pitchFamily="50" charset="-128"/>
              </a:rPr>
              <a:t>これまでの主な取組</a:t>
            </a:r>
          </a:p>
        </p:txBody>
      </p:sp>
      <p:sp>
        <p:nvSpPr>
          <p:cNvPr id="34" name="正方形/長方形 33"/>
          <p:cNvSpPr/>
          <p:nvPr/>
        </p:nvSpPr>
        <p:spPr>
          <a:xfrm>
            <a:off x="5504257" y="1593428"/>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100" dirty="0">
              <a:latin typeface="Yu Gothic UI" panose="020B0500000000000000" pitchFamily="50" charset="-128"/>
              <a:ea typeface="Yu Gothic UI" panose="020B0500000000000000" pitchFamily="50" charset="-128"/>
            </a:endParaRPr>
          </a:p>
        </p:txBody>
      </p:sp>
      <p:sp>
        <p:nvSpPr>
          <p:cNvPr id="52" name="正方形/長方形 51"/>
          <p:cNvSpPr/>
          <p:nvPr/>
        </p:nvSpPr>
        <p:spPr>
          <a:xfrm>
            <a:off x="5726604" y="1515177"/>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2025</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sp>
        <p:nvSpPr>
          <p:cNvPr id="57" name="正方形/長方形 56"/>
          <p:cNvSpPr/>
          <p:nvPr/>
        </p:nvSpPr>
        <p:spPr>
          <a:xfrm>
            <a:off x="7461454" y="151560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2030</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sp>
        <p:nvSpPr>
          <p:cNvPr id="8" name="正方形/長方形 7"/>
          <p:cNvSpPr/>
          <p:nvPr/>
        </p:nvSpPr>
        <p:spPr>
          <a:xfrm>
            <a:off x="527256" y="2353923"/>
            <a:ext cx="1284921" cy="3085465"/>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rPr>
              <a:t>防災</a:t>
            </a:r>
            <a:endParaRPr kumimoji="1" lang="en-US" altLang="ja-JP" sz="1100" dirty="0">
              <a:solidFill>
                <a:schemeClr val="bg1"/>
              </a:solidFill>
            </a:endParaRPr>
          </a:p>
          <a:p>
            <a:pPr algn="ctr"/>
            <a:r>
              <a:rPr kumimoji="1" lang="ja-JP" altLang="en-US" sz="1100" dirty="0">
                <a:solidFill>
                  <a:schemeClr val="bg1"/>
                </a:solidFill>
              </a:rPr>
              <a:t>安全</a:t>
            </a:r>
          </a:p>
        </p:txBody>
      </p:sp>
      <p:sp>
        <p:nvSpPr>
          <p:cNvPr id="64" name="正方形/長方形 63"/>
          <p:cNvSpPr/>
          <p:nvPr/>
        </p:nvSpPr>
        <p:spPr>
          <a:xfrm>
            <a:off x="6169171" y="1808518"/>
            <a:ext cx="1604942" cy="34986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900" b="1" dirty="0">
                <a:solidFill>
                  <a:schemeClr val="bg1"/>
                </a:solidFill>
                <a:latin typeface="Yu Gothic UI" panose="020B0500000000000000" pitchFamily="50" charset="-128"/>
                <a:ea typeface="Yu Gothic UI" panose="020B0500000000000000" pitchFamily="50" charset="-128"/>
              </a:rPr>
              <a:t>VALUE</a:t>
            </a:r>
            <a:r>
              <a:rPr kumimoji="1" lang="ja-JP" altLang="en-US" sz="900" b="1" dirty="0">
                <a:solidFill>
                  <a:schemeClr val="bg1"/>
                </a:solidFill>
                <a:latin typeface="Yu Gothic UI" panose="020B0500000000000000" pitchFamily="50" charset="-128"/>
                <a:ea typeface="Yu Gothic UI" panose="020B0500000000000000" pitchFamily="50" charset="-128"/>
              </a:rPr>
              <a:t>の実現に向けた</a:t>
            </a:r>
            <a:endParaRPr kumimoji="1" lang="en-US" altLang="ja-JP" sz="9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900" b="1" dirty="0">
                <a:solidFill>
                  <a:schemeClr val="bg1"/>
                </a:solidFill>
                <a:latin typeface="Yu Gothic UI" panose="020B0500000000000000" pitchFamily="50" charset="-128"/>
                <a:ea typeface="Yu Gothic UI" panose="020B0500000000000000" pitchFamily="50" charset="-128"/>
              </a:rPr>
              <a:t>取組の方針</a:t>
            </a:r>
          </a:p>
        </p:txBody>
      </p:sp>
      <p:sp>
        <p:nvSpPr>
          <p:cNvPr id="43" name="テキスト プレースホルダー 3">
            <a:extLst>
              <a:ext uri="{FF2B5EF4-FFF2-40B4-BE49-F238E27FC236}">
                <a16:creationId xmlns:a16="http://schemas.microsoft.com/office/drawing/2014/main" id="{BF7FA137-CC2A-4F34-BFFD-E93D1329850E}"/>
              </a:ext>
            </a:extLst>
          </p:cNvPr>
          <p:cNvSpPr txBox="1">
            <a:spLocks/>
          </p:cNvSpPr>
          <p:nvPr/>
        </p:nvSpPr>
        <p:spPr>
          <a:xfrm>
            <a:off x="452438" y="1031458"/>
            <a:ext cx="8958262" cy="643209"/>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デジタル技術を活用し、災害や危機に対応できるレジリエンスの高いまちと行政をつくり、市民や働く人たちの安全と安心を確保します。また、データの活用により、大阪市の計画や検討の深度化を進めます。</a:t>
            </a:r>
            <a:endParaRPr lang="ja-JP" altLang="en-US" b="1" kern="100" dirty="0">
              <a:latin typeface="游明朝" panose="02020400000000000000" pitchFamily="18" charset="-128"/>
              <a:ea typeface="Yu Gothic UI" panose="020B0500000000000000" pitchFamily="50" charset="-128"/>
              <a:cs typeface="Times New Roman" panose="02020603050405020304" pitchFamily="18" charset="0"/>
            </a:endParaRPr>
          </a:p>
        </p:txBody>
      </p:sp>
      <p:pic>
        <p:nvPicPr>
          <p:cNvPr id="44" name="図 43" descr="探す, 座る, 猫, フロント が含まれている画像&#10;&#10;自動的に生成された説明">
            <a:extLst>
              <a:ext uri="{FF2B5EF4-FFF2-40B4-BE49-F238E27FC236}">
                <a16:creationId xmlns:a16="http://schemas.microsoft.com/office/drawing/2014/main" id="{D8E54908-3A42-4914-AE82-34CA7AD0F3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438" y="421801"/>
            <a:ext cx="1939304" cy="540000"/>
          </a:xfrm>
          <a:prstGeom prst="rect">
            <a:avLst/>
          </a:prstGeom>
        </p:spPr>
      </p:pic>
      <p:sp>
        <p:nvSpPr>
          <p:cNvPr id="67" name="正方形/長方形 66"/>
          <p:cNvSpPr/>
          <p:nvPr/>
        </p:nvSpPr>
        <p:spPr>
          <a:xfrm>
            <a:off x="1879287" y="4546906"/>
            <a:ext cx="1900516" cy="260835"/>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latin typeface="Yu Gothic UI" panose="020B0500000000000000" pitchFamily="50" charset="-128"/>
                <a:ea typeface="Yu Gothic UI" panose="020B0500000000000000" pitchFamily="50" charset="-128"/>
              </a:rPr>
              <a:t>防災情報システムの再構築</a:t>
            </a:r>
          </a:p>
        </p:txBody>
      </p:sp>
      <p:sp>
        <p:nvSpPr>
          <p:cNvPr id="68" name="ホームベース 67"/>
          <p:cNvSpPr/>
          <p:nvPr/>
        </p:nvSpPr>
        <p:spPr>
          <a:xfrm>
            <a:off x="1848780" y="2353923"/>
            <a:ext cx="5935189" cy="267357"/>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latin typeface="Yu Gothic UI" panose="020B0500000000000000" pitchFamily="50" charset="-128"/>
                <a:ea typeface="Yu Gothic UI" panose="020B0500000000000000" pitchFamily="50" charset="-128"/>
              </a:rPr>
              <a:t>情報セキュリティ対策の実施</a:t>
            </a:r>
          </a:p>
        </p:txBody>
      </p:sp>
      <p:sp>
        <p:nvSpPr>
          <p:cNvPr id="69" name="ホームベース 68"/>
          <p:cNvSpPr/>
          <p:nvPr/>
        </p:nvSpPr>
        <p:spPr>
          <a:xfrm>
            <a:off x="3863086" y="3990007"/>
            <a:ext cx="3911028" cy="205798"/>
          </a:xfrm>
          <a:prstGeom prst="homePlate">
            <a:avLst>
              <a:gd name="adj" fmla="val 41932"/>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latin typeface="Yu Gothic UI" panose="020B0500000000000000" pitchFamily="50" charset="-128"/>
                <a:ea typeface="Yu Gothic UI" panose="020B0500000000000000" pitchFamily="50" charset="-128"/>
              </a:rPr>
              <a:t>デジタルツインによる防災・減災対策に活用</a:t>
            </a:r>
          </a:p>
        </p:txBody>
      </p:sp>
      <p:sp>
        <p:nvSpPr>
          <p:cNvPr id="70" name="ホームベース 69"/>
          <p:cNvSpPr/>
          <p:nvPr/>
        </p:nvSpPr>
        <p:spPr>
          <a:xfrm>
            <a:off x="3868150" y="2674320"/>
            <a:ext cx="2194045" cy="423070"/>
          </a:xfrm>
          <a:prstGeom prst="homePlate">
            <a:avLst>
              <a:gd name="adj" fmla="val 34161"/>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000" dirty="0">
                <a:latin typeface="Yu Gothic UI" panose="020B0500000000000000" pitchFamily="50" charset="-128"/>
                <a:ea typeface="Yu Gothic UI" panose="020B0500000000000000" pitchFamily="50" charset="-128"/>
              </a:rPr>
              <a:t>AI</a:t>
            </a:r>
            <a:r>
              <a:rPr lang="ja-JP" altLang="en-US" sz="1000" dirty="0">
                <a:latin typeface="Yu Gothic UI" panose="020B0500000000000000" pitchFamily="50" charset="-128"/>
                <a:ea typeface="Yu Gothic UI" panose="020B0500000000000000" pitchFamily="50" charset="-128"/>
              </a:rPr>
              <a:t>やビッグデータを</a:t>
            </a:r>
            <a:endParaRPr lang="en-US" altLang="ja-JP" sz="1000" dirty="0">
              <a:latin typeface="Yu Gothic UI" panose="020B0500000000000000" pitchFamily="50" charset="-128"/>
              <a:ea typeface="Yu Gothic UI" panose="020B0500000000000000" pitchFamily="50" charset="-128"/>
            </a:endParaRPr>
          </a:p>
          <a:p>
            <a:r>
              <a:rPr lang="ja-JP" altLang="en-US" sz="1000" dirty="0">
                <a:latin typeface="Yu Gothic UI" panose="020B0500000000000000" pitchFamily="50" charset="-128"/>
                <a:ea typeface="Yu Gothic UI" panose="020B0500000000000000" pitchFamily="50" charset="-128"/>
              </a:rPr>
              <a:t>公共施設の維持管理に活用</a:t>
            </a:r>
          </a:p>
        </p:txBody>
      </p:sp>
      <p:sp>
        <p:nvSpPr>
          <p:cNvPr id="72" name="ホームベース 71"/>
          <p:cNvSpPr/>
          <p:nvPr/>
        </p:nvSpPr>
        <p:spPr>
          <a:xfrm>
            <a:off x="3863085" y="3738224"/>
            <a:ext cx="3911027" cy="211229"/>
          </a:xfrm>
          <a:prstGeom prst="homePlate">
            <a:avLst>
              <a:gd name="adj" fmla="val 31962"/>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latin typeface="Yu Gothic UI" panose="020B0500000000000000" pitchFamily="50" charset="-128"/>
                <a:ea typeface="Yu Gothic UI" panose="020B0500000000000000" pitchFamily="50" charset="-128"/>
              </a:rPr>
              <a:t>人流データ等の分析結果をまちづくりに反映</a:t>
            </a:r>
          </a:p>
        </p:txBody>
      </p:sp>
      <p:sp>
        <p:nvSpPr>
          <p:cNvPr id="74" name="ホームベース 73"/>
          <p:cNvSpPr/>
          <p:nvPr/>
        </p:nvSpPr>
        <p:spPr>
          <a:xfrm>
            <a:off x="3866091" y="3475672"/>
            <a:ext cx="3911815" cy="210890"/>
          </a:xfrm>
          <a:prstGeom prst="homePlate">
            <a:avLst>
              <a:gd name="adj" fmla="val 34172"/>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000" dirty="0">
                <a:latin typeface="Yu Gothic UI" panose="020B0500000000000000" pitchFamily="50" charset="-128"/>
                <a:ea typeface="Yu Gothic UI" panose="020B0500000000000000" pitchFamily="50" charset="-128"/>
              </a:rPr>
              <a:t>3D</a:t>
            </a:r>
            <a:r>
              <a:rPr lang="ja-JP" altLang="en-US" sz="1000" dirty="0">
                <a:latin typeface="Yu Gothic UI" panose="020B0500000000000000" pitchFamily="50" charset="-128"/>
                <a:ea typeface="Yu Gothic UI" panose="020B0500000000000000" pitchFamily="50" charset="-128"/>
              </a:rPr>
              <a:t>データ等を公共施設の維持管理に活用</a:t>
            </a:r>
          </a:p>
        </p:txBody>
      </p:sp>
      <p:sp>
        <p:nvSpPr>
          <p:cNvPr id="75" name="正方形/長方形 74"/>
          <p:cNvSpPr/>
          <p:nvPr/>
        </p:nvSpPr>
        <p:spPr>
          <a:xfrm>
            <a:off x="1872463" y="5113243"/>
            <a:ext cx="1902017" cy="330807"/>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000" dirty="0">
                <a:latin typeface="Yu Gothic UI" panose="020B0500000000000000" pitchFamily="50" charset="-128"/>
                <a:ea typeface="Yu Gothic UI" panose="020B0500000000000000" pitchFamily="50" charset="-128"/>
              </a:rPr>
              <a:t>BYOD</a:t>
            </a:r>
            <a:r>
              <a:rPr lang="ja-JP" altLang="en-US" sz="1000" dirty="0">
                <a:latin typeface="Yu Gothic UI" panose="020B0500000000000000" pitchFamily="50" charset="-128"/>
                <a:ea typeface="Yu Gothic UI" panose="020B0500000000000000" pitchFamily="50" charset="-128"/>
              </a:rPr>
              <a:t>による非常時の</a:t>
            </a:r>
            <a:endParaRPr lang="en-US" altLang="ja-JP" sz="1000" dirty="0">
              <a:latin typeface="Yu Gothic UI" panose="020B0500000000000000" pitchFamily="50" charset="-128"/>
              <a:ea typeface="Yu Gothic UI" panose="020B0500000000000000" pitchFamily="50" charset="-128"/>
            </a:endParaRPr>
          </a:p>
          <a:p>
            <a:r>
              <a:rPr lang="ja-JP" altLang="en-US" sz="1000" dirty="0">
                <a:latin typeface="Yu Gothic UI" panose="020B0500000000000000" pitchFamily="50" charset="-128"/>
                <a:ea typeface="Yu Gothic UI" panose="020B0500000000000000" pitchFamily="50" charset="-128"/>
              </a:rPr>
              <a:t>即応性向上</a:t>
            </a:r>
          </a:p>
        </p:txBody>
      </p:sp>
      <p:sp>
        <p:nvSpPr>
          <p:cNvPr id="76" name="正方形/長方形 75"/>
          <p:cNvSpPr/>
          <p:nvPr/>
        </p:nvSpPr>
        <p:spPr>
          <a:xfrm>
            <a:off x="1872463" y="4842895"/>
            <a:ext cx="1900516" cy="235193"/>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latin typeface="Yu Gothic UI" panose="020B0500000000000000" pitchFamily="50" charset="-128"/>
                <a:ea typeface="Yu Gothic UI" panose="020B0500000000000000" pitchFamily="50" charset="-128"/>
              </a:rPr>
              <a:t>情報ネットワーク耐災害性向上</a:t>
            </a:r>
          </a:p>
        </p:txBody>
      </p:sp>
      <p:sp>
        <p:nvSpPr>
          <p:cNvPr id="77" name="ホームベース 76"/>
          <p:cNvSpPr/>
          <p:nvPr/>
        </p:nvSpPr>
        <p:spPr>
          <a:xfrm>
            <a:off x="1879287" y="4252898"/>
            <a:ext cx="4182907" cy="258854"/>
          </a:xfrm>
          <a:prstGeom prst="homePlate">
            <a:avLst>
              <a:gd name="adj" fmla="val 33955"/>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latin typeface="Yu Gothic UI" panose="020B0500000000000000" pitchFamily="50" charset="-128"/>
                <a:ea typeface="Yu Gothic UI" panose="020B0500000000000000" pitchFamily="50" charset="-128"/>
              </a:rPr>
              <a:t>災害時において迅速に対応できる環境等の整備</a:t>
            </a:r>
          </a:p>
        </p:txBody>
      </p:sp>
      <p:sp>
        <p:nvSpPr>
          <p:cNvPr id="78" name="正方形/長方形 77"/>
          <p:cNvSpPr/>
          <p:nvPr/>
        </p:nvSpPr>
        <p:spPr>
          <a:xfrm>
            <a:off x="6151749" y="2662670"/>
            <a:ext cx="1610717" cy="301829"/>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a:solidFill>
                  <a:schemeClr val="dk1"/>
                </a:solidFill>
                <a:latin typeface="Yu Gothic UI" panose="020B0500000000000000" pitchFamily="50" charset="-128"/>
                <a:ea typeface="Yu Gothic UI" panose="020B0500000000000000" pitchFamily="50" charset="-128"/>
              </a:rPr>
              <a:t>AI</a:t>
            </a:r>
            <a:r>
              <a:rPr lang="ja-JP" altLang="en-US" sz="1000" dirty="0">
                <a:solidFill>
                  <a:schemeClr val="dk1"/>
                </a:solidFill>
                <a:latin typeface="Yu Gothic UI" panose="020B0500000000000000" pitchFamily="50" charset="-128"/>
                <a:ea typeface="Yu Gothic UI" panose="020B0500000000000000" pitchFamily="50" charset="-128"/>
              </a:rPr>
              <a:t>カメラの活用範囲を拡大</a:t>
            </a:r>
          </a:p>
        </p:txBody>
      </p:sp>
      <p:sp>
        <p:nvSpPr>
          <p:cNvPr id="79" name="正方形/長方形 78"/>
          <p:cNvSpPr/>
          <p:nvPr/>
        </p:nvSpPr>
        <p:spPr>
          <a:xfrm>
            <a:off x="6151748" y="3017283"/>
            <a:ext cx="1610717" cy="395446"/>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chemeClr val="dk1"/>
                </a:solidFill>
                <a:latin typeface="Yu Gothic UI" panose="020B0500000000000000" pitchFamily="50" charset="-128"/>
                <a:ea typeface="Yu Gothic UI" panose="020B0500000000000000" pitchFamily="50" charset="-128"/>
              </a:rPr>
              <a:t>ドローンやドライブレコーダーを活用し災害時の状況把握</a:t>
            </a:r>
          </a:p>
        </p:txBody>
      </p:sp>
      <p:sp>
        <p:nvSpPr>
          <p:cNvPr id="80" name="正方形/長方形 79"/>
          <p:cNvSpPr/>
          <p:nvPr/>
        </p:nvSpPr>
        <p:spPr>
          <a:xfrm>
            <a:off x="7873520" y="2296909"/>
            <a:ext cx="1365885" cy="2952613"/>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chemeClr val="dk1"/>
                </a:solidFill>
                <a:latin typeface="Yu Gothic UI" panose="020B0500000000000000" pitchFamily="50" charset="-128"/>
                <a:ea typeface="Yu Gothic UI" panose="020B0500000000000000" pitchFamily="50" charset="-128"/>
              </a:rPr>
              <a:t>ビッグデータを活用した災害予測などによる安全・安心なまちづくり</a:t>
            </a:r>
          </a:p>
        </p:txBody>
      </p:sp>
      <p:sp>
        <p:nvSpPr>
          <p:cNvPr id="87" name="テキスト ボックス 86"/>
          <p:cNvSpPr txBox="1"/>
          <p:nvPr/>
        </p:nvSpPr>
        <p:spPr>
          <a:xfrm>
            <a:off x="761516" y="1840402"/>
            <a:ext cx="874069"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defPPr>
              <a:defRPr lang="en-US"/>
            </a:defPPr>
            <a:lvl1pPr algn="ctr">
              <a:defRPr kumimoji="1" sz="1100" b="1">
                <a:solidFill>
                  <a:srgbClr val="AF1932"/>
                </a:solidFill>
                <a:latin typeface="Yu Gothic UI" panose="020B0500000000000000" pitchFamily="50" charset="-128"/>
                <a:ea typeface="Yu Gothic UI" panose="020B05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取組分野</a:t>
            </a:r>
          </a:p>
        </p:txBody>
      </p:sp>
      <p:sp>
        <p:nvSpPr>
          <p:cNvPr id="88" name="正方形/長方形 87"/>
          <p:cNvSpPr/>
          <p:nvPr/>
        </p:nvSpPr>
        <p:spPr>
          <a:xfrm>
            <a:off x="3467968" y="1502576"/>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2023</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sp>
        <p:nvSpPr>
          <p:cNvPr id="45" name="正方形/長方形 44"/>
          <p:cNvSpPr/>
          <p:nvPr/>
        </p:nvSpPr>
        <p:spPr>
          <a:xfrm>
            <a:off x="7821187" y="1786092"/>
            <a:ext cx="1748529"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2040</a:t>
            </a:r>
            <a:r>
              <a:rPr kumimoji="1" lang="ja-JP" altLang="en-US" sz="1100" b="1" dirty="0">
                <a:solidFill>
                  <a:srgbClr val="AF1932"/>
                </a:solidFill>
                <a:latin typeface="Yu Gothic UI" panose="020B0500000000000000" pitchFamily="50" charset="-128"/>
                <a:ea typeface="Yu Gothic UI" panose="020B0500000000000000" pitchFamily="50" charset="-128"/>
              </a:rPr>
              <a:t>年頃までに実現したい</a:t>
            </a:r>
            <a:endParaRPr kumimoji="1" lang="en-US" altLang="ja-JP" sz="1100" b="1" dirty="0">
              <a:solidFill>
                <a:srgbClr val="AF1932"/>
              </a:solidFill>
              <a:latin typeface="Yu Gothic UI" panose="020B0500000000000000" pitchFamily="50" charset="-128"/>
              <a:ea typeface="Yu Gothic UI" panose="020B0500000000000000" pitchFamily="50" charset="-128"/>
            </a:endParaRPr>
          </a:p>
          <a:p>
            <a:pPr algn="ctr"/>
            <a:r>
              <a:rPr kumimoji="1" lang="ja-JP" altLang="en-US" sz="1100" b="1" dirty="0">
                <a:solidFill>
                  <a:srgbClr val="AF1932"/>
                </a:solidFill>
                <a:latin typeface="Yu Gothic UI" panose="020B0500000000000000" pitchFamily="50" charset="-128"/>
                <a:ea typeface="Yu Gothic UI" panose="020B0500000000000000" pitchFamily="50" charset="-128"/>
              </a:rPr>
              <a:t>「未来の大阪市」</a:t>
            </a:r>
          </a:p>
        </p:txBody>
      </p:sp>
      <p:sp>
        <p:nvSpPr>
          <p:cNvPr id="81" name="角丸四角形 80"/>
          <p:cNvSpPr/>
          <p:nvPr/>
        </p:nvSpPr>
        <p:spPr>
          <a:xfrm>
            <a:off x="1875650" y="5626100"/>
            <a:ext cx="5926928" cy="228600"/>
          </a:xfrm>
          <a:prstGeom prst="roundRect">
            <a:avLst/>
          </a:prstGeom>
          <a:solidFill>
            <a:schemeClr val="bg1">
              <a:lumMod val="85000"/>
            </a:schemeClr>
          </a:solidFill>
          <a:ln>
            <a:solidFill>
              <a:schemeClr val="dk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latin typeface="Yu Gothic UI" panose="020B0500000000000000" pitchFamily="50" charset="-128"/>
                <a:ea typeface="Yu Gothic UI" panose="020B0500000000000000" pitchFamily="50" charset="-128"/>
              </a:rPr>
              <a:t>デジタルインフラの整備（総務省）</a:t>
            </a:r>
            <a:endParaRPr lang="en-US" altLang="ja-JP" sz="1000" dirty="0">
              <a:latin typeface="Yu Gothic UI" panose="020B0500000000000000" pitchFamily="50" charset="-128"/>
              <a:ea typeface="Yu Gothic UI" panose="020B0500000000000000" pitchFamily="50" charset="-128"/>
            </a:endParaRPr>
          </a:p>
        </p:txBody>
      </p:sp>
      <p:sp>
        <p:nvSpPr>
          <p:cNvPr id="82" name="角丸四角形 81"/>
          <p:cNvSpPr/>
          <p:nvPr/>
        </p:nvSpPr>
        <p:spPr>
          <a:xfrm>
            <a:off x="1875650" y="5893798"/>
            <a:ext cx="5926928" cy="228600"/>
          </a:xfrm>
          <a:prstGeom prst="roundRect">
            <a:avLst/>
          </a:prstGeom>
          <a:solidFill>
            <a:schemeClr val="bg1">
              <a:lumMod val="85000"/>
            </a:schemeClr>
          </a:solidFill>
          <a:ln>
            <a:solidFill>
              <a:schemeClr val="dk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latin typeface="Yu Gothic UI" panose="020B0500000000000000" pitchFamily="50" charset="-128"/>
                <a:ea typeface="Yu Gothic UI" panose="020B0500000000000000" pitchFamily="50" charset="-128"/>
              </a:rPr>
              <a:t>光ファイバ網の整備（</a:t>
            </a:r>
            <a:r>
              <a:rPr lang="en-US" altLang="ja-JP" sz="1000" dirty="0">
                <a:latin typeface="Yu Gothic UI" panose="020B0500000000000000" pitchFamily="50" charset="-128"/>
                <a:ea typeface="Yu Gothic UI" panose="020B0500000000000000" pitchFamily="50" charset="-128"/>
              </a:rPr>
              <a:t>2027</a:t>
            </a:r>
            <a:r>
              <a:rPr lang="ja-JP" altLang="en-US" sz="1000" dirty="0">
                <a:latin typeface="Yu Gothic UI" panose="020B0500000000000000" pitchFamily="50" charset="-128"/>
                <a:ea typeface="Yu Gothic UI" panose="020B0500000000000000" pitchFamily="50" charset="-128"/>
              </a:rPr>
              <a:t>年度末までに世帯カバー率</a:t>
            </a:r>
            <a:r>
              <a:rPr lang="en-US" altLang="ja-JP" sz="1000" dirty="0">
                <a:latin typeface="Yu Gothic UI" panose="020B0500000000000000" pitchFamily="50" charset="-128"/>
                <a:ea typeface="Yu Gothic UI" panose="020B0500000000000000" pitchFamily="50" charset="-128"/>
              </a:rPr>
              <a:t>99.9</a:t>
            </a:r>
            <a:r>
              <a:rPr lang="ja-JP" altLang="en-US" sz="1000" dirty="0">
                <a:latin typeface="Yu Gothic UI" panose="020B0500000000000000" pitchFamily="50" charset="-128"/>
                <a:ea typeface="Yu Gothic UI" panose="020B0500000000000000" pitchFamily="50" charset="-128"/>
              </a:rPr>
              <a:t>％）</a:t>
            </a:r>
          </a:p>
        </p:txBody>
      </p:sp>
      <p:sp>
        <p:nvSpPr>
          <p:cNvPr id="83" name="角丸四角形 82"/>
          <p:cNvSpPr/>
          <p:nvPr/>
        </p:nvSpPr>
        <p:spPr>
          <a:xfrm>
            <a:off x="1875650" y="6152463"/>
            <a:ext cx="5926928" cy="228600"/>
          </a:xfrm>
          <a:prstGeom prst="roundRect">
            <a:avLst/>
          </a:prstGeom>
          <a:solidFill>
            <a:schemeClr val="bg1">
              <a:lumMod val="85000"/>
            </a:schemeClr>
          </a:solidFill>
          <a:ln>
            <a:solidFill>
              <a:schemeClr val="dk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000" dirty="0">
                <a:latin typeface="Yu Gothic UI" panose="020B0500000000000000" pitchFamily="50" charset="-128"/>
                <a:ea typeface="Yu Gothic UI" panose="020B0500000000000000" pitchFamily="50" charset="-128"/>
              </a:rPr>
              <a:t>5G</a:t>
            </a:r>
            <a:r>
              <a:rPr lang="ja-JP" altLang="en-US" sz="1000" dirty="0">
                <a:latin typeface="Yu Gothic UI" panose="020B0500000000000000" pitchFamily="50" charset="-128"/>
                <a:ea typeface="Yu Gothic UI" panose="020B0500000000000000" pitchFamily="50" charset="-128"/>
              </a:rPr>
              <a:t>網の整備（</a:t>
            </a:r>
            <a:r>
              <a:rPr lang="en-US" altLang="ja-JP" sz="1000" dirty="0">
                <a:latin typeface="Yu Gothic UI" panose="020B0500000000000000" pitchFamily="50" charset="-128"/>
                <a:ea typeface="Yu Gothic UI" panose="020B0500000000000000" pitchFamily="50" charset="-128"/>
              </a:rPr>
              <a:t>2030</a:t>
            </a:r>
            <a:r>
              <a:rPr lang="ja-JP" altLang="en-US" sz="1000" dirty="0">
                <a:latin typeface="Yu Gothic UI" panose="020B0500000000000000" pitchFamily="50" charset="-128"/>
                <a:ea typeface="Yu Gothic UI" panose="020B0500000000000000" pitchFamily="50" charset="-128"/>
              </a:rPr>
              <a:t>年度末までに人口カバー率</a:t>
            </a:r>
            <a:r>
              <a:rPr lang="en-US" altLang="ja-JP" sz="1000" dirty="0">
                <a:latin typeface="Yu Gothic UI" panose="020B0500000000000000" pitchFamily="50" charset="-128"/>
                <a:ea typeface="Yu Gothic UI" panose="020B0500000000000000" pitchFamily="50" charset="-128"/>
              </a:rPr>
              <a:t>99</a:t>
            </a:r>
            <a:r>
              <a:rPr lang="ja-JP" altLang="en-US" sz="1000" dirty="0">
                <a:latin typeface="Yu Gothic UI" panose="020B0500000000000000" pitchFamily="50" charset="-128"/>
                <a:ea typeface="Yu Gothic UI" panose="020B0500000000000000" pitchFamily="50" charset="-128"/>
              </a:rPr>
              <a:t>％）</a:t>
            </a:r>
          </a:p>
        </p:txBody>
      </p:sp>
      <p:sp>
        <p:nvSpPr>
          <p:cNvPr id="46" name="正方形/長方形 45"/>
          <p:cNvSpPr/>
          <p:nvPr/>
        </p:nvSpPr>
        <p:spPr>
          <a:xfrm>
            <a:off x="4046286" y="1784020"/>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900" b="1" dirty="0">
                <a:solidFill>
                  <a:schemeClr val="bg1"/>
                </a:solidFill>
                <a:latin typeface="Yu Gothic UI" panose="020B0500000000000000" pitchFamily="50" charset="-128"/>
                <a:ea typeface="Yu Gothic UI" panose="020B0500000000000000" pitchFamily="50" charset="-128"/>
              </a:rPr>
              <a:t>これからの取組テーマ</a:t>
            </a:r>
          </a:p>
        </p:txBody>
      </p:sp>
      <p:grpSp>
        <p:nvGrpSpPr>
          <p:cNvPr id="47" name="グループ化 46"/>
          <p:cNvGrpSpPr/>
          <p:nvPr/>
        </p:nvGrpSpPr>
        <p:grpSpPr>
          <a:xfrm>
            <a:off x="354827" y="5444050"/>
            <a:ext cx="743157" cy="1088189"/>
            <a:chOff x="354827" y="5444050"/>
            <a:chExt cx="743157" cy="1088189"/>
          </a:xfrm>
        </p:grpSpPr>
        <p:sp>
          <p:nvSpPr>
            <p:cNvPr id="48" name="ホームベース 47"/>
            <p:cNvSpPr/>
            <p:nvPr/>
          </p:nvSpPr>
          <p:spPr>
            <a:xfrm>
              <a:off x="354827" y="5815116"/>
              <a:ext cx="743157" cy="156262"/>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500" spc="-40" dirty="0">
                  <a:solidFill>
                    <a:schemeClr val="tx1"/>
                  </a:solidFill>
                </a:rPr>
                <a:t>これからの取組テーマ</a:t>
              </a:r>
            </a:p>
          </p:txBody>
        </p:sp>
        <p:sp>
          <p:nvSpPr>
            <p:cNvPr id="49" name="正方形/長方形 48"/>
            <p:cNvSpPr/>
            <p:nvPr/>
          </p:nvSpPr>
          <p:spPr>
            <a:xfrm>
              <a:off x="354827" y="5633378"/>
              <a:ext cx="743157" cy="15079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dirty="0">
                  <a:solidFill>
                    <a:schemeClr val="tx1"/>
                  </a:solidFill>
                </a:rPr>
                <a:t>これまでの取組</a:t>
              </a:r>
            </a:p>
          </p:txBody>
        </p:sp>
        <p:sp>
          <p:nvSpPr>
            <p:cNvPr id="50" name="テキスト ボックス 49"/>
            <p:cNvSpPr txBox="1"/>
            <p:nvPr/>
          </p:nvSpPr>
          <p:spPr>
            <a:xfrm>
              <a:off x="540397" y="5444050"/>
              <a:ext cx="478782" cy="184666"/>
            </a:xfrm>
            <a:prstGeom prst="rect">
              <a:avLst/>
            </a:prstGeom>
            <a:noFill/>
          </p:spPr>
          <p:txBody>
            <a:bodyPr wrap="square" rtlCol="0">
              <a:spAutoFit/>
            </a:bodyPr>
            <a:lstStyle/>
            <a:p>
              <a:r>
                <a:rPr kumimoji="1" lang="ja-JP" altLang="en-US" sz="600" dirty="0"/>
                <a:t>凡例</a:t>
              </a:r>
            </a:p>
          </p:txBody>
        </p:sp>
        <p:sp>
          <p:nvSpPr>
            <p:cNvPr id="51" name="正方形/長方形 50"/>
            <p:cNvSpPr/>
            <p:nvPr/>
          </p:nvSpPr>
          <p:spPr>
            <a:xfrm>
              <a:off x="354827" y="6001591"/>
              <a:ext cx="743157" cy="150794"/>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dirty="0">
                  <a:solidFill>
                    <a:schemeClr val="tx1"/>
                  </a:solidFill>
                </a:rPr>
                <a:t>STRATEGY</a:t>
              </a:r>
              <a:endParaRPr kumimoji="1" lang="ja-JP" altLang="en-US" sz="600" spc="-40" dirty="0">
                <a:solidFill>
                  <a:schemeClr val="tx1"/>
                </a:solidFill>
              </a:endParaRPr>
            </a:p>
          </p:txBody>
        </p:sp>
        <p:sp>
          <p:nvSpPr>
            <p:cNvPr id="54" name="正方形/長方形 53"/>
            <p:cNvSpPr/>
            <p:nvPr/>
          </p:nvSpPr>
          <p:spPr>
            <a:xfrm>
              <a:off x="354827" y="6182598"/>
              <a:ext cx="743157" cy="150794"/>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dirty="0">
                  <a:solidFill>
                    <a:schemeClr val="tx1"/>
                  </a:solidFill>
                </a:rPr>
                <a:t>VALUE</a:t>
              </a:r>
              <a:endParaRPr kumimoji="1" lang="ja-JP" altLang="en-US" sz="600" spc="-40" dirty="0">
                <a:solidFill>
                  <a:schemeClr val="tx1"/>
                </a:solidFill>
              </a:endParaRPr>
            </a:p>
          </p:txBody>
        </p:sp>
        <p:sp>
          <p:nvSpPr>
            <p:cNvPr id="56" name="角丸四角形 55"/>
            <p:cNvSpPr/>
            <p:nvPr/>
          </p:nvSpPr>
          <p:spPr>
            <a:xfrm>
              <a:off x="354827" y="6363605"/>
              <a:ext cx="743157" cy="168634"/>
            </a:xfrm>
            <a:prstGeom prst="roundRect">
              <a:avLst/>
            </a:prstGeom>
            <a:solidFill>
              <a:srgbClr val="D9D9D9"/>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dirty="0">
                  <a:solidFill>
                    <a:schemeClr val="tx1"/>
                  </a:solidFill>
                </a:rPr>
                <a:t>国等の取組</a:t>
              </a:r>
            </a:p>
          </p:txBody>
        </p:sp>
      </p:grpSp>
    </p:spTree>
    <p:extLst>
      <p:ext uri="{BB962C8B-B14F-4D97-AF65-F5344CB8AC3E}">
        <p14:creationId xmlns:p14="http://schemas.microsoft.com/office/powerpoint/2010/main" val="692950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057EF62B-286F-446F-88FE-665E5091438F}"/>
              </a:ext>
            </a:extLst>
          </p:cNvPr>
          <p:cNvSpPr/>
          <p:nvPr/>
        </p:nvSpPr>
        <p:spPr>
          <a:xfrm>
            <a:off x="0" y="0"/>
            <a:ext cx="292100" cy="6870933"/>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57" name="テキスト ボックス 56">
            <a:extLst>
              <a:ext uri="{FF2B5EF4-FFF2-40B4-BE49-F238E27FC236}">
                <a16:creationId xmlns:a16="http://schemas.microsoft.com/office/drawing/2014/main" id="{81FDFA77-7CD6-4141-91A5-A4841BB605D5}"/>
              </a:ext>
            </a:extLst>
          </p:cNvPr>
          <p:cNvSpPr txBox="1"/>
          <p:nvPr/>
        </p:nvSpPr>
        <p:spPr>
          <a:xfrm>
            <a:off x="1752595" y="1275861"/>
            <a:ext cx="6739472" cy="3846472"/>
          </a:xfrm>
          <a:prstGeom prst="rect">
            <a:avLst/>
          </a:prstGeom>
          <a:noFill/>
        </p:spPr>
        <p:txBody>
          <a:bodyPr wrap="square" tIns="0" numCol="1" spcCol="360000" anchor="t">
            <a:noAutofit/>
          </a:bodyPr>
          <a:lstStyle/>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・大阪市の情報セキュリティレベルの向上</a:t>
            </a:r>
            <a:endPar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endParaRPr>
          </a:p>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・浄水場等の監視制御システムの高度化</a:t>
            </a:r>
            <a:endPar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endParaRPr>
          </a:p>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・ドライブレコーダー映像データの利活用</a:t>
            </a:r>
          </a:p>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a:t>
            </a:r>
            <a:r>
              <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rPr>
              <a:t>AI</a:t>
            </a: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カメラを活用した特殊車両の違法通行対策</a:t>
            </a:r>
          </a:p>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・公園緑化系維持管理業務の最適化</a:t>
            </a:r>
          </a:p>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・災害重要拠点間無線ネットワークの整備</a:t>
            </a:r>
          </a:p>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a:t>
            </a:r>
            <a:r>
              <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rPr>
              <a:t>BIM/CIM</a:t>
            </a: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モデルを活用した設計・工事監理業務の効率化</a:t>
            </a:r>
          </a:p>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a:t>
            </a:r>
            <a:r>
              <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rPr>
              <a:t>3D</a:t>
            </a: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都市モデルを活用した都市基盤施設の整備検討（京橋）</a:t>
            </a:r>
          </a:p>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・御堂筋における</a:t>
            </a:r>
            <a:r>
              <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rPr>
              <a:t>AI</a:t>
            </a: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カメラ等を活用した荷捌き等スペース運用の効率化</a:t>
            </a:r>
          </a:p>
        </p:txBody>
      </p:sp>
      <p:sp>
        <p:nvSpPr>
          <p:cNvPr id="2" name="スライド番号プレースホルダー 12">
            <a:extLst>
              <a:ext uri="{FF2B5EF4-FFF2-40B4-BE49-F238E27FC236}">
                <a16:creationId xmlns:a16="http://schemas.microsoft.com/office/drawing/2014/main" id="{2F804B22-B52A-2F60-850D-CD3E3F55ADE6}"/>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E707BA-883C-4D78-8419-4B7DEB3F4E9F}" type="slidenum">
              <a:rPr kumimoji="1" lang="en-GB" smtClean="0">
                <a:latin typeface="+mn-lt"/>
              </a:rPr>
              <a:pPr/>
              <a:t>21</a:t>
            </a:fld>
            <a:endParaRPr kumimoji="1" lang="en-GB">
              <a:latin typeface="+mn-lt"/>
            </a:endParaRPr>
          </a:p>
        </p:txBody>
      </p:sp>
      <p:cxnSp>
        <p:nvCxnSpPr>
          <p:cNvPr id="35" name="直線コネクタ 34">
            <a:extLst>
              <a:ext uri="{FF2B5EF4-FFF2-40B4-BE49-F238E27FC236}">
                <a16:creationId xmlns:a16="http://schemas.microsoft.com/office/drawing/2014/main" id="{2BD40F37-781C-487B-A633-BBF424519428}"/>
              </a:ext>
            </a:extLst>
          </p:cNvPr>
          <p:cNvCxnSpPr>
            <a:cxnSpLocks/>
          </p:cNvCxnSpPr>
          <p:nvPr/>
        </p:nvCxnSpPr>
        <p:spPr>
          <a:xfrm>
            <a:off x="6857470" y="795169"/>
            <a:ext cx="874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412D710E-4106-4F55-B630-C1EB2207624E}"/>
              </a:ext>
            </a:extLst>
          </p:cNvPr>
          <p:cNvSpPr/>
          <p:nvPr/>
        </p:nvSpPr>
        <p:spPr>
          <a:xfrm>
            <a:off x="7732183" y="702732"/>
            <a:ext cx="1471086" cy="2230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sz="2000" b="1" dirty="0">
                <a:solidFill>
                  <a:srgbClr val="AF1932"/>
                </a:solidFill>
                <a:latin typeface="Avenir Next LT Pro Demi" panose="020B0704020202020204" pitchFamily="34" charset="0"/>
                <a:ea typeface="Yu Gothic UI" panose="020B0500000000000000" pitchFamily="50" charset="-128"/>
              </a:rPr>
              <a:t>P22</a:t>
            </a:r>
            <a:r>
              <a:rPr lang="ja-JP" altLang="en-US" sz="2000" b="1" dirty="0">
                <a:solidFill>
                  <a:srgbClr val="AF1932"/>
                </a:solidFill>
                <a:latin typeface="Avenir Next LT Pro Demi" panose="020B0704020202020204" pitchFamily="34" charset="0"/>
                <a:ea typeface="Yu Gothic UI" panose="020B0500000000000000" pitchFamily="50" charset="-128"/>
              </a:rPr>
              <a:t>～</a:t>
            </a:r>
            <a:r>
              <a:rPr lang="en-US" altLang="ja-JP" sz="2000" b="1" dirty="0">
                <a:solidFill>
                  <a:srgbClr val="AF1932"/>
                </a:solidFill>
                <a:latin typeface="Avenir Next LT Pro Demi" panose="020B0704020202020204" pitchFamily="34" charset="0"/>
                <a:ea typeface="Yu Gothic UI" panose="020B0500000000000000" pitchFamily="50" charset="-128"/>
              </a:rPr>
              <a:t> P30</a:t>
            </a:r>
            <a:endParaRPr lang="ja-JP" altLang="en-US" sz="2000" b="1" dirty="0">
              <a:solidFill>
                <a:srgbClr val="AF1932"/>
              </a:solidFill>
              <a:latin typeface="Avenir Next LT Pro Demi" panose="020B0704020202020204" pitchFamily="34" charset="0"/>
              <a:ea typeface="Yu Gothic UI" panose="020B0500000000000000" pitchFamily="50" charset="-128"/>
            </a:endParaRPr>
          </a:p>
        </p:txBody>
      </p:sp>
      <p:sp>
        <p:nvSpPr>
          <p:cNvPr id="8" name="テキスト ボックス 7">
            <a:extLst>
              <a:ext uri="{FF2B5EF4-FFF2-40B4-BE49-F238E27FC236}">
                <a16:creationId xmlns:a16="http://schemas.microsoft.com/office/drawing/2014/main" id="{236ED399-FE5B-4DBF-86E3-7259710CF846}"/>
              </a:ext>
            </a:extLst>
          </p:cNvPr>
          <p:cNvSpPr txBox="1"/>
          <p:nvPr/>
        </p:nvSpPr>
        <p:spPr>
          <a:xfrm>
            <a:off x="747423" y="597533"/>
            <a:ext cx="5947575" cy="411219"/>
          </a:xfrm>
          <a:prstGeom prst="rect">
            <a:avLst/>
          </a:prstGeom>
          <a:noFill/>
        </p:spPr>
        <p:txBody>
          <a:bodyPr wrap="square" tIns="0" numCol="1" spcCol="360000" anchor="ctr">
            <a:noAutofit/>
          </a:bodyPr>
          <a:lstStyle/>
          <a:p>
            <a:pPr>
              <a:lnSpc>
                <a:spcPct val="150000"/>
              </a:lnSpc>
              <a:spcAft>
                <a:spcPts val="1200"/>
              </a:spcAft>
            </a:pPr>
            <a:r>
              <a:rPr lang="ja-JP" altLang="en-US" sz="2000" b="1" dirty="0">
                <a:solidFill>
                  <a:srgbClr val="AF1932"/>
                </a:solidFill>
                <a:latin typeface="Avenir Next LT Pro Demi" panose="020B0704020202020204" pitchFamily="34" charset="0"/>
                <a:ea typeface="Yu Gothic UI" panose="020B0500000000000000" pitchFamily="50" charset="-128"/>
              </a:rPr>
              <a:t>　　　　　　　</a:t>
            </a:r>
            <a:r>
              <a:rPr lang="ja-JP" altLang="en-US" sz="2000" b="1" dirty="0" err="1">
                <a:solidFill>
                  <a:srgbClr val="AF1932"/>
                </a:solidFill>
                <a:latin typeface="Avenir Next LT Pro Demi" panose="020B0704020202020204" pitchFamily="34" charset="0"/>
                <a:ea typeface="Yu Gothic UI" panose="020B0500000000000000" pitchFamily="50" charset="-128"/>
              </a:rPr>
              <a:t>の</a:t>
            </a:r>
            <a:r>
              <a:rPr lang="en-US" altLang="ja-JP" sz="2000" b="1" dirty="0">
                <a:solidFill>
                  <a:srgbClr val="AF1932"/>
                </a:solidFill>
                <a:latin typeface="Avenir Next LT Pro Demi" panose="020B0704020202020204" pitchFamily="34" charset="0"/>
                <a:ea typeface="Yu Gothic UI" panose="020B0500000000000000" pitchFamily="50" charset="-128"/>
              </a:rPr>
              <a:t>Re-Design</a:t>
            </a:r>
            <a:r>
              <a:rPr lang="ja-JP" altLang="en-US" sz="2000" b="1" dirty="0">
                <a:solidFill>
                  <a:srgbClr val="AF1932"/>
                </a:solidFill>
                <a:latin typeface="Avenir Next LT Pro Demi" panose="020B0704020202020204" pitchFamily="34" charset="0"/>
                <a:ea typeface="Yu Gothic UI" panose="020B0500000000000000" pitchFamily="50" charset="-128"/>
              </a:rPr>
              <a:t>　アクションプラン一覧</a:t>
            </a:r>
            <a:endParaRPr lang="en-US" altLang="ja-JP" sz="1600" dirty="0">
              <a:solidFill>
                <a:schemeClr val="tx1">
                  <a:lumMod val="85000"/>
                  <a:lumOff val="15000"/>
                </a:schemeClr>
              </a:solidFill>
              <a:latin typeface="Avenir Next LT Pro Demi" panose="020B0704020202020204" pitchFamily="34" charset="0"/>
              <a:ea typeface="Yu Gothic UI" panose="020B0500000000000000" pitchFamily="50" charset="-128"/>
            </a:endParaRPr>
          </a:p>
        </p:txBody>
      </p:sp>
      <p:pic>
        <p:nvPicPr>
          <p:cNvPr id="9" name="図 8" descr="探す, 座る, 猫, フロント が含まれている画像&#10;&#10;自動的に生成された説明">
            <a:extLst>
              <a:ext uri="{FF2B5EF4-FFF2-40B4-BE49-F238E27FC236}">
                <a16:creationId xmlns:a16="http://schemas.microsoft.com/office/drawing/2014/main" id="{D8E54908-3A42-4914-AE82-34CA7AD0F3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124" y="468752"/>
            <a:ext cx="1939304" cy="540000"/>
          </a:xfrm>
          <a:prstGeom prst="rect">
            <a:avLst/>
          </a:prstGeom>
        </p:spPr>
      </p:pic>
    </p:spTree>
    <p:extLst>
      <p:ext uri="{BB962C8B-B14F-4D97-AF65-F5344CB8AC3E}">
        <p14:creationId xmlns:p14="http://schemas.microsoft.com/office/powerpoint/2010/main" val="2319496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22</a:t>
            </a:fld>
            <a:endParaRPr kumimoji="1" lang="en-GB" dirty="0"/>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67653"/>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大阪市の情報セキュリティレベルの向上​</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4700713"/>
            <a:ext cx="972000" cy="449257"/>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情報セキュリティ</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ポリシー</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20000" y="4700713"/>
            <a:ext cx="3096124" cy="449258"/>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情報セキュリティポリシーの改正</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サイバーセキュリティリスクの増大とデジタル環境の拡大に応じて、情報資産の情報セキュリティが継続的に確保できていること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837464"/>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808000"/>
            <a:ext cx="972000" cy="108704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2178666"/>
            <a:ext cx="3551512" cy="633785"/>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情報セキュリティリスクの低減が図られていること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170220"/>
            <a:ext cx="972000" cy="601024"/>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サイバー攻撃の高度化・巧妙化に加え、取り扱うデータ量の増大、新規デジタルサービスの導入等、</a:t>
            </a: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の推進により増大するセキュリティリスクへの対応が必要である。​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このことから、制度面、体制面、技術面から情報セキュリティの確保を推進し、デジタルを活用した行政サービスを安全・安心かつ安定的に提供する​。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そのため、外部専門人材の活用、インシデント対応機能の確保、職員への研修・訓練を通じて、全庁的な情報セキュリティ体制の強化を図る。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また、環境の変化に応じた情報セキュリティ確保を実現するため、規範や対策を適宜見直し、整備・実装を行う。加えて、外部からの定期的なチェックを実施する。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さらに、</a:t>
            </a: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推進の観点を踏まえた次期情報セキュリティ戦略を検討し推進する。</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8" y="3093184"/>
            <a:ext cx="3394041" cy="479801"/>
          </a:xfrm>
          <a:prstGeom prst="rect">
            <a:avLst/>
          </a:prstGeom>
          <a:noFill/>
        </p:spPr>
        <p:txBody>
          <a:bodyPr wrap="square" lIns="0" tIns="0" rIns="0" bIns="0" rtlCol="0" anchor="ctr" anchorCtr="0">
            <a:noAutofit/>
          </a:bodyPr>
          <a:lstStyle/>
          <a:p>
            <a:pPr defTabSz="228600">
              <a:defRPr/>
            </a:pPr>
            <a:r>
              <a:rPr kumimoji="1" lang="ja-JP" altLang="en-US" sz="1600" b="1" dirty="0">
                <a:ln w="0"/>
                <a:solidFill>
                  <a:srgbClr val="AF1932"/>
                </a:solidFill>
                <a:latin typeface="Yu Gothic UI" panose="020B0500000000000000" pitchFamily="50" charset="-128"/>
                <a:ea typeface="Yu Gothic UI" panose="020B0500000000000000" pitchFamily="50" charset="-128"/>
              </a:rPr>
              <a:t>重大な情報セキュリティインシデント発生件数の低減</a:t>
            </a:r>
          </a:p>
        </p:txBody>
      </p:sp>
      <p:sp>
        <p:nvSpPr>
          <p:cNvPr id="2" name="テキスト ボックス 1">
            <a:extLst>
              <a:ext uri="{FF2B5EF4-FFF2-40B4-BE49-F238E27FC236}">
                <a16:creationId xmlns:a16="http://schemas.microsoft.com/office/drawing/2014/main" id="{2A5E0515-30EA-8DBC-E286-B947B674FC05}"/>
              </a:ext>
            </a:extLst>
          </p:cNvPr>
          <p:cNvSpPr txBox="1"/>
          <p:nvPr/>
        </p:nvSpPr>
        <p:spPr>
          <a:xfrm>
            <a:off x="4860000" y="5616818"/>
            <a:ext cx="972000" cy="40011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情報セキュリティ</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研修</a:t>
            </a:r>
          </a:p>
        </p:txBody>
      </p:sp>
      <p:sp>
        <p:nvSpPr>
          <p:cNvPr id="4" name="ホームベース 30">
            <a:extLst>
              <a:ext uri="{FF2B5EF4-FFF2-40B4-BE49-F238E27FC236}">
                <a16:creationId xmlns:a16="http://schemas.microsoft.com/office/drawing/2014/main" id="{9D115833-8A76-9E96-3240-AE70EDC3D09D}"/>
              </a:ext>
            </a:extLst>
          </p:cNvPr>
          <p:cNvSpPr/>
          <p:nvPr/>
        </p:nvSpPr>
        <p:spPr>
          <a:xfrm>
            <a:off x="6425077" y="5622288"/>
            <a:ext cx="590718" cy="40011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研修の実施</a:t>
            </a:r>
          </a:p>
        </p:txBody>
      </p:sp>
      <p:sp>
        <p:nvSpPr>
          <p:cNvPr id="3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03. </a:t>
            </a:r>
            <a:r>
              <a:rPr kumimoji="1" lang="ja-JP" altLang="en-US" sz="1100" b="1" kern="0" dirty="0">
                <a:solidFill>
                  <a:srgbClr val="FFFFFF"/>
                </a:solidFill>
                <a:latin typeface="Yu Gothic UI" panose="020B0500000000000000" pitchFamily="50" charset="-128"/>
                <a:ea typeface="Yu Gothic UI" panose="020B0500000000000000" pitchFamily="50" charset="-128"/>
              </a:rPr>
              <a:t>「大阪はあんしんや」。デジタルで支える強いまちづくりへ</a:t>
            </a:r>
          </a:p>
        </p:txBody>
      </p:sp>
      <p:sp>
        <p:nvSpPr>
          <p:cNvPr id="45" name="ホームベース 30">
            <a:extLst>
              <a:ext uri="{FF2B5EF4-FFF2-40B4-BE49-F238E27FC236}">
                <a16:creationId xmlns:a16="http://schemas.microsoft.com/office/drawing/2014/main" id="{21F15286-3E05-49CD-9B3B-F64B4E1387A8}"/>
              </a:ext>
            </a:extLst>
          </p:cNvPr>
          <p:cNvSpPr/>
          <p:nvPr/>
        </p:nvSpPr>
        <p:spPr>
          <a:xfrm>
            <a:off x="7164000" y="5175498"/>
            <a:ext cx="1627686" cy="402379"/>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次期セキュリティ戦略の</a:t>
            </a:r>
            <a:endParaRPr kumimoji="1" lang="en-US" altLang="ja-JP" sz="900"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検討・策定</a:t>
            </a:r>
          </a:p>
        </p:txBody>
      </p:sp>
      <p:sp>
        <p:nvSpPr>
          <p:cNvPr id="46" name="ホームベース 30">
            <a:extLst>
              <a:ext uri="{FF2B5EF4-FFF2-40B4-BE49-F238E27FC236}">
                <a16:creationId xmlns:a16="http://schemas.microsoft.com/office/drawing/2014/main" id="{21F15286-3E05-49CD-9B3B-F64B4E1387A8}"/>
              </a:ext>
            </a:extLst>
          </p:cNvPr>
          <p:cNvSpPr/>
          <p:nvPr/>
        </p:nvSpPr>
        <p:spPr>
          <a:xfrm>
            <a:off x="8847287" y="5175498"/>
            <a:ext cx="368837" cy="402379"/>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推進</a:t>
            </a:r>
          </a:p>
        </p:txBody>
      </p:sp>
      <p:sp>
        <p:nvSpPr>
          <p:cNvPr id="47" name="ホームベース 30">
            <a:extLst>
              <a:ext uri="{FF2B5EF4-FFF2-40B4-BE49-F238E27FC236}">
                <a16:creationId xmlns:a16="http://schemas.microsoft.com/office/drawing/2014/main" id="{9D115833-8A76-9E96-3240-AE70EDC3D09D}"/>
              </a:ext>
            </a:extLst>
          </p:cNvPr>
          <p:cNvSpPr/>
          <p:nvPr/>
        </p:nvSpPr>
        <p:spPr>
          <a:xfrm>
            <a:off x="7461979" y="5622288"/>
            <a:ext cx="590718" cy="40011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研修の実施</a:t>
            </a:r>
          </a:p>
        </p:txBody>
      </p:sp>
      <p:sp>
        <p:nvSpPr>
          <p:cNvPr id="48" name="ホームベース 30">
            <a:extLst>
              <a:ext uri="{FF2B5EF4-FFF2-40B4-BE49-F238E27FC236}">
                <a16:creationId xmlns:a16="http://schemas.microsoft.com/office/drawing/2014/main" id="{9D115833-8A76-9E96-3240-AE70EDC3D09D}"/>
              </a:ext>
            </a:extLst>
          </p:cNvPr>
          <p:cNvSpPr/>
          <p:nvPr/>
        </p:nvSpPr>
        <p:spPr>
          <a:xfrm>
            <a:off x="8411054" y="5622288"/>
            <a:ext cx="590718" cy="40011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研修の実施</a:t>
            </a:r>
          </a:p>
        </p:txBody>
      </p:sp>
      <p:grpSp>
        <p:nvGrpSpPr>
          <p:cNvPr id="49" name="グループ化 48">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50" name="正方形/長方形 49">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1" name="テキスト ボックス 50">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40" name="テキスト ボックス 39">
            <a:extLst>
              <a:ext uri="{FF2B5EF4-FFF2-40B4-BE49-F238E27FC236}">
                <a16:creationId xmlns:a16="http://schemas.microsoft.com/office/drawing/2014/main" id="{88BD3951-DC58-49D2-A592-A03CECB54AE2}"/>
              </a:ext>
            </a:extLst>
          </p:cNvPr>
          <p:cNvSpPr txBox="1"/>
          <p:nvPr/>
        </p:nvSpPr>
        <p:spPr>
          <a:xfrm>
            <a:off x="4860000" y="5175499"/>
            <a:ext cx="972000" cy="402379"/>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情報セキュリティ</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戦略</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817719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23</a:t>
            </a:fld>
            <a:endParaRPr kumimoji="1" lang="en-GB" dirty="0"/>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67653"/>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浄水場等の監視制御システムの高度化</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4700713"/>
            <a:ext cx="972000" cy="725124"/>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共同研究の実施</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20000" y="4700712"/>
            <a:ext cx="1034065" cy="72512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試作機器開発、</a:t>
            </a:r>
            <a:endParaRPr kumimoji="1" lang="en-US" altLang="ja-JP" sz="900"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検証・評価</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浄配水施設における運転管理の監視制御の高度化に向けた要素技術について、民間企業との共同研究を通じて、更新予定の監視制御システムへの実装の可否を判断できていること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8"/>
            <a:ext cx="972000" cy="839639"/>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844000"/>
            <a:ext cx="972000" cy="108704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2183592"/>
            <a:ext cx="3508650" cy="665615"/>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少人数の運転管理体制による持続可能な監視制御システムを構築すること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176790"/>
            <a:ext cx="972000" cy="631209"/>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現在、水道局では、浄水施設と配水施設の運転管理の監視制御体制を一元化し、少数精鋭による運営を行っているが、現在の監視制御のレベルを将来にわたって持続可能とするためには、経験や知識が十分でないオペレーターであっても異常発生時における適切な対応の支援ができるシステムや施設･設備の異常検出前に違和感を検知できるシステムの開発が必要となっている。</a:t>
            </a:r>
            <a:endParaRPr lang="en-US" altLang="ja-JP"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シミュレーターやナレッジシステム、音情報と</a:t>
            </a:r>
            <a:r>
              <a:rPr lang="en-US" altLang="ja-JP" sz="1100" dirty="0">
                <a:solidFill>
                  <a:srgbClr val="000000"/>
                </a:solidFill>
                <a:ea typeface="Yu Gothic UI" panose="020B0500000000000000" pitchFamily="50" charset="-128"/>
              </a:rPr>
              <a:t>AI</a:t>
            </a:r>
            <a:r>
              <a:rPr lang="ja-JP" altLang="en-US" sz="1100" dirty="0">
                <a:solidFill>
                  <a:srgbClr val="000000"/>
                </a:solidFill>
                <a:ea typeface="Yu Gothic UI" panose="020B0500000000000000" pitchFamily="50" charset="-128"/>
              </a:rPr>
              <a:t>技術を活用した運転支援及び人材育成手法に関する共同研究を民間事業者と実施し、浄配水施設の運転管理において、事故発生時に膨大な情報の中から必要な情報を素早く正確にキャッチできるよう検証を行う。</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8" y="3351774"/>
            <a:ext cx="3394041" cy="221211"/>
          </a:xfrm>
          <a:prstGeom prst="rect">
            <a:avLst/>
          </a:prstGeom>
          <a:noFill/>
        </p:spPr>
        <p:txBody>
          <a:bodyPr wrap="square" lIns="0" tIns="0" rIns="0" bIns="0" rtlCol="0" anchor="ctr" anchorCtr="0">
            <a:noAutofit/>
          </a:bodyPr>
          <a:lstStyle/>
          <a:p>
            <a:pPr defTabSz="228600">
              <a:defRPr/>
            </a:pPr>
            <a:r>
              <a:rPr kumimoji="1" lang="ja-JP" altLang="en-US" sz="1600" b="1" dirty="0">
                <a:ln w="0"/>
                <a:solidFill>
                  <a:srgbClr val="AF1932"/>
                </a:solidFill>
                <a:latin typeface="Yu Gothic UI" panose="020B0500000000000000" pitchFamily="50" charset="-128"/>
                <a:ea typeface="Yu Gothic UI" panose="020B0500000000000000" pitchFamily="50" charset="-128"/>
              </a:rPr>
              <a:t>共同研究による各要素技術の検証・評価を完了</a:t>
            </a:r>
          </a:p>
        </p:txBody>
      </p:sp>
      <p:sp>
        <p:nvSpPr>
          <p:cNvPr id="43" name="テキスト ボックス 42">
            <a:extLst>
              <a:ext uri="{FF2B5EF4-FFF2-40B4-BE49-F238E27FC236}">
                <a16:creationId xmlns:a16="http://schemas.microsoft.com/office/drawing/2014/main" id="{E7758DF3-0948-4B8E-ADD1-3B36917527FF}"/>
              </a:ext>
            </a:extLst>
          </p:cNvPr>
          <p:cNvSpPr txBox="1"/>
          <p:nvPr/>
        </p:nvSpPr>
        <p:spPr>
          <a:xfrm>
            <a:off x="6060319" y="2873590"/>
            <a:ext cx="1164394"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2023</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pic>
        <p:nvPicPr>
          <p:cNvPr id="53" name="図 5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8381" y="3941290"/>
            <a:ext cx="3077351" cy="1653257"/>
          </a:xfrm>
          <a:prstGeom prst="rect">
            <a:avLst/>
          </a:prstGeom>
        </p:spPr>
      </p:pic>
      <p:sp>
        <p:nvSpPr>
          <p:cNvPr id="54" name="テキスト ボックス 53">
            <a:extLst>
              <a:ext uri="{FF2B5EF4-FFF2-40B4-BE49-F238E27FC236}">
                <a16:creationId xmlns:a16="http://schemas.microsoft.com/office/drawing/2014/main" id="{722F4527-F3B1-47C1-838C-0D9520A0E5C8}"/>
              </a:ext>
            </a:extLst>
          </p:cNvPr>
          <p:cNvSpPr txBox="1"/>
          <p:nvPr/>
        </p:nvSpPr>
        <p:spPr>
          <a:xfrm>
            <a:off x="1318876" y="5599604"/>
            <a:ext cx="2563370" cy="261610"/>
          </a:xfrm>
          <a:prstGeom prst="rect">
            <a:avLst/>
          </a:prstGeom>
          <a:noFill/>
        </p:spPr>
        <p:txBody>
          <a:bodyPr wrap="square" lIns="0">
            <a:spAutoFit/>
          </a:bodyPr>
          <a:lstStyle/>
          <a:p>
            <a:pPr lvl="0" fontAlgn="base">
              <a:spcBef>
                <a:spcPct val="0"/>
              </a:spcBef>
              <a:spcAft>
                <a:spcPct val="0"/>
              </a:spcAft>
              <a:defRPr/>
            </a:pPr>
            <a:r>
              <a:rPr kumimoji="1" lang="ja-JP" altLang="en-US" sz="1100" b="1" kern="0" dirty="0">
                <a:latin typeface="Yu Gothic UI" panose="020B0500000000000000" pitchFamily="50" charset="-128"/>
                <a:ea typeface="Yu Gothic UI" panose="020B0500000000000000" pitchFamily="50" charset="-128"/>
              </a:rPr>
              <a:t>監視制御システム（総合水運用センター）</a:t>
            </a:r>
            <a:endParaRPr kumimoji="1" lang="en-US" altLang="ja-JP" sz="1100" b="1" kern="0" dirty="0">
              <a:latin typeface="Yu Gothic UI" panose="020B0500000000000000" pitchFamily="50" charset="-128"/>
              <a:ea typeface="Yu Gothic UI" panose="020B0500000000000000" pitchFamily="50" charset="-128"/>
            </a:endParaRPr>
          </a:p>
        </p:txBody>
      </p:sp>
      <p:sp>
        <p:nvSpPr>
          <p:cNvPr id="2" name="テキスト ボックス 1">
            <a:extLst>
              <a:ext uri="{FF2B5EF4-FFF2-40B4-BE49-F238E27FC236}">
                <a16:creationId xmlns:a16="http://schemas.microsoft.com/office/drawing/2014/main" id="{2A5E0515-30EA-8DBC-E286-B947B674FC05}"/>
              </a:ext>
            </a:extLst>
          </p:cNvPr>
          <p:cNvSpPr txBox="1"/>
          <p:nvPr/>
        </p:nvSpPr>
        <p:spPr>
          <a:xfrm>
            <a:off x="4860000" y="5466989"/>
            <a:ext cx="972000" cy="40011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要素技術の検討</a:t>
            </a:r>
          </a:p>
        </p:txBody>
      </p:sp>
      <p:sp>
        <p:nvSpPr>
          <p:cNvPr id="4" name="ホームベース 30">
            <a:extLst>
              <a:ext uri="{FF2B5EF4-FFF2-40B4-BE49-F238E27FC236}">
                <a16:creationId xmlns:a16="http://schemas.microsoft.com/office/drawing/2014/main" id="{9D115833-8A76-9E96-3240-AE70EDC3D09D}"/>
              </a:ext>
            </a:extLst>
          </p:cNvPr>
          <p:cNvSpPr/>
          <p:nvPr/>
        </p:nvSpPr>
        <p:spPr>
          <a:xfrm>
            <a:off x="7164000" y="5453409"/>
            <a:ext cx="2000347" cy="40011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共同研究結果をふまえて検討</a:t>
            </a:r>
          </a:p>
        </p:txBody>
      </p:sp>
      <p:sp>
        <p:nvSpPr>
          <p:cNvPr id="3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03. </a:t>
            </a:r>
            <a:r>
              <a:rPr kumimoji="1" lang="ja-JP" altLang="en-US" sz="1100" b="1" kern="0" dirty="0">
                <a:solidFill>
                  <a:srgbClr val="FFFFFF"/>
                </a:solidFill>
                <a:latin typeface="Yu Gothic UI" panose="020B0500000000000000" pitchFamily="50" charset="-128"/>
                <a:ea typeface="Yu Gothic UI" panose="020B0500000000000000" pitchFamily="50" charset="-128"/>
              </a:rPr>
              <a:t>「大阪はあんしんや」。デジタルで支える強いまちづくりへ</a:t>
            </a:r>
          </a:p>
        </p:txBody>
      </p:sp>
    </p:spTree>
    <p:extLst>
      <p:ext uri="{BB962C8B-B14F-4D97-AF65-F5344CB8AC3E}">
        <p14:creationId xmlns:p14="http://schemas.microsoft.com/office/powerpoint/2010/main" val="4091959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24</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03. </a:t>
            </a:r>
            <a:r>
              <a:rPr kumimoji="1" lang="ja-JP" altLang="en-US" sz="1100" b="1" kern="0" dirty="0">
                <a:solidFill>
                  <a:srgbClr val="FFFFFF"/>
                </a:solidFill>
                <a:latin typeface="Yu Gothic UI" panose="020B0500000000000000" pitchFamily="50" charset="-128"/>
                <a:ea typeface="Yu Gothic UI" panose="020B0500000000000000" pitchFamily="50" charset="-128"/>
              </a:rPr>
              <a:t>「大阪はあんしんや」。デジタルで支える強いまちづくりへ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67653"/>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ドライブレコーダー映像データの利活用</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4700713"/>
            <a:ext cx="972000" cy="36000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システム構築</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271404" y="4700713"/>
            <a:ext cx="820596"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構築</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ごみ収集車両のドライブレコーダー映像が多様な業務に活用されていること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6" name="矢印: 五方向 10">
            <a:extLst>
              <a:ext uri="{FF2B5EF4-FFF2-40B4-BE49-F238E27FC236}">
                <a16:creationId xmlns:a16="http://schemas.microsoft.com/office/drawing/2014/main" id="{12137F42-C4D3-45CE-938C-F3EDE5D3A607}"/>
              </a:ext>
            </a:extLst>
          </p:cNvPr>
          <p:cNvSpPr/>
          <p:nvPr/>
        </p:nvSpPr>
        <p:spPr>
          <a:xfrm>
            <a:off x="7275506" y="3274464"/>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48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28" name="テキスト ボックス 27">
            <a:extLst>
              <a:ext uri="{FF2B5EF4-FFF2-40B4-BE49-F238E27FC236}">
                <a16:creationId xmlns:a16="http://schemas.microsoft.com/office/drawing/2014/main" id="{E7758DF3-0948-4B8E-ADD1-3B36917527FF}"/>
              </a:ext>
            </a:extLst>
          </p:cNvPr>
          <p:cNvSpPr txBox="1"/>
          <p:nvPr/>
        </p:nvSpPr>
        <p:spPr>
          <a:xfrm>
            <a:off x="7689492" y="3142194"/>
            <a:ext cx="1264008"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9E064B8A-A150-46F8-9ABB-D5CB140D28F4}"/>
              </a:ext>
            </a:extLst>
          </p:cNvPr>
          <p:cNvSpPr txBox="1"/>
          <p:nvPr/>
        </p:nvSpPr>
        <p:spPr>
          <a:xfrm>
            <a:off x="5902051" y="2687306"/>
            <a:ext cx="3416614"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ドライブレコーダー映像を利活用している、または活用検証している業務数</a:t>
            </a: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628000"/>
            <a:ext cx="972000" cy="122375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2015244"/>
            <a:ext cx="3416614" cy="612638"/>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fontAlgn="base">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ドライブレコーダーをまちの状況把握に活用していくこと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80000"/>
            <a:ext cx="972000" cy="61263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ごみ収集業務において、さらなる交通事故防止や収集業務の効率化に向けて、ごみ収集車両の運行状況の管理を目的としている「ごみ収集車両運行管理システム」の機能拡充（位置情報の精度向上及びドライブレコーダー映像のリアルタイムでの取得）を図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機能拡充することにより、生活道路の隅々まで走行しているごみ収集車両のドライブレコーダー映像データを、ごみの収集状況の確認や道路・街路樹の管理及び火災等災害発生前の状況の把握等での利活用にあたっての検証を進めていく。</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加えて、この映像データを利活用できる業務の拡充に取組む等、市民サービスの向上や安全・安心のまちの実現に寄与していく。</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454124"/>
            <a:ext cx="1087639"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0</a:t>
            </a:r>
            <a:r>
              <a:rPr kumimoji="1" lang="ja-JP" altLang="en-US" sz="1600" b="1" dirty="0">
                <a:ln w="0"/>
                <a:solidFill>
                  <a:srgbClr val="AF1932"/>
                </a:solidFill>
                <a:latin typeface="Yu Gothic UI" panose="020B0500000000000000" pitchFamily="50" charset="-128"/>
                <a:ea typeface="Yu Gothic UI" panose="020B0500000000000000" pitchFamily="50" charset="-128"/>
              </a:rPr>
              <a:t>業務</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E7758DF3-0948-4B8E-ADD1-3B36917527FF}"/>
              </a:ext>
            </a:extLst>
          </p:cNvPr>
          <p:cNvSpPr txBox="1"/>
          <p:nvPr/>
        </p:nvSpPr>
        <p:spPr>
          <a:xfrm>
            <a:off x="7775072" y="3454062"/>
            <a:ext cx="1318280"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5</a:t>
            </a:r>
            <a:r>
              <a:rPr kumimoji="1" lang="ja-JP" altLang="en-US" sz="1600" b="1" dirty="0">
                <a:ln w="0"/>
                <a:solidFill>
                  <a:srgbClr val="AF1932"/>
                </a:solidFill>
                <a:latin typeface="Yu Gothic UI" panose="020B0500000000000000" pitchFamily="50" charset="-128"/>
                <a:ea typeface="Yu Gothic UI" panose="020B0500000000000000" pitchFamily="50" charset="-128"/>
              </a:rPr>
              <a:t>業務</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3" name="テキスト ボックス 42">
            <a:extLst>
              <a:ext uri="{FF2B5EF4-FFF2-40B4-BE49-F238E27FC236}">
                <a16:creationId xmlns:a16="http://schemas.microsoft.com/office/drawing/2014/main" id="{E7758DF3-0948-4B8E-ADD1-3B36917527FF}"/>
              </a:ext>
            </a:extLst>
          </p:cNvPr>
          <p:cNvSpPr txBox="1"/>
          <p:nvPr/>
        </p:nvSpPr>
        <p:spPr>
          <a:xfrm>
            <a:off x="6060319" y="3142194"/>
            <a:ext cx="1215187"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55" name="ホームベース 30">
            <a:extLst>
              <a:ext uri="{FF2B5EF4-FFF2-40B4-BE49-F238E27FC236}">
                <a16:creationId xmlns:a16="http://schemas.microsoft.com/office/drawing/2014/main" id="{21F15286-3E05-49CD-9B3B-F64B4E1387A8}"/>
              </a:ext>
            </a:extLst>
          </p:cNvPr>
          <p:cNvSpPr/>
          <p:nvPr/>
        </p:nvSpPr>
        <p:spPr>
          <a:xfrm>
            <a:off x="6120000" y="5129041"/>
            <a:ext cx="1008123"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運用ルールの</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策定</a:t>
            </a:r>
          </a:p>
        </p:txBody>
      </p:sp>
      <p:sp>
        <p:nvSpPr>
          <p:cNvPr id="38" name="テキスト ボックス 37">
            <a:extLst>
              <a:ext uri="{FF2B5EF4-FFF2-40B4-BE49-F238E27FC236}">
                <a16:creationId xmlns:a16="http://schemas.microsoft.com/office/drawing/2014/main" id="{88BD3951-DC58-49D2-A592-A03CECB54AE2}"/>
              </a:ext>
            </a:extLst>
          </p:cNvPr>
          <p:cNvSpPr txBox="1"/>
          <p:nvPr/>
        </p:nvSpPr>
        <p:spPr>
          <a:xfrm>
            <a:off x="4860000" y="5131286"/>
            <a:ext cx="972000" cy="942926"/>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他業務との</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活用に向けた調整</a:t>
            </a:r>
          </a:p>
        </p:txBody>
      </p:sp>
      <p:sp>
        <p:nvSpPr>
          <p:cNvPr id="39" name="ホームベース 30">
            <a:extLst>
              <a:ext uri="{FF2B5EF4-FFF2-40B4-BE49-F238E27FC236}">
                <a16:creationId xmlns:a16="http://schemas.microsoft.com/office/drawing/2014/main" id="{21F15286-3E05-49CD-9B3B-F64B4E1387A8}"/>
              </a:ext>
            </a:extLst>
          </p:cNvPr>
          <p:cNvSpPr/>
          <p:nvPr/>
        </p:nvSpPr>
        <p:spPr>
          <a:xfrm>
            <a:off x="6120000" y="5642212"/>
            <a:ext cx="3096125"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他事業への活用検討</a:t>
            </a:r>
            <a:endParaRPr kumimoji="1" lang="en-US" altLang="ja-JP" sz="1000" dirty="0">
              <a:solidFill>
                <a:srgbClr val="000000"/>
              </a:solidFill>
              <a:latin typeface="Yu Gothic UI" panose="020B0500000000000000" pitchFamily="50" charset="-128"/>
              <a:ea typeface="Yu Gothic UI" panose="020B0500000000000000" pitchFamily="50" charset="-128"/>
            </a:endParaRPr>
          </a:p>
        </p:txBody>
      </p:sp>
      <p:grpSp>
        <p:nvGrpSpPr>
          <p:cNvPr id="44" name="グループ化 43"/>
          <p:cNvGrpSpPr/>
          <p:nvPr/>
        </p:nvGrpSpPr>
        <p:grpSpPr>
          <a:xfrm>
            <a:off x="422233" y="3810142"/>
            <a:ext cx="2172957" cy="1883131"/>
            <a:chOff x="1588009" y="3754190"/>
            <a:chExt cx="2172957" cy="1883131"/>
          </a:xfrm>
        </p:grpSpPr>
        <p:sp>
          <p:nvSpPr>
            <p:cNvPr id="45" name="角丸四角形 44"/>
            <p:cNvSpPr/>
            <p:nvPr/>
          </p:nvSpPr>
          <p:spPr>
            <a:xfrm>
              <a:off x="1588009" y="3754190"/>
              <a:ext cx="2127612" cy="1883131"/>
            </a:xfrm>
            <a:prstGeom prst="roundRect">
              <a:avLst>
                <a:gd name="adj" fmla="val 5689"/>
              </a:avLst>
            </a:prstGeom>
            <a:solidFill>
              <a:srgbClr val="FFF3F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pPr>
              <a:endParaRPr kumimoji="1" lang="ja-JP" altLang="en-US" sz="1800" b="0" i="0" u="none" strike="noStrike" kern="1200" cap="none" spc="0" normalizeH="0" baseline="0" noProof="0">
                <a:ln>
                  <a:noFill/>
                </a:ln>
                <a:solidFill>
                  <a:srgbClr val="FFFFFF"/>
                </a:solidFill>
                <a:effectLst/>
                <a:uLnTx/>
                <a:uFillTx/>
                <a:latin typeface="Corbel" panose="020B0503020204020204"/>
                <a:ea typeface="ＭＳ ゴシック" panose="020B0609070205080204" pitchFamily="49" charset="-128"/>
                <a:cs typeface="+mn-cs"/>
              </a:endParaRPr>
            </a:p>
          </p:txBody>
        </p:sp>
        <p:sp>
          <p:nvSpPr>
            <p:cNvPr id="46" name="テキスト ボックス 45"/>
            <p:cNvSpPr txBox="1"/>
            <p:nvPr/>
          </p:nvSpPr>
          <p:spPr>
            <a:xfrm>
              <a:off x="1603911" y="5057750"/>
              <a:ext cx="2157055" cy="430887"/>
            </a:xfrm>
            <a:prstGeom prst="rect">
              <a:avLst/>
            </a:prstGeom>
            <a:noFill/>
          </p:spPr>
          <p:txBody>
            <a:bodyPr wrap="square" rtlCol="0">
              <a:spAutoFit/>
            </a:bodyPr>
            <a:lstStyle/>
            <a:p>
              <a:r>
                <a:rPr lang="ja-JP" altLang="en-US" sz="1100" b="1" dirty="0">
                  <a:solidFill>
                    <a:srgbClr val="000000"/>
                  </a:solidFill>
                  <a:ea typeface="Yu Gothic UI" panose="020B0500000000000000" pitchFamily="50" charset="-128"/>
                </a:rPr>
                <a:t>「ごみ収集車両運行管理システム」</a:t>
              </a:r>
              <a:endParaRPr lang="en-US" altLang="ja-JP" sz="1100" b="1" dirty="0">
                <a:solidFill>
                  <a:srgbClr val="000000"/>
                </a:solidFill>
                <a:ea typeface="Yu Gothic UI" panose="020B0500000000000000" pitchFamily="50" charset="-128"/>
              </a:endParaRPr>
            </a:p>
            <a:p>
              <a:r>
                <a:rPr lang="ja-JP" altLang="en-US" sz="1100" b="1" dirty="0">
                  <a:solidFill>
                    <a:srgbClr val="000000"/>
                  </a:solidFill>
                  <a:ea typeface="Yu Gothic UI" panose="020B0500000000000000" pitchFamily="50" charset="-128"/>
                </a:rPr>
                <a:t>機能拡充</a:t>
              </a:r>
              <a:endParaRPr kumimoji="1" lang="ja-JP" altLang="en-US" sz="1100" b="1" dirty="0"/>
            </a:p>
          </p:txBody>
        </p:sp>
        <p:pic>
          <p:nvPicPr>
            <p:cNvPr id="48" name="図 4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8383" y="3765748"/>
              <a:ext cx="1264612" cy="1264612"/>
            </a:xfrm>
            <a:prstGeom prst="rect">
              <a:avLst/>
            </a:prstGeom>
          </p:spPr>
        </p:pic>
        <p:pic>
          <p:nvPicPr>
            <p:cNvPr id="49" name="図 4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2815" y="3919492"/>
              <a:ext cx="1131658" cy="1131658"/>
            </a:xfrm>
            <a:prstGeom prst="rect">
              <a:avLst/>
            </a:prstGeom>
          </p:spPr>
        </p:pic>
      </p:grpSp>
      <p:grpSp>
        <p:nvGrpSpPr>
          <p:cNvPr id="50" name="グループ化 49"/>
          <p:cNvGrpSpPr/>
          <p:nvPr/>
        </p:nvGrpSpPr>
        <p:grpSpPr>
          <a:xfrm>
            <a:off x="2676342" y="3810141"/>
            <a:ext cx="2024350" cy="1883131"/>
            <a:chOff x="3842118" y="3754189"/>
            <a:chExt cx="2024350" cy="1883131"/>
          </a:xfrm>
        </p:grpSpPr>
        <p:sp>
          <p:nvSpPr>
            <p:cNvPr id="51" name="角丸四角形 50"/>
            <p:cNvSpPr/>
            <p:nvPr/>
          </p:nvSpPr>
          <p:spPr>
            <a:xfrm>
              <a:off x="3842118" y="3754189"/>
              <a:ext cx="2024350" cy="1883131"/>
            </a:xfrm>
            <a:prstGeom prst="roundRect">
              <a:avLst>
                <a:gd name="adj" fmla="val 5689"/>
              </a:avLst>
            </a:prstGeom>
            <a:solidFill>
              <a:srgbClr val="FFF3F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pPr>
              <a:endParaRPr kumimoji="1" lang="ja-JP" altLang="en-US" sz="1800" b="0" i="0" u="none" strike="noStrike" kern="1200" cap="none" spc="0" normalizeH="0" baseline="0" noProof="0">
                <a:ln>
                  <a:noFill/>
                </a:ln>
                <a:solidFill>
                  <a:srgbClr val="FFFFFF"/>
                </a:solidFill>
                <a:effectLst/>
                <a:uLnTx/>
                <a:uFillTx/>
                <a:latin typeface="Corbel" panose="020B0503020204020204"/>
                <a:ea typeface="ＭＳ ゴシック" panose="020B0609070205080204" pitchFamily="49" charset="-128"/>
                <a:cs typeface="+mn-cs"/>
              </a:endParaRPr>
            </a:p>
          </p:txBody>
        </p:sp>
        <p:sp>
          <p:nvSpPr>
            <p:cNvPr id="52" name="テキスト ボックス 51"/>
            <p:cNvSpPr txBox="1"/>
            <p:nvPr/>
          </p:nvSpPr>
          <p:spPr>
            <a:xfrm>
              <a:off x="3862082" y="5034498"/>
              <a:ext cx="1972876" cy="430887"/>
            </a:xfrm>
            <a:prstGeom prst="rect">
              <a:avLst/>
            </a:prstGeom>
            <a:noFill/>
          </p:spPr>
          <p:txBody>
            <a:bodyPr wrap="square" rtlCol="0">
              <a:spAutoFit/>
            </a:bodyPr>
            <a:lstStyle/>
            <a:p>
              <a:r>
                <a:rPr lang="ja-JP" altLang="en-US" sz="1100" b="1" dirty="0">
                  <a:solidFill>
                    <a:srgbClr val="000000"/>
                  </a:solidFill>
                  <a:ea typeface="Yu Gothic UI" panose="020B0500000000000000" pitchFamily="50" charset="-128"/>
                </a:rPr>
                <a:t>位置情報及び</a:t>
              </a:r>
              <a:endParaRPr lang="en-US" altLang="ja-JP" sz="1100" b="1" dirty="0">
                <a:solidFill>
                  <a:srgbClr val="000000"/>
                </a:solidFill>
                <a:ea typeface="Yu Gothic UI" panose="020B0500000000000000" pitchFamily="50" charset="-128"/>
              </a:endParaRPr>
            </a:p>
            <a:p>
              <a:r>
                <a:rPr lang="ja-JP" altLang="en-US" sz="1100" b="1" dirty="0">
                  <a:solidFill>
                    <a:srgbClr val="000000"/>
                  </a:solidFill>
                  <a:ea typeface="Yu Gothic UI" panose="020B0500000000000000" pitchFamily="50" charset="-128"/>
                </a:rPr>
                <a:t>ドライブレコーダー映像の活用</a:t>
              </a:r>
              <a:endParaRPr kumimoji="1" lang="ja-JP" altLang="en-US" sz="1100" b="1" dirty="0"/>
            </a:p>
          </p:txBody>
        </p:sp>
        <p:pic>
          <p:nvPicPr>
            <p:cNvPr id="53" name="図 5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38459" y="3765748"/>
              <a:ext cx="1396426" cy="1396426"/>
            </a:xfrm>
            <a:prstGeom prst="rect">
              <a:avLst/>
            </a:prstGeom>
          </p:spPr>
        </p:pic>
      </p:grpSp>
      <p:sp>
        <p:nvSpPr>
          <p:cNvPr id="47" name="ホームベース 30">
            <a:extLst>
              <a:ext uri="{FF2B5EF4-FFF2-40B4-BE49-F238E27FC236}">
                <a16:creationId xmlns:a16="http://schemas.microsoft.com/office/drawing/2014/main" id="{21F15286-3E05-49CD-9B3B-F64B4E1387A8}"/>
              </a:ext>
            </a:extLst>
          </p:cNvPr>
          <p:cNvSpPr/>
          <p:nvPr/>
        </p:nvSpPr>
        <p:spPr>
          <a:xfrm>
            <a:off x="7185430" y="5129042"/>
            <a:ext cx="970653" cy="431999"/>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利用検証</a:t>
            </a:r>
            <a:endParaRPr kumimoji="1" lang="en-US" altLang="ja-JP" sz="1000" dirty="0">
              <a:solidFill>
                <a:srgbClr val="000000"/>
              </a:solidFill>
              <a:latin typeface="Yu Gothic UI" panose="020B0500000000000000" pitchFamily="50" charset="-128"/>
              <a:ea typeface="Yu Gothic UI" panose="020B0500000000000000" pitchFamily="50" charset="-128"/>
            </a:endParaRPr>
          </a:p>
        </p:txBody>
      </p:sp>
      <p:sp>
        <p:nvSpPr>
          <p:cNvPr id="40" name="ホームベース 30">
            <a:extLst>
              <a:ext uri="{FF2B5EF4-FFF2-40B4-BE49-F238E27FC236}">
                <a16:creationId xmlns:a16="http://schemas.microsoft.com/office/drawing/2014/main" id="{21F15286-3E05-49CD-9B3B-F64B4E1387A8}"/>
              </a:ext>
            </a:extLst>
          </p:cNvPr>
          <p:cNvSpPr/>
          <p:nvPr/>
        </p:nvSpPr>
        <p:spPr>
          <a:xfrm>
            <a:off x="8166867" y="5129042"/>
            <a:ext cx="1049258" cy="431999"/>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本格運用</a:t>
            </a:r>
            <a:endParaRPr kumimoji="1" lang="en-US" altLang="ja-JP" sz="1000" dirty="0">
              <a:solidFill>
                <a:srgbClr val="000000"/>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738743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25</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03. </a:t>
            </a:r>
            <a:r>
              <a:rPr kumimoji="1" lang="ja-JP" altLang="en-US" sz="1100" b="1" kern="0" dirty="0">
                <a:solidFill>
                  <a:srgbClr val="FFFFFF"/>
                </a:solidFill>
                <a:latin typeface="Yu Gothic UI" panose="020B0500000000000000" pitchFamily="50" charset="-128"/>
                <a:ea typeface="Yu Gothic UI" panose="020B0500000000000000" pitchFamily="50" charset="-128"/>
              </a:rPr>
              <a:t>「大阪はあんしんや」。デジタルで支える強いまちづくりへ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67653"/>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fontAlgn="base">
              <a:spcBef>
                <a:spcPct val="0"/>
              </a:spcBef>
              <a:spcAft>
                <a:spcPct val="0"/>
              </a:spcAft>
              <a:defRPr/>
            </a:pPr>
            <a:r>
              <a:rPr kumimoji="1" lang="en-US" altLang="ja-JP" sz="2000" b="1" kern="0" dirty="0">
                <a:solidFill>
                  <a:srgbClr val="AF1932"/>
                </a:solidFill>
                <a:latin typeface="Yu Gothic UI" panose="020B0500000000000000" pitchFamily="50" charset="-128"/>
                <a:ea typeface="Yu Gothic UI" panose="020B0500000000000000" pitchFamily="50" charset="-128"/>
              </a:rPr>
              <a:t>AI</a:t>
            </a:r>
            <a:r>
              <a:rPr kumimoji="1" lang="ja-JP" altLang="en-US" sz="2000" b="1" kern="0" dirty="0">
                <a:solidFill>
                  <a:srgbClr val="AF1932"/>
                </a:solidFill>
                <a:latin typeface="Yu Gothic UI" panose="020B0500000000000000" pitchFamily="50" charset="-128"/>
                <a:ea typeface="Yu Gothic UI" panose="020B0500000000000000" pitchFamily="50" charset="-128"/>
              </a:rPr>
              <a:t>カメラを活用した特殊車両の違法通行対策</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4700712"/>
            <a:ext cx="972000" cy="360000"/>
          </a:xfrm>
          <a:prstGeom prst="rect">
            <a:avLst/>
          </a:prstGeom>
          <a:solidFill>
            <a:srgbClr val="AF1932"/>
          </a:solidFill>
        </p:spPr>
        <p:txBody>
          <a:bodyPr wrap="square" lIns="0" tIns="0" rIns="0" bIns="0" rtlCol="0" anchor="ctr" anchorCtr="0">
            <a:noAutofit/>
          </a:bodyPr>
          <a:lstStyle/>
          <a:p>
            <a:pPr lvl="0" algn="ctr" defTabSz="228600">
              <a:spcAft>
                <a:spcPts val="1200"/>
              </a:spcAft>
              <a:defRPr/>
            </a:pPr>
            <a:r>
              <a:rPr kumimoji="1" lang="en-US" altLang="ja-JP" sz="1000" b="1" dirty="0">
                <a:solidFill>
                  <a:srgbClr val="FFFFFF"/>
                </a:solidFill>
                <a:latin typeface="Yu Gothic UI" panose="020B0500000000000000" pitchFamily="50" charset="-128"/>
                <a:ea typeface="Yu Gothic UI" panose="020B0500000000000000" pitchFamily="50" charset="-128"/>
              </a:rPr>
              <a:t>AI</a:t>
            </a:r>
            <a:r>
              <a:rPr kumimoji="1" lang="ja-JP" altLang="en-US" sz="1000" b="1" dirty="0">
                <a:solidFill>
                  <a:srgbClr val="FFFFFF"/>
                </a:solidFill>
                <a:latin typeface="Yu Gothic UI" panose="020B0500000000000000" pitchFamily="50" charset="-128"/>
                <a:ea typeface="Yu Gothic UI" panose="020B0500000000000000" pitchFamily="50" charset="-128"/>
              </a:rPr>
              <a:t>カメラ開発</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19999" y="4704689"/>
            <a:ext cx="1008000"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開発</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特殊車両通行許可制度がより広く認知され、当該制度を遵守する意識が事業者に根付いていること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48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9E064B8A-A150-46F8-9ABB-D5CB140D28F4}"/>
              </a:ext>
            </a:extLst>
          </p:cNvPr>
          <p:cNvSpPr txBox="1"/>
          <p:nvPr/>
        </p:nvSpPr>
        <p:spPr>
          <a:xfrm>
            <a:off x="5902051" y="2772001"/>
            <a:ext cx="3416614" cy="329154"/>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en-US" altLang="ja-JP" sz="1100" b="1" dirty="0">
                <a:solidFill>
                  <a:srgbClr val="000000"/>
                </a:solidFill>
                <a:ea typeface="Yu Gothic UI" panose="020B0500000000000000" pitchFamily="50" charset="-128"/>
              </a:rPr>
              <a:t>AI</a:t>
            </a:r>
            <a:r>
              <a:rPr lang="ja-JP" altLang="en-US" sz="1100" b="1" dirty="0">
                <a:solidFill>
                  <a:srgbClr val="000000"/>
                </a:solidFill>
                <a:ea typeface="Yu Gothic UI" panose="020B0500000000000000" pitchFamily="50" charset="-128"/>
              </a:rPr>
              <a:t>カメラ導入による取り締まり実施回数の増</a:t>
            </a: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772000"/>
            <a:ext cx="972000" cy="108704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0" y="2015244"/>
            <a:ext cx="3552309" cy="797208"/>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特殊車両が適正に申請されており、当該制度が広く周知されていること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80000"/>
            <a:ext cx="972000" cy="756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道路は車両が安全・円滑に通行できるよう整備されており、制限値を超える車両は、原則として通行できないが、やむを得ず制限値を超える車両を通行させる必要が生じた場合、車両構造・積載貨物の特殊性等を審査し、必要な条件を付して車両の通行を許可する</a:t>
            </a:r>
            <a:r>
              <a:rPr lang="en-US" altLang="ja-JP" sz="1100" dirty="0">
                <a:solidFill>
                  <a:srgbClr val="000000"/>
                </a:solidFill>
                <a:ea typeface="Yu Gothic UI" panose="020B0500000000000000" pitchFamily="50" charset="-128"/>
              </a:rPr>
              <a:t>『</a:t>
            </a:r>
            <a:r>
              <a:rPr lang="ja-JP" altLang="en-US" sz="1100" dirty="0">
                <a:solidFill>
                  <a:srgbClr val="000000"/>
                </a:solidFill>
                <a:ea typeface="Yu Gothic UI" panose="020B0500000000000000" pitchFamily="50" charset="-128"/>
              </a:rPr>
              <a:t>特殊車両通行許可制度</a:t>
            </a:r>
            <a:r>
              <a:rPr lang="en-US" altLang="ja-JP" sz="1100" dirty="0">
                <a:solidFill>
                  <a:srgbClr val="000000"/>
                </a:solidFill>
                <a:ea typeface="Yu Gothic UI" panose="020B0500000000000000" pitchFamily="50" charset="-128"/>
              </a:rPr>
              <a:t>』</a:t>
            </a:r>
            <a:r>
              <a:rPr lang="ja-JP" altLang="en-US" sz="1100" dirty="0">
                <a:solidFill>
                  <a:srgbClr val="000000"/>
                </a:solidFill>
                <a:ea typeface="Yu Gothic UI" panose="020B0500000000000000" pitchFamily="50" charset="-128"/>
              </a:rPr>
              <a:t>が設けられている。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無許可の車両は、事故につながりやすいだけでなく、道路橋に損傷を与え、轍やクラックを発生させるため、適正な申請を促すべく、特殊車両の取締りを実施する必要がある。</a:t>
            </a:r>
          </a:p>
          <a:p>
            <a:pPr marL="171450" lvl="2" indent="-171450">
              <a:lnSpc>
                <a:spcPts val="1400"/>
              </a:lnSpc>
              <a:spcAft>
                <a:spcPts val="600"/>
              </a:spcAft>
              <a:buFont typeface="Arial" panose="020B0604020202020204" pitchFamily="34" charset="0"/>
              <a:buChar char="•"/>
              <a:tabLst>
                <a:tab pos="361950" algn="l"/>
              </a:tabLst>
              <a:defRPr/>
            </a:pPr>
            <a:r>
              <a:rPr lang="en-US" altLang="ja-JP" sz="1100" dirty="0">
                <a:solidFill>
                  <a:srgbClr val="000000"/>
                </a:solidFill>
                <a:ea typeface="Yu Gothic UI" panose="020B0500000000000000" pitchFamily="50" charset="-128"/>
              </a:rPr>
              <a:t>AI</a:t>
            </a:r>
            <a:r>
              <a:rPr lang="ja-JP" altLang="en-US" sz="1100" dirty="0">
                <a:solidFill>
                  <a:srgbClr val="000000"/>
                </a:solidFill>
                <a:ea typeface="Yu Gothic UI" panose="020B0500000000000000" pitchFamily="50" charset="-128"/>
              </a:rPr>
              <a:t>カメラの利活用により、取締り業務プロセスの省人化・簡易化を図り、取締り頻度を向上させる。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具体的には、可搬式の</a:t>
            </a:r>
            <a:r>
              <a:rPr lang="en-US" altLang="ja-JP" sz="1100" dirty="0">
                <a:solidFill>
                  <a:srgbClr val="000000"/>
                </a:solidFill>
                <a:ea typeface="Yu Gothic UI" panose="020B0500000000000000" pitchFamily="50" charset="-128"/>
              </a:rPr>
              <a:t>AI</a:t>
            </a:r>
            <a:r>
              <a:rPr lang="ja-JP" altLang="en-US" sz="1100" dirty="0">
                <a:solidFill>
                  <a:srgbClr val="000000"/>
                </a:solidFill>
                <a:ea typeface="Yu Gothic UI" panose="020B0500000000000000" pitchFamily="50" charset="-128"/>
              </a:rPr>
              <a:t>カメラによる取締りを行うことで、人的取締りに比して、より広範囲で取締りを実施することが可能となり、また撮影は少人数で対応可能となることから、取締り頻度の向上が期待できる。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これにより、特殊車両が適正な経路を通行することになり、市民の交通安全対策、道路構造物の保全に寄与する。</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51" name="ホームベース 30">
            <a:extLst>
              <a:ext uri="{FF2B5EF4-FFF2-40B4-BE49-F238E27FC236}">
                <a16:creationId xmlns:a16="http://schemas.microsoft.com/office/drawing/2014/main" id="{21F15286-3E05-49CD-9B3B-F64B4E1387A8}"/>
              </a:ext>
            </a:extLst>
          </p:cNvPr>
          <p:cNvSpPr/>
          <p:nvPr/>
        </p:nvSpPr>
        <p:spPr>
          <a:xfrm>
            <a:off x="7163999" y="4700713"/>
            <a:ext cx="1008000"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効果検証</a:t>
            </a:r>
          </a:p>
        </p:txBody>
      </p:sp>
      <p:sp>
        <p:nvSpPr>
          <p:cNvPr id="38" name="矢印: 五方向 10">
            <a:extLst>
              <a:ext uri="{FF2B5EF4-FFF2-40B4-BE49-F238E27FC236}">
                <a16:creationId xmlns:a16="http://schemas.microsoft.com/office/drawing/2014/main" id="{12137F42-C4D3-45CE-938C-F3EDE5D3A607}"/>
              </a:ext>
            </a:extLst>
          </p:cNvPr>
          <p:cNvSpPr/>
          <p:nvPr/>
        </p:nvSpPr>
        <p:spPr>
          <a:xfrm>
            <a:off x="7275506" y="3227540"/>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E7758DF3-0948-4B8E-ADD1-3B36917527FF}"/>
              </a:ext>
            </a:extLst>
          </p:cNvPr>
          <p:cNvSpPr txBox="1"/>
          <p:nvPr/>
        </p:nvSpPr>
        <p:spPr>
          <a:xfrm>
            <a:off x="7689492" y="3095270"/>
            <a:ext cx="1292583"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4" name="テキスト ボックス 43">
            <a:extLst>
              <a:ext uri="{FF2B5EF4-FFF2-40B4-BE49-F238E27FC236}">
                <a16:creationId xmlns:a16="http://schemas.microsoft.com/office/drawing/2014/main" id="{E7758DF3-0948-4B8E-ADD1-3B36917527FF}"/>
              </a:ext>
            </a:extLst>
          </p:cNvPr>
          <p:cNvSpPr txBox="1"/>
          <p:nvPr/>
        </p:nvSpPr>
        <p:spPr>
          <a:xfrm>
            <a:off x="6052994" y="3391393"/>
            <a:ext cx="1087639"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2</a:t>
            </a:r>
            <a:r>
              <a:rPr kumimoji="1" lang="ja-JP" altLang="en-US" sz="1600" b="1" dirty="0">
                <a:ln w="0"/>
                <a:solidFill>
                  <a:srgbClr val="AF1932"/>
                </a:solidFill>
                <a:latin typeface="Yu Gothic UI" panose="020B0500000000000000" pitchFamily="50" charset="-128"/>
                <a:ea typeface="Yu Gothic UI" panose="020B0500000000000000" pitchFamily="50" charset="-128"/>
              </a:rPr>
              <a:t>回</a:t>
            </a:r>
            <a:r>
              <a:rPr kumimoji="1" lang="en-US" altLang="ja-JP" sz="1600" b="1" dirty="0">
                <a:ln w="0"/>
                <a:solidFill>
                  <a:srgbClr val="AF1932"/>
                </a:solidFill>
                <a:latin typeface="Yu Gothic UI" panose="020B0500000000000000" pitchFamily="50" charset="-128"/>
                <a:ea typeface="Yu Gothic UI" panose="020B0500000000000000" pitchFamily="50" charset="-128"/>
              </a:rPr>
              <a:t>/</a:t>
            </a:r>
            <a:r>
              <a:rPr kumimoji="1" lang="ja-JP" altLang="en-US" sz="1600" b="1" dirty="0">
                <a:ln w="0"/>
                <a:solidFill>
                  <a:srgbClr val="AF1932"/>
                </a:solidFill>
                <a:latin typeface="Yu Gothic UI" panose="020B0500000000000000" pitchFamily="50" charset="-128"/>
                <a:ea typeface="Yu Gothic UI" panose="020B0500000000000000" pitchFamily="50" charset="-128"/>
              </a:rPr>
              <a:t>年</a:t>
            </a:r>
            <a:endParaRPr kumimoji="1" lang="en-US" altLang="ja-JP" sz="1600" b="1" dirty="0">
              <a:ln w="0"/>
              <a:solidFill>
                <a:srgbClr val="AF1932"/>
              </a:solidFill>
              <a:latin typeface="Yu Gothic UI" panose="020B0500000000000000" pitchFamily="50" charset="-128"/>
              <a:ea typeface="Yu Gothic UI" panose="020B0500000000000000" pitchFamily="50" charset="-128"/>
            </a:endParaRPr>
          </a:p>
        </p:txBody>
      </p:sp>
      <p:sp>
        <p:nvSpPr>
          <p:cNvPr id="47" name="テキスト ボックス 46">
            <a:extLst>
              <a:ext uri="{FF2B5EF4-FFF2-40B4-BE49-F238E27FC236}">
                <a16:creationId xmlns:a16="http://schemas.microsoft.com/office/drawing/2014/main" id="{E7758DF3-0948-4B8E-ADD1-3B36917527FF}"/>
              </a:ext>
            </a:extLst>
          </p:cNvPr>
          <p:cNvSpPr txBox="1"/>
          <p:nvPr/>
        </p:nvSpPr>
        <p:spPr>
          <a:xfrm>
            <a:off x="7749271" y="3386867"/>
            <a:ext cx="1318280"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8</a:t>
            </a:r>
            <a:r>
              <a:rPr kumimoji="1" lang="ja-JP" altLang="en-US" sz="1600" b="1" dirty="0">
                <a:ln w="0"/>
                <a:solidFill>
                  <a:srgbClr val="AF1932"/>
                </a:solidFill>
                <a:latin typeface="Yu Gothic UI" panose="020B0500000000000000" pitchFamily="50" charset="-128"/>
                <a:ea typeface="Yu Gothic UI" panose="020B0500000000000000" pitchFamily="50" charset="-128"/>
              </a:rPr>
              <a:t>回</a:t>
            </a:r>
            <a:r>
              <a:rPr kumimoji="1" lang="en-US" altLang="ja-JP" sz="1600" b="1" dirty="0">
                <a:ln w="0"/>
                <a:solidFill>
                  <a:srgbClr val="AF1932"/>
                </a:solidFill>
                <a:latin typeface="Yu Gothic UI" panose="020B0500000000000000" pitchFamily="50" charset="-128"/>
                <a:ea typeface="Yu Gothic UI" panose="020B0500000000000000" pitchFamily="50" charset="-128"/>
              </a:rPr>
              <a:t>/</a:t>
            </a:r>
            <a:r>
              <a:rPr kumimoji="1" lang="ja-JP" altLang="en-US" sz="1600" b="1" dirty="0">
                <a:ln w="0"/>
                <a:solidFill>
                  <a:srgbClr val="AF1932"/>
                </a:solidFill>
                <a:latin typeface="Yu Gothic UI" panose="020B0500000000000000" pitchFamily="50" charset="-128"/>
                <a:ea typeface="Yu Gothic UI" panose="020B0500000000000000" pitchFamily="50" charset="-128"/>
              </a:rPr>
              <a:t>年</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8" name="テキスト ボックス 47">
            <a:extLst>
              <a:ext uri="{FF2B5EF4-FFF2-40B4-BE49-F238E27FC236}">
                <a16:creationId xmlns:a16="http://schemas.microsoft.com/office/drawing/2014/main" id="{E7758DF3-0948-4B8E-ADD1-3B36917527FF}"/>
              </a:ext>
            </a:extLst>
          </p:cNvPr>
          <p:cNvSpPr txBox="1"/>
          <p:nvPr/>
        </p:nvSpPr>
        <p:spPr>
          <a:xfrm>
            <a:off x="6060319" y="3095270"/>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50" name="テキスト ボックス 49">
            <a:extLst>
              <a:ext uri="{FF2B5EF4-FFF2-40B4-BE49-F238E27FC236}">
                <a16:creationId xmlns:a16="http://schemas.microsoft.com/office/drawing/2014/main" id="{88BD3951-DC58-49D2-A592-A03CECB54AE2}"/>
              </a:ext>
            </a:extLst>
          </p:cNvPr>
          <p:cNvSpPr txBox="1"/>
          <p:nvPr/>
        </p:nvSpPr>
        <p:spPr>
          <a:xfrm>
            <a:off x="4860000" y="5110642"/>
            <a:ext cx="972000" cy="432000"/>
          </a:xfrm>
          <a:prstGeom prst="rect">
            <a:avLst/>
          </a:prstGeom>
          <a:solidFill>
            <a:srgbClr val="AF1932"/>
          </a:solidFill>
        </p:spPr>
        <p:txBody>
          <a:bodyPr wrap="square" lIns="0" tIns="0" rIns="0" bIns="0" rtlCol="0" anchor="ctr" anchorCtr="0">
            <a:noAutofit/>
          </a:bodyPr>
          <a:lstStyle/>
          <a:p>
            <a:pPr lvl="0" algn="ctr" defTabSz="228600">
              <a:defRPr/>
            </a:pPr>
            <a:r>
              <a:rPr kumimoji="1" lang="en-US" altLang="ja-JP" sz="1000" b="1" dirty="0">
                <a:solidFill>
                  <a:srgbClr val="FFFFFF"/>
                </a:solidFill>
                <a:latin typeface="Yu Gothic UI" panose="020B0500000000000000" pitchFamily="50" charset="-128"/>
                <a:ea typeface="Yu Gothic UI" panose="020B0500000000000000" pitchFamily="50" charset="-128"/>
              </a:rPr>
              <a:t>AI</a:t>
            </a:r>
            <a:r>
              <a:rPr kumimoji="1" lang="ja-JP" altLang="en-US" sz="1000" b="1" dirty="0">
                <a:solidFill>
                  <a:srgbClr val="FFFFFF"/>
                </a:solidFill>
                <a:latin typeface="Yu Gothic UI" panose="020B0500000000000000" pitchFamily="50" charset="-128"/>
                <a:ea typeface="Yu Gothic UI" panose="020B0500000000000000" pitchFamily="50" charset="-128"/>
              </a:rPr>
              <a:t>カメラによる</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lvl="0"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取締り</a:t>
            </a:r>
          </a:p>
        </p:txBody>
      </p:sp>
      <p:sp>
        <p:nvSpPr>
          <p:cNvPr id="53" name="ホームベース 30">
            <a:extLst>
              <a:ext uri="{FF2B5EF4-FFF2-40B4-BE49-F238E27FC236}">
                <a16:creationId xmlns:a16="http://schemas.microsoft.com/office/drawing/2014/main" id="{21F15286-3E05-49CD-9B3B-F64B4E1387A8}"/>
              </a:ext>
            </a:extLst>
          </p:cNvPr>
          <p:cNvSpPr/>
          <p:nvPr/>
        </p:nvSpPr>
        <p:spPr>
          <a:xfrm>
            <a:off x="8208000" y="5084264"/>
            <a:ext cx="1008000"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実施</a:t>
            </a:r>
          </a:p>
        </p:txBody>
      </p:sp>
      <p:sp>
        <p:nvSpPr>
          <p:cNvPr id="37" name="テキスト ボックス 36">
            <a:extLst>
              <a:ext uri="{FF2B5EF4-FFF2-40B4-BE49-F238E27FC236}">
                <a16:creationId xmlns:a16="http://schemas.microsoft.com/office/drawing/2014/main" id="{E7758DF3-0948-4B8E-ADD1-3B36917527FF}"/>
              </a:ext>
            </a:extLst>
          </p:cNvPr>
          <p:cNvSpPr txBox="1"/>
          <p:nvPr/>
        </p:nvSpPr>
        <p:spPr>
          <a:xfrm>
            <a:off x="6060319" y="3663828"/>
            <a:ext cx="1087639" cy="221211"/>
          </a:xfrm>
          <a:prstGeom prst="rect">
            <a:avLst/>
          </a:prstGeom>
          <a:noFill/>
        </p:spPr>
        <p:txBody>
          <a:bodyPr wrap="square" lIns="0" tIns="0" rIns="0" bIns="0" rtlCol="0" anchor="ctr" anchorCtr="0">
            <a:noAutofit/>
          </a:bodyPr>
          <a:lstStyle/>
          <a:p>
            <a:pPr defTabSz="228600">
              <a:defRPr/>
            </a:pPr>
            <a:r>
              <a:rPr kumimoji="1" lang="en-US" altLang="ja-JP" sz="1000" b="1" dirty="0">
                <a:ln w="0"/>
                <a:solidFill>
                  <a:srgbClr val="AF1932"/>
                </a:solidFill>
                <a:latin typeface="Yu Gothic UI" panose="020B0500000000000000" pitchFamily="50" charset="-128"/>
                <a:ea typeface="Yu Gothic UI" panose="020B0500000000000000" pitchFamily="50" charset="-128"/>
              </a:rPr>
              <a:t>※</a:t>
            </a:r>
            <a:r>
              <a:rPr kumimoji="1" lang="ja-JP" altLang="en-US" sz="1000" b="1" dirty="0">
                <a:ln w="0"/>
                <a:solidFill>
                  <a:srgbClr val="AF1932"/>
                </a:solidFill>
                <a:latin typeface="Yu Gothic UI" panose="020B0500000000000000" pitchFamily="50" charset="-128"/>
                <a:ea typeface="Yu Gothic UI" panose="020B0500000000000000" pitchFamily="50" charset="-128"/>
              </a:rPr>
              <a:t>人的取り締り</a:t>
            </a:r>
          </a:p>
        </p:txBody>
      </p:sp>
      <p:sp>
        <p:nvSpPr>
          <p:cNvPr id="43" name="テキスト ボックス 39">
            <a:extLst>
              <a:ext uri="{FF2B5EF4-FFF2-40B4-BE49-F238E27FC236}">
                <a16:creationId xmlns:a16="http://schemas.microsoft.com/office/drawing/2014/main" id="{722F4527-F3B1-47C1-838C-0D9520A0E5C8}"/>
              </a:ext>
            </a:extLst>
          </p:cNvPr>
          <p:cNvSpPr txBox="1"/>
          <p:nvPr/>
        </p:nvSpPr>
        <p:spPr>
          <a:xfrm>
            <a:off x="1935038" y="5813804"/>
            <a:ext cx="1474916" cy="230832"/>
          </a:xfrm>
          <a:prstGeom prst="rect">
            <a:avLst/>
          </a:prstGeom>
          <a:noFill/>
        </p:spPr>
        <p:txBody>
          <a:bodyPr wrap="square" l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fontAlgn="base">
              <a:spcBef>
                <a:spcPct val="0"/>
              </a:spcBef>
              <a:spcAft>
                <a:spcPct val="0"/>
              </a:spcAft>
              <a:defRPr/>
            </a:pPr>
            <a:r>
              <a:rPr kumimoji="1" lang="en-US" altLang="ja-JP" sz="900" b="1" kern="0" dirty="0">
                <a:latin typeface="Yu Gothic UI" panose="020B0500000000000000" pitchFamily="50" charset="-128"/>
                <a:ea typeface="Yu Gothic UI" panose="020B0500000000000000" pitchFamily="50" charset="-128"/>
              </a:rPr>
              <a:t>AI</a:t>
            </a:r>
            <a:r>
              <a:rPr kumimoji="1" lang="ja-JP" altLang="en-US" sz="900" b="1" kern="0" dirty="0">
                <a:latin typeface="Yu Gothic UI" panose="020B0500000000000000" pitchFamily="50" charset="-128"/>
                <a:ea typeface="Yu Gothic UI" panose="020B0500000000000000" pitchFamily="50" charset="-128"/>
              </a:rPr>
              <a:t>カメラによる撮影イメージ</a:t>
            </a:r>
            <a:endParaRPr kumimoji="1" lang="en-US" altLang="ja-JP" sz="900" b="1" kern="0" dirty="0">
              <a:latin typeface="Yu Gothic UI" panose="020B0500000000000000" pitchFamily="50" charset="-128"/>
              <a:ea typeface="Yu Gothic UI" panose="020B0500000000000000" pitchFamily="50" charset="-128"/>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6344" y="4381746"/>
            <a:ext cx="2783815" cy="1284454"/>
          </a:xfrm>
          <a:prstGeom prst="rect">
            <a:avLst/>
          </a:prstGeom>
        </p:spPr>
      </p:pic>
    </p:spTree>
    <p:extLst>
      <p:ext uri="{BB962C8B-B14F-4D97-AF65-F5344CB8AC3E}">
        <p14:creationId xmlns:p14="http://schemas.microsoft.com/office/powerpoint/2010/main" val="1774890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26</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03. </a:t>
            </a:r>
            <a:r>
              <a:rPr kumimoji="1" lang="ja-JP" altLang="en-US" sz="1100" b="1" kern="0" dirty="0">
                <a:solidFill>
                  <a:srgbClr val="FFFFFF"/>
                </a:solidFill>
                <a:latin typeface="Yu Gothic UI" panose="020B0500000000000000" pitchFamily="50" charset="-128"/>
                <a:ea typeface="Yu Gothic UI" panose="020B0500000000000000" pitchFamily="50" charset="-128"/>
              </a:rPr>
              <a:t>「大阪はあんしんや」。デジタルで支える強いまちづくりへ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67653"/>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fontAlgn="base">
              <a:spcBef>
                <a:spcPct val="0"/>
              </a:spcBef>
              <a:spcAft>
                <a:spcPct val="0"/>
              </a:spcAft>
              <a:defRPr/>
            </a:pPr>
            <a:r>
              <a:rPr kumimoji="1" lang="zh-TW" altLang="en-US" sz="2000" b="1" kern="0" dirty="0">
                <a:solidFill>
                  <a:srgbClr val="AF1932"/>
                </a:solidFill>
                <a:latin typeface="Yu Gothic UI" panose="020B0500000000000000" pitchFamily="50" charset="-128"/>
                <a:ea typeface="Yu Gothic UI" panose="020B0500000000000000" pitchFamily="50" charset="-128"/>
              </a:rPr>
              <a:t>公園緑化系維持管理業務</a:t>
            </a:r>
            <a:r>
              <a:rPr kumimoji="1" lang="ja-JP" altLang="en-US" sz="2000" b="1" kern="0" dirty="0">
                <a:solidFill>
                  <a:srgbClr val="AF1932"/>
                </a:solidFill>
                <a:latin typeface="Yu Gothic UI" panose="020B0500000000000000" pitchFamily="50" charset="-128"/>
                <a:ea typeface="Yu Gothic UI" panose="020B0500000000000000" pitchFamily="50" charset="-128"/>
              </a:rPr>
              <a:t>の最適化</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4700712"/>
            <a:ext cx="972000" cy="54000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維持業務</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の最適化</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19999" y="4700713"/>
            <a:ext cx="1008000" cy="54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最適化手法の検討</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公園緑化系維持管理</a:t>
            </a:r>
            <a:r>
              <a:rPr lang="ja-JP" altLang="en-US" sz="1100" b="1" dirty="0">
                <a:ea typeface="Yu Gothic UI" panose="020B0500000000000000" pitchFamily="50" charset="-128"/>
              </a:rPr>
              <a:t>業務が</a:t>
            </a:r>
            <a:r>
              <a:rPr lang="ja-JP" altLang="en-US" sz="1100" b="1" dirty="0">
                <a:solidFill>
                  <a:srgbClr val="000000"/>
                </a:solidFill>
                <a:ea typeface="Yu Gothic UI" panose="020B0500000000000000" pitchFamily="50" charset="-128"/>
              </a:rPr>
              <a:t>最適化・効率化され、迅速な市民対応や公園や樹木に関する情報提供ができていること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68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916000"/>
            <a:ext cx="972000" cy="108704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0" y="2015244"/>
            <a:ext cx="3552309" cy="797208"/>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ea typeface="Yu Gothic UI" panose="020B0500000000000000" pitchFamily="50" charset="-128"/>
              </a:rPr>
              <a:t>行政が維持管理業務を効果的・効率的に実施することで、市民がより迅速なサービスを享受できること</a:t>
            </a:r>
            <a:endParaRPr lang="en-US" altLang="ja-JP" sz="1100" b="1" dirty="0">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ja-JP" altLang="en-US" sz="1100" b="1" dirty="0">
                <a:ea typeface="Yu Gothic UI" panose="020B0500000000000000" pitchFamily="50" charset="-128"/>
              </a:rPr>
              <a:t>市民が公園や樹木に関する情報を簡単・気軽に知ることができること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015244"/>
            <a:ext cx="972000" cy="86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公園施設では、多くの施設を管理しているが、それらの情報が個別の紙資料等で保存されているため、情報の閲覧、検索、集計等に多くの時間を要している。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維持管理業務の在り方を見直すなど全体の最適化の検討を行い、紙資料を電子データ化し、電子情報で管理できるシステムを導入することなどにより、業務の効率化を図る。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整理されたシステムで管理する施設や樹木の情報の一部（樹木の基本情報、</a:t>
            </a:r>
            <a:r>
              <a:rPr lang="en-US" altLang="ja-JP" sz="1100" dirty="0" err="1">
                <a:solidFill>
                  <a:srgbClr val="000000"/>
                </a:solidFill>
                <a:ea typeface="Yu Gothic UI" panose="020B0500000000000000" pitchFamily="50" charset="-128"/>
              </a:rPr>
              <a:t>i</a:t>
            </a:r>
            <a:r>
              <a:rPr lang="en-US" altLang="ja-JP" sz="1100" dirty="0">
                <a:solidFill>
                  <a:srgbClr val="000000"/>
                </a:solidFill>
                <a:ea typeface="Yu Gothic UI" panose="020B0500000000000000" pitchFamily="50" charset="-128"/>
              </a:rPr>
              <a:t>-tree</a:t>
            </a:r>
            <a:r>
              <a:rPr lang="en-US" altLang="ja-JP" sz="900" dirty="0">
                <a:solidFill>
                  <a:srgbClr val="000000"/>
                </a:solidFill>
                <a:ea typeface="Yu Gothic UI" panose="020B0500000000000000" pitchFamily="50" charset="-128"/>
              </a:rPr>
              <a:t>※</a:t>
            </a:r>
            <a:r>
              <a:rPr lang="ja-JP" altLang="en-US" sz="1100" dirty="0">
                <a:solidFill>
                  <a:srgbClr val="000000"/>
                </a:solidFill>
                <a:ea typeface="Yu Gothic UI" panose="020B0500000000000000" pitchFamily="50" charset="-128"/>
              </a:rPr>
              <a:t>を用いた樹木の貨幣価値、トイレ・遊具・広場といった情報など）を、市民向けの情報として発信する。</a:t>
            </a:r>
            <a:endParaRPr lang="en-US" altLang="ja-JP"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これらにより、次の効果が期待できる。</a:t>
            </a:r>
            <a:endParaRPr lang="en-US" altLang="ja-JP"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常に最新の情報が記載された台帳を活用することにより、維持管理業務を迅速化、市民サービスの向上につなげる。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施設や樹木のデータをオープンにすることにより、市民が公園を利用する上での情報の提供や、都市環境を楽しく気軽に知る・学べる機会の提供につなげる。</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491047"/>
            <a:ext cx="3350382" cy="221211"/>
          </a:xfrm>
          <a:prstGeom prst="rect">
            <a:avLst/>
          </a:prstGeom>
          <a:noFill/>
        </p:spPr>
        <p:txBody>
          <a:bodyPr wrap="square" lIns="0" tIns="0" rIns="0" bIns="0" rtlCol="0" anchor="ctr" anchorCtr="0">
            <a:noAutofit/>
          </a:bodyPr>
          <a:lstStyle/>
          <a:p>
            <a:pPr defTabSz="228600">
              <a:defRPr/>
            </a:pPr>
            <a:r>
              <a:rPr kumimoji="1" lang="ja-JP" altLang="en-US" sz="1600" b="1" dirty="0">
                <a:ln w="0"/>
                <a:solidFill>
                  <a:srgbClr val="AF1932"/>
                </a:solidFill>
                <a:latin typeface="Yu Gothic UI" panose="020B0500000000000000" pitchFamily="50" charset="-128"/>
                <a:ea typeface="Yu Gothic UI" panose="020B0500000000000000" pitchFamily="50" charset="-128"/>
              </a:rPr>
              <a:t>公園緑化系維持管理業務のシステム構築完了</a:t>
            </a:r>
          </a:p>
        </p:txBody>
      </p:sp>
      <p:sp>
        <p:nvSpPr>
          <p:cNvPr id="43" name="テキスト ボックス 42">
            <a:extLst>
              <a:ext uri="{FF2B5EF4-FFF2-40B4-BE49-F238E27FC236}">
                <a16:creationId xmlns:a16="http://schemas.microsoft.com/office/drawing/2014/main" id="{E7758DF3-0948-4B8E-ADD1-3B36917527FF}"/>
              </a:ext>
            </a:extLst>
          </p:cNvPr>
          <p:cNvSpPr txBox="1"/>
          <p:nvPr/>
        </p:nvSpPr>
        <p:spPr>
          <a:xfrm>
            <a:off x="6060318" y="3046114"/>
            <a:ext cx="1267581"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 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51" name="ホームベース 30">
            <a:extLst>
              <a:ext uri="{FF2B5EF4-FFF2-40B4-BE49-F238E27FC236}">
                <a16:creationId xmlns:a16="http://schemas.microsoft.com/office/drawing/2014/main" id="{21F15286-3E05-49CD-9B3B-F64B4E1387A8}"/>
              </a:ext>
            </a:extLst>
          </p:cNvPr>
          <p:cNvSpPr/>
          <p:nvPr/>
        </p:nvSpPr>
        <p:spPr>
          <a:xfrm>
            <a:off x="7164000" y="4700713"/>
            <a:ext cx="2052125" cy="54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維持管理の効率化に向けた</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システム化の検討・実装</a:t>
            </a:r>
          </a:p>
        </p:txBody>
      </p:sp>
      <p:grpSp>
        <p:nvGrpSpPr>
          <p:cNvPr id="40" name="グループ化 39"/>
          <p:cNvGrpSpPr/>
          <p:nvPr/>
        </p:nvGrpSpPr>
        <p:grpSpPr>
          <a:xfrm>
            <a:off x="1225822" y="4216264"/>
            <a:ext cx="2854289" cy="1998272"/>
            <a:chOff x="904977" y="3803108"/>
            <a:chExt cx="4394064" cy="3239722"/>
          </a:xfrm>
        </p:grpSpPr>
        <p:pic>
          <p:nvPicPr>
            <p:cNvPr id="45" name="図 4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4977" y="3803108"/>
              <a:ext cx="4394064" cy="2934200"/>
            </a:xfrm>
            <a:prstGeom prst="rect">
              <a:avLst/>
            </a:prstGeom>
          </p:spPr>
        </p:pic>
        <p:sp>
          <p:nvSpPr>
            <p:cNvPr id="46" name="テキスト ボックス 45">
              <a:extLst>
                <a:ext uri="{FF2B5EF4-FFF2-40B4-BE49-F238E27FC236}">
                  <a16:creationId xmlns:a16="http://schemas.microsoft.com/office/drawing/2014/main" id="{28DCFC43-8E2F-4EBB-BB8F-BF33FC58D023}"/>
                </a:ext>
              </a:extLst>
            </p:cNvPr>
            <p:cNvSpPr txBox="1"/>
            <p:nvPr/>
          </p:nvSpPr>
          <p:spPr>
            <a:xfrm>
              <a:off x="2172267" y="6839558"/>
              <a:ext cx="1812470" cy="203272"/>
            </a:xfrm>
            <a:prstGeom prst="rect">
              <a:avLst/>
            </a:prstGeom>
          </p:spPr>
          <p:txBody>
            <a:bodyPr wrap="none" lIns="0" tIns="0" rIns="0" bIns="0" rtlCol="0" anchor="ctr" anchorCtr="0">
              <a:spAutoFit/>
            </a:bodyPr>
            <a:lstStyle/>
            <a:p>
              <a:pPr marR="0" lvl="0" indent="0" fontAlgn="base">
                <a:lnSpc>
                  <a:spcPct val="100000"/>
                </a:lnSpc>
                <a:spcBef>
                  <a:spcPct val="0"/>
                </a:spcBef>
                <a:spcAft>
                  <a:spcPct val="0"/>
                </a:spcAft>
                <a:buClrTx/>
                <a:buSzTx/>
                <a:buFontTx/>
                <a:buNone/>
                <a:tabLst/>
                <a:defRPr/>
              </a:pPr>
              <a:r>
                <a:rPr lang="ja-JP" altLang="en-US" sz="1100" b="1" dirty="0">
                  <a:solidFill>
                    <a:srgbClr val="000000"/>
                  </a:solidFill>
                  <a:ea typeface="Yu Gothic UI" panose="020B0500000000000000" pitchFamily="50" charset="-128"/>
                </a:rPr>
                <a:t>効率化・最適化後のイメージ</a:t>
              </a:r>
              <a:endParaRPr lang="en-US" altLang="ja-JP" sz="1100" b="1" dirty="0">
                <a:solidFill>
                  <a:srgbClr val="000000"/>
                </a:solidFill>
                <a:ea typeface="Yu Gothic UI" panose="020B0500000000000000" pitchFamily="50" charset="-128"/>
              </a:endParaRPr>
            </a:p>
          </p:txBody>
        </p:sp>
      </p:grpSp>
      <p:sp>
        <p:nvSpPr>
          <p:cNvPr id="37" name="テキスト ボックス 36">
            <a:extLst>
              <a:ext uri="{FF2B5EF4-FFF2-40B4-BE49-F238E27FC236}">
                <a16:creationId xmlns:a16="http://schemas.microsoft.com/office/drawing/2014/main" id="{88BD3951-DC58-49D2-A592-A03CECB54AE2}"/>
              </a:ext>
            </a:extLst>
          </p:cNvPr>
          <p:cNvSpPr txBox="1"/>
          <p:nvPr/>
        </p:nvSpPr>
        <p:spPr>
          <a:xfrm>
            <a:off x="4860000" y="5282765"/>
            <a:ext cx="972000" cy="43200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情報発信</a:t>
            </a:r>
          </a:p>
        </p:txBody>
      </p:sp>
      <p:sp>
        <p:nvSpPr>
          <p:cNvPr id="38" name="ホームベース 30">
            <a:extLst>
              <a:ext uri="{FF2B5EF4-FFF2-40B4-BE49-F238E27FC236}">
                <a16:creationId xmlns:a16="http://schemas.microsoft.com/office/drawing/2014/main" id="{561A15C5-3D9C-479B-B739-7CF6E5E211DF}"/>
              </a:ext>
            </a:extLst>
          </p:cNvPr>
          <p:cNvSpPr/>
          <p:nvPr/>
        </p:nvSpPr>
        <p:spPr>
          <a:xfrm>
            <a:off x="8148131" y="5292118"/>
            <a:ext cx="1067993"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zh-TW" altLang="en-US" sz="1000" dirty="0">
                <a:solidFill>
                  <a:srgbClr val="000000"/>
                </a:solidFill>
                <a:latin typeface="Yu Gothic UI" panose="020B0500000000000000" pitchFamily="50" charset="-128"/>
                <a:ea typeface="Yu Gothic UI" panose="020B0500000000000000" pitchFamily="50" charset="-128"/>
              </a:rPr>
              <a:t>情報発信方法検討</a:t>
            </a:r>
            <a:endParaRPr kumimoji="1" lang="ja-JP" altLang="en-US" sz="1000" dirty="0">
              <a:solidFill>
                <a:srgbClr val="000000"/>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945E38E8-6958-218B-C83D-6259A993E8B6}"/>
              </a:ext>
            </a:extLst>
          </p:cNvPr>
          <p:cNvSpPr txBox="1"/>
          <p:nvPr/>
        </p:nvSpPr>
        <p:spPr>
          <a:xfrm>
            <a:off x="357946" y="6317754"/>
            <a:ext cx="6770228" cy="253916"/>
          </a:xfrm>
          <a:prstGeom prst="rect">
            <a:avLst/>
          </a:prstGeom>
          <a:noFill/>
        </p:spPr>
        <p:txBody>
          <a:bodyPr wrap="square">
            <a:spAutoFit/>
          </a:bodyPr>
          <a:lstStyle/>
          <a:p>
            <a:r>
              <a:rPr lang="en-US" altLang="ja-JP" sz="1050" dirty="0"/>
              <a:t>※</a:t>
            </a:r>
            <a:r>
              <a:rPr lang="ja-JP" altLang="en-US" sz="1050" dirty="0"/>
              <a:t>樹木</a:t>
            </a:r>
            <a:r>
              <a:rPr lang="en-US" altLang="ja-JP" sz="1050" dirty="0"/>
              <a:t>1</a:t>
            </a:r>
            <a:r>
              <a:rPr lang="ja-JP" altLang="en-US" sz="1050" dirty="0"/>
              <a:t>本ごとの</a:t>
            </a:r>
            <a:r>
              <a:rPr lang="en-US" altLang="ja-JP" sz="1050" dirty="0"/>
              <a:t>CO2</a:t>
            </a:r>
            <a:r>
              <a:rPr lang="ja-JP" altLang="en-US" sz="1050" dirty="0"/>
              <a:t>蓄積量などといった樹木の定量的評価を貨幣価値として算出できるプログラムのこと。</a:t>
            </a:r>
          </a:p>
        </p:txBody>
      </p:sp>
    </p:spTree>
    <p:extLst>
      <p:ext uri="{BB962C8B-B14F-4D97-AF65-F5344CB8AC3E}">
        <p14:creationId xmlns:p14="http://schemas.microsoft.com/office/powerpoint/2010/main" val="1516332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27</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03. </a:t>
            </a:r>
            <a:r>
              <a:rPr kumimoji="1" lang="ja-JP" altLang="en-US" sz="1100" b="1" kern="0" dirty="0">
                <a:solidFill>
                  <a:srgbClr val="FFFFFF"/>
                </a:solidFill>
                <a:latin typeface="Yu Gothic UI" panose="020B0500000000000000" pitchFamily="50" charset="-128"/>
                <a:ea typeface="Yu Gothic UI" panose="020B0500000000000000" pitchFamily="50" charset="-128"/>
              </a:rPr>
              <a:t>「大阪はあんしんや」。デジタルで支える強いまちづくりへ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67653"/>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災害重要拠点間無線ネットワークの整備</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危機事態への迅速かつ的確な対処を行えるように災害情報の収集・分析・共有・伝達能力の強化をはじめとする危機管理体制が整備できていること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68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880000"/>
            <a:ext cx="972000" cy="108704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2015244"/>
            <a:ext cx="3508650" cy="797208"/>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災害重要拠点間無線ネットワークを整備し、災害時の安定した通信網を確保すること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015244"/>
            <a:ext cx="972000" cy="828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大規模災害時、長期間停電やケーブル断線等が発生した場合であっても、災害重要拠点間の安定した通信を確保するため、自営の無線ネットワークを整備する。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従来より伝送能力の高い無線装置を導入する事で、伝送能力が大幅に強化され、従来からの防災電話・防災</a:t>
            </a:r>
            <a:r>
              <a:rPr lang="en-US" altLang="ja-JP" sz="1100" dirty="0">
                <a:solidFill>
                  <a:srgbClr val="000000"/>
                </a:solidFill>
                <a:ea typeface="Yu Gothic UI" panose="020B0500000000000000" pitchFamily="50" charset="-128"/>
              </a:rPr>
              <a:t>FAX</a:t>
            </a:r>
            <a:r>
              <a:rPr lang="ja-JP" altLang="en-US" sz="1100" dirty="0">
                <a:solidFill>
                  <a:srgbClr val="000000"/>
                </a:solidFill>
                <a:ea typeface="Yu Gothic UI" panose="020B0500000000000000" pitchFamily="50" charset="-128"/>
              </a:rPr>
              <a:t>に加え、防災テレビ会議システムや防災情報システム等のデータ通信がおこなえる。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災害時重要拠点間無線ネットワークを伝送路とした防災テレビ会議システムを導入することにより、大規模災害により通信や電力といった社会インフラに被害が発生した場合でも、分庁舎の所属長が庁舎で指揮を執りながら、災害対応の方針を決定する災害対策本部会議に参加できるようにすることで、災害時の意思決定の体制強化を図る。</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40" name="テキスト ボックス 39">
            <a:extLst>
              <a:ext uri="{FF2B5EF4-FFF2-40B4-BE49-F238E27FC236}">
                <a16:creationId xmlns:a16="http://schemas.microsoft.com/office/drawing/2014/main" id="{E7758DF3-0948-4B8E-ADD1-3B36917527FF}"/>
              </a:ext>
            </a:extLst>
          </p:cNvPr>
          <p:cNvSpPr txBox="1"/>
          <p:nvPr/>
        </p:nvSpPr>
        <p:spPr>
          <a:xfrm>
            <a:off x="6060319" y="3318521"/>
            <a:ext cx="3350382" cy="221211"/>
          </a:xfrm>
          <a:prstGeom prst="rect">
            <a:avLst/>
          </a:prstGeom>
          <a:noFill/>
        </p:spPr>
        <p:txBody>
          <a:bodyPr wrap="square" lIns="0" tIns="0" rIns="0" bIns="0" rtlCol="0" anchor="ctr" anchorCtr="0">
            <a:noAutofit/>
          </a:bodyPr>
          <a:lstStyle/>
          <a:p>
            <a:pPr defTabSz="228600">
              <a:defRPr/>
            </a:pPr>
            <a:r>
              <a:rPr kumimoji="1" lang="ja-JP" altLang="en-US" sz="1600" b="1" dirty="0">
                <a:ln w="0"/>
                <a:solidFill>
                  <a:srgbClr val="AF1932"/>
                </a:solidFill>
                <a:latin typeface="Yu Gothic UI" panose="020B0500000000000000" pitchFamily="50" charset="-128"/>
                <a:ea typeface="Yu Gothic UI" panose="020B0500000000000000" pitchFamily="50" charset="-128"/>
              </a:rPr>
              <a:t>災害重要拠点間無線ネットワーク整備事業の完了</a:t>
            </a:r>
          </a:p>
        </p:txBody>
      </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2873588"/>
            <a:ext cx="1248531"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2" name="正方形/長方形 41">
            <a:extLst>
              <a:ext uri="{FF2B5EF4-FFF2-40B4-BE49-F238E27FC236}">
                <a16:creationId xmlns:a16="http://schemas.microsoft.com/office/drawing/2014/main" id="{CD0DFCD1-1635-40A4-8262-C33B48B7E084}"/>
              </a:ext>
            </a:extLst>
          </p:cNvPr>
          <p:cNvSpPr/>
          <p:nvPr/>
        </p:nvSpPr>
        <p:spPr>
          <a:xfrm>
            <a:off x="4860000" y="4656853"/>
            <a:ext cx="972000" cy="360000"/>
          </a:xfrm>
          <a:prstGeom prst="rect">
            <a:avLst/>
          </a:prstGeom>
          <a:solidFill>
            <a:srgbClr val="AF1932"/>
          </a:solidFill>
          <a:ln w="9525" cap="flat" cmpd="sng" algn="ctr">
            <a:noFill/>
            <a:prstDash val="solid"/>
          </a:ln>
          <a:effectLst/>
        </p:spPr>
        <p:txBody>
          <a:bodyPr lIns="21938" tIns="21938" rIns="21938" bIns="21938" rtlCol="0" anchor="ctr" anchorCtr="0"/>
          <a:lstStyle/>
          <a:p>
            <a:pPr algn="ctr" defTabSz="557226" fontAlgn="base">
              <a:spcBef>
                <a:spcPct val="0"/>
              </a:spcBef>
              <a:spcAft>
                <a:spcPct val="0"/>
              </a:spcAft>
              <a:defRPr/>
            </a:pPr>
            <a:r>
              <a:rPr kumimoji="1" lang="ja-JP" altLang="en-US" sz="1000" b="1" kern="0" dirty="0">
                <a:solidFill>
                  <a:srgbClr val="FFFFFF"/>
                </a:solidFill>
                <a:latin typeface="Yu Gothic UI" panose="020B0500000000000000" pitchFamily="50" charset="-128"/>
                <a:ea typeface="Yu Gothic UI" panose="020B0500000000000000" pitchFamily="50" charset="-128"/>
              </a:rPr>
              <a:t>基本設計</a:t>
            </a:r>
          </a:p>
        </p:txBody>
      </p:sp>
      <p:sp>
        <p:nvSpPr>
          <p:cNvPr id="43" name="ホームベース 31">
            <a:extLst>
              <a:ext uri="{FF2B5EF4-FFF2-40B4-BE49-F238E27FC236}">
                <a16:creationId xmlns:a16="http://schemas.microsoft.com/office/drawing/2014/main" id="{3B902C17-5EAD-40BC-A1F8-0FE28398AC70}"/>
              </a:ext>
            </a:extLst>
          </p:cNvPr>
          <p:cNvSpPr/>
          <p:nvPr/>
        </p:nvSpPr>
        <p:spPr>
          <a:xfrm>
            <a:off x="6120000" y="4684180"/>
            <a:ext cx="1008000"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57226" fontAlgn="base">
              <a:lnSpc>
                <a:spcPct val="140000"/>
              </a:lnSpc>
              <a:spcBef>
                <a:spcPct val="10000"/>
              </a:spcBef>
              <a:spcAft>
                <a:spcPct val="0"/>
              </a:spcAft>
              <a:defRPr/>
            </a:pPr>
            <a:r>
              <a:rPr kumimoji="1" lang="ja-JP" altLang="en-US" sz="800" dirty="0">
                <a:solidFill>
                  <a:srgbClr val="000000"/>
                </a:solidFill>
                <a:latin typeface="Yu Gothic UI" panose="020B0500000000000000" pitchFamily="50" charset="-128"/>
                <a:ea typeface="Yu Gothic UI" panose="020B0500000000000000" pitchFamily="50" charset="-128"/>
              </a:rPr>
              <a:t>基本設計</a:t>
            </a:r>
          </a:p>
        </p:txBody>
      </p:sp>
      <p:sp>
        <p:nvSpPr>
          <p:cNvPr id="46" name="テキスト ボックス 45">
            <a:extLst>
              <a:ext uri="{FF2B5EF4-FFF2-40B4-BE49-F238E27FC236}">
                <a16:creationId xmlns:a16="http://schemas.microsoft.com/office/drawing/2014/main" id="{88BD3951-DC58-49D2-A592-A03CECB54AE2}"/>
              </a:ext>
            </a:extLst>
          </p:cNvPr>
          <p:cNvSpPr txBox="1"/>
          <p:nvPr/>
        </p:nvSpPr>
        <p:spPr>
          <a:xfrm>
            <a:off x="4860000" y="5058522"/>
            <a:ext cx="972000" cy="360000"/>
          </a:xfrm>
          <a:prstGeom prst="rect">
            <a:avLst/>
          </a:prstGeom>
          <a:solidFill>
            <a:srgbClr val="AF1932"/>
          </a:solidFill>
        </p:spPr>
        <p:txBody>
          <a:bodyPr wrap="square" lIns="0" tIns="0" rIns="0" bIns="0" rtlCol="0" anchor="ctr" anchorCtr="0">
            <a:noAutofit/>
          </a:bodyPr>
          <a:lstStyle/>
          <a:p>
            <a:pPr algn="ctr" defTabSz="139307">
              <a:spcAft>
                <a:spcPts val="731"/>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更新整備</a:t>
            </a:r>
          </a:p>
        </p:txBody>
      </p:sp>
      <p:sp>
        <p:nvSpPr>
          <p:cNvPr id="54" name="ホームベース 30">
            <a:extLst>
              <a:ext uri="{FF2B5EF4-FFF2-40B4-BE49-F238E27FC236}">
                <a16:creationId xmlns:a16="http://schemas.microsoft.com/office/drawing/2014/main" id="{21F15286-3E05-49CD-9B3B-F64B4E1387A8}"/>
              </a:ext>
            </a:extLst>
          </p:cNvPr>
          <p:cNvSpPr/>
          <p:nvPr/>
        </p:nvSpPr>
        <p:spPr>
          <a:xfrm>
            <a:off x="7163999" y="5063031"/>
            <a:ext cx="2052125"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57226" fontAlgn="base">
              <a:lnSpc>
                <a:spcPct val="140000"/>
              </a:lnSpc>
              <a:spcBef>
                <a:spcPct val="10000"/>
              </a:spcBef>
              <a:spcAft>
                <a:spcPct val="0"/>
              </a:spcAft>
              <a:defRPr/>
            </a:pPr>
            <a:r>
              <a:rPr kumimoji="1" lang="ja-JP" altLang="en-US" sz="800" dirty="0">
                <a:solidFill>
                  <a:srgbClr val="000000"/>
                </a:solidFill>
                <a:latin typeface="Yu Gothic UI" panose="020B0500000000000000" pitchFamily="50" charset="-128"/>
                <a:ea typeface="Yu Gothic UI" panose="020B0500000000000000" pitchFamily="50" charset="-128"/>
              </a:rPr>
              <a:t>構築</a:t>
            </a:r>
          </a:p>
        </p:txBody>
      </p:sp>
      <p:pic>
        <p:nvPicPr>
          <p:cNvPr id="44" name="図 4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3586" y="3901883"/>
            <a:ext cx="1610228" cy="1610228"/>
          </a:xfrm>
          <a:prstGeom prst="rect">
            <a:avLst/>
          </a:prstGeom>
        </p:spPr>
      </p:pic>
      <p:pic>
        <p:nvPicPr>
          <p:cNvPr id="45" name="図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849" y="3967045"/>
            <a:ext cx="1742737" cy="1974001"/>
          </a:xfrm>
          <a:prstGeom prst="rect">
            <a:avLst/>
          </a:prstGeom>
        </p:spPr>
      </p:pic>
      <p:pic>
        <p:nvPicPr>
          <p:cNvPr id="47" name="図 4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17351" y="4904680"/>
            <a:ext cx="1341548" cy="1341548"/>
          </a:xfrm>
          <a:prstGeom prst="rect">
            <a:avLst/>
          </a:prstGeom>
        </p:spPr>
      </p:pic>
      <p:grpSp>
        <p:nvGrpSpPr>
          <p:cNvPr id="48" name="グループ化 47"/>
          <p:cNvGrpSpPr/>
          <p:nvPr/>
        </p:nvGrpSpPr>
        <p:grpSpPr>
          <a:xfrm rot="11755006">
            <a:off x="2997937" y="3820148"/>
            <a:ext cx="398272" cy="538530"/>
            <a:chOff x="2856838" y="3384490"/>
            <a:chExt cx="542925" cy="737553"/>
          </a:xfrm>
        </p:grpSpPr>
        <p:sp>
          <p:nvSpPr>
            <p:cNvPr id="49" name="弦 48"/>
            <p:cNvSpPr/>
            <p:nvPr/>
          </p:nvSpPr>
          <p:spPr>
            <a:xfrm>
              <a:off x="2856838" y="3384490"/>
              <a:ext cx="542925" cy="737553"/>
            </a:xfrm>
            <a:prstGeom prst="chord">
              <a:avLst>
                <a:gd name="adj1" fmla="val 6470643"/>
                <a:gd name="adj2" fmla="val 15216368"/>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二等辺三角形 49"/>
            <p:cNvSpPr/>
            <p:nvPr/>
          </p:nvSpPr>
          <p:spPr>
            <a:xfrm rot="5400000">
              <a:off x="2938877" y="3668384"/>
              <a:ext cx="378845" cy="188997"/>
            </a:xfrm>
            <a:prstGeom prst="triangle">
              <a:avLst>
                <a:gd name="adj" fmla="val 47624"/>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p:cNvCxnSpPr>
              <a:stCxn id="50" idx="0"/>
            </p:cNvCxnSpPr>
            <p:nvPr/>
          </p:nvCxnSpPr>
          <p:spPr>
            <a:xfrm flipH="1">
              <a:off x="3033802" y="3753881"/>
              <a:ext cx="188996" cy="9002"/>
            </a:xfrm>
            <a:prstGeom prst="line">
              <a:avLst/>
            </a:prstGeom>
            <a:ln w="41275">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52" name="グループ化 51"/>
          <p:cNvGrpSpPr/>
          <p:nvPr/>
        </p:nvGrpSpPr>
        <p:grpSpPr>
          <a:xfrm rot="813900">
            <a:off x="1702052" y="3598677"/>
            <a:ext cx="398272" cy="538530"/>
            <a:chOff x="2856838" y="3384490"/>
            <a:chExt cx="542925" cy="737553"/>
          </a:xfrm>
        </p:grpSpPr>
        <p:sp>
          <p:nvSpPr>
            <p:cNvPr id="53" name="弦 52"/>
            <p:cNvSpPr/>
            <p:nvPr/>
          </p:nvSpPr>
          <p:spPr>
            <a:xfrm>
              <a:off x="2856838" y="3384490"/>
              <a:ext cx="542925" cy="737553"/>
            </a:xfrm>
            <a:prstGeom prst="chord">
              <a:avLst>
                <a:gd name="adj1" fmla="val 6470643"/>
                <a:gd name="adj2" fmla="val 15216368"/>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二等辺三角形 62"/>
            <p:cNvSpPr/>
            <p:nvPr/>
          </p:nvSpPr>
          <p:spPr>
            <a:xfrm rot="5400000">
              <a:off x="2938877" y="3668384"/>
              <a:ext cx="378845" cy="188997"/>
            </a:xfrm>
            <a:prstGeom prst="triangle">
              <a:avLst>
                <a:gd name="adj" fmla="val 47624"/>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コネクタ 63"/>
            <p:cNvCxnSpPr>
              <a:stCxn id="63" idx="0"/>
            </p:cNvCxnSpPr>
            <p:nvPr/>
          </p:nvCxnSpPr>
          <p:spPr>
            <a:xfrm flipH="1">
              <a:off x="3033802" y="3753881"/>
              <a:ext cx="188996" cy="9002"/>
            </a:xfrm>
            <a:prstGeom prst="line">
              <a:avLst/>
            </a:prstGeom>
            <a:ln w="41275">
              <a:solidFill>
                <a:schemeClr val="tx1"/>
              </a:solidFill>
              <a:headEnd type="oval"/>
            </a:ln>
          </p:spPr>
          <p:style>
            <a:lnRef idx="1">
              <a:schemeClr val="accent1"/>
            </a:lnRef>
            <a:fillRef idx="0">
              <a:schemeClr val="accent1"/>
            </a:fillRef>
            <a:effectRef idx="0">
              <a:schemeClr val="accent1"/>
            </a:effectRef>
            <a:fontRef idx="minor">
              <a:schemeClr val="tx1"/>
            </a:fontRef>
          </p:style>
        </p:cxnSp>
      </p:grpSp>
      <p:pic>
        <p:nvPicPr>
          <p:cNvPr id="55" name="図 5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4738183">
            <a:off x="1964991" y="3406697"/>
            <a:ext cx="1237560" cy="1237560"/>
          </a:xfrm>
          <a:prstGeom prst="rect">
            <a:avLst/>
          </a:prstGeom>
        </p:spPr>
      </p:pic>
    </p:spTree>
    <p:extLst>
      <p:ext uri="{BB962C8B-B14F-4D97-AF65-F5344CB8AC3E}">
        <p14:creationId xmlns:p14="http://schemas.microsoft.com/office/powerpoint/2010/main" val="1542534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28</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04. </a:t>
            </a:r>
            <a:r>
              <a:rPr kumimoji="1" lang="ja-JP" altLang="en-US" sz="1100" b="1" kern="0" dirty="0">
                <a:solidFill>
                  <a:srgbClr val="FFFFFF"/>
                </a:solidFill>
                <a:latin typeface="Yu Gothic UI" panose="020B0500000000000000" pitchFamily="50" charset="-128"/>
                <a:ea typeface="Yu Gothic UI" panose="020B0500000000000000" pitchFamily="50" charset="-128"/>
              </a:rPr>
              <a:t>「大阪が見える」が当たり前に。まちのデータ化と活用へ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67653"/>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fontAlgn="base">
              <a:spcBef>
                <a:spcPct val="0"/>
              </a:spcBef>
              <a:spcAft>
                <a:spcPct val="0"/>
              </a:spcAft>
              <a:defRPr/>
            </a:pPr>
            <a:r>
              <a:rPr kumimoji="1" lang="en-US" altLang="ja-JP" sz="2000" b="1" kern="0" dirty="0">
                <a:solidFill>
                  <a:srgbClr val="AF1932"/>
                </a:solidFill>
                <a:latin typeface="Yu Gothic UI" panose="020B0500000000000000" pitchFamily="50" charset="-128"/>
                <a:ea typeface="Yu Gothic UI" panose="020B0500000000000000" pitchFamily="50" charset="-128"/>
              </a:rPr>
              <a:t>BIM/CIM</a:t>
            </a:r>
            <a:r>
              <a:rPr kumimoji="1" lang="ja-JP" altLang="en-US" sz="2000" b="1" kern="0" dirty="0">
                <a:solidFill>
                  <a:srgbClr val="AF1932"/>
                </a:solidFill>
                <a:latin typeface="Yu Gothic UI" panose="020B0500000000000000" pitchFamily="50" charset="-128"/>
                <a:ea typeface="Yu Gothic UI" panose="020B0500000000000000" pitchFamily="50" charset="-128"/>
              </a:rPr>
              <a:t>モデルを活用した設計・工事監理</a:t>
            </a:r>
            <a:br>
              <a:rPr kumimoji="1" lang="en-US" altLang="ja-JP" sz="2000" b="1" kern="0" dirty="0">
                <a:solidFill>
                  <a:srgbClr val="AF1932"/>
                </a:solidFill>
                <a:latin typeface="Yu Gothic UI" panose="020B0500000000000000" pitchFamily="50" charset="-128"/>
                <a:ea typeface="Yu Gothic UI" panose="020B0500000000000000" pitchFamily="50" charset="-128"/>
              </a:rPr>
            </a:br>
            <a:r>
              <a:rPr kumimoji="1" lang="ja-JP" altLang="en-US" sz="2000" b="1" kern="0" dirty="0">
                <a:solidFill>
                  <a:srgbClr val="AF1932"/>
                </a:solidFill>
                <a:latin typeface="Yu Gothic UI" panose="020B0500000000000000" pitchFamily="50" charset="-128"/>
                <a:ea typeface="Yu Gothic UI" panose="020B0500000000000000" pitchFamily="50" charset="-128"/>
              </a:rPr>
              <a:t>業務の効率化</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4700713"/>
            <a:ext cx="972000" cy="333673"/>
          </a:xfrm>
          <a:prstGeom prst="rect">
            <a:avLst/>
          </a:prstGeom>
          <a:solidFill>
            <a:srgbClr val="AF1932"/>
          </a:solidFill>
        </p:spPr>
        <p:txBody>
          <a:bodyPr wrap="square" lIns="0" tIns="0" rIns="0" bIns="0" rtlCol="0" anchor="ctr" anchorCtr="0">
            <a:noAutofit/>
          </a:bodyPr>
          <a:lstStyle/>
          <a:p>
            <a:pPr lvl="0" algn="ctr" defTabSz="228600">
              <a:spcAft>
                <a:spcPts val="1200"/>
              </a:spcAft>
              <a:defRPr/>
            </a:pPr>
            <a:r>
              <a:rPr kumimoji="1" lang="en-US" altLang="ja-JP" sz="1000" b="1" dirty="0">
                <a:solidFill>
                  <a:srgbClr val="FFFFFF"/>
                </a:solidFill>
                <a:latin typeface="Yu Gothic UI" panose="020B0500000000000000" pitchFamily="50" charset="-128"/>
                <a:ea typeface="Yu Gothic UI" panose="020B0500000000000000" pitchFamily="50" charset="-128"/>
              </a:rPr>
              <a:t>BIM/CIM</a:t>
            </a:r>
            <a:endParaRPr kumimoji="1" lang="ja-JP" altLang="en-US" sz="1000" b="1" dirty="0">
              <a:solidFill>
                <a:srgbClr val="FFFFFF"/>
              </a:solidFill>
              <a:latin typeface="Yu Gothic UI" panose="020B0500000000000000" pitchFamily="50" charset="-128"/>
              <a:ea typeface="Yu Gothic UI" panose="020B0500000000000000" pitchFamily="50" charset="-128"/>
            </a:endParaRP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19999" y="4684651"/>
            <a:ext cx="1008000" cy="33367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en-US" altLang="ja-JP" sz="1000" dirty="0">
                <a:solidFill>
                  <a:srgbClr val="000000"/>
                </a:solidFill>
                <a:latin typeface="Yu Gothic UI" panose="020B0500000000000000" pitchFamily="50" charset="-128"/>
                <a:ea typeface="Yu Gothic UI" panose="020B0500000000000000" pitchFamily="50" charset="-128"/>
              </a:rPr>
              <a:t>BIM/CIM</a:t>
            </a:r>
          </a:p>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を作成</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橋梁などの大規模構造物の新設設計に</a:t>
            </a:r>
            <a:r>
              <a:rPr lang="en-US" altLang="ja-JP" sz="1100" b="1" dirty="0">
                <a:solidFill>
                  <a:srgbClr val="000000"/>
                </a:solidFill>
                <a:ea typeface="Yu Gothic UI" panose="020B0500000000000000" pitchFamily="50" charset="-128"/>
              </a:rPr>
              <a:t>BIM/CIM</a:t>
            </a:r>
            <a:r>
              <a:rPr lang="ja-JP" altLang="en-US" sz="1100" b="1" dirty="0">
                <a:solidFill>
                  <a:srgbClr val="000000"/>
                </a:solidFill>
                <a:ea typeface="Yu Gothic UI" panose="020B0500000000000000" pitchFamily="50" charset="-128"/>
              </a:rPr>
              <a:t>モデルを活用し、職員の技術力向上や業務効率化が行われていること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68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9E064B8A-A150-46F8-9ABB-D5CB140D28F4}"/>
              </a:ext>
            </a:extLst>
          </p:cNvPr>
          <p:cNvSpPr txBox="1"/>
          <p:nvPr/>
        </p:nvSpPr>
        <p:spPr>
          <a:xfrm>
            <a:off x="5902051" y="2818415"/>
            <a:ext cx="3416614" cy="4807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大規模構造物（橋梁）への</a:t>
            </a:r>
            <a:r>
              <a:rPr lang="en-US" altLang="ja-JP" sz="1100" b="1" dirty="0">
                <a:solidFill>
                  <a:srgbClr val="000000"/>
                </a:solidFill>
                <a:ea typeface="Yu Gothic UI" panose="020B0500000000000000" pitchFamily="50" charset="-128"/>
              </a:rPr>
              <a:t>BIM/CIM</a:t>
            </a:r>
            <a:r>
              <a:rPr lang="ja-JP" altLang="en-US" sz="1100" b="1" dirty="0">
                <a:solidFill>
                  <a:srgbClr val="000000"/>
                </a:solidFill>
                <a:ea typeface="Yu Gothic UI" panose="020B0500000000000000" pitchFamily="50" charset="-128"/>
              </a:rPr>
              <a:t>の活用</a:t>
            </a: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808000"/>
            <a:ext cx="972000" cy="108704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0" y="2015244"/>
            <a:ext cx="3552309" cy="797208"/>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en-US" altLang="ja-JP" sz="1100" b="1" dirty="0">
                <a:solidFill>
                  <a:srgbClr val="000000"/>
                </a:solidFill>
                <a:ea typeface="Yu Gothic UI" panose="020B0500000000000000" pitchFamily="50" charset="-128"/>
              </a:rPr>
              <a:t>BIM/CIM</a:t>
            </a:r>
            <a:r>
              <a:rPr lang="ja-JP" altLang="en-US" sz="1100" b="1" dirty="0">
                <a:solidFill>
                  <a:srgbClr val="000000"/>
                </a:solidFill>
                <a:ea typeface="Yu Gothic UI" panose="020B0500000000000000" pitchFamily="50" charset="-128"/>
              </a:rPr>
              <a:t>の活用による業務効率化、職員の技術力向上、技術継承</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015244"/>
            <a:ext cx="972000" cy="756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来年度から本格的に工事を実施していく夢洲･舞洲の高架橋について、先行的に</a:t>
            </a:r>
            <a:r>
              <a:rPr lang="en-US" altLang="ja-JP" sz="1100" dirty="0">
                <a:solidFill>
                  <a:srgbClr val="000000"/>
                </a:solidFill>
                <a:ea typeface="Yu Gothic UI" panose="020B0500000000000000" pitchFamily="50" charset="-128"/>
              </a:rPr>
              <a:t>BIM/CIM</a:t>
            </a:r>
            <a:r>
              <a:rPr lang="en-US" altLang="ja-JP" sz="900" dirty="0">
                <a:solidFill>
                  <a:srgbClr val="000000"/>
                </a:solidFill>
                <a:ea typeface="Yu Gothic UI" panose="020B0500000000000000" pitchFamily="50" charset="-128"/>
              </a:rPr>
              <a:t>※</a:t>
            </a:r>
            <a:r>
              <a:rPr lang="ja-JP" altLang="en-US" sz="1100" dirty="0">
                <a:solidFill>
                  <a:srgbClr val="000000"/>
                </a:solidFill>
                <a:ea typeface="Yu Gothic UI" panose="020B0500000000000000" pitchFamily="50" charset="-128"/>
              </a:rPr>
              <a:t>を活用することにより、高架橋の図面や施工ステップを</a:t>
            </a:r>
            <a:r>
              <a:rPr lang="en-US" altLang="ja-JP" sz="1100" dirty="0">
                <a:solidFill>
                  <a:srgbClr val="000000"/>
                </a:solidFill>
                <a:ea typeface="Yu Gothic UI" panose="020B0500000000000000" pitchFamily="50" charset="-128"/>
              </a:rPr>
              <a:t>3</a:t>
            </a:r>
            <a:r>
              <a:rPr lang="ja-JP" altLang="en-US" sz="1100" dirty="0">
                <a:solidFill>
                  <a:srgbClr val="000000"/>
                </a:solidFill>
                <a:ea typeface="Yu Gothic UI" panose="020B0500000000000000" pitchFamily="50" charset="-128"/>
              </a:rPr>
              <a:t>次元でモデル化し、地元・関係機関との協議に活用することによる業務効率化を検証し、今後行う他の事業に対する活用方法についても検討を行う。</a:t>
            </a:r>
          </a:p>
          <a:p>
            <a:pPr marL="171450" lvl="2" indent="-171450">
              <a:lnSpc>
                <a:spcPts val="1400"/>
              </a:lnSpc>
              <a:spcAft>
                <a:spcPts val="600"/>
              </a:spcAft>
              <a:buFont typeface="Arial" panose="020B0604020202020204" pitchFamily="34" charset="0"/>
              <a:buChar char="•"/>
              <a:tabLst>
                <a:tab pos="361950" algn="l"/>
              </a:tabLst>
              <a:defRPr/>
            </a:pPr>
            <a:r>
              <a:rPr lang="en-US" altLang="ja-JP" sz="1100" dirty="0">
                <a:solidFill>
                  <a:srgbClr val="000000"/>
                </a:solidFill>
                <a:ea typeface="Yu Gothic UI" panose="020B0500000000000000" pitchFamily="50" charset="-128"/>
              </a:rPr>
              <a:t>3</a:t>
            </a:r>
            <a:r>
              <a:rPr lang="ja-JP" altLang="en-US" sz="1100" dirty="0">
                <a:solidFill>
                  <a:srgbClr val="000000"/>
                </a:solidFill>
                <a:ea typeface="Yu Gothic UI" panose="020B0500000000000000" pitchFamily="50" charset="-128"/>
              </a:rPr>
              <a:t>次元モデルを作成することにより、設計・施工を見える化し、職員の技術力向上、技術継承につなげるとともに、詳細な施工計画の作成効率化に関する検討を行う。</a:t>
            </a:r>
          </a:p>
          <a:p>
            <a:pPr marL="171450" lvl="2" indent="-171450">
              <a:lnSpc>
                <a:spcPts val="1400"/>
              </a:lnSpc>
              <a:spcAft>
                <a:spcPts val="600"/>
              </a:spcAft>
              <a:buFont typeface="Arial" panose="020B0604020202020204" pitchFamily="34" charset="0"/>
              <a:buChar char="•"/>
              <a:tabLst>
                <a:tab pos="361950" algn="l"/>
              </a:tabLst>
              <a:defRPr/>
            </a:pPr>
            <a:r>
              <a:rPr lang="en-US" altLang="ja-JP" sz="1100" dirty="0">
                <a:solidFill>
                  <a:srgbClr val="000000"/>
                </a:solidFill>
                <a:ea typeface="Yu Gothic UI" panose="020B0500000000000000" pitchFamily="50" charset="-128"/>
              </a:rPr>
              <a:t>3</a:t>
            </a:r>
            <a:r>
              <a:rPr lang="ja-JP" altLang="en-US" sz="1100" dirty="0">
                <a:solidFill>
                  <a:srgbClr val="000000"/>
                </a:solidFill>
                <a:ea typeface="Yu Gothic UI" panose="020B0500000000000000" pitchFamily="50" charset="-128"/>
              </a:rPr>
              <a:t>次元モデルを</a:t>
            </a:r>
            <a:r>
              <a:rPr lang="en-US" altLang="ja-JP" sz="1100" dirty="0">
                <a:solidFill>
                  <a:srgbClr val="000000"/>
                </a:solidFill>
                <a:ea typeface="Yu Gothic UI" panose="020B0500000000000000" pitchFamily="50" charset="-128"/>
              </a:rPr>
              <a:t>AR</a:t>
            </a:r>
            <a:r>
              <a:rPr lang="ja-JP" altLang="en-US" sz="1100" dirty="0">
                <a:solidFill>
                  <a:srgbClr val="000000"/>
                </a:solidFill>
                <a:ea typeface="Yu Gothic UI" panose="020B0500000000000000" pitchFamily="50" charset="-128"/>
              </a:rPr>
              <a:t>化し、現地にデジタル表示させ、施工時や完成後のイメージをわかりやすくし、地元説明や関係者協議資料として活用を図る。</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51" name="ホームベース 30">
            <a:extLst>
              <a:ext uri="{FF2B5EF4-FFF2-40B4-BE49-F238E27FC236}">
                <a16:creationId xmlns:a16="http://schemas.microsoft.com/office/drawing/2014/main" id="{21F15286-3E05-49CD-9B3B-F64B4E1387A8}"/>
              </a:ext>
            </a:extLst>
          </p:cNvPr>
          <p:cNvSpPr/>
          <p:nvPr/>
        </p:nvSpPr>
        <p:spPr>
          <a:xfrm>
            <a:off x="7163999" y="4694763"/>
            <a:ext cx="1008000" cy="323562"/>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運用検証</a:t>
            </a:r>
          </a:p>
        </p:txBody>
      </p:sp>
      <p:sp>
        <p:nvSpPr>
          <p:cNvPr id="38" name="矢印: 五方向 10">
            <a:extLst>
              <a:ext uri="{FF2B5EF4-FFF2-40B4-BE49-F238E27FC236}">
                <a16:creationId xmlns:a16="http://schemas.microsoft.com/office/drawing/2014/main" id="{12137F42-C4D3-45CE-938C-F3EDE5D3A607}"/>
              </a:ext>
            </a:extLst>
          </p:cNvPr>
          <p:cNvSpPr/>
          <p:nvPr/>
        </p:nvSpPr>
        <p:spPr>
          <a:xfrm>
            <a:off x="7275506" y="3341840"/>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E7758DF3-0948-4B8E-ADD1-3B36917527FF}"/>
              </a:ext>
            </a:extLst>
          </p:cNvPr>
          <p:cNvSpPr txBox="1"/>
          <p:nvPr/>
        </p:nvSpPr>
        <p:spPr>
          <a:xfrm>
            <a:off x="7689492" y="3209570"/>
            <a:ext cx="1300007"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4" name="テキスト ボックス 43">
            <a:extLst>
              <a:ext uri="{FF2B5EF4-FFF2-40B4-BE49-F238E27FC236}">
                <a16:creationId xmlns:a16="http://schemas.microsoft.com/office/drawing/2014/main" id="{E7758DF3-0948-4B8E-ADD1-3B36917527FF}"/>
              </a:ext>
            </a:extLst>
          </p:cNvPr>
          <p:cNvSpPr txBox="1"/>
          <p:nvPr/>
        </p:nvSpPr>
        <p:spPr>
          <a:xfrm>
            <a:off x="6060319" y="3521500"/>
            <a:ext cx="1087639"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0</a:t>
            </a:r>
            <a:r>
              <a:rPr kumimoji="1" lang="ja-JP" altLang="en-US" sz="1600" b="1" dirty="0">
                <a:ln w="0"/>
                <a:solidFill>
                  <a:srgbClr val="AF1932"/>
                </a:solidFill>
                <a:latin typeface="Yu Gothic UI" panose="020B0500000000000000" pitchFamily="50" charset="-128"/>
                <a:ea typeface="Yu Gothic UI" panose="020B0500000000000000" pitchFamily="50" charset="-128"/>
              </a:rPr>
              <a:t>橋</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7" name="テキスト ボックス 46">
            <a:extLst>
              <a:ext uri="{FF2B5EF4-FFF2-40B4-BE49-F238E27FC236}">
                <a16:creationId xmlns:a16="http://schemas.microsoft.com/office/drawing/2014/main" id="{E7758DF3-0948-4B8E-ADD1-3B36917527FF}"/>
              </a:ext>
            </a:extLst>
          </p:cNvPr>
          <p:cNvSpPr txBox="1"/>
          <p:nvPr/>
        </p:nvSpPr>
        <p:spPr>
          <a:xfrm>
            <a:off x="7775072" y="3521438"/>
            <a:ext cx="1318280"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3</a:t>
            </a:r>
            <a:r>
              <a:rPr kumimoji="1" lang="ja-JP" altLang="en-US" sz="1600" b="1" dirty="0">
                <a:ln w="0"/>
                <a:solidFill>
                  <a:srgbClr val="AF1932"/>
                </a:solidFill>
                <a:latin typeface="Yu Gothic UI" panose="020B0500000000000000" pitchFamily="50" charset="-128"/>
                <a:ea typeface="Yu Gothic UI" panose="020B0500000000000000" pitchFamily="50" charset="-128"/>
              </a:rPr>
              <a:t>橋</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8" name="テキスト ボックス 47">
            <a:extLst>
              <a:ext uri="{FF2B5EF4-FFF2-40B4-BE49-F238E27FC236}">
                <a16:creationId xmlns:a16="http://schemas.microsoft.com/office/drawing/2014/main" id="{E7758DF3-0948-4B8E-ADD1-3B36917527FF}"/>
              </a:ext>
            </a:extLst>
          </p:cNvPr>
          <p:cNvSpPr txBox="1"/>
          <p:nvPr/>
        </p:nvSpPr>
        <p:spPr>
          <a:xfrm>
            <a:off x="6060319" y="3209570"/>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53" name="ホームベース 30">
            <a:extLst>
              <a:ext uri="{FF2B5EF4-FFF2-40B4-BE49-F238E27FC236}">
                <a16:creationId xmlns:a16="http://schemas.microsoft.com/office/drawing/2014/main" id="{21F15286-3E05-49CD-9B3B-F64B4E1387A8}"/>
              </a:ext>
            </a:extLst>
          </p:cNvPr>
          <p:cNvSpPr/>
          <p:nvPr/>
        </p:nvSpPr>
        <p:spPr>
          <a:xfrm>
            <a:off x="8208000" y="4686956"/>
            <a:ext cx="1008000" cy="334909"/>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この後の展開を検討</a:t>
            </a:r>
          </a:p>
        </p:txBody>
      </p:sp>
      <p:sp>
        <p:nvSpPr>
          <p:cNvPr id="42" name="テキスト ボックス 41">
            <a:extLst>
              <a:ext uri="{FF2B5EF4-FFF2-40B4-BE49-F238E27FC236}">
                <a16:creationId xmlns:a16="http://schemas.microsoft.com/office/drawing/2014/main" id="{945E38E8-6958-218B-C83D-6259A993E8B6}"/>
              </a:ext>
            </a:extLst>
          </p:cNvPr>
          <p:cNvSpPr txBox="1"/>
          <p:nvPr/>
        </p:nvSpPr>
        <p:spPr>
          <a:xfrm>
            <a:off x="357946" y="6317754"/>
            <a:ext cx="8798312" cy="415498"/>
          </a:xfrm>
          <a:prstGeom prst="rect">
            <a:avLst/>
          </a:prstGeom>
          <a:noFill/>
        </p:spPr>
        <p:txBody>
          <a:bodyPr wrap="square">
            <a:spAutoFit/>
          </a:bodyPr>
          <a:lstStyle/>
          <a:p>
            <a:r>
              <a:rPr lang="en-US" altLang="ja-JP" sz="1050" dirty="0"/>
              <a:t>※Building/ Construction Information Modeling, Management</a:t>
            </a:r>
            <a:r>
              <a:rPr lang="ja-JP" altLang="en-US" sz="1050" dirty="0" err="1"/>
              <a:t>。</a:t>
            </a:r>
            <a:r>
              <a:rPr lang="ja-JP" altLang="en-US" sz="1050" dirty="0"/>
              <a:t>コンピュータ上に作成した</a:t>
            </a:r>
            <a:r>
              <a:rPr lang="en-US" altLang="ja-JP" sz="1050" dirty="0"/>
              <a:t>3</a:t>
            </a:r>
            <a:r>
              <a:rPr lang="ja-JP" altLang="en-US" sz="1050" dirty="0"/>
              <a:t>次元モデルに加え、構造物及び構造物を構成する部材等の名称、形状、寸法、数量（属性情報）を併せ持つ構造物に関連する情報モデルを構築すること。また、構築した</a:t>
            </a:r>
            <a:r>
              <a:rPr lang="en-US" altLang="ja-JP" sz="1050" dirty="0"/>
              <a:t>BIM/CIM </a:t>
            </a:r>
            <a:r>
              <a:rPr lang="ja-JP" altLang="en-US" sz="1050" dirty="0"/>
              <a:t>モデルに内包される情報を管理・活用することをいう。</a:t>
            </a:r>
          </a:p>
        </p:txBody>
      </p:sp>
      <p:grpSp>
        <p:nvGrpSpPr>
          <p:cNvPr id="43" name="グループ化 42"/>
          <p:cNvGrpSpPr/>
          <p:nvPr/>
        </p:nvGrpSpPr>
        <p:grpSpPr>
          <a:xfrm>
            <a:off x="801465" y="3608570"/>
            <a:ext cx="3183383" cy="2255987"/>
            <a:chOff x="1335526" y="4137979"/>
            <a:chExt cx="2531331" cy="1663110"/>
          </a:xfrm>
        </p:grpSpPr>
        <p:pic>
          <p:nvPicPr>
            <p:cNvPr id="45" name="図 4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35526" y="4137979"/>
              <a:ext cx="2531331" cy="1328337"/>
            </a:xfrm>
            <a:prstGeom prst="rect">
              <a:avLst/>
            </a:prstGeom>
          </p:spPr>
        </p:pic>
        <p:sp>
          <p:nvSpPr>
            <p:cNvPr id="46" name="テキスト ボックス 45">
              <a:extLst>
                <a:ext uri="{FF2B5EF4-FFF2-40B4-BE49-F238E27FC236}">
                  <a16:creationId xmlns:a16="http://schemas.microsoft.com/office/drawing/2014/main" id="{28DCFC43-8E2F-4EBB-BB8F-BF33FC58D023}"/>
                </a:ext>
              </a:extLst>
            </p:cNvPr>
            <p:cNvSpPr txBox="1"/>
            <p:nvPr/>
          </p:nvSpPr>
          <p:spPr>
            <a:xfrm>
              <a:off x="1675456" y="5488696"/>
              <a:ext cx="1851469" cy="312393"/>
            </a:xfrm>
            <a:prstGeom prst="rect">
              <a:avLst/>
            </a:prstGeom>
          </p:spPr>
          <p:txBody>
            <a:bodyPr wrap="none" lIns="0" tIns="0" rIns="0" bIns="0" rtlCol="0" anchor="ctr" anchorCtr="0">
              <a:spAutoFit/>
            </a:bodyPr>
            <a:lstStyle/>
            <a:p>
              <a:pPr algn="ctr" fontAlgn="base">
                <a:spcBef>
                  <a:spcPct val="0"/>
                </a:spcBef>
                <a:spcAft>
                  <a:spcPct val="0"/>
                </a:spcAft>
                <a:defRPr/>
              </a:pPr>
              <a:r>
                <a:rPr lang="en-US" altLang="ja-JP" sz="1015" b="1" dirty="0">
                  <a:solidFill>
                    <a:srgbClr val="000000"/>
                  </a:solidFill>
                  <a:ea typeface="Yu Gothic UI" panose="020B0500000000000000" pitchFamily="50" charset="-128"/>
                </a:rPr>
                <a:t>BIM/CIM</a:t>
              </a:r>
              <a:r>
                <a:rPr lang="ja-JP" altLang="en-US" sz="1015" b="1" dirty="0">
                  <a:solidFill>
                    <a:srgbClr val="000000"/>
                  </a:solidFill>
                  <a:ea typeface="Yu Gothic UI" panose="020B0500000000000000" pitchFamily="50" charset="-128"/>
                </a:rPr>
                <a:t>を活用した</a:t>
              </a:r>
              <a:r>
                <a:rPr lang="en-US" altLang="ja-JP" sz="1015" b="1" dirty="0">
                  <a:solidFill>
                    <a:srgbClr val="000000"/>
                  </a:solidFill>
                  <a:ea typeface="Yu Gothic UI" panose="020B0500000000000000" pitchFamily="50" charset="-128"/>
                </a:rPr>
                <a:t>AR</a:t>
              </a:r>
              <a:r>
                <a:rPr lang="ja-JP" altLang="en-US" sz="1015" b="1" dirty="0">
                  <a:solidFill>
                    <a:srgbClr val="000000"/>
                  </a:solidFill>
                  <a:ea typeface="Yu Gothic UI" panose="020B0500000000000000" pitchFamily="50" charset="-128"/>
                </a:rPr>
                <a:t>表示イメージ</a:t>
              </a:r>
              <a:endParaRPr lang="en-US" altLang="ja-JP" sz="1015" b="1" dirty="0">
                <a:solidFill>
                  <a:srgbClr val="000000"/>
                </a:solidFill>
                <a:ea typeface="Yu Gothic UI" panose="020B0500000000000000" pitchFamily="50" charset="-128"/>
              </a:endParaRPr>
            </a:p>
            <a:p>
              <a:pPr algn="ctr" fontAlgn="base">
                <a:spcBef>
                  <a:spcPct val="0"/>
                </a:spcBef>
                <a:spcAft>
                  <a:spcPct val="0"/>
                </a:spcAft>
                <a:defRPr/>
              </a:pPr>
              <a:r>
                <a:rPr lang="en-US" altLang="ja-JP" sz="1015" b="1" dirty="0">
                  <a:solidFill>
                    <a:srgbClr val="000000"/>
                  </a:solidFill>
                  <a:ea typeface="Yu Gothic UI" panose="020B0500000000000000" pitchFamily="50" charset="-128"/>
                </a:rPr>
                <a:t>【</a:t>
              </a:r>
              <a:r>
                <a:rPr lang="ja-JP" altLang="en-US" sz="1015" b="1" dirty="0">
                  <a:solidFill>
                    <a:srgbClr val="000000"/>
                  </a:solidFill>
                  <a:ea typeface="Yu Gothic UI" panose="020B0500000000000000" pitchFamily="50" charset="-128"/>
                </a:rPr>
                <a:t>（仮称）舞洲東高架橋</a:t>
              </a:r>
              <a:r>
                <a:rPr lang="en-US" altLang="ja-JP" sz="1015" b="1" dirty="0">
                  <a:solidFill>
                    <a:srgbClr val="000000"/>
                  </a:solidFill>
                  <a:ea typeface="Yu Gothic UI" panose="020B0500000000000000" pitchFamily="50" charset="-128"/>
                </a:rPr>
                <a:t>】</a:t>
              </a:r>
            </a:p>
          </p:txBody>
        </p:sp>
      </p:grpSp>
    </p:spTree>
    <p:extLst>
      <p:ext uri="{BB962C8B-B14F-4D97-AF65-F5344CB8AC3E}">
        <p14:creationId xmlns:p14="http://schemas.microsoft.com/office/powerpoint/2010/main" val="3862422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29</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04. </a:t>
            </a:r>
            <a:r>
              <a:rPr kumimoji="1" lang="ja-JP" altLang="en-US" sz="1100" b="1" kern="0" dirty="0">
                <a:solidFill>
                  <a:srgbClr val="FFFFFF"/>
                </a:solidFill>
                <a:latin typeface="Yu Gothic UI" panose="020B0500000000000000" pitchFamily="50" charset="-128"/>
                <a:ea typeface="Yu Gothic UI" panose="020B0500000000000000" pitchFamily="50" charset="-128"/>
              </a:rPr>
              <a:t>「大阪が見える」が当たり前に。まちのデータ化と活用へ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67653"/>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fontAlgn="base">
              <a:spcBef>
                <a:spcPct val="0"/>
              </a:spcBef>
              <a:spcAft>
                <a:spcPct val="0"/>
              </a:spcAft>
              <a:defRPr/>
            </a:pPr>
            <a:r>
              <a:rPr kumimoji="1" lang="en-US" altLang="ja-JP" sz="2000" b="1" kern="0" dirty="0">
                <a:solidFill>
                  <a:srgbClr val="AF1932"/>
                </a:solidFill>
                <a:latin typeface="Yu Gothic UI" panose="020B0500000000000000" pitchFamily="50" charset="-128"/>
                <a:ea typeface="Yu Gothic UI" panose="020B0500000000000000" pitchFamily="50" charset="-128"/>
              </a:rPr>
              <a:t>3D</a:t>
            </a:r>
            <a:r>
              <a:rPr kumimoji="1" lang="ja-JP" altLang="en-US" sz="2000" b="1" kern="0" dirty="0">
                <a:solidFill>
                  <a:srgbClr val="AF1932"/>
                </a:solidFill>
                <a:latin typeface="Yu Gothic UI" panose="020B0500000000000000" pitchFamily="50" charset="-128"/>
                <a:ea typeface="Yu Gothic UI" panose="020B0500000000000000" pitchFamily="50" charset="-128"/>
              </a:rPr>
              <a:t>都市モデルを活用した都市基盤施設</a:t>
            </a:r>
            <a:endParaRPr kumimoji="1" lang="en-US" altLang="ja-JP" sz="2000" b="1" kern="0" dirty="0">
              <a:solidFill>
                <a:srgbClr val="AF1932"/>
              </a:solidFill>
              <a:latin typeface="Yu Gothic UI" panose="020B0500000000000000" pitchFamily="50" charset="-128"/>
              <a:ea typeface="Yu Gothic UI" panose="020B0500000000000000" pitchFamily="50" charset="-128"/>
            </a:endParaRPr>
          </a:p>
          <a:p>
            <a:pPr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の整備検討（京橋）</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4700713"/>
            <a:ext cx="972000" cy="333673"/>
          </a:xfrm>
          <a:prstGeom prst="rect">
            <a:avLst/>
          </a:prstGeom>
          <a:solidFill>
            <a:srgbClr val="AF1932"/>
          </a:solidFill>
        </p:spPr>
        <p:txBody>
          <a:bodyPr wrap="square" lIns="0" tIns="0" rIns="0" bIns="0" rtlCol="0" anchor="ctr" anchorCtr="0">
            <a:noAutofit/>
          </a:bodyPr>
          <a:lstStyle/>
          <a:p>
            <a:pPr lvl="0" algn="ctr" defTabSz="228600">
              <a:spcAft>
                <a:spcPts val="1200"/>
              </a:spcAft>
              <a:defRPr/>
            </a:pPr>
            <a:r>
              <a:rPr kumimoji="1" lang="en-US" altLang="ja-JP" sz="1000" b="1" dirty="0">
                <a:solidFill>
                  <a:srgbClr val="FFFFFF"/>
                </a:solidFill>
                <a:latin typeface="Yu Gothic UI" panose="020B0500000000000000" pitchFamily="50" charset="-128"/>
                <a:ea typeface="Yu Gothic UI" panose="020B0500000000000000" pitchFamily="50" charset="-128"/>
              </a:rPr>
              <a:t>3D</a:t>
            </a:r>
            <a:r>
              <a:rPr kumimoji="1" lang="ja-JP" altLang="en-US" sz="1000" b="1" dirty="0">
                <a:solidFill>
                  <a:srgbClr val="FFFFFF"/>
                </a:solidFill>
                <a:latin typeface="Yu Gothic UI" panose="020B0500000000000000" pitchFamily="50" charset="-128"/>
                <a:ea typeface="Yu Gothic UI" panose="020B0500000000000000" pitchFamily="50" charset="-128"/>
              </a:rPr>
              <a:t>データのオープンデータ化</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47786" y="4684651"/>
            <a:ext cx="992847" cy="33367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実施</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官民の基盤整備や開発計画において、</a:t>
            </a:r>
            <a:r>
              <a:rPr lang="en-US" altLang="ja-JP" sz="1100" b="1" dirty="0">
                <a:solidFill>
                  <a:srgbClr val="000000"/>
                </a:solidFill>
                <a:ea typeface="Yu Gothic UI" panose="020B0500000000000000" pitchFamily="50" charset="-128"/>
              </a:rPr>
              <a:t>3D</a:t>
            </a:r>
            <a:r>
              <a:rPr lang="ja-JP" altLang="en-US" sz="1100" b="1" dirty="0">
                <a:solidFill>
                  <a:srgbClr val="000000"/>
                </a:solidFill>
                <a:ea typeface="Yu Gothic UI" panose="020B0500000000000000" pitchFamily="50" charset="-128"/>
              </a:rPr>
              <a:t>データを活用した検討が進められていること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48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844000"/>
            <a:ext cx="972000" cy="108704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2015244"/>
            <a:ext cx="3254206" cy="797208"/>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整備内容の可視化によるイメージ共有</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80000"/>
            <a:ext cx="972000" cy="828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京橋駅周辺において、道路、広場等の都市基盤施設の整備検討を行うにあたり、</a:t>
            </a:r>
            <a:r>
              <a:rPr lang="en-US" altLang="ja-JP" sz="1100" dirty="0">
                <a:solidFill>
                  <a:srgbClr val="000000"/>
                </a:solidFill>
                <a:ea typeface="Yu Gothic UI" panose="020B0500000000000000" pitchFamily="50" charset="-128"/>
              </a:rPr>
              <a:t>3D</a:t>
            </a:r>
            <a:r>
              <a:rPr lang="ja-JP" altLang="en-US" sz="1100" dirty="0">
                <a:solidFill>
                  <a:srgbClr val="000000"/>
                </a:solidFill>
                <a:ea typeface="Yu Gothic UI" panose="020B0500000000000000" pitchFamily="50" charset="-128"/>
              </a:rPr>
              <a:t>都市モデルを活用し、整備内容の実現性検証を行う。</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都市構造が立体的で複雑な地域における、都市基盤施設の整備検討のモデルケースとなることをめざす。</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これにより、都市基盤施設の整備内容の可視化、及び行政意思決定の補助、アカウンタビリティの向上、関係者協議の深度化が期待できる。</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pic>
        <p:nvPicPr>
          <p:cNvPr id="37" name="図 3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436" y="3897693"/>
            <a:ext cx="3973631" cy="1770717"/>
          </a:xfrm>
          <a:prstGeom prst="rect">
            <a:avLst/>
          </a:prstGeom>
          <a:effectLst>
            <a:softEdge rad="127000"/>
          </a:effectLst>
        </p:spPr>
      </p:pic>
      <p:sp>
        <p:nvSpPr>
          <p:cNvPr id="40" name="テキスト ボックス 6"/>
          <p:cNvSpPr txBox="1"/>
          <p:nvPr/>
        </p:nvSpPr>
        <p:spPr bwMode="auto">
          <a:xfrm>
            <a:off x="2112136" y="5668410"/>
            <a:ext cx="1986419" cy="23191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29" tIns="46800" rIns="91429" bIns="45715" rtlCol="0">
            <a:spAutoFit/>
          </a:bodyPr>
          <a:lstStyle>
            <a:defPPr>
              <a:defRPr lang="ja-JP"/>
            </a:defPPr>
            <a:lvl1pPr algn="l" rtl="0" eaLnBrk="0" fontAlgn="base" hangingPunct="0">
              <a:spcBef>
                <a:spcPct val="0"/>
              </a:spcBef>
              <a:spcAft>
                <a:spcPct val="0"/>
              </a:spcAft>
              <a:defRPr kumimoji="1" sz="2400" b="1" kern="1200">
                <a:solidFill>
                  <a:srgbClr val="FF0000"/>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b="1" kern="1200">
                <a:solidFill>
                  <a:srgbClr val="FF0000"/>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b="1" kern="1200">
                <a:solidFill>
                  <a:srgbClr val="FF0000"/>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b="1" kern="1200">
                <a:solidFill>
                  <a:srgbClr val="FF0000"/>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b="1" kern="1200">
                <a:solidFill>
                  <a:srgbClr val="FF0000"/>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b="1" kern="1200">
                <a:solidFill>
                  <a:srgbClr val="FF0000"/>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b="1" kern="1200">
                <a:solidFill>
                  <a:srgbClr val="FF0000"/>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b="1" kern="1200">
                <a:solidFill>
                  <a:srgbClr val="FF0000"/>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b="1" kern="1200">
                <a:solidFill>
                  <a:srgbClr val="FF0000"/>
                </a:solidFill>
                <a:latin typeface="Arial" panose="020B0604020202020204" pitchFamily="34" charset="0"/>
                <a:ea typeface="ＭＳ Ｐゴシック" panose="020B0600070205080204" pitchFamily="50" charset="-128"/>
                <a:cs typeface="+mn-cs"/>
              </a:defRPr>
            </a:lvl9pPr>
          </a:lstStyle>
          <a:p>
            <a:pPr marL="0" lvl="2" eaLnBrk="1" hangingPunct="1">
              <a:spcAft>
                <a:spcPts val="600"/>
              </a:spcAft>
              <a:tabLst>
                <a:tab pos="361950" algn="l"/>
              </a:tabLst>
              <a:defRPr/>
            </a:pPr>
            <a:r>
              <a:rPr lang="ja-JP" altLang="en-US" sz="900" b="0" dirty="0">
                <a:solidFill>
                  <a:srgbClr val="000000"/>
                </a:solidFill>
                <a:latin typeface="Yu Gothic UI" panose="020B0500000000000000" pitchFamily="50" charset="-128"/>
                <a:ea typeface="Yu Gothic UI" panose="020B0500000000000000" pitchFamily="50" charset="-128"/>
              </a:rPr>
              <a:t>出典：国土交通省　</a:t>
            </a:r>
            <a:r>
              <a:rPr lang="en-US" altLang="ja-JP" sz="900" b="0" dirty="0">
                <a:solidFill>
                  <a:srgbClr val="000000"/>
                </a:solidFill>
                <a:latin typeface="Yu Gothic UI" panose="020B0500000000000000" pitchFamily="50" charset="-128"/>
                <a:ea typeface="Yu Gothic UI" panose="020B0500000000000000" pitchFamily="50" charset="-128"/>
              </a:rPr>
              <a:t>PLATEAU VIEW</a:t>
            </a:r>
            <a:endParaRPr lang="ja-JP" altLang="en-US" sz="900" b="0" dirty="0">
              <a:solidFill>
                <a:srgbClr val="000000"/>
              </a:solidFill>
              <a:latin typeface="Yu Gothic UI" panose="020B0500000000000000" pitchFamily="50" charset="-128"/>
              <a:ea typeface="Yu Gothic UI" panose="020B0500000000000000" pitchFamily="50" charset="-128"/>
            </a:endParaRPr>
          </a:p>
        </p:txBody>
      </p:sp>
      <p:sp>
        <p:nvSpPr>
          <p:cNvPr id="43" name="テキスト ボックス 42">
            <a:extLst>
              <a:ext uri="{FF2B5EF4-FFF2-40B4-BE49-F238E27FC236}">
                <a16:creationId xmlns:a16="http://schemas.microsoft.com/office/drawing/2014/main" id="{E7758DF3-0948-4B8E-ADD1-3B36917527FF}"/>
              </a:ext>
            </a:extLst>
          </p:cNvPr>
          <p:cNvSpPr txBox="1"/>
          <p:nvPr/>
        </p:nvSpPr>
        <p:spPr>
          <a:xfrm>
            <a:off x="6150044" y="3416490"/>
            <a:ext cx="3504305" cy="199779"/>
          </a:xfrm>
          <a:prstGeom prst="rect">
            <a:avLst/>
          </a:prstGeom>
          <a:noFill/>
        </p:spPr>
        <p:txBody>
          <a:bodyPr wrap="square" lIns="0" tIns="0" rIns="0" bIns="0" rtlCol="0" anchor="ctr" anchorCtr="0">
            <a:noAutofit/>
          </a:bodyPr>
          <a:lstStyle/>
          <a:p>
            <a:pPr defTabSz="228600">
              <a:defRPr/>
            </a:pPr>
            <a:r>
              <a:rPr kumimoji="1" lang="en-US" altLang="ja-JP" sz="1600" b="1" dirty="0">
                <a:ln w="0"/>
                <a:solidFill>
                  <a:srgbClr val="C00000"/>
                </a:solidFill>
                <a:latin typeface="Yu Gothic UI" panose="020B0500000000000000" pitchFamily="50" charset="-128"/>
                <a:ea typeface="Yu Gothic UI" panose="020B0500000000000000" pitchFamily="50" charset="-128"/>
              </a:rPr>
              <a:t>3D</a:t>
            </a:r>
            <a:r>
              <a:rPr kumimoji="1" lang="ja-JP" altLang="en-US" sz="1600" b="1" dirty="0">
                <a:ln w="0"/>
                <a:solidFill>
                  <a:srgbClr val="C00000"/>
                </a:solidFill>
                <a:latin typeface="Yu Gothic UI" panose="020B0500000000000000" pitchFamily="50" charset="-128"/>
                <a:ea typeface="Yu Gothic UI" panose="020B0500000000000000" pitchFamily="50" charset="-128"/>
              </a:rPr>
              <a:t>データのオープンデータ化</a:t>
            </a:r>
          </a:p>
        </p:txBody>
      </p:sp>
      <p:sp>
        <p:nvSpPr>
          <p:cNvPr id="45" name="テキスト ボックス 44">
            <a:extLst>
              <a:ext uri="{FF2B5EF4-FFF2-40B4-BE49-F238E27FC236}">
                <a16:creationId xmlns:a16="http://schemas.microsoft.com/office/drawing/2014/main" id="{E7758DF3-0948-4B8E-ADD1-3B36917527FF}"/>
              </a:ext>
            </a:extLst>
          </p:cNvPr>
          <p:cNvSpPr txBox="1"/>
          <p:nvPr/>
        </p:nvSpPr>
        <p:spPr>
          <a:xfrm>
            <a:off x="6150044" y="3104560"/>
            <a:ext cx="1139756"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2023</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88BD3951-DC58-49D2-A592-A03CECB54AE2}"/>
              </a:ext>
            </a:extLst>
          </p:cNvPr>
          <p:cNvSpPr txBox="1"/>
          <p:nvPr/>
        </p:nvSpPr>
        <p:spPr>
          <a:xfrm>
            <a:off x="4860000" y="5090437"/>
            <a:ext cx="972000" cy="333673"/>
          </a:xfrm>
          <a:prstGeom prst="rect">
            <a:avLst/>
          </a:prstGeom>
          <a:solidFill>
            <a:srgbClr val="AF1932"/>
          </a:solidFill>
        </p:spPr>
        <p:txBody>
          <a:bodyPr wrap="square" lIns="0" tIns="0" rIns="0" bIns="0" rtlCol="0" anchor="ctr" anchorCtr="0">
            <a:noAutofit/>
          </a:bodyPr>
          <a:lstStyle/>
          <a:p>
            <a:pPr lvl="0"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都市基盤施設</a:t>
            </a:r>
          </a:p>
          <a:p>
            <a:pPr lvl="0"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の整備検討</a:t>
            </a:r>
          </a:p>
        </p:txBody>
      </p:sp>
      <p:sp>
        <p:nvSpPr>
          <p:cNvPr id="49" name="ホームベース 30">
            <a:extLst>
              <a:ext uri="{FF2B5EF4-FFF2-40B4-BE49-F238E27FC236}">
                <a16:creationId xmlns:a16="http://schemas.microsoft.com/office/drawing/2014/main" id="{21F15286-3E05-49CD-9B3B-F64B4E1387A8}"/>
              </a:ext>
            </a:extLst>
          </p:cNvPr>
          <p:cNvSpPr/>
          <p:nvPr/>
        </p:nvSpPr>
        <p:spPr>
          <a:xfrm>
            <a:off x="6147786" y="5074375"/>
            <a:ext cx="992847" cy="33367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実施</a:t>
            </a:r>
          </a:p>
        </p:txBody>
      </p:sp>
    </p:spTree>
    <p:extLst>
      <p:ext uri="{BB962C8B-B14F-4D97-AF65-F5344CB8AC3E}">
        <p14:creationId xmlns:p14="http://schemas.microsoft.com/office/powerpoint/2010/main" val="189090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3</a:t>
            </a:fld>
            <a:endParaRPr kumimoji="1" lang="en-GB" dirty="0"/>
          </a:p>
        </p:txBody>
      </p:sp>
      <p:sp>
        <p:nvSpPr>
          <p:cNvPr id="104" name="テキスト ボックス 103">
            <a:extLst>
              <a:ext uri="{FF2B5EF4-FFF2-40B4-BE49-F238E27FC236}">
                <a16:creationId xmlns:a16="http://schemas.microsoft.com/office/drawing/2014/main" id="{37550ECE-0108-9A04-A83D-638EFF6D7FB6}"/>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本書の構成と目次</a:t>
            </a:r>
          </a:p>
        </p:txBody>
      </p:sp>
      <p:sp>
        <p:nvSpPr>
          <p:cNvPr id="5" name="テキスト プレースホルダー 3">
            <a:extLst>
              <a:ext uri="{FF2B5EF4-FFF2-40B4-BE49-F238E27FC236}">
                <a16:creationId xmlns:a16="http://schemas.microsoft.com/office/drawing/2014/main" id="{64480027-D6B8-4846-B431-AF34AB4214FF}"/>
              </a:ext>
            </a:extLst>
          </p:cNvPr>
          <p:cNvSpPr>
            <a:spLocks noGrp="1"/>
          </p:cNvSpPr>
          <p:nvPr>
            <p:ph type="body" sz="quarter" idx="12"/>
          </p:nvPr>
        </p:nvSpPr>
        <p:spPr>
          <a:xfrm>
            <a:off x="452438" y="641635"/>
            <a:ext cx="8964612" cy="488411"/>
          </a:xfrm>
          <a:prstGeom prst="rect">
            <a:avLst/>
          </a:prstGeom>
        </p:spPr>
        <p:txBody>
          <a:bodyPr/>
          <a:lstStyle/>
          <a:p>
            <a:pPr marL="285750" indent="-285750">
              <a:buFont typeface="Arial" panose="020B0604020202020204" pitchFamily="34" charset="0"/>
              <a:buChar char="•"/>
            </a:pPr>
            <a:r>
              <a:rPr lang="ja-JP" altLang="en-US" spc="-40" dirty="0"/>
              <a:t>本書では、</a:t>
            </a:r>
            <a:r>
              <a:rPr lang="en-US" altLang="ja-JP" spc="-40" dirty="0"/>
              <a:t>6</a:t>
            </a:r>
            <a:r>
              <a:rPr lang="ja-JP" altLang="en-US" spc="-40" dirty="0" err="1"/>
              <a:t>つの</a:t>
            </a:r>
            <a:r>
              <a:rPr lang="en-US" altLang="ja-JP" spc="-40" dirty="0"/>
              <a:t>VALUE</a:t>
            </a:r>
            <a:r>
              <a:rPr lang="ja-JP" altLang="en-US" spc="-40" dirty="0"/>
              <a:t>（実現したい未来・めざす姿）ごとに、</a:t>
            </a:r>
            <a:br>
              <a:rPr lang="en-US" altLang="ja-JP" spc="-40" dirty="0"/>
            </a:br>
            <a:r>
              <a:rPr lang="ja-JP" altLang="en-US" spc="-40" dirty="0"/>
              <a:t>①</a:t>
            </a:r>
            <a:r>
              <a:rPr lang="en-US" altLang="ja-JP" spc="-40" dirty="0"/>
              <a:t>VALUE</a:t>
            </a:r>
            <a:r>
              <a:rPr lang="ja-JP" altLang="en-US" spc="-40" dirty="0"/>
              <a:t>の実現と目標達成に向けた今後の主な取組工程（ロードマップ）</a:t>
            </a:r>
            <a:br>
              <a:rPr lang="en-US" altLang="ja-JP" spc="-40" dirty="0"/>
            </a:br>
            <a:r>
              <a:rPr lang="ja-JP" altLang="en-US" spc="-40" dirty="0"/>
              <a:t>②本市が実行していく施策の内容（アクションプラン）</a:t>
            </a:r>
            <a:br>
              <a:rPr lang="en-US" altLang="ja-JP" spc="-40" dirty="0"/>
            </a:br>
            <a:r>
              <a:rPr lang="ja-JP" altLang="en-US" spc="-40" dirty="0" err="1"/>
              <a:t>で構</a:t>
            </a:r>
            <a:r>
              <a:rPr lang="ja-JP" altLang="en-US" spc="-40" dirty="0"/>
              <a:t>成しています。</a:t>
            </a:r>
            <a:endParaRPr lang="en-US" altLang="ja-JP" spc="-40" dirty="0"/>
          </a:p>
        </p:txBody>
      </p:sp>
      <p:graphicFrame>
        <p:nvGraphicFramePr>
          <p:cNvPr id="9" name="表 8">
            <a:extLst>
              <a:ext uri="{FF2B5EF4-FFF2-40B4-BE49-F238E27FC236}">
                <a16:creationId xmlns:a16="http://schemas.microsoft.com/office/drawing/2014/main" id="{AECA72D1-B7AC-49E6-B2DC-010AB4684CCE}"/>
              </a:ext>
            </a:extLst>
          </p:cNvPr>
          <p:cNvGraphicFramePr>
            <a:graphicFrameLocks noGrp="1"/>
          </p:cNvGraphicFramePr>
          <p:nvPr>
            <p:extLst>
              <p:ext uri="{D42A27DB-BD31-4B8C-83A1-F6EECF244321}">
                <p14:modId xmlns:p14="http://schemas.microsoft.com/office/powerpoint/2010/main" val="550692586"/>
              </p:ext>
            </p:extLst>
          </p:nvPr>
        </p:nvGraphicFramePr>
        <p:xfrm>
          <a:off x="164757" y="1890408"/>
          <a:ext cx="9638272" cy="259080"/>
        </p:xfrm>
        <a:graphic>
          <a:graphicData uri="http://schemas.openxmlformats.org/drawingml/2006/table">
            <a:tbl>
              <a:tblPr firstRow="1" bandRow="1">
                <a:tableStyleId>{5940675A-B579-460E-94D1-54222C63F5DA}</a:tableStyleId>
              </a:tblPr>
              <a:tblGrid>
                <a:gridCol w="3483318">
                  <a:extLst>
                    <a:ext uri="{9D8B030D-6E8A-4147-A177-3AD203B41FA5}">
                      <a16:colId xmlns:a16="http://schemas.microsoft.com/office/drawing/2014/main" val="20000"/>
                    </a:ext>
                  </a:extLst>
                </a:gridCol>
                <a:gridCol w="5681663">
                  <a:extLst>
                    <a:ext uri="{9D8B030D-6E8A-4147-A177-3AD203B41FA5}">
                      <a16:colId xmlns:a16="http://schemas.microsoft.com/office/drawing/2014/main" val="20001"/>
                    </a:ext>
                  </a:extLst>
                </a:gridCol>
                <a:gridCol w="473291">
                  <a:extLst>
                    <a:ext uri="{9D8B030D-6E8A-4147-A177-3AD203B41FA5}">
                      <a16:colId xmlns:a16="http://schemas.microsoft.com/office/drawing/2014/main" val="755251580"/>
                    </a:ext>
                  </a:extLst>
                </a:gridCol>
              </a:tblGrid>
              <a:tr h="259049">
                <a:tc>
                  <a:txBody>
                    <a:bodyPr/>
                    <a:lstStyle/>
                    <a:p>
                      <a:pPr algn="ctr"/>
                      <a:r>
                        <a:rPr kumimoji="0" lang="ja-JP" altLang="en-US" sz="1100" b="1" kern="0" spc="300" dirty="0">
                          <a:solidFill>
                            <a:schemeClr val="bg1"/>
                          </a:solidFill>
                          <a:latin typeface="+mn-lt"/>
                          <a:ea typeface="Yu Gothic UI" panose="020B0500000000000000" pitchFamily="50" charset="-128"/>
                          <a:cs typeface="ＭＳ Ｐゴシック" panose="020B0600070205080204" pitchFamily="50" charset="-128"/>
                        </a:rPr>
                        <a:t>タイトル</a:t>
                      </a: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indent="0" algn="ctr" defTabSz="333770" latinLnBrk="0">
                        <a:lnSpc>
                          <a:spcPct val="100000"/>
                        </a:lnSpc>
                        <a:spcBef>
                          <a:spcPts val="0"/>
                        </a:spcBef>
                        <a:spcAft>
                          <a:spcPts val="0"/>
                        </a:spcAft>
                        <a:buClrTx/>
                        <a:buSzTx/>
                        <a:buFontTx/>
                        <a:buNone/>
                        <a:tabLst/>
                      </a:pPr>
                      <a:r>
                        <a:rPr kumimoji="0" lang="ja-JP" altLang="en-US" sz="1100" b="1" i="0" u="none" strike="noStrike" kern="0" cap="none" spc="300" baseline="0" dirty="0">
                          <a:ln>
                            <a:noFill/>
                          </a:ln>
                          <a:solidFill>
                            <a:schemeClr val="bg1"/>
                          </a:solidFill>
                          <a:uFillTx/>
                          <a:latin typeface="+mn-lt"/>
                          <a:ea typeface="Yu Gothic UI" panose="020B0500000000000000" pitchFamily="50" charset="-128"/>
                          <a:cs typeface="ＭＳ Ｐゴシック" panose="020B0600070205080204" pitchFamily="50" charset="-128"/>
                          <a:sym typeface="Helvetica Light"/>
                        </a:rPr>
                        <a:t>取組概要</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indent="0" algn="ctr" defTabSz="333770" latinLnBrk="0">
                        <a:lnSpc>
                          <a:spcPct val="100000"/>
                        </a:lnSpc>
                        <a:spcBef>
                          <a:spcPts val="0"/>
                        </a:spcBef>
                        <a:spcAft>
                          <a:spcPts val="0"/>
                        </a:spcAft>
                        <a:buClrTx/>
                        <a:buSzTx/>
                        <a:buFontTx/>
                        <a:buNone/>
                        <a:tabLst/>
                      </a:pPr>
                      <a:r>
                        <a:rPr kumimoji="0" lang="ja-JP" altLang="en-US" sz="1100" b="1" i="0" u="none" strike="noStrike" kern="0" cap="none" spc="300" baseline="0" dirty="0">
                          <a:ln>
                            <a:noFill/>
                          </a:ln>
                          <a:solidFill>
                            <a:schemeClr val="bg1"/>
                          </a:solidFill>
                          <a:uFillTx/>
                          <a:latin typeface="+mn-lt"/>
                          <a:ea typeface="Yu Gothic UI" panose="020B0500000000000000" pitchFamily="50" charset="-128"/>
                          <a:cs typeface="ＭＳ Ｐゴシック" panose="020B0600070205080204" pitchFamily="50" charset="-128"/>
                          <a:sym typeface="Helvetica Light"/>
                        </a:rPr>
                        <a:t>頁</a:t>
                      </a:r>
                    </a:p>
                  </a:txBody>
                  <a:tcPr>
                    <a:lnL w="635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0000"/>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3665545254"/>
              </p:ext>
            </p:extLst>
          </p:nvPr>
        </p:nvGraphicFramePr>
        <p:xfrm>
          <a:off x="164759" y="2150443"/>
          <a:ext cx="9638268" cy="3764280"/>
        </p:xfrm>
        <a:graphic>
          <a:graphicData uri="http://schemas.openxmlformats.org/drawingml/2006/table">
            <a:tbl>
              <a:tblPr firstRow="1" bandRow="1">
                <a:tableStyleId>{5940675A-B579-460E-94D1-54222C63F5DA}</a:tableStyleId>
              </a:tblPr>
              <a:tblGrid>
                <a:gridCol w="208499">
                  <a:extLst>
                    <a:ext uri="{9D8B030D-6E8A-4147-A177-3AD203B41FA5}">
                      <a16:colId xmlns:a16="http://schemas.microsoft.com/office/drawing/2014/main" val="2152845035"/>
                    </a:ext>
                  </a:extLst>
                </a:gridCol>
                <a:gridCol w="208499">
                  <a:extLst>
                    <a:ext uri="{9D8B030D-6E8A-4147-A177-3AD203B41FA5}">
                      <a16:colId xmlns:a16="http://schemas.microsoft.com/office/drawing/2014/main" val="2051088476"/>
                    </a:ext>
                  </a:extLst>
                </a:gridCol>
                <a:gridCol w="208280">
                  <a:extLst>
                    <a:ext uri="{9D8B030D-6E8A-4147-A177-3AD203B41FA5}">
                      <a16:colId xmlns:a16="http://schemas.microsoft.com/office/drawing/2014/main" val="52436474"/>
                    </a:ext>
                  </a:extLst>
                </a:gridCol>
                <a:gridCol w="2859139">
                  <a:extLst>
                    <a:ext uri="{9D8B030D-6E8A-4147-A177-3AD203B41FA5}">
                      <a16:colId xmlns:a16="http://schemas.microsoft.com/office/drawing/2014/main" val="20000"/>
                    </a:ext>
                  </a:extLst>
                </a:gridCol>
                <a:gridCol w="5678794">
                  <a:extLst>
                    <a:ext uri="{9D8B030D-6E8A-4147-A177-3AD203B41FA5}">
                      <a16:colId xmlns:a16="http://schemas.microsoft.com/office/drawing/2014/main" val="20001"/>
                    </a:ext>
                  </a:extLst>
                </a:gridCol>
                <a:gridCol w="475057">
                  <a:extLst>
                    <a:ext uri="{9D8B030D-6E8A-4147-A177-3AD203B41FA5}">
                      <a16:colId xmlns:a16="http://schemas.microsoft.com/office/drawing/2014/main" val="728848151"/>
                    </a:ext>
                  </a:extLst>
                </a:gridCol>
              </a:tblGrid>
              <a:tr h="0">
                <a:tc gridSpan="5">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50" normalizeH="0" baseline="0" dirty="0">
                          <a:ln>
                            <a:noFill/>
                          </a:ln>
                          <a:solidFill>
                            <a:schemeClr val="tx1"/>
                          </a:solidFill>
                          <a:effectLst/>
                          <a:uLnTx/>
                          <a:uFillTx/>
                          <a:latin typeface="Avenir Next LT Pro Demi"/>
                          <a:ea typeface="Yu Gothic UI" panose="020B0500000000000000" pitchFamily="50" charset="-128"/>
                          <a:cs typeface="+mn-cs"/>
                        </a:rPr>
                        <a:t>01 </a:t>
                      </a:r>
                      <a:r>
                        <a:rPr kumimoji="1" lang="ja-JP" altLang="en-US" sz="1100" b="1" i="0" u="none" strike="noStrike" kern="1200" cap="none" spc="50" normalizeH="0" baseline="0" noProof="0" dirty="0">
                          <a:ln>
                            <a:noFill/>
                          </a:ln>
                          <a:solidFill>
                            <a:schemeClr val="tx1"/>
                          </a:solidFill>
                          <a:effectLst/>
                          <a:uLnTx/>
                          <a:uFillTx/>
                          <a:latin typeface="Avenir Next LT Pro Demi"/>
                          <a:ea typeface="Yu Gothic UI" panose="020B0500000000000000" pitchFamily="50" charset="-128"/>
                          <a:cs typeface="+mn-cs"/>
                        </a:rPr>
                        <a:t>サービスの</a:t>
                      </a:r>
                      <a:r>
                        <a:rPr kumimoji="1" lang="en-US" altLang="ja-JP" sz="1100" b="1" i="0" u="none" strike="noStrike" kern="1200" cap="none" spc="50" normalizeH="0" baseline="0" noProof="0" dirty="0">
                          <a:ln>
                            <a:noFill/>
                          </a:ln>
                          <a:solidFill>
                            <a:schemeClr val="tx1"/>
                          </a:solidFill>
                          <a:effectLst/>
                          <a:uLnTx/>
                          <a:uFillTx/>
                          <a:latin typeface="Avenir Next LT Pro Demi"/>
                          <a:ea typeface="Yu Gothic UI" panose="020B0500000000000000" pitchFamily="50" charset="-128"/>
                          <a:cs typeface="+mn-cs"/>
                        </a:rPr>
                        <a:t>Re-Design</a:t>
                      </a:r>
                      <a:endParaRPr kumimoji="1" lang="ja-JP" altLang="en-US" sz="1100" b="1" i="0" u="none" strike="noStrike" kern="1200" cap="none" spc="50" normalizeH="0" baseline="0" dirty="0">
                        <a:ln>
                          <a:noFill/>
                        </a:ln>
                        <a:solidFill>
                          <a:schemeClr val="tx1"/>
                        </a:solidFill>
                        <a:effectLst/>
                        <a:uLnTx/>
                        <a:uFillTx/>
                        <a:latin typeface="Avenir Next LT Pro Demi"/>
                        <a:ea typeface="Yu Gothic UI" panose="020B0500000000000000" pitchFamily="50" charset="-128"/>
                        <a:cs typeface="+mn-cs"/>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7C5CD"/>
                    </a:solidFill>
                  </a:tcPr>
                </a:tc>
                <a:tc hMerge="1">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2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94012464"/>
                  </a:ext>
                </a:extLst>
              </a:tr>
              <a:tr h="205762">
                <a:tc rowSpan="9">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gridSpan="4">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ロードマップ</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CEAED"/>
                    </a:solidFill>
                  </a:tcPr>
                </a:tc>
                <a:tc hMerge="1">
                  <a:txBody>
                    <a:bodyPr/>
                    <a:lstStyle/>
                    <a:p>
                      <a:endParaRPr kumimoji="1" lang="ja-JP" altLang="en-US"/>
                    </a:p>
                  </a:txBody>
                  <a:tcPr/>
                </a:tc>
                <a:tc hMerge="1">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8</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CEAED"/>
                    </a:solidFill>
                  </a:tcPr>
                </a:tc>
                <a:extLst>
                  <a:ext uri="{0D108BD9-81ED-4DB2-BD59-A6C34878D82A}">
                    <a16:rowId xmlns:a16="http://schemas.microsoft.com/office/drawing/2014/main" val="1607325957"/>
                  </a:ext>
                </a:extLst>
              </a:tr>
              <a:tr h="0">
                <a:tc v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rowSpan="8">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gridSpan="2">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デジタルで完結する行政手続き・相談の実現​</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様々な申請サービスの活用や業務変革により、市民が行政手続きをオンラインで簡素・簡単に完結できるようにする。</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rPr>
                        <a:t>11</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20576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粗大ごみの申込はスマホが便利</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チャットボットによる受付、画像認証による処理手数料の検索、処理手数料のキャッシュレス決済などを導入する。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12</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00103412"/>
                  </a:ext>
                </a:extLst>
              </a:tr>
              <a:tr h="33890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新婚・子育て世帯向け分譲住宅購入融資利子補給手続のオンライン化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デジタル技術を活用し、申請手続きのオンライン化を図るとともに本市が保有している住民情報データと連携し、提出書類や手続きの簡素化を図る。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13</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205762">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gridSpan="2">
                  <a:txBody>
                    <a:bodyPr/>
                    <a:lstStyle/>
                    <a:p>
                      <a:pPr algn="l"/>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ストレスを感じない窓口サービスの実現</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スマート申請の拡大や「書かない窓口」を実現する。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14</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4"/>
                  </a:ext>
                </a:extLst>
              </a:tr>
              <a:tr h="20576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マイナンバー・マイナンバーカードの活用シーンの拡大</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マイナンバーを活用した情報連携</a:t>
                      </a:r>
                      <a:r>
                        <a:rPr lang="ja-JP" altLang="en-US" sz="1100" dirty="0">
                          <a:solidFill>
                            <a:srgbClr val="000000"/>
                          </a:solidFill>
                          <a:ea typeface="Yu Gothic UI" panose="020B0500000000000000" pitchFamily="50" charset="-128"/>
                        </a:rPr>
                        <a:t>、マイナンバーカードの活用シーンの拡大に向けて検討・実装を進める。</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15</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49539452"/>
                  </a:ext>
                </a:extLst>
              </a:tr>
              <a:tr h="205762">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gridSpan="2">
                  <a:txBody>
                    <a:bodyPr/>
                    <a:lstStyle/>
                    <a:p>
                      <a:pPr algn="l"/>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ICT</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を活用した教育の推進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デジタルドリルや協働学習支援ツールを活用することで、個別最適な学びと協働的な学びを実現する。また、児童生徒の心の状態や生活の状況を可視化し、いじめ・不登校等の未然防止・早期発見・迅速な対応を実現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16</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916814738"/>
                  </a:ext>
                </a:extLst>
              </a:tr>
              <a:tr h="205762">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gridSpan="2">
                  <a:txBody>
                    <a:bodyPr/>
                    <a:lstStyle/>
                    <a:p>
                      <a:pPr algn="l"/>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水道局お客さま専用サイト（マイページ）の構築</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水道料金等をはじめ使用水量、給水契約情報等を取得できるマイページやモバイル決済機能を構築する。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18</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96627445"/>
                  </a:ext>
                </a:extLst>
              </a:tr>
              <a:tr h="206698">
                <a:tc vMerge="1">
                  <a:txBody>
                    <a:bodyPr/>
                    <a:lstStyle/>
                    <a:p>
                      <a:pPr marL="0" marR="0" lvl="0" indent="0" algn="l" defTabSz="33377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vMerge="1">
                  <a:txBody>
                    <a:bodyPr/>
                    <a:lstStyle/>
                    <a:p>
                      <a:pPr marL="0" marR="0" lvl="0" indent="0" algn="l" defTabSz="33377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gridSpan="2">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一人ひとりの状況に合ったスマートな情報発信</a:t>
                      </a:r>
                      <a:endParaRPr kumimoji="0" lang="ja-JP" altLang="en-US" sz="11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marL="0" marR="0" lvl="0" indent="0" algn="l" defTabSz="33377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gn="l" defTabSz="914400" rtl="0" eaLnBrk="1" latinLnBrk="0" hangingPunct="1"/>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情報発信の全体最適化を図り、市民等が必要とする情報へアクセスしやすく、行政サービスをスムーズに受けられる状態をめざす。</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gn="r" defTabSz="914400" rtl="0" eaLnBrk="1" latinLnBrk="0" hangingPunct="1"/>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19</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0385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30</a:t>
            </a:fld>
            <a:endParaRPr kumimoji="1" lang="en-GB" dirty="0"/>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67653"/>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御堂筋における</a:t>
            </a:r>
            <a:r>
              <a:rPr kumimoji="1" lang="en-US" altLang="ja-JP" sz="2000" b="1" kern="0" dirty="0">
                <a:solidFill>
                  <a:srgbClr val="AF1932"/>
                </a:solidFill>
                <a:latin typeface="Yu Gothic UI" panose="020B0500000000000000" pitchFamily="50" charset="-128"/>
                <a:ea typeface="Yu Gothic UI" panose="020B0500000000000000" pitchFamily="50" charset="-128"/>
              </a:rPr>
              <a:t>AI</a:t>
            </a:r>
            <a:r>
              <a:rPr kumimoji="1" lang="ja-JP" altLang="en-US" sz="2000" b="1" kern="0" dirty="0">
                <a:solidFill>
                  <a:srgbClr val="AF1932"/>
                </a:solidFill>
                <a:latin typeface="Yu Gothic UI" panose="020B0500000000000000" pitchFamily="50" charset="-128"/>
                <a:ea typeface="Yu Gothic UI" panose="020B0500000000000000" pitchFamily="50" charset="-128"/>
              </a:rPr>
              <a:t>カメラ等を活用した</a:t>
            </a:r>
          </a:p>
          <a:p>
            <a:pPr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荷捌き等スペース運用の効率化</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4684651"/>
            <a:ext cx="972000" cy="577086"/>
          </a:xfrm>
          <a:prstGeom prst="rect">
            <a:avLst/>
          </a:prstGeom>
          <a:solidFill>
            <a:srgbClr val="AF1932"/>
          </a:solidFill>
        </p:spPr>
        <p:txBody>
          <a:bodyPr wrap="square" lIns="0" tIns="0" rIns="0" bIns="0" rtlCol="0" anchor="ctr" anchorCtr="0">
            <a:noAutofit/>
          </a:bodyPr>
          <a:lstStyle/>
          <a:p>
            <a:pPr lvl="0"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カメラ高度化</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20000" y="4684651"/>
            <a:ext cx="1008000" cy="57708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高度化に向けた検討・</a:t>
            </a:r>
            <a:endParaRPr kumimoji="1" lang="en-US" altLang="ja-JP" sz="900" dirty="0">
              <a:solidFill>
                <a:srgbClr val="000000"/>
              </a:solidFill>
              <a:latin typeface="Yu Gothic UI" panose="020B0500000000000000" pitchFamily="50" charset="-128"/>
              <a:ea typeface="Yu Gothic UI" panose="020B0500000000000000" pitchFamily="50" charset="-128"/>
            </a:endParaRPr>
          </a:p>
          <a:p>
            <a:pPr algn="ctr" fontAlgn="base">
              <a:spcBef>
                <a:spcPct val="10000"/>
              </a:spcBef>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試行実施</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効率的な荷捌き</a:t>
            </a:r>
            <a:r>
              <a:rPr lang="en-US" altLang="ja-JP" sz="1100" b="1" dirty="0">
                <a:solidFill>
                  <a:srgbClr val="000000"/>
                </a:solidFill>
                <a:ea typeface="Yu Gothic UI" panose="020B0500000000000000" pitchFamily="50" charset="-128"/>
              </a:rPr>
              <a:t>/</a:t>
            </a:r>
            <a:r>
              <a:rPr lang="ja-JP" altLang="en-US" sz="1100" b="1" dirty="0">
                <a:solidFill>
                  <a:srgbClr val="000000"/>
                </a:solidFill>
                <a:ea typeface="Yu Gothic UI" panose="020B0500000000000000" pitchFamily="50" charset="-128"/>
              </a:rPr>
              <a:t>沿道アクセススペースの運用（省力化）する仕組みの構築により、同スペースの適正な利用が図られていること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8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9E064B8A-A150-46F8-9ABB-D5CB140D28F4}"/>
              </a:ext>
            </a:extLst>
          </p:cNvPr>
          <p:cNvSpPr txBox="1"/>
          <p:nvPr/>
        </p:nvSpPr>
        <p:spPr>
          <a:xfrm>
            <a:off x="5902051" y="2808000"/>
            <a:ext cx="3416614"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en-US" altLang="ja-JP" sz="1100" b="1" dirty="0">
                <a:solidFill>
                  <a:srgbClr val="000000"/>
                </a:solidFill>
                <a:ea typeface="Yu Gothic UI" panose="020B0500000000000000" pitchFamily="50" charset="-128"/>
              </a:rPr>
              <a:t>AI</a:t>
            </a:r>
            <a:r>
              <a:rPr lang="ja-JP" altLang="en-US" sz="1100" b="1" dirty="0">
                <a:solidFill>
                  <a:srgbClr val="000000"/>
                </a:solidFill>
                <a:ea typeface="Yu Gothic UI" panose="020B0500000000000000" pitchFamily="50" charset="-128"/>
              </a:rPr>
              <a:t>カメラの設置個所数</a:t>
            </a: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808000"/>
            <a:ext cx="972000" cy="108704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0" y="2015244"/>
            <a:ext cx="3552309" cy="797208"/>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en-US" altLang="ja-JP" sz="1100" b="1" dirty="0">
                <a:solidFill>
                  <a:srgbClr val="000000"/>
                </a:solidFill>
                <a:ea typeface="Yu Gothic UI" panose="020B0500000000000000" pitchFamily="50" charset="-128"/>
              </a:rPr>
              <a:t>AI</a:t>
            </a:r>
            <a:r>
              <a:rPr lang="ja-JP" altLang="en-US" sz="1100" b="1" dirty="0">
                <a:solidFill>
                  <a:srgbClr val="000000"/>
                </a:solidFill>
                <a:ea typeface="Yu Gothic UI" panose="020B0500000000000000" pitchFamily="50" charset="-128"/>
              </a:rPr>
              <a:t>カメラによる荷捌き</a:t>
            </a:r>
            <a:r>
              <a:rPr lang="en-US" altLang="ja-JP" sz="1100" b="1" dirty="0">
                <a:solidFill>
                  <a:srgbClr val="000000"/>
                </a:solidFill>
                <a:ea typeface="Yu Gothic UI" panose="020B0500000000000000" pitchFamily="50" charset="-128"/>
              </a:rPr>
              <a:t>/</a:t>
            </a:r>
            <a:r>
              <a:rPr lang="ja-JP" altLang="en-US" sz="1100" b="1" dirty="0">
                <a:solidFill>
                  <a:srgbClr val="000000"/>
                </a:solidFill>
                <a:ea typeface="Yu Gothic UI" panose="020B0500000000000000" pitchFamily="50" charset="-128"/>
              </a:rPr>
              <a:t>沿道アクセススペースの管理の省力化を図ること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015244"/>
            <a:ext cx="972000" cy="756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御堂筋将来ビジョンの実現に向け、段階的に人中心の空間を広げていくこととし、御堂筋の道路空間再編整備（側道歩行者空間化）を進めている。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御堂筋の側道歩行者空間化に伴って設置する、荷捌き</a:t>
            </a:r>
            <a:r>
              <a:rPr lang="en-US" altLang="ja-JP" sz="1100" dirty="0">
                <a:solidFill>
                  <a:srgbClr val="000000"/>
                </a:solidFill>
                <a:ea typeface="Yu Gothic UI" panose="020B0500000000000000" pitchFamily="50" charset="-128"/>
              </a:rPr>
              <a:t>/</a:t>
            </a:r>
            <a:r>
              <a:rPr lang="ja-JP" altLang="en-US" sz="1100" dirty="0">
                <a:solidFill>
                  <a:srgbClr val="000000"/>
                </a:solidFill>
                <a:ea typeface="Yu Gothic UI" panose="020B0500000000000000" pitchFamily="50" charset="-128"/>
              </a:rPr>
              <a:t>沿道アクセススペースの適正利用に向けて、</a:t>
            </a:r>
            <a:r>
              <a:rPr lang="en-US" altLang="ja-JP" sz="1100" dirty="0">
                <a:solidFill>
                  <a:srgbClr val="000000"/>
                </a:solidFill>
                <a:ea typeface="Yu Gothic UI" panose="020B0500000000000000" pitchFamily="50" charset="-128"/>
              </a:rPr>
              <a:t>AI</a:t>
            </a:r>
            <a:r>
              <a:rPr lang="ja-JP" altLang="en-US" sz="1100" dirty="0">
                <a:solidFill>
                  <a:srgbClr val="000000"/>
                </a:solidFill>
                <a:ea typeface="Yu Gothic UI" panose="020B0500000000000000" pitchFamily="50" charset="-128"/>
              </a:rPr>
              <a:t>カメラ等を活用した映像解析により利用状況を把握する。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これにより、誘導員による運用の省力化や持続可能な巡回型監視などの導入に向けた検討を行い、効率的に荷捌き</a:t>
            </a:r>
            <a:r>
              <a:rPr lang="en-US" altLang="ja-JP" sz="1100" dirty="0">
                <a:solidFill>
                  <a:srgbClr val="000000"/>
                </a:solidFill>
                <a:ea typeface="Yu Gothic UI" panose="020B0500000000000000" pitchFamily="50" charset="-128"/>
              </a:rPr>
              <a:t>/</a:t>
            </a:r>
            <a:r>
              <a:rPr lang="ja-JP" altLang="en-US" sz="1100" dirty="0">
                <a:solidFill>
                  <a:srgbClr val="000000"/>
                </a:solidFill>
                <a:ea typeface="Yu Gothic UI" panose="020B0500000000000000" pitchFamily="50" charset="-128"/>
              </a:rPr>
              <a:t>沿道アクセススペースを運用（省力化）する仕組みを構築する。</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38" name="矢印: 五方向 10">
            <a:extLst>
              <a:ext uri="{FF2B5EF4-FFF2-40B4-BE49-F238E27FC236}">
                <a16:creationId xmlns:a16="http://schemas.microsoft.com/office/drawing/2014/main" id="{12137F42-C4D3-45CE-938C-F3EDE5D3A607}"/>
              </a:ext>
            </a:extLst>
          </p:cNvPr>
          <p:cNvSpPr/>
          <p:nvPr/>
        </p:nvSpPr>
        <p:spPr>
          <a:xfrm>
            <a:off x="7275506" y="3280880"/>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E7758DF3-0948-4B8E-ADD1-3B36917527FF}"/>
              </a:ext>
            </a:extLst>
          </p:cNvPr>
          <p:cNvSpPr txBox="1"/>
          <p:nvPr/>
        </p:nvSpPr>
        <p:spPr>
          <a:xfrm>
            <a:off x="7689492" y="3148610"/>
            <a:ext cx="1403860"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4" name="テキスト ボックス 43">
            <a:extLst>
              <a:ext uri="{FF2B5EF4-FFF2-40B4-BE49-F238E27FC236}">
                <a16:creationId xmlns:a16="http://schemas.microsoft.com/office/drawing/2014/main" id="{E7758DF3-0948-4B8E-ADD1-3B36917527FF}"/>
              </a:ext>
            </a:extLst>
          </p:cNvPr>
          <p:cNvSpPr txBox="1"/>
          <p:nvPr/>
        </p:nvSpPr>
        <p:spPr>
          <a:xfrm>
            <a:off x="6060319" y="3460540"/>
            <a:ext cx="1087639" cy="221211"/>
          </a:xfrm>
          <a:prstGeom prst="rect">
            <a:avLst/>
          </a:prstGeom>
          <a:noFill/>
        </p:spPr>
        <p:txBody>
          <a:bodyPr wrap="square" lIns="0" tIns="0" rIns="0" bIns="0" rtlCol="0" anchor="ctr" anchorCtr="0">
            <a:noAutofit/>
          </a:bodyPr>
          <a:lstStyle/>
          <a:p>
            <a:pPr defTabSz="228600">
              <a:defRPr/>
            </a:pPr>
            <a:r>
              <a:rPr kumimoji="1" lang="ja-JP" altLang="en-US" b="1" dirty="0">
                <a:ln w="0"/>
                <a:solidFill>
                  <a:srgbClr val="AF1932"/>
                </a:solidFill>
                <a:latin typeface="Yu Gothic UI" panose="020B0500000000000000" pitchFamily="50" charset="-128"/>
                <a:ea typeface="Yu Gothic UI" panose="020B0500000000000000" pitchFamily="50" charset="-128"/>
              </a:rPr>
              <a:t>未導入</a:t>
            </a:r>
          </a:p>
        </p:txBody>
      </p:sp>
      <p:sp>
        <p:nvSpPr>
          <p:cNvPr id="47" name="テキスト ボックス 46">
            <a:extLst>
              <a:ext uri="{FF2B5EF4-FFF2-40B4-BE49-F238E27FC236}">
                <a16:creationId xmlns:a16="http://schemas.microsoft.com/office/drawing/2014/main" id="{E7758DF3-0948-4B8E-ADD1-3B36917527FF}"/>
              </a:ext>
            </a:extLst>
          </p:cNvPr>
          <p:cNvSpPr txBox="1"/>
          <p:nvPr/>
        </p:nvSpPr>
        <p:spPr>
          <a:xfrm>
            <a:off x="7775072" y="3460478"/>
            <a:ext cx="1318280"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15</a:t>
            </a:r>
            <a:r>
              <a:rPr kumimoji="1" lang="ja-JP" altLang="en-US" sz="1600" b="1" dirty="0">
                <a:ln w="0"/>
                <a:solidFill>
                  <a:srgbClr val="AF1932"/>
                </a:solidFill>
                <a:latin typeface="Yu Gothic UI" panose="020B0500000000000000" pitchFamily="50" charset="-128"/>
                <a:ea typeface="Yu Gothic UI" panose="020B0500000000000000" pitchFamily="50" charset="-128"/>
              </a:rPr>
              <a:t>台</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8" name="テキスト ボックス 47">
            <a:extLst>
              <a:ext uri="{FF2B5EF4-FFF2-40B4-BE49-F238E27FC236}">
                <a16:creationId xmlns:a16="http://schemas.microsoft.com/office/drawing/2014/main" id="{E7758DF3-0948-4B8E-ADD1-3B36917527FF}"/>
              </a:ext>
            </a:extLst>
          </p:cNvPr>
          <p:cNvSpPr txBox="1"/>
          <p:nvPr/>
        </p:nvSpPr>
        <p:spPr>
          <a:xfrm>
            <a:off x="6060319" y="3148610"/>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5" name="テキスト ボックス 44">
            <a:extLst>
              <a:ext uri="{FF2B5EF4-FFF2-40B4-BE49-F238E27FC236}">
                <a16:creationId xmlns:a16="http://schemas.microsoft.com/office/drawing/2014/main" id="{88BD3951-DC58-49D2-A592-A03CECB54AE2}"/>
              </a:ext>
            </a:extLst>
          </p:cNvPr>
          <p:cNvSpPr txBox="1"/>
          <p:nvPr/>
        </p:nvSpPr>
        <p:spPr>
          <a:xfrm>
            <a:off x="4860000" y="5309076"/>
            <a:ext cx="972000" cy="360000"/>
          </a:xfrm>
          <a:prstGeom prst="rect">
            <a:avLst/>
          </a:prstGeom>
          <a:solidFill>
            <a:srgbClr val="AF1932"/>
          </a:solidFill>
        </p:spPr>
        <p:txBody>
          <a:bodyPr wrap="square" lIns="0" tIns="0" rIns="0" bIns="0" rtlCol="0" anchor="ctr" anchorCtr="0">
            <a:noAutofit/>
          </a:bodyPr>
          <a:lstStyle/>
          <a:p>
            <a:pPr lvl="0" algn="ctr" defTabSz="228600">
              <a:spcAft>
                <a:spcPts val="1200"/>
              </a:spcAft>
              <a:defRPr/>
            </a:pPr>
            <a:r>
              <a:rPr kumimoji="1" lang="en-US" altLang="ja-JP" sz="1000" b="1" dirty="0">
                <a:solidFill>
                  <a:srgbClr val="FFFFFF"/>
                </a:solidFill>
                <a:latin typeface="Yu Gothic UI" panose="020B0500000000000000" pitchFamily="50" charset="-128"/>
                <a:ea typeface="Yu Gothic UI" panose="020B0500000000000000" pitchFamily="50" charset="-128"/>
              </a:rPr>
              <a:t>AI</a:t>
            </a:r>
            <a:r>
              <a:rPr kumimoji="1" lang="ja-JP" altLang="en-US" sz="1000" b="1" dirty="0">
                <a:solidFill>
                  <a:srgbClr val="FFFFFF"/>
                </a:solidFill>
                <a:latin typeface="Yu Gothic UI" panose="020B0500000000000000" pitchFamily="50" charset="-128"/>
                <a:ea typeface="Yu Gothic UI" panose="020B0500000000000000" pitchFamily="50" charset="-128"/>
              </a:rPr>
              <a:t>カメラ</a:t>
            </a:r>
          </a:p>
        </p:txBody>
      </p:sp>
      <p:sp>
        <p:nvSpPr>
          <p:cNvPr id="46" name="ホームベース 30">
            <a:extLst>
              <a:ext uri="{FF2B5EF4-FFF2-40B4-BE49-F238E27FC236}">
                <a16:creationId xmlns:a16="http://schemas.microsoft.com/office/drawing/2014/main" id="{21F15286-3E05-49CD-9B3B-F64B4E1387A8}"/>
              </a:ext>
            </a:extLst>
          </p:cNvPr>
          <p:cNvSpPr/>
          <p:nvPr/>
        </p:nvSpPr>
        <p:spPr>
          <a:xfrm>
            <a:off x="7164000" y="5315156"/>
            <a:ext cx="973895"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運用検証</a:t>
            </a:r>
          </a:p>
        </p:txBody>
      </p:sp>
      <p:sp>
        <p:nvSpPr>
          <p:cNvPr id="50" name="ホームベース 30">
            <a:extLst>
              <a:ext uri="{FF2B5EF4-FFF2-40B4-BE49-F238E27FC236}">
                <a16:creationId xmlns:a16="http://schemas.microsoft.com/office/drawing/2014/main" id="{21F15286-3E05-49CD-9B3B-F64B4E1387A8}"/>
              </a:ext>
            </a:extLst>
          </p:cNvPr>
          <p:cNvSpPr/>
          <p:nvPr/>
        </p:nvSpPr>
        <p:spPr>
          <a:xfrm>
            <a:off x="8208000" y="5314132"/>
            <a:ext cx="1000174"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本格運用</a:t>
            </a:r>
          </a:p>
        </p:txBody>
      </p:sp>
      <p:sp>
        <p:nvSpPr>
          <p:cNvPr id="49"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04. </a:t>
            </a:r>
            <a:r>
              <a:rPr kumimoji="1" lang="ja-JP" altLang="en-US" sz="1100" b="1" kern="0" dirty="0">
                <a:solidFill>
                  <a:srgbClr val="FFFFFF"/>
                </a:solidFill>
                <a:latin typeface="Yu Gothic UI" panose="020B0500000000000000" pitchFamily="50" charset="-128"/>
                <a:ea typeface="Yu Gothic UI" panose="020B0500000000000000" pitchFamily="50" charset="-128"/>
              </a:rPr>
              <a:t>「大阪が見える」が当たり前に。まちのデータ化と活用へ</a:t>
            </a:r>
          </a:p>
        </p:txBody>
      </p:sp>
      <p:pic>
        <p:nvPicPr>
          <p:cNvPr id="42" name="図 4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09682" y="4237192"/>
            <a:ext cx="1895890" cy="1071884"/>
          </a:xfrm>
          <a:prstGeom prst="rect">
            <a:avLst/>
          </a:prstGeom>
        </p:spPr>
      </p:pic>
      <p:sp>
        <p:nvSpPr>
          <p:cNvPr id="53" name="テキスト ボックス 52">
            <a:extLst>
              <a:ext uri="{FF2B5EF4-FFF2-40B4-BE49-F238E27FC236}">
                <a16:creationId xmlns:a16="http://schemas.microsoft.com/office/drawing/2014/main" id="{722F4527-F3B1-47C1-838C-0D9520A0E5C8}"/>
              </a:ext>
            </a:extLst>
          </p:cNvPr>
          <p:cNvSpPr txBox="1"/>
          <p:nvPr/>
        </p:nvSpPr>
        <p:spPr>
          <a:xfrm>
            <a:off x="1624944" y="5475654"/>
            <a:ext cx="2218639" cy="248530"/>
          </a:xfrm>
          <a:prstGeom prst="rect">
            <a:avLst/>
          </a:prstGeom>
          <a:noFill/>
        </p:spPr>
        <p:txBody>
          <a:bodyPr wrap="square" lIns="0">
            <a:spAutoFit/>
          </a:bodyPr>
          <a:lstStyle/>
          <a:p>
            <a:pPr lvl="0" fontAlgn="base">
              <a:spcBef>
                <a:spcPct val="0"/>
              </a:spcBef>
              <a:spcAft>
                <a:spcPct val="0"/>
              </a:spcAft>
              <a:defRPr/>
            </a:pPr>
            <a:r>
              <a:rPr kumimoji="1" lang="en-US" altLang="ja-JP" sz="1015" b="1" kern="0" dirty="0">
                <a:latin typeface="Yu Gothic UI" panose="020B0500000000000000" pitchFamily="50" charset="-128"/>
                <a:ea typeface="Yu Gothic UI" panose="020B0500000000000000" pitchFamily="50" charset="-128"/>
              </a:rPr>
              <a:t>AI</a:t>
            </a:r>
            <a:r>
              <a:rPr kumimoji="1" lang="ja-JP" altLang="en-US" sz="1015" b="1" kern="0" dirty="0">
                <a:latin typeface="Yu Gothic UI" panose="020B0500000000000000" pitchFamily="50" charset="-128"/>
                <a:ea typeface="Yu Gothic UI" panose="020B0500000000000000" pitchFamily="50" charset="-128"/>
              </a:rPr>
              <a:t>カメラの監視による沿道の適正利用</a:t>
            </a:r>
            <a:endParaRPr kumimoji="1" lang="en-US" altLang="ja-JP" sz="1015" b="1" kern="0" dirty="0">
              <a:latin typeface="Yu Gothic UI" panose="020B0500000000000000" pitchFamily="50" charset="-128"/>
              <a:ea typeface="Yu Gothic UI" panose="020B0500000000000000" pitchFamily="50" charset="-128"/>
            </a:endParaRPr>
          </a:p>
        </p:txBody>
      </p:sp>
      <p:pic>
        <p:nvPicPr>
          <p:cNvPr id="54" name="図 5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395" y="4207726"/>
            <a:ext cx="1847573" cy="1129186"/>
          </a:xfrm>
          <a:prstGeom prst="rect">
            <a:avLst/>
          </a:prstGeom>
        </p:spPr>
      </p:pic>
      <p:sp>
        <p:nvSpPr>
          <p:cNvPr id="55" name="テキスト ボックス 54"/>
          <p:cNvSpPr txBox="1"/>
          <p:nvPr/>
        </p:nvSpPr>
        <p:spPr>
          <a:xfrm>
            <a:off x="531602" y="4007041"/>
            <a:ext cx="1518364" cy="166225"/>
          </a:xfrm>
          <a:prstGeom prst="rect">
            <a:avLst/>
          </a:prstGeom>
          <a:noFill/>
        </p:spPr>
        <p:txBody>
          <a:bodyPr vert="horz" wrap="none" lIns="91440" tIns="36000" rIns="91440" bIns="18000" rtlCol="0" anchor="ctr">
            <a:spAutoFit/>
          </a:bodyPr>
          <a:lstStyle>
            <a:lvl1pPr defTabSz="1425550">
              <a:lnSpc>
                <a:spcPct val="90000"/>
              </a:lnSpc>
              <a:spcBef>
                <a:spcPct val="0"/>
              </a:spcBef>
              <a:buNone/>
              <a:defRPr kumimoji="1" sz="1800" b="1">
                <a:solidFill>
                  <a:srgbClr val="4E4E7E"/>
                </a:solidFill>
                <a:latin typeface="游ゴシック" panose="020B0400000000000000" pitchFamily="50" charset="-128"/>
                <a:ea typeface="游ゴシック" panose="020B0400000000000000" pitchFamily="50" charset="-128"/>
                <a:cs typeface="+mj-cs"/>
              </a:defRPr>
            </a:lvl1pPr>
          </a:lstStyle>
          <a:p>
            <a:r>
              <a:rPr lang="ja-JP" altLang="en-US" sz="800" dirty="0">
                <a:solidFill>
                  <a:schemeClr val="tx1"/>
                </a:solidFill>
              </a:rPr>
              <a:t>▼荷捌きスペース監視カメラ</a:t>
            </a:r>
          </a:p>
        </p:txBody>
      </p:sp>
      <p:sp>
        <p:nvSpPr>
          <p:cNvPr id="56" name="テキスト ボックス 55"/>
          <p:cNvSpPr txBox="1"/>
          <p:nvPr/>
        </p:nvSpPr>
        <p:spPr>
          <a:xfrm>
            <a:off x="2716050" y="4001428"/>
            <a:ext cx="1210588" cy="166225"/>
          </a:xfrm>
          <a:prstGeom prst="rect">
            <a:avLst/>
          </a:prstGeom>
          <a:noFill/>
        </p:spPr>
        <p:txBody>
          <a:bodyPr vert="horz" wrap="none" lIns="91440" tIns="36000" rIns="91440" bIns="18000" rtlCol="0" anchor="ctr">
            <a:spAutoFit/>
          </a:bodyPr>
          <a:lstStyle>
            <a:defPPr>
              <a:defRPr lang="en-US"/>
            </a:defPPr>
            <a:lvl1pPr defTabSz="1425550">
              <a:lnSpc>
                <a:spcPct val="90000"/>
              </a:lnSpc>
              <a:spcBef>
                <a:spcPct val="0"/>
              </a:spcBef>
              <a:buNone/>
              <a:defRPr kumimoji="1" sz="700" b="1">
                <a:latin typeface="游ゴシック" panose="020B0400000000000000" pitchFamily="50" charset="-128"/>
                <a:ea typeface="游ゴシック" panose="020B0400000000000000" pitchFamily="50" charset="-128"/>
                <a:cs typeface="+mj-cs"/>
              </a:defRPr>
            </a:lvl1pPr>
          </a:lstStyle>
          <a:p>
            <a:r>
              <a:rPr lang="ja-JP" altLang="en-US" sz="800" dirty="0"/>
              <a:t>▼撮影されている映像</a:t>
            </a:r>
          </a:p>
        </p:txBody>
      </p:sp>
    </p:spTree>
    <p:extLst>
      <p:ext uri="{BB962C8B-B14F-4D97-AF65-F5344CB8AC3E}">
        <p14:creationId xmlns:p14="http://schemas.microsoft.com/office/powerpoint/2010/main" val="354961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矢印 1"/>
          <p:cNvSpPr/>
          <p:nvPr/>
        </p:nvSpPr>
        <p:spPr>
          <a:xfrm>
            <a:off x="3844588" y="1999636"/>
            <a:ext cx="3957990" cy="698284"/>
          </a:xfrm>
          <a:prstGeom prst="rightArrow">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58" name="直線コネクタ 57"/>
          <p:cNvCxnSpPr/>
          <p:nvPr/>
        </p:nvCxnSpPr>
        <p:spPr>
          <a:xfrm>
            <a:off x="3825978" y="2149780"/>
            <a:ext cx="0" cy="245397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080805" y="2160714"/>
            <a:ext cx="0" cy="244303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802578" y="2160714"/>
            <a:ext cx="0" cy="244303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31</a:t>
            </a:fld>
            <a:endParaRPr kumimoji="1" lang="en-GB" dirty="0"/>
          </a:p>
        </p:txBody>
      </p:sp>
      <p:sp>
        <p:nvSpPr>
          <p:cNvPr id="11" name="テキスト ボックス 10">
            <a:extLst>
              <a:ext uri="{FF2B5EF4-FFF2-40B4-BE49-F238E27FC236}">
                <a16:creationId xmlns:a16="http://schemas.microsoft.com/office/drawing/2014/main" id="{B5977502-E10D-469D-A3E9-D2E68404E73B}"/>
              </a:ext>
            </a:extLst>
          </p:cNvPr>
          <p:cNvSpPr txBox="1"/>
          <p:nvPr/>
        </p:nvSpPr>
        <p:spPr>
          <a:xfrm>
            <a:off x="2195885" y="435344"/>
            <a:ext cx="4282553" cy="400110"/>
          </a:xfrm>
          <a:prstGeom prst="rect">
            <a:avLst/>
          </a:prstGeom>
          <a:noFill/>
        </p:spPr>
        <p:txBody>
          <a:bodyPr wrap="square" rtlCol="0">
            <a:spAutoFit/>
          </a:bodyPr>
          <a:lstStyle/>
          <a:p>
            <a:pPr algn="r"/>
            <a:r>
              <a:rPr kumimoji="1" lang="ja-JP" altLang="en-US" sz="1400" spc="0" dirty="0">
                <a:ln w="9525">
                  <a:solidFill>
                    <a:srgbClr val="AF1932"/>
                  </a:solidFill>
                </a:ln>
                <a:solidFill>
                  <a:srgbClr val="AF1932"/>
                </a:solidFill>
                <a:latin typeface="+mn-ea"/>
                <a:ea typeface="+mn-ea"/>
              </a:rPr>
              <a:t>の</a:t>
            </a:r>
            <a:r>
              <a:rPr kumimoji="1" lang="ja-JP" altLang="en-US" sz="2000" spc="0" dirty="0">
                <a:ln w="9525">
                  <a:solidFill>
                    <a:srgbClr val="AF1932"/>
                  </a:solidFill>
                </a:ln>
                <a:solidFill>
                  <a:srgbClr val="AF1932"/>
                </a:solidFill>
                <a:latin typeface="+mn-ea"/>
              </a:rPr>
              <a:t> </a:t>
            </a:r>
            <a:r>
              <a:rPr kumimoji="1" lang="en-GB" altLang="ja-JP" sz="2000" spc="0" dirty="0">
                <a:ln w="9525">
                  <a:solidFill>
                    <a:srgbClr val="AF1932"/>
                  </a:solidFill>
                </a:ln>
                <a:solidFill>
                  <a:srgbClr val="AF1932"/>
                </a:solidFill>
                <a:latin typeface="Avenir Next LT Pro" panose="020B0504020202020204" pitchFamily="34" charset="0"/>
              </a:rPr>
              <a:t>Re-Design</a:t>
            </a:r>
            <a:r>
              <a:rPr kumimoji="1" lang="ja-JP" altLang="en-US" sz="2000" spc="0" dirty="0">
                <a:ln w="9525">
                  <a:solidFill>
                    <a:srgbClr val="AF1932"/>
                  </a:solidFill>
                </a:ln>
                <a:solidFill>
                  <a:srgbClr val="AF1932"/>
                </a:solidFill>
                <a:latin typeface="Avenir Next LT Pro" panose="020B0504020202020204" pitchFamily="34" charset="0"/>
              </a:rPr>
              <a:t>の実現に向けたロードマップ</a:t>
            </a:r>
            <a:endParaRPr kumimoji="1" lang="en-GB" sz="2000" dirty="0">
              <a:ln w="9525">
                <a:solidFill>
                  <a:srgbClr val="AF1932"/>
                </a:solidFill>
              </a:ln>
              <a:solidFill>
                <a:srgbClr val="AF1932"/>
              </a:solidFill>
            </a:endParaRPr>
          </a:p>
        </p:txBody>
      </p:sp>
      <p:sp>
        <p:nvSpPr>
          <p:cNvPr id="33" name="正方形/長方形 32"/>
          <p:cNvSpPr/>
          <p:nvPr/>
        </p:nvSpPr>
        <p:spPr>
          <a:xfrm>
            <a:off x="1819802" y="2160714"/>
            <a:ext cx="18365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1100" b="1" dirty="0">
                <a:solidFill>
                  <a:srgbClr val="AF1932"/>
                </a:solidFill>
                <a:latin typeface="Yu Gothic UI" panose="020B0500000000000000" pitchFamily="50" charset="-128"/>
                <a:ea typeface="Yu Gothic UI" panose="020B0500000000000000" pitchFamily="50" charset="-128"/>
              </a:rPr>
              <a:t>これまでの主な取組</a:t>
            </a:r>
          </a:p>
        </p:txBody>
      </p:sp>
      <p:sp>
        <p:nvSpPr>
          <p:cNvPr id="34" name="正方形/長方形 33"/>
          <p:cNvSpPr/>
          <p:nvPr/>
        </p:nvSpPr>
        <p:spPr>
          <a:xfrm>
            <a:off x="5504257" y="1959188"/>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100" dirty="0">
              <a:latin typeface="Yu Gothic UI" panose="020B0500000000000000" pitchFamily="50" charset="-128"/>
              <a:ea typeface="Yu Gothic UI" panose="020B0500000000000000" pitchFamily="50" charset="-128"/>
            </a:endParaRPr>
          </a:p>
        </p:txBody>
      </p:sp>
      <p:sp>
        <p:nvSpPr>
          <p:cNvPr id="52" name="正方形/長方形 51"/>
          <p:cNvSpPr/>
          <p:nvPr/>
        </p:nvSpPr>
        <p:spPr>
          <a:xfrm>
            <a:off x="5726604" y="1880937"/>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2025</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sp>
        <p:nvSpPr>
          <p:cNvPr id="57" name="正方形/長方形 56"/>
          <p:cNvSpPr/>
          <p:nvPr/>
        </p:nvSpPr>
        <p:spPr>
          <a:xfrm>
            <a:off x="7461454" y="188136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2030</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sp>
        <p:nvSpPr>
          <p:cNvPr id="8" name="正方形/長方形 7"/>
          <p:cNvSpPr/>
          <p:nvPr/>
        </p:nvSpPr>
        <p:spPr>
          <a:xfrm>
            <a:off x="527256" y="2683508"/>
            <a:ext cx="1284921" cy="1018542"/>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rPr>
              <a:t>産学民連携</a:t>
            </a:r>
          </a:p>
        </p:txBody>
      </p:sp>
      <p:sp>
        <p:nvSpPr>
          <p:cNvPr id="64" name="正方形/長方形 63"/>
          <p:cNvSpPr/>
          <p:nvPr/>
        </p:nvSpPr>
        <p:spPr>
          <a:xfrm>
            <a:off x="6169171" y="2174278"/>
            <a:ext cx="1604942" cy="34986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900" b="1" dirty="0">
                <a:solidFill>
                  <a:schemeClr val="bg1"/>
                </a:solidFill>
                <a:latin typeface="Yu Gothic UI" panose="020B0500000000000000" pitchFamily="50" charset="-128"/>
                <a:ea typeface="Yu Gothic UI" panose="020B0500000000000000" pitchFamily="50" charset="-128"/>
              </a:rPr>
              <a:t>VALUE</a:t>
            </a:r>
            <a:r>
              <a:rPr kumimoji="1" lang="ja-JP" altLang="en-US" sz="900" b="1" dirty="0">
                <a:solidFill>
                  <a:schemeClr val="bg1"/>
                </a:solidFill>
                <a:latin typeface="Yu Gothic UI" panose="020B0500000000000000" pitchFamily="50" charset="-128"/>
                <a:ea typeface="Yu Gothic UI" panose="020B0500000000000000" pitchFamily="50" charset="-128"/>
              </a:rPr>
              <a:t>の実現に向けた</a:t>
            </a:r>
            <a:endParaRPr kumimoji="1" lang="en-US" altLang="ja-JP" sz="9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900" b="1" dirty="0">
                <a:solidFill>
                  <a:schemeClr val="bg1"/>
                </a:solidFill>
                <a:latin typeface="Yu Gothic UI" panose="020B0500000000000000" pitchFamily="50" charset="-128"/>
                <a:ea typeface="Yu Gothic UI" panose="020B0500000000000000" pitchFamily="50" charset="-128"/>
              </a:rPr>
              <a:t>取組の方針</a:t>
            </a:r>
          </a:p>
        </p:txBody>
      </p:sp>
      <p:sp>
        <p:nvSpPr>
          <p:cNvPr id="37" name="テキスト プレースホルダー 3">
            <a:extLst>
              <a:ext uri="{FF2B5EF4-FFF2-40B4-BE49-F238E27FC236}">
                <a16:creationId xmlns:a16="http://schemas.microsoft.com/office/drawing/2014/main" id="{BF7FA137-CC2A-4F34-BFFD-E93D1329850E}"/>
              </a:ext>
            </a:extLst>
          </p:cNvPr>
          <p:cNvSpPr>
            <a:spLocks noGrp="1"/>
          </p:cNvSpPr>
          <p:nvPr>
            <p:ph type="body" sz="quarter" idx="12"/>
          </p:nvPr>
        </p:nvSpPr>
        <p:spPr>
          <a:xfrm>
            <a:off x="452438" y="1001235"/>
            <a:ext cx="8958262" cy="643209"/>
          </a:xfrm>
          <a:prstGeom prst="rect">
            <a:avLst/>
          </a:prstGeom>
        </p:spPr>
        <p:txBody>
          <a:bodyPr/>
          <a:lstStyle/>
          <a:p>
            <a:r>
              <a:rPr lang="ja-JP" altLang="en-US" b="1" kern="100" dirty="0">
                <a:latin typeface="游明朝" panose="02020400000000000000" pitchFamily="18" charset="-128"/>
                <a:ea typeface="Yu Gothic UI" panose="020B0500000000000000" pitchFamily="50" charset="-128"/>
                <a:cs typeface="Times New Roman" panose="02020603050405020304" pitchFamily="18" charset="0"/>
              </a:rPr>
              <a:t>この間様々な企業と連携協定を締結し、実証実験を実施してきました。今後も多様な産学民のデジタル技術やノウハウ等をつなぎ合わせることで、行政だけでは解決できない課題の解決や事業者、大学・研究機関等との連携・共創を進めます。</a:t>
            </a:r>
            <a:br>
              <a:rPr lang="en-US" altLang="ja-JP" b="1" kern="100" dirty="0">
                <a:latin typeface="游明朝" panose="02020400000000000000" pitchFamily="18" charset="-128"/>
                <a:ea typeface="Yu Gothic UI" panose="020B0500000000000000" pitchFamily="50" charset="-128"/>
                <a:cs typeface="Times New Roman" panose="02020603050405020304" pitchFamily="18" charset="0"/>
              </a:rPr>
            </a:br>
            <a:r>
              <a:rPr lang="ja-JP" altLang="en-US" b="1" kern="100" dirty="0">
                <a:latin typeface="游明朝" panose="02020400000000000000" pitchFamily="18" charset="-128"/>
                <a:ea typeface="Yu Gothic UI" panose="020B0500000000000000" pitchFamily="50" charset="-128"/>
                <a:cs typeface="Times New Roman" panose="02020603050405020304" pitchFamily="18" charset="0"/>
              </a:rPr>
              <a:t>また、地域の活性化に向けて、デジタルのパワーをつなぎ合わせ地域の活力を高めていきます。</a:t>
            </a:r>
          </a:p>
        </p:txBody>
      </p:sp>
      <p:pic>
        <p:nvPicPr>
          <p:cNvPr id="38" name="図 37" descr="屋内, 座る, 探す, 時計 が含まれている画像&#10;&#10;自動的に生成された説明">
            <a:extLst>
              <a:ext uri="{FF2B5EF4-FFF2-40B4-BE49-F238E27FC236}">
                <a16:creationId xmlns:a16="http://schemas.microsoft.com/office/drawing/2014/main" id="{28B73238-FCB0-4427-8A79-4C0E70D54B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2438" y="393627"/>
            <a:ext cx="1939303" cy="540000"/>
          </a:xfrm>
          <a:prstGeom prst="rect">
            <a:avLst/>
          </a:prstGeom>
        </p:spPr>
      </p:pic>
      <p:sp>
        <p:nvSpPr>
          <p:cNvPr id="39" name="ホームベース 38"/>
          <p:cNvSpPr/>
          <p:nvPr/>
        </p:nvSpPr>
        <p:spPr>
          <a:xfrm>
            <a:off x="4278189" y="3979118"/>
            <a:ext cx="3524389" cy="553446"/>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chemeClr val="dk1"/>
                </a:solidFill>
                <a:latin typeface="Yu Gothic UI" panose="020B0500000000000000" pitchFamily="50" charset="-128"/>
                <a:ea typeface="Yu Gothic UI" panose="020B0500000000000000" pitchFamily="50" charset="-128"/>
              </a:rPr>
              <a:t>地域コミュニティへのデジタル技術の活用検討</a:t>
            </a:r>
          </a:p>
        </p:txBody>
      </p:sp>
      <p:sp>
        <p:nvSpPr>
          <p:cNvPr id="42" name="ホームベース 41"/>
          <p:cNvSpPr/>
          <p:nvPr/>
        </p:nvSpPr>
        <p:spPr>
          <a:xfrm>
            <a:off x="1900238" y="2697921"/>
            <a:ext cx="5873875" cy="265684"/>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chemeClr val="dk1"/>
                </a:solidFill>
                <a:latin typeface="Yu Gothic UI" panose="020B0500000000000000" pitchFamily="50" charset="-128"/>
                <a:ea typeface="Yu Gothic UI" panose="020B0500000000000000" pitchFamily="50" charset="-128"/>
              </a:rPr>
              <a:t>企業との連携協定などによる実証実験の推進</a:t>
            </a:r>
          </a:p>
        </p:txBody>
      </p:sp>
      <p:sp>
        <p:nvSpPr>
          <p:cNvPr id="45" name="ホームベース 44"/>
          <p:cNvSpPr/>
          <p:nvPr/>
        </p:nvSpPr>
        <p:spPr>
          <a:xfrm>
            <a:off x="1900238" y="3028492"/>
            <a:ext cx="5883731" cy="261411"/>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chemeClr val="dk1"/>
                </a:solidFill>
                <a:latin typeface="Yu Gothic UI" panose="020B0500000000000000" pitchFamily="50" charset="-128"/>
                <a:ea typeface="Yu Gothic UI" panose="020B0500000000000000" pitchFamily="50" charset="-128"/>
              </a:rPr>
              <a:t>大学・研究機関等との連携</a:t>
            </a:r>
          </a:p>
        </p:txBody>
      </p:sp>
      <p:sp>
        <p:nvSpPr>
          <p:cNvPr id="46" name="正方形/長方形 45"/>
          <p:cNvSpPr/>
          <p:nvPr/>
        </p:nvSpPr>
        <p:spPr>
          <a:xfrm>
            <a:off x="7862174" y="2683114"/>
            <a:ext cx="1633711" cy="1018936"/>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chemeClr val="dk1"/>
                </a:solidFill>
                <a:latin typeface="Yu Gothic UI" panose="020B0500000000000000" pitchFamily="50" charset="-128"/>
                <a:ea typeface="Yu Gothic UI" panose="020B0500000000000000" pitchFamily="50" charset="-128"/>
              </a:rPr>
              <a:t>産学公民によるデータ駆動型社会の実現</a:t>
            </a:r>
          </a:p>
        </p:txBody>
      </p:sp>
      <p:sp>
        <p:nvSpPr>
          <p:cNvPr id="47" name="正方形/長方形 46"/>
          <p:cNvSpPr/>
          <p:nvPr/>
        </p:nvSpPr>
        <p:spPr>
          <a:xfrm>
            <a:off x="7862174" y="3991493"/>
            <a:ext cx="1633711" cy="541071"/>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chemeClr val="dk1"/>
                </a:solidFill>
                <a:latin typeface="Yu Gothic UI" panose="020B0500000000000000" pitchFamily="50" charset="-128"/>
                <a:ea typeface="Yu Gothic UI" panose="020B0500000000000000" pitchFamily="50" charset="-128"/>
              </a:rPr>
              <a:t>さらなる地域コミュニティの</a:t>
            </a:r>
            <a:br>
              <a:rPr lang="en-US" altLang="ja-JP" sz="1000" dirty="0">
                <a:solidFill>
                  <a:schemeClr val="dk1"/>
                </a:solidFill>
                <a:latin typeface="Yu Gothic UI" panose="020B0500000000000000" pitchFamily="50" charset="-128"/>
                <a:ea typeface="Yu Gothic UI" panose="020B0500000000000000" pitchFamily="50" charset="-128"/>
              </a:rPr>
            </a:br>
            <a:r>
              <a:rPr lang="ja-JP" altLang="en-US" sz="1000" dirty="0">
                <a:solidFill>
                  <a:schemeClr val="dk1"/>
                </a:solidFill>
                <a:latin typeface="Yu Gothic UI" panose="020B0500000000000000" pitchFamily="50" charset="-128"/>
                <a:ea typeface="Yu Gothic UI" panose="020B0500000000000000" pitchFamily="50" charset="-128"/>
              </a:rPr>
              <a:t>活性化</a:t>
            </a:r>
          </a:p>
        </p:txBody>
      </p:sp>
      <p:sp>
        <p:nvSpPr>
          <p:cNvPr id="48" name="正方形/長方形 47"/>
          <p:cNvSpPr/>
          <p:nvPr/>
        </p:nvSpPr>
        <p:spPr>
          <a:xfrm>
            <a:off x="527256" y="3979965"/>
            <a:ext cx="1284921" cy="552599"/>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rPr>
              <a:t>地域コミュニティ</a:t>
            </a:r>
          </a:p>
        </p:txBody>
      </p:sp>
      <p:pic>
        <p:nvPicPr>
          <p:cNvPr id="49" name="Picture 10">
            <a:extLst>
              <a:ext uri="{FF2B5EF4-FFF2-40B4-BE49-F238E27FC236}">
                <a16:creationId xmlns:a16="http://schemas.microsoft.com/office/drawing/2014/main" id="{57F9A336-F115-4226-9EE2-5AE058F3068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41583" y="5044440"/>
            <a:ext cx="2234270" cy="1451680"/>
          </a:xfrm>
          <a:prstGeom prst="rect">
            <a:avLst/>
          </a:prstGeom>
          <a:noFill/>
          <a:extLst>
            <a:ext uri="{909E8E84-426E-40DD-AFC4-6F175D3DCCD1}">
              <a14:hiddenFill xmlns:a14="http://schemas.microsoft.com/office/drawing/2010/main">
                <a:solidFill>
                  <a:srgbClr val="FFFFFF"/>
                </a:solidFill>
              </a14:hiddenFill>
            </a:ext>
          </a:extLst>
        </p:spPr>
      </p:pic>
      <p:sp>
        <p:nvSpPr>
          <p:cNvPr id="71" name="テキスト ボックス 70"/>
          <p:cNvSpPr txBox="1"/>
          <p:nvPr/>
        </p:nvSpPr>
        <p:spPr>
          <a:xfrm>
            <a:off x="761516" y="2213782"/>
            <a:ext cx="874069"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defPPr>
              <a:defRPr lang="en-US"/>
            </a:defPPr>
            <a:lvl1pPr algn="ctr">
              <a:defRPr kumimoji="1" sz="1100" b="1">
                <a:solidFill>
                  <a:srgbClr val="AF1932"/>
                </a:solidFill>
                <a:latin typeface="Yu Gothic UI" panose="020B0500000000000000" pitchFamily="50" charset="-128"/>
                <a:ea typeface="Yu Gothic UI" panose="020B05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取組分野</a:t>
            </a:r>
          </a:p>
        </p:txBody>
      </p:sp>
      <p:sp>
        <p:nvSpPr>
          <p:cNvPr id="73" name="正方形/長方形 72"/>
          <p:cNvSpPr/>
          <p:nvPr/>
        </p:nvSpPr>
        <p:spPr>
          <a:xfrm>
            <a:off x="3467968" y="1875956"/>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2023</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sp>
        <p:nvSpPr>
          <p:cNvPr id="35" name="正方形/長方形 34"/>
          <p:cNvSpPr/>
          <p:nvPr/>
        </p:nvSpPr>
        <p:spPr>
          <a:xfrm>
            <a:off x="7851934" y="2149780"/>
            <a:ext cx="1748529"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2040</a:t>
            </a:r>
            <a:r>
              <a:rPr kumimoji="1" lang="ja-JP" altLang="en-US" sz="1100" b="1" dirty="0">
                <a:solidFill>
                  <a:srgbClr val="AF1932"/>
                </a:solidFill>
                <a:latin typeface="Yu Gothic UI" panose="020B0500000000000000" pitchFamily="50" charset="-128"/>
                <a:ea typeface="Yu Gothic UI" panose="020B0500000000000000" pitchFamily="50" charset="-128"/>
              </a:rPr>
              <a:t>年頃までに実現したい</a:t>
            </a:r>
            <a:endParaRPr kumimoji="1" lang="en-US" altLang="ja-JP" sz="1100" b="1" dirty="0">
              <a:solidFill>
                <a:srgbClr val="AF1932"/>
              </a:solidFill>
              <a:latin typeface="Yu Gothic UI" panose="020B0500000000000000" pitchFamily="50" charset="-128"/>
              <a:ea typeface="Yu Gothic UI" panose="020B0500000000000000" pitchFamily="50" charset="-128"/>
            </a:endParaRPr>
          </a:p>
          <a:p>
            <a:pPr algn="ctr"/>
            <a:r>
              <a:rPr kumimoji="1" lang="ja-JP" altLang="en-US" sz="1100" b="1" dirty="0">
                <a:solidFill>
                  <a:srgbClr val="AF1932"/>
                </a:solidFill>
                <a:latin typeface="Yu Gothic UI" panose="020B0500000000000000" pitchFamily="50" charset="-128"/>
                <a:ea typeface="Yu Gothic UI" panose="020B0500000000000000" pitchFamily="50" charset="-128"/>
              </a:rPr>
              <a:t>「未来の大阪市」</a:t>
            </a:r>
          </a:p>
        </p:txBody>
      </p:sp>
      <p:sp>
        <p:nvSpPr>
          <p:cNvPr id="67" name="角丸四角形 66"/>
          <p:cNvSpPr/>
          <p:nvPr/>
        </p:nvSpPr>
        <p:spPr>
          <a:xfrm>
            <a:off x="1875650" y="3473450"/>
            <a:ext cx="5926928" cy="228600"/>
          </a:xfrm>
          <a:prstGeom prst="roundRect">
            <a:avLst/>
          </a:prstGeom>
          <a:solidFill>
            <a:schemeClr val="bg1">
              <a:lumMod val="85000"/>
            </a:schemeClr>
          </a:solidFill>
          <a:ln>
            <a:solidFill>
              <a:schemeClr val="dk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a:latin typeface="Yu Gothic UI" panose="020B0500000000000000" pitchFamily="50" charset="-128"/>
                <a:ea typeface="Yu Gothic UI" panose="020B0500000000000000" pitchFamily="50" charset="-128"/>
              </a:rPr>
              <a:t>大阪スマートシティパートナーズフォーラムへの参画（大阪府）</a:t>
            </a:r>
          </a:p>
        </p:txBody>
      </p:sp>
      <p:sp>
        <p:nvSpPr>
          <p:cNvPr id="40" name="正方形/長方形 39"/>
          <p:cNvSpPr/>
          <p:nvPr/>
        </p:nvSpPr>
        <p:spPr>
          <a:xfrm>
            <a:off x="4046286" y="2158089"/>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900" b="1" dirty="0">
                <a:solidFill>
                  <a:schemeClr val="bg1"/>
                </a:solidFill>
                <a:latin typeface="Yu Gothic UI" panose="020B0500000000000000" pitchFamily="50" charset="-128"/>
                <a:ea typeface="Yu Gothic UI" panose="020B0500000000000000" pitchFamily="50" charset="-128"/>
              </a:rPr>
              <a:t>これからの取組テーマ</a:t>
            </a:r>
          </a:p>
        </p:txBody>
      </p:sp>
      <p:grpSp>
        <p:nvGrpSpPr>
          <p:cNvPr id="36" name="グループ化 35"/>
          <p:cNvGrpSpPr/>
          <p:nvPr/>
        </p:nvGrpSpPr>
        <p:grpSpPr>
          <a:xfrm>
            <a:off x="354827" y="5444050"/>
            <a:ext cx="743157" cy="1088189"/>
            <a:chOff x="354827" y="5444050"/>
            <a:chExt cx="743157" cy="1088189"/>
          </a:xfrm>
        </p:grpSpPr>
        <p:sp>
          <p:nvSpPr>
            <p:cNvPr id="41" name="ホームベース 40"/>
            <p:cNvSpPr/>
            <p:nvPr/>
          </p:nvSpPr>
          <p:spPr>
            <a:xfrm>
              <a:off x="354827" y="5815116"/>
              <a:ext cx="743157" cy="156262"/>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500" spc="-40" dirty="0">
                  <a:solidFill>
                    <a:schemeClr val="tx1"/>
                  </a:solidFill>
                </a:rPr>
                <a:t>これからの取組テーマ</a:t>
              </a:r>
            </a:p>
          </p:txBody>
        </p:sp>
        <p:sp>
          <p:nvSpPr>
            <p:cNvPr id="43" name="正方形/長方形 42"/>
            <p:cNvSpPr/>
            <p:nvPr/>
          </p:nvSpPr>
          <p:spPr>
            <a:xfrm>
              <a:off x="354827" y="5633378"/>
              <a:ext cx="743157" cy="15079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dirty="0">
                  <a:solidFill>
                    <a:schemeClr val="tx1"/>
                  </a:solidFill>
                </a:rPr>
                <a:t>これまでの取組</a:t>
              </a:r>
            </a:p>
          </p:txBody>
        </p:sp>
        <p:sp>
          <p:nvSpPr>
            <p:cNvPr id="44" name="テキスト ボックス 43"/>
            <p:cNvSpPr txBox="1"/>
            <p:nvPr/>
          </p:nvSpPr>
          <p:spPr>
            <a:xfrm>
              <a:off x="540397" y="5444050"/>
              <a:ext cx="478782" cy="184666"/>
            </a:xfrm>
            <a:prstGeom prst="rect">
              <a:avLst/>
            </a:prstGeom>
            <a:noFill/>
          </p:spPr>
          <p:txBody>
            <a:bodyPr wrap="square" rtlCol="0">
              <a:spAutoFit/>
            </a:bodyPr>
            <a:lstStyle/>
            <a:p>
              <a:r>
                <a:rPr kumimoji="1" lang="ja-JP" altLang="en-US" sz="600" dirty="0"/>
                <a:t>凡例</a:t>
              </a:r>
            </a:p>
          </p:txBody>
        </p:sp>
        <p:sp>
          <p:nvSpPr>
            <p:cNvPr id="54" name="正方形/長方形 53"/>
            <p:cNvSpPr/>
            <p:nvPr/>
          </p:nvSpPr>
          <p:spPr>
            <a:xfrm>
              <a:off x="354827" y="6001591"/>
              <a:ext cx="743157" cy="150794"/>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dirty="0">
                  <a:solidFill>
                    <a:schemeClr val="tx1"/>
                  </a:solidFill>
                </a:rPr>
                <a:t>STRATEGY</a:t>
              </a:r>
              <a:endParaRPr kumimoji="1" lang="ja-JP" altLang="en-US" sz="600" spc="-40" dirty="0">
                <a:solidFill>
                  <a:schemeClr val="tx1"/>
                </a:solidFill>
              </a:endParaRPr>
            </a:p>
          </p:txBody>
        </p:sp>
        <p:sp>
          <p:nvSpPr>
            <p:cNvPr id="56" name="正方形/長方形 55"/>
            <p:cNvSpPr/>
            <p:nvPr/>
          </p:nvSpPr>
          <p:spPr>
            <a:xfrm>
              <a:off x="354827" y="6182598"/>
              <a:ext cx="743157" cy="150794"/>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dirty="0">
                  <a:solidFill>
                    <a:schemeClr val="tx1"/>
                  </a:solidFill>
                </a:rPr>
                <a:t>VALUE</a:t>
              </a:r>
              <a:endParaRPr kumimoji="1" lang="ja-JP" altLang="en-US" sz="600" spc="-40" dirty="0">
                <a:solidFill>
                  <a:schemeClr val="tx1"/>
                </a:solidFill>
              </a:endParaRPr>
            </a:p>
          </p:txBody>
        </p:sp>
        <p:sp>
          <p:nvSpPr>
            <p:cNvPr id="63" name="角丸四角形 62"/>
            <p:cNvSpPr/>
            <p:nvPr/>
          </p:nvSpPr>
          <p:spPr>
            <a:xfrm>
              <a:off x="354827" y="6363605"/>
              <a:ext cx="743157" cy="168634"/>
            </a:xfrm>
            <a:prstGeom prst="roundRect">
              <a:avLst/>
            </a:prstGeom>
            <a:solidFill>
              <a:srgbClr val="D9D9D9"/>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dirty="0">
                  <a:solidFill>
                    <a:schemeClr val="tx1"/>
                  </a:solidFill>
                </a:rPr>
                <a:t>国等の取組</a:t>
              </a:r>
            </a:p>
          </p:txBody>
        </p:sp>
      </p:grpSp>
    </p:spTree>
    <p:extLst>
      <p:ext uri="{BB962C8B-B14F-4D97-AF65-F5344CB8AC3E}">
        <p14:creationId xmlns:p14="http://schemas.microsoft.com/office/powerpoint/2010/main" val="4214546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057EF62B-286F-446F-88FE-665E5091438F}"/>
              </a:ext>
            </a:extLst>
          </p:cNvPr>
          <p:cNvSpPr/>
          <p:nvPr/>
        </p:nvSpPr>
        <p:spPr>
          <a:xfrm>
            <a:off x="0" y="0"/>
            <a:ext cx="292100" cy="6870933"/>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57" name="テキスト ボックス 56">
            <a:extLst>
              <a:ext uri="{FF2B5EF4-FFF2-40B4-BE49-F238E27FC236}">
                <a16:creationId xmlns:a16="http://schemas.microsoft.com/office/drawing/2014/main" id="{81FDFA77-7CD6-4141-91A5-A4841BB605D5}"/>
              </a:ext>
            </a:extLst>
          </p:cNvPr>
          <p:cNvSpPr txBox="1"/>
          <p:nvPr/>
        </p:nvSpPr>
        <p:spPr>
          <a:xfrm>
            <a:off x="1752595" y="1275861"/>
            <a:ext cx="6739472" cy="3846472"/>
          </a:xfrm>
          <a:prstGeom prst="rect">
            <a:avLst/>
          </a:prstGeom>
          <a:noFill/>
        </p:spPr>
        <p:txBody>
          <a:bodyPr wrap="square" tIns="0" numCol="1" spcCol="360000" anchor="t">
            <a:noAutofit/>
          </a:bodyPr>
          <a:lstStyle/>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・実証実験都市・大阪</a:t>
            </a:r>
            <a:endPar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endParaRPr>
          </a:p>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・民間事業者との連携協定による取組</a:t>
            </a:r>
            <a:endPar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endParaRPr>
          </a:p>
        </p:txBody>
      </p:sp>
      <p:sp>
        <p:nvSpPr>
          <p:cNvPr id="2" name="スライド番号プレースホルダー 12">
            <a:extLst>
              <a:ext uri="{FF2B5EF4-FFF2-40B4-BE49-F238E27FC236}">
                <a16:creationId xmlns:a16="http://schemas.microsoft.com/office/drawing/2014/main" id="{2F804B22-B52A-2F60-850D-CD3E3F55ADE6}"/>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E707BA-883C-4D78-8419-4B7DEB3F4E9F}" type="slidenum">
              <a:rPr kumimoji="1" lang="en-GB" smtClean="0">
                <a:latin typeface="+mn-lt"/>
              </a:rPr>
              <a:pPr/>
              <a:t>32</a:t>
            </a:fld>
            <a:endParaRPr kumimoji="1" lang="en-GB">
              <a:latin typeface="+mn-lt"/>
            </a:endParaRPr>
          </a:p>
        </p:txBody>
      </p:sp>
      <p:cxnSp>
        <p:nvCxnSpPr>
          <p:cNvPr id="35" name="直線コネクタ 34">
            <a:extLst>
              <a:ext uri="{FF2B5EF4-FFF2-40B4-BE49-F238E27FC236}">
                <a16:creationId xmlns:a16="http://schemas.microsoft.com/office/drawing/2014/main" id="{2BD40F37-781C-487B-A633-BBF424519428}"/>
              </a:ext>
            </a:extLst>
          </p:cNvPr>
          <p:cNvCxnSpPr>
            <a:cxnSpLocks/>
          </p:cNvCxnSpPr>
          <p:nvPr/>
        </p:nvCxnSpPr>
        <p:spPr>
          <a:xfrm>
            <a:off x="6815136" y="795169"/>
            <a:ext cx="874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412D710E-4106-4F55-B630-C1EB2207624E}"/>
              </a:ext>
            </a:extLst>
          </p:cNvPr>
          <p:cNvSpPr/>
          <p:nvPr/>
        </p:nvSpPr>
        <p:spPr>
          <a:xfrm>
            <a:off x="7689849" y="702732"/>
            <a:ext cx="1471086" cy="2230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sz="2000" b="1" dirty="0">
                <a:solidFill>
                  <a:srgbClr val="AF1932"/>
                </a:solidFill>
                <a:latin typeface="Avenir Next LT Pro Demi" panose="020B0704020202020204" pitchFamily="34" charset="0"/>
                <a:ea typeface="Yu Gothic UI" panose="020B0500000000000000" pitchFamily="50" charset="-128"/>
              </a:rPr>
              <a:t>P33</a:t>
            </a:r>
            <a:r>
              <a:rPr lang="ja-JP" altLang="en-US" sz="2000" b="1" dirty="0">
                <a:solidFill>
                  <a:srgbClr val="AF1932"/>
                </a:solidFill>
                <a:latin typeface="Avenir Next LT Pro Demi" panose="020B0704020202020204" pitchFamily="34" charset="0"/>
                <a:ea typeface="Yu Gothic UI" panose="020B0500000000000000" pitchFamily="50" charset="-128"/>
              </a:rPr>
              <a:t>～</a:t>
            </a:r>
            <a:r>
              <a:rPr lang="en-US" altLang="ja-JP" sz="2000" b="1" dirty="0">
                <a:solidFill>
                  <a:srgbClr val="AF1932"/>
                </a:solidFill>
                <a:latin typeface="Avenir Next LT Pro Demi" panose="020B0704020202020204" pitchFamily="34" charset="0"/>
                <a:ea typeface="Yu Gothic UI" panose="020B0500000000000000" pitchFamily="50" charset="-128"/>
              </a:rPr>
              <a:t> P34</a:t>
            </a:r>
            <a:endParaRPr lang="ja-JP" altLang="en-US" sz="2000" b="1" dirty="0">
              <a:solidFill>
                <a:srgbClr val="AF1932"/>
              </a:solidFill>
              <a:latin typeface="Avenir Next LT Pro Demi" panose="020B0704020202020204" pitchFamily="34" charset="0"/>
              <a:ea typeface="Yu Gothic UI" panose="020B0500000000000000" pitchFamily="50" charset="-128"/>
            </a:endParaRPr>
          </a:p>
        </p:txBody>
      </p:sp>
      <p:sp>
        <p:nvSpPr>
          <p:cNvPr id="8" name="テキスト ボックス 7">
            <a:extLst>
              <a:ext uri="{FF2B5EF4-FFF2-40B4-BE49-F238E27FC236}">
                <a16:creationId xmlns:a16="http://schemas.microsoft.com/office/drawing/2014/main" id="{236ED399-FE5B-4DBF-86E3-7259710CF846}"/>
              </a:ext>
            </a:extLst>
          </p:cNvPr>
          <p:cNvSpPr txBox="1"/>
          <p:nvPr/>
        </p:nvSpPr>
        <p:spPr>
          <a:xfrm>
            <a:off x="747423" y="597533"/>
            <a:ext cx="5947575" cy="411219"/>
          </a:xfrm>
          <a:prstGeom prst="rect">
            <a:avLst/>
          </a:prstGeom>
          <a:noFill/>
        </p:spPr>
        <p:txBody>
          <a:bodyPr wrap="square" tIns="0" numCol="1" spcCol="360000" anchor="ctr">
            <a:noAutofit/>
          </a:bodyPr>
          <a:lstStyle/>
          <a:p>
            <a:pPr>
              <a:lnSpc>
                <a:spcPct val="150000"/>
              </a:lnSpc>
              <a:spcAft>
                <a:spcPts val="1200"/>
              </a:spcAft>
            </a:pPr>
            <a:r>
              <a:rPr lang="ja-JP" altLang="en-US" sz="2000" b="1" dirty="0">
                <a:solidFill>
                  <a:srgbClr val="AF1932"/>
                </a:solidFill>
                <a:latin typeface="Avenir Next LT Pro Demi" panose="020B0704020202020204" pitchFamily="34" charset="0"/>
                <a:ea typeface="Yu Gothic UI" panose="020B0500000000000000" pitchFamily="50" charset="-128"/>
              </a:rPr>
              <a:t>　　　　　　　</a:t>
            </a:r>
            <a:r>
              <a:rPr lang="ja-JP" altLang="en-US" sz="2000" b="1" dirty="0" err="1">
                <a:solidFill>
                  <a:srgbClr val="AF1932"/>
                </a:solidFill>
                <a:latin typeface="Avenir Next LT Pro Demi" panose="020B0704020202020204" pitchFamily="34" charset="0"/>
                <a:ea typeface="Yu Gothic UI" panose="020B0500000000000000" pitchFamily="50" charset="-128"/>
              </a:rPr>
              <a:t>の</a:t>
            </a:r>
            <a:r>
              <a:rPr lang="en-US" altLang="ja-JP" sz="2000" b="1" dirty="0">
                <a:solidFill>
                  <a:srgbClr val="AF1932"/>
                </a:solidFill>
                <a:latin typeface="Avenir Next LT Pro Demi" panose="020B0704020202020204" pitchFamily="34" charset="0"/>
                <a:ea typeface="Yu Gothic UI" panose="020B0500000000000000" pitchFamily="50" charset="-128"/>
              </a:rPr>
              <a:t>Re-Design</a:t>
            </a:r>
            <a:r>
              <a:rPr lang="ja-JP" altLang="en-US" sz="2000" b="1" dirty="0">
                <a:solidFill>
                  <a:srgbClr val="AF1932"/>
                </a:solidFill>
                <a:latin typeface="Avenir Next LT Pro Demi" panose="020B0704020202020204" pitchFamily="34" charset="0"/>
                <a:ea typeface="Yu Gothic UI" panose="020B0500000000000000" pitchFamily="50" charset="-128"/>
              </a:rPr>
              <a:t>　アクションプラン一覧</a:t>
            </a:r>
            <a:endParaRPr lang="en-US" altLang="ja-JP" sz="1600" dirty="0">
              <a:solidFill>
                <a:schemeClr val="tx1">
                  <a:lumMod val="85000"/>
                  <a:lumOff val="15000"/>
                </a:schemeClr>
              </a:solidFill>
              <a:latin typeface="Avenir Next LT Pro Demi" panose="020B0704020202020204" pitchFamily="34" charset="0"/>
              <a:ea typeface="Yu Gothic UI" panose="020B0500000000000000" pitchFamily="50" charset="-128"/>
            </a:endParaRPr>
          </a:p>
        </p:txBody>
      </p:sp>
      <p:pic>
        <p:nvPicPr>
          <p:cNvPr id="9" name="図 8" descr="屋内, 座る, 探す, 時計 が含まれている画像&#10;&#10;自動的に生成された説明">
            <a:extLst>
              <a:ext uri="{FF2B5EF4-FFF2-40B4-BE49-F238E27FC236}">
                <a16:creationId xmlns:a16="http://schemas.microsoft.com/office/drawing/2014/main" id="{28B73238-FCB0-4427-8A79-4C0E70D54B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084" y="495516"/>
            <a:ext cx="1939303" cy="540000"/>
          </a:xfrm>
          <a:prstGeom prst="rect">
            <a:avLst/>
          </a:prstGeom>
        </p:spPr>
      </p:pic>
    </p:spTree>
    <p:extLst>
      <p:ext uri="{BB962C8B-B14F-4D97-AF65-F5344CB8AC3E}">
        <p14:creationId xmlns:p14="http://schemas.microsoft.com/office/powerpoint/2010/main" val="647918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33</a:t>
            </a:fld>
            <a:endParaRPr kumimoji="1" lang="en-GB" dirty="0"/>
          </a:p>
        </p:txBody>
      </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実証事業都市・大阪</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09" y="1224231"/>
            <a:ext cx="9213341" cy="715426"/>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2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「未来社会の実験場」をコンセプトとする</a:t>
            </a:r>
            <a:r>
              <a:rPr lang="en-US" altLang="ja-JP" sz="1100" dirty="0">
                <a:solidFill>
                  <a:srgbClr val="000000"/>
                </a:solidFill>
                <a:ea typeface="Yu Gothic UI" panose="020B0500000000000000" pitchFamily="50" charset="-128"/>
              </a:rPr>
              <a:t>2025</a:t>
            </a:r>
            <a:r>
              <a:rPr lang="ja-JP" altLang="en-US" sz="1100" dirty="0">
                <a:solidFill>
                  <a:srgbClr val="000000"/>
                </a:solidFill>
                <a:ea typeface="Yu Gothic UI" panose="020B0500000000000000" pitchFamily="50" charset="-128"/>
              </a:rPr>
              <a:t>年大阪・関⻄万博も⾒据えて、⾰新的な実証実験を⾏いやすい環境を整え、大阪で新しいビジネスを⽣み出す好循環を創り出し、「実証事業都市・大阪」を実現するため、「実証事業推進チーム大阪」（大阪市、大阪府、大阪商⼯会議所）を設置し、フィールド提供を行うなど実証実験の促進を図っている。</a:t>
            </a:r>
          </a:p>
          <a:p>
            <a:pPr marL="171450" lvl="2" indent="-171450">
              <a:lnSpc>
                <a:spcPts val="12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加えて、道路河川公園並びに上下水道分野等で最先端</a:t>
            </a:r>
            <a:r>
              <a:rPr lang="en-US" altLang="ja-JP" sz="1100" dirty="0">
                <a:solidFill>
                  <a:srgbClr val="000000"/>
                </a:solidFill>
                <a:ea typeface="Yu Gothic UI" panose="020B0500000000000000" pitchFamily="50" charset="-128"/>
              </a:rPr>
              <a:t>ICT</a:t>
            </a:r>
            <a:r>
              <a:rPr lang="ja-JP" altLang="en-US" sz="1100" dirty="0">
                <a:solidFill>
                  <a:srgbClr val="000000"/>
                </a:solidFill>
                <a:ea typeface="Yu Gothic UI" panose="020B0500000000000000" pitchFamily="50" charset="-128"/>
              </a:rPr>
              <a:t>を活⽤したアイデアやノウハウを企業や研究機関等から広く募集しており、実証実験や共同研究に繋げていく。</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901516"/>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p>
          </p:txBody>
        </p:sp>
      </p:grpSp>
      <p:sp>
        <p:nvSpPr>
          <p:cNvPr id="92"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05. </a:t>
            </a:r>
            <a:r>
              <a:rPr kumimoji="1" lang="ja-JP" altLang="en-US" sz="1100" b="1" kern="0" dirty="0">
                <a:solidFill>
                  <a:srgbClr val="FFFFFF"/>
                </a:solidFill>
                <a:latin typeface="Yu Gothic UI" panose="020B0500000000000000" pitchFamily="50" charset="-128"/>
                <a:ea typeface="Yu Gothic UI" panose="020B0500000000000000" pitchFamily="50" charset="-128"/>
              </a:rPr>
              <a:t>「コラボはおもろい」。産学公民がデジタルで進める課題の解決を</a:t>
            </a:r>
          </a:p>
        </p:txBody>
      </p:sp>
      <p:sp>
        <p:nvSpPr>
          <p:cNvPr id="90" name="楕円 89"/>
          <p:cNvSpPr/>
          <p:nvPr/>
        </p:nvSpPr>
        <p:spPr>
          <a:xfrm>
            <a:off x="3421217" y="3044811"/>
            <a:ext cx="3065764" cy="3065764"/>
          </a:xfrm>
          <a:prstGeom prst="ellipse">
            <a:avLst/>
          </a:prstGeom>
          <a:gradFill flip="none" rotWithShape="1">
            <a:gsLst>
              <a:gs pos="100000">
                <a:srgbClr val="C00000">
                  <a:alpha val="10000"/>
                </a:srgbClr>
              </a:gs>
              <a:gs pos="73000">
                <a:srgbClr val="FF7C80">
                  <a:lumMod val="100000"/>
                  <a:alpha val="10000"/>
                </a:srgbClr>
              </a:gs>
              <a:gs pos="0">
                <a:srgbClr val="FFFFFF">
                  <a:alpha val="1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9250" rIns="29250" rtlCol="0" anchor="ctr"/>
          <a:lstStyle/>
          <a:p>
            <a:pPr algn="l"/>
            <a:endParaRPr kumimoji="1" lang="ja-JP" altLang="en-US" sz="975" dirty="0">
              <a:solidFill>
                <a:schemeClr val="tx1"/>
              </a:solidFill>
              <a:latin typeface="Meiryo UI" panose="020B0604030504040204" pitchFamily="50" charset="-128"/>
              <a:ea typeface="Meiryo UI" panose="020B0604030504040204" pitchFamily="50" charset="-128"/>
            </a:endParaRPr>
          </a:p>
        </p:txBody>
      </p:sp>
      <p:sp>
        <p:nvSpPr>
          <p:cNvPr id="94" name="テキスト ボックス 93"/>
          <p:cNvSpPr txBox="1"/>
          <p:nvPr/>
        </p:nvSpPr>
        <p:spPr>
          <a:xfrm>
            <a:off x="262083" y="6490347"/>
            <a:ext cx="2188100" cy="112467"/>
          </a:xfrm>
          <a:prstGeom prst="rect">
            <a:avLst/>
          </a:prstGeom>
          <a:noFill/>
        </p:spPr>
        <p:txBody>
          <a:bodyPr vert="horz" wrap="none" lIns="0" tIns="0" rIns="0" bIns="0" rtlCol="0" anchor="t">
            <a:spAutoFit/>
          </a:bodyPr>
          <a:lstStyle/>
          <a:p>
            <a:pPr algn="l"/>
            <a:r>
              <a:rPr kumimoji="1" lang="en-US" altLang="ja-JP" sz="731" dirty="0">
                <a:solidFill>
                  <a:srgbClr val="000000"/>
                </a:solidFill>
                <a:latin typeface="Yu Gothic UI" panose="020B0500000000000000" pitchFamily="50" charset="-128"/>
                <a:ea typeface="Yu Gothic UI" panose="020B0500000000000000" pitchFamily="50" charset="-128"/>
              </a:rPr>
              <a:t>※</a:t>
            </a:r>
            <a:r>
              <a:rPr kumimoji="1" lang="ja-JP" altLang="en-US" sz="731" dirty="0">
                <a:solidFill>
                  <a:srgbClr val="000000"/>
                </a:solidFill>
                <a:latin typeface="Yu Gothic UI" panose="020B0500000000000000" pitchFamily="50" charset="-128"/>
                <a:ea typeface="Yu Gothic UI" panose="020B0500000000000000" pitchFamily="50" charset="-128"/>
              </a:rPr>
              <a:t>実証主体について、複数ある場合は代表的なものを記載</a:t>
            </a:r>
          </a:p>
        </p:txBody>
      </p:sp>
      <p:grpSp>
        <p:nvGrpSpPr>
          <p:cNvPr id="95" name="グループ化 94"/>
          <p:cNvGrpSpPr/>
          <p:nvPr/>
        </p:nvGrpSpPr>
        <p:grpSpPr>
          <a:xfrm>
            <a:off x="6625505" y="3215525"/>
            <a:ext cx="3217664" cy="924134"/>
            <a:chOff x="7898777" y="1852856"/>
            <a:chExt cx="3960202" cy="1137396"/>
          </a:xfrm>
        </p:grpSpPr>
        <p:sp>
          <p:nvSpPr>
            <p:cNvPr id="96" name="テキスト ボックス 95"/>
            <p:cNvSpPr txBox="1"/>
            <p:nvPr/>
          </p:nvSpPr>
          <p:spPr>
            <a:xfrm>
              <a:off x="8186979" y="2198252"/>
              <a:ext cx="3672000" cy="792000"/>
            </a:xfrm>
            <a:prstGeom prst="rect">
              <a:avLst/>
            </a:prstGeom>
            <a:solidFill>
              <a:srgbClr val="FFDDDD"/>
            </a:solidFill>
            <a:ln w="12700">
              <a:noFill/>
            </a:ln>
          </p:spPr>
          <p:txBody>
            <a:bodyPr wrap="square" lIns="175500" rtlCol="0" anchor="t" anchorCtr="0">
              <a:noAutofit/>
            </a:bodyPr>
            <a:lstStyle>
              <a:defPPr>
                <a:defRPr lang="en-US"/>
              </a:defPPr>
              <a:lvl1pPr marR="0" lvl="0" indent="0" defTabSz="457200" fontAlgn="auto">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r>
                <a:rPr lang="ja-JP" altLang="en-US" sz="731" dirty="0"/>
                <a:t>事業内容：エアコンの省エネ化及び省</a:t>
              </a:r>
              <a:r>
                <a:rPr lang="en-US" altLang="ja-JP" sz="731" dirty="0"/>
                <a:t>CO2</a:t>
              </a:r>
              <a:r>
                <a:rPr lang="ja-JP" altLang="en-US" sz="731" dirty="0"/>
                <a:t>化</a:t>
              </a:r>
              <a:endParaRPr lang="en-US" altLang="ja-JP" sz="731" dirty="0"/>
            </a:p>
            <a:p>
              <a:r>
                <a:rPr lang="ja-JP" altLang="en-US" sz="731" dirty="0"/>
                <a:t>　　　　　の遠隔監視・可視化の実証</a:t>
              </a:r>
              <a:endParaRPr lang="en-US" altLang="ja-JP" sz="731" dirty="0"/>
            </a:p>
            <a:p>
              <a:r>
                <a:rPr lang="ja-JP" altLang="en-US" sz="731" dirty="0"/>
                <a:t>実証期間：</a:t>
              </a:r>
              <a:r>
                <a:rPr lang="en-US" altLang="ja-JP" sz="731" dirty="0"/>
                <a:t>2023.1</a:t>
              </a:r>
              <a:r>
                <a:rPr lang="ja-JP" altLang="en-US" sz="731" dirty="0"/>
                <a:t>～</a:t>
              </a:r>
              <a:r>
                <a:rPr lang="en-US" altLang="ja-JP" sz="731" dirty="0"/>
                <a:t>2023.2</a:t>
              </a:r>
            </a:p>
            <a:p>
              <a:r>
                <a:rPr lang="ja-JP" altLang="en-US" sz="731" dirty="0"/>
                <a:t>実証主体：三和建設㈱</a:t>
              </a:r>
              <a:endParaRPr lang="en-US" altLang="ja-JP" sz="731" dirty="0"/>
            </a:p>
            <a:p>
              <a:r>
                <a:rPr lang="ja-JP" altLang="en-US" sz="731" dirty="0"/>
                <a:t>実証場所：花博記念公園鶴見緑地</a:t>
              </a:r>
              <a:endParaRPr lang="en-US" altLang="ja-JP" sz="731" dirty="0"/>
            </a:p>
          </p:txBody>
        </p:sp>
        <p:sp>
          <p:nvSpPr>
            <p:cNvPr id="97" name="テキスト ボックス 96"/>
            <p:cNvSpPr txBox="1"/>
            <p:nvPr/>
          </p:nvSpPr>
          <p:spPr>
            <a:xfrm>
              <a:off x="8186979" y="1991915"/>
              <a:ext cx="3672000" cy="216000"/>
            </a:xfrm>
            <a:prstGeom prst="rect">
              <a:avLst/>
            </a:prstGeom>
            <a:solidFill>
              <a:srgbClr val="AF1932"/>
            </a:solidFill>
            <a:ln w="9525" cap="flat" cmpd="sng" algn="ctr">
              <a:noFill/>
              <a:prstDash val="solid"/>
            </a:ln>
            <a:effectLst/>
          </p:spPr>
          <p:txBody>
            <a:bodyPr lIns="234000" tIns="0" rIns="58500" bIns="0" rtlCol="0" anchor="ctr"/>
            <a:lstStyle>
              <a:defPPr>
                <a:defRPr lang="en-US"/>
              </a:defPPr>
              <a:lvl1pPr lvl="0" fontAlgn="base">
                <a:spcBef>
                  <a:spcPct val="0"/>
                </a:spcBef>
                <a:spcAft>
                  <a:spcPct val="0"/>
                </a:spcAft>
                <a:defRPr kumimoji="1" sz="1200" b="0" kern="0">
                  <a:solidFill>
                    <a:srgbClr val="FFFFFF"/>
                  </a:solidFill>
                  <a:latin typeface="Yu Gothic UI" panose="020B0500000000000000" pitchFamily="50" charset="-128"/>
                  <a:ea typeface="Yu Gothic UI" panose="020B0500000000000000" pitchFamily="50" charset="-128"/>
                </a:defRPr>
              </a:lvl1pPr>
            </a:lstStyle>
            <a:p>
              <a:r>
                <a:rPr lang="ja-JP" altLang="en-US" sz="813" dirty="0"/>
                <a:t>花博記念公園鶴見緑地での脱炭素に資する実証</a:t>
              </a:r>
            </a:p>
          </p:txBody>
        </p:sp>
        <p:pic>
          <p:nvPicPr>
            <p:cNvPr id="98" name="Picture 2" descr="https://www.city.osaka.lg.jp/hodoshiryo/cmsfiles/contents/0000588/588939/gaiyou.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12643" y="2221901"/>
              <a:ext cx="1110671" cy="743001"/>
            </a:xfrm>
            <a:prstGeom prst="rect">
              <a:avLst/>
            </a:prstGeom>
            <a:noFill/>
            <a:extLst>
              <a:ext uri="{909E8E84-426E-40DD-AFC4-6F175D3DCCD1}">
                <a14:hiddenFill xmlns:a14="http://schemas.microsoft.com/office/drawing/2010/main">
                  <a:solidFill>
                    <a:srgbClr val="FFFFFF"/>
                  </a:solidFill>
                </a14:hiddenFill>
              </a:ext>
            </a:extLst>
          </p:spPr>
        </p:pic>
        <p:sp>
          <p:nvSpPr>
            <p:cNvPr id="99" name="楕円 98"/>
            <p:cNvSpPr/>
            <p:nvPr/>
          </p:nvSpPr>
          <p:spPr>
            <a:xfrm>
              <a:off x="7898777" y="1852856"/>
              <a:ext cx="504000" cy="504000"/>
            </a:xfrm>
            <a:prstGeom prst="ellipse">
              <a:avLst/>
            </a:prstGeom>
            <a:gradFill>
              <a:gsLst>
                <a:gs pos="40000">
                  <a:schemeClr val="tx1">
                    <a:lumMod val="75000"/>
                    <a:lumOff val="25000"/>
                  </a:schemeClr>
                </a:gs>
                <a:gs pos="0">
                  <a:schemeClr val="tx1"/>
                </a:gs>
                <a:gs pos="80000">
                  <a:schemeClr val="bg2">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278606">
                <a:defRPr/>
              </a:pPr>
              <a:r>
                <a:rPr kumimoji="1" lang="ja-JP" altLang="en-US" sz="813" b="1" dirty="0">
                  <a:solidFill>
                    <a:prstClr val="white"/>
                  </a:solidFill>
                  <a:latin typeface="Yu Gothic UI" panose="020B0500000000000000" pitchFamily="50" charset="-128"/>
                  <a:ea typeface="Yu Gothic UI" panose="020B0500000000000000" pitchFamily="50" charset="-128"/>
                </a:rPr>
                <a:t>可視化</a:t>
              </a:r>
              <a:endParaRPr kumimoji="1" lang="en-US" altLang="ja-JP" sz="813" b="1" dirty="0">
                <a:solidFill>
                  <a:prstClr val="white"/>
                </a:solidFill>
                <a:latin typeface="Yu Gothic UI" panose="020B0500000000000000" pitchFamily="50" charset="-128"/>
                <a:ea typeface="Yu Gothic UI" panose="020B0500000000000000" pitchFamily="50" charset="-128"/>
              </a:endParaRPr>
            </a:p>
          </p:txBody>
        </p:sp>
      </p:grpSp>
      <p:grpSp>
        <p:nvGrpSpPr>
          <p:cNvPr id="100" name="グループ化 99"/>
          <p:cNvGrpSpPr/>
          <p:nvPr/>
        </p:nvGrpSpPr>
        <p:grpSpPr>
          <a:xfrm>
            <a:off x="6620613" y="2058826"/>
            <a:ext cx="3222555" cy="924273"/>
            <a:chOff x="70563" y="3007637"/>
            <a:chExt cx="3966222" cy="1137567"/>
          </a:xfrm>
        </p:grpSpPr>
        <p:sp>
          <p:nvSpPr>
            <p:cNvPr id="101" name="テキスト ボックス 100"/>
            <p:cNvSpPr txBox="1"/>
            <p:nvPr/>
          </p:nvSpPr>
          <p:spPr>
            <a:xfrm>
              <a:off x="364785" y="3353204"/>
              <a:ext cx="3672000" cy="792000"/>
            </a:xfrm>
            <a:prstGeom prst="rect">
              <a:avLst/>
            </a:prstGeom>
            <a:solidFill>
              <a:srgbClr val="FFDDDD"/>
            </a:solidFill>
            <a:ln w="12700">
              <a:noFill/>
            </a:ln>
          </p:spPr>
          <p:txBody>
            <a:bodyPr wrap="square" lIns="175500" rtlCol="0" anchor="t" anchorCtr="0">
              <a:noAutofit/>
            </a:bodyPr>
            <a:lstStyle/>
            <a:p>
              <a:pPr defTabSz="371475">
                <a:defRPr/>
              </a:pPr>
              <a:r>
                <a:rPr kumimoji="1" lang="ja-JP" altLang="en-US" sz="731" kern="0" dirty="0">
                  <a:solidFill>
                    <a:prstClr val="black"/>
                  </a:solidFill>
                  <a:latin typeface="Yu Gothic UI" panose="020B0500000000000000" pitchFamily="50" charset="-128"/>
                  <a:ea typeface="Yu Gothic UI" panose="020B0500000000000000" pitchFamily="50" charset="-128"/>
                </a:rPr>
                <a:t>事業内容：画像解析技術を用いた人流等分析に</a:t>
              </a:r>
              <a:endParaRPr kumimoji="1" lang="en-US" altLang="ja-JP" sz="731" kern="0" dirty="0">
                <a:solidFill>
                  <a:prstClr val="black"/>
                </a:solidFill>
                <a:latin typeface="Yu Gothic UI" panose="020B0500000000000000" pitchFamily="50" charset="-128"/>
                <a:ea typeface="Yu Gothic UI" panose="020B0500000000000000" pitchFamily="50" charset="-128"/>
              </a:endParaRPr>
            </a:p>
            <a:p>
              <a:pPr defTabSz="371475">
                <a:defRPr/>
              </a:pPr>
              <a:r>
                <a:rPr kumimoji="1" lang="ja-JP" altLang="en-US" sz="731" kern="0" dirty="0">
                  <a:solidFill>
                    <a:prstClr val="black"/>
                  </a:solidFill>
                  <a:latin typeface="Yu Gothic UI" panose="020B0500000000000000" pitchFamily="50" charset="-128"/>
                  <a:ea typeface="Yu Gothic UI" panose="020B0500000000000000" pitchFamily="50" charset="-128"/>
                </a:rPr>
                <a:t>　　　　　よるにぎわい創出等効果測定の実証</a:t>
              </a:r>
              <a:endParaRPr kumimoji="1" lang="en-US" altLang="ja-JP" sz="731" kern="0" dirty="0">
                <a:solidFill>
                  <a:prstClr val="black"/>
                </a:solidFill>
                <a:latin typeface="Yu Gothic UI" panose="020B0500000000000000" pitchFamily="50" charset="-128"/>
                <a:ea typeface="Yu Gothic UI" panose="020B0500000000000000" pitchFamily="50" charset="-128"/>
              </a:endParaRPr>
            </a:p>
            <a:p>
              <a:pPr defTabSz="371475">
                <a:defRPr/>
              </a:pPr>
              <a:r>
                <a:rPr kumimoji="1" lang="ja-JP" altLang="en-US" sz="731" kern="0" dirty="0">
                  <a:solidFill>
                    <a:prstClr val="black"/>
                  </a:solidFill>
                  <a:latin typeface="Yu Gothic UI" panose="020B0500000000000000" pitchFamily="50" charset="-128"/>
                  <a:ea typeface="Yu Gothic UI" panose="020B0500000000000000" pitchFamily="50" charset="-128"/>
                </a:rPr>
                <a:t>実証期間：</a:t>
              </a:r>
              <a:r>
                <a:rPr kumimoji="1" lang="en-US" altLang="ja-JP" sz="731" kern="0" dirty="0">
                  <a:solidFill>
                    <a:prstClr val="black"/>
                  </a:solidFill>
                  <a:latin typeface="Yu Gothic UI" panose="020B0500000000000000" pitchFamily="50" charset="-128"/>
                  <a:ea typeface="Yu Gothic UI" panose="020B0500000000000000" pitchFamily="50" charset="-128"/>
                </a:rPr>
                <a:t>2022.12</a:t>
              </a:r>
            </a:p>
            <a:p>
              <a:pPr defTabSz="371475">
                <a:defRPr/>
              </a:pPr>
              <a:r>
                <a:rPr kumimoji="1" lang="ja-JP" altLang="en-US" sz="731" kern="0" dirty="0">
                  <a:solidFill>
                    <a:prstClr val="black"/>
                  </a:solidFill>
                  <a:latin typeface="Yu Gothic UI" panose="020B0500000000000000" pitchFamily="50" charset="-128"/>
                  <a:ea typeface="Yu Gothic UI" panose="020B0500000000000000" pitchFamily="50" charset="-128"/>
                </a:rPr>
                <a:t>実証主体：パナソニックコネクト㈱</a:t>
              </a:r>
              <a:endParaRPr kumimoji="1" lang="en-US" altLang="ja-JP" sz="731" kern="0" dirty="0">
                <a:solidFill>
                  <a:prstClr val="black"/>
                </a:solidFill>
                <a:latin typeface="Yu Gothic UI" panose="020B0500000000000000" pitchFamily="50" charset="-128"/>
                <a:ea typeface="Yu Gothic UI" panose="020B0500000000000000" pitchFamily="50" charset="-128"/>
              </a:endParaRPr>
            </a:p>
            <a:p>
              <a:pPr defTabSz="371475">
                <a:defRPr/>
              </a:pPr>
              <a:r>
                <a:rPr kumimoji="1" lang="ja-JP" altLang="en-US" sz="731" kern="0" dirty="0">
                  <a:solidFill>
                    <a:prstClr val="black"/>
                  </a:solidFill>
                  <a:latin typeface="Yu Gothic UI" panose="020B0500000000000000" pitchFamily="50" charset="-128"/>
                  <a:ea typeface="Yu Gothic UI" panose="020B0500000000000000" pitchFamily="50" charset="-128"/>
                </a:rPr>
                <a:t>実証場所：</a:t>
              </a:r>
              <a:r>
                <a:rPr kumimoji="1" lang="ja-JP" altLang="en-US" sz="731" kern="0" dirty="0" err="1">
                  <a:solidFill>
                    <a:prstClr val="black"/>
                  </a:solidFill>
                  <a:latin typeface="Yu Gothic UI" panose="020B0500000000000000" pitchFamily="50" charset="-128"/>
                  <a:ea typeface="Yu Gothic UI" panose="020B0500000000000000" pitchFamily="50" charset="-128"/>
                </a:rPr>
                <a:t>み</a:t>
              </a:r>
              <a:r>
                <a:rPr kumimoji="1" lang="ja-JP" altLang="en-US" sz="731" kern="0" dirty="0">
                  <a:solidFill>
                    <a:prstClr val="black"/>
                  </a:solidFill>
                  <a:latin typeface="Yu Gothic UI" panose="020B0500000000000000" pitchFamily="50" charset="-128"/>
                  <a:ea typeface="Yu Gothic UI" panose="020B0500000000000000" pitchFamily="50" charset="-128"/>
                </a:rPr>
                <a:t>おつくしプロムナード</a:t>
              </a:r>
            </a:p>
          </p:txBody>
        </p:sp>
        <p:pic>
          <p:nvPicPr>
            <p:cNvPr id="102" name="図 101">
              <a:extLst>
                <a:ext uri="{FF2B5EF4-FFF2-40B4-BE49-F238E27FC236}">
                  <a16:creationId xmlns:a16="http://schemas.microsoft.com/office/drawing/2014/main" id="{E7351CAE-226F-9DC7-5DDA-37AF8AFE72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02717" y="3416953"/>
              <a:ext cx="1115520" cy="682836"/>
            </a:xfrm>
            <a:prstGeom prst="rect">
              <a:avLst/>
            </a:prstGeom>
          </p:spPr>
        </p:pic>
        <p:sp>
          <p:nvSpPr>
            <p:cNvPr id="103" name="テキスト ボックス 102"/>
            <p:cNvSpPr txBox="1"/>
            <p:nvPr/>
          </p:nvSpPr>
          <p:spPr>
            <a:xfrm>
              <a:off x="364785" y="3141285"/>
              <a:ext cx="3672000" cy="216000"/>
            </a:xfrm>
            <a:prstGeom prst="rect">
              <a:avLst/>
            </a:prstGeom>
            <a:solidFill>
              <a:srgbClr val="AF1932"/>
            </a:solidFill>
            <a:ln w="9525" cap="flat" cmpd="sng" algn="ctr">
              <a:noFill/>
              <a:prstDash val="solid"/>
            </a:ln>
            <a:effectLst/>
          </p:spPr>
          <p:txBody>
            <a:bodyPr lIns="234000" tIns="0" rIns="58500" bIns="0" rtlCol="0" anchor="ctr"/>
            <a:lstStyle>
              <a:defPPr>
                <a:defRPr lang="en-US"/>
              </a:defPPr>
              <a:lvl1pPr lvl="0" algn="ctr" fontAlgn="base">
                <a:spcBef>
                  <a:spcPct val="0"/>
                </a:spcBef>
                <a:spcAft>
                  <a:spcPct val="0"/>
                </a:spcAft>
                <a:defRPr kumimoji="1" sz="1400" b="1" kern="0">
                  <a:solidFill>
                    <a:srgbClr val="FFFFFF"/>
                  </a:solidFill>
                  <a:latin typeface="Yu Gothic UI" panose="020B0500000000000000" pitchFamily="50" charset="-128"/>
                  <a:ea typeface="Yu Gothic UI" panose="020B0500000000000000" pitchFamily="50" charset="-128"/>
                </a:defRPr>
              </a:lvl1pPr>
            </a:lstStyle>
            <a:p>
              <a:pPr algn="l"/>
              <a:r>
                <a:rPr lang="en-US" altLang="ja-JP" sz="813" b="0" dirty="0"/>
                <a:t>OSAKA</a:t>
              </a:r>
              <a:r>
                <a:rPr lang="ja-JP" altLang="en-US" sz="813" b="0" dirty="0"/>
                <a:t>光のルネサンスにおける人流等解析実証</a:t>
              </a:r>
            </a:p>
          </p:txBody>
        </p:sp>
        <p:sp>
          <p:nvSpPr>
            <p:cNvPr id="104" name="楕円 103"/>
            <p:cNvSpPr/>
            <p:nvPr/>
          </p:nvSpPr>
          <p:spPr>
            <a:xfrm>
              <a:off x="70563" y="3007637"/>
              <a:ext cx="504000" cy="504000"/>
            </a:xfrm>
            <a:prstGeom prst="ellipse">
              <a:avLst/>
            </a:prstGeom>
            <a:gradFill>
              <a:gsLst>
                <a:gs pos="40000">
                  <a:schemeClr val="tx1">
                    <a:lumMod val="75000"/>
                    <a:lumOff val="25000"/>
                  </a:schemeClr>
                </a:gs>
                <a:gs pos="0">
                  <a:schemeClr val="tx1"/>
                </a:gs>
                <a:gs pos="80000">
                  <a:schemeClr val="bg2">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278606">
                <a:defRPr/>
              </a:pPr>
              <a:r>
                <a:rPr kumimoji="1" lang="ja-JP" altLang="en-US" sz="813" b="1" dirty="0">
                  <a:solidFill>
                    <a:prstClr val="white"/>
                  </a:solidFill>
                  <a:latin typeface="Yu Gothic UI" panose="020B0500000000000000" pitchFamily="50" charset="-128"/>
                  <a:ea typeface="Yu Gothic UI" panose="020B0500000000000000" pitchFamily="50" charset="-128"/>
                </a:rPr>
                <a:t>画像</a:t>
              </a:r>
              <a:endParaRPr kumimoji="1" lang="en-US" altLang="ja-JP" sz="813" b="1" dirty="0">
                <a:solidFill>
                  <a:prstClr val="white"/>
                </a:solidFill>
                <a:latin typeface="Yu Gothic UI" panose="020B0500000000000000" pitchFamily="50" charset="-128"/>
                <a:ea typeface="Yu Gothic UI" panose="020B0500000000000000" pitchFamily="50" charset="-128"/>
              </a:endParaRPr>
            </a:p>
            <a:p>
              <a:pPr algn="ctr" defTabSz="278606">
                <a:defRPr/>
              </a:pPr>
              <a:r>
                <a:rPr kumimoji="1" lang="ja-JP" altLang="en-US" sz="813" b="1" dirty="0">
                  <a:solidFill>
                    <a:prstClr val="white"/>
                  </a:solidFill>
                  <a:latin typeface="Yu Gothic UI" panose="020B0500000000000000" pitchFamily="50" charset="-128"/>
                  <a:ea typeface="Yu Gothic UI" panose="020B0500000000000000" pitchFamily="50" charset="-128"/>
                </a:rPr>
                <a:t>解析</a:t>
              </a:r>
              <a:endParaRPr kumimoji="1" lang="en-US" altLang="ja-JP" sz="813" b="1" dirty="0">
                <a:solidFill>
                  <a:prstClr val="white"/>
                </a:solidFill>
                <a:latin typeface="Yu Gothic UI" panose="020B0500000000000000" pitchFamily="50" charset="-128"/>
                <a:ea typeface="Yu Gothic UI" panose="020B0500000000000000" pitchFamily="50" charset="-128"/>
              </a:endParaRPr>
            </a:p>
          </p:txBody>
        </p:sp>
      </p:grpSp>
      <p:grpSp>
        <p:nvGrpSpPr>
          <p:cNvPr id="105" name="グループ化 104"/>
          <p:cNvGrpSpPr/>
          <p:nvPr/>
        </p:nvGrpSpPr>
        <p:grpSpPr>
          <a:xfrm>
            <a:off x="3344707" y="2058825"/>
            <a:ext cx="3222555" cy="927477"/>
            <a:chOff x="129832" y="1852856"/>
            <a:chExt cx="3966222" cy="1141510"/>
          </a:xfrm>
        </p:grpSpPr>
        <p:sp>
          <p:nvSpPr>
            <p:cNvPr id="106" name="テキスト ボックス 105"/>
            <p:cNvSpPr txBox="1"/>
            <p:nvPr/>
          </p:nvSpPr>
          <p:spPr>
            <a:xfrm>
              <a:off x="424054" y="2202366"/>
              <a:ext cx="3672000" cy="792000"/>
            </a:xfrm>
            <a:prstGeom prst="rect">
              <a:avLst/>
            </a:prstGeom>
            <a:solidFill>
              <a:srgbClr val="FFDDDD"/>
            </a:solidFill>
            <a:ln w="12700">
              <a:noFill/>
            </a:ln>
          </p:spPr>
          <p:txBody>
            <a:bodyPr wrap="square" lIns="175500"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nSpc>
                  <a:spcPct val="100000"/>
                </a:lnSpc>
              </a:pPr>
              <a:r>
                <a:rPr lang="ja-JP" altLang="en-US" sz="731" dirty="0"/>
                <a:t>事業内容：デジタルツイン構築事業に</a:t>
              </a:r>
              <a:endParaRPr lang="en-US" altLang="ja-JP" sz="731" dirty="0"/>
            </a:p>
            <a:p>
              <a:pPr>
                <a:lnSpc>
                  <a:spcPct val="100000"/>
                </a:lnSpc>
              </a:pPr>
              <a:r>
                <a:rPr lang="ja-JP" altLang="en-US" sz="731" dirty="0"/>
                <a:t>　　　　　関する調査研究</a:t>
              </a:r>
              <a:endParaRPr lang="en-US" altLang="ja-JP" sz="731" dirty="0"/>
            </a:p>
            <a:p>
              <a:pPr>
                <a:lnSpc>
                  <a:spcPct val="100000"/>
                </a:lnSpc>
              </a:pPr>
              <a:r>
                <a:rPr lang="ja-JP" altLang="en-US" sz="731" dirty="0"/>
                <a:t>実証期間：</a:t>
              </a:r>
              <a:r>
                <a:rPr lang="en-US" altLang="ja-JP" sz="731" dirty="0"/>
                <a:t>2022.8</a:t>
              </a:r>
              <a:r>
                <a:rPr lang="ja-JP" altLang="en-US" sz="731" dirty="0"/>
                <a:t>～</a:t>
              </a:r>
              <a:r>
                <a:rPr lang="en-US" altLang="ja-JP" sz="731" dirty="0"/>
                <a:t>2023.3</a:t>
              </a:r>
            </a:p>
            <a:p>
              <a:pPr>
                <a:lnSpc>
                  <a:spcPct val="100000"/>
                </a:lnSpc>
              </a:pPr>
              <a:r>
                <a:rPr lang="ja-JP" altLang="en-US" sz="731" dirty="0"/>
                <a:t>実証主体：エヌ・ティ・ティ・インフラネット㈱</a:t>
              </a:r>
              <a:endParaRPr lang="en-US" altLang="ja-JP" sz="731" dirty="0"/>
            </a:p>
            <a:p>
              <a:pPr>
                <a:lnSpc>
                  <a:spcPct val="100000"/>
                </a:lnSpc>
              </a:pPr>
              <a:r>
                <a:rPr lang="ja-JP" altLang="en-US" sz="731" dirty="0"/>
                <a:t>実証場所：うめきた付近</a:t>
              </a:r>
              <a:endParaRPr lang="en-US" altLang="ja-JP" sz="731" dirty="0"/>
            </a:p>
          </p:txBody>
        </p:sp>
        <p:pic>
          <p:nvPicPr>
            <p:cNvPr id="107" name="図 10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5038" y="2245315"/>
              <a:ext cx="1408900" cy="704450"/>
            </a:xfrm>
            <a:prstGeom prst="rect">
              <a:avLst/>
            </a:prstGeom>
          </p:spPr>
        </p:pic>
        <p:sp>
          <p:nvSpPr>
            <p:cNvPr id="108" name="テキスト ボックス 107"/>
            <p:cNvSpPr txBox="1"/>
            <p:nvPr/>
          </p:nvSpPr>
          <p:spPr>
            <a:xfrm>
              <a:off x="424054" y="1991915"/>
              <a:ext cx="3672000" cy="216000"/>
            </a:xfrm>
            <a:prstGeom prst="rect">
              <a:avLst/>
            </a:prstGeom>
            <a:solidFill>
              <a:srgbClr val="AF1932"/>
            </a:solidFill>
            <a:ln w="9525" cap="flat" cmpd="sng" algn="ctr">
              <a:noFill/>
              <a:prstDash val="solid"/>
            </a:ln>
            <a:effectLst/>
          </p:spPr>
          <p:txBody>
            <a:bodyPr lIns="234000" tIns="0" rIns="585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r>
                <a:rPr lang="en-US" altLang="ja-JP" sz="813" b="0" dirty="0"/>
                <a:t>3 </a:t>
              </a:r>
              <a:r>
                <a:rPr lang="ja-JP" altLang="en-US" sz="813" b="0" dirty="0"/>
                <a:t>次元空間</a:t>
              </a:r>
              <a:r>
                <a:rPr lang="en-US" altLang="ja-JP" sz="813" b="0" dirty="0"/>
                <a:t>ID </a:t>
              </a:r>
              <a:r>
                <a:rPr lang="ja-JP" altLang="en-US" sz="813" b="0" dirty="0"/>
                <a:t>を活用した地下埋設設備管理実証</a:t>
              </a:r>
            </a:p>
          </p:txBody>
        </p:sp>
        <p:sp>
          <p:nvSpPr>
            <p:cNvPr id="109" name="楕円 108"/>
            <p:cNvSpPr/>
            <p:nvPr/>
          </p:nvSpPr>
          <p:spPr>
            <a:xfrm>
              <a:off x="129832" y="1852856"/>
              <a:ext cx="504000" cy="504000"/>
            </a:xfrm>
            <a:prstGeom prst="ellipse">
              <a:avLst/>
            </a:prstGeom>
            <a:gradFill>
              <a:gsLst>
                <a:gs pos="40000">
                  <a:schemeClr val="tx1">
                    <a:lumMod val="75000"/>
                    <a:lumOff val="25000"/>
                  </a:schemeClr>
                </a:gs>
                <a:gs pos="0">
                  <a:schemeClr val="tx1"/>
                </a:gs>
                <a:gs pos="80000">
                  <a:schemeClr val="bg2">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278606">
                <a:defRPr/>
              </a:pPr>
              <a:r>
                <a:rPr kumimoji="1" lang="ja-JP" altLang="en-US" sz="813" b="1" dirty="0">
                  <a:solidFill>
                    <a:prstClr val="white"/>
                  </a:solidFill>
                  <a:latin typeface="Yu Gothic UI" panose="020B0500000000000000" pitchFamily="50" charset="-128"/>
                  <a:ea typeface="Yu Gothic UI" panose="020B0500000000000000" pitchFamily="50" charset="-128"/>
                </a:rPr>
                <a:t>デジタル</a:t>
              </a:r>
              <a:endParaRPr kumimoji="1" lang="en-US" altLang="ja-JP" sz="813" b="1" dirty="0">
                <a:solidFill>
                  <a:prstClr val="white"/>
                </a:solidFill>
                <a:latin typeface="Yu Gothic UI" panose="020B0500000000000000" pitchFamily="50" charset="-128"/>
                <a:ea typeface="Yu Gothic UI" panose="020B0500000000000000" pitchFamily="50" charset="-128"/>
              </a:endParaRPr>
            </a:p>
            <a:p>
              <a:pPr algn="ctr" defTabSz="278606">
                <a:defRPr/>
              </a:pPr>
              <a:r>
                <a:rPr kumimoji="1" lang="ja-JP" altLang="en-US" sz="813" b="1" dirty="0">
                  <a:solidFill>
                    <a:prstClr val="white"/>
                  </a:solidFill>
                  <a:latin typeface="Yu Gothic UI" panose="020B0500000000000000" pitchFamily="50" charset="-128"/>
                  <a:ea typeface="Yu Gothic UI" panose="020B0500000000000000" pitchFamily="50" charset="-128"/>
                </a:rPr>
                <a:t>ツイン</a:t>
              </a:r>
              <a:endParaRPr kumimoji="1" lang="en-US" altLang="ja-JP" sz="813" b="1" dirty="0">
                <a:solidFill>
                  <a:prstClr val="white"/>
                </a:solidFill>
                <a:latin typeface="Yu Gothic UI" panose="020B0500000000000000" pitchFamily="50" charset="-128"/>
                <a:ea typeface="Yu Gothic UI" panose="020B0500000000000000" pitchFamily="50" charset="-128"/>
              </a:endParaRPr>
            </a:p>
          </p:txBody>
        </p:sp>
      </p:grpSp>
      <p:grpSp>
        <p:nvGrpSpPr>
          <p:cNvPr id="110" name="グループ化 109"/>
          <p:cNvGrpSpPr/>
          <p:nvPr/>
        </p:nvGrpSpPr>
        <p:grpSpPr>
          <a:xfrm>
            <a:off x="57333" y="2058826"/>
            <a:ext cx="3217664" cy="925469"/>
            <a:chOff x="7898777" y="4206553"/>
            <a:chExt cx="3960202" cy="1139039"/>
          </a:xfrm>
        </p:grpSpPr>
        <p:sp>
          <p:nvSpPr>
            <p:cNvPr id="111" name="テキスト ボックス 110"/>
            <p:cNvSpPr txBox="1"/>
            <p:nvPr/>
          </p:nvSpPr>
          <p:spPr>
            <a:xfrm>
              <a:off x="8186979" y="4553592"/>
              <a:ext cx="3672000" cy="792000"/>
            </a:xfrm>
            <a:prstGeom prst="rect">
              <a:avLst/>
            </a:prstGeom>
            <a:solidFill>
              <a:srgbClr val="FFDDDD"/>
            </a:solidFill>
            <a:ln w="12700">
              <a:noFill/>
            </a:ln>
          </p:spPr>
          <p:txBody>
            <a:bodyPr wrap="square" lIns="175500"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nSpc>
                  <a:spcPct val="100000"/>
                </a:lnSpc>
              </a:pPr>
              <a:r>
                <a:rPr lang="ja-JP" altLang="en-US" sz="731" dirty="0"/>
                <a:t>事業内容：</a:t>
              </a:r>
              <a:r>
                <a:rPr lang="en-US" altLang="ja-JP" sz="731" dirty="0"/>
                <a:t>AI</a:t>
              </a:r>
              <a:r>
                <a:rPr lang="ja-JP" altLang="en-US" sz="731" dirty="0"/>
                <a:t>による最適な運行ルート、配車をリアルタイム</a:t>
              </a:r>
              <a:endParaRPr lang="en-US" altLang="ja-JP" sz="731" dirty="0"/>
            </a:p>
            <a:p>
              <a:pPr>
                <a:lnSpc>
                  <a:spcPct val="100000"/>
                </a:lnSpc>
              </a:pPr>
              <a:r>
                <a:rPr lang="ja-JP" altLang="en-US" sz="731" dirty="0"/>
                <a:t>　　　　　に行う乗合輸送サービスの社会実験</a:t>
              </a:r>
              <a:endParaRPr lang="en-US" altLang="ja-JP" sz="731" dirty="0"/>
            </a:p>
            <a:p>
              <a:pPr>
                <a:lnSpc>
                  <a:spcPct val="100000"/>
                </a:lnSpc>
              </a:pPr>
              <a:r>
                <a:rPr lang="ja-JP" altLang="en-US" sz="731" dirty="0"/>
                <a:t>実証期間：</a:t>
              </a:r>
              <a:r>
                <a:rPr lang="en-US" altLang="ja-JP" sz="731" dirty="0"/>
                <a:t> (</a:t>
              </a:r>
              <a:r>
                <a:rPr lang="ja-JP" altLang="en-US" sz="731" dirty="0"/>
                <a:t>生野・平野区</a:t>
              </a:r>
              <a:r>
                <a:rPr lang="en-US" altLang="ja-JP" sz="731" dirty="0"/>
                <a:t>) 2021.3</a:t>
              </a:r>
              <a:r>
                <a:rPr lang="ja-JP" altLang="en-US" sz="731" dirty="0"/>
                <a:t>～</a:t>
              </a:r>
              <a:r>
                <a:rPr lang="en-US" altLang="ja-JP" sz="731" dirty="0"/>
                <a:t>(</a:t>
              </a:r>
              <a:r>
                <a:rPr lang="ja-JP" altLang="en-US" sz="731" dirty="0"/>
                <a:t>北・福島区</a:t>
              </a:r>
              <a:r>
                <a:rPr lang="en-US" altLang="ja-JP" sz="731" dirty="0"/>
                <a:t>)2022.4</a:t>
              </a:r>
              <a:r>
                <a:rPr lang="ja-JP" altLang="en-US" sz="731" dirty="0"/>
                <a:t>～</a:t>
              </a:r>
              <a:endParaRPr lang="en-US" altLang="ja-JP" sz="731" dirty="0"/>
            </a:p>
            <a:p>
              <a:pPr>
                <a:lnSpc>
                  <a:spcPct val="100000"/>
                </a:lnSpc>
              </a:pPr>
              <a:r>
                <a:rPr lang="ja-JP" altLang="en-US" sz="731" dirty="0"/>
                <a:t>実証主体：</a:t>
              </a:r>
              <a:r>
                <a:rPr lang="en-US" altLang="ja-JP" sz="731" spc="-8" dirty="0"/>
                <a:t>Osaka Metro Group</a:t>
              </a:r>
              <a:r>
                <a:rPr lang="ja-JP" altLang="en-US" sz="731" spc="-8" dirty="0" err="1"/>
                <a:t>、</a:t>
              </a:r>
              <a:r>
                <a:rPr lang="en-US" altLang="ja-JP" sz="731" spc="-8" dirty="0"/>
                <a:t>Community Mobility</a:t>
              </a:r>
            </a:p>
            <a:p>
              <a:pPr>
                <a:lnSpc>
                  <a:spcPct val="100000"/>
                </a:lnSpc>
              </a:pPr>
              <a:r>
                <a:rPr lang="ja-JP" altLang="en-US" sz="731" dirty="0"/>
                <a:t>実証場所：生野区、平野区、北区、福島区</a:t>
              </a:r>
              <a:endParaRPr lang="en-US" altLang="ja-JP" sz="731" dirty="0"/>
            </a:p>
            <a:p>
              <a:pPr>
                <a:lnSpc>
                  <a:spcPct val="100000"/>
                </a:lnSpc>
              </a:pPr>
              <a:endParaRPr lang="en-US" altLang="ja-JP" sz="813" dirty="0"/>
            </a:p>
          </p:txBody>
        </p:sp>
        <p:sp>
          <p:nvSpPr>
            <p:cNvPr id="112" name="テキスト ボックス 111"/>
            <p:cNvSpPr txBox="1"/>
            <p:nvPr/>
          </p:nvSpPr>
          <p:spPr>
            <a:xfrm>
              <a:off x="8186979" y="4343141"/>
              <a:ext cx="3672000" cy="216000"/>
            </a:xfrm>
            <a:prstGeom prst="rect">
              <a:avLst/>
            </a:prstGeom>
            <a:solidFill>
              <a:srgbClr val="AF1932"/>
            </a:solidFill>
            <a:ln w="9525" cap="flat" cmpd="sng" algn="ctr">
              <a:noFill/>
              <a:prstDash val="solid"/>
            </a:ln>
            <a:effectLst/>
          </p:spPr>
          <p:txBody>
            <a:bodyPr lIns="234000" tIns="0" rIns="585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r>
                <a:rPr lang="en-US" altLang="ja-JP" sz="813" b="0" dirty="0"/>
                <a:t>AI</a:t>
              </a:r>
              <a:r>
                <a:rPr lang="ja-JP" altLang="en-US" sz="813" b="0" dirty="0"/>
                <a:t>オンデマンド交通の社会実験</a:t>
              </a:r>
            </a:p>
          </p:txBody>
        </p:sp>
        <p:grpSp>
          <p:nvGrpSpPr>
            <p:cNvPr id="113" name="グループ化 112"/>
            <p:cNvGrpSpPr/>
            <p:nvPr/>
          </p:nvGrpSpPr>
          <p:grpSpPr>
            <a:xfrm>
              <a:off x="11054713" y="4569681"/>
              <a:ext cx="789385" cy="764793"/>
              <a:chOff x="11323418" y="4581952"/>
              <a:chExt cx="789385" cy="764793"/>
            </a:xfrm>
          </p:grpSpPr>
          <p:pic>
            <p:nvPicPr>
              <p:cNvPr id="115" name="図 1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23418" y="4581952"/>
                <a:ext cx="789385" cy="764793"/>
              </a:xfrm>
              <a:prstGeom prst="rect">
                <a:avLst/>
              </a:prstGeom>
            </p:spPr>
          </p:pic>
          <p:pic>
            <p:nvPicPr>
              <p:cNvPr id="116" name="Picture 78"/>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658386" y="4609200"/>
                <a:ext cx="367736" cy="206518"/>
              </a:xfrm>
              <a:prstGeom prst="rect">
                <a:avLst/>
              </a:prstGeom>
            </p:spPr>
          </p:pic>
          <p:pic>
            <p:nvPicPr>
              <p:cNvPr id="117" name="Picture 8"/>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54142" y="5006375"/>
                <a:ext cx="410762" cy="321122"/>
              </a:xfrm>
              <a:prstGeom prst="rect">
                <a:avLst/>
              </a:prstGeom>
            </p:spPr>
          </p:pic>
        </p:grpSp>
        <p:sp>
          <p:nvSpPr>
            <p:cNvPr id="114" name="楕円 113"/>
            <p:cNvSpPr/>
            <p:nvPr/>
          </p:nvSpPr>
          <p:spPr>
            <a:xfrm>
              <a:off x="7898777" y="4206553"/>
              <a:ext cx="504000" cy="504000"/>
            </a:xfrm>
            <a:prstGeom prst="ellipse">
              <a:avLst/>
            </a:prstGeom>
            <a:gradFill>
              <a:gsLst>
                <a:gs pos="40000">
                  <a:schemeClr val="tx1">
                    <a:lumMod val="75000"/>
                    <a:lumOff val="25000"/>
                  </a:schemeClr>
                </a:gs>
                <a:gs pos="0">
                  <a:schemeClr val="tx1"/>
                </a:gs>
                <a:gs pos="80000">
                  <a:schemeClr val="bg2">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278606">
                <a:defRPr/>
              </a:pPr>
              <a:r>
                <a:rPr kumimoji="1" lang="en-US" altLang="ja-JP" sz="813" b="1" dirty="0">
                  <a:solidFill>
                    <a:prstClr val="white"/>
                  </a:solidFill>
                  <a:latin typeface="Yu Gothic UI" panose="020B0500000000000000" pitchFamily="50" charset="-128"/>
                  <a:ea typeface="Yu Gothic UI" panose="020B0500000000000000" pitchFamily="50" charset="-128"/>
                </a:rPr>
                <a:t>AI</a:t>
              </a:r>
              <a:r>
                <a:rPr kumimoji="1" lang="ja-JP" altLang="en-US" sz="813" b="1" dirty="0">
                  <a:solidFill>
                    <a:prstClr val="white"/>
                  </a:solidFill>
                  <a:latin typeface="Yu Gothic UI" panose="020B0500000000000000" pitchFamily="50" charset="-128"/>
                  <a:ea typeface="Yu Gothic UI" panose="020B0500000000000000" pitchFamily="50" charset="-128"/>
                </a:rPr>
                <a:t>オン</a:t>
              </a:r>
              <a:endParaRPr kumimoji="1" lang="en-US" altLang="ja-JP" sz="813" b="1" dirty="0">
                <a:solidFill>
                  <a:prstClr val="white"/>
                </a:solidFill>
                <a:latin typeface="Yu Gothic UI" panose="020B0500000000000000" pitchFamily="50" charset="-128"/>
                <a:ea typeface="Yu Gothic UI" panose="020B0500000000000000" pitchFamily="50" charset="-128"/>
              </a:endParaRPr>
            </a:p>
            <a:p>
              <a:pPr algn="ctr" defTabSz="278606">
                <a:defRPr/>
              </a:pPr>
              <a:r>
                <a:rPr kumimoji="1" lang="ja-JP" altLang="en-US" sz="813" b="1" dirty="0">
                  <a:solidFill>
                    <a:prstClr val="white"/>
                  </a:solidFill>
                  <a:latin typeface="Yu Gothic UI" panose="020B0500000000000000" pitchFamily="50" charset="-128"/>
                  <a:ea typeface="Yu Gothic UI" panose="020B0500000000000000" pitchFamily="50" charset="-128"/>
                </a:rPr>
                <a:t>デマンド</a:t>
              </a:r>
              <a:endParaRPr kumimoji="1" lang="en-US" altLang="ja-JP" sz="813" b="1" dirty="0">
                <a:solidFill>
                  <a:prstClr val="white"/>
                </a:solidFill>
                <a:latin typeface="Yu Gothic UI" panose="020B0500000000000000" pitchFamily="50" charset="-128"/>
                <a:ea typeface="Yu Gothic UI" panose="020B0500000000000000" pitchFamily="50" charset="-128"/>
              </a:endParaRPr>
            </a:p>
          </p:txBody>
        </p:sp>
      </p:grpSp>
      <p:grpSp>
        <p:nvGrpSpPr>
          <p:cNvPr id="118" name="グループ化 117"/>
          <p:cNvGrpSpPr/>
          <p:nvPr/>
        </p:nvGrpSpPr>
        <p:grpSpPr>
          <a:xfrm>
            <a:off x="6620613" y="5599299"/>
            <a:ext cx="3222555" cy="924273"/>
            <a:chOff x="7603705" y="5359415"/>
            <a:chExt cx="3966222" cy="1137567"/>
          </a:xfrm>
        </p:grpSpPr>
        <p:sp>
          <p:nvSpPr>
            <p:cNvPr id="119" name="テキスト ボックス 118"/>
            <p:cNvSpPr txBox="1"/>
            <p:nvPr/>
          </p:nvSpPr>
          <p:spPr>
            <a:xfrm>
              <a:off x="7897927" y="5704982"/>
              <a:ext cx="3672000" cy="792000"/>
            </a:xfrm>
            <a:prstGeom prst="rect">
              <a:avLst/>
            </a:prstGeom>
            <a:solidFill>
              <a:srgbClr val="FFDDDD"/>
            </a:solidFill>
            <a:ln w="12700">
              <a:noFill/>
            </a:ln>
          </p:spPr>
          <p:txBody>
            <a:bodyPr wrap="square" lIns="175500" rtlCol="0" anchor="t" anchorCtr="0">
              <a:noAutofit/>
            </a:bodyPr>
            <a:lstStyle/>
            <a:p>
              <a:pPr defTabSz="371475">
                <a:defRPr/>
              </a:pPr>
              <a:r>
                <a:rPr kumimoji="1" lang="ja-JP" altLang="en-US" sz="731" kern="0" dirty="0">
                  <a:solidFill>
                    <a:prstClr val="black"/>
                  </a:solidFill>
                  <a:latin typeface="Yu Gothic UI" panose="020B0500000000000000" pitchFamily="50" charset="-128"/>
                  <a:ea typeface="Yu Gothic UI" panose="020B0500000000000000" pitchFamily="50" charset="-128"/>
                </a:rPr>
                <a:t>事業内容：劣化予測システムや点検直視型カメラ等</a:t>
              </a:r>
              <a:endParaRPr kumimoji="1" lang="en-US" altLang="ja-JP" sz="731" kern="0" dirty="0">
                <a:solidFill>
                  <a:prstClr val="black"/>
                </a:solidFill>
                <a:latin typeface="Yu Gothic UI" panose="020B0500000000000000" pitchFamily="50" charset="-128"/>
                <a:ea typeface="Yu Gothic UI" panose="020B0500000000000000" pitchFamily="50" charset="-128"/>
              </a:endParaRPr>
            </a:p>
            <a:p>
              <a:pPr defTabSz="371475">
                <a:defRPr/>
              </a:pPr>
              <a:r>
                <a:rPr kumimoji="1" lang="ja-JP" altLang="en-US" sz="731" kern="0" dirty="0">
                  <a:solidFill>
                    <a:prstClr val="black"/>
                  </a:solidFill>
                  <a:latin typeface="Yu Gothic UI" panose="020B0500000000000000" pitchFamily="50" charset="-128"/>
                  <a:ea typeface="Yu Gothic UI" panose="020B0500000000000000" pitchFamily="50" charset="-128"/>
                </a:rPr>
                <a:t>　　　　　を用いた下水管渠調査にかかる研究</a:t>
              </a:r>
              <a:endParaRPr kumimoji="1" lang="en-US" altLang="ja-JP" sz="731" kern="0" dirty="0">
                <a:solidFill>
                  <a:prstClr val="black"/>
                </a:solidFill>
                <a:latin typeface="Yu Gothic UI" panose="020B0500000000000000" pitchFamily="50" charset="-128"/>
                <a:ea typeface="Yu Gothic UI" panose="020B0500000000000000" pitchFamily="50" charset="-128"/>
              </a:endParaRPr>
            </a:p>
            <a:p>
              <a:pPr defTabSz="371475">
                <a:defRPr/>
              </a:pPr>
              <a:r>
                <a:rPr kumimoji="1" lang="ja-JP" altLang="en-US" sz="731" kern="0" dirty="0">
                  <a:solidFill>
                    <a:prstClr val="black"/>
                  </a:solidFill>
                  <a:latin typeface="Yu Gothic UI" panose="020B0500000000000000" pitchFamily="50" charset="-128"/>
                  <a:ea typeface="Yu Gothic UI" panose="020B0500000000000000" pitchFamily="50" charset="-128"/>
                </a:rPr>
                <a:t>実証期間：</a:t>
              </a:r>
              <a:r>
                <a:rPr kumimoji="1" lang="en-US" altLang="ja-JP" sz="731" kern="0" dirty="0">
                  <a:solidFill>
                    <a:prstClr val="black"/>
                  </a:solidFill>
                  <a:latin typeface="Yu Gothic UI" panose="020B0500000000000000" pitchFamily="50" charset="-128"/>
                  <a:ea typeface="Yu Gothic UI" panose="020B0500000000000000" pitchFamily="50" charset="-128"/>
                </a:rPr>
                <a:t>2018.7</a:t>
              </a:r>
              <a:r>
                <a:rPr kumimoji="1" lang="ja-JP" altLang="en-US" sz="731" kern="0" dirty="0">
                  <a:solidFill>
                    <a:prstClr val="black"/>
                  </a:solidFill>
                  <a:latin typeface="Yu Gothic UI" panose="020B0500000000000000" pitchFamily="50" charset="-128"/>
                  <a:ea typeface="Yu Gothic UI" panose="020B0500000000000000" pitchFamily="50" charset="-128"/>
                </a:rPr>
                <a:t>～</a:t>
              </a:r>
              <a:r>
                <a:rPr kumimoji="1" lang="en-US" altLang="ja-JP" sz="731" kern="0" dirty="0">
                  <a:solidFill>
                    <a:prstClr val="black"/>
                  </a:solidFill>
                  <a:latin typeface="Yu Gothic UI" panose="020B0500000000000000" pitchFamily="50" charset="-128"/>
                  <a:ea typeface="Yu Gothic UI" panose="020B0500000000000000" pitchFamily="50" charset="-128"/>
                </a:rPr>
                <a:t>2020</a:t>
              </a:r>
              <a:r>
                <a:rPr lang="en-US" altLang="ja-JP" sz="731" kern="0" dirty="0">
                  <a:solidFill>
                    <a:prstClr val="black"/>
                  </a:solidFill>
                  <a:latin typeface="Yu Gothic UI" panose="020B0500000000000000" pitchFamily="50" charset="-128"/>
                  <a:ea typeface="Yu Gothic UI" panose="020B0500000000000000" pitchFamily="50" charset="-128"/>
                </a:rPr>
                <a:t>.3</a:t>
              </a:r>
              <a:endParaRPr kumimoji="1" lang="en-US" altLang="ja-JP" sz="731" kern="0" dirty="0">
                <a:solidFill>
                  <a:prstClr val="black"/>
                </a:solidFill>
                <a:latin typeface="Yu Gothic UI" panose="020B0500000000000000" pitchFamily="50" charset="-128"/>
                <a:ea typeface="Yu Gothic UI" panose="020B0500000000000000" pitchFamily="50" charset="-128"/>
              </a:endParaRPr>
            </a:p>
            <a:p>
              <a:pPr defTabSz="371475">
                <a:defRPr/>
              </a:pPr>
              <a:r>
                <a:rPr kumimoji="1" lang="ja-JP" altLang="en-US" sz="731" kern="0" dirty="0">
                  <a:solidFill>
                    <a:prstClr val="black"/>
                  </a:solidFill>
                  <a:latin typeface="Yu Gothic UI" panose="020B0500000000000000" pitchFamily="50" charset="-128"/>
                  <a:ea typeface="Yu Gothic UI" panose="020B0500000000000000" pitchFamily="50" charset="-128"/>
                </a:rPr>
                <a:t>実証主体：クリアウォーター</a:t>
              </a:r>
              <a:r>
                <a:rPr kumimoji="1" lang="en-US" altLang="ja-JP" sz="731" kern="0" dirty="0">
                  <a:solidFill>
                    <a:prstClr val="black"/>
                  </a:solidFill>
                  <a:latin typeface="Yu Gothic UI" panose="020B0500000000000000" pitchFamily="50" charset="-128"/>
                  <a:ea typeface="Yu Gothic UI" panose="020B0500000000000000" pitchFamily="50" charset="-128"/>
                </a:rPr>
                <a:t>OSAKA</a:t>
              </a:r>
              <a:r>
                <a:rPr kumimoji="1" lang="ja-JP" altLang="en-US" sz="731" kern="0" dirty="0">
                  <a:solidFill>
                    <a:prstClr val="black"/>
                  </a:solidFill>
                  <a:latin typeface="Yu Gothic UI" panose="020B0500000000000000" pitchFamily="50" charset="-128"/>
                  <a:ea typeface="Yu Gothic UI" panose="020B0500000000000000" pitchFamily="50" charset="-128"/>
                </a:rPr>
                <a:t>㈱</a:t>
              </a:r>
              <a:endParaRPr kumimoji="1" lang="en-US" altLang="ja-JP" sz="731" kern="0" dirty="0">
                <a:solidFill>
                  <a:prstClr val="black"/>
                </a:solidFill>
                <a:latin typeface="Yu Gothic UI" panose="020B0500000000000000" pitchFamily="50" charset="-128"/>
                <a:ea typeface="Yu Gothic UI" panose="020B0500000000000000" pitchFamily="50" charset="-128"/>
              </a:endParaRPr>
            </a:p>
            <a:p>
              <a:pPr defTabSz="371475">
                <a:defRPr/>
              </a:pPr>
              <a:r>
                <a:rPr kumimoji="1" lang="ja-JP" altLang="en-US" sz="731" kern="0" dirty="0">
                  <a:solidFill>
                    <a:prstClr val="black"/>
                  </a:solidFill>
                  <a:latin typeface="Yu Gothic UI" panose="020B0500000000000000" pitchFamily="50" charset="-128"/>
                  <a:ea typeface="Yu Gothic UI" panose="020B0500000000000000" pitchFamily="50" charset="-128"/>
                </a:rPr>
                <a:t>実証場所：平野区、此花区</a:t>
              </a:r>
            </a:p>
          </p:txBody>
        </p:sp>
        <p:sp>
          <p:nvSpPr>
            <p:cNvPr id="120" name="テキスト ボックス 119"/>
            <p:cNvSpPr txBox="1"/>
            <p:nvPr/>
          </p:nvSpPr>
          <p:spPr>
            <a:xfrm>
              <a:off x="7897927" y="5493063"/>
              <a:ext cx="3672000" cy="216000"/>
            </a:xfrm>
            <a:prstGeom prst="rect">
              <a:avLst/>
            </a:prstGeom>
            <a:solidFill>
              <a:srgbClr val="AF1932"/>
            </a:solidFill>
            <a:ln w="9525" cap="flat" cmpd="sng" algn="ctr">
              <a:noFill/>
              <a:prstDash val="solid"/>
            </a:ln>
            <a:effectLst/>
          </p:spPr>
          <p:txBody>
            <a:bodyPr lIns="234000" tIns="0" rIns="58500" bIns="0" rtlCol="0" anchor="ctr"/>
            <a:lstStyle>
              <a:defPPr>
                <a:defRPr lang="en-US"/>
              </a:defPPr>
              <a:lvl1pPr lvl="0" algn="ctr" fontAlgn="base">
                <a:spcBef>
                  <a:spcPct val="0"/>
                </a:spcBef>
                <a:spcAft>
                  <a:spcPct val="0"/>
                </a:spcAft>
                <a:defRPr kumimoji="1" sz="1400" b="1" kern="0">
                  <a:solidFill>
                    <a:srgbClr val="FFFFFF"/>
                  </a:solidFill>
                  <a:latin typeface="Yu Gothic UI" panose="020B0500000000000000" pitchFamily="50" charset="-128"/>
                  <a:ea typeface="Yu Gothic UI" panose="020B0500000000000000" pitchFamily="50" charset="-128"/>
                </a:defRPr>
              </a:lvl1pPr>
            </a:lstStyle>
            <a:p>
              <a:pPr algn="l"/>
              <a:r>
                <a:rPr lang="ja-JP" altLang="en-US" sz="813" b="0" dirty="0"/>
                <a:t>下水管渠の段階型管路診断システムの確立にかかる実証</a:t>
              </a:r>
            </a:p>
          </p:txBody>
        </p:sp>
        <p:sp>
          <p:nvSpPr>
            <p:cNvPr id="121" name="楕円 120"/>
            <p:cNvSpPr/>
            <p:nvPr/>
          </p:nvSpPr>
          <p:spPr>
            <a:xfrm>
              <a:off x="7603705" y="5359415"/>
              <a:ext cx="504000" cy="504000"/>
            </a:xfrm>
            <a:prstGeom prst="ellipse">
              <a:avLst/>
            </a:prstGeom>
            <a:gradFill>
              <a:gsLst>
                <a:gs pos="40000">
                  <a:schemeClr val="tx1">
                    <a:lumMod val="75000"/>
                    <a:lumOff val="25000"/>
                  </a:schemeClr>
                </a:gs>
                <a:gs pos="0">
                  <a:schemeClr val="tx1"/>
                </a:gs>
                <a:gs pos="80000">
                  <a:schemeClr val="bg2">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278606">
                <a:defRPr/>
              </a:pPr>
              <a:r>
                <a:rPr kumimoji="1" lang="ja-JP" altLang="en-US" sz="813" b="1" dirty="0">
                  <a:solidFill>
                    <a:prstClr val="white"/>
                  </a:solidFill>
                  <a:latin typeface="Yu Gothic UI" panose="020B0500000000000000" pitchFamily="50" charset="-128"/>
                  <a:ea typeface="Yu Gothic UI" panose="020B0500000000000000" pitchFamily="50" charset="-128"/>
                </a:rPr>
                <a:t>ビック</a:t>
              </a:r>
              <a:endParaRPr kumimoji="1" lang="en-US" altLang="ja-JP" sz="813" b="1" dirty="0">
                <a:solidFill>
                  <a:prstClr val="white"/>
                </a:solidFill>
                <a:latin typeface="Yu Gothic UI" panose="020B0500000000000000" pitchFamily="50" charset="-128"/>
                <a:ea typeface="Yu Gothic UI" panose="020B0500000000000000" pitchFamily="50" charset="-128"/>
              </a:endParaRPr>
            </a:p>
            <a:p>
              <a:pPr algn="ctr" defTabSz="278606">
                <a:defRPr/>
              </a:pPr>
              <a:r>
                <a:rPr kumimoji="1" lang="ja-JP" altLang="en-US" sz="813" b="1" dirty="0">
                  <a:solidFill>
                    <a:prstClr val="white"/>
                  </a:solidFill>
                  <a:latin typeface="Yu Gothic UI" panose="020B0500000000000000" pitchFamily="50" charset="-128"/>
                  <a:ea typeface="Yu Gothic UI" panose="020B0500000000000000" pitchFamily="50" charset="-128"/>
                </a:rPr>
                <a:t>データ</a:t>
              </a:r>
              <a:endParaRPr kumimoji="1" lang="en-US" altLang="ja-JP" sz="813" b="1" dirty="0">
                <a:solidFill>
                  <a:prstClr val="white"/>
                </a:solidFill>
                <a:latin typeface="Yu Gothic UI" panose="020B0500000000000000" pitchFamily="50" charset="-128"/>
                <a:ea typeface="Yu Gothic UI" panose="020B0500000000000000" pitchFamily="50" charset="-128"/>
              </a:endParaRPr>
            </a:p>
          </p:txBody>
        </p:sp>
        <p:pic>
          <p:nvPicPr>
            <p:cNvPr id="122" name="図 12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554893" y="5797157"/>
              <a:ext cx="999480" cy="651622"/>
            </a:xfrm>
            <a:prstGeom prst="rect">
              <a:avLst/>
            </a:prstGeom>
          </p:spPr>
        </p:pic>
      </p:grpSp>
      <p:grpSp>
        <p:nvGrpSpPr>
          <p:cNvPr id="123" name="グループ化 122"/>
          <p:cNvGrpSpPr/>
          <p:nvPr/>
        </p:nvGrpSpPr>
        <p:grpSpPr>
          <a:xfrm>
            <a:off x="6620613" y="4362830"/>
            <a:ext cx="3222555" cy="930167"/>
            <a:chOff x="129832" y="5373970"/>
            <a:chExt cx="3966222" cy="1144821"/>
          </a:xfrm>
        </p:grpSpPr>
        <p:sp>
          <p:nvSpPr>
            <p:cNvPr id="124" name="テキスト ボックス 123"/>
            <p:cNvSpPr txBox="1"/>
            <p:nvPr/>
          </p:nvSpPr>
          <p:spPr>
            <a:xfrm>
              <a:off x="424054" y="5726791"/>
              <a:ext cx="3672000" cy="792000"/>
            </a:xfrm>
            <a:prstGeom prst="rect">
              <a:avLst/>
            </a:prstGeom>
            <a:solidFill>
              <a:srgbClr val="FFDDDD"/>
            </a:solidFill>
            <a:ln w="12700">
              <a:noFill/>
            </a:ln>
          </p:spPr>
          <p:txBody>
            <a:bodyPr wrap="square" lIns="175500" rtlCol="0" anchor="t" anchorCtr="0">
              <a:noAutofit/>
            </a:bodyPr>
            <a:lstStyle>
              <a:defPPr>
                <a:defRPr lang="en-US"/>
              </a:defPPr>
              <a:lvl1pPr marR="0" lvl="0" indent="0" defTabSz="457200" fontAlgn="auto">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r>
                <a:rPr lang="ja-JP" altLang="en-US" sz="731" dirty="0"/>
                <a:t>事業内容：水道施設における</a:t>
              </a:r>
              <a:r>
                <a:rPr lang="en-US" altLang="ja-JP" sz="731" dirty="0"/>
                <a:t>AI</a:t>
              </a:r>
              <a:r>
                <a:rPr lang="ja-JP" altLang="en-US" sz="731" dirty="0"/>
                <a:t>による異常音判定</a:t>
              </a:r>
              <a:br>
                <a:rPr lang="ja-JP" altLang="en-US" sz="731" dirty="0"/>
              </a:br>
              <a:r>
                <a:rPr lang="ja-JP" altLang="en-US" sz="731" dirty="0"/>
                <a:t>　　　　　精度の検証と誤判定防止策の検討</a:t>
              </a:r>
            </a:p>
            <a:p>
              <a:r>
                <a:rPr lang="ja-JP" altLang="en-US" sz="731" dirty="0"/>
                <a:t>実証期間：</a:t>
              </a:r>
              <a:r>
                <a:rPr lang="en-US" altLang="ja-JP" sz="731" dirty="0"/>
                <a:t>2022.4</a:t>
              </a:r>
              <a:r>
                <a:rPr lang="ja-JP" altLang="en-US" sz="731" dirty="0"/>
                <a:t>～</a:t>
              </a:r>
              <a:r>
                <a:rPr lang="en-US" altLang="ja-JP" sz="731" dirty="0"/>
                <a:t>2022.9</a:t>
              </a:r>
            </a:p>
            <a:p>
              <a:r>
                <a:rPr lang="ja-JP" altLang="en-US" sz="731" dirty="0"/>
                <a:t>実証主体：㈱かんでんエンジニアリング</a:t>
              </a:r>
              <a:endParaRPr lang="en-US" altLang="ja-JP" sz="731" dirty="0"/>
            </a:p>
            <a:p>
              <a:r>
                <a:rPr lang="ja-JP" altLang="en-US" sz="731" dirty="0"/>
                <a:t>実証場所：配水場（城東、住吉、長居）</a:t>
              </a:r>
            </a:p>
          </p:txBody>
        </p:sp>
        <p:sp>
          <p:nvSpPr>
            <p:cNvPr id="125" name="テキスト ボックス 124"/>
            <p:cNvSpPr txBox="1"/>
            <p:nvPr/>
          </p:nvSpPr>
          <p:spPr>
            <a:xfrm>
              <a:off x="424054" y="5515801"/>
              <a:ext cx="3672000" cy="216000"/>
            </a:xfrm>
            <a:prstGeom prst="rect">
              <a:avLst/>
            </a:prstGeom>
            <a:solidFill>
              <a:srgbClr val="AF1932"/>
            </a:solidFill>
            <a:ln w="9525" cap="flat" cmpd="sng" algn="ctr">
              <a:noFill/>
              <a:prstDash val="solid"/>
            </a:ln>
            <a:effectLst/>
          </p:spPr>
          <p:txBody>
            <a:bodyPr lIns="234000" tIns="0" rIns="58500" bIns="0" rtlCol="0" anchor="ctr"/>
            <a:lstStyle>
              <a:defPPr>
                <a:defRPr lang="en-US"/>
              </a:defPPr>
              <a:lvl1pPr lvl="0" fontAlgn="base">
                <a:spcBef>
                  <a:spcPct val="0"/>
                </a:spcBef>
                <a:spcAft>
                  <a:spcPct val="0"/>
                </a:spcAft>
                <a:defRPr kumimoji="1" sz="1200" b="0" kern="0">
                  <a:solidFill>
                    <a:srgbClr val="FFFFFF"/>
                  </a:solidFill>
                  <a:latin typeface="Yu Gothic UI" panose="020B0500000000000000" pitchFamily="50" charset="-128"/>
                  <a:ea typeface="Yu Gothic UI" panose="020B0500000000000000" pitchFamily="50" charset="-128"/>
                </a:defRPr>
              </a:lvl1pPr>
            </a:lstStyle>
            <a:p>
              <a:r>
                <a:rPr lang="ja-JP" altLang="en-US" sz="813" dirty="0"/>
                <a:t>音情報と</a:t>
              </a:r>
              <a:r>
                <a:rPr lang="en-US" altLang="ja-JP" sz="813" dirty="0"/>
                <a:t>AI</a:t>
              </a:r>
              <a:r>
                <a:rPr lang="ja-JP" altLang="en-US" sz="813" dirty="0"/>
                <a:t>技術を活用した水道施設における運転支援の実証</a:t>
              </a:r>
            </a:p>
          </p:txBody>
        </p:sp>
        <p:sp>
          <p:nvSpPr>
            <p:cNvPr id="126" name="楕円 125"/>
            <p:cNvSpPr/>
            <p:nvPr/>
          </p:nvSpPr>
          <p:spPr>
            <a:xfrm>
              <a:off x="129832" y="5373970"/>
              <a:ext cx="504000" cy="504000"/>
            </a:xfrm>
            <a:prstGeom prst="ellipse">
              <a:avLst/>
            </a:prstGeom>
            <a:gradFill>
              <a:gsLst>
                <a:gs pos="40000">
                  <a:schemeClr val="tx1">
                    <a:lumMod val="75000"/>
                    <a:lumOff val="25000"/>
                  </a:schemeClr>
                </a:gs>
                <a:gs pos="0">
                  <a:schemeClr val="tx1"/>
                </a:gs>
                <a:gs pos="80000">
                  <a:schemeClr val="bg2">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278606">
                <a:defRPr/>
              </a:pPr>
              <a:r>
                <a:rPr kumimoji="1" lang="ja-JP" altLang="en-US" sz="813" b="1" dirty="0">
                  <a:solidFill>
                    <a:prstClr val="white"/>
                  </a:solidFill>
                  <a:latin typeface="Yu Gothic UI" panose="020B0500000000000000" pitchFamily="50" charset="-128"/>
                  <a:ea typeface="Yu Gothic UI" panose="020B0500000000000000" pitchFamily="50" charset="-128"/>
                </a:rPr>
                <a:t>センサー</a:t>
              </a:r>
              <a:endParaRPr kumimoji="1" lang="en-US" altLang="ja-JP" sz="813" b="1" dirty="0">
                <a:solidFill>
                  <a:prstClr val="white"/>
                </a:solidFill>
                <a:latin typeface="Yu Gothic UI" panose="020B0500000000000000" pitchFamily="50" charset="-128"/>
                <a:ea typeface="Yu Gothic UI" panose="020B0500000000000000" pitchFamily="50" charset="-128"/>
              </a:endParaRPr>
            </a:p>
          </p:txBody>
        </p:sp>
        <p:pic>
          <p:nvPicPr>
            <p:cNvPr id="127" name="図 12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26689" y="5738037"/>
              <a:ext cx="1055721" cy="780754"/>
            </a:xfrm>
            <a:prstGeom prst="rect">
              <a:avLst/>
            </a:prstGeom>
          </p:spPr>
        </p:pic>
      </p:grpSp>
      <p:grpSp>
        <p:nvGrpSpPr>
          <p:cNvPr id="128" name="グループ化 127"/>
          <p:cNvGrpSpPr/>
          <p:nvPr/>
        </p:nvGrpSpPr>
        <p:grpSpPr>
          <a:xfrm>
            <a:off x="3115151" y="3209088"/>
            <a:ext cx="3326339" cy="2878232"/>
            <a:chOff x="3834032" y="3158339"/>
            <a:chExt cx="4093956" cy="3542439"/>
          </a:xfrm>
        </p:grpSpPr>
        <p:pic>
          <p:nvPicPr>
            <p:cNvPr id="129" name="図 128"/>
            <p:cNvPicPr>
              <a:picLocks noChangeAspect="1"/>
            </p:cNvPicPr>
            <p:nvPr/>
          </p:nvPicPr>
          <p:blipFill>
            <a:blip r:embed="rId10" cstate="screen">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834032" y="3158339"/>
              <a:ext cx="4093956" cy="3542439"/>
            </a:xfrm>
            <a:prstGeom prst="rect">
              <a:avLst/>
            </a:prstGeom>
          </p:spPr>
        </p:pic>
        <p:sp>
          <p:nvSpPr>
            <p:cNvPr id="130" name="楕円 129"/>
            <p:cNvSpPr/>
            <p:nvPr/>
          </p:nvSpPr>
          <p:spPr>
            <a:xfrm>
              <a:off x="6113925" y="4513071"/>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dirty="0">
                <a:solidFill>
                  <a:srgbClr val="FFFFFF"/>
                </a:solidFill>
                <a:latin typeface="Yu Gothic UI" panose="020B0500000000000000" pitchFamily="50" charset="-128"/>
                <a:ea typeface="Yu Gothic UI" panose="020B0500000000000000" pitchFamily="50" charset="-128"/>
              </a:endParaRPr>
            </a:p>
          </p:txBody>
        </p:sp>
        <p:sp>
          <p:nvSpPr>
            <p:cNvPr id="131" name="楕円 130"/>
            <p:cNvSpPr/>
            <p:nvPr/>
          </p:nvSpPr>
          <p:spPr>
            <a:xfrm>
              <a:off x="7199929" y="4221871"/>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dirty="0">
                <a:solidFill>
                  <a:srgbClr val="FFFFFF"/>
                </a:solidFill>
                <a:latin typeface="Yu Gothic UI" panose="020B0500000000000000" pitchFamily="50" charset="-128"/>
                <a:ea typeface="Yu Gothic UI" panose="020B0500000000000000" pitchFamily="50" charset="-128"/>
              </a:endParaRPr>
            </a:p>
          </p:txBody>
        </p:sp>
        <p:sp>
          <p:nvSpPr>
            <p:cNvPr id="132" name="楕円 131"/>
            <p:cNvSpPr/>
            <p:nvPr/>
          </p:nvSpPr>
          <p:spPr>
            <a:xfrm>
              <a:off x="7249443" y="4292956"/>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dirty="0">
                <a:solidFill>
                  <a:srgbClr val="FFFFFF"/>
                </a:solidFill>
                <a:latin typeface="Yu Gothic UI" panose="020B0500000000000000" pitchFamily="50" charset="-128"/>
                <a:ea typeface="Yu Gothic UI" panose="020B0500000000000000" pitchFamily="50" charset="-128"/>
              </a:endParaRPr>
            </a:p>
          </p:txBody>
        </p:sp>
        <p:sp>
          <p:nvSpPr>
            <p:cNvPr id="133" name="楕円 132"/>
            <p:cNvSpPr/>
            <p:nvPr/>
          </p:nvSpPr>
          <p:spPr>
            <a:xfrm>
              <a:off x="6366876" y="5953704"/>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dirty="0">
                <a:solidFill>
                  <a:srgbClr val="FFFFFF"/>
                </a:solidFill>
                <a:latin typeface="Yu Gothic UI" panose="020B0500000000000000" pitchFamily="50" charset="-128"/>
                <a:ea typeface="Yu Gothic UI" panose="020B0500000000000000" pitchFamily="50" charset="-128"/>
              </a:endParaRPr>
            </a:p>
          </p:txBody>
        </p:sp>
        <p:sp>
          <p:nvSpPr>
            <p:cNvPr id="134" name="楕円 133"/>
            <p:cNvSpPr/>
            <p:nvPr/>
          </p:nvSpPr>
          <p:spPr>
            <a:xfrm>
              <a:off x="6294876" y="5742125"/>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dirty="0">
                <a:solidFill>
                  <a:srgbClr val="FFFFFF"/>
                </a:solidFill>
                <a:latin typeface="Yu Gothic UI" panose="020B0500000000000000" pitchFamily="50" charset="-128"/>
                <a:ea typeface="Yu Gothic UI" panose="020B0500000000000000" pitchFamily="50" charset="-128"/>
              </a:endParaRPr>
            </a:p>
          </p:txBody>
        </p:sp>
        <p:sp>
          <p:nvSpPr>
            <p:cNvPr id="135" name="楕円 134"/>
            <p:cNvSpPr/>
            <p:nvPr/>
          </p:nvSpPr>
          <p:spPr>
            <a:xfrm>
              <a:off x="4462902" y="5321310"/>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dirty="0">
                <a:solidFill>
                  <a:srgbClr val="FFFFFF"/>
                </a:solidFill>
                <a:latin typeface="Yu Gothic UI" panose="020B0500000000000000" pitchFamily="50" charset="-128"/>
                <a:ea typeface="Yu Gothic UI" panose="020B0500000000000000" pitchFamily="50" charset="-128"/>
              </a:endParaRPr>
            </a:p>
          </p:txBody>
        </p:sp>
        <p:sp>
          <p:nvSpPr>
            <p:cNvPr id="136" name="楕円 135"/>
            <p:cNvSpPr/>
            <p:nvPr/>
          </p:nvSpPr>
          <p:spPr>
            <a:xfrm>
              <a:off x="4600997" y="5269222"/>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dirty="0">
                <a:solidFill>
                  <a:srgbClr val="FFFFFF"/>
                </a:solidFill>
                <a:latin typeface="Yu Gothic UI" panose="020B0500000000000000" pitchFamily="50" charset="-128"/>
                <a:ea typeface="Yu Gothic UI" panose="020B0500000000000000" pitchFamily="50" charset="-128"/>
              </a:endParaRPr>
            </a:p>
          </p:txBody>
        </p:sp>
        <p:sp>
          <p:nvSpPr>
            <p:cNvPr id="137" name="楕円 136"/>
            <p:cNvSpPr/>
            <p:nvPr/>
          </p:nvSpPr>
          <p:spPr>
            <a:xfrm>
              <a:off x="4636997" y="4988374"/>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dirty="0">
                <a:solidFill>
                  <a:srgbClr val="FFFFFF"/>
                </a:solidFill>
                <a:latin typeface="Yu Gothic UI" panose="020B0500000000000000" pitchFamily="50" charset="-128"/>
                <a:ea typeface="Yu Gothic UI" panose="020B0500000000000000" pitchFamily="50" charset="-128"/>
              </a:endParaRPr>
            </a:p>
          </p:txBody>
        </p:sp>
        <p:sp>
          <p:nvSpPr>
            <p:cNvPr id="138" name="楕円 137"/>
            <p:cNvSpPr/>
            <p:nvPr/>
          </p:nvSpPr>
          <p:spPr>
            <a:xfrm>
              <a:off x="6029217" y="4339204"/>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dirty="0">
                <a:solidFill>
                  <a:srgbClr val="FFFFFF"/>
                </a:solidFill>
                <a:latin typeface="Yu Gothic UI" panose="020B0500000000000000" pitchFamily="50" charset="-128"/>
                <a:ea typeface="Yu Gothic UI" panose="020B0500000000000000" pitchFamily="50" charset="-128"/>
              </a:endParaRPr>
            </a:p>
          </p:txBody>
        </p:sp>
        <p:sp>
          <p:nvSpPr>
            <p:cNvPr id="139" name="楕円 138"/>
            <p:cNvSpPr/>
            <p:nvPr/>
          </p:nvSpPr>
          <p:spPr>
            <a:xfrm>
              <a:off x="6040775" y="4438911"/>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dirty="0">
                <a:solidFill>
                  <a:srgbClr val="FFFFFF"/>
                </a:solidFill>
                <a:latin typeface="Yu Gothic UI" panose="020B0500000000000000" pitchFamily="50" charset="-128"/>
                <a:ea typeface="Yu Gothic UI" panose="020B0500000000000000" pitchFamily="50" charset="-128"/>
              </a:endParaRPr>
            </a:p>
          </p:txBody>
        </p:sp>
        <p:sp>
          <p:nvSpPr>
            <p:cNvPr id="140" name="楕円 139"/>
            <p:cNvSpPr/>
            <p:nvPr/>
          </p:nvSpPr>
          <p:spPr>
            <a:xfrm>
              <a:off x="6769118" y="5949008"/>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dirty="0">
                <a:solidFill>
                  <a:srgbClr val="FFFFFF"/>
                </a:solidFill>
                <a:latin typeface="Yu Gothic UI" panose="020B0500000000000000" pitchFamily="50" charset="-128"/>
                <a:ea typeface="Yu Gothic UI" panose="020B0500000000000000" pitchFamily="50" charset="-128"/>
              </a:endParaRPr>
            </a:p>
          </p:txBody>
        </p:sp>
        <p:sp>
          <p:nvSpPr>
            <p:cNvPr id="141" name="楕円 140"/>
            <p:cNvSpPr/>
            <p:nvPr/>
          </p:nvSpPr>
          <p:spPr>
            <a:xfrm>
              <a:off x="6575833" y="5544430"/>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dirty="0">
                <a:solidFill>
                  <a:srgbClr val="FFFFFF"/>
                </a:solidFill>
                <a:latin typeface="Yu Gothic UI" panose="020B0500000000000000" pitchFamily="50" charset="-128"/>
                <a:ea typeface="Yu Gothic UI" panose="020B0500000000000000" pitchFamily="50" charset="-128"/>
              </a:endParaRPr>
            </a:p>
          </p:txBody>
        </p:sp>
      </p:grpSp>
      <p:cxnSp>
        <p:nvCxnSpPr>
          <p:cNvPr id="142" name="直線コネクタ 141"/>
          <p:cNvCxnSpPr>
            <a:stCxn id="139" idx="1"/>
            <a:endCxn id="115" idx="3"/>
          </p:cNvCxnSpPr>
          <p:nvPr/>
        </p:nvCxnSpPr>
        <p:spPr>
          <a:xfrm flipH="1" flipV="1">
            <a:off x="3262906" y="2664565"/>
            <a:ext cx="1653791" cy="1593555"/>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a:stCxn id="131" idx="7"/>
            <a:endCxn id="96" idx="1"/>
          </p:cNvCxnSpPr>
          <p:nvPr/>
        </p:nvCxnSpPr>
        <p:spPr>
          <a:xfrm flipV="1">
            <a:off x="5899875" y="3817909"/>
            <a:ext cx="959794" cy="263866"/>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a:stCxn id="130" idx="2"/>
            <a:endCxn id="101" idx="1"/>
          </p:cNvCxnSpPr>
          <p:nvPr/>
        </p:nvCxnSpPr>
        <p:spPr>
          <a:xfrm flipV="1">
            <a:off x="4967564" y="2661349"/>
            <a:ext cx="1892105" cy="1677709"/>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a:stCxn id="136" idx="1"/>
            <a:endCxn id="163" idx="3"/>
          </p:cNvCxnSpPr>
          <p:nvPr/>
        </p:nvCxnSpPr>
        <p:spPr>
          <a:xfrm flipH="1" flipV="1">
            <a:off x="3274997" y="3816154"/>
            <a:ext cx="471880" cy="1116594"/>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grpSp>
        <p:nvGrpSpPr>
          <p:cNvPr id="146" name="グループ化 145"/>
          <p:cNvGrpSpPr/>
          <p:nvPr/>
        </p:nvGrpSpPr>
        <p:grpSpPr>
          <a:xfrm>
            <a:off x="57333" y="5542567"/>
            <a:ext cx="3217664" cy="930617"/>
            <a:chOff x="-725261" y="4123808"/>
            <a:chExt cx="3960202" cy="1145375"/>
          </a:xfrm>
        </p:grpSpPr>
        <p:sp>
          <p:nvSpPr>
            <p:cNvPr id="147" name="テキスト ボックス 146"/>
            <p:cNvSpPr txBox="1"/>
            <p:nvPr/>
          </p:nvSpPr>
          <p:spPr>
            <a:xfrm>
              <a:off x="-437059" y="4477183"/>
              <a:ext cx="3672000" cy="792000"/>
            </a:xfrm>
            <a:prstGeom prst="rect">
              <a:avLst/>
            </a:prstGeom>
            <a:solidFill>
              <a:srgbClr val="FFDDDD"/>
            </a:solidFill>
            <a:ln w="12700">
              <a:noFill/>
            </a:ln>
          </p:spPr>
          <p:txBody>
            <a:bodyPr wrap="square" lIns="175500" rtlCol="0" anchor="t" anchorCtr="0">
              <a:noAutofit/>
            </a:bodyPr>
            <a:lstStyle/>
            <a:p>
              <a:pPr defTabSz="371475">
                <a:defRPr/>
              </a:pPr>
              <a:r>
                <a:rPr kumimoji="1" lang="ja-JP" altLang="en-US" sz="731" kern="0" dirty="0">
                  <a:solidFill>
                    <a:prstClr val="black"/>
                  </a:solidFill>
                  <a:latin typeface="Yu Gothic UI" panose="020B0500000000000000" pitchFamily="50" charset="-128"/>
                  <a:ea typeface="Yu Gothic UI" panose="020B0500000000000000" pitchFamily="50" charset="-128"/>
                </a:rPr>
                <a:t>事業内容：非接触充電ドローンポートの機能による</a:t>
              </a:r>
              <a:endParaRPr kumimoji="1" lang="en-US" altLang="ja-JP" sz="731" kern="0" dirty="0">
                <a:solidFill>
                  <a:prstClr val="black"/>
                </a:solidFill>
                <a:latin typeface="Yu Gothic UI" panose="020B0500000000000000" pitchFamily="50" charset="-128"/>
                <a:ea typeface="Yu Gothic UI" panose="020B0500000000000000" pitchFamily="50" charset="-128"/>
              </a:endParaRPr>
            </a:p>
            <a:p>
              <a:pPr defTabSz="371475">
                <a:defRPr/>
              </a:pPr>
              <a:r>
                <a:rPr kumimoji="1" lang="ja-JP" altLang="en-US" sz="731" kern="0" dirty="0">
                  <a:solidFill>
                    <a:prstClr val="black"/>
                  </a:solidFill>
                  <a:latin typeface="Yu Gothic UI" panose="020B0500000000000000" pitchFamily="50" charset="-128"/>
                  <a:ea typeface="Yu Gothic UI" panose="020B0500000000000000" pitchFamily="50" charset="-128"/>
                </a:rPr>
                <a:t>　　　　　迷子トラブル対応への有効性等の検証</a:t>
              </a:r>
              <a:endParaRPr kumimoji="1" lang="en-US" altLang="ja-JP" sz="731" kern="0" dirty="0">
                <a:solidFill>
                  <a:prstClr val="black"/>
                </a:solidFill>
                <a:latin typeface="Yu Gothic UI" panose="020B0500000000000000" pitchFamily="50" charset="-128"/>
                <a:ea typeface="Yu Gothic UI" panose="020B0500000000000000" pitchFamily="50" charset="-128"/>
              </a:endParaRPr>
            </a:p>
            <a:p>
              <a:pPr defTabSz="371475">
                <a:defRPr/>
              </a:pPr>
              <a:r>
                <a:rPr kumimoji="1" lang="ja-JP" altLang="en-US" sz="731" kern="0" dirty="0">
                  <a:solidFill>
                    <a:prstClr val="black"/>
                  </a:solidFill>
                  <a:latin typeface="Yu Gothic UI" panose="020B0500000000000000" pitchFamily="50" charset="-128"/>
                  <a:ea typeface="Yu Gothic UI" panose="020B0500000000000000" pitchFamily="50" charset="-128"/>
                </a:rPr>
                <a:t>実証期間：</a:t>
              </a:r>
              <a:r>
                <a:rPr kumimoji="1" lang="en-US" altLang="ja-JP" sz="731" kern="0" dirty="0">
                  <a:solidFill>
                    <a:prstClr val="black"/>
                  </a:solidFill>
                  <a:latin typeface="Yu Gothic UI" panose="020B0500000000000000" pitchFamily="50" charset="-128"/>
                  <a:ea typeface="Yu Gothic UI" panose="020B0500000000000000" pitchFamily="50" charset="-128"/>
                </a:rPr>
                <a:t>2022.1</a:t>
              </a:r>
              <a:r>
                <a:rPr kumimoji="1" lang="ja-JP" altLang="en-US" sz="731" kern="0" dirty="0">
                  <a:solidFill>
                    <a:prstClr val="black"/>
                  </a:solidFill>
                  <a:latin typeface="Yu Gothic UI" panose="020B0500000000000000" pitchFamily="50" charset="-128"/>
                  <a:ea typeface="Yu Gothic UI" panose="020B0500000000000000" pitchFamily="50" charset="-128"/>
                </a:rPr>
                <a:t>～</a:t>
              </a:r>
              <a:r>
                <a:rPr kumimoji="1" lang="en-US" altLang="ja-JP" sz="731" kern="0" dirty="0">
                  <a:solidFill>
                    <a:prstClr val="black"/>
                  </a:solidFill>
                  <a:latin typeface="Yu Gothic UI" panose="020B0500000000000000" pitchFamily="50" charset="-128"/>
                  <a:ea typeface="Yu Gothic UI" panose="020B0500000000000000" pitchFamily="50" charset="-128"/>
                </a:rPr>
                <a:t>2022.6</a:t>
              </a:r>
            </a:p>
            <a:p>
              <a:pPr defTabSz="371475">
                <a:defRPr/>
              </a:pPr>
              <a:r>
                <a:rPr kumimoji="1" lang="ja-JP" altLang="en-US" sz="731" kern="0" dirty="0">
                  <a:solidFill>
                    <a:prstClr val="black"/>
                  </a:solidFill>
                  <a:latin typeface="Yu Gothic UI" panose="020B0500000000000000" pitchFamily="50" charset="-128"/>
                  <a:ea typeface="Yu Gothic UI" panose="020B0500000000000000" pitchFamily="50" charset="-128"/>
                </a:rPr>
                <a:t>実証主体：関西電力㈱</a:t>
              </a:r>
              <a:endParaRPr kumimoji="1" lang="en-US" altLang="ja-JP" sz="731" kern="0" dirty="0">
                <a:solidFill>
                  <a:prstClr val="black"/>
                </a:solidFill>
                <a:latin typeface="Yu Gothic UI" panose="020B0500000000000000" pitchFamily="50" charset="-128"/>
                <a:ea typeface="Yu Gothic UI" panose="020B0500000000000000" pitchFamily="50" charset="-128"/>
              </a:endParaRPr>
            </a:p>
            <a:p>
              <a:pPr defTabSz="371475">
                <a:defRPr/>
              </a:pPr>
              <a:r>
                <a:rPr kumimoji="1" lang="ja-JP" altLang="en-US" sz="731" kern="0" dirty="0">
                  <a:solidFill>
                    <a:prstClr val="black"/>
                  </a:solidFill>
                  <a:latin typeface="Yu Gothic UI" panose="020B0500000000000000" pitchFamily="50" charset="-128"/>
                  <a:ea typeface="Yu Gothic UI" panose="020B0500000000000000" pitchFamily="50" charset="-128"/>
                </a:rPr>
                <a:t>実証場所：夢洲万博会場予定地</a:t>
              </a:r>
              <a:endParaRPr kumimoji="1" lang="en-US" altLang="ja-JP" sz="731" kern="0" dirty="0">
                <a:solidFill>
                  <a:prstClr val="black"/>
                </a:solidFill>
                <a:latin typeface="Yu Gothic UI" panose="020B0500000000000000" pitchFamily="50" charset="-128"/>
                <a:ea typeface="Yu Gothic UI" panose="020B0500000000000000" pitchFamily="50" charset="-128"/>
              </a:endParaRPr>
            </a:p>
          </p:txBody>
        </p:sp>
        <p:sp>
          <p:nvSpPr>
            <p:cNvPr id="148" name="テキスト ボックス 147"/>
            <p:cNvSpPr txBox="1"/>
            <p:nvPr/>
          </p:nvSpPr>
          <p:spPr>
            <a:xfrm>
              <a:off x="-437059" y="4265639"/>
              <a:ext cx="3672000" cy="216000"/>
            </a:xfrm>
            <a:prstGeom prst="rect">
              <a:avLst/>
            </a:prstGeom>
            <a:solidFill>
              <a:srgbClr val="AF1932"/>
            </a:solidFill>
            <a:ln w="9525" cap="flat" cmpd="sng" algn="ctr">
              <a:noFill/>
              <a:prstDash val="solid"/>
            </a:ln>
            <a:effectLst/>
          </p:spPr>
          <p:txBody>
            <a:bodyPr lIns="234000" tIns="0" rIns="585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r>
                <a:rPr lang="ja-JP" altLang="en-US" sz="813" b="0" dirty="0"/>
                <a:t>次世代電柱「スマートポール」の実証</a:t>
              </a:r>
            </a:p>
          </p:txBody>
        </p:sp>
        <p:grpSp>
          <p:nvGrpSpPr>
            <p:cNvPr id="149" name="グループ化 148"/>
            <p:cNvGrpSpPr/>
            <p:nvPr/>
          </p:nvGrpSpPr>
          <p:grpSpPr>
            <a:xfrm>
              <a:off x="2412562" y="4497223"/>
              <a:ext cx="786966" cy="753499"/>
              <a:chOff x="3560488" y="4838881"/>
              <a:chExt cx="1448436" cy="1386840"/>
            </a:xfrm>
          </p:grpSpPr>
          <p:pic>
            <p:nvPicPr>
              <p:cNvPr id="151" name="図 150"/>
              <p:cNvPicPr/>
              <p:nvPr/>
            </p:nvPicPr>
            <p:blipFill rotWithShape="1">
              <a:blip r:embed="rId11" cstate="screen">
                <a:extLst>
                  <a:ext uri="{28A0092B-C50C-407E-A947-70E740481C1C}">
                    <a14:useLocalDpi xmlns:a14="http://schemas.microsoft.com/office/drawing/2010/main"/>
                  </a:ext>
                </a:extLst>
              </a:blip>
              <a:srcRect/>
              <a:stretch/>
            </p:blipFill>
            <p:spPr>
              <a:xfrm rot="5400000">
                <a:off x="3105194" y="5298621"/>
                <a:ext cx="1382394" cy="471805"/>
              </a:xfrm>
              <a:prstGeom prst="rect">
                <a:avLst/>
              </a:prstGeom>
            </p:spPr>
          </p:pic>
          <p:pic>
            <p:nvPicPr>
              <p:cNvPr id="152" name="図 15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053567" y="4838881"/>
                <a:ext cx="470534" cy="1382394"/>
              </a:xfrm>
              <a:prstGeom prst="rect">
                <a:avLst/>
              </a:prstGeom>
              <a:noFill/>
              <a:ln>
                <a:noFill/>
              </a:ln>
            </p:spPr>
          </p:pic>
          <p:pic>
            <p:nvPicPr>
              <p:cNvPr id="153" name="図 152"/>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545374" y="4838881"/>
                <a:ext cx="463550" cy="1382394"/>
              </a:xfrm>
              <a:prstGeom prst="rect">
                <a:avLst/>
              </a:prstGeom>
              <a:noFill/>
              <a:ln>
                <a:noFill/>
              </a:ln>
            </p:spPr>
          </p:pic>
        </p:grpSp>
        <p:sp>
          <p:nvSpPr>
            <p:cNvPr id="150" name="楕円 149"/>
            <p:cNvSpPr/>
            <p:nvPr/>
          </p:nvSpPr>
          <p:spPr>
            <a:xfrm>
              <a:off x="-725261" y="4123808"/>
              <a:ext cx="504000" cy="504000"/>
            </a:xfrm>
            <a:prstGeom prst="ellipse">
              <a:avLst/>
            </a:prstGeom>
            <a:gradFill>
              <a:gsLst>
                <a:gs pos="40000">
                  <a:schemeClr val="tx1">
                    <a:lumMod val="75000"/>
                    <a:lumOff val="25000"/>
                  </a:schemeClr>
                </a:gs>
                <a:gs pos="0">
                  <a:schemeClr val="tx1"/>
                </a:gs>
                <a:gs pos="80000">
                  <a:schemeClr val="bg2">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278606">
                <a:defRPr/>
              </a:pPr>
              <a:r>
                <a:rPr kumimoji="1" lang="ja-JP" altLang="en-US" sz="813" b="1" dirty="0">
                  <a:solidFill>
                    <a:prstClr val="white"/>
                  </a:solidFill>
                  <a:latin typeface="Yu Gothic UI" panose="020B0500000000000000" pitchFamily="50" charset="-128"/>
                  <a:ea typeface="Yu Gothic UI" panose="020B0500000000000000" pitchFamily="50" charset="-128"/>
                </a:rPr>
                <a:t>ドローン</a:t>
              </a:r>
              <a:endParaRPr kumimoji="1" lang="en-US" altLang="ja-JP" sz="813" b="1" dirty="0">
                <a:solidFill>
                  <a:prstClr val="white"/>
                </a:solidFill>
                <a:latin typeface="Yu Gothic UI" panose="020B0500000000000000" pitchFamily="50" charset="-128"/>
                <a:ea typeface="Yu Gothic UI" panose="020B0500000000000000" pitchFamily="50" charset="-128"/>
              </a:endParaRPr>
            </a:p>
          </p:txBody>
        </p:sp>
      </p:grpSp>
      <p:cxnSp>
        <p:nvCxnSpPr>
          <p:cNvPr id="154" name="直線コネクタ 153"/>
          <p:cNvCxnSpPr>
            <a:stCxn id="135" idx="3"/>
            <a:endCxn id="147" idx="3"/>
          </p:cNvCxnSpPr>
          <p:nvPr/>
        </p:nvCxnSpPr>
        <p:spPr>
          <a:xfrm flipH="1">
            <a:off x="3274997" y="5016435"/>
            <a:ext cx="359678" cy="1134999"/>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a:stCxn id="115" idx="3"/>
            <a:endCxn id="141" idx="1"/>
          </p:cNvCxnSpPr>
          <p:nvPr/>
        </p:nvCxnSpPr>
        <p:spPr>
          <a:xfrm>
            <a:off x="3262906" y="2664564"/>
            <a:ext cx="2088526" cy="2491790"/>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a:stCxn id="124" idx="1"/>
            <a:endCxn id="132" idx="5"/>
          </p:cNvCxnSpPr>
          <p:nvPr/>
        </p:nvCxnSpPr>
        <p:spPr>
          <a:xfrm flipH="1" flipV="1">
            <a:off x="5940105" y="4180897"/>
            <a:ext cx="919563" cy="790350"/>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a:stCxn id="124" idx="1"/>
            <a:endCxn id="133" idx="7"/>
          </p:cNvCxnSpPr>
          <p:nvPr/>
        </p:nvCxnSpPr>
        <p:spPr>
          <a:xfrm flipH="1">
            <a:off x="5223020" y="4971247"/>
            <a:ext cx="1636648" cy="517642"/>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a:stCxn id="124" idx="1"/>
            <a:endCxn id="134" idx="6"/>
          </p:cNvCxnSpPr>
          <p:nvPr/>
        </p:nvCxnSpPr>
        <p:spPr>
          <a:xfrm flipH="1">
            <a:off x="5173087" y="4971247"/>
            <a:ext cx="1686581" cy="366417"/>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a:stCxn id="119" idx="1"/>
            <a:endCxn id="140" idx="6"/>
          </p:cNvCxnSpPr>
          <p:nvPr/>
        </p:nvCxnSpPr>
        <p:spPr>
          <a:xfrm flipH="1" flipV="1">
            <a:off x="5558408" y="5505757"/>
            <a:ext cx="1301260" cy="696065"/>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a:stCxn id="119" idx="1"/>
            <a:endCxn id="137" idx="6"/>
          </p:cNvCxnSpPr>
          <p:nvPr/>
        </p:nvCxnSpPr>
        <p:spPr>
          <a:xfrm flipH="1" flipV="1">
            <a:off x="3826060" y="4725242"/>
            <a:ext cx="3033608" cy="1476580"/>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a:stCxn id="138" idx="0"/>
            <a:endCxn id="106" idx="2"/>
          </p:cNvCxnSpPr>
          <p:nvPr/>
        </p:nvCxnSpPr>
        <p:spPr>
          <a:xfrm flipV="1">
            <a:off x="4927989" y="2986302"/>
            <a:ext cx="147523" cy="1182239"/>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grpSp>
        <p:nvGrpSpPr>
          <p:cNvPr id="162" name="グループ化 161"/>
          <p:cNvGrpSpPr/>
          <p:nvPr/>
        </p:nvGrpSpPr>
        <p:grpSpPr>
          <a:xfrm>
            <a:off x="57333" y="3170949"/>
            <a:ext cx="3217664" cy="1010830"/>
            <a:chOff x="70563" y="3860883"/>
            <a:chExt cx="3960202" cy="1244099"/>
          </a:xfrm>
        </p:grpSpPr>
        <p:sp>
          <p:nvSpPr>
            <p:cNvPr id="163" name="テキスト ボックス 162"/>
            <p:cNvSpPr txBox="1"/>
            <p:nvPr/>
          </p:nvSpPr>
          <p:spPr>
            <a:xfrm>
              <a:off x="358765" y="4204982"/>
              <a:ext cx="3672000" cy="900000"/>
            </a:xfrm>
            <a:prstGeom prst="rect">
              <a:avLst/>
            </a:prstGeom>
            <a:solidFill>
              <a:srgbClr val="FFDDDD"/>
            </a:solidFill>
            <a:ln w="12700">
              <a:noFill/>
            </a:ln>
          </p:spPr>
          <p:txBody>
            <a:bodyPr wrap="square" lIns="175500" rtlCol="0" anchor="t" anchorCtr="0">
              <a:noAutofit/>
            </a:bodyPr>
            <a:lstStyle/>
            <a:p>
              <a:pPr>
                <a:lnSpc>
                  <a:spcPct val="100000"/>
                </a:lnSpc>
              </a:pPr>
              <a:r>
                <a:rPr lang="ja-JP" altLang="en-US" sz="731" dirty="0">
                  <a:latin typeface="Yu Gothic UI" panose="020B0500000000000000" pitchFamily="50" charset="-128"/>
                  <a:ea typeface="Yu Gothic UI" panose="020B0500000000000000" pitchFamily="50" charset="-128"/>
                </a:rPr>
                <a:t>事業内容：「ローカル</a:t>
              </a:r>
              <a:r>
                <a:rPr lang="en-US" altLang="ja-JP" sz="731" dirty="0">
                  <a:latin typeface="Yu Gothic UI" panose="020B0500000000000000" pitchFamily="50" charset="-128"/>
                  <a:ea typeface="Yu Gothic UI" panose="020B0500000000000000" pitchFamily="50" charset="-128"/>
                </a:rPr>
                <a:t>5G</a:t>
              </a:r>
              <a:r>
                <a:rPr lang="ja-JP" altLang="en-US" sz="731" dirty="0">
                  <a:latin typeface="Yu Gothic UI" panose="020B0500000000000000" pitchFamily="50" charset="-128"/>
                  <a:ea typeface="Yu Gothic UI" panose="020B0500000000000000" pitchFamily="50" charset="-128"/>
                </a:rPr>
                <a:t>を活用したコンテナプランニングデータ</a:t>
              </a:r>
            </a:p>
            <a:p>
              <a:pPr>
                <a:lnSpc>
                  <a:spcPct val="100000"/>
                </a:lnSpc>
              </a:pPr>
              <a:r>
                <a:rPr lang="ja-JP" altLang="en-US" sz="731" dirty="0">
                  <a:latin typeface="Yu Gothic UI" panose="020B0500000000000000" pitchFamily="50" charset="-128"/>
                  <a:ea typeface="Yu Gothic UI" panose="020B0500000000000000" pitchFamily="50" charset="-128"/>
                </a:rPr>
                <a:t>　　　　　のリアルタイム伝送等による港湾・コンテナター</a:t>
              </a:r>
            </a:p>
            <a:p>
              <a:pPr>
                <a:lnSpc>
                  <a:spcPct val="100000"/>
                </a:lnSpc>
              </a:pPr>
              <a:r>
                <a:rPr lang="ja-JP" altLang="en-US" sz="731" dirty="0">
                  <a:latin typeface="Yu Gothic UI" panose="020B0500000000000000" pitchFamily="50" charset="-128"/>
                  <a:ea typeface="Yu Gothic UI" panose="020B0500000000000000" pitchFamily="50" charset="-128"/>
                </a:rPr>
                <a:t>　　　　　ミナルの</a:t>
              </a:r>
              <a:r>
                <a:rPr lang="en-US" altLang="ja-JP" sz="731" dirty="0">
                  <a:latin typeface="Yu Gothic UI" panose="020B0500000000000000" pitchFamily="50" charset="-128"/>
                  <a:ea typeface="Yu Gothic UI" panose="020B0500000000000000" pitchFamily="50" charset="-128"/>
                </a:rPr>
                <a:t>DX</a:t>
              </a:r>
              <a:r>
                <a:rPr lang="ja-JP" altLang="en-US" sz="731" dirty="0">
                  <a:latin typeface="Yu Gothic UI" panose="020B0500000000000000" pitchFamily="50" charset="-128"/>
                  <a:ea typeface="Yu Gothic UI" panose="020B0500000000000000" pitchFamily="50" charset="-128"/>
                </a:rPr>
                <a:t>の実現」に向けた実証実験</a:t>
              </a:r>
              <a:endParaRPr lang="en-US" altLang="ja-JP" sz="731" dirty="0">
                <a:latin typeface="Yu Gothic UI" panose="020B0500000000000000" pitchFamily="50" charset="-128"/>
                <a:ea typeface="Yu Gothic UI" panose="020B0500000000000000" pitchFamily="50" charset="-128"/>
              </a:endParaRPr>
            </a:p>
            <a:p>
              <a:pPr>
                <a:lnSpc>
                  <a:spcPct val="100000"/>
                </a:lnSpc>
              </a:pPr>
              <a:r>
                <a:rPr lang="ja-JP" altLang="en-US" sz="731" dirty="0">
                  <a:latin typeface="Yu Gothic UI" panose="020B0500000000000000" pitchFamily="50" charset="-128"/>
                  <a:ea typeface="Yu Gothic UI" panose="020B0500000000000000" pitchFamily="50" charset="-128"/>
                </a:rPr>
                <a:t>実証期間：</a:t>
              </a:r>
              <a:r>
                <a:rPr lang="en-US" altLang="ja-JP" sz="731" dirty="0">
                  <a:latin typeface="Yu Gothic UI" panose="020B0500000000000000" pitchFamily="50" charset="-128"/>
                  <a:ea typeface="Yu Gothic UI" panose="020B0500000000000000" pitchFamily="50" charset="-128"/>
                </a:rPr>
                <a:t>2023.1</a:t>
              </a:r>
              <a:r>
                <a:rPr lang="ja-JP" altLang="en-US" sz="731" dirty="0">
                  <a:latin typeface="Yu Gothic UI" panose="020B0500000000000000" pitchFamily="50" charset="-128"/>
                  <a:ea typeface="Yu Gothic UI" panose="020B0500000000000000" pitchFamily="50" charset="-128"/>
                </a:rPr>
                <a:t>～</a:t>
              </a:r>
              <a:r>
                <a:rPr lang="en-US" altLang="ja-JP" sz="731" dirty="0">
                  <a:latin typeface="Yu Gothic UI" panose="020B0500000000000000" pitchFamily="50" charset="-128"/>
                  <a:ea typeface="Yu Gothic UI" panose="020B0500000000000000" pitchFamily="50" charset="-128"/>
                </a:rPr>
                <a:t>2023.3</a:t>
              </a:r>
            </a:p>
            <a:p>
              <a:pPr>
                <a:lnSpc>
                  <a:spcPct val="100000"/>
                </a:lnSpc>
              </a:pPr>
              <a:r>
                <a:rPr lang="ja-JP" altLang="en-US" sz="731" dirty="0">
                  <a:latin typeface="Yu Gothic UI" panose="020B0500000000000000" pitchFamily="50" charset="-128"/>
                  <a:ea typeface="Yu Gothic UI" panose="020B0500000000000000" pitchFamily="50" charset="-128"/>
                </a:rPr>
                <a:t>実証主体：</a:t>
              </a:r>
              <a:r>
                <a:rPr lang="zh-TW" altLang="en-US" sz="731" dirty="0">
                  <a:latin typeface="Yu Gothic UI" panose="020B0500000000000000" pitchFamily="50" charset="-128"/>
                  <a:ea typeface="Yu Gothic UI" panose="020B0500000000000000" pitchFamily="50" charset="-128"/>
                </a:rPr>
                <a:t>西日本電信電話</a:t>
              </a:r>
              <a:r>
                <a:rPr lang="ja-JP" altLang="en-US" sz="731" dirty="0">
                  <a:latin typeface="Yu Gothic UI" panose="020B0500000000000000" pitchFamily="50" charset="-128"/>
                  <a:ea typeface="Yu Gothic UI" panose="020B0500000000000000" pitchFamily="50" charset="-128"/>
                </a:rPr>
                <a:t>㈱</a:t>
              </a:r>
              <a:endParaRPr lang="en-US" altLang="ja-JP" sz="731" dirty="0">
                <a:latin typeface="Yu Gothic UI" panose="020B0500000000000000" pitchFamily="50" charset="-128"/>
                <a:ea typeface="Yu Gothic UI" panose="020B0500000000000000" pitchFamily="50" charset="-128"/>
              </a:endParaRPr>
            </a:p>
            <a:p>
              <a:pPr>
                <a:lnSpc>
                  <a:spcPct val="100000"/>
                </a:lnSpc>
              </a:pPr>
              <a:r>
                <a:rPr lang="ja-JP" altLang="en-US" sz="731" dirty="0">
                  <a:latin typeface="Yu Gothic UI" panose="020B0500000000000000" pitchFamily="50" charset="-128"/>
                  <a:ea typeface="Yu Gothic UI" panose="020B0500000000000000" pitchFamily="50" charset="-128"/>
                </a:rPr>
                <a:t>実証場所：夢洲コンテナターミナル</a:t>
              </a:r>
              <a:endParaRPr lang="en-US" altLang="ja-JP" sz="731" dirty="0">
                <a:latin typeface="Yu Gothic UI" panose="020B0500000000000000" pitchFamily="50" charset="-128"/>
                <a:ea typeface="Yu Gothic UI" panose="020B0500000000000000" pitchFamily="50" charset="-128"/>
              </a:endParaRPr>
            </a:p>
          </p:txBody>
        </p:sp>
        <p:sp>
          <p:nvSpPr>
            <p:cNvPr id="164" name="テキスト ボックス 163"/>
            <p:cNvSpPr txBox="1"/>
            <p:nvPr/>
          </p:nvSpPr>
          <p:spPr>
            <a:xfrm>
              <a:off x="358765" y="3994531"/>
              <a:ext cx="3672000" cy="216000"/>
            </a:xfrm>
            <a:prstGeom prst="rect">
              <a:avLst/>
            </a:prstGeom>
            <a:solidFill>
              <a:srgbClr val="AF1932"/>
            </a:solidFill>
            <a:ln w="9525" cap="flat" cmpd="sng" algn="ctr">
              <a:noFill/>
              <a:prstDash val="solid"/>
            </a:ln>
            <a:effectLst/>
          </p:spPr>
          <p:txBody>
            <a:bodyPr lIns="234000" tIns="0" rIns="585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r>
                <a:rPr lang="ja-JP" altLang="en-US" sz="813" b="0" dirty="0"/>
                <a:t>夢洲コンテナターミナルにおけるローカル</a:t>
              </a:r>
              <a:r>
                <a:rPr lang="en-US" altLang="ja-JP" sz="813" b="0" dirty="0"/>
                <a:t>5G</a:t>
              </a:r>
              <a:r>
                <a:rPr lang="ja-JP" altLang="en-US" sz="813" b="0" dirty="0"/>
                <a:t>を活用した実証</a:t>
              </a:r>
            </a:p>
          </p:txBody>
        </p:sp>
        <p:sp>
          <p:nvSpPr>
            <p:cNvPr id="165" name="楕円 164"/>
            <p:cNvSpPr/>
            <p:nvPr/>
          </p:nvSpPr>
          <p:spPr>
            <a:xfrm>
              <a:off x="70563" y="3860883"/>
              <a:ext cx="504000" cy="504000"/>
            </a:xfrm>
            <a:prstGeom prst="ellipse">
              <a:avLst/>
            </a:prstGeom>
            <a:gradFill>
              <a:gsLst>
                <a:gs pos="40000">
                  <a:schemeClr val="tx1">
                    <a:lumMod val="75000"/>
                    <a:lumOff val="25000"/>
                  </a:schemeClr>
                </a:gs>
                <a:gs pos="0">
                  <a:schemeClr val="tx1"/>
                </a:gs>
                <a:gs pos="80000">
                  <a:schemeClr val="bg2">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278606">
                <a:defRPr/>
              </a:pPr>
              <a:r>
                <a:rPr kumimoji="1" lang="ja-JP" altLang="en-US" sz="813" b="1" dirty="0">
                  <a:solidFill>
                    <a:prstClr val="white"/>
                  </a:solidFill>
                  <a:latin typeface="Yu Gothic UI" panose="020B0500000000000000" pitchFamily="50" charset="-128"/>
                  <a:ea typeface="Yu Gothic UI" panose="020B0500000000000000" pitchFamily="50" charset="-128"/>
                </a:rPr>
                <a:t>５</a:t>
              </a:r>
              <a:r>
                <a:rPr kumimoji="1" lang="en-US" altLang="ja-JP" sz="813" b="1" dirty="0">
                  <a:solidFill>
                    <a:prstClr val="white"/>
                  </a:solidFill>
                  <a:latin typeface="Yu Gothic UI" panose="020B0500000000000000" pitchFamily="50" charset="-128"/>
                  <a:ea typeface="Yu Gothic UI" panose="020B0500000000000000" pitchFamily="50" charset="-128"/>
                </a:rPr>
                <a:t>G</a:t>
              </a:r>
            </a:p>
          </p:txBody>
        </p:sp>
        <p:pic>
          <p:nvPicPr>
            <p:cNvPr id="166" name="図 16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028432" y="4262017"/>
              <a:ext cx="986885" cy="836188"/>
            </a:xfrm>
            <a:prstGeom prst="rect">
              <a:avLst/>
            </a:prstGeom>
          </p:spPr>
        </p:pic>
      </p:grpSp>
      <p:sp>
        <p:nvSpPr>
          <p:cNvPr id="167" name="楕円 166"/>
          <p:cNvSpPr/>
          <p:nvPr/>
        </p:nvSpPr>
        <p:spPr>
          <a:xfrm>
            <a:off x="3573447" y="4822559"/>
            <a:ext cx="58500" cy="585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dirty="0">
              <a:solidFill>
                <a:srgbClr val="FFFFFF"/>
              </a:solidFill>
              <a:latin typeface="Yu Gothic UI" panose="020B0500000000000000" pitchFamily="50" charset="-128"/>
              <a:ea typeface="Yu Gothic UI" panose="020B0500000000000000" pitchFamily="50" charset="-128"/>
            </a:endParaRPr>
          </a:p>
        </p:txBody>
      </p:sp>
      <p:cxnSp>
        <p:nvCxnSpPr>
          <p:cNvPr id="168" name="直線コネクタ 167"/>
          <p:cNvCxnSpPr>
            <a:stCxn id="167" idx="1"/>
          </p:cNvCxnSpPr>
          <p:nvPr/>
        </p:nvCxnSpPr>
        <p:spPr>
          <a:xfrm flipH="1">
            <a:off x="3179604" y="4831126"/>
            <a:ext cx="402410" cy="178962"/>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grpSp>
        <p:nvGrpSpPr>
          <p:cNvPr id="169" name="グループ化 168"/>
          <p:cNvGrpSpPr/>
          <p:nvPr/>
        </p:nvGrpSpPr>
        <p:grpSpPr>
          <a:xfrm>
            <a:off x="45629" y="4362830"/>
            <a:ext cx="3222556" cy="930167"/>
            <a:chOff x="45629" y="4076504"/>
            <a:chExt cx="3222556" cy="930167"/>
          </a:xfrm>
        </p:grpSpPr>
        <p:grpSp>
          <p:nvGrpSpPr>
            <p:cNvPr id="170" name="グループ化 169"/>
            <p:cNvGrpSpPr/>
            <p:nvPr/>
          </p:nvGrpSpPr>
          <p:grpSpPr>
            <a:xfrm>
              <a:off x="284685" y="4191742"/>
              <a:ext cx="2983500" cy="814929"/>
              <a:chOff x="284685" y="4191742"/>
              <a:chExt cx="2983500" cy="814929"/>
            </a:xfrm>
          </p:grpSpPr>
          <p:sp>
            <p:nvSpPr>
              <p:cNvPr id="172" name="テキスト ボックス 171"/>
              <p:cNvSpPr txBox="1"/>
              <p:nvPr/>
            </p:nvSpPr>
            <p:spPr>
              <a:xfrm>
                <a:off x="284685" y="4363171"/>
                <a:ext cx="2983500" cy="643500"/>
              </a:xfrm>
              <a:prstGeom prst="rect">
                <a:avLst/>
              </a:prstGeom>
              <a:solidFill>
                <a:srgbClr val="FFDDDD"/>
              </a:solidFill>
              <a:ln w="12700">
                <a:noFill/>
              </a:ln>
            </p:spPr>
            <p:txBody>
              <a:bodyPr wrap="square" lIns="175500" rtlCol="0" anchor="t" anchorCtr="0">
                <a:noAutofit/>
              </a:bodyPr>
              <a:lstStyle>
                <a:defPPr>
                  <a:defRPr lang="en-US"/>
                </a:defPPr>
                <a:lvl1pPr marR="0" lvl="0" indent="0" defTabSz="457200" fontAlgn="auto">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r>
                  <a:rPr lang="ja-JP" altLang="en-US" sz="731" dirty="0"/>
                  <a:t>事業内容：ローカル</a:t>
                </a:r>
                <a:r>
                  <a:rPr lang="en-US" altLang="ja-JP" sz="731" dirty="0"/>
                  <a:t>5G</a:t>
                </a:r>
                <a:r>
                  <a:rPr lang="ja-JP" altLang="en-US" sz="731" dirty="0"/>
                  <a:t>を活用したメガソーラー施設の</a:t>
                </a:r>
                <a:endParaRPr lang="en-US" altLang="ja-JP" sz="731" dirty="0"/>
              </a:p>
              <a:p>
                <a:r>
                  <a:rPr lang="ja-JP" altLang="en-US" sz="731" dirty="0"/>
                  <a:t>　　　　　遠隔監視・点検作業にかかる実証実験</a:t>
                </a:r>
              </a:p>
              <a:p>
                <a:r>
                  <a:rPr lang="ja-JP" altLang="en-US" sz="731" dirty="0"/>
                  <a:t>実証期間：</a:t>
                </a:r>
                <a:r>
                  <a:rPr lang="en-US" altLang="ja-JP" sz="731" dirty="0"/>
                  <a:t>2020.2</a:t>
                </a:r>
                <a:r>
                  <a:rPr lang="ja-JP" altLang="en-US" sz="731" dirty="0"/>
                  <a:t>～</a:t>
                </a:r>
                <a:endParaRPr lang="en-US" altLang="ja-JP" sz="731" dirty="0"/>
              </a:p>
              <a:p>
                <a:r>
                  <a:rPr lang="ja-JP" altLang="en-US" sz="731" dirty="0"/>
                  <a:t>実証主体：住友商事㈱</a:t>
                </a:r>
                <a:endParaRPr lang="en-US" altLang="ja-JP" sz="731" dirty="0"/>
              </a:p>
              <a:p>
                <a:r>
                  <a:rPr lang="ja-JP" altLang="en-US" sz="731" dirty="0"/>
                  <a:t>実証場所：夢洲１区</a:t>
                </a:r>
              </a:p>
            </p:txBody>
          </p:sp>
          <p:sp>
            <p:nvSpPr>
              <p:cNvPr id="173" name="テキスト ボックス 172"/>
              <p:cNvSpPr txBox="1"/>
              <p:nvPr/>
            </p:nvSpPr>
            <p:spPr>
              <a:xfrm>
                <a:off x="284685" y="4191742"/>
                <a:ext cx="2983500" cy="175500"/>
              </a:xfrm>
              <a:prstGeom prst="rect">
                <a:avLst/>
              </a:prstGeom>
              <a:solidFill>
                <a:srgbClr val="AF1932"/>
              </a:solidFill>
              <a:ln w="9525" cap="flat" cmpd="sng" algn="ctr">
                <a:noFill/>
                <a:prstDash val="solid"/>
              </a:ln>
              <a:effectLst/>
            </p:spPr>
            <p:txBody>
              <a:bodyPr lIns="234000" tIns="0" rIns="58500" bIns="0" rtlCol="0" anchor="ctr"/>
              <a:lstStyle>
                <a:defPPr>
                  <a:defRPr lang="en-US"/>
                </a:defPPr>
                <a:lvl1pPr lvl="0" fontAlgn="base">
                  <a:spcBef>
                    <a:spcPct val="0"/>
                  </a:spcBef>
                  <a:spcAft>
                    <a:spcPct val="0"/>
                  </a:spcAft>
                  <a:defRPr kumimoji="1" sz="1200" b="0" kern="0">
                    <a:solidFill>
                      <a:srgbClr val="FFFFFF"/>
                    </a:solidFill>
                    <a:latin typeface="Yu Gothic UI" panose="020B0500000000000000" pitchFamily="50" charset="-128"/>
                    <a:ea typeface="Yu Gothic UI" panose="020B0500000000000000" pitchFamily="50" charset="-128"/>
                  </a:defRPr>
                </a:lvl1pPr>
              </a:lstStyle>
              <a:p>
                <a:r>
                  <a:rPr lang="ja-JP" altLang="en-US" sz="813" dirty="0"/>
                  <a:t>「大阪ひかりの森」におけるローカル</a:t>
                </a:r>
                <a:r>
                  <a:rPr lang="en-US" altLang="ja-JP" sz="813" dirty="0"/>
                  <a:t>5G</a:t>
                </a:r>
                <a:r>
                  <a:rPr lang="ja-JP" altLang="en-US" sz="813" dirty="0"/>
                  <a:t>実証実験</a:t>
                </a:r>
              </a:p>
            </p:txBody>
          </p:sp>
          <p:grpSp>
            <p:nvGrpSpPr>
              <p:cNvPr id="174" name="グループ化 173"/>
              <p:cNvGrpSpPr/>
              <p:nvPr/>
            </p:nvGrpSpPr>
            <p:grpSpPr>
              <a:xfrm>
                <a:off x="2769565" y="4545693"/>
                <a:ext cx="470523" cy="444009"/>
                <a:chOff x="3340115" y="4811011"/>
                <a:chExt cx="579105" cy="546473"/>
              </a:xfrm>
            </p:grpSpPr>
            <p:pic>
              <p:nvPicPr>
                <p:cNvPr id="176" name="図 175"/>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3340115" y="4811011"/>
                  <a:ext cx="579105" cy="546473"/>
                </a:xfrm>
                <a:prstGeom prst="rect">
                  <a:avLst/>
                </a:prstGeom>
              </p:spPr>
            </p:pic>
            <p:sp>
              <p:nvSpPr>
                <p:cNvPr id="177" name="フリーフォーム 176"/>
                <p:cNvSpPr/>
                <p:nvPr/>
              </p:nvSpPr>
              <p:spPr>
                <a:xfrm>
                  <a:off x="3448624" y="4954572"/>
                  <a:ext cx="423888" cy="383295"/>
                </a:xfrm>
                <a:custGeom>
                  <a:avLst/>
                  <a:gdLst>
                    <a:gd name="connsiteX0" fmla="*/ 1542288 w 3310128"/>
                    <a:gd name="connsiteY0" fmla="*/ 2993136 h 2993136"/>
                    <a:gd name="connsiteX1" fmla="*/ 1969008 w 3310128"/>
                    <a:gd name="connsiteY1" fmla="*/ 2365248 h 2993136"/>
                    <a:gd name="connsiteX2" fmla="*/ 1261872 w 3310128"/>
                    <a:gd name="connsiteY2" fmla="*/ 1926336 h 2993136"/>
                    <a:gd name="connsiteX3" fmla="*/ 2334768 w 3310128"/>
                    <a:gd name="connsiteY3" fmla="*/ 341376 h 2993136"/>
                    <a:gd name="connsiteX4" fmla="*/ 2932176 w 3310128"/>
                    <a:gd name="connsiteY4" fmla="*/ 725424 h 2993136"/>
                    <a:gd name="connsiteX5" fmla="*/ 3310128 w 3310128"/>
                    <a:gd name="connsiteY5" fmla="*/ 128016 h 2993136"/>
                    <a:gd name="connsiteX6" fmla="*/ 1493520 w 3310128"/>
                    <a:gd name="connsiteY6" fmla="*/ 0 h 2993136"/>
                    <a:gd name="connsiteX7" fmla="*/ 0 w 3310128"/>
                    <a:gd name="connsiteY7" fmla="*/ 2243328 h 2993136"/>
                    <a:gd name="connsiteX8" fmla="*/ 377952 w 3310128"/>
                    <a:gd name="connsiteY8" fmla="*/ 2499360 h 2993136"/>
                    <a:gd name="connsiteX9" fmla="*/ 499872 w 3310128"/>
                    <a:gd name="connsiteY9" fmla="*/ 2340864 h 2993136"/>
                    <a:gd name="connsiteX10" fmla="*/ 1542288 w 3310128"/>
                    <a:gd name="connsiteY10" fmla="*/ 2993136 h 299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0128" h="2993136">
                      <a:moveTo>
                        <a:pt x="1542288" y="2993136"/>
                      </a:moveTo>
                      <a:lnTo>
                        <a:pt x="1969008" y="2365248"/>
                      </a:lnTo>
                      <a:lnTo>
                        <a:pt x="1261872" y="1926336"/>
                      </a:lnTo>
                      <a:lnTo>
                        <a:pt x="2334768" y="341376"/>
                      </a:lnTo>
                      <a:lnTo>
                        <a:pt x="2932176" y="725424"/>
                      </a:lnTo>
                      <a:lnTo>
                        <a:pt x="3310128" y="128016"/>
                      </a:lnTo>
                      <a:lnTo>
                        <a:pt x="1493520" y="0"/>
                      </a:lnTo>
                      <a:lnTo>
                        <a:pt x="0" y="2243328"/>
                      </a:lnTo>
                      <a:lnTo>
                        <a:pt x="377952" y="2499360"/>
                      </a:lnTo>
                      <a:lnTo>
                        <a:pt x="499872" y="2340864"/>
                      </a:lnTo>
                      <a:lnTo>
                        <a:pt x="1542288" y="2993136"/>
                      </a:lnTo>
                      <a:close/>
                    </a:path>
                  </a:pathLst>
                </a:cu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pic>
            <p:nvPicPr>
              <p:cNvPr id="175" name="図 174"/>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5400000">
                <a:off x="2376558" y="4464157"/>
                <a:ext cx="492843" cy="369631"/>
              </a:xfrm>
              <a:prstGeom prst="rect">
                <a:avLst/>
              </a:prstGeom>
            </p:spPr>
          </p:pic>
        </p:grpSp>
        <p:sp>
          <p:nvSpPr>
            <p:cNvPr id="171" name="楕円 170"/>
            <p:cNvSpPr/>
            <p:nvPr/>
          </p:nvSpPr>
          <p:spPr>
            <a:xfrm>
              <a:off x="45629" y="4076504"/>
              <a:ext cx="409500" cy="409500"/>
            </a:xfrm>
            <a:prstGeom prst="ellipse">
              <a:avLst/>
            </a:prstGeom>
            <a:gradFill>
              <a:gsLst>
                <a:gs pos="40000">
                  <a:schemeClr val="tx1">
                    <a:lumMod val="75000"/>
                    <a:lumOff val="25000"/>
                  </a:schemeClr>
                </a:gs>
                <a:gs pos="0">
                  <a:schemeClr val="tx1"/>
                </a:gs>
                <a:gs pos="80000">
                  <a:schemeClr val="bg2">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278606">
                <a:defRPr/>
              </a:pPr>
              <a:r>
                <a:rPr lang="en-US" altLang="ja-JP" sz="813" b="1" dirty="0">
                  <a:solidFill>
                    <a:prstClr val="white"/>
                  </a:solidFill>
                  <a:latin typeface="Yu Gothic UI" panose="020B0500000000000000" pitchFamily="50" charset="-128"/>
                  <a:ea typeface="Yu Gothic UI" panose="020B0500000000000000" pitchFamily="50" charset="-128"/>
                </a:rPr>
                <a:t>5G</a:t>
              </a:r>
              <a:endParaRPr kumimoji="1" lang="en-US" altLang="ja-JP" sz="813" b="1" dirty="0">
                <a:solidFill>
                  <a:prstClr val="white"/>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3174318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民間事業者との連携協定による取組</a:t>
            </a:r>
          </a:p>
        </p:txBody>
      </p:sp>
      <p:grpSp>
        <p:nvGrpSpPr>
          <p:cNvPr id="90" name="グループ化 89"/>
          <p:cNvGrpSpPr/>
          <p:nvPr/>
        </p:nvGrpSpPr>
        <p:grpSpPr>
          <a:xfrm>
            <a:off x="370531" y="3586496"/>
            <a:ext cx="4482010" cy="1690355"/>
            <a:chOff x="502393" y="2367923"/>
            <a:chExt cx="4428000" cy="1396201"/>
          </a:xfrm>
        </p:grpSpPr>
        <p:sp>
          <p:nvSpPr>
            <p:cNvPr id="91" name="テキスト ボックス 90"/>
            <p:cNvSpPr txBox="1"/>
            <p:nvPr/>
          </p:nvSpPr>
          <p:spPr>
            <a:xfrm>
              <a:off x="502393" y="2839076"/>
              <a:ext cx="4428000" cy="925048"/>
            </a:xfrm>
            <a:prstGeom prst="rect">
              <a:avLst/>
            </a:prstGeom>
            <a:solidFill>
              <a:srgbClr val="FFDDDD"/>
            </a:solidFill>
            <a:ln w="12700">
              <a:noFill/>
            </a:ln>
          </p:spPr>
          <p:txBody>
            <a:bodyPr wrap="square"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nSpc>
                  <a:spcPct val="100000"/>
                </a:lnSpc>
              </a:pPr>
              <a:r>
                <a:rPr lang="ja-JP" altLang="en-US" dirty="0"/>
                <a:t>締結時期：</a:t>
              </a:r>
              <a:r>
                <a:rPr lang="en-US" altLang="ja-JP" dirty="0"/>
                <a:t>2022.10</a:t>
              </a:r>
            </a:p>
            <a:p>
              <a:pPr>
                <a:lnSpc>
                  <a:spcPct val="100000"/>
                </a:lnSpc>
              </a:pPr>
              <a:r>
                <a:rPr lang="ja-JP" altLang="en-US" dirty="0"/>
                <a:t>連携相手：日本マイクロソフト㈱</a:t>
              </a:r>
              <a:endParaRPr lang="en-US" altLang="ja-JP" dirty="0"/>
            </a:p>
            <a:p>
              <a:pPr>
                <a:lnSpc>
                  <a:spcPct val="100000"/>
                </a:lnSpc>
              </a:pPr>
              <a:r>
                <a:rPr lang="ja-JP" altLang="en-US" dirty="0"/>
                <a:t>連携内容：クラウド技術等を活用、応用する高度な </a:t>
              </a:r>
              <a:r>
                <a:rPr lang="en-US" altLang="ja-JP" dirty="0"/>
                <a:t>IT </a:t>
              </a:r>
              <a:r>
                <a:rPr lang="ja-JP" altLang="en-US" dirty="0"/>
                <a:t>人材の育成における知見を活かし、</a:t>
              </a:r>
              <a:r>
                <a:rPr lang="en-US" altLang="ja-JP" dirty="0"/>
                <a:t>DX</a:t>
              </a:r>
              <a:r>
                <a:rPr lang="ja-JP" altLang="en-US" dirty="0"/>
                <a:t>を推進していく職員の育成</a:t>
              </a:r>
              <a:endParaRPr lang="en-US" altLang="ja-JP" dirty="0"/>
            </a:p>
          </p:txBody>
        </p:sp>
        <p:sp>
          <p:nvSpPr>
            <p:cNvPr id="92" name="テキスト ボックス 91"/>
            <p:cNvSpPr txBox="1"/>
            <p:nvPr/>
          </p:nvSpPr>
          <p:spPr>
            <a:xfrm>
              <a:off x="502393" y="2367923"/>
              <a:ext cx="4428000" cy="471153"/>
            </a:xfrm>
            <a:prstGeom prst="rect">
              <a:avLst/>
            </a:prstGeom>
            <a:solidFill>
              <a:srgbClr val="AF1932"/>
            </a:solidFill>
            <a:ln w="9525" cap="flat" cmpd="sng" algn="ctr">
              <a:noFill/>
              <a:prstDash val="solid"/>
            </a:ln>
            <a:effectLst/>
          </p:spPr>
          <p:txBody>
            <a:bodyPr lIns="288000" tIns="0" rIns="720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r>
                <a:rPr lang="en-US" altLang="ja-JP" b="0" dirty="0"/>
                <a:t>DX</a:t>
              </a:r>
              <a:r>
                <a:rPr lang="ja-JP" altLang="en-US" b="0" dirty="0"/>
                <a:t>を推進するための職員の人材育成にかかる連携協力に関する連携協定</a:t>
              </a:r>
            </a:p>
          </p:txBody>
        </p:sp>
      </p:grpSp>
      <p:grpSp>
        <p:nvGrpSpPr>
          <p:cNvPr id="93" name="グループ化 92"/>
          <p:cNvGrpSpPr/>
          <p:nvPr/>
        </p:nvGrpSpPr>
        <p:grpSpPr>
          <a:xfrm>
            <a:off x="380935" y="1732720"/>
            <a:ext cx="4482010" cy="1715330"/>
            <a:chOff x="502393" y="2367923"/>
            <a:chExt cx="4428000" cy="2232787"/>
          </a:xfrm>
        </p:grpSpPr>
        <p:sp>
          <p:nvSpPr>
            <p:cNvPr id="94" name="テキスト ボックス 93"/>
            <p:cNvSpPr txBox="1"/>
            <p:nvPr/>
          </p:nvSpPr>
          <p:spPr>
            <a:xfrm>
              <a:off x="502393" y="2784347"/>
              <a:ext cx="4428000" cy="1816363"/>
            </a:xfrm>
            <a:prstGeom prst="rect">
              <a:avLst/>
            </a:prstGeom>
            <a:solidFill>
              <a:srgbClr val="FFDDDD"/>
            </a:solidFill>
            <a:ln w="12700">
              <a:noFill/>
            </a:ln>
          </p:spPr>
          <p:txBody>
            <a:bodyPr wrap="square"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nSpc>
                  <a:spcPct val="100000"/>
                </a:lnSpc>
              </a:pPr>
              <a:r>
                <a:rPr lang="ja-JP" altLang="en-US" dirty="0"/>
                <a:t>締結時期：</a:t>
              </a:r>
              <a:r>
                <a:rPr lang="en-US" altLang="ja-JP" dirty="0"/>
                <a:t>2019.9</a:t>
              </a:r>
            </a:p>
            <a:p>
              <a:pPr>
                <a:lnSpc>
                  <a:spcPct val="100000"/>
                </a:lnSpc>
              </a:pPr>
              <a:r>
                <a:rPr lang="ja-JP" altLang="en-US" dirty="0"/>
                <a:t>連携相手：㈱日立製作所</a:t>
              </a:r>
              <a:endParaRPr lang="en-US" altLang="ja-JP" dirty="0"/>
            </a:p>
            <a:p>
              <a:pPr>
                <a:lnSpc>
                  <a:spcPct val="100000"/>
                </a:lnSpc>
              </a:pPr>
              <a:r>
                <a:rPr lang="ja-JP" altLang="en-US" dirty="0"/>
                <a:t>連携内容：官民データの共有方法や統計データなど客観的な証拠に基づく政策や施策の企画・立案を行うための手法といったデータ利活用分野における新しい技術の調査・研究を行い、データ活用社会の実現に向けた取組</a:t>
              </a:r>
              <a:endParaRPr lang="en-US" altLang="ja-JP" dirty="0"/>
            </a:p>
          </p:txBody>
        </p:sp>
        <p:sp>
          <p:nvSpPr>
            <p:cNvPr id="95" name="テキスト ボックス 94"/>
            <p:cNvSpPr txBox="1"/>
            <p:nvPr/>
          </p:nvSpPr>
          <p:spPr>
            <a:xfrm>
              <a:off x="502393" y="2367923"/>
              <a:ext cx="4428000" cy="415399"/>
            </a:xfrm>
            <a:prstGeom prst="rect">
              <a:avLst/>
            </a:prstGeom>
            <a:solidFill>
              <a:srgbClr val="AF1932"/>
            </a:solidFill>
            <a:ln w="9525" cap="flat" cmpd="sng" algn="ctr">
              <a:noFill/>
              <a:prstDash val="solid"/>
            </a:ln>
            <a:effectLst/>
          </p:spPr>
          <p:txBody>
            <a:bodyPr lIns="288000" tIns="0" rIns="720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r>
                <a:rPr lang="ja-JP" altLang="en-US" b="0" dirty="0"/>
                <a:t>スマートシティの実現に向けたデータ利活用のための連携協定</a:t>
              </a:r>
            </a:p>
          </p:txBody>
        </p:sp>
      </p:grpSp>
      <p:grpSp>
        <p:nvGrpSpPr>
          <p:cNvPr id="96" name="グループ化 95"/>
          <p:cNvGrpSpPr/>
          <p:nvPr/>
        </p:nvGrpSpPr>
        <p:grpSpPr>
          <a:xfrm>
            <a:off x="4972350" y="3586497"/>
            <a:ext cx="4482010" cy="1690354"/>
            <a:chOff x="502393" y="2367924"/>
            <a:chExt cx="4428000" cy="1690354"/>
          </a:xfrm>
        </p:grpSpPr>
        <p:sp>
          <p:nvSpPr>
            <p:cNvPr id="97" name="テキスト ボックス 96"/>
            <p:cNvSpPr txBox="1"/>
            <p:nvPr/>
          </p:nvSpPr>
          <p:spPr>
            <a:xfrm>
              <a:off x="502393" y="2936692"/>
              <a:ext cx="4428000" cy="1121586"/>
            </a:xfrm>
            <a:prstGeom prst="rect">
              <a:avLst/>
            </a:prstGeom>
            <a:solidFill>
              <a:srgbClr val="FFDDDD"/>
            </a:solidFill>
            <a:ln w="12700">
              <a:noFill/>
            </a:ln>
          </p:spPr>
          <p:txBody>
            <a:bodyPr wrap="square"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nSpc>
                  <a:spcPct val="100000"/>
                </a:lnSpc>
              </a:pPr>
              <a:r>
                <a:rPr lang="ja-JP" altLang="en-US" dirty="0"/>
                <a:t>締結時期：</a:t>
              </a:r>
              <a:r>
                <a:rPr lang="en-US" altLang="ja-JP" dirty="0"/>
                <a:t>2022.12</a:t>
              </a:r>
            </a:p>
            <a:p>
              <a:pPr>
                <a:lnSpc>
                  <a:spcPct val="100000"/>
                </a:lnSpc>
              </a:pPr>
              <a:r>
                <a:rPr lang="ja-JP" altLang="en-US" dirty="0"/>
                <a:t>連携相手：パナソニックコネクト㈱</a:t>
              </a:r>
              <a:endParaRPr lang="en-US" altLang="ja-JP" dirty="0"/>
            </a:p>
            <a:p>
              <a:pPr>
                <a:lnSpc>
                  <a:spcPct val="100000"/>
                </a:lnSpc>
              </a:pPr>
              <a:r>
                <a:rPr lang="ja-JP" altLang="en-US" dirty="0"/>
                <a:t>連携内容：顔認証技術、</a:t>
              </a:r>
              <a:r>
                <a:rPr lang="en-US" altLang="ja-JP" dirty="0"/>
                <a:t>AI</a:t>
              </a:r>
              <a:r>
                <a:rPr lang="ja-JP" altLang="en-US" dirty="0"/>
                <a:t>カメラをはじめとする画像解析技術等の利活用の可能性及びそれらの技術を利用するにあたっての課題の可視化等</a:t>
              </a:r>
              <a:endParaRPr lang="en-US" altLang="ja-JP" dirty="0"/>
            </a:p>
          </p:txBody>
        </p:sp>
        <p:sp>
          <p:nvSpPr>
            <p:cNvPr id="98" name="テキスト ボックス 97"/>
            <p:cNvSpPr txBox="1"/>
            <p:nvPr/>
          </p:nvSpPr>
          <p:spPr>
            <a:xfrm>
              <a:off x="502393" y="2367924"/>
              <a:ext cx="4428000" cy="568768"/>
            </a:xfrm>
            <a:prstGeom prst="rect">
              <a:avLst/>
            </a:prstGeom>
            <a:solidFill>
              <a:srgbClr val="AF1932"/>
            </a:solidFill>
            <a:ln w="9525" cap="flat" cmpd="sng" algn="ctr">
              <a:noFill/>
              <a:prstDash val="solid"/>
            </a:ln>
            <a:effectLst/>
          </p:spPr>
          <p:txBody>
            <a:bodyPr lIns="288000" tIns="0" rIns="720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r>
                <a:rPr lang="ja-JP" altLang="en-US" b="0" dirty="0"/>
                <a:t>スマートシティの実現に向けた画像解析技術の利活用にかかる連携協力に関する協定</a:t>
              </a:r>
            </a:p>
          </p:txBody>
        </p:sp>
      </p:grpSp>
      <p:grpSp>
        <p:nvGrpSpPr>
          <p:cNvPr id="99" name="グループ化 98"/>
          <p:cNvGrpSpPr/>
          <p:nvPr/>
        </p:nvGrpSpPr>
        <p:grpSpPr>
          <a:xfrm>
            <a:off x="4982754" y="1732721"/>
            <a:ext cx="4482010" cy="1715329"/>
            <a:chOff x="502393" y="2367924"/>
            <a:chExt cx="4428000" cy="2232786"/>
          </a:xfrm>
        </p:grpSpPr>
        <p:sp>
          <p:nvSpPr>
            <p:cNvPr id="100" name="テキスト ボックス 99"/>
            <p:cNvSpPr txBox="1"/>
            <p:nvPr/>
          </p:nvSpPr>
          <p:spPr>
            <a:xfrm>
              <a:off x="502393" y="2784347"/>
              <a:ext cx="4428000" cy="1816363"/>
            </a:xfrm>
            <a:prstGeom prst="rect">
              <a:avLst/>
            </a:prstGeom>
            <a:solidFill>
              <a:srgbClr val="FFDDDD"/>
            </a:solidFill>
            <a:ln w="12700">
              <a:noFill/>
            </a:ln>
          </p:spPr>
          <p:txBody>
            <a:bodyPr wrap="square"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nSpc>
                  <a:spcPct val="100000"/>
                </a:lnSpc>
              </a:pPr>
              <a:r>
                <a:rPr lang="ja-JP" altLang="en-US" dirty="0"/>
                <a:t>締結時期：</a:t>
              </a:r>
              <a:r>
                <a:rPr lang="en-US" altLang="ja-JP" dirty="0"/>
                <a:t>2021.12</a:t>
              </a:r>
            </a:p>
            <a:p>
              <a:pPr>
                <a:lnSpc>
                  <a:spcPct val="100000"/>
                </a:lnSpc>
              </a:pPr>
              <a:r>
                <a:rPr lang="ja-JP" altLang="en-US" dirty="0"/>
                <a:t>連携相手：㈱セールスフォース・ドットコム</a:t>
              </a:r>
              <a:endParaRPr lang="en-US" altLang="ja-JP" dirty="0"/>
            </a:p>
            <a:p>
              <a:pPr>
                <a:lnSpc>
                  <a:spcPct val="100000"/>
                </a:lnSpc>
              </a:pPr>
              <a:r>
                <a:rPr lang="ja-JP" altLang="en-US" dirty="0"/>
                <a:t>連携内容：アプリケーション開発プラットフォーム等のクラウドサービスにおける知見を活かし、</a:t>
              </a:r>
              <a:r>
                <a:rPr lang="en-US" altLang="ja-JP" dirty="0"/>
                <a:t>DX</a:t>
              </a:r>
              <a:r>
                <a:rPr lang="ja-JP" altLang="en-US" dirty="0"/>
                <a:t>のための具体的取組を実践し、行政のデジタル化推進に寄与</a:t>
              </a:r>
              <a:endParaRPr lang="en-US" altLang="ja-JP" dirty="0"/>
            </a:p>
          </p:txBody>
        </p:sp>
        <p:sp>
          <p:nvSpPr>
            <p:cNvPr id="101" name="テキスト ボックス 100"/>
            <p:cNvSpPr txBox="1"/>
            <p:nvPr/>
          </p:nvSpPr>
          <p:spPr>
            <a:xfrm>
              <a:off x="502393" y="2367924"/>
              <a:ext cx="4428000" cy="415398"/>
            </a:xfrm>
            <a:prstGeom prst="rect">
              <a:avLst/>
            </a:prstGeom>
            <a:solidFill>
              <a:srgbClr val="AF1932"/>
            </a:solidFill>
            <a:ln w="9525" cap="flat" cmpd="sng" algn="ctr">
              <a:noFill/>
              <a:prstDash val="solid"/>
            </a:ln>
            <a:effectLst/>
          </p:spPr>
          <p:txBody>
            <a:bodyPr lIns="288000" tIns="0" rIns="720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r>
                <a:rPr lang="ja-JP" altLang="en-US" b="0" dirty="0"/>
                <a:t>行政のデジタル化推進にかかる連携協定</a:t>
              </a:r>
            </a:p>
          </p:txBody>
        </p:sp>
      </p:grpSp>
      <p:sp>
        <p:nvSpPr>
          <p:cNvPr id="21"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05. </a:t>
            </a:r>
            <a:r>
              <a:rPr kumimoji="1" lang="ja-JP" altLang="en-US" sz="1100" b="1" kern="0" dirty="0">
                <a:solidFill>
                  <a:srgbClr val="FFFFFF"/>
                </a:solidFill>
                <a:latin typeface="Yu Gothic UI" panose="020B0500000000000000" pitchFamily="50" charset="-128"/>
                <a:ea typeface="Yu Gothic UI" panose="020B0500000000000000" pitchFamily="50" charset="-128"/>
              </a:rPr>
              <a:t>「コラボはおもろい」。産学公民がデジタルで進める課題の解決を</a:t>
            </a:r>
          </a:p>
        </p:txBody>
      </p:sp>
      <p:sp>
        <p:nvSpPr>
          <p:cNvPr id="22" name="正方形/長方形 21">
            <a:extLst>
              <a:ext uri="{FF2B5EF4-FFF2-40B4-BE49-F238E27FC236}">
                <a16:creationId xmlns:a16="http://schemas.microsoft.com/office/drawing/2014/main" id="{F1609651-B9C4-436D-AA11-9ED54BC7CD9C}"/>
              </a:ext>
            </a:extLst>
          </p:cNvPr>
          <p:cNvSpPr/>
          <p:nvPr/>
        </p:nvSpPr>
        <p:spPr>
          <a:xfrm>
            <a:off x="445009" y="1224231"/>
            <a:ext cx="9139565" cy="258850"/>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市民の</a:t>
            </a:r>
            <a:r>
              <a:rPr lang="en-US" altLang="ja-JP" sz="1100" dirty="0" err="1">
                <a:solidFill>
                  <a:srgbClr val="000000"/>
                </a:solidFill>
                <a:ea typeface="Yu Gothic UI" panose="020B0500000000000000" pitchFamily="50" charset="-128"/>
              </a:rPr>
              <a:t>QoL</a:t>
            </a:r>
            <a:r>
              <a:rPr lang="ja-JP" altLang="en-US" sz="1100" dirty="0">
                <a:solidFill>
                  <a:srgbClr val="000000"/>
                </a:solidFill>
                <a:ea typeface="Yu Gothic UI" panose="020B0500000000000000" pitchFamily="50" charset="-128"/>
              </a:rPr>
              <a:t>向上や都市力の向上をめざし、民間事業者と連携協定を締結し、取組を進めています。</a:t>
            </a:r>
          </a:p>
        </p:txBody>
      </p:sp>
      <p:grpSp>
        <p:nvGrpSpPr>
          <p:cNvPr id="23" name="グループ化 22">
            <a:extLst>
              <a:ext uri="{FF2B5EF4-FFF2-40B4-BE49-F238E27FC236}">
                <a16:creationId xmlns:a16="http://schemas.microsoft.com/office/drawing/2014/main" id="{00BE70BE-226F-4920-BAEA-A0B5784EC86F}"/>
              </a:ext>
            </a:extLst>
          </p:cNvPr>
          <p:cNvGrpSpPr/>
          <p:nvPr/>
        </p:nvGrpSpPr>
        <p:grpSpPr>
          <a:xfrm>
            <a:off x="445009" y="901516"/>
            <a:ext cx="1179936" cy="243520"/>
            <a:chOff x="528309" y="3016181"/>
            <a:chExt cx="1179936" cy="243520"/>
          </a:xfrm>
        </p:grpSpPr>
        <p:sp>
          <p:nvSpPr>
            <p:cNvPr id="24" name="正方形/長方形 23">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p>
          </p:txBody>
        </p:sp>
      </p:grpSp>
      <p:sp>
        <p:nvSpPr>
          <p:cNvPr id="26" name="スライド番号プレースホルダー 2"/>
          <p:cNvSpPr>
            <a:spLocks noGrp="1"/>
          </p:cNvSpPr>
          <p:nvPr>
            <p:ph type="sldNum" sz="quarter" idx="4"/>
          </p:nvPr>
        </p:nvSpPr>
        <p:spPr>
          <a:xfrm>
            <a:off x="7181851" y="6515100"/>
            <a:ext cx="2228850" cy="206375"/>
          </a:xfrm>
        </p:spPr>
        <p:txBody>
          <a:bodyPr/>
          <a:lstStyle/>
          <a:p>
            <a:fld id="{15E707BA-883C-4D78-8419-4B7DEB3F4E9F}" type="slidenum">
              <a:rPr kumimoji="1" lang="en-GB" smtClean="0"/>
              <a:t>34</a:t>
            </a:fld>
            <a:endParaRPr kumimoji="1" lang="en-GB" dirty="0"/>
          </a:p>
        </p:txBody>
      </p:sp>
    </p:spTree>
    <p:extLst>
      <p:ext uri="{BB962C8B-B14F-4D97-AF65-F5344CB8AC3E}">
        <p14:creationId xmlns:p14="http://schemas.microsoft.com/office/powerpoint/2010/main" val="2300981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矢印 1"/>
          <p:cNvSpPr/>
          <p:nvPr/>
        </p:nvSpPr>
        <p:spPr>
          <a:xfrm>
            <a:off x="3844588" y="1793896"/>
            <a:ext cx="3957990" cy="698284"/>
          </a:xfrm>
          <a:prstGeom prst="rightArrow">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58" name="直線コネクタ 57"/>
          <p:cNvCxnSpPr/>
          <p:nvPr/>
        </p:nvCxnSpPr>
        <p:spPr>
          <a:xfrm>
            <a:off x="3825978" y="1944040"/>
            <a:ext cx="0" cy="322994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080805" y="1954974"/>
            <a:ext cx="0" cy="327234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802578" y="1954974"/>
            <a:ext cx="0" cy="321900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35</a:t>
            </a:fld>
            <a:endParaRPr kumimoji="1" lang="en-GB" dirty="0"/>
          </a:p>
        </p:txBody>
      </p:sp>
      <p:sp>
        <p:nvSpPr>
          <p:cNvPr id="11" name="テキスト ボックス 10">
            <a:extLst>
              <a:ext uri="{FF2B5EF4-FFF2-40B4-BE49-F238E27FC236}">
                <a16:creationId xmlns:a16="http://schemas.microsoft.com/office/drawing/2014/main" id="{B5977502-E10D-469D-A3E9-D2E68404E73B}"/>
              </a:ext>
            </a:extLst>
          </p:cNvPr>
          <p:cNvSpPr txBox="1"/>
          <p:nvPr/>
        </p:nvSpPr>
        <p:spPr>
          <a:xfrm>
            <a:off x="2195885" y="435344"/>
            <a:ext cx="4282553" cy="400110"/>
          </a:xfrm>
          <a:prstGeom prst="rect">
            <a:avLst/>
          </a:prstGeom>
          <a:noFill/>
        </p:spPr>
        <p:txBody>
          <a:bodyPr wrap="square" rtlCol="0">
            <a:spAutoFit/>
          </a:bodyPr>
          <a:lstStyle/>
          <a:p>
            <a:pPr algn="r"/>
            <a:r>
              <a:rPr kumimoji="1" lang="ja-JP" altLang="en-US" sz="1400" spc="0" dirty="0">
                <a:ln w="9525">
                  <a:solidFill>
                    <a:srgbClr val="AF1932"/>
                  </a:solidFill>
                </a:ln>
                <a:solidFill>
                  <a:srgbClr val="AF1932"/>
                </a:solidFill>
                <a:latin typeface="+mn-ea"/>
                <a:ea typeface="+mn-ea"/>
              </a:rPr>
              <a:t>の</a:t>
            </a:r>
            <a:r>
              <a:rPr kumimoji="1" lang="ja-JP" altLang="en-US" sz="2000" spc="0" dirty="0">
                <a:ln w="9525">
                  <a:solidFill>
                    <a:srgbClr val="AF1932"/>
                  </a:solidFill>
                </a:ln>
                <a:solidFill>
                  <a:srgbClr val="AF1932"/>
                </a:solidFill>
                <a:latin typeface="+mn-ea"/>
              </a:rPr>
              <a:t> </a:t>
            </a:r>
            <a:r>
              <a:rPr kumimoji="1" lang="en-GB" altLang="ja-JP" sz="2000" spc="0" dirty="0">
                <a:ln w="9525">
                  <a:solidFill>
                    <a:srgbClr val="AF1932"/>
                  </a:solidFill>
                </a:ln>
                <a:solidFill>
                  <a:srgbClr val="AF1932"/>
                </a:solidFill>
                <a:latin typeface="Avenir Next LT Pro" panose="020B0504020202020204" pitchFamily="34" charset="0"/>
              </a:rPr>
              <a:t>Re-Design</a:t>
            </a:r>
            <a:r>
              <a:rPr kumimoji="1" lang="ja-JP" altLang="en-US" sz="2000" spc="0" dirty="0">
                <a:ln w="9525">
                  <a:solidFill>
                    <a:srgbClr val="AF1932"/>
                  </a:solidFill>
                </a:ln>
                <a:solidFill>
                  <a:srgbClr val="AF1932"/>
                </a:solidFill>
                <a:latin typeface="Avenir Next LT Pro" panose="020B0504020202020204" pitchFamily="34" charset="0"/>
              </a:rPr>
              <a:t>の実現に向けたロードマップ</a:t>
            </a:r>
            <a:endParaRPr kumimoji="1" lang="en-GB" sz="2000" dirty="0">
              <a:ln w="9525">
                <a:solidFill>
                  <a:srgbClr val="AF1932"/>
                </a:solidFill>
              </a:ln>
              <a:solidFill>
                <a:srgbClr val="AF1932"/>
              </a:solidFill>
            </a:endParaRPr>
          </a:p>
        </p:txBody>
      </p:sp>
      <p:sp>
        <p:nvSpPr>
          <p:cNvPr id="33" name="正方形/長方形 32"/>
          <p:cNvSpPr/>
          <p:nvPr/>
        </p:nvSpPr>
        <p:spPr>
          <a:xfrm>
            <a:off x="1819802" y="1954974"/>
            <a:ext cx="18365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1100" b="1" dirty="0">
                <a:solidFill>
                  <a:srgbClr val="AF1932"/>
                </a:solidFill>
                <a:latin typeface="Yu Gothic UI" panose="020B0500000000000000" pitchFamily="50" charset="-128"/>
                <a:ea typeface="Yu Gothic UI" panose="020B0500000000000000" pitchFamily="50" charset="-128"/>
              </a:rPr>
              <a:t>これまでの主な取組</a:t>
            </a:r>
          </a:p>
        </p:txBody>
      </p:sp>
      <p:sp>
        <p:nvSpPr>
          <p:cNvPr id="34" name="正方形/長方形 33"/>
          <p:cNvSpPr/>
          <p:nvPr/>
        </p:nvSpPr>
        <p:spPr>
          <a:xfrm>
            <a:off x="5504257" y="1753448"/>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100" dirty="0">
              <a:latin typeface="Yu Gothic UI" panose="020B0500000000000000" pitchFamily="50" charset="-128"/>
              <a:ea typeface="Yu Gothic UI" panose="020B0500000000000000" pitchFamily="50" charset="-128"/>
            </a:endParaRPr>
          </a:p>
        </p:txBody>
      </p:sp>
      <p:sp>
        <p:nvSpPr>
          <p:cNvPr id="52" name="正方形/長方形 51"/>
          <p:cNvSpPr/>
          <p:nvPr/>
        </p:nvSpPr>
        <p:spPr>
          <a:xfrm>
            <a:off x="5726604" y="1675197"/>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2025</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sp>
        <p:nvSpPr>
          <p:cNvPr id="57" name="正方形/長方形 56"/>
          <p:cNvSpPr/>
          <p:nvPr/>
        </p:nvSpPr>
        <p:spPr>
          <a:xfrm>
            <a:off x="7461454" y="167562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2030</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sp>
        <p:nvSpPr>
          <p:cNvPr id="8" name="正方形/長方形 7"/>
          <p:cNvSpPr/>
          <p:nvPr/>
        </p:nvSpPr>
        <p:spPr>
          <a:xfrm>
            <a:off x="527256" y="2477768"/>
            <a:ext cx="1284921" cy="1722864"/>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rPr>
              <a:t>事業者サービス</a:t>
            </a:r>
          </a:p>
        </p:txBody>
      </p:sp>
      <p:sp>
        <p:nvSpPr>
          <p:cNvPr id="64" name="正方形/長方形 63"/>
          <p:cNvSpPr/>
          <p:nvPr/>
        </p:nvSpPr>
        <p:spPr>
          <a:xfrm>
            <a:off x="6169171" y="1968538"/>
            <a:ext cx="1604942" cy="34986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900" b="1" dirty="0">
                <a:solidFill>
                  <a:schemeClr val="bg1"/>
                </a:solidFill>
                <a:latin typeface="Yu Gothic UI" panose="020B0500000000000000" pitchFamily="50" charset="-128"/>
                <a:ea typeface="Yu Gothic UI" panose="020B0500000000000000" pitchFamily="50" charset="-128"/>
              </a:rPr>
              <a:t>VALUE</a:t>
            </a:r>
            <a:r>
              <a:rPr kumimoji="1" lang="ja-JP" altLang="en-US" sz="900" b="1" dirty="0">
                <a:solidFill>
                  <a:schemeClr val="bg1"/>
                </a:solidFill>
                <a:latin typeface="Yu Gothic UI" panose="020B0500000000000000" pitchFamily="50" charset="-128"/>
                <a:ea typeface="Yu Gothic UI" panose="020B0500000000000000" pitchFamily="50" charset="-128"/>
              </a:rPr>
              <a:t>の実現に向けた</a:t>
            </a:r>
            <a:endParaRPr kumimoji="1" lang="en-US" altLang="ja-JP" sz="9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900" b="1" dirty="0">
                <a:solidFill>
                  <a:schemeClr val="bg1"/>
                </a:solidFill>
                <a:latin typeface="Yu Gothic UI" panose="020B0500000000000000" pitchFamily="50" charset="-128"/>
                <a:ea typeface="Yu Gothic UI" panose="020B0500000000000000" pitchFamily="50" charset="-128"/>
              </a:rPr>
              <a:t>取組の方針</a:t>
            </a:r>
          </a:p>
        </p:txBody>
      </p:sp>
      <p:sp>
        <p:nvSpPr>
          <p:cNvPr id="39" name="テキスト プレースホルダー 3">
            <a:extLst>
              <a:ext uri="{FF2B5EF4-FFF2-40B4-BE49-F238E27FC236}">
                <a16:creationId xmlns:a16="http://schemas.microsoft.com/office/drawing/2014/main" id="{BF7FA137-CC2A-4F34-BFFD-E93D1329850E}"/>
              </a:ext>
            </a:extLst>
          </p:cNvPr>
          <p:cNvSpPr>
            <a:spLocks noGrp="1"/>
          </p:cNvSpPr>
          <p:nvPr>
            <p:ph type="body" sz="quarter" idx="12"/>
          </p:nvPr>
        </p:nvSpPr>
        <p:spPr>
          <a:xfrm>
            <a:off x="452438" y="831954"/>
            <a:ext cx="8958262" cy="643209"/>
          </a:xfrm>
          <a:prstGeom prst="rect">
            <a:avLst/>
          </a:prstGeom>
        </p:spPr>
        <p:txBody>
          <a:bodyPr/>
          <a:lstStyle/>
          <a:p>
            <a:r>
              <a:rPr lang="en-US" altLang="ja-JP" b="1" kern="100" dirty="0">
                <a:latin typeface="游明朝" panose="02020400000000000000" pitchFamily="18" charset="-128"/>
                <a:ea typeface="Yu Gothic UI" panose="020B0500000000000000" pitchFamily="50" charset="-128"/>
                <a:cs typeface="Times New Roman" panose="02020603050405020304" pitchFamily="18" charset="0"/>
              </a:rPr>
              <a:t>2018</a:t>
            </a:r>
            <a:r>
              <a:rPr lang="ja-JP" altLang="en-US" b="1" kern="100" dirty="0">
                <a:latin typeface="游明朝" panose="02020400000000000000" pitchFamily="18" charset="-128"/>
                <a:ea typeface="Yu Gothic UI" panose="020B0500000000000000" pitchFamily="50" charset="-128"/>
                <a:cs typeface="Times New Roman" panose="02020603050405020304" pitchFamily="18" charset="0"/>
              </a:rPr>
              <a:t>年度に「大阪市オープンデータポータルサイト」をリニューアルし、ニーズの高いデータセットの公開に努めてきました。</a:t>
            </a:r>
            <a:br>
              <a:rPr lang="en-US" altLang="ja-JP" b="1" kern="100" dirty="0">
                <a:latin typeface="游明朝" panose="02020400000000000000" pitchFamily="18" charset="-128"/>
                <a:ea typeface="Yu Gothic UI" panose="020B0500000000000000" pitchFamily="50" charset="-128"/>
                <a:cs typeface="Times New Roman" panose="02020603050405020304" pitchFamily="18" charset="0"/>
              </a:rPr>
            </a:br>
            <a:r>
              <a:rPr lang="ja-JP" altLang="en-US" b="1" kern="100" dirty="0">
                <a:latin typeface="游明朝" panose="02020400000000000000" pitchFamily="18" charset="-128"/>
                <a:ea typeface="Yu Gothic UI" panose="020B0500000000000000" pitchFamily="50" charset="-128"/>
                <a:cs typeface="Times New Roman" panose="02020603050405020304" pitchFamily="18" charset="0"/>
              </a:rPr>
              <a:t>バーチャル体験が「実際に大阪に訪れたい」と思わせ、実際に訪れた観光客には、魅力的な最先端のサービスでおもてなしをしていきます。また、大阪市の経済を活性化させ、様々な事業者が活躍できるようニーズに応じた支援を行っていきます。</a:t>
            </a:r>
          </a:p>
          <a:p>
            <a:endParaRPr lang="ja-JP" altLang="en-US" b="1" kern="100" dirty="0">
              <a:latin typeface="游明朝" panose="02020400000000000000" pitchFamily="18" charset="-128"/>
              <a:ea typeface="Yu Gothic UI" panose="020B0500000000000000" pitchFamily="50" charset="-128"/>
              <a:cs typeface="Times New Roman" panose="02020603050405020304" pitchFamily="18" charset="0"/>
            </a:endParaRPr>
          </a:p>
        </p:txBody>
      </p:sp>
      <p:pic>
        <p:nvPicPr>
          <p:cNvPr id="40" name="Picture 6">
            <a:extLst>
              <a:ext uri="{FF2B5EF4-FFF2-40B4-BE49-F238E27FC236}">
                <a16:creationId xmlns:a16="http://schemas.microsoft.com/office/drawing/2014/main" id="{DE96101B-C878-46C4-ABD5-147E62BF157D}"/>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3703" y="336385"/>
            <a:ext cx="1934606" cy="540000"/>
          </a:xfrm>
          <a:prstGeom prst="rect">
            <a:avLst/>
          </a:prstGeom>
          <a:noFill/>
          <a:extLst>
            <a:ext uri="{909E8E84-426E-40DD-AFC4-6F175D3DCCD1}">
              <a14:hiddenFill xmlns:a14="http://schemas.microsoft.com/office/drawing/2010/main">
                <a:solidFill>
                  <a:srgbClr val="FFFFFF"/>
                </a:solidFill>
              </a14:hiddenFill>
            </a:ext>
          </a:extLst>
        </p:spPr>
      </p:pic>
      <p:sp>
        <p:nvSpPr>
          <p:cNvPr id="41" name="ホームベース 40"/>
          <p:cNvSpPr/>
          <p:nvPr/>
        </p:nvSpPr>
        <p:spPr>
          <a:xfrm>
            <a:off x="3874353" y="4527841"/>
            <a:ext cx="2157946" cy="214947"/>
          </a:xfrm>
          <a:prstGeom prst="homePlate">
            <a:avLst>
              <a:gd name="adj" fmla="val 28180"/>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000" dirty="0">
                <a:solidFill>
                  <a:schemeClr val="dk1"/>
                </a:solidFill>
                <a:latin typeface="Yu Gothic UI" panose="020B0500000000000000" pitchFamily="50" charset="-128"/>
                <a:ea typeface="Yu Gothic UI" panose="020B0500000000000000" pitchFamily="50" charset="-128"/>
              </a:rPr>
              <a:t>VR/AR</a:t>
            </a:r>
            <a:r>
              <a:rPr lang="ja-JP" altLang="en-US" sz="1000" dirty="0">
                <a:solidFill>
                  <a:schemeClr val="dk1"/>
                </a:solidFill>
                <a:latin typeface="Yu Gothic UI" panose="020B0500000000000000" pitchFamily="50" charset="-128"/>
                <a:ea typeface="Yu Gothic UI" panose="020B0500000000000000" pitchFamily="50" charset="-128"/>
              </a:rPr>
              <a:t>による大阪の魅力発信</a:t>
            </a:r>
          </a:p>
        </p:txBody>
      </p:sp>
      <p:sp>
        <p:nvSpPr>
          <p:cNvPr id="42" name="ホームベース 41"/>
          <p:cNvSpPr/>
          <p:nvPr/>
        </p:nvSpPr>
        <p:spPr>
          <a:xfrm>
            <a:off x="1907858" y="2460903"/>
            <a:ext cx="4172947" cy="257641"/>
          </a:xfrm>
          <a:prstGeom prst="homePlate">
            <a:avLst>
              <a:gd name="adj" fmla="val 38949"/>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chemeClr val="dk1"/>
                </a:solidFill>
                <a:latin typeface="Yu Gothic UI" panose="020B0500000000000000" pitchFamily="50" charset="-128"/>
                <a:ea typeface="Yu Gothic UI" panose="020B0500000000000000" pitchFamily="50" charset="-128"/>
              </a:rPr>
              <a:t>中小企業への</a:t>
            </a:r>
            <a:r>
              <a:rPr lang="en-US" altLang="ja-JP" sz="1000" dirty="0">
                <a:solidFill>
                  <a:schemeClr val="dk1"/>
                </a:solidFill>
                <a:latin typeface="Yu Gothic UI" panose="020B0500000000000000" pitchFamily="50" charset="-128"/>
                <a:ea typeface="Yu Gothic UI" panose="020B0500000000000000" pitchFamily="50" charset="-128"/>
              </a:rPr>
              <a:t>DX</a:t>
            </a:r>
            <a:r>
              <a:rPr lang="ja-JP" altLang="en-US" sz="1000" dirty="0">
                <a:solidFill>
                  <a:schemeClr val="dk1"/>
                </a:solidFill>
                <a:latin typeface="Yu Gothic UI" panose="020B0500000000000000" pitchFamily="50" charset="-128"/>
                <a:ea typeface="Yu Gothic UI" panose="020B0500000000000000" pitchFamily="50" charset="-128"/>
              </a:rPr>
              <a:t>支援</a:t>
            </a:r>
            <a:endParaRPr lang="en-US" altLang="ja-JP" sz="1000" dirty="0">
              <a:solidFill>
                <a:schemeClr val="dk1"/>
              </a:solidFill>
              <a:latin typeface="Yu Gothic UI" panose="020B0500000000000000" pitchFamily="50" charset="-128"/>
              <a:ea typeface="Yu Gothic UI" panose="020B0500000000000000" pitchFamily="50" charset="-128"/>
            </a:endParaRPr>
          </a:p>
        </p:txBody>
      </p:sp>
      <p:sp>
        <p:nvSpPr>
          <p:cNvPr id="45" name="正方形/長方形 44"/>
          <p:cNvSpPr/>
          <p:nvPr/>
        </p:nvSpPr>
        <p:spPr>
          <a:xfrm>
            <a:off x="1907858" y="3707888"/>
            <a:ext cx="1868037" cy="49274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latin typeface="Yu Gothic UI" panose="020B0500000000000000" pitchFamily="50" charset="-128"/>
                <a:ea typeface="Yu Gothic UI" panose="020B0500000000000000" pitchFamily="50" charset="-128"/>
              </a:rPr>
              <a:t>行政オンラインシステムへの</a:t>
            </a:r>
            <a:endParaRPr lang="en-US" altLang="ja-JP" sz="1000" dirty="0">
              <a:latin typeface="Yu Gothic UI" panose="020B0500000000000000" pitchFamily="50" charset="-128"/>
              <a:ea typeface="Yu Gothic UI" panose="020B0500000000000000" pitchFamily="50" charset="-128"/>
            </a:endParaRPr>
          </a:p>
          <a:p>
            <a:r>
              <a:rPr lang="en-US" altLang="ja-JP" sz="1000" dirty="0">
                <a:latin typeface="Yu Gothic UI" panose="020B0500000000000000" pitchFamily="50" charset="-128"/>
                <a:ea typeface="Yu Gothic UI" panose="020B0500000000000000" pitchFamily="50" charset="-128"/>
              </a:rPr>
              <a:t>G-Biz</a:t>
            </a:r>
            <a:r>
              <a:rPr lang="ja-JP" altLang="en-US" sz="1000" dirty="0">
                <a:latin typeface="Yu Gothic UI" panose="020B0500000000000000" pitchFamily="50" charset="-128"/>
                <a:ea typeface="Yu Gothic UI" panose="020B0500000000000000" pitchFamily="50" charset="-128"/>
              </a:rPr>
              <a:t> </a:t>
            </a:r>
            <a:r>
              <a:rPr lang="en-US" altLang="ja-JP" sz="1000" dirty="0">
                <a:latin typeface="Yu Gothic UI" panose="020B0500000000000000" pitchFamily="50" charset="-128"/>
                <a:ea typeface="Yu Gothic UI" panose="020B0500000000000000" pitchFamily="50" charset="-128"/>
              </a:rPr>
              <a:t>ID</a:t>
            </a:r>
            <a:r>
              <a:rPr lang="ja-JP" altLang="en-US" sz="1000" dirty="0">
                <a:latin typeface="Yu Gothic UI" panose="020B0500000000000000" pitchFamily="50" charset="-128"/>
                <a:ea typeface="Yu Gothic UI" panose="020B0500000000000000" pitchFamily="50" charset="-128"/>
              </a:rPr>
              <a:t>認証機能の搭載</a:t>
            </a:r>
            <a:endParaRPr lang="en-US" altLang="ja-JP" sz="1000" dirty="0">
              <a:latin typeface="Yu Gothic UI" panose="020B0500000000000000" pitchFamily="50" charset="-128"/>
              <a:ea typeface="Yu Gothic UI" panose="020B0500000000000000" pitchFamily="50" charset="-128"/>
            </a:endParaRPr>
          </a:p>
        </p:txBody>
      </p:sp>
      <p:sp>
        <p:nvSpPr>
          <p:cNvPr id="47" name="ホームベース 46"/>
          <p:cNvSpPr/>
          <p:nvPr/>
        </p:nvSpPr>
        <p:spPr>
          <a:xfrm>
            <a:off x="3874486" y="3707888"/>
            <a:ext cx="3899627" cy="237857"/>
          </a:xfrm>
          <a:prstGeom prst="homePlate">
            <a:avLst>
              <a:gd name="adj" fmla="val 38949"/>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000" dirty="0">
                <a:solidFill>
                  <a:schemeClr val="dk1"/>
                </a:solidFill>
                <a:latin typeface="Yu Gothic UI" panose="020B0500000000000000" pitchFamily="50" charset="-128"/>
                <a:ea typeface="Yu Gothic UI" panose="020B0500000000000000" pitchFamily="50" charset="-128"/>
              </a:rPr>
              <a:t>G-Biz ID</a:t>
            </a:r>
            <a:r>
              <a:rPr lang="ja-JP" altLang="en-US" sz="1000" dirty="0">
                <a:solidFill>
                  <a:schemeClr val="dk1"/>
                </a:solidFill>
                <a:latin typeface="Yu Gothic UI" panose="020B0500000000000000" pitchFamily="50" charset="-128"/>
                <a:ea typeface="Yu Gothic UI" panose="020B0500000000000000" pitchFamily="50" charset="-128"/>
              </a:rPr>
              <a:t>を活用した電子申請手続きの拡大</a:t>
            </a:r>
            <a:endParaRPr lang="en-US" altLang="ja-JP" sz="1000" dirty="0">
              <a:solidFill>
                <a:schemeClr val="dk1"/>
              </a:solidFill>
              <a:latin typeface="Yu Gothic UI" panose="020B0500000000000000" pitchFamily="50" charset="-128"/>
              <a:ea typeface="Yu Gothic UI" panose="020B0500000000000000" pitchFamily="50" charset="-128"/>
            </a:endParaRPr>
          </a:p>
        </p:txBody>
      </p:sp>
      <p:sp>
        <p:nvSpPr>
          <p:cNvPr id="48" name="ホームベース 47"/>
          <p:cNvSpPr/>
          <p:nvPr/>
        </p:nvSpPr>
        <p:spPr>
          <a:xfrm>
            <a:off x="3864260" y="3986633"/>
            <a:ext cx="2137035" cy="213998"/>
          </a:xfrm>
          <a:prstGeom prst="homePlate">
            <a:avLst>
              <a:gd name="adj" fmla="val 38949"/>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chemeClr val="dk1"/>
                </a:solidFill>
                <a:latin typeface="Yu Gothic UI" panose="020B0500000000000000" pitchFamily="50" charset="-128"/>
                <a:ea typeface="Yu Gothic UI" panose="020B0500000000000000" pitchFamily="50" charset="-128"/>
              </a:rPr>
              <a:t>事業者手続きのオンライン化の拡大</a:t>
            </a:r>
            <a:endParaRPr lang="en-US" altLang="ja-JP" sz="1000" dirty="0">
              <a:solidFill>
                <a:schemeClr val="dk1"/>
              </a:solidFill>
              <a:latin typeface="Yu Gothic UI" panose="020B0500000000000000" pitchFamily="50" charset="-128"/>
              <a:ea typeface="Yu Gothic UI" panose="020B0500000000000000" pitchFamily="50" charset="-128"/>
            </a:endParaRPr>
          </a:p>
        </p:txBody>
      </p:sp>
      <p:sp>
        <p:nvSpPr>
          <p:cNvPr id="49" name="ホームベース 48"/>
          <p:cNvSpPr/>
          <p:nvPr/>
        </p:nvSpPr>
        <p:spPr>
          <a:xfrm>
            <a:off x="3871255" y="4806476"/>
            <a:ext cx="3931324" cy="240556"/>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chemeClr val="dk1"/>
                </a:solidFill>
                <a:latin typeface="Yu Gothic UI" panose="020B0500000000000000" pitchFamily="50" charset="-128"/>
                <a:ea typeface="Yu Gothic UI" panose="020B0500000000000000" pitchFamily="50" charset="-128"/>
              </a:rPr>
              <a:t>人流データ等の分析によるまちの回遊性向上</a:t>
            </a:r>
          </a:p>
        </p:txBody>
      </p:sp>
      <p:sp>
        <p:nvSpPr>
          <p:cNvPr id="53" name="ホームベース 52"/>
          <p:cNvSpPr/>
          <p:nvPr/>
        </p:nvSpPr>
        <p:spPr>
          <a:xfrm>
            <a:off x="1907862" y="3071212"/>
            <a:ext cx="5866251" cy="240584"/>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chemeClr val="dk1"/>
                </a:solidFill>
                <a:latin typeface="Yu Gothic UI" panose="020B0500000000000000" pitchFamily="50" charset="-128"/>
                <a:ea typeface="Yu Gothic UI" panose="020B0500000000000000" pitchFamily="50" charset="-128"/>
              </a:rPr>
              <a:t>事業者との連携協定などによる実証実験の推進</a:t>
            </a:r>
          </a:p>
        </p:txBody>
      </p:sp>
      <p:sp>
        <p:nvSpPr>
          <p:cNvPr id="55" name="ホームベース 54"/>
          <p:cNvSpPr/>
          <p:nvPr/>
        </p:nvSpPr>
        <p:spPr>
          <a:xfrm>
            <a:off x="1907858" y="2774911"/>
            <a:ext cx="5866255" cy="259990"/>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chemeClr val="dk1"/>
                </a:solidFill>
                <a:latin typeface="Yu Gothic UI" panose="020B0500000000000000" pitchFamily="50" charset="-128"/>
                <a:ea typeface="Yu Gothic UI" panose="020B0500000000000000" pitchFamily="50" charset="-128"/>
              </a:rPr>
              <a:t>官民データ連携の推進</a:t>
            </a:r>
          </a:p>
        </p:txBody>
      </p:sp>
      <p:sp>
        <p:nvSpPr>
          <p:cNvPr id="59" name="ホームベース 58"/>
          <p:cNvSpPr/>
          <p:nvPr/>
        </p:nvSpPr>
        <p:spPr>
          <a:xfrm>
            <a:off x="1907862" y="3388922"/>
            <a:ext cx="5866251" cy="240584"/>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chemeClr val="dk1"/>
                </a:solidFill>
                <a:latin typeface="Yu Gothic UI" panose="020B0500000000000000" pitchFamily="50" charset="-128"/>
                <a:ea typeface="Yu Gothic UI" panose="020B0500000000000000" pitchFamily="50" charset="-128"/>
              </a:rPr>
              <a:t>オープンデータの充実</a:t>
            </a:r>
          </a:p>
        </p:txBody>
      </p:sp>
      <p:sp>
        <p:nvSpPr>
          <p:cNvPr id="60" name="正方形/長方形 59"/>
          <p:cNvSpPr/>
          <p:nvPr/>
        </p:nvSpPr>
        <p:spPr>
          <a:xfrm>
            <a:off x="7877414" y="2477766"/>
            <a:ext cx="1533286" cy="1722865"/>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chemeClr val="dk1"/>
                </a:solidFill>
                <a:latin typeface="Yu Gothic UI" panose="020B0500000000000000" pitchFamily="50" charset="-128"/>
                <a:ea typeface="Yu Gothic UI" panose="020B0500000000000000" pitchFamily="50" charset="-128"/>
              </a:rPr>
              <a:t>多様な事業者による</a:t>
            </a:r>
            <a:endParaRPr lang="en-US" altLang="ja-JP" sz="1000" dirty="0">
              <a:solidFill>
                <a:schemeClr val="dk1"/>
              </a:solidFill>
              <a:latin typeface="Yu Gothic UI" panose="020B0500000000000000" pitchFamily="50" charset="-128"/>
              <a:ea typeface="Yu Gothic UI" panose="020B0500000000000000" pitchFamily="50" charset="-128"/>
            </a:endParaRPr>
          </a:p>
          <a:p>
            <a:pPr algn="ctr"/>
            <a:r>
              <a:rPr lang="ja-JP" altLang="en-US" sz="1000" dirty="0">
                <a:solidFill>
                  <a:schemeClr val="dk1"/>
                </a:solidFill>
                <a:latin typeface="Yu Gothic UI" panose="020B0500000000000000" pitchFamily="50" charset="-128"/>
                <a:ea typeface="Yu Gothic UI" panose="020B0500000000000000" pitchFamily="50" charset="-128"/>
              </a:rPr>
              <a:t>「大阪発」のビジネス展開</a:t>
            </a:r>
          </a:p>
        </p:txBody>
      </p:sp>
      <p:sp>
        <p:nvSpPr>
          <p:cNvPr id="73" name="正方形/長方形 72"/>
          <p:cNvSpPr/>
          <p:nvPr/>
        </p:nvSpPr>
        <p:spPr>
          <a:xfrm>
            <a:off x="7869794" y="4527841"/>
            <a:ext cx="1540906" cy="519191"/>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chemeClr val="dk1"/>
                </a:solidFill>
                <a:latin typeface="Yu Gothic UI" panose="020B0500000000000000" pitchFamily="50" charset="-128"/>
                <a:ea typeface="Yu Gothic UI" panose="020B0500000000000000" pitchFamily="50" charset="-128"/>
              </a:rPr>
              <a:t>世界中で</a:t>
            </a:r>
            <a:endParaRPr lang="en-US" altLang="ja-JP" sz="1000" dirty="0">
              <a:solidFill>
                <a:schemeClr val="dk1"/>
              </a:solidFill>
              <a:latin typeface="Yu Gothic UI" panose="020B0500000000000000" pitchFamily="50" charset="-128"/>
              <a:ea typeface="Yu Gothic UI" panose="020B0500000000000000" pitchFamily="50" charset="-128"/>
            </a:endParaRPr>
          </a:p>
          <a:p>
            <a:pPr algn="ctr"/>
            <a:r>
              <a:rPr lang="ja-JP" altLang="en-US" sz="1000" dirty="0">
                <a:solidFill>
                  <a:schemeClr val="dk1"/>
                </a:solidFill>
                <a:latin typeface="Yu Gothic UI" panose="020B0500000000000000" pitchFamily="50" charset="-128"/>
                <a:ea typeface="Yu Gothic UI" panose="020B0500000000000000" pitchFamily="50" charset="-128"/>
              </a:rPr>
              <a:t>大阪の魅力が認知</a:t>
            </a:r>
          </a:p>
        </p:txBody>
      </p:sp>
      <p:sp>
        <p:nvSpPr>
          <p:cNvPr id="81" name="正方形/長方形 80"/>
          <p:cNvSpPr/>
          <p:nvPr/>
        </p:nvSpPr>
        <p:spPr>
          <a:xfrm>
            <a:off x="6095469" y="4488766"/>
            <a:ext cx="1654556" cy="285866"/>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a:solidFill>
                  <a:schemeClr val="dk1"/>
                </a:solidFill>
                <a:latin typeface="Yu Gothic UI" panose="020B0500000000000000" pitchFamily="50" charset="-128"/>
                <a:ea typeface="Yu Gothic UI" panose="020B0500000000000000" pitchFamily="50" charset="-128"/>
              </a:rPr>
              <a:t>VR/AR</a:t>
            </a:r>
            <a:r>
              <a:rPr lang="ja-JP" altLang="en-US" sz="1000" dirty="0">
                <a:solidFill>
                  <a:schemeClr val="dk1"/>
                </a:solidFill>
                <a:latin typeface="Yu Gothic UI" panose="020B0500000000000000" pitchFamily="50" charset="-128"/>
                <a:ea typeface="Yu Gothic UI" panose="020B0500000000000000" pitchFamily="50" charset="-128"/>
              </a:rPr>
              <a:t>の活用拡大</a:t>
            </a:r>
          </a:p>
        </p:txBody>
      </p:sp>
      <p:sp>
        <p:nvSpPr>
          <p:cNvPr id="82" name="正方形/長方形 81"/>
          <p:cNvSpPr/>
          <p:nvPr/>
        </p:nvSpPr>
        <p:spPr>
          <a:xfrm>
            <a:off x="527256" y="4527841"/>
            <a:ext cx="1284921" cy="515376"/>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rPr>
              <a:t>にぎわい創出</a:t>
            </a:r>
          </a:p>
        </p:txBody>
      </p:sp>
      <p:pic>
        <p:nvPicPr>
          <p:cNvPr id="83" name="Picture 8">
            <a:extLst>
              <a:ext uri="{FF2B5EF4-FFF2-40B4-BE49-F238E27FC236}">
                <a16:creationId xmlns:a16="http://schemas.microsoft.com/office/drawing/2014/main" id="{6C03F507-D092-4FB8-A799-52BE3AB465D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63869" y="5117553"/>
            <a:ext cx="2106307" cy="1317173"/>
          </a:xfrm>
          <a:prstGeom prst="rect">
            <a:avLst/>
          </a:prstGeom>
          <a:noFill/>
          <a:extLst>
            <a:ext uri="{909E8E84-426E-40DD-AFC4-6F175D3DCCD1}">
              <a14:hiddenFill xmlns:a14="http://schemas.microsoft.com/office/drawing/2010/main">
                <a:solidFill>
                  <a:srgbClr val="FFFFFF"/>
                </a:solidFill>
              </a14:hiddenFill>
            </a:ext>
          </a:extLst>
        </p:spPr>
      </p:pic>
      <p:sp>
        <p:nvSpPr>
          <p:cNvPr id="90" name="テキスト ボックス 89"/>
          <p:cNvSpPr txBox="1"/>
          <p:nvPr/>
        </p:nvSpPr>
        <p:spPr>
          <a:xfrm>
            <a:off x="751861" y="2006724"/>
            <a:ext cx="874069"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defPPr>
              <a:defRPr lang="en-US"/>
            </a:defPPr>
            <a:lvl1pPr algn="ctr">
              <a:defRPr kumimoji="1" sz="1100" b="1">
                <a:solidFill>
                  <a:srgbClr val="AF1932"/>
                </a:solidFill>
                <a:latin typeface="Yu Gothic UI" panose="020B0500000000000000" pitchFamily="50" charset="-128"/>
                <a:ea typeface="Yu Gothic UI" panose="020B05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取組分野</a:t>
            </a:r>
          </a:p>
        </p:txBody>
      </p:sp>
      <p:sp>
        <p:nvSpPr>
          <p:cNvPr id="91" name="正方形/長方形 90"/>
          <p:cNvSpPr/>
          <p:nvPr/>
        </p:nvSpPr>
        <p:spPr>
          <a:xfrm>
            <a:off x="3476155" y="167562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2023</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sp>
        <p:nvSpPr>
          <p:cNvPr id="43" name="正方形/長方形 42"/>
          <p:cNvSpPr/>
          <p:nvPr/>
        </p:nvSpPr>
        <p:spPr>
          <a:xfrm>
            <a:off x="7826666" y="1940951"/>
            <a:ext cx="1748529"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2040</a:t>
            </a:r>
            <a:r>
              <a:rPr kumimoji="1" lang="ja-JP" altLang="en-US" sz="1100" b="1" dirty="0">
                <a:solidFill>
                  <a:srgbClr val="AF1932"/>
                </a:solidFill>
                <a:latin typeface="Yu Gothic UI" panose="020B0500000000000000" pitchFamily="50" charset="-128"/>
                <a:ea typeface="Yu Gothic UI" panose="020B0500000000000000" pitchFamily="50" charset="-128"/>
              </a:rPr>
              <a:t>年頃までに実現したい</a:t>
            </a:r>
            <a:endParaRPr kumimoji="1" lang="en-US" altLang="ja-JP" sz="1100" b="1" dirty="0">
              <a:solidFill>
                <a:srgbClr val="AF1932"/>
              </a:solidFill>
              <a:latin typeface="Yu Gothic UI" panose="020B0500000000000000" pitchFamily="50" charset="-128"/>
              <a:ea typeface="Yu Gothic UI" panose="020B0500000000000000" pitchFamily="50" charset="-128"/>
            </a:endParaRPr>
          </a:p>
          <a:p>
            <a:pPr algn="ctr"/>
            <a:r>
              <a:rPr kumimoji="1" lang="ja-JP" altLang="en-US" sz="1100" b="1" dirty="0">
                <a:solidFill>
                  <a:srgbClr val="AF1932"/>
                </a:solidFill>
                <a:latin typeface="Yu Gothic UI" panose="020B0500000000000000" pitchFamily="50" charset="-128"/>
                <a:ea typeface="Yu Gothic UI" panose="020B0500000000000000" pitchFamily="50" charset="-128"/>
              </a:rPr>
              <a:t>「未来の大阪市」</a:t>
            </a:r>
          </a:p>
        </p:txBody>
      </p:sp>
      <p:sp>
        <p:nvSpPr>
          <p:cNvPr id="44" name="正方形/長方形 43"/>
          <p:cNvSpPr/>
          <p:nvPr/>
        </p:nvSpPr>
        <p:spPr>
          <a:xfrm>
            <a:off x="4046286" y="1966900"/>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900" b="1" dirty="0">
                <a:solidFill>
                  <a:schemeClr val="bg1"/>
                </a:solidFill>
                <a:latin typeface="Yu Gothic UI" panose="020B0500000000000000" pitchFamily="50" charset="-128"/>
                <a:ea typeface="Yu Gothic UI" panose="020B0500000000000000" pitchFamily="50" charset="-128"/>
              </a:rPr>
              <a:t>これからの取組テーマ</a:t>
            </a:r>
          </a:p>
        </p:txBody>
      </p:sp>
      <p:grpSp>
        <p:nvGrpSpPr>
          <p:cNvPr id="46" name="グループ化 45"/>
          <p:cNvGrpSpPr/>
          <p:nvPr/>
        </p:nvGrpSpPr>
        <p:grpSpPr>
          <a:xfrm>
            <a:off x="354827" y="5444050"/>
            <a:ext cx="743157" cy="1088189"/>
            <a:chOff x="354827" y="5444050"/>
            <a:chExt cx="743157" cy="1088189"/>
          </a:xfrm>
        </p:grpSpPr>
        <p:sp>
          <p:nvSpPr>
            <p:cNvPr id="50" name="ホームベース 49"/>
            <p:cNvSpPr/>
            <p:nvPr/>
          </p:nvSpPr>
          <p:spPr>
            <a:xfrm>
              <a:off x="354827" y="5815116"/>
              <a:ext cx="743157" cy="156262"/>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500" spc="-40" dirty="0">
                  <a:solidFill>
                    <a:schemeClr val="tx1"/>
                  </a:solidFill>
                </a:rPr>
                <a:t>これからの取組テーマ</a:t>
              </a:r>
            </a:p>
          </p:txBody>
        </p:sp>
        <p:sp>
          <p:nvSpPr>
            <p:cNvPr id="51" name="正方形/長方形 50"/>
            <p:cNvSpPr/>
            <p:nvPr/>
          </p:nvSpPr>
          <p:spPr>
            <a:xfrm>
              <a:off x="354827" y="5633378"/>
              <a:ext cx="743157" cy="15079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dirty="0">
                  <a:solidFill>
                    <a:schemeClr val="tx1"/>
                  </a:solidFill>
                </a:rPr>
                <a:t>これまでの取組</a:t>
              </a:r>
            </a:p>
          </p:txBody>
        </p:sp>
        <p:sp>
          <p:nvSpPr>
            <p:cNvPr id="54" name="テキスト ボックス 53"/>
            <p:cNvSpPr txBox="1"/>
            <p:nvPr/>
          </p:nvSpPr>
          <p:spPr>
            <a:xfrm>
              <a:off x="540397" y="5444050"/>
              <a:ext cx="478782" cy="184666"/>
            </a:xfrm>
            <a:prstGeom prst="rect">
              <a:avLst/>
            </a:prstGeom>
            <a:noFill/>
          </p:spPr>
          <p:txBody>
            <a:bodyPr wrap="square" rtlCol="0">
              <a:spAutoFit/>
            </a:bodyPr>
            <a:lstStyle/>
            <a:p>
              <a:r>
                <a:rPr kumimoji="1" lang="ja-JP" altLang="en-US" sz="600" dirty="0"/>
                <a:t>凡例</a:t>
              </a:r>
            </a:p>
          </p:txBody>
        </p:sp>
        <p:sp>
          <p:nvSpPr>
            <p:cNvPr id="56" name="正方形/長方形 55"/>
            <p:cNvSpPr/>
            <p:nvPr/>
          </p:nvSpPr>
          <p:spPr>
            <a:xfrm>
              <a:off x="354827" y="6001591"/>
              <a:ext cx="743157" cy="150794"/>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dirty="0">
                  <a:solidFill>
                    <a:schemeClr val="tx1"/>
                  </a:solidFill>
                </a:rPr>
                <a:t>STRATEGY</a:t>
              </a:r>
              <a:endParaRPr kumimoji="1" lang="ja-JP" altLang="en-US" sz="600" spc="-40" dirty="0">
                <a:solidFill>
                  <a:schemeClr val="tx1"/>
                </a:solidFill>
              </a:endParaRPr>
            </a:p>
          </p:txBody>
        </p:sp>
        <p:sp>
          <p:nvSpPr>
            <p:cNvPr id="63" name="正方形/長方形 62"/>
            <p:cNvSpPr/>
            <p:nvPr/>
          </p:nvSpPr>
          <p:spPr>
            <a:xfrm>
              <a:off x="354827" y="6182598"/>
              <a:ext cx="743157" cy="150794"/>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dirty="0">
                  <a:solidFill>
                    <a:schemeClr val="tx1"/>
                  </a:solidFill>
                </a:rPr>
                <a:t>VALUE</a:t>
              </a:r>
              <a:endParaRPr kumimoji="1" lang="ja-JP" altLang="en-US" sz="600" spc="-40" dirty="0">
                <a:solidFill>
                  <a:schemeClr val="tx1"/>
                </a:solidFill>
              </a:endParaRPr>
            </a:p>
          </p:txBody>
        </p:sp>
        <p:sp>
          <p:nvSpPr>
            <p:cNvPr id="65" name="角丸四角形 64"/>
            <p:cNvSpPr/>
            <p:nvPr/>
          </p:nvSpPr>
          <p:spPr>
            <a:xfrm>
              <a:off x="354827" y="6363605"/>
              <a:ext cx="743157" cy="168634"/>
            </a:xfrm>
            <a:prstGeom prst="roundRect">
              <a:avLst/>
            </a:prstGeom>
            <a:solidFill>
              <a:srgbClr val="D9D9D9"/>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dirty="0">
                  <a:solidFill>
                    <a:schemeClr val="tx1"/>
                  </a:solidFill>
                </a:rPr>
                <a:t>国等の取組</a:t>
              </a:r>
            </a:p>
          </p:txBody>
        </p:sp>
      </p:grpSp>
    </p:spTree>
    <p:extLst>
      <p:ext uri="{BB962C8B-B14F-4D97-AF65-F5344CB8AC3E}">
        <p14:creationId xmlns:p14="http://schemas.microsoft.com/office/powerpoint/2010/main" val="1666872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057EF62B-286F-446F-88FE-665E5091438F}"/>
              </a:ext>
            </a:extLst>
          </p:cNvPr>
          <p:cNvSpPr/>
          <p:nvPr/>
        </p:nvSpPr>
        <p:spPr>
          <a:xfrm>
            <a:off x="0" y="0"/>
            <a:ext cx="292100" cy="6870933"/>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57" name="テキスト ボックス 56">
            <a:extLst>
              <a:ext uri="{FF2B5EF4-FFF2-40B4-BE49-F238E27FC236}">
                <a16:creationId xmlns:a16="http://schemas.microsoft.com/office/drawing/2014/main" id="{81FDFA77-7CD6-4141-91A5-A4841BB605D5}"/>
              </a:ext>
            </a:extLst>
          </p:cNvPr>
          <p:cNvSpPr txBox="1"/>
          <p:nvPr/>
        </p:nvSpPr>
        <p:spPr>
          <a:xfrm>
            <a:off x="1752595" y="1275860"/>
            <a:ext cx="5782738" cy="696873"/>
          </a:xfrm>
          <a:prstGeom prst="rect">
            <a:avLst/>
          </a:prstGeom>
          <a:noFill/>
        </p:spPr>
        <p:txBody>
          <a:bodyPr wrap="square" tIns="0" numCol="1" spcCol="360000" anchor="t">
            <a:noAutofit/>
          </a:bodyPr>
          <a:lstStyle/>
          <a:p>
            <a:pPr lvl="0" defTabSz="914400">
              <a:defRPr/>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a:t>
            </a:r>
            <a:r>
              <a:rPr lang="ja-JP" altLang="en-US" sz="1600" b="1" kern="0" dirty="0">
                <a:ea typeface="Yu Gothic UI" panose="020B0500000000000000" pitchFamily="50" charset="-128"/>
                <a:cs typeface="ＭＳ Ｐゴシック" panose="020B0600070205080204" pitchFamily="50" charset="-128"/>
              </a:rPr>
              <a:t>デジタル技術を活用した大阪のにぎわい創出</a:t>
            </a:r>
          </a:p>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　　</a:t>
            </a:r>
            <a:r>
              <a:rPr lang="ja-JP" altLang="en-US" sz="1400" kern="0" dirty="0">
                <a:ea typeface="Yu Gothic UI" panose="020B0500000000000000" pitchFamily="50" charset="-128"/>
                <a:cs typeface="ＭＳ Ｐゴシック" panose="020B0600070205080204" pitchFamily="50" charset="-128"/>
              </a:rPr>
              <a:t>高精細デジタル技術等を活用した大阪城の魅力発信</a:t>
            </a:r>
          </a:p>
          <a:p>
            <a:pPr>
              <a:lnSpc>
                <a:spcPct val="150000"/>
              </a:lnSpc>
            </a:pPr>
            <a:r>
              <a:rPr lang="ja-JP" altLang="en-US" sz="1400" dirty="0">
                <a:solidFill>
                  <a:schemeClr val="tx1">
                    <a:lumMod val="85000"/>
                    <a:lumOff val="15000"/>
                  </a:schemeClr>
                </a:solidFill>
                <a:ea typeface="Yu Gothic UI" panose="020B0500000000000000" pitchFamily="50" charset="-128"/>
              </a:rPr>
              <a:t>　　 </a:t>
            </a:r>
            <a:r>
              <a:rPr lang="ja-JP" altLang="en-US" sz="1400" kern="0" dirty="0">
                <a:ea typeface="Yu Gothic UI" panose="020B0500000000000000" pitchFamily="50" charset="-128"/>
                <a:cs typeface="ＭＳ Ｐゴシック" panose="020B0600070205080204" pitchFamily="50" charset="-128"/>
              </a:rPr>
              <a:t>デジタル技術の活用により博物館等の魅力を発信</a:t>
            </a:r>
            <a:endParaRPr lang="en-US" altLang="ja-JP" sz="1400" kern="0" dirty="0">
              <a:ea typeface="Yu Gothic UI" panose="020B0500000000000000" pitchFamily="50" charset="-128"/>
              <a:cs typeface="ＭＳ Ｐゴシック" panose="020B0600070205080204" pitchFamily="50" charset="-128"/>
            </a:endParaRPr>
          </a:p>
          <a:p>
            <a:pPr>
              <a:lnSpc>
                <a:spcPct val="150000"/>
              </a:lnSpc>
            </a:pPr>
            <a:r>
              <a:rPr lang="ja-JP" altLang="en-US" sz="1400" kern="0" dirty="0">
                <a:ea typeface="Yu Gothic UI" panose="020B0500000000000000" pitchFamily="50" charset="-128"/>
                <a:cs typeface="ＭＳ Ｐゴシック" panose="020B0600070205080204" pitchFamily="50" charset="-128"/>
              </a:rPr>
              <a:t>　　 </a:t>
            </a:r>
            <a:r>
              <a:rPr lang="en-US" altLang="ja-JP" sz="1400" kern="0" dirty="0">
                <a:ea typeface="Yu Gothic UI" panose="020B0500000000000000" pitchFamily="50" charset="-128"/>
                <a:cs typeface="ＭＳ Ｐゴシック" panose="020B0600070205080204" pitchFamily="50" charset="-128"/>
              </a:rPr>
              <a:t>VR</a:t>
            </a:r>
            <a:r>
              <a:rPr lang="ja-JP" altLang="en-US" sz="1400" kern="0" dirty="0">
                <a:ea typeface="Yu Gothic UI" panose="020B0500000000000000" pitchFamily="50" charset="-128"/>
                <a:cs typeface="ＭＳ Ｐゴシック" panose="020B0600070205080204" pitchFamily="50" charset="-128"/>
              </a:rPr>
              <a:t>を活用した泉布観の魅力発信</a:t>
            </a:r>
          </a:p>
          <a:p>
            <a:pPr>
              <a:lnSpc>
                <a:spcPct val="150000"/>
              </a:lnSpc>
            </a:pPr>
            <a:endParaRPr lang="ja-JP" altLang="en-US" sz="1400" kern="0" dirty="0">
              <a:ea typeface="Yu Gothic UI" panose="020B0500000000000000" pitchFamily="50" charset="-128"/>
              <a:cs typeface="ＭＳ Ｐゴシック" panose="020B0600070205080204" pitchFamily="50" charset="-128"/>
            </a:endParaRPr>
          </a:p>
          <a:p>
            <a:pPr>
              <a:lnSpc>
                <a:spcPct val="150000"/>
              </a:lnSpc>
            </a:pPr>
            <a:endParaRPr lang="en-US" altLang="ja-JP" sz="1400" dirty="0">
              <a:solidFill>
                <a:schemeClr val="tx1">
                  <a:lumMod val="85000"/>
                  <a:lumOff val="15000"/>
                </a:schemeClr>
              </a:solidFill>
              <a:ea typeface="Yu Gothic UI" panose="020B0500000000000000" pitchFamily="50" charset="-128"/>
            </a:endParaRPr>
          </a:p>
        </p:txBody>
      </p:sp>
      <p:sp>
        <p:nvSpPr>
          <p:cNvPr id="2" name="スライド番号プレースホルダー 12">
            <a:extLst>
              <a:ext uri="{FF2B5EF4-FFF2-40B4-BE49-F238E27FC236}">
                <a16:creationId xmlns:a16="http://schemas.microsoft.com/office/drawing/2014/main" id="{2F804B22-B52A-2F60-850D-CD3E3F55ADE6}"/>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E707BA-883C-4D78-8419-4B7DEB3F4E9F}" type="slidenum">
              <a:rPr kumimoji="1" lang="en-GB" smtClean="0">
                <a:latin typeface="+mn-lt"/>
              </a:rPr>
              <a:pPr/>
              <a:t>36</a:t>
            </a:fld>
            <a:endParaRPr kumimoji="1" lang="en-GB">
              <a:latin typeface="+mn-lt"/>
            </a:endParaRPr>
          </a:p>
        </p:txBody>
      </p:sp>
      <p:sp>
        <p:nvSpPr>
          <p:cNvPr id="9" name="テキスト ボックス 8">
            <a:extLst>
              <a:ext uri="{FF2B5EF4-FFF2-40B4-BE49-F238E27FC236}">
                <a16:creationId xmlns:a16="http://schemas.microsoft.com/office/drawing/2014/main" id="{81FDFA77-7CD6-4141-91A5-A4841BB605D5}"/>
              </a:ext>
            </a:extLst>
          </p:cNvPr>
          <p:cNvSpPr txBox="1"/>
          <p:nvPr/>
        </p:nvSpPr>
        <p:spPr>
          <a:xfrm>
            <a:off x="1752592" y="2622067"/>
            <a:ext cx="7543807" cy="2285583"/>
          </a:xfrm>
          <a:prstGeom prst="rect">
            <a:avLst/>
          </a:prstGeom>
          <a:noFill/>
        </p:spPr>
        <p:txBody>
          <a:bodyPr wrap="square" tIns="0" numCol="1" spcCol="360000" anchor="t">
            <a:noAutofit/>
          </a:bodyPr>
          <a:lstStyle/>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・御堂筋周辺エリアにおける人流データ等の活用による回遊性の向上</a:t>
            </a:r>
            <a:endPar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endParaRPr>
          </a:p>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・中小企業の</a:t>
            </a:r>
            <a:r>
              <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rPr>
              <a:t>DX</a:t>
            </a: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推進ニーズに応える支援を実施</a:t>
            </a:r>
            <a:endPar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endParaRPr>
          </a:p>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・新・港湾情報システム「</a:t>
            </a:r>
            <a:r>
              <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rPr>
              <a:t>CONPAS</a:t>
            </a: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」の導入によるコンテナ物流の効率化及び生産性向上</a:t>
            </a:r>
          </a:p>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a:t>
            </a:r>
            <a:endPar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endParaRPr>
          </a:p>
        </p:txBody>
      </p:sp>
      <p:cxnSp>
        <p:nvCxnSpPr>
          <p:cNvPr id="22" name="直線コネクタ 21">
            <a:extLst>
              <a:ext uri="{FF2B5EF4-FFF2-40B4-BE49-F238E27FC236}">
                <a16:creationId xmlns:a16="http://schemas.microsoft.com/office/drawing/2014/main" id="{2BD40F37-781C-487B-A633-BBF424519428}"/>
              </a:ext>
            </a:extLst>
          </p:cNvPr>
          <p:cNvCxnSpPr>
            <a:cxnSpLocks/>
          </p:cNvCxnSpPr>
          <p:nvPr/>
        </p:nvCxnSpPr>
        <p:spPr>
          <a:xfrm>
            <a:off x="6789737" y="795169"/>
            <a:ext cx="874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412D710E-4106-4F55-B630-C1EB2207624E}"/>
              </a:ext>
            </a:extLst>
          </p:cNvPr>
          <p:cNvSpPr/>
          <p:nvPr/>
        </p:nvSpPr>
        <p:spPr>
          <a:xfrm>
            <a:off x="7664450" y="702732"/>
            <a:ext cx="1471086" cy="2230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sz="2000" b="1" dirty="0">
                <a:solidFill>
                  <a:srgbClr val="AF1932"/>
                </a:solidFill>
                <a:latin typeface="Avenir Next LT Pro Demi" panose="020B0704020202020204" pitchFamily="34" charset="0"/>
                <a:ea typeface="Yu Gothic UI" panose="020B0500000000000000" pitchFamily="50" charset="-128"/>
              </a:rPr>
              <a:t>P37</a:t>
            </a:r>
            <a:r>
              <a:rPr lang="ja-JP" altLang="en-US" sz="2000" b="1" dirty="0">
                <a:solidFill>
                  <a:srgbClr val="AF1932"/>
                </a:solidFill>
                <a:latin typeface="Avenir Next LT Pro Demi" panose="020B0704020202020204" pitchFamily="34" charset="0"/>
                <a:ea typeface="Yu Gothic UI" panose="020B0500000000000000" pitchFamily="50" charset="-128"/>
              </a:rPr>
              <a:t>～</a:t>
            </a:r>
            <a:r>
              <a:rPr lang="en-US" altLang="ja-JP" sz="2000" b="1" dirty="0">
                <a:solidFill>
                  <a:srgbClr val="AF1932"/>
                </a:solidFill>
                <a:latin typeface="Avenir Next LT Pro Demi" panose="020B0704020202020204" pitchFamily="34" charset="0"/>
                <a:ea typeface="Yu Gothic UI" panose="020B0500000000000000" pitchFamily="50" charset="-128"/>
              </a:rPr>
              <a:t> P43</a:t>
            </a:r>
            <a:endParaRPr lang="ja-JP" altLang="en-US" sz="2000" b="1" dirty="0">
              <a:solidFill>
                <a:srgbClr val="AF1932"/>
              </a:solidFill>
              <a:latin typeface="Avenir Next LT Pro Demi" panose="020B0704020202020204" pitchFamily="34" charset="0"/>
              <a:ea typeface="Yu Gothic UI" panose="020B0500000000000000" pitchFamily="50" charset="-128"/>
            </a:endParaRPr>
          </a:p>
        </p:txBody>
      </p:sp>
      <p:sp>
        <p:nvSpPr>
          <p:cNvPr id="11" name="テキスト ボックス 10">
            <a:extLst>
              <a:ext uri="{FF2B5EF4-FFF2-40B4-BE49-F238E27FC236}">
                <a16:creationId xmlns:a16="http://schemas.microsoft.com/office/drawing/2014/main" id="{236ED399-FE5B-4DBF-86E3-7259710CF846}"/>
              </a:ext>
            </a:extLst>
          </p:cNvPr>
          <p:cNvSpPr txBox="1"/>
          <p:nvPr/>
        </p:nvSpPr>
        <p:spPr>
          <a:xfrm>
            <a:off x="747423" y="597533"/>
            <a:ext cx="5947575" cy="411219"/>
          </a:xfrm>
          <a:prstGeom prst="rect">
            <a:avLst/>
          </a:prstGeom>
          <a:noFill/>
        </p:spPr>
        <p:txBody>
          <a:bodyPr wrap="square" tIns="0" numCol="1" spcCol="360000" anchor="ctr">
            <a:noAutofit/>
          </a:bodyPr>
          <a:lstStyle/>
          <a:p>
            <a:pPr>
              <a:lnSpc>
                <a:spcPct val="150000"/>
              </a:lnSpc>
              <a:spcAft>
                <a:spcPts val="1200"/>
              </a:spcAft>
            </a:pPr>
            <a:r>
              <a:rPr lang="ja-JP" altLang="en-US" sz="2000" b="1" dirty="0">
                <a:solidFill>
                  <a:srgbClr val="AF1932"/>
                </a:solidFill>
                <a:latin typeface="Avenir Next LT Pro Demi" panose="020B0704020202020204" pitchFamily="34" charset="0"/>
                <a:ea typeface="Yu Gothic UI" panose="020B0500000000000000" pitchFamily="50" charset="-128"/>
              </a:rPr>
              <a:t>　　　　　　　</a:t>
            </a:r>
            <a:r>
              <a:rPr lang="ja-JP" altLang="en-US" sz="2000" b="1" dirty="0" err="1">
                <a:solidFill>
                  <a:srgbClr val="AF1932"/>
                </a:solidFill>
                <a:latin typeface="Avenir Next LT Pro Demi" panose="020B0704020202020204" pitchFamily="34" charset="0"/>
                <a:ea typeface="Yu Gothic UI" panose="020B0500000000000000" pitchFamily="50" charset="-128"/>
              </a:rPr>
              <a:t>の</a:t>
            </a:r>
            <a:r>
              <a:rPr lang="en-US" altLang="ja-JP" sz="2000" b="1" dirty="0">
                <a:solidFill>
                  <a:srgbClr val="AF1932"/>
                </a:solidFill>
                <a:latin typeface="Avenir Next LT Pro Demi" panose="020B0704020202020204" pitchFamily="34" charset="0"/>
                <a:ea typeface="Yu Gothic UI" panose="020B0500000000000000" pitchFamily="50" charset="-128"/>
              </a:rPr>
              <a:t>Re-Design</a:t>
            </a:r>
            <a:r>
              <a:rPr lang="ja-JP" altLang="en-US" sz="2000" b="1" dirty="0">
                <a:solidFill>
                  <a:srgbClr val="AF1932"/>
                </a:solidFill>
                <a:latin typeface="Avenir Next LT Pro Demi" panose="020B0704020202020204" pitchFamily="34" charset="0"/>
                <a:ea typeface="Yu Gothic UI" panose="020B0500000000000000" pitchFamily="50" charset="-128"/>
              </a:rPr>
              <a:t>　アクションプラン一覧</a:t>
            </a:r>
            <a:endParaRPr lang="en-US" altLang="ja-JP" sz="1600" dirty="0">
              <a:solidFill>
                <a:schemeClr val="tx1">
                  <a:lumMod val="85000"/>
                  <a:lumOff val="15000"/>
                </a:schemeClr>
              </a:solidFill>
              <a:latin typeface="Avenir Next LT Pro Demi" panose="020B0704020202020204" pitchFamily="34" charset="0"/>
              <a:ea typeface="Yu Gothic UI" panose="020B0500000000000000" pitchFamily="50" charset="-128"/>
            </a:endParaRPr>
          </a:p>
        </p:txBody>
      </p:sp>
      <p:pic>
        <p:nvPicPr>
          <p:cNvPr id="12" name="Picture 6">
            <a:extLst>
              <a:ext uri="{FF2B5EF4-FFF2-40B4-BE49-F238E27FC236}">
                <a16:creationId xmlns:a16="http://schemas.microsoft.com/office/drawing/2014/main" id="{DE96101B-C878-46C4-ABD5-147E62BF157D}"/>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684" y="495515"/>
            <a:ext cx="1934606"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337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37</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07. </a:t>
            </a:r>
            <a:r>
              <a:rPr kumimoji="1" lang="ja-JP" altLang="en-US" sz="1100" b="1" kern="0" dirty="0">
                <a:solidFill>
                  <a:srgbClr val="FFFFFF"/>
                </a:solidFill>
                <a:latin typeface="Yu Gothic UI" panose="020B0500000000000000" pitchFamily="50" charset="-128"/>
                <a:ea typeface="Yu Gothic UI" panose="020B0500000000000000" pitchFamily="50" charset="-128"/>
              </a:rPr>
              <a:t>「好きや</a:t>
            </a:r>
            <a:r>
              <a:rPr kumimoji="1" lang="ja-JP" altLang="en-US" sz="1100" b="1" kern="0" dirty="0" err="1">
                <a:solidFill>
                  <a:srgbClr val="FFFFFF"/>
                </a:solidFill>
                <a:latin typeface="Yu Gothic UI" panose="020B0500000000000000" pitchFamily="50" charset="-128"/>
                <a:ea typeface="Yu Gothic UI" panose="020B0500000000000000" pitchFamily="50" charset="-128"/>
              </a:rPr>
              <a:t>ねん</a:t>
            </a:r>
            <a:r>
              <a:rPr kumimoji="1" lang="en-US" altLang="ja-JP" sz="1100" b="1" kern="0" dirty="0">
                <a:solidFill>
                  <a:srgbClr val="FFFFFF"/>
                </a:solidFill>
                <a:latin typeface="Yu Gothic UI" panose="020B0500000000000000" pitchFamily="50" charset="-128"/>
                <a:ea typeface="Yu Gothic UI" panose="020B0500000000000000" pitchFamily="50" charset="-128"/>
              </a:rPr>
              <a:t>OSAKA</a:t>
            </a:r>
            <a:r>
              <a:rPr kumimoji="1" lang="ja-JP" altLang="en-US" sz="1100" b="1" kern="0" dirty="0">
                <a:solidFill>
                  <a:srgbClr val="FFFFFF"/>
                </a:solidFill>
                <a:latin typeface="Yu Gothic UI" panose="020B0500000000000000" pitchFamily="50" charset="-128"/>
                <a:ea typeface="Yu Gothic UI" panose="020B0500000000000000" pitchFamily="50" charset="-128"/>
              </a:rPr>
              <a:t>」。魅力発信からファンづくりへ</a:t>
            </a:r>
          </a:p>
        </p:txBody>
      </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dirty="0">
                <a:solidFill>
                  <a:srgbClr val="AF1932"/>
                </a:solidFill>
                <a:ea typeface="Yu Gothic UI" panose="020B0500000000000000" pitchFamily="50" charset="-128"/>
              </a:rPr>
              <a:t>デジタル技術を活用した大阪のにぎわい創出</a:t>
            </a:r>
            <a:endParaRPr kumimoji="1" lang="ja-JP" altLang="en-US" sz="2000" b="1" kern="0" dirty="0">
              <a:solidFill>
                <a:srgbClr val="AF1932"/>
              </a:solidFill>
              <a:latin typeface="Yu Gothic UI" panose="020B0500000000000000" pitchFamily="50" charset="-128"/>
              <a:ea typeface="Yu Gothic UI" panose="020B0500000000000000" pitchFamily="50" charset="-128"/>
            </a:endParaRPr>
          </a:p>
        </p:txBody>
      </p:sp>
      <p:sp>
        <p:nvSpPr>
          <p:cNvPr id="31" name="正方形/長方形 30">
            <a:extLst>
              <a:ext uri="{FF2B5EF4-FFF2-40B4-BE49-F238E27FC236}">
                <a16:creationId xmlns:a16="http://schemas.microsoft.com/office/drawing/2014/main" id="{F1609651-B9C4-436D-AA11-9ED54BC7CD9C}"/>
              </a:ext>
            </a:extLst>
          </p:cNvPr>
          <p:cNvSpPr/>
          <p:nvPr/>
        </p:nvSpPr>
        <p:spPr>
          <a:xfrm>
            <a:off x="445009" y="1224231"/>
            <a:ext cx="9009351" cy="715426"/>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近年、単なる見学ではない「学び」（体験を伴う“知”）に対する意欲を持った観光客が増加（コト消費への移行）しており、ニーズの変化に対応し、国内外からの来館者の獲得に向け新たな打ち出しが必要であ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大阪が誇る文化財（大阪城や泉布観など）や地方独立行政法人大阪市博物館機構が所管する</a:t>
            </a:r>
            <a:r>
              <a:rPr lang="en-US" altLang="ja-JP" sz="1100" dirty="0">
                <a:solidFill>
                  <a:srgbClr val="000000"/>
                </a:solidFill>
                <a:ea typeface="Yu Gothic UI" panose="020B0500000000000000" pitchFamily="50" charset="-128"/>
              </a:rPr>
              <a:t>6</a:t>
            </a:r>
            <a:r>
              <a:rPr lang="ja-JP" altLang="en-US" sz="1100" dirty="0" err="1">
                <a:solidFill>
                  <a:srgbClr val="000000"/>
                </a:solidFill>
                <a:ea typeface="Yu Gothic UI" panose="020B0500000000000000" pitchFamily="50" charset="-128"/>
              </a:rPr>
              <a:t>つの</a:t>
            </a:r>
            <a:r>
              <a:rPr lang="ja-JP" altLang="en-US" sz="1100" dirty="0">
                <a:solidFill>
                  <a:srgbClr val="000000"/>
                </a:solidFill>
                <a:ea typeface="Yu Gothic UI" panose="020B0500000000000000" pitchFamily="50" charset="-128"/>
              </a:rPr>
              <a:t>博物館等について、デジタル技術を活用した魅力発信等を行うことにより、誰もが文化財等に親しめる機会を創出し来訪者を増加させるとともに、各施設が連携し、市内各エリアを活性化し、にぎわい創出を図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本取組により、都市大阪に対する理解が深まり、都市としての魅力を更に楽しめるようにするとともに、都市格の向上、シビックプライドの醸成をめざす。</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9" name="グループ化 38">
            <a:extLst>
              <a:ext uri="{FF2B5EF4-FFF2-40B4-BE49-F238E27FC236}">
                <a16:creationId xmlns:a16="http://schemas.microsoft.com/office/drawing/2014/main" id="{00BE70BE-226F-4920-BAEA-A0B5784EC86F}"/>
              </a:ext>
            </a:extLst>
          </p:cNvPr>
          <p:cNvGrpSpPr/>
          <p:nvPr/>
        </p:nvGrpSpPr>
        <p:grpSpPr>
          <a:xfrm>
            <a:off x="445009" y="901516"/>
            <a:ext cx="1179936" cy="243520"/>
            <a:chOff x="528309" y="3016181"/>
            <a:chExt cx="1179936" cy="243520"/>
          </a:xfrm>
        </p:grpSpPr>
        <p:sp>
          <p:nvSpPr>
            <p:cNvPr id="40" name="正方形/長方形 39">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1" name="テキスト ボックス 40">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p>
          </p:txBody>
        </p:sp>
      </p:grpSp>
      <p:pic>
        <p:nvPicPr>
          <p:cNvPr id="19" name="図 18"/>
          <p:cNvPicPr>
            <a:picLocks noChangeAspect="1"/>
          </p:cNvPicPr>
          <p:nvPr/>
        </p:nvPicPr>
        <p:blipFill>
          <a:blip r:embed="rId2"/>
          <a:stretch>
            <a:fillRect/>
          </a:stretch>
        </p:blipFill>
        <p:spPr>
          <a:xfrm>
            <a:off x="2348968" y="2664375"/>
            <a:ext cx="6268403" cy="3727159"/>
          </a:xfrm>
          <a:prstGeom prst="rect">
            <a:avLst/>
          </a:prstGeom>
        </p:spPr>
      </p:pic>
      <p:sp>
        <p:nvSpPr>
          <p:cNvPr id="20" name="角丸四角形 19"/>
          <p:cNvSpPr/>
          <p:nvPr/>
        </p:nvSpPr>
        <p:spPr>
          <a:xfrm>
            <a:off x="7941965" y="2779020"/>
            <a:ext cx="1293223" cy="598259"/>
          </a:xfrm>
          <a:prstGeom prst="roundRect">
            <a:avLst/>
          </a:prstGeom>
          <a:solidFill>
            <a:srgbClr val="AF1932"/>
          </a:solidFill>
          <a:ln w="9525" cap="flat" cmpd="sng" algn="ctr">
            <a:solidFill>
              <a:srgbClr val="AF1932"/>
            </a:solidFill>
            <a:prstDash val="solid"/>
          </a:ln>
          <a:effectLst/>
        </p:spPr>
        <p:txBody>
          <a:bodyPr lIns="33231" tIns="33231" rIns="33231" bIns="33231" rtlCol="0" anchor="ctr" anchorCtr="0"/>
          <a:lstStyle/>
          <a:p>
            <a:pPr algn="ctr" fontAlgn="base">
              <a:spcBef>
                <a:spcPct val="0"/>
              </a:spcBef>
              <a:spcAft>
                <a:spcPct val="0"/>
              </a:spcAft>
            </a:pPr>
            <a:r>
              <a:rPr kumimoji="1" lang="ja-JP" altLang="en-US" sz="1015" b="1" kern="0" dirty="0">
                <a:solidFill>
                  <a:srgbClr val="FFFFFF"/>
                </a:solidFill>
                <a:latin typeface="Yu Gothic UI" panose="020B0500000000000000" pitchFamily="50" charset="-128"/>
                <a:ea typeface="Yu Gothic UI" panose="020B0500000000000000" pitchFamily="50" charset="-128"/>
              </a:rPr>
              <a:t>大阪城の魅力発信</a:t>
            </a:r>
            <a:endParaRPr kumimoji="1" lang="en-US" altLang="ja-JP" sz="1015" b="1" kern="0" dirty="0">
              <a:solidFill>
                <a:srgbClr val="FFFFFF"/>
              </a:solidFill>
              <a:latin typeface="Yu Gothic UI" panose="020B0500000000000000" pitchFamily="50" charset="-128"/>
              <a:ea typeface="Yu Gothic UI" panose="020B0500000000000000" pitchFamily="50" charset="-128"/>
            </a:endParaRPr>
          </a:p>
        </p:txBody>
      </p:sp>
      <p:sp>
        <p:nvSpPr>
          <p:cNvPr id="21" name="角丸四角形 20"/>
          <p:cNvSpPr/>
          <p:nvPr/>
        </p:nvSpPr>
        <p:spPr>
          <a:xfrm>
            <a:off x="1186572" y="4125532"/>
            <a:ext cx="1249672" cy="720000"/>
          </a:xfrm>
          <a:prstGeom prst="roundRect">
            <a:avLst/>
          </a:prstGeom>
          <a:solidFill>
            <a:srgbClr val="AF1932"/>
          </a:solidFill>
          <a:ln w="9525" cap="flat" cmpd="sng" algn="ctr">
            <a:solidFill>
              <a:srgbClr val="AF1932"/>
            </a:solidFill>
            <a:prstDash val="solid"/>
          </a:ln>
          <a:effectLst/>
        </p:spPr>
        <p:txBody>
          <a:bodyPr lIns="33231" tIns="33231" rIns="33231" bIns="33231" rtlCol="0" anchor="ctr" anchorCtr="0"/>
          <a:lstStyle/>
          <a:p>
            <a:pPr algn="ctr" fontAlgn="base">
              <a:spcBef>
                <a:spcPct val="0"/>
              </a:spcBef>
              <a:spcAft>
                <a:spcPct val="0"/>
              </a:spcAft>
            </a:pPr>
            <a:r>
              <a:rPr kumimoji="1" lang="ja-JP" altLang="en-US" sz="1015" b="1" kern="0" dirty="0">
                <a:solidFill>
                  <a:srgbClr val="FFFFFF"/>
                </a:solidFill>
                <a:latin typeface="Yu Gothic UI" panose="020B0500000000000000" pitchFamily="50" charset="-128"/>
                <a:ea typeface="Yu Gothic UI" panose="020B0500000000000000" pitchFamily="50" charset="-128"/>
              </a:rPr>
              <a:t>重要文化財などの</a:t>
            </a:r>
            <a:endParaRPr kumimoji="1" lang="en-US" altLang="ja-JP" sz="1015"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pPr>
            <a:r>
              <a:rPr kumimoji="1" lang="ja-JP" altLang="en-US" sz="1015" b="1" kern="0" dirty="0">
                <a:solidFill>
                  <a:srgbClr val="FFFFFF"/>
                </a:solidFill>
                <a:latin typeface="Yu Gothic UI" panose="020B0500000000000000" pitchFamily="50" charset="-128"/>
                <a:ea typeface="Yu Gothic UI" panose="020B0500000000000000" pitchFamily="50" charset="-128"/>
              </a:rPr>
              <a:t>魅力発信</a:t>
            </a:r>
            <a:endParaRPr kumimoji="1" lang="en-US" altLang="ja-JP" sz="1015" b="1" kern="0" dirty="0">
              <a:solidFill>
                <a:srgbClr val="FFFFFF"/>
              </a:solidFill>
              <a:latin typeface="Yu Gothic UI" panose="020B0500000000000000" pitchFamily="50" charset="-128"/>
              <a:ea typeface="Yu Gothic UI" panose="020B0500000000000000" pitchFamily="50" charset="-128"/>
            </a:endParaRPr>
          </a:p>
        </p:txBody>
      </p:sp>
      <p:sp>
        <p:nvSpPr>
          <p:cNvPr id="22" name="角丸四角形 21"/>
          <p:cNvSpPr/>
          <p:nvPr/>
        </p:nvSpPr>
        <p:spPr>
          <a:xfrm>
            <a:off x="1186572" y="5550638"/>
            <a:ext cx="1356283" cy="720000"/>
          </a:xfrm>
          <a:prstGeom prst="roundRect">
            <a:avLst/>
          </a:prstGeom>
          <a:solidFill>
            <a:srgbClr val="AF1932"/>
          </a:solidFill>
          <a:ln w="9525" cap="flat" cmpd="sng" algn="ctr">
            <a:solidFill>
              <a:srgbClr val="AF1932"/>
            </a:solidFill>
            <a:prstDash val="solid"/>
          </a:ln>
          <a:effectLst/>
        </p:spPr>
        <p:txBody>
          <a:bodyPr lIns="33231" tIns="33231" rIns="33231" bIns="33231" rtlCol="0" anchor="ctr" anchorCtr="0"/>
          <a:lstStyle/>
          <a:p>
            <a:pPr algn="ctr" fontAlgn="base">
              <a:spcBef>
                <a:spcPct val="0"/>
              </a:spcBef>
              <a:spcAft>
                <a:spcPct val="0"/>
              </a:spcAft>
            </a:pPr>
            <a:r>
              <a:rPr kumimoji="1" lang="ja-JP" altLang="en-US" sz="1015" b="1" kern="0" dirty="0">
                <a:solidFill>
                  <a:srgbClr val="FFFFFF"/>
                </a:solidFill>
                <a:latin typeface="Yu Gothic UI" panose="020B0500000000000000" pitchFamily="50" charset="-128"/>
                <a:ea typeface="Yu Gothic UI" panose="020B0500000000000000" pitchFamily="50" charset="-128"/>
              </a:rPr>
              <a:t>博物館等の魅力発信</a:t>
            </a:r>
            <a:endParaRPr kumimoji="1" lang="en-US" altLang="ja-JP" sz="1015" b="1" kern="0" dirty="0">
              <a:solidFill>
                <a:srgbClr val="FFFFFF"/>
              </a:solidFill>
              <a:latin typeface="Yu Gothic UI" panose="020B0500000000000000" pitchFamily="50" charset="-128"/>
              <a:ea typeface="Yu Gothic UI" panose="020B0500000000000000" pitchFamily="50" charset="-128"/>
            </a:endParaRPr>
          </a:p>
        </p:txBody>
      </p:sp>
      <p:sp>
        <p:nvSpPr>
          <p:cNvPr id="23" name="コンテンツ プレースホルダー 2"/>
          <p:cNvSpPr txBox="1">
            <a:spLocks/>
          </p:cNvSpPr>
          <p:nvPr/>
        </p:nvSpPr>
        <p:spPr>
          <a:xfrm>
            <a:off x="1102855" y="2555636"/>
            <a:ext cx="8276026" cy="3835898"/>
          </a:xfrm>
          <a:prstGeom prst="rect">
            <a:avLst/>
          </a:prstGeom>
          <a:ln>
            <a:solidFill>
              <a:schemeClr val="tx1">
                <a:lumMod val="50000"/>
                <a:lumOff val="50000"/>
              </a:schemeClr>
            </a:solidFill>
          </a:ln>
        </p:spPr>
        <p:txBody>
          <a:bodyPr vert="horz" lIns="91440" tIns="45720" rIns="91440" bIns="45720" rtlCol="0" anchor="t" anchorCtr="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82562" indent="0">
              <a:lnSpc>
                <a:spcPts val="2000"/>
              </a:lnSpc>
              <a:buFont typeface="Arial" panose="020B0604020202020204" pitchFamily="34" charset="0"/>
              <a:buNone/>
            </a:pPr>
            <a:br>
              <a:rPr lang="en-US" altLang="ja-JP" sz="800" dirty="0"/>
            </a:br>
            <a:endParaRPr lang="en-US" altLang="ja-JP" sz="1600" b="1" u="sng" dirty="0"/>
          </a:p>
        </p:txBody>
      </p:sp>
      <p:sp>
        <p:nvSpPr>
          <p:cNvPr id="24" name="角丸四角形 23"/>
          <p:cNvSpPr/>
          <p:nvPr/>
        </p:nvSpPr>
        <p:spPr>
          <a:xfrm>
            <a:off x="1206439" y="2390256"/>
            <a:ext cx="1683928" cy="310170"/>
          </a:xfrm>
          <a:prstGeom prst="roundRect">
            <a:avLst/>
          </a:prstGeom>
          <a:solidFill>
            <a:srgbClr val="AF1932"/>
          </a:solidFill>
          <a:ln>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大阪城エリア</a:t>
            </a:r>
            <a:endParaRPr kumimoji="1" lang="en-US" altLang="ja-JP" sz="1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77166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38</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07. </a:t>
            </a:r>
            <a:r>
              <a:rPr kumimoji="1" lang="ja-JP" altLang="en-US" sz="1100" b="1" kern="0" dirty="0">
                <a:solidFill>
                  <a:srgbClr val="FFFFFF"/>
                </a:solidFill>
                <a:latin typeface="Yu Gothic UI" panose="020B0500000000000000" pitchFamily="50" charset="-128"/>
                <a:ea typeface="Yu Gothic UI" panose="020B0500000000000000" pitchFamily="50" charset="-128"/>
              </a:rPr>
              <a:t>「好きや</a:t>
            </a:r>
            <a:r>
              <a:rPr kumimoji="1" lang="ja-JP" altLang="en-US" sz="1100" b="1" kern="0" dirty="0" err="1">
                <a:solidFill>
                  <a:srgbClr val="FFFFFF"/>
                </a:solidFill>
                <a:latin typeface="Yu Gothic UI" panose="020B0500000000000000" pitchFamily="50" charset="-128"/>
                <a:ea typeface="Yu Gothic UI" panose="020B0500000000000000" pitchFamily="50" charset="-128"/>
              </a:rPr>
              <a:t>ねん</a:t>
            </a:r>
            <a:r>
              <a:rPr kumimoji="1" lang="en-US" altLang="ja-JP" sz="1100" b="1" kern="0" dirty="0">
                <a:solidFill>
                  <a:srgbClr val="FFFFFF"/>
                </a:solidFill>
                <a:latin typeface="Yu Gothic UI" panose="020B0500000000000000" pitchFamily="50" charset="-128"/>
                <a:ea typeface="Yu Gothic UI" panose="020B0500000000000000" pitchFamily="50" charset="-128"/>
              </a:rPr>
              <a:t>OSAKA</a:t>
            </a:r>
            <a:r>
              <a:rPr kumimoji="1" lang="ja-JP" altLang="en-US" sz="1100" b="1" kern="0" dirty="0">
                <a:solidFill>
                  <a:srgbClr val="FFFFFF"/>
                </a:solidFill>
                <a:latin typeface="Yu Gothic UI" panose="020B0500000000000000" pitchFamily="50" charset="-128"/>
                <a:ea typeface="Yu Gothic UI" panose="020B0500000000000000" pitchFamily="50" charset="-128"/>
              </a:rPr>
              <a:t>」。魅力発信からファンづくりへ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767728"/>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lvl="0" fontAlgn="base">
              <a:spcBef>
                <a:spcPct val="0"/>
              </a:spcBef>
              <a:spcAft>
                <a:spcPct val="0"/>
              </a:spcAft>
              <a:defRPr/>
            </a:pPr>
            <a:r>
              <a:rPr lang="ja-JP" altLang="en-US" sz="2000" b="1" dirty="0">
                <a:solidFill>
                  <a:srgbClr val="AF1932"/>
                </a:solidFill>
                <a:ea typeface="Yu Gothic UI" panose="020B0500000000000000" pitchFamily="50" charset="-128"/>
              </a:rPr>
              <a:t>高精細デジタル技術等を活用した大阪城の</a:t>
            </a:r>
            <a:br>
              <a:rPr lang="en-US" altLang="ja-JP" sz="2000" b="1" dirty="0">
                <a:solidFill>
                  <a:srgbClr val="AF1932"/>
                </a:solidFill>
                <a:ea typeface="Yu Gothic UI" panose="020B0500000000000000" pitchFamily="50" charset="-128"/>
              </a:rPr>
            </a:br>
            <a:r>
              <a:rPr lang="ja-JP" altLang="en-US" sz="2000" b="1" dirty="0">
                <a:solidFill>
                  <a:srgbClr val="AF1932"/>
                </a:solidFill>
                <a:ea typeface="Yu Gothic UI" panose="020B0500000000000000" pitchFamily="50" charset="-128"/>
              </a:rPr>
              <a:t>魅力発信</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9929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9929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9929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都市大阪に対する理解が深まり、都市としての魅力を更に楽しめるようにするとともに、都市格の向上、シビックプライドの醸成が図られていること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68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520000"/>
            <a:ext cx="972000" cy="211155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2015244"/>
            <a:ext cx="3508650" cy="438051"/>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大阪城公園利用者の満足度向上及び大阪城天守閣来館者の増</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015243"/>
            <a:ext cx="972000" cy="468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デジタル技術を活用した大阪城天守閣の魅力向上・魅力発信を行うことにより、新たな来館者・来園者の獲得を図るとともに、市内の博物館施設や歴史的建築物と連携して、大阪城エリアの魅力発信を行い、観光客の周遊を図り、エリアの活性化、にぎわい創出を図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大阪城天守閣の貴重な館蔵品の魅力や、大阪城の歴史を伝える映像コンテンツを作成し、館内展示として披露することで、新たな来館者の獲得及び歴史資料への新たなアプローチを提供する。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デジタル技術を活用し、動画等による多言語対応の史跡案内を提供し、受け入れ環境を整備するとともに、園内の周遊を図る。</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39" name="正方形/長方形 15">
            <a:extLst>
              <a:ext uri="{FF2B5EF4-FFF2-40B4-BE49-F238E27FC236}">
                <a16:creationId xmlns:a16="http://schemas.microsoft.com/office/drawing/2014/main" id="{DF0C7E93-B45B-4F56-9FAC-297AABF3B332}"/>
              </a:ext>
            </a:extLst>
          </p:cNvPr>
          <p:cNvSpPr/>
          <p:nvPr/>
        </p:nvSpPr>
        <p:spPr>
          <a:xfrm>
            <a:off x="5460206" y="318476"/>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lvl="0" fontAlgn="base">
              <a:spcBef>
                <a:spcPct val="0"/>
              </a:spcBef>
              <a:spcAft>
                <a:spcPct val="0"/>
              </a:spcAft>
              <a:defRPr/>
            </a:pPr>
            <a:r>
              <a:rPr kumimoji="1" lang="ja-JP" altLang="en-US" sz="1100" b="1" kern="0" dirty="0">
                <a:solidFill>
                  <a:schemeClr val="bg1"/>
                </a:solidFill>
                <a:latin typeface="Yu Gothic UI" panose="020B0500000000000000" pitchFamily="50" charset="-128"/>
                <a:ea typeface="Yu Gothic UI" panose="020B0500000000000000" pitchFamily="50" charset="-128"/>
              </a:rPr>
              <a:t>デジタル技術を活用した大阪のにぎわい創出</a:t>
            </a:r>
          </a:p>
        </p:txBody>
      </p:sp>
      <p:sp>
        <p:nvSpPr>
          <p:cNvPr id="40" name="矢印: 五方向 10">
            <a:extLst>
              <a:ext uri="{FF2B5EF4-FFF2-40B4-BE49-F238E27FC236}">
                <a16:creationId xmlns:a16="http://schemas.microsoft.com/office/drawing/2014/main" id="{12137F42-C4D3-45CE-938C-F3EDE5D3A607}"/>
              </a:ext>
            </a:extLst>
          </p:cNvPr>
          <p:cNvSpPr/>
          <p:nvPr/>
        </p:nvSpPr>
        <p:spPr>
          <a:xfrm>
            <a:off x="7275506" y="2978325"/>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E7758DF3-0948-4B8E-ADD1-3B36917527FF}"/>
              </a:ext>
            </a:extLst>
          </p:cNvPr>
          <p:cNvSpPr txBox="1"/>
          <p:nvPr/>
        </p:nvSpPr>
        <p:spPr>
          <a:xfrm>
            <a:off x="7689492" y="2846055"/>
            <a:ext cx="1200508"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9E064B8A-A150-46F8-9ABB-D5CB140D28F4}"/>
              </a:ext>
            </a:extLst>
          </p:cNvPr>
          <p:cNvSpPr txBox="1"/>
          <p:nvPr/>
        </p:nvSpPr>
        <p:spPr>
          <a:xfrm>
            <a:off x="5902051" y="2493868"/>
            <a:ext cx="3416614" cy="331640"/>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史跡案内板の</a:t>
            </a:r>
            <a:r>
              <a:rPr lang="en-US" altLang="ja-JP" sz="1100" b="1" dirty="0">
                <a:solidFill>
                  <a:srgbClr val="000000"/>
                </a:solidFill>
                <a:ea typeface="Yu Gothic UI" panose="020B0500000000000000" pitchFamily="50" charset="-128"/>
              </a:rPr>
              <a:t>QR</a:t>
            </a:r>
            <a:r>
              <a:rPr lang="ja-JP" altLang="en-US" sz="1100" b="1" dirty="0">
                <a:solidFill>
                  <a:srgbClr val="000000"/>
                </a:solidFill>
                <a:ea typeface="Yu Gothic UI" panose="020B0500000000000000" pitchFamily="50" charset="-128"/>
              </a:rPr>
              <a:t>コードの読取数</a:t>
            </a:r>
          </a:p>
        </p:txBody>
      </p:sp>
      <p:sp>
        <p:nvSpPr>
          <p:cNvPr id="47" name="テキスト ボックス 46">
            <a:extLst>
              <a:ext uri="{FF2B5EF4-FFF2-40B4-BE49-F238E27FC236}">
                <a16:creationId xmlns:a16="http://schemas.microsoft.com/office/drawing/2014/main" id="{E7758DF3-0948-4B8E-ADD1-3B36917527FF}"/>
              </a:ext>
            </a:extLst>
          </p:cNvPr>
          <p:cNvSpPr txBox="1"/>
          <p:nvPr/>
        </p:nvSpPr>
        <p:spPr>
          <a:xfrm>
            <a:off x="6060319" y="3157985"/>
            <a:ext cx="1087639" cy="221211"/>
          </a:xfrm>
          <a:prstGeom prst="rect">
            <a:avLst/>
          </a:prstGeom>
          <a:noFill/>
        </p:spPr>
        <p:txBody>
          <a:bodyPr wrap="square" lIns="0" tIns="0" rIns="0" bIns="0" rtlCol="0" anchor="ctr" anchorCtr="0">
            <a:noAutofit/>
          </a:bodyPr>
          <a:lstStyle/>
          <a:p>
            <a:pPr defTabSz="228600">
              <a:defRPr/>
            </a:pPr>
            <a:r>
              <a:rPr kumimoji="1" lang="ja-JP" altLang="en-US" b="1" dirty="0">
                <a:ln w="0"/>
                <a:solidFill>
                  <a:srgbClr val="AF1932"/>
                </a:solidFill>
                <a:latin typeface="Yu Gothic UI" panose="020B0500000000000000" pitchFamily="50" charset="-128"/>
                <a:ea typeface="Yu Gothic UI" panose="020B0500000000000000" pitchFamily="50" charset="-128"/>
              </a:rPr>
              <a:t>未導入</a:t>
            </a:r>
            <a:endParaRPr kumimoji="1" lang="ja-JP" altLang="en-US" sz="1600" b="1" dirty="0">
              <a:ln w="0"/>
              <a:solidFill>
                <a:srgbClr val="AF1932"/>
              </a:solidFill>
              <a:latin typeface="Yu Gothic UI" panose="020B0500000000000000" pitchFamily="50" charset="-128"/>
              <a:ea typeface="Yu Gothic UI" panose="020B0500000000000000" pitchFamily="50" charset="-128"/>
            </a:endParaRPr>
          </a:p>
        </p:txBody>
      </p:sp>
      <p:sp>
        <p:nvSpPr>
          <p:cNvPr id="48" name="テキスト ボックス 47">
            <a:extLst>
              <a:ext uri="{FF2B5EF4-FFF2-40B4-BE49-F238E27FC236}">
                <a16:creationId xmlns:a16="http://schemas.microsoft.com/office/drawing/2014/main" id="{E7758DF3-0948-4B8E-ADD1-3B36917527FF}"/>
              </a:ext>
            </a:extLst>
          </p:cNvPr>
          <p:cNvSpPr txBox="1"/>
          <p:nvPr/>
        </p:nvSpPr>
        <p:spPr>
          <a:xfrm>
            <a:off x="7775072" y="3157923"/>
            <a:ext cx="1318280"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65,000</a:t>
            </a:r>
            <a:r>
              <a:rPr kumimoji="1" lang="ja-JP" altLang="en-US" sz="1600" b="1" dirty="0">
                <a:ln w="0"/>
                <a:solidFill>
                  <a:srgbClr val="AF1932"/>
                </a:solidFill>
                <a:latin typeface="Yu Gothic UI" panose="020B0500000000000000" pitchFamily="50" charset="-128"/>
                <a:ea typeface="Yu Gothic UI" panose="020B0500000000000000" pitchFamily="50" charset="-128"/>
              </a:rPr>
              <a:t>回</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9" name="テキスト ボックス 48">
            <a:extLst>
              <a:ext uri="{FF2B5EF4-FFF2-40B4-BE49-F238E27FC236}">
                <a16:creationId xmlns:a16="http://schemas.microsoft.com/office/drawing/2014/main" id="{E7758DF3-0948-4B8E-ADD1-3B36917527FF}"/>
              </a:ext>
            </a:extLst>
          </p:cNvPr>
          <p:cNvSpPr txBox="1"/>
          <p:nvPr/>
        </p:nvSpPr>
        <p:spPr>
          <a:xfrm>
            <a:off x="6060319" y="2846055"/>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50" name="矢印: 五方向 10">
            <a:extLst>
              <a:ext uri="{FF2B5EF4-FFF2-40B4-BE49-F238E27FC236}">
                <a16:creationId xmlns:a16="http://schemas.microsoft.com/office/drawing/2014/main" id="{12137F42-C4D3-45CE-938C-F3EDE5D3A607}"/>
              </a:ext>
            </a:extLst>
          </p:cNvPr>
          <p:cNvSpPr/>
          <p:nvPr/>
        </p:nvSpPr>
        <p:spPr>
          <a:xfrm>
            <a:off x="7275506" y="4097964"/>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E7758DF3-0948-4B8E-ADD1-3B36917527FF}"/>
              </a:ext>
            </a:extLst>
          </p:cNvPr>
          <p:cNvSpPr txBox="1"/>
          <p:nvPr/>
        </p:nvSpPr>
        <p:spPr>
          <a:xfrm>
            <a:off x="7689492" y="3965694"/>
            <a:ext cx="1200508"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58" name="テキスト ボックス 57">
            <a:extLst>
              <a:ext uri="{FF2B5EF4-FFF2-40B4-BE49-F238E27FC236}">
                <a16:creationId xmlns:a16="http://schemas.microsoft.com/office/drawing/2014/main" id="{9E064B8A-A150-46F8-9ABB-D5CB140D28F4}"/>
              </a:ext>
            </a:extLst>
          </p:cNvPr>
          <p:cNvSpPr txBox="1"/>
          <p:nvPr/>
        </p:nvSpPr>
        <p:spPr>
          <a:xfrm>
            <a:off x="5902051" y="3584932"/>
            <a:ext cx="3416614" cy="331640"/>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zh-TW" altLang="en-US" sz="1100" b="1" dirty="0">
                <a:solidFill>
                  <a:srgbClr val="000000"/>
                </a:solidFill>
                <a:ea typeface="Yu Gothic UI" panose="020B0500000000000000" pitchFamily="50" charset="-128"/>
              </a:rPr>
              <a:t>大阪城天守閣入館者数</a:t>
            </a:r>
          </a:p>
        </p:txBody>
      </p:sp>
      <p:sp>
        <p:nvSpPr>
          <p:cNvPr id="59" name="テキスト ボックス 58">
            <a:extLst>
              <a:ext uri="{FF2B5EF4-FFF2-40B4-BE49-F238E27FC236}">
                <a16:creationId xmlns:a16="http://schemas.microsoft.com/office/drawing/2014/main" id="{E7758DF3-0948-4B8E-ADD1-3B36917527FF}"/>
              </a:ext>
            </a:extLst>
          </p:cNvPr>
          <p:cNvSpPr txBox="1"/>
          <p:nvPr/>
        </p:nvSpPr>
        <p:spPr>
          <a:xfrm>
            <a:off x="6060319" y="4277624"/>
            <a:ext cx="1215187" cy="221211"/>
          </a:xfrm>
          <a:prstGeom prst="rect">
            <a:avLst/>
          </a:prstGeom>
          <a:noFill/>
        </p:spPr>
        <p:txBody>
          <a:bodyPr wrap="square" lIns="0" tIns="0" rIns="0" bIns="0" rtlCol="0" anchor="ctr" anchorCtr="0">
            <a:noAutofit/>
          </a:bodyPr>
          <a:lstStyle/>
          <a:p>
            <a:pPr defTabSz="228600">
              <a:defRPr/>
            </a:pPr>
            <a:r>
              <a:rPr kumimoji="1" lang="ja-JP" altLang="en-US" sz="2400" b="1" dirty="0">
                <a:ln w="0"/>
                <a:solidFill>
                  <a:srgbClr val="AF1932"/>
                </a:solidFill>
                <a:latin typeface="Yu Gothic UI" panose="020B0500000000000000" pitchFamily="50" charset="-128"/>
                <a:ea typeface="Yu Gothic UI" panose="020B0500000000000000" pitchFamily="50" charset="-128"/>
              </a:rPr>
              <a:t>約</a:t>
            </a:r>
            <a:r>
              <a:rPr kumimoji="1" lang="en-US" altLang="ja-JP" sz="2400" b="1" dirty="0">
                <a:ln w="0"/>
                <a:solidFill>
                  <a:srgbClr val="AF1932"/>
                </a:solidFill>
                <a:latin typeface="Yu Gothic UI" panose="020B0500000000000000" pitchFamily="50" charset="-128"/>
                <a:ea typeface="Yu Gothic UI" panose="020B0500000000000000" pitchFamily="50" charset="-128"/>
              </a:rPr>
              <a:t>100</a:t>
            </a:r>
            <a:r>
              <a:rPr kumimoji="1" lang="ja-JP" altLang="en-US" sz="1600" b="1" dirty="0">
                <a:ln w="0"/>
                <a:solidFill>
                  <a:srgbClr val="AF1932"/>
                </a:solidFill>
                <a:latin typeface="Yu Gothic UI" panose="020B0500000000000000" pitchFamily="50" charset="-128"/>
                <a:ea typeface="Yu Gothic UI" panose="020B0500000000000000" pitchFamily="50" charset="-128"/>
              </a:rPr>
              <a:t>万人</a:t>
            </a:r>
          </a:p>
        </p:txBody>
      </p:sp>
      <p:sp>
        <p:nvSpPr>
          <p:cNvPr id="60" name="テキスト ボックス 59">
            <a:extLst>
              <a:ext uri="{FF2B5EF4-FFF2-40B4-BE49-F238E27FC236}">
                <a16:creationId xmlns:a16="http://schemas.microsoft.com/office/drawing/2014/main" id="{E7758DF3-0948-4B8E-ADD1-3B36917527FF}"/>
              </a:ext>
            </a:extLst>
          </p:cNvPr>
          <p:cNvSpPr txBox="1"/>
          <p:nvPr/>
        </p:nvSpPr>
        <p:spPr>
          <a:xfrm>
            <a:off x="7775071" y="4277562"/>
            <a:ext cx="1543593" cy="221211"/>
          </a:xfrm>
          <a:prstGeom prst="rect">
            <a:avLst/>
          </a:prstGeom>
          <a:noFill/>
        </p:spPr>
        <p:txBody>
          <a:bodyPr wrap="square" lIns="0" tIns="0" rIns="0" bIns="0" rtlCol="0" anchor="ctr" anchorCtr="0">
            <a:noAutofit/>
          </a:bodyPr>
          <a:lstStyle/>
          <a:p>
            <a:pPr defTabSz="228600">
              <a:defRPr/>
            </a:pPr>
            <a:r>
              <a:rPr kumimoji="1" lang="ja-JP" altLang="en-US" sz="2400" b="1" dirty="0">
                <a:ln w="0"/>
                <a:solidFill>
                  <a:srgbClr val="AF1932"/>
                </a:solidFill>
                <a:latin typeface="Yu Gothic UI" panose="020B0500000000000000" pitchFamily="50" charset="-128"/>
                <a:ea typeface="Yu Gothic UI" panose="020B0500000000000000" pitchFamily="50" charset="-128"/>
              </a:rPr>
              <a:t>約</a:t>
            </a:r>
            <a:r>
              <a:rPr kumimoji="1" lang="en-US" altLang="ja-JP" sz="2400" b="1" dirty="0">
                <a:ln w="0"/>
                <a:solidFill>
                  <a:srgbClr val="AF1932"/>
                </a:solidFill>
                <a:latin typeface="Yu Gothic UI" panose="020B0500000000000000" pitchFamily="50" charset="-128"/>
                <a:ea typeface="Yu Gothic UI" panose="020B0500000000000000" pitchFamily="50" charset="-128"/>
              </a:rPr>
              <a:t>230</a:t>
            </a:r>
            <a:r>
              <a:rPr kumimoji="1" lang="ja-JP" altLang="en-US" sz="1600" b="1" dirty="0">
                <a:ln w="0"/>
                <a:solidFill>
                  <a:srgbClr val="AF1932"/>
                </a:solidFill>
                <a:latin typeface="Yu Gothic UI" panose="020B0500000000000000" pitchFamily="50" charset="-128"/>
                <a:ea typeface="Yu Gothic UI" panose="020B0500000000000000" pitchFamily="50" charset="-128"/>
              </a:rPr>
              <a:t>万人</a:t>
            </a:r>
            <a:r>
              <a:rPr kumimoji="1" lang="en-US" altLang="ja-JP" sz="1600" b="1" dirty="0">
                <a:ln w="0"/>
                <a:solidFill>
                  <a:srgbClr val="AF1932"/>
                </a:solidFill>
                <a:latin typeface="Yu Gothic UI" panose="020B0500000000000000" pitchFamily="50" charset="-128"/>
                <a:ea typeface="Yu Gothic UI" panose="020B0500000000000000" pitchFamily="50" charset="-128"/>
              </a:rPr>
              <a:t>/</a:t>
            </a:r>
            <a:r>
              <a:rPr kumimoji="1" lang="ja-JP" altLang="en-US" sz="1600" b="1" dirty="0">
                <a:ln w="0"/>
                <a:solidFill>
                  <a:srgbClr val="AF1932"/>
                </a:solidFill>
                <a:latin typeface="Yu Gothic UI" panose="020B0500000000000000" pitchFamily="50" charset="-128"/>
                <a:ea typeface="Yu Gothic UI" panose="020B0500000000000000" pitchFamily="50" charset="-128"/>
              </a:rPr>
              <a:t>年</a:t>
            </a:r>
          </a:p>
        </p:txBody>
      </p:sp>
      <p:sp>
        <p:nvSpPr>
          <p:cNvPr id="61" name="テキスト ボックス 60">
            <a:extLst>
              <a:ext uri="{FF2B5EF4-FFF2-40B4-BE49-F238E27FC236}">
                <a16:creationId xmlns:a16="http://schemas.microsoft.com/office/drawing/2014/main" id="{E7758DF3-0948-4B8E-ADD1-3B36917527FF}"/>
              </a:ext>
            </a:extLst>
          </p:cNvPr>
          <p:cNvSpPr txBox="1"/>
          <p:nvPr/>
        </p:nvSpPr>
        <p:spPr>
          <a:xfrm>
            <a:off x="6060319" y="3965693"/>
            <a:ext cx="1121532" cy="190661"/>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2022</a:t>
            </a:r>
            <a:r>
              <a:rPr lang="ja-JP" altLang="en-US" sz="1050" b="1" dirty="0">
                <a:solidFill>
                  <a:srgbClr val="AF1932"/>
                </a:solidFill>
                <a:latin typeface="Yu Gothic UI" panose="020B0500000000000000" pitchFamily="50" charset="-128"/>
                <a:ea typeface="Yu Gothic UI" panose="020B0500000000000000" pitchFamily="50" charset="-128"/>
              </a:rPr>
              <a:t>年度見込）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62" name="ホームベース 30">
            <a:extLst>
              <a:ext uri="{FF2B5EF4-FFF2-40B4-BE49-F238E27FC236}">
                <a16:creationId xmlns:a16="http://schemas.microsoft.com/office/drawing/2014/main" id="{21F15286-3E05-49CD-9B3B-F64B4E1387A8}"/>
              </a:ext>
            </a:extLst>
          </p:cNvPr>
          <p:cNvSpPr/>
          <p:nvPr/>
        </p:nvSpPr>
        <p:spPr>
          <a:xfrm>
            <a:off x="6120000" y="5280484"/>
            <a:ext cx="1008124"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導入</a:t>
            </a:r>
          </a:p>
        </p:txBody>
      </p:sp>
      <p:sp>
        <p:nvSpPr>
          <p:cNvPr id="63" name="ホームベース 30">
            <a:extLst>
              <a:ext uri="{FF2B5EF4-FFF2-40B4-BE49-F238E27FC236}">
                <a16:creationId xmlns:a16="http://schemas.microsoft.com/office/drawing/2014/main" id="{561A15C5-3D9C-479B-B739-7CF6E5E211DF}"/>
              </a:ext>
            </a:extLst>
          </p:cNvPr>
          <p:cNvSpPr/>
          <p:nvPr/>
        </p:nvSpPr>
        <p:spPr>
          <a:xfrm>
            <a:off x="6120000" y="5682869"/>
            <a:ext cx="2000348" cy="488908"/>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コンテンツ作成</a:t>
            </a:r>
          </a:p>
        </p:txBody>
      </p:sp>
      <p:sp>
        <p:nvSpPr>
          <p:cNvPr id="64" name="ホームベース 30">
            <a:extLst>
              <a:ext uri="{FF2B5EF4-FFF2-40B4-BE49-F238E27FC236}">
                <a16:creationId xmlns:a16="http://schemas.microsoft.com/office/drawing/2014/main" id="{21F15286-3E05-49CD-9B3B-F64B4E1387A8}"/>
              </a:ext>
            </a:extLst>
          </p:cNvPr>
          <p:cNvSpPr/>
          <p:nvPr/>
        </p:nvSpPr>
        <p:spPr>
          <a:xfrm>
            <a:off x="7164000" y="5280484"/>
            <a:ext cx="2047738"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運用</a:t>
            </a:r>
          </a:p>
        </p:txBody>
      </p:sp>
      <p:sp>
        <p:nvSpPr>
          <p:cNvPr id="65" name="ホームベース 30">
            <a:extLst>
              <a:ext uri="{FF2B5EF4-FFF2-40B4-BE49-F238E27FC236}">
                <a16:creationId xmlns:a16="http://schemas.microsoft.com/office/drawing/2014/main" id="{561A15C5-3D9C-479B-B739-7CF6E5E211DF}"/>
              </a:ext>
            </a:extLst>
          </p:cNvPr>
          <p:cNvSpPr/>
          <p:nvPr/>
        </p:nvSpPr>
        <p:spPr>
          <a:xfrm>
            <a:off x="8156083" y="5682869"/>
            <a:ext cx="1060042" cy="48890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他施設と連携した広報等</a:t>
            </a:r>
          </a:p>
        </p:txBody>
      </p:sp>
      <p:sp>
        <p:nvSpPr>
          <p:cNvPr id="66" name="テキスト ボックス 65">
            <a:extLst>
              <a:ext uri="{FF2B5EF4-FFF2-40B4-BE49-F238E27FC236}">
                <a16:creationId xmlns:a16="http://schemas.microsoft.com/office/drawing/2014/main" id="{88BD3951-DC58-49D2-A592-A03CECB54AE2}"/>
              </a:ext>
            </a:extLst>
          </p:cNvPr>
          <p:cNvSpPr txBox="1"/>
          <p:nvPr/>
        </p:nvSpPr>
        <p:spPr>
          <a:xfrm>
            <a:off x="4860000" y="5280422"/>
            <a:ext cx="972000" cy="360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史跡案内板</a:t>
            </a:r>
          </a:p>
        </p:txBody>
      </p:sp>
      <p:sp>
        <p:nvSpPr>
          <p:cNvPr id="67" name="テキスト ボックス 66">
            <a:extLst>
              <a:ext uri="{FF2B5EF4-FFF2-40B4-BE49-F238E27FC236}">
                <a16:creationId xmlns:a16="http://schemas.microsoft.com/office/drawing/2014/main" id="{8706E2D6-6881-4903-BD33-D5225E1A648A}"/>
              </a:ext>
            </a:extLst>
          </p:cNvPr>
          <p:cNvSpPr txBox="1"/>
          <p:nvPr/>
        </p:nvSpPr>
        <p:spPr>
          <a:xfrm>
            <a:off x="4860000" y="5682869"/>
            <a:ext cx="972000" cy="488908"/>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映像コンテンツ</a:t>
            </a:r>
          </a:p>
        </p:txBody>
      </p:sp>
      <p:sp>
        <p:nvSpPr>
          <p:cNvPr id="53" name="テキスト ボックス 52"/>
          <p:cNvSpPr txBox="1"/>
          <p:nvPr/>
        </p:nvSpPr>
        <p:spPr>
          <a:xfrm>
            <a:off x="1858371" y="5562574"/>
            <a:ext cx="2127648" cy="430887"/>
          </a:xfrm>
          <a:prstGeom prst="rect">
            <a:avLst/>
          </a:prstGeom>
          <a:noFill/>
        </p:spPr>
        <p:txBody>
          <a:bodyPr wrap="square" rtlCol="0">
            <a:spAutoFit/>
          </a:bodyPr>
          <a:lstStyle/>
          <a:p>
            <a:pPr fontAlgn="base">
              <a:spcBef>
                <a:spcPct val="0"/>
              </a:spcBef>
              <a:spcAft>
                <a:spcPct val="0"/>
              </a:spcAft>
              <a:defRPr/>
            </a:pPr>
            <a:r>
              <a:rPr kumimoji="1" lang="ja-JP" altLang="en-US" sz="1100" b="1" kern="0" dirty="0">
                <a:latin typeface="Yu Gothic UI" panose="020B0500000000000000" pitchFamily="50" charset="-128"/>
                <a:ea typeface="Yu Gothic UI" panose="020B0500000000000000" pitchFamily="50" charset="-128"/>
              </a:rPr>
              <a:t>動画・静止画等による多言語対応の史跡案内を提供</a:t>
            </a:r>
          </a:p>
        </p:txBody>
      </p:sp>
      <p:grpSp>
        <p:nvGrpSpPr>
          <p:cNvPr id="54" name="グループ化 53"/>
          <p:cNvGrpSpPr/>
          <p:nvPr/>
        </p:nvGrpSpPr>
        <p:grpSpPr>
          <a:xfrm>
            <a:off x="517520" y="3326604"/>
            <a:ext cx="2680196" cy="2632843"/>
            <a:chOff x="4370682" y="1734165"/>
            <a:chExt cx="3450635" cy="3389670"/>
          </a:xfrm>
        </p:grpSpPr>
        <p:pic>
          <p:nvPicPr>
            <p:cNvPr id="55" name="図 5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70682" y="1734165"/>
              <a:ext cx="3450635" cy="3389670"/>
            </a:xfrm>
            <a:prstGeom prst="rect">
              <a:avLst/>
            </a:prstGeom>
          </p:spPr>
        </p:pic>
        <p:pic>
          <p:nvPicPr>
            <p:cNvPr id="56" name="図 5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7978337">
              <a:off x="6353536" y="2276949"/>
              <a:ext cx="700602" cy="1134245"/>
            </a:xfrm>
            <a:prstGeom prst="rect">
              <a:avLst/>
            </a:prstGeom>
          </p:spPr>
        </p:pic>
        <p:pic>
          <p:nvPicPr>
            <p:cNvPr id="68" name="図 6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90654" y="3075709"/>
              <a:ext cx="1648692" cy="1361262"/>
            </a:xfrm>
            <a:prstGeom prst="rect">
              <a:avLst/>
            </a:prstGeom>
            <a:ln>
              <a:noFill/>
            </a:ln>
            <a:effectLst>
              <a:softEdge rad="112500"/>
            </a:effectLst>
          </p:spPr>
          <p:style>
            <a:lnRef idx="2">
              <a:schemeClr val="accent5"/>
            </a:lnRef>
            <a:fillRef idx="1">
              <a:schemeClr val="lt1"/>
            </a:fillRef>
            <a:effectRef idx="0">
              <a:schemeClr val="accent5"/>
            </a:effectRef>
            <a:fontRef idx="minor">
              <a:schemeClr val="dk1"/>
            </a:fontRef>
          </p:style>
        </p:pic>
      </p:grpSp>
    </p:spTree>
    <p:extLst>
      <p:ext uri="{BB962C8B-B14F-4D97-AF65-F5344CB8AC3E}">
        <p14:creationId xmlns:p14="http://schemas.microsoft.com/office/powerpoint/2010/main" val="715304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39</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07. </a:t>
            </a:r>
            <a:r>
              <a:rPr kumimoji="1" lang="ja-JP" altLang="en-US" sz="1100" b="1" kern="0" dirty="0">
                <a:solidFill>
                  <a:srgbClr val="FFFFFF"/>
                </a:solidFill>
                <a:latin typeface="Yu Gothic UI" panose="020B0500000000000000" pitchFamily="50" charset="-128"/>
                <a:ea typeface="Yu Gothic UI" panose="020B0500000000000000" pitchFamily="50" charset="-128"/>
              </a:rPr>
              <a:t>「好きや</a:t>
            </a:r>
            <a:r>
              <a:rPr kumimoji="1" lang="ja-JP" altLang="en-US" sz="1100" b="1" kern="0" dirty="0" err="1">
                <a:solidFill>
                  <a:srgbClr val="FFFFFF"/>
                </a:solidFill>
                <a:latin typeface="Yu Gothic UI" panose="020B0500000000000000" pitchFamily="50" charset="-128"/>
                <a:ea typeface="Yu Gothic UI" panose="020B0500000000000000" pitchFamily="50" charset="-128"/>
              </a:rPr>
              <a:t>ねん</a:t>
            </a:r>
            <a:r>
              <a:rPr kumimoji="1" lang="en-US" altLang="ja-JP" sz="1100" b="1" kern="0" dirty="0">
                <a:solidFill>
                  <a:srgbClr val="FFFFFF"/>
                </a:solidFill>
                <a:latin typeface="Yu Gothic UI" panose="020B0500000000000000" pitchFamily="50" charset="-128"/>
                <a:ea typeface="Yu Gothic UI" panose="020B0500000000000000" pitchFamily="50" charset="-128"/>
              </a:rPr>
              <a:t>OSAKA</a:t>
            </a:r>
            <a:r>
              <a:rPr kumimoji="1" lang="ja-JP" altLang="en-US" sz="1100" b="1" kern="0" dirty="0">
                <a:solidFill>
                  <a:srgbClr val="FFFFFF"/>
                </a:solidFill>
                <a:latin typeface="Yu Gothic UI" panose="020B0500000000000000" pitchFamily="50" charset="-128"/>
                <a:ea typeface="Yu Gothic UI" panose="020B0500000000000000" pitchFamily="50" charset="-128"/>
              </a:rPr>
              <a:t>」。魅力発信からファンづくりへ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3881903"/>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1015663"/>
          </a:xfrm>
          <a:prstGeom prst="rect">
            <a:avLst/>
          </a:prstGeom>
          <a:noFill/>
        </p:spPr>
        <p:txBody>
          <a:bodyPr wrap="square" lIns="0">
            <a:spAutoFit/>
          </a:bodyPr>
          <a:lstStyle/>
          <a:p>
            <a:pPr lvl="0" fontAlgn="base">
              <a:spcBef>
                <a:spcPct val="0"/>
              </a:spcBef>
              <a:spcAft>
                <a:spcPct val="0"/>
              </a:spcAft>
              <a:defRPr/>
            </a:pPr>
            <a:r>
              <a:rPr lang="ja-JP" altLang="en-US" sz="2000" b="1" dirty="0">
                <a:solidFill>
                  <a:srgbClr val="AF1932"/>
                </a:solidFill>
                <a:ea typeface="Yu Gothic UI" panose="020B0500000000000000" pitchFamily="50" charset="-128"/>
              </a:rPr>
              <a:t>デジタル技術の活用により博物館等の魅力を</a:t>
            </a:r>
            <a:br>
              <a:rPr lang="en-US" altLang="ja-JP" sz="2000" b="1" dirty="0">
                <a:solidFill>
                  <a:srgbClr val="AF1932"/>
                </a:solidFill>
                <a:ea typeface="Yu Gothic UI" panose="020B0500000000000000" pitchFamily="50" charset="-128"/>
              </a:rPr>
            </a:br>
            <a:r>
              <a:rPr lang="ja-JP" altLang="en-US" sz="2000" b="1" dirty="0">
                <a:solidFill>
                  <a:srgbClr val="AF1932"/>
                </a:solidFill>
                <a:ea typeface="Yu Gothic UI" panose="020B0500000000000000" pitchFamily="50" charset="-128"/>
              </a:rPr>
              <a:t>発信</a:t>
            </a:r>
            <a:br>
              <a:rPr lang="ja-JP" altLang="en-US" sz="2000" b="1" dirty="0">
                <a:solidFill>
                  <a:srgbClr val="AF1932"/>
                </a:solidFill>
                <a:ea typeface="Yu Gothic UI" panose="020B0500000000000000" pitchFamily="50" charset="-128"/>
              </a:rPr>
            </a:br>
            <a:endParaRPr lang="ja-JP" altLang="en-US" sz="2000" b="1" dirty="0">
              <a:solidFill>
                <a:srgbClr val="AF1932"/>
              </a:solidFill>
              <a:ea typeface="Yu Gothic UI" panose="020B0500000000000000" pitchFamily="50" charset="-128"/>
            </a:endParaRP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10713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10713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10713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都市大阪に対する理解が深まり、都市としての魅力を更に楽しめるようにするとともに、都市格の向上、シビックプライドの醸成が図られていること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68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520000"/>
            <a:ext cx="972000" cy="113635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2015244"/>
            <a:ext cx="3254206" cy="438051"/>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デジタル技術を活用し新たな来館者の獲得</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015243"/>
            <a:ext cx="972000" cy="468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デジタル技術を活用し特色ある</a:t>
            </a:r>
            <a:r>
              <a:rPr lang="en-US" altLang="ja-JP" sz="1100" dirty="0">
                <a:solidFill>
                  <a:srgbClr val="000000"/>
                </a:solidFill>
                <a:ea typeface="Yu Gothic UI" panose="020B0500000000000000" pitchFamily="50" charset="-128"/>
              </a:rPr>
              <a:t>6</a:t>
            </a:r>
            <a:r>
              <a:rPr lang="ja-JP" altLang="en-US" sz="1100" dirty="0" err="1">
                <a:solidFill>
                  <a:srgbClr val="000000"/>
                </a:solidFill>
                <a:ea typeface="Yu Gothic UI" panose="020B0500000000000000" pitchFamily="50" charset="-128"/>
              </a:rPr>
              <a:t>つの</a:t>
            </a:r>
            <a:r>
              <a:rPr lang="ja-JP" altLang="en-US" sz="1100" dirty="0">
                <a:solidFill>
                  <a:srgbClr val="000000"/>
                </a:solidFill>
                <a:ea typeface="Yu Gothic UI" panose="020B0500000000000000" pitchFamily="50" charset="-128"/>
              </a:rPr>
              <a:t>博物館施設の魅力を発信することで、</a:t>
            </a:r>
            <a:r>
              <a:rPr lang="en-US" altLang="ja-JP" sz="1100" dirty="0">
                <a:solidFill>
                  <a:srgbClr val="000000"/>
                </a:solidFill>
                <a:ea typeface="Yu Gothic UI" panose="020B0500000000000000" pitchFamily="50" charset="-128"/>
              </a:rPr>
              <a:t>2025</a:t>
            </a:r>
            <a:r>
              <a:rPr lang="ja-JP" altLang="en-US" sz="1100" dirty="0">
                <a:solidFill>
                  <a:srgbClr val="000000"/>
                </a:solidFill>
                <a:ea typeface="Yu Gothic UI" panose="020B0500000000000000" pitchFamily="50" charset="-128"/>
              </a:rPr>
              <a:t>年の市立美術館のリニューアルオープンや大阪・関西万博を契機とした来訪を促進する。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博物館施設</a:t>
            </a:r>
            <a:r>
              <a:rPr lang="en-US" altLang="ja-JP" sz="1100" dirty="0">
                <a:solidFill>
                  <a:srgbClr val="000000"/>
                </a:solidFill>
                <a:ea typeface="Yu Gothic UI" panose="020B0500000000000000" pitchFamily="50" charset="-128"/>
              </a:rPr>
              <a:t>6</a:t>
            </a:r>
            <a:r>
              <a:rPr lang="ja-JP" altLang="en-US" sz="1100" dirty="0">
                <a:solidFill>
                  <a:srgbClr val="000000"/>
                </a:solidFill>
                <a:ea typeface="Yu Gothic UI" panose="020B0500000000000000" pitchFamily="50" charset="-128"/>
              </a:rPr>
              <a:t>館の一体的な魅力発信を行うことで、各館の周辺施設や観光・交通事業者等と継続的に連携し、市内各エリアの活性化、にぎわいを創出し続けていく。</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​各館の所蔵品を高精細画像デジタルデータ化し、様々な角度から鑑賞できる機能に作品解説などを加えた上で、</a:t>
            </a:r>
            <a:r>
              <a:rPr lang="en-US" altLang="ja-JP" sz="1100" dirty="0">
                <a:solidFill>
                  <a:srgbClr val="000000"/>
                </a:solidFill>
                <a:ea typeface="Yu Gothic UI" panose="020B0500000000000000" pitchFamily="50" charset="-128"/>
              </a:rPr>
              <a:t>Web</a:t>
            </a:r>
            <a:r>
              <a:rPr lang="ja-JP" altLang="en-US" sz="1100" dirty="0">
                <a:solidFill>
                  <a:srgbClr val="000000"/>
                </a:solidFill>
                <a:ea typeface="Yu Gothic UI" panose="020B0500000000000000" pitchFamily="50" charset="-128"/>
              </a:rPr>
              <a:t>上で鑑賞できるようにする。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また、多言語対応による館内案内機能等を持つデジタルコンテンツを制作し、快適な鑑賞環境を提供する。</a:t>
            </a:r>
            <a:endParaRPr lang="en-US" altLang="ja-JP"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これら</a:t>
            </a:r>
            <a:r>
              <a:rPr lang="ja-JP" altLang="en-US" sz="1100" dirty="0">
                <a:solidFill>
                  <a:srgbClr val="000000"/>
                </a:solidFill>
                <a:latin typeface="Yu Gothic UI" panose="020B0500000000000000" pitchFamily="50" charset="-128"/>
                <a:ea typeface="Yu Gothic UI" panose="020B0500000000000000" pitchFamily="50" charset="-128"/>
              </a:rPr>
              <a:t>バーチャルとリアルの連動により来館者数の増加を図る。</a:t>
            </a: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39" name="正方形/長方形 15">
            <a:extLst>
              <a:ext uri="{FF2B5EF4-FFF2-40B4-BE49-F238E27FC236}">
                <a16:creationId xmlns:a16="http://schemas.microsoft.com/office/drawing/2014/main" id="{DF0C7E93-B45B-4F56-9FAC-297AABF3B332}"/>
              </a:ext>
            </a:extLst>
          </p:cNvPr>
          <p:cNvSpPr/>
          <p:nvPr/>
        </p:nvSpPr>
        <p:spPr>
          <a:xfrm>
            <a:off x="5460206" y="318476"/>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lvl="0" fontAlgn="base">
              <a:spcBef>
                <a:spcPct val="0"/>
              </a:spcBef>
              <a:spcAft>
                <a:spcPct val="0"/>
              </a:spcAft>
              <a:defRPr/>
            </a:pPr>
            <a:r>
              <a:rPr kumimoji="1" lang="ja-JP" altLang="en-US" sz="1100" b="1" kern="0" dirty="0">
                <a:solidFill>
                  <a:schemeClr val="bg1"/>
                </a:solidFill>
                <a:latin typeface="Yu Gothic UI" panose="020B0500000000000000" pitchFamily="50" charset="-128"/>
                <a:ea typeface="Yu Gothic UI" panose="020B0500000000000000" pitchFamily="50" charset="-128"/>
              </a:rPr>
              <a:t>デジタル技術を活用した大阪のにぎわい創出</a:t>
            </a:r>
          </a:p>
        </p:txBody>
      </p:sp>
      <p:sp>
        <p:nvSpPr>
          <p:cNvPr id="43" name="矢印: 五方向 10">
            <a:extLst>
              <a:ext uri="{FF2B5EF4-FFF2-40B4-BE49-F238E27FC236}">
                <a16:creationId xmlns:a16="http://schemas.microsoft.com/office/drawing/2014/main" id="{12137F42-C4D3-45CE-938C-F3EDE5D3A607}"/>
              </a:ext>
            </a:extLst>
          </p:cNvPr>
          <p:cNvSpPr/>
          <p:nvPr/>
        </p:nvSpPr>
        <p:spPr>
          <a:xfrm>
            <a:off x="7275506" y="3122763"/>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E7758DF3-0948-4B8E-ADD1-3B36917527FF}"/>
              </a:ext>
            </a:extLst>
          </p:cNvPr>
          <p:cNvSpPr txBox="1"/>
          <p:nvPr/>
        </p:nvSpPr>
        <p:spPr>
          <a:xfrm>
            <a:off x="7689492" y="2990493"/>
            <a:ext cx="1181458"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52" name="テキスト ボックス 51">
            <a:extLst>
              <a:ext uri="{FF2B5EF4-FFF2-40B4-BE49-F238E27FC236}">
                <a16:creationId xmlns:a16="http://schemas.microsoft.com/office/drawing/2014/main" id="{9E064B8A-A150-46F8-9ABB-D5CB140D28F4}"/>
              </a:ext>
            </a:extLst>
          </p:cNvPr>
          <p:cNvSpPr txBox="1"/>
          <p:nvPr/>
        </p:nvSpPr>
        <p:spPr>
          <a:xfrm>
            <a:off x="5902051" y="2527985"/>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博物館の来館者数の増加</a:t>
            </a:r>
          </a:p>
        </p:txBody>
      </p:sp>
      <p:sp>
        <p:nvSpPr>
          <p:cNvPr id="53" name="テキスト ボックス 52">
            <a:extLst>
              <a:ext uri="{FF2B5EF4-FFF2-40B4-BE49-F238E27FC236}">
                <a16:creationId xmlns:a16="http://schemas.microsoft.com/office/drawing/2014/main" id="{E7758DF3-0948-4B8E-ADD1-3B36917527FF}"/>
              </a:ext>
            </a:extLst>
          </p:cNvPr>
          <p:cNvSpPr txBox="1"/>
          <p:nvPr/>
        </p:nvSpPr>
        <p:spPr>
          <a:xfrm>
            <a:off x="6060319" y="3302423"/>
            <a:ext cx="1087639"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257</a:t>
            </a:r>
            <a:r>
              <a:rPr kumimoji="1" lang="ja-JP" altLang="en-US" sz="1600" b="1" dirty="0">
                <a:ln w="0"/>
                <a:solidFill>
                  <a:srgbClr val="AF1932"/>
                </a:solidFill>
                <a:latin typeface="Yu Gothic UI" panose="020B0500000000000000" pitchFamily="50" charset="-128"/>
                <a:ea typeface="Yu Gothic UI" panose="020B0500000000000000" pitchFamily="50" charset="-128"/>
              </a:rPr>
              <a:t>万人</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54" name="テキスト ボックス 53">
            <a:extLst>
              <a:ext uri="{FF2B5EF4-FFF2-40B4-BE49-F238E27FC236}">
                <a16:creationId xmlns:a16="http://schemas.microsoft.com/office/drawing/2014/main" id="{E7758DF3-0948-4B8E-ADD1-3B36917527FF}"/>
              </a:ext>
            </a:extLst>
          </p:cNvPr>
          <p:cNvSpPr txBox="1"/>
          <p:nvPr/>
        </p:nvSpPr>
        <p:spPr>
          <a:xfrm>
            <a:off x="7775072" y="3302361"/>
            <a:ext cx="1483228"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360</a:t>
            </a:r>
            <a:r>
              <a:rPr kumimoji="1" lang="ja-JP" altLang="en-US" sz="1600" b="1" dirty="0">
                <a:ln w="0"/>
                <a:solidFill>
                  <a:srgbClr val="AF1932"/>
                </a:solidFill>
                <a:latin typeface="Yu Gothic UI" panose="020B0500000000000000" pitchFamily="50" charset="-128"/>
                <a:ea typeface="Yu Gothic UI" panose="020B0500000000000000" pitchFamily="50" charset="-128"/>
              </a:rPr>
              <a:t>万人</a:t>
            </a:r>
            <a:r>
              <a:rPr kumimoji="1" lang="en-US" altLang="ja-JP" sz="1600" b="1" dirty="0">
                <a:ln w="0"/>
                <a:solidFill>
                  <a:srgbClr val="AF1932"/>
                </a:solidFill>
                <a:latin typeface="Yu Gothic UI" panose="020B0500000000000000" pitchFamily="50" charset="-128"/>
                <a:ea typeface="Yu Gothic UI" panose="020B0500000000000000" pitchFamily="50" charset="-128"/>
              </a:rPr>
              <a:t>/</a:t>
            </a:r>
            <a:r>
              <a:rPr kumimoji="1" lang="ja-JP" altLang="en-US" sz="1600" b="1" dirty="0">
                <a:ln w="0"/>
                <a:solidFill>
                  <a:srgbClr val="AF1932"/>
                </a:solidFill>
                <a:latin typeface="Yu Gothic UI" panose="020B0500000000000000" pitchFamily="50" charset="-128"/>
                <a:ea typeface="Yu Gothic UI" panose="020B0500000000000000" pitchFamily="50" charset="-128"/>
              </a:rPr>
              <a:t>年</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55" name="テキスト ボックス 54">
            <a:extLst>
              <a:ext uri="{FF2B5EF4-FFF2-40B4-BE49-F238E27FC236}">
                <a16:creationId xmlns:a16="http://schemas.microsoft.com/office/drawing/2014/main" id="{E7758DF3-0948-4B8E-ADD1-3B36917527FF}"/>
              </a:ext>
            </a:extLst>
          </p:cNvPr>
          <p:cNvSpPr txBox="1"/>
          <p:nvPr/>
        </p:nvSpPr>
        <p:spPr>
          <a:xfrm>
            <a:off x="6060319" y="2990493"/>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2019</a:t>
            </a:r>
            <a:r>
              <a:rPr lang="ja-JP" altLang="en-US" sz="1050" b="1" dirty="0">
                <a:solidFill>
                  <a:srgbClr val="AF1932"/>
                </a:solidFill>
                <a:latin typeface="Yu Gothic UI" panose="020B0500000000000000" pitchFamily="50" charset="-128"/>
                <a:ea typeface="Yu Gothic UI" panose="020B0500000000000000" pitchFamily="50" charset="-128"/>
              </a:rPr>
              <a:t>年度）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56" name="テキスト ボックス 55">
            <a:extLst>
              <a:ext uri="{FF2B5EF4-FFF2-40B4-BE49-F238E27FC236}">
                <a16:creationId xmlns:a16="http://schemas.microsoft.com/office/drawing/2014/main" id="{88BD3951-DC58-49D2-A592-A03CECB54AE2}"/>
              </a:ext>
            </a:extLst>
          </p:cNvPr>
          <p:cNvSpPr txBox="1"/>
          <p:nvPr/>
        </p:nvSpPr>
        <p:spPr>
          <a:xfrm>
            <a:off x="4860000" y="4392392"/>
            <a:ext cx="972000" cy="50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博物館機構と</a:t>
            </a:r>
            <a:br>
              <a:rPr kumimoji="1" lang="en-US" altLang="ja-JP" sz="1000" b="1" dirty="0">
                <a:solidFill>
                  <a:srgbClr val="FFFFFF"/>
                </a:solidFill>
                <a:latin typeface="Yu Gothic UI" panose="020B0500000000000000" pitchFamily="50" charset="-128"/>
                <a:ea typeface="Yu Gothic UI" panose="020B0500000000000000" pitchFamily="50" charset="-128"/>
              </a:rPr>
            </a:br>
            <a:r>
              <a:rPr kumimoji="1" lang="ja-JP" altLang="en-US" sz="1000" b="1" dirty="0">
                <a:solidFill>
                  <a:srgbClr val="FFFFFF"/>
                </a:solidFill>
                <a:latin typeface="Yu Gothic UI" panose="020B0500000000000000" pitchFamily="50" charset="-128"/>
                <a:ea typeface="Yu Gothic UI" panose="020B0500000000000000" pitchFamily="50" charset="-128"/>
              </a:rPr>
              <a:t>連携した取組</a:t>
            </a:r>
          </a:p>
        </p:txBody>
      </p:sp>
      <p:sp>
        <p:nvSpPr>
          <p:cNvPr id="69" name="ホームベース 30">
            <a:extLst>
              <a:ext uri="{FF2B5EF4-FFF2-40B4-BE49-F238E27FC236}">
                <a16:creationId xmlns:a16="http://schemas.microsoft.com/office/drawing/2014/main" id="{21F15286-3E05-49CD-9B3B-F64B4E1387A8}"/>
              </a:ext>
            </a:extLst>
          </p:cNvPr>
          <p:cNvSpPr/>
          <p:nvPr/>
        </p:nvSpPr>
        <p:spPr>
          <a:xfrm>
            <a:off x="6120000" y="4392452"/>
            <a:ext cx="1627287"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デジタルコンテンツ</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（アプリ等）の導入</a:t>
            </a:r>
          </a:p>
        </p:txBody>
      </p:sp>
      <p:sp>
        <p:nvSpPr>
          <p:cNvPr id="70" name="ホームベース 30">
            <a:extLst>
              <a:ext uri="{FF2B5EF4-FFF2-40B4-BE49-F238E27FC236}">
                <a16:creationId xmlns:a16="http://schemas.microsoft.com/office/drawing/2014/main" id="{561A15C5-3D9C-479B-B739-7CF6E5E211DF}"/>
              </a:ext>
            </a:extLst>
          </p:cNvPr>
          <p:cNvSpPr/>
          <p:nvPr/>
        </p:nvSpPr>
        <p:spPr>
          <a:xfrm>
            <a:off x="8208000" y="4392394"/>
            <a:ext cx="1008125"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zh-TW" altLang="en-US" sz="1000" dirty="0">
                <a:solidFill>
                  <a:srgbClr val="000000"/>
                </a:solidFill>
                <a:latin typeface="Yu Gothic UI" panose="020B0500000000000000" pitchFamily="50" charset="-128"/>
                <a:ea typeface="Yu Gothic UI" panose="020B0500000000000000" pitchFamily="50" charset="-128"/>
              </a:rPr>
              <a:t>来館者獲得</a:t>
            </a:r>
            <a:endParaRPr kumimoji="1" lang="en-US" altLang="zh-TW" sz="1000"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zh-TW" altLang="en-US" sz="1000" dirty="0">
                <a:solidFill>
                  <a:srgbClr val="000000"/>
                </a:solidFill>
                <a:latin typeface="Yu Gothic UI" panose="020B0500000000000000" pitchFamily="50" charset="-128"/>
                <a:ea typeface="Yu Gothic UI" panose="020B0500000000000000" pitchFamily="50" charset="-128"/>
              </a:rPr>
              <a:t>施策</a:t>
            </a: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937" y="3629749"/>
            <a:ext cx="4427811" cy="2731974"/>
          </a:xfrm>
          <a:prstGeom prst="rect">
            <a:avLst/>
          </a:prstGeom>
        </p:spPr>
      </p:pic>
    </p:spTree>
    <p:extLst>
      <p:ext uri="{BB962C8B-B14F-4D97-AF65-F5344CB8AC3E}">
        <p14:creationId xmlns:p14="http://schemas.microsoft.com/office/powerpoint/2010/main" val="1620780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4</a:t>
            </a:fld>
            <a:endParaRPr kumimoji="1" lang="en-GB" dirty="0"/>
          </a:p>
        </p:txBody>
      </p:sp>
      <p:sp>
        <p:nvSpPr>
          <p:cNvPr id="104" name="テキスト ボックス 103">
            <a:extLst>
              <a:ext uri="{FF2B5EF4-FFF2-40B4-BE49-F238E27FC236}">
                <a16:creationId xmlns:a16="http://schemas.microsoft.com/office/drawing/2014/main" id="{37550ECE-0108-9A04-A83D-638EFF6D7FB6}"/>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本書の構成と目次</a:t>
            </a:r>
          </a:p>
        </p:txBody>
      </p:sp>
      <p:graphicFrame>
        <p:nvGraphicFramePr>
          <p:cNvPr id="9" name="表 8">
            <a:extLst>
              <a:ext uri="{FF2B5EF4-FFF2-40B4-BE49-F238E27FC236}">
                <a16:creationId xmlns:a16="http://schemas.microsoft.com/office/drawing/2014/main" id="{AECA72D1-B7AC-49E6-B2DC-010AB4684CCE}"/>
              </a:ext>
            </a:extLst>
          </p:cNvPr>
          <p:cNvGraphicFramePr>
            <a:graphicFrameLocks noGrp="1"/>
          </p:cNvGraphicFramePr>
          <p:nvPr>
            <p:extLst>
              <p:ext uri="{D42A27DB-BD31-4B8C-83A1-F6EECF244321}">
                <p14:modId xmlns:p14="http://schemas.microsoft.com/office/powerpoint/2010/main" val="3749920487"/>
              </p:ext>
            </p:extLst>
          </p:nvPr>
        </p:nvGraphicFramePr>
        <p:xfrm>
          <a:off x="164757" y="651812"/>
          <a:ext cx="9638272" cy="259080"/>
        </p:xfrm>
        <a:graphic>
          <a:graphicData uri="http://schemas.openxmlformats.org/drawingml/2006/table">
            <a:tbl>
              <a:tblPr firstRow="1" bandRow="1">
                <a:tableStyleId>{5940675A-B579-460E-94D1-54222C63F5DA}</a:tableStyleId>
              </a:tblPr>
              <a:tblGrid>
                <a:gridCol w="3483318">
                  <a:extLst>
                    <a:ext uri="{9D8B030D-6E8A-4147-A177-3AD203B41FA5}">
                      <a16:colId xmlns:a16="http://schemas.microsoft.com/office/drawing/2014/main" val="20000"/>
                    </a:ext>
                  </a:extLst>
                </a:gridCol>
                <a:gridCol w="5681663">
                  <a:extLst>
                    <a:ext uri="{9D8B030D-6E8A-4147-A177-3AD203B41FA5}">
                      <a16:colId xmlns:a16="http://schemas.microsoft.com/office/drawing/2014/main" val="20001"/>
                    </a:ext>
                  </a:extLst>
                </a:gridCol>
                <a:gridCol w="473291">
                  <a:extLst>
                    <a:ext uri="{9D8B030D-6E8A-4147-A177-3AD203B41FA5}">
                      <a16:colId xmlns:a16="http://schemas.microsoft.com/office/drawing/2014/main" val="755251580"/>
                    </a:ext>
                  </a:extLst>
                </a:gridCol>
              </a:tblGrid>
              <a:tr h="259049">
                <a:tc>
                  <a:txBody>
                    <a:bodyPr/>
                    <a:lstStyle/>
                    <a:p>
                      <a:pPr algn="ctr"/>
                      <a:r>
                        <a:rPr kumimoji="0" lang="ja-JP" altLang="en-US" sz="1100" b="1" kern="0" spc="300" dirty="0">
                          <a:solidFill>
                            <a:schemeClr val="bg1"/>
                          </a:solidFill>
                          <a:latin typeface="+mn-lt"/>
                          <a:ea typeface="Yu Gothic UI" panose="020B0500000000000000" pitchFamily="50" charset="-128"/>
                          <a:cs typeface="ＭＳ Ｐゴシック" panose="020B0600070205080204" pitchFamily="50" charset="-128"/>
                        </a:rPr>
                        <a:t>タイトル</a:t>
                      </a: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indent="0" algn="ctr" defTabSz="333770" latinLnBrk="0">
                        <a:lnSpc>
                          <a:spcPct val="100000"/>
                        </a:lnSpc>
                        <a:spcBef>
                          <a:spcPts val="0"/>
                        </a:spcBef>
                        <a:spcAft>
                          <a:spcPts val="0"/>
                        </a:spcAft>
                        <a:buClrTx/>
                        <a:buSzTx/>
                        <a:buFontTx/>
                        <a:buNone/>
                        <a:tabLst/>
                      </a:pPr>
                      <a:r>
                        <a:rPr kumimoji="0" lang="ja-JP" altLang="en-US" sz="1100" b="1" i="0" u="none" strike="noStrike" kern="0" cap="none" spc="300" baseline="0" dirty="0">
                          <a:ln>
                            <a:noFill/>
                          </a:ln>
                          <a:solidFill>
                            <a:schemeClr val="bg1"/>
                          </a:solidFill>
                          <a:uFillTx/>
                          <a:latin typeface="+mn-lt"/>
                          <a:ea typeface="Yu Gothic UI" panose="020B0500000000000000" pitchFamily="50" charset="-128"/>
                          <a:cs typeface="ＭＳ Ｐゴシック" panose="020B0600070205080204" pitchFamily="50" charset="-128"/>
                          <a:sym typeface="Helvetica Light"/>
                        </a:rPr>
                        <a:t>取組概要</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indent="0" algn="ctr" defTabSz="333770" latinLnBrk="0">
                        <a:lnSpc>
                          <a:spcPct val="100000"/>
                        </a:lnSpc>
                        <a:spcBef>
                          <a:spcPts val="0"/>
                        </a:spcBef>
                        <a:spcAft>
                          <a:spcPts val="0"/>
                        </a:spcAft>
                        <a:buClrTx/>
                        <a:buSzTx/>
                        <a:buFontTx/>
                        <a:buNone/>
                        <a:tabLst/>
                      </a:pPr>
                      <a:r>
                        <a:rPr kumimoji="0" lang="ja-JP" altLang="en-US" sz="1100" b="1" i="0" u="none" strike="noStrike" kern="0" cap="none" spc="300" baseline="0" dirty="0">
                          <a:ln>
                            <a:noFill/>
                          </a:ln>
                          <a:solidFill>
                            <a:schemeClr val="bg1"/>
                          </a:solidFill>
                          <a:uFillTx/>
                          <a:latin typeface="+mn-lt"/>
                          <a:ea typeface="Yu Gothic UI" panose="020B0500000000000000" pitchFamily="50" charset="-128"/>
                          <a:cs typeface="ＭＳ Ｐゴシック" panose="020B0600070205080204" pitchFamily="50" charset="-128"/>
                          <a:sym typeface="Helvetica Light"/>
                        </a:rPr>
                        <a:t>頁</a:t>
                      </a:r>
                    </a:p>
                  </a:txBody>
                  <a:tcPr>
                    <a:lnL w="635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0000"/>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4075816253"/>
              </p:ext>
            </p:extLst>
          </p:nvPr>
        </p:nvGraphicFramePr>
        <p:xfrm>
          <a:off x="164759" y="911847"/>
          <a:ext cx="9638268" cy="4191000"/>
        </p:xfrm>
        <a:graphic>
          <a:graphicData uri="http://schemas.openxmlformats.org/drawingml/2006/table">
            <a:tbl>
              <a:tblPr firstRow="1" bandRow="1">
                <a:tableStyleId>{5940675A-B579-460E-94D1-54222C63F5DA}</a:tableStyleId>
              </a:tblPr>
              <a:tblGrid>
                <a:gridCol w="208499">
                  <a:extLst>
                    <a:ext uri="{9D8B030D-6E8A-4147-A177-3AD203B41FA5}">
                      <a16:colId xmlns:a16="http://schemas.microsoft.com/office/drawing/2014/main" val="2152845035"/>
                    </a:ext>
                  </a:extLst>
                </a:gridCol>
                <a:gridCol w="208499">
                  <a:extLst>
                    <a:ext uri="{9D8B030D-6E8A-4147-A177-3AD203B41FA5}">
                      <a16:colId xmlns:a16="http://schemas.microsoft.com/office/drawing/2014/main" val="2051088476"/>
                    </a:ext>
                  </a:extLst>
                </a:gridCol>
                <a:gridCol w="3067419">
                  <a:extLst>
                    <a:ext uri="{9D8B030D-6E8A-4147-A177-3AD203B41FA5}">
                      <a16:colId xmlns:a16="http://schemas.microsoft.com/office/drawing/2014/main" val="52436474"/>
                    </a:ext>
                  </a:extLst>
                </a:gridCol>
                <a:gridCol w="5678794">
                  <a:extLst>
                    <a:ext uri="{9D8B030D-6E8A-4147-A177-3AD203B41FA5}">
                      <a16:colId xmlns:a16="http://schemas.microsoft.com/office/drawing/2014/main" val="20001"/>
                    </a:ext>
                  </a:extLst>
                </a:gridCol>
                <a:gridCol w="475057">
                  <a:extLst>
                    <a:ext uri="{9D8B030D-6E8A-4147-A177-3AD203B41FA5}">
                      <a16:colId xmlns:a16="http://schemas.microsoft.com/office/drawing/2014/main" val="728848151"/>
                    </a:ext>
                  </a:extLst>
                </a:gridCol>
              </a:tblGrid>
              <a:tr h="0">
                <a:tc gridSpan="4">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50" normalizeH="0" baseline="0" dirty="0">
                          <a:ln>
                            <a:noFill/>
                          </a:ln>
                          <a:solidFill>
                            <a:schemeClr val="tx1"/>
                          </a:solidFill>
                          <a:effectLst/>
                          <a:uLnTx/>
                          <a:uFillTx/>
                          <a:latin typeface="Avenir Next LT Pro Demi"/>
                          <a:ea typeface="Yu Gothic UI" panose="020B0500000000000000" pitchFamily="50" charset="-128"/>
                          <a:cs typeface="+mn-cs"/>
                        </a:rPr>
                        <a:t>02 </a:t>
                      </a:r>
                      <a:r>
                        <a:rPr kumimoji="1" lang="ja-JP" altLang="en-US" sz="1100" b="1" i="0" u="none" strike="noStrike" kern="1200" cap="none" spc="50" normalizeH="0" baseline="0" dirty="0">
                          <a:ln>
                            <a:noFill/>
                          </a:ln>
                          <a:solidFill>
                            <a:schemeClr val="tx1"/>
                          </a:solidFill>
                          <a:effectLst/>
                          <a:uLnTx/>
                          <a:uFillTx/>
                          <a:latin typeface="Avenir Next LT Pro Demi"/>
                          <a:ea typeface="Yu Gothic UI" panose="020B0500000000000000" pitchFamily="50" charset="-128"/>
                          <a:cs typeface="+mn-cs"/>
                        </a:rPr>
                        <a:t>あんしんの</a:t>
                      </a:r>
                      <a:r>
                        <a:rPr kumimoji="1" lang="en-US" altLang="ja-JP" sz="1100" b="1" i="0" u="none" strike="noStrike" kern="1200" cap="none" spc="50" normalizeH="0" baseline="0" dirty="0">
                          <a:ln>
                            <a:noFill/>
                          </a:ln>
                          <a:solidFill>
                            <a:schemeClr val="tx1"/>
                          </a:solidFill>
                          <a:effectLst/>
                          <a:uLnTx/>
                          <a:uFillTx/>
                          <a:latin typeface="Avenir Next LT Pro Demi"/>
                          <a:ea typeface="Yu Gothic UI" panose="020B0500000000000000" pitchFamily="50" charset="-128"/>
                          <a:cs typeface="+mn-cs"/>
                        </a:rPr>
                        <a:t>Re-Design</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2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94012464"/>
                  </a:ext>
                </a:extLst>
              </a:tr>
              <a:tr h="205762">
                <a:tc rowSpan="10">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gridSpan="3">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ロードマップ</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CEAED"/>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20</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CEAED"/>
                    </a:solidFill>
                  </a:tcPr>
                </a:tc>
                <a:extLst>
                  <a:ext uri="{0D108BD9-81ED-4DB2-BD59-A6C34878D82A}">
                    <a16:rowId xmlns:a16="http://schemas.microsoft.com/office/drawing/2014/main" val="1607325957"/>
                  </a:ext>
                </a:extLst>
              </a:tr>
              <a:tr h="338902">
                <a:tc v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rowSpan="9">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大阪市の情報セキュリティレベルの向上</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外部専門人材の活用、インシデント対応機能の確保、職員への研修・訓練を通じて、全庁的な情報セキュリティ体制の強化を図る。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rPr>
                        <a:t>22</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浄水場等の監視制御システムの高度化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シミュレーターやナレッジシステム、音情報と</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AI</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技術を活用した運転支援及び人材育成手法に関する共同研究を民間事業者と実施する。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rPr>
                        <a:t>23</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66513875"/>
                  </a:ext>
                </a:extLst>
              </a:tr>
              <a:tr h="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ドライブレコーダー映像データの利活用</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ごみ収集車両のドライブレコーダー映像データを、ごみの収集状況の確認や道路・街路樹の管理及び火災等災害発生前の状況の把握等、利活用にあたって検証を進める。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rPr>
                        <a:t>24</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379437276"/>
                  </a:ext>
                </a:extLst>
              </a:tr>
              <a:tr h="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AI</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カメラを活用した特殊車両の違法通行対策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可搬式の</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AI</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カメラによる取締りを行うことで、取締り業務プロセスの省人化・簡易化を図り、取締り頻度を向上させる。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rPr>
                        <a:t>25</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86908422"/>
                  </a:ext>
                </a:extLst>
              </a:tr>
              <a:tr h="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公園緑化系維持管理業務の最適化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公園施設の維持管理業務の全体最適化を検討する。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rPr>
                        <a:t>26</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233864815"/>
                  </a:ext>
                </a:extLst>
              </a:tr>
              <a:tr h="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災害重要拠点間無線ネットワークの整備</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大規模災害時、災害重要拠点間の安定した通信を確保するため、自営の無線ネットワークを整備する。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rPr>
                        <a:t>27</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46900401"/>
                  </a:ext>
                </a:extLst>
              </a:tr>
              <a:tr h="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BIM/CIM</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モデルを活用した設計・工事監理業務の効率化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BIM/CIM</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を活用し、職員の技術力向上、技術継承につなげるとともに、詳細な施工計画の作成効率化に関する検討を実施する。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rPr>
                        <a:t>28</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507092014"/>
                  </a:ext>
                </a:extLst>
              </a:tr>
              <a:tr h="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3D</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都市モデルを活用した都市基盤施設の整備検討（京橋）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gn="l" defTabSz="914400" rtl="0" eaLnBrk="1" latinLnBrk="0" hangingPunct="1"/>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京橋駅周辺において、道路、広場等の都市基盤施設の整備検討を行うにあたり、</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3D</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都市モデルを活用し、整備内容の実現性検証を実施する。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rPr>
                        <a:t>29</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286881163"/>
                  </a:ext>
                </a:extLst>
              </a:tr>
              <a:tr h="205762">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l"/>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御堂筋における</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AI</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カメラ等を活用した荷捌き等</a:t>
                      </a:r>
                      <a:endPar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endParaRPr>
                    </a:p>
                    <a:p>
                      <a:pPr algn="l"/>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スペース運用の効率化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御堂筋の側道歩行者空間化に伴って設置する荷捌き</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沿道アクセススペースの適正利用に向けて、</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AI</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カメラ等を活用した映像解析により利用状況を把握し、運用の効率化をめざす。</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30</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303169255"/>
              </p:ext>
            </p:extLst>
          </p:nvPr>
        </p:nvGraphicFramePr>
        <p:xfrm>
          <a:off x="164759" y="5084134"/>
          <a:ext cx="9638268" cy="1203960"/>
        </p:xfrm>
        <a:graphic>
          <a:graphicData uri="http://schemas.openxmlformats.org/drawingml/2006/table">
            <a:tbl>
              <a:tblPr firstRow="1" bandRow="1">
                <a:tableStyleId>{5940675A-B579-460E-94D1-54222C63F5DA}</a:tableStyleId>
              </a:tblPr>
              <a:tblGrid>
                <a:gridCol w="208499">
                  <a:extLst>
                    <a:ext uri="{9D8B030D-6E8A-4147-A177-3AD203B41FA5}">
                      <a16:colId xmlns:a16="http://schemas.microsoft.com/office/drawing/2014/main" val="2152845035"/>
                    </a:ext>
                  </a:extLst>
                </a:gridCol>
                <a:gridCol w="208499">
                  <a:extLst>
                    <a:ext uri="{9D8B030D-6E8A-4147-A177-3AD203B41FA5}">
                      <a16:colId xmlns:a16="http://schemas.microsoft.com/office/drawing/2014/main" val="2051088476"/>
                    </a:ext>
                  </a:extLst>
                </a:gridCol>
                <a:gridCol w="3067419">
                  <a:extLst>
                    <a:ext uri="{9D8B030D-6E8A-4147-A177-3AD203B41FA5}">
                      <a16:colId xmlns:a16="http://schemas.microsoft.com/office/drawing/2014/main" val="52436474"/>
                    </a:ext>
                  </a:extLst>
                </a:gridCol>
                <a:gridCol w="5678794">
                  <a:extLst>
                    <a:ext uri="{9D8B030D-6E8A-4147-A177-3AD203B41FA5}">
                      <a16:colId xmlns:a16="http://schemas.microsoft.com/office/drawing/2014/main" val="20001"/>
                    </a:ext>
                  </a:extLst>
                </a:gridCol>
                <a:gridCol w="475057">
                  <a:extLst>
                    <a:ext uri="{9D8B030D-6E8A-4147-A177-3AD203B41FA5}">
                      <a16:colId xmlns:a16="http://schemas.microsoft.com/office/drawing/2014/main" val="728848151"/>
                    </a:ext>
                  </a:extLst>
                </a:gridCol>
              </a:tblGrid>
              <a:tr h="0">
                <a:tc gridSpan="4">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50" normalizeH="0" baseline="0" dirty="0">
                          <a:ln>
                            <a:noFill/>
                          </a:ln>
                          <a:solidFill>
                            <a:schemeClr val="tx1"/>
                          </a:solidFill>
                          <a:effectLst/>
                          <a:uLnTx/>
                          <a:uFillTx/>
                          <a:latin typeface="Avenir Next LT Pro Demi"/>
                          <a:ea typeface="Yu Gothic UI" panose="020B0500000000000000" pitchFamily="50" charset="-128"/>
                          <a:cs typeface="+mn-cs"/>
                        </a:rPr>
                        <a:t>03 </a:t>
                      </a:r>
                      <a:r>
                        <a:rPr kumimoji="1" lang="ja-JP" altLang="en-US" sz="1100" b="1" i="0" u="none" strike="noStrike" kern="1200" cap="none" spc="50" normalizeH="0" baseline="0" dirty="0">
                          <a:ln>
                            <a:noFill/>
                          </a:ln>
                          <a:solidFill>
                            <a:schemeClr val="tx1"/>
                          </a:solidFill>
                          <a:effectLst/>
                          <a:uLnTx/>
                          <a:uFillTx/>
                          <a:latin typeface="Avenir Next LT Pro Demi"/>
                          <a:ea typeface="Yu Gothic UI" panose="020B0500000000000000" pitchFamily="50" charset="-128"/>
                          <a:cs typeface="+mn-cs"/>
                        </a:rPr>
                        <a:t>つながりの</a:t>
                      </a:r>
                      <a:r>
                        <a:rPr kumimoji="1" lang="en-US" altLang="ja-JP" sz="1100" b="1" i="0" u="none" strike="noStrike" kern="1200" cap="none" spc="50" normalizeH="0" baseline="0" dirty="0">
                          <a:ln>
                            <a:noFill/>
                          </a:ln>
                          <a:solidFill>
                            <a:schemeClr val="tx1"/>
                          </a:solidFill>
                          <a:effectLst/>
                          <a:uLnTx/>
                          <a:uFillTx/>
                          <a:latin typeface="Avenir Next LT Pro Demi"/>
                          <a:ea typeface="Yu Gothic UI" panose="020B0500000000000000" pitchFamily="50" charset="-128"/>
                          <a:cs typeface="+mn-cs"/>
                        </a:rPr>
                        <a:t>Re-Design</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2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94012464"/>
                  </a:ext>
                </a:extLst>
              </a:tr>
              <a:tr h="205762">
                <a:tc rowSpan="3">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gridSpan="3">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ロードマップ</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CEAED"/>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31</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CEAED"/>
                    </a:solidFill>
                  </a:tcPr>
                </a:tc>
                <a:extLst>
                  <a:ext uri="{0D108BD9-81ED-4DB2-BD59-A6C34878D82A}">
                    <a16:rowId xmlns:a16="http://schemas.microsoft.com/office/drawing/2014/main" val="1607325957"/>
                  </a:ext>
                </a:extLst>
              </a:tr>
              <a:tr h="338902">
                <a:tc v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rowSpan="2">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実証事業都市・大阪</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rgbClr val="000000"/>
                          </a:solidFill>
                          <a:ea typeface="Yu Gothic UI" panose="020B0500000000000000" pitchFamily="50" charset="-128"/>
                        </a:rPr>
                        <a:t>最先端</a:t>
                      </a:r>
                      <a:r>
                        <a:rPr lang="en-US" altLang="ja-JP" sz="1100" dirty="0">
                          <a:solidFill>
                            <a:srgbClr val="000000"/>
                          </a:solidFill>
                          <a:ea typeface="Yu Gothic UI" panose="020B0500000000000000" pitchFamily="50" charset="-128"/>
                        </a:rPr>
                        <a:t>ICT</a:t>
                      </a:r>
                      <a:r>
                        <a:rPr lang="ja-JP" altLang="en-US" sz="1100" dirty="0">
                          <a:solidFill>
                            <a:srgbClr val="000000"/>
                          </a:solidFill>
                          <a:ea typeface="Yu Gothic UI" panose="020B0500000000000000" pitchFamily="50" charset="-128"/>
                        </a:rPr>
                        <a:t>を活用したアイデアやノウハウの募集やフィールド提供により、⾰新的な実証実験を⾏いやすい環境を整え、実証実験の促進を図る。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rPr>
                        <a:t>33</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民間事業者との連携協定による取組</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rgbClr val="000000"/>
                          </a:solidFill>
                          <a:ea typeface="Yu Gothic UI" panose="020B0500000000000000" pitchFamily="50" charset="-128"/>
                        </a:rPr>
                        <a:t>市民の</a:t>
                      </a:r>
                      <a:r>
                        <a:rPr lang="en-US" altLang="ja-JP" sz="1100" dirty="0" err="1">
                          <a:solidFill>
                            <a:srgbClr val="000000"/>
                          </a:solidFill>
                          <a:ea typeface="Yu Gothic UI" panose="020B0500000000000000" pitchFamily="50" charset="-128"/>
                        </a:rPr>
                        <a:t>QoL</a:t>
                      </a:r>
                      <a:r>
                        <a:rPr lang="ja-JP" altLang="en-US" sz="1100" dirty="0">
                          <a:solidFill>
                            <a:srgbClr val="000000"/>
                          </a:solidFill>
                          <a:ea typeface="Yu Gothic UI" panose="020B0500000000000000" pitchFamily="50" charset="-128"/>
                        </a:rPr>
                        <a:t>向上や都市力の向上をめざし、民間事業者と連携協定を締結し、取組を進める。</a:t>
                      </a:r>
                      <a:endParaRPr kumimoji="0" lang="ja-JP" altLang="en-US" sz="1100" kern="0" spc="0" dirty="0">
                        <a:solidFill>
                          <a:srgbClr val="FF0000"/>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rPr>
                        <a:t>34</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66513875"/>
                  </a:ext>
                </a:extLst>
              </a:tr>
            </a:tbl>
          </a:graphicData>
        </a:graphic>
      </p:graphicFrame>
    </p:spTree>
    <p:extLst>
      <p:ext uri="{BB962C8B-B14F-4D97-AF65-F5344CB8AC3E}">
        <p14:creationId xmlns:p14="http://schemas.microsoft.com/office/powerpoint/2010/main" val="3084761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40</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07. </a:t>
            </a:r>
            <a:r>
              <a:rPr kumimoji="1" lang="ja-JP" altLang="en-US" sz="1100" b="1" kern="0" dirty="0">
                <a:solidFill>
                  <a:srgbClr val="FFFFFF"/>
                </a:solidFill>
                <a:latin typeface="Yu Gothic UI" panose="020B0500000000000000" pitchFamily="50" charset="-128"/>
                <a:ea typeface="Yu Gothic UI" panose="020B0500000000000000" pitchFamily="50" charset="-128"/>
              </a:rPr>
              <a:t>「好きや</a:t>
            </a:r>
            <a:r>
              <a:rPr kumimoji="1" lang="ja-JP" altLang="en-US" sz="1100" b="1" kern="0" dirty="0" err="1">
                <a:solidFill>
                  <a:srgbClr val="FFFFFF"/>
                </a:solidFill>
                <a:latin typeface="Yu Gothic UI" panose="020B0500000000000000" pitchFamily="50" charset="-128"/>
                <a:ea typeface="Yu Gothic UI" panose="020B0500000000000000" pitchFamily="50" charset="-128"/>
              </a:rPr>
              <a:t>ねん</a:t>
            </a:r>
            <a:r>
              <a:rPr kumimoji="1" lang="en-US" altLang="ja-JP" sz="1100" b="1" kern="0" dirty="0">
                <a:solidFill>
                  <a:srgbClr val="FFFFFF"/>
                </a:solidFill>
                <a:latin typeface="Yu Gothic UI" panose="020B0500000000000000" pitchFamily="50" charset="-128"/>
                <a:ea typeface="Yu Gothic UI" panose="020B0500000000000000" pitchFamily="50" charset="-128"/>
              </a:rPr>
              <a:t>OSAKA</a:t>
            </a:r>
            <a:r>
              <a:rPr kumimoji="1" lang="ja-JP" altLang="en-US" sz="1100" b="1" kern="0" dirty="0">
                <a:solidFill>
                  <a:srgbClr val="FFFFFF"/>
                </a:solidFill>
                <a:latin typeface="Yu Gothic UI" panose="020B0500000000000000" pitchFamily="50" charset="-128"/>
                <a:ea typeface="Yu Gothic UI" panose="020B0500000000000000" pitchFamily="50" charset="-128"/>
              </a:rPr>
              <a:t>」。魅力発信からファンづくりへ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96228"/>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en-US" altLang="ja-JP" sz="2000" b="1" dirty="0">
                <a:solidFill>
                  <a:srgbClr val="AF1932"/>
                </a:solidFill>
                <a:ea typeface="Yu Gothic UI" panose="020B0500000000000000" pitchFamily="50" charset="-128"/>
              </a:rPr>
              <a:t>VR</a:t>
            </a:r>
            <a:r>
              <a:rPr lang="ja-JP" altLang="en-US" sz="2000" b="1" dirty="0">
                <a:solidFill>
                  <a:srgbClr val="AF1932"/>
                </a:solidFill>
                <a:ea typeface="Yu Gothic UI" panose="020B0500000000000000" pitchFamily="50" charset="-128"/>
              </a:rPr>
              <a:t>を活用した泉布観の魅力発信</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都市大阪に対する理解が深まり、都市としての魅力を更に楽しめるようにするとともに、都市格の向上、シビックプライドの醸成が図られていること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68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807717"/>
            <a:ext cx="972000" cy="113635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2015244"/>
            <a:ext cx="3508650" cy="74582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誰もが文化財に親しめる機会の創出、新たな興味喚起や知名度向上、本物の文化財への来訪促進、歴史的価値に対する市民等の理解促進</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015243"/>
            <a:ext cx="972000" cy="756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現存する大阪最古の洋風建築であり、国指定の重要文化財である泉布観（明治</a:t>
            </a:r>
            <a:r>
              <a:rPr lang="en-US" altLang="ja-JP" sz="1100" dirty="0">
                <a:solidFill>
                  <a:srgbClr val="000000"/>
                </a:solidFill>
                <a:ea typeface="Yu Gothic UI" panose="020B0500000000000000" pitchFamily="50" charset="-128"/>
              </a:rPr>
              <a:t>4</a:t>
            </a:r>
            <a:r>
              <a:rPr lang="ja-JP" altLang="en-US" sz="1100" dirty="0">
                <a:solidFill>
                  <a:srgbClr val="000000"/>
                </a:solidFill>
                <a:ea typeface="Yu Gothic UI" panose="020B0500000000000000" pitchFamily="50" charset="-128"/>
              </a:rPr>
              <a:t>年落成）について、 </a:t>
            </a:r>
            <a:r>
              <a:rPr lang="en-US" altLang="ja-JP" sz="1100" dirty="0">
                <a:solidFill>
                  <a:srgbClr val="000000"/>
                </a:solidFill>
                <a:ea typeface="Yu Gothic UI" panose="020B0500000000000000" pitchFamily="50" charset="-128"/>
              </a:rPr>
              <a:t>VR</a:t>
            </a:r>
            <a:r>
              <a:rPr lang="ja-JP" altLang="en-US" sz="1100" dirty="0">
                <a:solidFill>
                  <a:srgbClr val="000000"/>
                </a:solidFill>
                <a:ea typeface="Yu Gothic UI" panose="020B0500000000000000" pitchFamily="50" charset="-128"/>
              </a:rPr>
              <a:t>技術等を活用した魅力発信を、多言語で行うことにより、誰もが文化財に親しめる機会を創出するとともに、新たな興味を喚起し、知名度を向上させ、国内外から本物の文化財への来訪を促進することで、地域の活性化、にぎわい創出を図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歴史的価値に対する市民等の理解促進を図り、文化財の適切な保存・活用・継承につなげる。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​老朽化等で普段公開していない内部を中心に、</a:t>
            </a:r>
            <a:r>
              <a:rPr lang="en-US" altLang="ja-JP" sz="1100" dirty="0">
                <a:solidFill>
                  <a:srgbClr val="000000"/>
                </a:solidFill>
                <a:ea typeface="Yu Gothic UI" panose="020B0500000000000000" pitchFamily="50" charset="-128"/>
              </a:rPr>
              <a:t>VR</a:t>
            </a:r>
            <a:r>
              <a:rPr lang="ja-JP" altLang="en-US" sz="1100" dirty="0">
                <a:solidFill>
                  <a:srgbClr val="000000"/>
                </a:solidFill>
                <a:ea typeface="Yu Gothic UI" panose="020B0500000000000000" pitchFamily="50" charset="-128"/>
              </a:rPr>
              <a:t>技術等を活用して、往時の姿を復元した映像コンテンツを制作し、催事等やインターネット上で公開する。</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39" name="正方形/長方形 15">
            <a:extLst>
              <a:ext uri="{FF2B5EF4-FFF2-40B4-BE49-F238E27FC236}">
                <a16:creationId xmlns:a16="http://schemas.microsoft.com/office/drawing/2014/main" id="{DF0C7E93-B45B-4F56-9FAC-297AABF3B332}"/>
              </a:ext>
            </a:extLst>
          </p:cNvPr>
          <p:cNvSpPr/>
          <p:nvPr/>
        </p:nvSpPr>
        <p:spPr>
          <a:xfrm>
            <a:off x="5460206" y="318476"/>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lvl="0" fontAlgn="base">
              <a:spcBef>
                <a:spcPct val="0"/>
              </a:spcBef>
              <a:spcAft>
                <a:spcPct val="0"/>
              </a:spcAft>
              <a:defRPr/>
            </a:pPr>
            <a:r>
              <a:rPr kumimoji="1" lang="ja-JP" altLang="en-US" sz="1100" b="1" kern="0" dirty="0">
                <a:solidFill>
                  <a:schemeClr val="bg1"/>
                </a:solidFill>
                <a:latin typeface="Yu Gothic UI" panose="020B0500000000000000" pitchFamily="50" charset="-128"/>
                <a:ea typeface="Yu Gothic UI" panose="020B0500000000000000" pitchFamily="50" charset="-128"/>
              </a:rPr>
              <a:t>デジタル技術を活用した大阪のにぎわい創出</a:t>
            </a:r>
          </a:p>
        </p:txBody>
      </p:sp>
      <p:sp>
        <p:nvSpPr>
          <p:cNvPr id="37" name="矢印: 五方向 10">
            <a:extLst>
              <a:ext uri="{FF2B5EF4-FFF2-40B4-BE49-F238E27FC236}">
                <a16:creationId xmlns:a16="http://schemas.microsoft.com/office/drawing/2014/main" id="{12137F42-C4D3-45CE-938C-F3EDE5D3A607}"/>
              </a:ext>
            </a:extLst>
          </p:cNvPr>
          <p:cNvSpPr/>
          <p:nvPr/>
        </p:nvSpPr>
        <p:spPr>
          <a:xfrm>
            <a:off x="7275506" y="3353268"/>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7758DF3-0948-4B8E-ADD1-3B36917527FF}"/>
              </a:ext>
            </a:extLst>
          </p:cNvPr>
          <p:cNvSpPr txBox="1"/>
          <p:nvPr/>
        </p:nvSpPr>
        <p:spPr>
          <a:xfrm>
            <a:off x="7689492" y="3220998"/>
            <a:ext cx="1187808"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9E064B8A-A150-46F8-9ABB-D5CB140D28F4}"/>
              </a:ext>
            </a:extLst>
          </p:cNvPr>
          <p:cNvSpPr txBox="1"/>
          <p:nvPr/>
        </p:nvSpPr>
        <p:spPr>
          <a:xfrm>
            <a:off x="5902051" y="2808000"/>
            <a:ext cx="3416614"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泉布観</a:t>
            </a:r>
            <a:r>
              <a:rPr lang="en-US" altLang="ja-JP" sz="1100" b="1" dirty="0">
                <a:solidFill>
                  <a:srgbClr val="000000"/>
                </a:solidFill>
                <a:ea typeface="Yu Gothic UI" panose="020B0500000000000000" pitchFamily="50" charset="-128"/>
              </a:rPr>
              <a:t>VR</a:t>
            </a:r>
            <a:r>
              <a:rPr lang="ja-JP" altLang="en-US" sz="1100" b="1" dirty="0">
                <a:solidFill>
                  <a:srgbClr val="000000"/>
                </a:solidFill>
                <a:ea typeface="Yu Gothic UI" panose="020B0500000000000000" pitchFamily="50" charset="-128"/>
              </a:rPr>
              <a:t>映像催事・インターネット等視聴回数</a:t>
            </a:r>
          </a:p>
        </p:txBody>
      </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532928"/>
            <a:ext cx="1087639" cy="221211"/>
          </a:xfrm>
          <a:prstGeom prst="rect">
            <a:avLst/>
          </a:prstGeom>
          <a:noFill/>
        </p:spPr>
        <p:txBody>
          <a:bodyPr wrap="square" lIns="0" tIns="0" rIns="0" bIns="0" rtlCol="0" anchor="ctr" anchorCtr="0">
            <a:noAutofit/>
          </a:bodyPr>
          <a:lstStyle/>
          <a:p>
            <a:pPr defTabSz="228600">
              <a:defRPr/>
            </a:pPr>
            <a:r>
              <a:rPr kumimoji="1" lang="ja-JP" altLang="en-US" b="1" dirty="0">
                <a:ln w="0"/>
                <a:solidFill>
                  <a:srgbClr val="AF1932"/>
                </a:solidFill>
                <a:latin typeface="Yu Gothic UI" panose="020B0500000000000000" pitchFamily="50" charset="-128"/>
                <a:ea typeface="Yu Gothic UI" panose="020B0500000000000000" pitchFamily="50" charset="-128"/>
              </a:rPr>
              <a:t>未導入</a:t>
            </a:r>
            <a:endParaRPr kumimoji="1" lang="ja-JP" altLang="en-US" sz="1600" b="1" dirty="0">
              <a:ln w="0"/>
              <a:solidFill>
                <a:srgbClr val="AF1932"/>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E7758DF3-0948-4B8E-ADD1-3B36917527FF}"/>
              </a:ext>
            </a:extLst>
          </p:cNvPr>
          <p:cNvSpPr txBox="1"/>
          <p:nvPr/>
        </p:nvSpPr>
        <p:spPr>
          <a:xfrm>
            <a:off x="7775072" y="3532866"/>
            <a:ext cx="1318280"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10,000</a:t>
            </a:r>
            <a:r>
              <a:rPr kumimoji="1" lang="ja-JP" altLang="en-US" sz="1600" b="1" dirty="0">
                <a:ln w="0"/>
                <a:solidFill>
                  <a:srgbClr val="AF1932"/>
                </a:solidFill>
                <a:latin typeface="Yu Gothic UI" panose="020B0500000000000000" pitchFamily="50" charset="-128"/>
                <a:ea typeface="Yu Gothic UI" panose="020B0500000000000000" pitchFamily="50" charset="-128"/>
              </a:rPr>
              <a:t>回</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5" name="テキスト ボックス 44">
            <a:extLst>
              <a:ext uri="{FF2B5EF4-FFF2-40B4-BE49-F238E27FC236}">
                <a16:creationId xmlns:a16="http://schemas.microsoft.com/office/drawing/2014/main" id="{E7758DF3-0948-4B8E-ADD1-3B36917527FF}"/>
              </a:ext>
            </a:extLst>
          </p:cNvPr>
          <p:cNvSpPr txBox="1"/>
          <p:nvPr/>
        </p:nvSpPr>
        <p:spPr>
          <a:xfrm>
            <a:off x="6060319" y="3220998"/>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88BD3951-DC58-49D2-A592-A03CECB54AE2}"/>
              </a:ext>
            </a:extLst>
          </p:cNvPr>
          <p:cNvSpPr txBox="1"/>
          <p:nvPr/>
        </p:nvSpPr>
        <p:spPr>
          <a:xfrm>
            <a:off x="4860000" y="4724301"/>
            <a:ext cx="972000" cy="360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50" b="1" dirty="0">
                <a:solidFill>
                  <a:srgbClr val="FFFFFF"/>
                </a:solidFill>
                <a:latin typeface="Yu Gothic UI" panose="020B0500000000000000" pitchFamily="50" charset="-128"/>
                <a:ea typeface="Yu Gothic UI" panose="020B0500000000000000" pitchFamily="50" charset="-128"/>
              </a:rPr>
              <a:t>コンテンツ作成</a:t>
            </a:r>
          </a:p>
        </p:txBody>
      </p:sp>
      <p:sp>
        <p:nvSpPr>
          <p:cNvPr id="47" name="テキスト ボックス 46">
            <a:extLst>
              <a:ext uri="{FF2B5EF4-FFF2-40B4-BE49-F238E27FC236}">
                <a16:creationId xmlns:a16="http://schemas.microsoft.com/office/drawing/2014/main" id="{8706E2D6-6881-4903-BD33-D5225E1A648A}"/>
              </a:ext>
            </a:extLst>
          </p:cNvPr>
          <p:cNvSpPr txBox="1"/>
          <p:nvPr/>
        </p:nvSpPr>
        <p:spPr>
          <a:xfrm>
            <a:off x="4860000" y="5119388"/>
            <a:ext cx="972000" cy="886608"/>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情報発信</a:t>
            </a:r>
          </a:p>
        </p:txBody>
      </p:sp>
      <p:sp>
        <p:nvSpPr>
          <p:cNvPr id="48" name="ホームベース 30">
            <a:extLst>
              <a:ext uri="{FF2B5EF4-FFF2-40B4-BE49-F238E27FC236}">
                <a16:creationId xmlns:a16="http://schemas.microsoft.com/office/drawing/2014/main" id="{21F15286-3E05-49CD-9B3B-F64B4E1387A8}"/>
              </a:ext>
            </a:extLst>
          </p:cNvPr>
          <p:cNvSpPr/>
          <p:nvPr/>
        </p:nvSpPr>
        <p:spPr>
          <a:xfrm>
            <a:off x="6120000" y="4724363"/>
            <a:ext cx="1008000"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作成</a:t>
            </a:r>
          </a:p>
        </p:txBody>
      </p:sp>
      <p:sp>
        <p:nvSpPr>
          <p:cNvPr id="49" name="ホームベース 30">
            <a:extLst>
              <a:ext uri="{FF2B5EF4-FFF2-40B4-BE49-F238E27FC236}">
                <a16:creationId xmlns:a16="http://schemas.microsoft.com/office/drawing/2014/main" id="{561A15C5-3D9C-479B-B739-7CF6E5E211DF}"/>
              </a:ext>
            </a:extLst>
          </p:cNvPr>
          <p:cNvSpPr/>
          <p:nvPr/>
        </p:nvSpPr>
        <p:spPr>
          <a:xfrm>
            <a:off x="7164000" y="5132991"/>
            <a:ext cx="1008000"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実施</a:t>
            </a:r>
          </a:p>
        </p:txBody>
      </p:sp>
      <p:sp>
        <p:nvSpPr>
          <p:cNvPr id="50" name="ホームベース 30">
            <a:extLst>
              <a:ext uri="{FF2B5EF4-FFF2-40B4-BE49-F238E27FC236}">
                <a16:creationId xmlns:a16="http://schemas.microsoft.com/office/drawing/2014/main" id="{561A15C5-3D9C-479B-B739-7CF6E5E211DF}"/>
              </a:ext>
            </a:extLst>
          </p:cNvPr>
          <p:cNvSpPr/>
          <p:nvPr/>
        </p:nvSpPr>
        <p:spPr>
          <a:xfrm>
            <a:off x="8208000" y="5465996"/>
            <a:ext cx="1008000" cy="54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他施設と連携し実施</a:t>
            </a:r>
          </a:p>
        </p:txBody>
      </p:sp>
      <p:pic>
        <p:nvPicPr>
          <p:cNvPr id="52" name="図 5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7849" y="4096940"/>
            <a:ext cx="4464258" cy="1774030"/>
          </a:xfrm>
          <a:prstGeom prst="rect">
            <a:avLst/>
          </a:prstGeom>
        </p:spPr>
      </p:pic>
    </p:spTree>
    <p:extLst>
      <p:ext uri="{BB962C8B-B14F-4D97-AF65-F5344CB8AC3E}">
        <p14:creationId xmlns:p14="http://schemas.microsoft.com/office/powerpoint/2010/main" val="1721576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41</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07. </a:t>
            </a:r>
            <a:r>
              <a:rPr kumimoji="1" lang="ja-JP" altLang="en-US" sz="1100" b="1" kern="0" dirty="0">
                <a:solidFill>
                  <a:srgbClr val="FFFFFF"/>
                </a:solidFill>
                <a:latin typeface="Yu Gothic UI" panose="020B0500000000000000" pitchFamily="50" charset="-128"/>
                <a:ea typeface="Yu Gothic UI" panose="020B0500000000000000" pitchFamily="50" charset="-128"/>
              </a:rPr>
              <a:t>「好きや</a:t>
            </a:r>
            <a:r>
              <a:rPr kumimoji="1" lang="ja-JP" altLang="en-US" sz="1100" b="1" kern="0" dirty="0" err="1">
                <a:solidFill>
                  <a:srgbClr val="FFFFFF"/>
                </a:solidFill>
                <a:latin typeface="Yu Gothic UI" panose="020B0500000000000000" pitchFamily="50" charset="-128"/>
                <a:ea typeface="Yu Gothic UI" panose="020B0500000000000000" pitchFamily="50" charset="-128"/>
              </a:rPr>
              <a:t>ねん</a:t>
            </a:r>
            <a:r>
              <a:rPr kumimoji="1" lang="en-US" altLang="ja-JP" sz="1100" b="1" kern="0" dirty="0">
                <a:solidFill>
                  <a:srgbClr val="FFFFFF"/>
                </a:solidFill>
                <a:latin typeface="Yu Gothic UI" panose="020B0500000000000000" pitchFamily="50" charset="-128"/>
                <a:ea typeface="Yu Gothic UI" panose="020B0500000000000000" pitchFamily="50" charset="-128"/>
              </a:rPr>
              <a:t>OSAKA</a:t>
            </a:r>
            <a:r>
              <a:rPr kumimoji="1" lang="ja-JP" altLang="en-US" sz="1100" b="1" kern="0" dirty="0">
                <a:solidFill>
                  <a:srgbClr val="FFFFFF"/>
                </a:solidFill>
                <a:latin typeface="Yu Gothic UI" panose="020B0500000000000000" pitchFamily="50" charset="-128"/>
                <a:ea typeface="Yu Gothic UI" panose="020B0500000000000000" pitchFamily="50" charset="-128"/>
              </a:rPr>
              <a:t>」。魅力発信からファンづくりへ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96228"/>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御堂筋周辺エリアにおける人流データ等の</a:t>
            </a:r>
            <a:endParaRPr kumimoji="1" lang="en-US" altLang="ja-JP" sz="2000" b="1" kern="0" dirty="0">
              <a:solidFill>
                <a:srgbClr val="AF1932"/>
              </a:solidFill>
              <a:latin typeface="Yu Gothic UI" panose="020B0500000000000000" pitchFamily="50" charset="-128"/>
              <a:ea typeface="Yu Gothic UI" panose="020B0500000000000000" pitchFamily="50" charset="-128"/>
            </a:endParaRPr>
          </a:p>
          <a:p>
            <a:pPr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活用による回遊性の向上</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御堂筋の再編を軸とした、周辺エリアの価値が向上していること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736791"/>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545500"/>
            <a:ext cx="972000" cy="129085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0" y="2073269"/>
            <a:ext cx="3552309" cy="616558"/>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御堂筋だけでなく、周辺エリアの回遊性を向上させること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068793"/>
            <a:ext cx="972000" cy="440704"/>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en-US" altLang="ja-JP" sz="1100" dirty="0">
                <a:solidFill>
                  <a:srgbClr val="000000"/>
                </a:solidFill>
                <a:ea typeface="Yu Gothic UI" panose="020B0500000000000000" pitchFamily="50" charset="-128"/>
              </a:rPr>
              <a:t>2019</a:t>
            </a:r>
            <a:r>
              <a:rPr lang="ja-JP" altLang="en-US" sz="1100" dirty="0">
                <a:solidFill>
                  <a:srgbClr val="000000"/>
                </a:solidFill>
                <a:ea typeface="Yu Gothic UI" panose="020B0500000000000000" pitchFamily="50" charset="-128"/>
              </a:rPr>
              <a:t>年に策定した「御堂筋将来ビジョン」において、人中心のみちへと再編をめざし、段階的な取り組みとして、側道歩行者空間化を進めている。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側道歩行者空間化による、歩行者の回遊状況などを携帯電話会社が保有するスマートフォン</a:t>
            </a:r>
            <a:r>
              <a:rPr lang="en-US" altLang="ja-JP" sz="1100" dirty="0">
                <a:solidFill>
                  <a:srgbClr val="000000"/>
                </a:solidFill>
                <a:ea typeface="Yu Gothic UI" panose="020B0500000000000000" pitchFamily="50" charset="-128"/>
              </a:rPr>
              <a:t>GPS</a:t>
            </a:r>
            <a:r>
              <a:rPr lang="ja-JP" altLang="en-US" sz="1100" dirty="0">
                <a:solidFill>
                  <a:srgbClr val="000000"/>
                </a:solidFill>
                <a:ea typeface="Yu Gothic UI" panose="020B0500000000000000" pitchFamily="50" charset="-128"/>
              </a:rPr>
              <a:t>データ（ビッグデータ）や地下鉄出入口に設置するビーコン等を活用して調査することにより、整備効果の見える化・道路空間の利活用のあり方を検討し、御堂筋だけでなく、周辺エリアへの回遊性向上などの整備効果を波及させることで、人中心の道路への転換を図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これにより、次の効果が期待できる。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御堂筋だけでなく、周辺エリアへの回遊性向上などの効果の</a:t>
            </a:r>
            <a:r>
              <a:rPr lang="ja-JP" altLang="en-US" sz="1100" dirty="0" err="1">
                <a:solidFill>
                  <a:srgbClr val="000000"/>
                </a:solidFill>
                <a:ea typeface="Yu Gothic UI" panose="020B0500000000000000" pitchFamily="50" charset="-128"/>
              </a:rPr>
              <a:t>を</a:t>
            </a:r>
            <a:r>
              <a:rPr lang="ja-JP" altLang="en-US" sz="1100" dirty="0">
                <a:solidFill>
                  <a:srgbClr val="000000"/>
                </a:solidFill>
                <a:ea typeface="Yu Gothic UI" panose="020B0500000000000000" pitchFamily="50" charset="-128"/>
              </a:rPr>
              <a:t>波及させることで、地域の活性化やエリア価値向上につなげる。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ウォーカブルミナミを創出するとともに、人中心の道路への転換を図るための機運醸成を図る。</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37" name="矢印: 五方向 10">
            <a:extLst>
              <a:ext uri="{FF2B5EF4-FFF2-40B4-BE49-F238E27FC236}">
                <a16:creationId xmlns:a16="http://schemas.microsoft.com/office/drawing/2014/main" id="{12137F42-C4D3-45CE-938C-F3EDE5D3A607}"/>
              </a:ext>
            </a:extLst>
          </p:cNvPr>
          <p:cNvSpPr/>
          <p:nvPr/>
        </p:nvSpPr>
        <p:spPr>
          <a:xfrm>
            <a:off x="7275506" y="3219918"/>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7758DF3-0948-4B8E-ADD1-3B36917527FF}"/>
              </a:ext>
            </a:extLst>
          </p:cNvPr>
          <p:cNvSpPr txBox="1"/>
          <p:nvPr/>
        </p:nvSpPr>
        <p:spPr>
          <a:xfrm>
            <a:off x="7689492" y="3087648"/>
            <a:ext cx="1127634"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9E064B8A-A150-46F8-9ABB-D5CB140D28F4}"/>
              </a:ext>
            </a:extLst>
          </p:cNvPr>
          <p:cNvSpPr txBox="1"/>
          <p:nvPr/>
        </p:nvSpPr>
        <p:spPr>
          <a:xfrm>
            <a:off x="5902051" y="2553950"/>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御堂筋周辺エリアにおける回遊人口</a:t>
            </a:r>
            <a:r>
              <a:rPr lang="en-US" altLang="ja-JP" sz="900" b="1" dirty="0">
                <a:solidFill>
                  <a:srgbClr val="000000"/>
                </a:solidFill>
                <a:ea typeface="Yu Gothic UI" panose="020B0500000000000000" pitchFamily="50" charset="-128"/>
              </a:rPr>
              <a:t>※</a:t>
            </a:r>
            <a:r>
              <a:rPr lang="ja-JP" altLang="en-US" sz="1100" b="1" dirty="0">
                <a:solidFill>
                  <a:srgbClr val="000000"/>
                </a:solidFill>
                <a:ea typeface="Yu Gothic UI" panose="020B0500000000000000" pitchFamily="50" charset="-128"/>
              </a:rPr>
              <a:t>の割合</a:t>
            </a:r>
          </a:p>
        </p:txBody>
      </p:sp>
      <p:sp>
        <p:nvSpPr>
          <p:cNvPr id="42" name="テキスト ボックス 41">
            <a:extLst>
              <a:ext uri="{FF2B5EF4-FFF2-40B4-BE49-F238E27FC236}">
                <a16:creationId xmlns:a16="http://schemas.microsoft.com/office/drawing/2014/main" id="{E7758DF3-0948-4B8E-ADD1-3B36917527FF}"/>
              </a:ext>
            </a:extLst>
          </p:cNvPr>
          <p:cNvSpPr txBox="1"/>
          <p:nvPr/>
        </p:nvSpPr>
        <p:spPr>
          <a:xfrm>
            <a:off x="7775072" y="3399516"/>
            <a:ext cx="1318280"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50</a:t>
            </a:r>
            <a:r>
              <a:rPr kumimoji="1" lang="ja-JP" altLang="en-US" sz="1600" b="1" dirty="0">
                <a:ln w="0"/>
                <a:solidFill>
                  <a:srgbClr val="AF1932"/>
                </a:solidFill>
                <a:latin typeface="Yu Gothic UI" panose="020B0500000000000000" pitchFamily="50" charset="-128"/>
                <a:ea typeface="Yu Gothic UI" panose="020B0500000000000000" pitchFamily="50" charset="-128"/>
              </a:rPr>
              <a:t>％</a:t>
            </a:r>
          </a:p>
        </p:txBody>
      </p:sp>
      <p:sp>
        <p:nvSpPr>
          <p:cNvPr id="45" name="テキスト ボックス 44">
            <a:extLst>
              <a:ext uri="{FF2B5EF4-FFF2-40B4-BE49-F238E27FC236}">
                <a16:creationId xmlns:a16="http://schemas.microsoft.com/office/drawing/2014/main" id="{E7758DF3-0948-4B8E-ADD1-3B36917527FF}"/>
              </a:ext>
            </a:extLst>
          </p:cNvPr>
          <p:cNvSpPr txBox="1"/>
          <p:nvPr/>
        </p:nvSpPr>
        <p:spPr>
          <a:xfrm>
            <a:off x="6060319" y="3087648"/>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88BD3951-DC58-49D2-A592-A03CECB54AE2}"/>
              </a:ext>
            </a:extLst>
          </p:cNvPr>
          <p:cNvSpPr txBox="1"/>
          <p:nvPr/>
        </p:nvSpPr>
        <p:spPr>
          <a:xfrm>
            <a:off x="4860000" y="4724301"/>
            <a:ext cx="972000" cy="50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50" b="1" dirty="0">
                <a:solidFill>
                  <a:srgbClr val="FFFFFF"/>
                </a:solidFill>
                <a:latin typeface="Yu Gothic UI" panose="020B0500000000000000" pitchFamily="50" charset="-128"/>
                <a:ea typeface="Yu Gothic UI" panose="020B0500000000000000" pitchFamily="50" charset="-128"/>
              </a:rPr>
              <a:t>回遊状況の分析等</a:t>
            </a:r>
          </a:p>
        </p:txBody>
      </p:sp>
      <p:sp>
        <p:nvSpPr>
          <p:cNvPr id="47" name="テキスト ボックス 46">
            <a:extLst>
              <a:ext uri="{FF2B5EF4-FFF2-40B4-BE49-F238E27FC236}">
                <a16:creationId xmlns:a16="http://schemas.microsoft.com/office/drawing/2014/main" id="{8706E2D6-6881-4903-BD33-D5225E1A648A}"/>
              </a:ext>
            </a:extLst>
          </p:cNvPr>
          <p:cNvSpPr txBox="1"/>
          <p:nvPr/>
        </p:nvSpPr>
        <p:spPr>
          <a:xfrm>
            <a:off x="4860000" y="5299629"/>
            <a:ext cx="972000" cy="360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検証</a:t>
            </a:r>
          </a:p>
        </p:txBody>
      </p:sp>
      <p:sp>
        <p:nvSpPr>
          <p:cNvPr id="48" name="ホームベース 30">
            <a:extLst>
              <a:ext uri="{FF2B5EF4-FFF2-40B4-BE49-F238E27FC236}">
                <a16:creationId xmlns:a16="http://schemas.microsoft.com/office/drawing/2014/main" id="{21F15286-3E05-49CD-9B3B-F64B4E1387A8}"/>
              </a:ext>
            </a:extLst>
          </p:cNvPr>
          <p:cNvSpPr/>
          <p:nvPr/>
        </p:nvSpPr>
        <p:spPr>
          <a:xfrm>
            <a:off x="6120000" y="4724362"/>
            <a:ext cx="2052125"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調査計画作成・状況分析</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・効果把握</a:t>
            </a:r>
          </a:p>
        </p:txBody>
      </p:sp>
      <p:sp>
        <p:nvSpPr>
          <p:cNvPr id="49" name="ホームベース 30">
            <a:extLst>
              <a:ext uri="{FF2B5EF4-FFF2-40B4-BE49-F238E27FC236}">
                <a16:creationId xmlns:a16="http://schemas.microsoft.com/office/drawing/2014/main" id="{561A15C5-3D9C-479B-B739-7CF6E5E211DF}"/>
              </a:ext>
            </a:extLst>
          </p:cNvPr>
          <p:cNvSpPr/>
          <p:nvPr/>
        </p:nvSpPr>
        <p:spPr>
          <a:xfrm>
            <a:off x="6496653" y="5284656"/>
            <a:ext cx="583847"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700" dirty="0">
                <a:solidFill>
                  <a:srgbClr val="000000"/>
                </a:solidFill>
                <a:latin typeface="Yu Gothic UI" panose="020B0500000000000000" pitchFamily="50" charset="-128"/>
                <a:ea typeface="Yu Gothic UI" panose="020B0500000000000000" pitchFamily="50" charset="-128"/>
              </a:rPr>
              <a:t>御堂筋チャレンジ</a:t>
            </a:r>
          </a:p>
        </p:txBody>
      </p:sp>
      <p:sp>
        <p:nvSpPr>
          <p:cNvPr id="50" name="ホームベース 30">
            <a:extLst>
              <a:ext uri="{FF2B5EF4-FFF2-40B4-BE49-F238E27FC236}">
                <a16:creationId xmlns:a16="http://schemas.microsoft.com/office/drawing/2014/main" id="{561A15C5-3D9C-479B-B739-7CF6E5E211DF}"/>
              </a:ext>
            </a:extLst>
          </p:cNvPr>
          <p:cNvSpPr/>
          <p:nvPr/>
        </p:nvSpPr>
        <p:spPr>
          <a:xfrm>
            <a:off x="8667749" y="5716574"/>
            <a:ext cx="548375" cy="46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計画策定</a:t>
            </a:r>
          </a:p>
        </p:txBody>
      </p:sp>
      <p:pic>
        <p:nvPicPr>
          <p:cNvPr id="43" name="図 4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7175" y="3851627"/>
            <a:ext cx="2611923" cy="2189173"/>
          </a:xfrm>
          <a:prstGeom prst="rect">
            <a:avLst/>
          </a:prstGeom>
        </p:spPr>
      </p:pic>
      <p:sp>
        <p:nvSpPr>
          <p:cNvPr id="51" name="テキスト ボックス 50">
            <a:extLst>
              <a:ext uri="{FF2B5EF4-FFF2-40B4-BE49-F238E27FC236}">
                <a16:creationId xmlns:a16="http://schemas.microsoft.com/office/drawing/2014/main" id="{E7758DF3-0948-4B8E-ADD1-3B36917527FF}"/>
              </a:ext>
            </a:extLst>
          </p:cNvPr>
          <p:cNvSpPr txBox="1"/>
          <p:nvPr/>
        </p:nvSpPr>
        <p:spPr>
          <a:xfrm>
            <a:off x="6060319" y="3399516"/>
            <a:ext cx="1318280"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40</a:t>
            </a:r>
            <a:r>
              <a:rPr kumimoji="1" lang="ja-JP" altLang="en-US" sz="1600" b="1" dirty="0">
                <a:ln w="0"/>
                <a:solidFill>
                  <a:srgbClr val="AF1932"/>
                </a:solidFill>
                <a:latin typeface="Yu Gothic UI" panose="020B0500000000000000" pitchFamily="50" charset="-128"/>
                <a:ea typeface="Yu Gothic UI" panose="020B0500000000000000" pitchFamily="50" charset="-128"/>
              </a:rPr>
              <a:t>％</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52" name="テキスト ボックス 51">
            <a:extLst>
              <a:ext uri="{FF2B5EF4-FFF2-40B4-BE49-F238E27FC236}">
                <a16:creationId xmlns:a16="http://schemas.microsoft.com/office/drawing/2014/main" id="{8706E2D6-6881-4903-BD33-D5225E1A648A}"/>
              </a:ext>
            </a:extLst>
          </p:cNvPr>
          <p:cNvSpPr txBox="1"/>
          <p:nvPr/>
        </p:nvSpPr>
        <p:spPr>
          <a:xfrm>
            <a:off x="4860000" y="5704329"/>
            <a:ext cx="972000" cy="468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回遊性向上計画</a:t>
            </a:r>
          </a:p>
        </p:txBody>
      </p:sp>
      <p:sp>
        <p:nvSpPr>
          <p:cNvPr id="39" name="ホームベース 30">
            <a:extLst>
              <a:ext uri="{FF2B5EF4-FFF2-40B4-BE49-F238E27FC236}">
                <a16:creationId xmlns:a16="http://schemas.microsoft.com/office/drawing/2014/main" id="{561A15C5-3D9C-479B-B739-7CF6E5E211DF}"/>
              </a:ext>
            </a:extLst>
          </p:cNvPr>
          <p:cNvSpPr/>
          <p:nvPr/>
        </p:nvSpPr>
        <p:spPr>
          <a:xfrm>
            <a:off x="7482964" y="5284656"/>
            <a:ext cx="609182"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800" dirty="0">
                <a:solidFill>
                  <a:srgbClr val="000000"/>
                </a:solidFill>
                <a:latin typeface="Yu Gothic UI" panose="020B0500000000000000" pitchFamily="50" charset="-128"/>
                <a:ea typeface="Yu Gothic UI" panose="020B0500000000000000" pitchFamily="50" charset="-128"/>
              </a:rPr>
              <a:t>御堂筋チャレンジ</a:t>
            </a:r>
          </a:p>
        </p:txBody>
      </p:sp>
      <p:sp>
        <p:nvSpPr>
          <p:cNvPr id="44" name="テキスト ボックス 43">
            <a:extLst>
              <a:ext uri="{FF2B5EF4-FFF2-40B4-BE49-F238E27FC236}">
                <a16:creationId xmlns:a16="http://schemas.microsoft.com/office/drawing/2014/main" id="{722F4527-F3B1-47C1-838C-0D9520A0E5C8}"/>
              </a:ext>
            </a:extLst>
          </p:cNvPr>
          <p:cNvSpPr txBox="1"/>
          <p:nvPr/>
        </p:nvSpPr>
        <p:spPr>
          <a:xfrm>
            <a:off x="685929" y="5694384"/>
            <a:ext cx="1878032" cy="430887"/>
          </a:xfrm>
          <a:prstGeom prst="rect">
            <a:avLst/>
          </a:prstGeom>
          <a:noFill/>
        </p:spPr>
        <p:txBody>
          <a:bodyPr wrap="square" lIns="0">
            <a:spAutoFit/>
          </a:bodyPr>
          <a:lstStyle/>
          <a:p>
            <a:pPr lvl="0" fontAlgn="base">
              <a:spcBef>
                <a:spcPct val="0"/>
              </a:spcBef>
              <a:spcAft>
                <a:spcPct val="0"/>
              </a:spcAft>
              <a:defRPr/>
            </a:pPr>
            <a:r>
              <a:rPr kumimoji="1" lang="ja-JP" altLang="en-US" sz="1100" b="1" kern="0" dirty="0">
                <a:latin typeface="Yu Gothic UI" panose="020B0500000000000000" pitchFamily="50" charset="-128"/>
                <a:ea typeface="Yu Gothic UI" panose="020B0500000000000000" pitchFamily="50" charset="-128"/>
              </a:rPr>
              <a:t>人流データを活用して</a:t>
            </a:r>
            <a:endParaRPr kumimoji="1" lang="en-US" altLang="ja-JP" sz="1100" b="1" kern="0" dirty="0">
              <a:latin typeface="Yu Gothic UI" panose="020B0500000000000000" pitchFamily="50" charset="-128"/>
              <a:ea typeface="Yu Gothic UI" panose="020B0500000000000000" pitchFamily="50" charset="-128"/>
            </a:endParaRPr>
          </a:p>
          <a:p>
            <a:pPr lvl="0" fontAlgn="base">
              <a:spcBef>
                <a:spcPct val="0"/>
              </a:spcBef>
              <a:spcAft>
                <a:spcPct val="0"/>
              </a:spcAft>
              <a:defRPr/>
            </a:pPr>
            <a:r>
              <a:rPr kumimoji="1" lang="ja-JP" altLang="en-US" sz="1100" b="1" kern="0" dirty="0">
                <a:latin typeface="Yu Gothic UI" panose="020B0500000000000000" pitchFamily="50" charset="-128"/>
                <a:ea typeface="Yu Gothic UI" panose="020B0500000000000000" pitchFamily="50" charset="-128"/>
              </a:rPr>
              <a:t>ウォーカブルミナミを創出</a:t>
            </a:r>
            <a:endParaRPr kumimoji="1" lang="en-US" altLang="ja-JP" sz="1100" b="1" kern="0" dirty="0">
              <a:latin typeface="Yu Gothic UI" panose="020B0500000000000000" pitchFamily="50" charset="-128"/>
              <a:ea typeface="Yu Gothic UI" panose="020B0500000000000000" pitchFamily="50" charset="-128"/>
            </a:endParaRPr>
          </a:p>
        </p:txBody>
      </p:sp>
      <p:sp>
        <p:nvSpPr>
          <p:cNvPr id="53" name="ホームベース 30">
            <a:extLst>
              <a:ext uri="{FF2B5EF4-FFF2-40B4-BE49-F238E27FC236}">
                <a16:creationId xmlns:a16="http://schemas.microsoft.com/office/drawing/2014/main" id="{561A15C5-3D9C-479B-B739-7CF6E5E211DF}"/>
              </a:ext>
            </a:extLst>
          </p:cNvPr>
          <p:cNvSpPr/>
          <p:nvPr/>
        </p:nvSpPr>
        <p:spPr>
          <a:xfrm>
            <a:off x="7775072" y="5696470"/>
            <a:ext cx="892676" cy="46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案の策定</a:t>
            </a:r>
            <a:endParaRPr kumimoji="1" lang="en-US" altLang="ja-JP" sz="900"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深度化</a:t>
            </a:r>
          </a:p>
        </p:txBody>
      </p:sp>
      <p:sp>
        <p:nvSpPr>
          <p:cNvPr id="54" name="ホームベース 30">
            <a:extLst>
              <a:ext uri="{FF2B5EF4-FFF2-40B4-BE49-F238E27FC236}">
                <a16:creationId xmlns:a16="http://schemas.microsoft.com/office/drawing/2014/main" id="{561A15C5-3D9C-479B-B739-7CF6E5E211DF}"/>
              </a:ext>
            </a:extLst>
          </p:cNvPr>
          <p:cNvSpPr/>
          <p:nvPr/>
        </p:nvSpPr>
        <p:spPr>
          <a:xfrm>
            <a:off x="8229807" y="5284656"/>
            <a:ext cx="609182"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800" dirty="0">
                <a:solidFill>
                  <a:srgbClr val="000000"/>
                </a:solidFill>
                <a:latin typeface="Yu Gothic UI" panose="020B0500000000000000" pitchFamily="50" charset="-128"/>
                <a:ea typeface="Yu Gothic UI" panose="020B0500000000000000" pitchFamily="50" charset="-128"/>
              </a:rPr>
              <a:t>万博</a:t>
            </a:r>
          </a:p>
        </p:txBody>
      </p:sp>
      <p:sp>
        <p:nvSpPr>
          <p:cNvPr id="55" name="テキスト ボックス 54">
            <a:extLst>
              <a:ext uri="{FF2B5EF4-FFF2-40B4-BE49-F238E27FC236}">
                <a16:creationId xmlns:a16="http://schemas.microsoft.com/office/drawing/2014/main" id="{945E38E8-6958-218B-C83D-6259A993E8B6}"/>
              </a:ext>
            </a:extLst>
          </p:cNvPr>
          <p:cNvSpPr txBox="1"/>
          <p:nvPr/>
        </p:nvSpPr>
        <p:spPr>
          <a:xfrm>
            <a:off x="7459814" y="2825623"/>
            <a:ext cx="1978025" cy="184666"/>
          </a:xfrm>
          <a:prstGeom prst="rect">
            <a:avLst/>
          </a:prstGeom>
          <a:noFill/>
        </p:spPr>
        <p:txBody>
          <a:bodyPr wrap="square">
            <a:spAutoFit/>
          </a:bodyPr>
          <a:lstStyle/>
          <a:p>
            <a:r>
              <a:rPr lang="en-US" altLang="ja-JP" sz="600" dirty="0"/>
              <a:t>※</a:t>
            </a:r>
            <a:r>
              <a:rPr lang="ja-JP" altLang="en-US" sz="600" dirty="0"/>
              <a:t>当該エリアを</a:t>
            </a:r>
            <a:r>
              <a:rPr lang="en-US" altLang="ja-JP" sz="600" dirty="0"/>
              <a:t>15</a:t>
            </a:r>
            <a:r>
              <a:rPr lang="ja-JP" altLang="en-US" sz="600" dirty="0"/>
              <a:t>分～</a:t>
            </a:r>
            <a:r>
              <a:rPr lang="en-US" altLang="ja-JP" sz="600" dirty="0"/>
              <a:t>180</a:t>
            </a:r>
            <a:r>
              <a:rPr lang="ja-JP" altLang="en-US" sz="600" dirty="0"/>
              <a:t>分間、回遊（滞在）した人口</a:t>
            </a:r>
          </a:p>
        </p:txBody>
      </p:sp>
      <p:sp>
        <p:nvSpPr>
          <p:cNvPr id="56" name="テキスト ボックス 55">
            <a:extLst>
              <a:ext uri="{FF2B5EF4-FFF2-40B4-BE49-F238E27FC236}">
                <a16:creationId xmlns:a16="http://schemas.microsoft.com/office/drawing/2014/main" id="{722F4527-F3B1-47C1-838C-0D9520A0E5C8}"/>
              </a:ext>
            </a:extLst>
          </p:cNvPr>
          <p:cNvSpPr txBox="1"/>
          <p:nvPr/>
        </p:nvSpPr>
        <p:spPr>
          <a:xfrm>
            <a:off x="2755576" y="5681396"/>
            <a:ext cx="721049" cy="248530"/>
          </a:xfrm>
          <a:prstGeom prst="rect">
            <a:avLst/>
          </a:prstGeom>
          <a:noFill/>
        </p:spPr>
        <p:txBody>
          <a:bodyPr wrap="square" lIns="0">
            <a:spAutoFit/>
          </a:bodyPr>
          <a:lstStyle/>
          <a:p>
            <a:pPr lvl="0" fontAlgn="base">
              <a:spcBef>
                <a:spcPct val="0"/>
              </a:spcBef>
              <a:spcAft>
                <a:spcPct val="0"/>
              </a:spcAft>
              <a:defRPr/>
            </a:pPr>
            <a:r>
              <a:rPr kumimoji="1" lang="en-US" altLang="ja-JP" sz="1015" b="1" kern="0" dirty="0">
                <a:solidFill>
                  <a:srgbClr val="FF0000"/>
                </a:solidFill>
                <a:latin typeface="Yu Gothic UI" panose="020B0500000000000000" pitchFamily="50" charset="-128"/>
                <a:ea typeface="Yu Gothic UI" panose="020B0500000000000000" pitchFamily="50" charset="-128"/>
              </a:rPr>
              <a:t>※</a:t>
            </a:r>
            <a:r>
              <a:rPr kumimoji="1" lang="ja-JP" altLang="en-US" sz="1015" b="1" kern="0" dirty="0">
                <a:solidFill>
                  <a:srgbClr val="FF0000"/>
                </a:solidFill>
                <a:latin typeface="Yu Gothic UI" panose="020B0500000000000000" pitchFamily="50" charset="-128"/>
                <a:ea typeface="Yu Gothic UI" panose="020B0500000000000000" pitchFamily="50" charset="-128"/>
              </a:rPr>
              <a:t>イメージ</a:t>
            </a:r>
            <a:endParaRPr kumimoji="1" lang="en-US" altLang="ja-JP" sz="1015" b="1" kern="0" dirty="0">
              <a:solidFill>
                <a:srgbClr val="FF0000"/>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942588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42</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08. </a:t>
            </a:r>
            <a:r>
              <a:rPr kumimoji="1" lang="ja-JP" altLang="en-US" sz="1100" b="1" kern="0" dirty="0">
                <a:solidFill>
                  <a:srgbClr val="FFFFFF"/>
                </a:solidFill>
                <a:latin typeface="Yu Gothic UI" panose="020B0500000000000000" pitchFamily="50" charset="-128"/>
                <a:ea typeface="Yu Gothic UI" panose="020B0500000000000000" pitchFamily="50" charset="-128"/>
              </a:rPr>
              <a:t>「ほな、大阪市で</a:t>
            </a:r>
            <a:r>
              <a:rPr kumimoji="1" lang="ja-JP" altLang="en-US" sz="1100" b="1" kern="0" dirty="0" err="1">
                <a:solidFill>
                  <a:srgbClr val="FFFFFF"/>
                </a:solidFill>
                <a:latin typeface="Yu Gothic UI" panose="020B0500000000000000" pitchFamily="50" charset="-128"/>
                <a:ea typeface="Yu Gothic UI" panose="020B0500000000000000" pitchFamily="50" charset="-128"/>
              </a:rPr>
              <a:t>やろ</a:t>
            </a:r>
            <a:r>
              <a:rPr kumimoji="1" lang="ja-JP" altLang="en-US" sz="1100" b="1" kern="0" dirty="0">
                <a:solidFill>
                  <a:srgbClr val="FFFFFF"/>
                </a:solidFill>
                <a:latin typeface="Yu Gothic UI" panose="020B0500000000000000" pitchFamily="50" charset="-128"/>
                <a:ea typeface="Yu Gothic UI" panose="020B0500000000000000" pitchFamily="50" charset="-128"/>
              </a:rPr>
              <a:t>！」。企業が集まるまちへ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3807812"/>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dirty="0">
                <a:solidFill>
                  <a:srgbClr val="AF1932"/>
                </a:solidFill>
                <a:ea typeface="Yu Gothic UI" panose="020B0500000000000000" pitchFamily="50" charset="-128"/>
              </a:rPr>
              <a:t>中小企業の</a:t>
            </a:r>
            <a:r>
              <a:rPr lang="en-US" altLang="ja-JP" sz="2000" b="1" dirty="0">
                <a:solidFill>
                  <a:srgbClr val="AF1932"/>
                </a:solidFill>
                <a:ea typeface="Yu Gothic UI" panose="020B0500000000000000" pitchFamily="50" charset="-128"/>
              </a:rPr>
              <a:t>DX</a:t>
            </a:r>
            <a:r>
              <a:rPr lang="ja-JP" altLang="en-US" sz="2000" b="1" dirty="0">
                <a:solidFill>
                  <a:srgbClr val="AF1932"/>
                </a:solidFill>
                <a:ea typeface="Yu Gothic UI" panose="020B0500000000000000" pitchFamily="50" charset="-128"/>
              </a:rPr>
              <a:t>推進ニーズに応える支援を実施</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033043"/>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033043"/>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033043"/>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大阪市内中小企業のデジタル活用が進み、より生産性の高い事業環境が形成されていること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12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736000"/>
            <a:ext cx="972000" cy="731463"/>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0" y="1944000"/>
            <a:ext cx="3552309" cy="74582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中小企業におけるデジタル活用を推進し、経営力を強化するためのサポートをしていくこと​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99"/>
            <a:ext cx="972000" cy="756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デジタル技術の活用がビジネスにおいて不可欠となっていくなか、中小企業が取り組もうとするデジタル技術を活用したビジネスモデルの組み換え・変革を支援するため</a:t>
            </a:r>
            <a:r>
              <a:rPr lang="ja-JP" altLang="en-US" sz="1100" dirty="0">
                <a:ea typeface="Yu Gothic UI" panose="020B0500000000000000" pitchFamily="50" charset="-128"/>
              </a:rPr>
              <a:t>、大阪市の中小企業支援拠点「大阪産業創造館」では、公益財団法人大阪産業局の支援ノウハウを活かし、次</a:t>
            </a:r>
            <a:r>
              <a:rPr lang="ja-JP" altLang="en-US" sz="1100" dirty="0">
                <a:solidFill>
                  <a:srgbClr val="000000"/>
                </a:solidFill>
                <a:ea typeface="Yu Gothic UI" panose="020B0500000000000000" pitchFamily="50" charset="-128"/>
              </a:rPr>
              <a:t>の取組を行う。</a:t>
            </a:r>
          </a:p>
          <a:p>
            <a:pPr marL="396000" lvl="2" indent="-228600">
              <a:lnSpc>
                <a:spcPts val="1400"/>
              </a:lnSpc>
              <a:spcAft>
                <a:spcPts val="600"/>
              </a:spcAft>
              <a:buFont typeface="+mj-ea"/>
              <a:buAutoNum type="circleNumDbPlain"/>
              <a:tabLst>
                <a:tab pos="361950" algn="l"/>
              </a:tabLst>
              <a:defRPr/>
            </a:pPr>
            <a:r>
              <a:rPr lang="ja-JP" altLang="en-US" sz="1100" dirty="0">
                <a:solidFill>
                  <a:srgbClr val="000000"/>
                </a:solidFill>
                <a:ea typeface="Yu Gothic UI" panose="020B0500000000000000" pitchFamily="50" charset="-128"/>
              </a:rPr>
              <a:t>セミナーや展示会等によるデジタル活用に対する知識習得・理解促進、意欲の喚起。</a:t>
            </a:r>
          </a:p>
          <a:p>
            <a:pPr marL="396000" lvl="2" indent="-228600">
              <a:lnSpc>
                <a:spcPts val="1400"/>
              </a:lnSpc>
              <a:spcAft>
                <a:spcPts val="600"/>
              </a:spcAft>
              <a:buFont typeface="+mj-ea"/>
              <a:buAutoNum type="circleNumDbPlain"/>
              <a:tabLst>
                <a:tab pos="361950" algn="l"/>
              </a:tabLst>
              <a:defRPr/>
            </a:pP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に取り組む意欲はあるものの、自社だけでは取り組みが難しい事業者に対するコンサルティング（相談対応）。​</a:t>
            </a:r>
          </a:p>
          <a:p>
            <a:pPr marL="396000" lvl="2" indent="-228600">
              <a:lnSpc>
                <a:spcPts val="1400"/>
              </a:lnSpc>
              <a:spcAft>
                <a:spcPts val="600"/>
              </a:spcAft>
              <a:buFont typeface="+mj-ea"/>
              <a:buAutoNum type="circleNumDbPlain"/>
              <a:tabLst>
                <a:tab pos="361950" algn="l"/>
              </a:tabLst>
              <a:defRPr/>
            </a:pPr>
            <a:r>
              <a:rPr lang="ja-JP" altLang="en-US" sz="1100" dirty="0">
                <a:solidFill>
                  <a:srgbClr val="000000"/>
                </a:solidFill>
                <a:ea typeface="Yu Gothic UI" panose="020B0500000000000000" pitchFamily="50" charset="-128"/>
              </a:rPr>
              <a:t>さらに支援が必要な事業者に対しては、専門家派遣を実施。</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これら取組により、中小企業におけるデジタル活用を促進​し、中小企業の収益力強化（生産性向上・販路拡大等）を含む経営力の強化につなげる。</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43" name="テキスト ボックス 42">
            <a:extLst>
              <a:ext uri="{FF2B5EF4-FFF2-40B4-BE49-F238E27FC236}">
                <a16:creationId xmlns:a16="http://schemas.microsoft.com/office/drawing/2014/main" id="{9E064B8A-A150-46F8-9ABB-D5CB140D28F4}"/>
              </a:ext>
            </a:extLst>
          </p:cNvPr>
          <p:cNvSpPr txBox="1"/>
          <p:nvPr/>
        </p:nvSpPr>
        <p:spPr>
          <a:xfrm>
            <a:off x="5902051" y="2736000"/>
            <a:ext cx="3416614" cy="298683"/>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中小企業の経営力強化件数</a:t>
            </a:r>
          </a:p>
        </p:txBody>
      </p:sp>
      <p:sp>
        <p:nvSpPr>
          <p:cNvPr id="52" name="テキスト ボックス 51">
            <a:extLst>
              <a:ext uri="{FF2B5EF4-FFF2-40B4-BE49-F238E27FC236}">
                <a16:creationId xmlns:a16="http://schemas.microsoft.com/office/drawing/2014/main" id="{E7758DF3-0948-4B8E-ADD1-3B36917527FF}"/>
              </a:ext>
            </a:extLst>
          </p:cNvPr>
          <p:cNvSpPr txBox="1"/>
          <p:nvPr/>
        </p:nvSpPr>
        <p:spPr>
          <a:xfrm>
            <a:off x="6834352" y="3139712"/>
            <a:ext cx="1532814" cy="256638"/>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100</a:t>
            </a:r>
            <a:r>
              <a:rPr kumimoji="1" lang="ja-JP" altLang="en-US" sz="1600" b="1" dirty="0">
                <a:ln w="0"/>
                <a:solidFill>
                  <a:srgbClr val="AF1932"/>
                </a:solidFill>
                <a:latin typeface="Yu Gothic UI" panose="020B0500000000000000" pitchFamily="50" charset="-128"/>
                <a:ea typeface="Yu Gothic UI" panose="020B0500000000000000" pitchFamily="50" charset="-128"/>
              </a:rPr>
              <a:t>件／年</a:t>
            </a:r>
          </a:p>
        </p:txBody>
      </p:sp>
      <p:sp>
        <p:nvSpPr>
          <p:cNvPr id="53" name="テキスト ボックス 52">
            <a:extLst>
              <a:ext uri="{FF2B5EF4-FFF2-40B4-BE49-F238E27FC236}">
                <a16:creationId xmlns:a16="http://schemas.microsoft.com/office/drawing/2014/main" id="{88BD3951-DC58-49D2-A592-A03CECB54AE2}"/>
              </a:ext>
            </a:extLst>
          </p:cNvPr>
          <p:cNvSpPr txBox="1"/>
          <p:nvPr/>
        </p:nvSpPr>
        <p:spPr>
          <a:xfrm>
            <a:off x="4860000" y="4327826"/>
            <a:ext cx="972000" cy="36000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セミナーや</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展示会の開催​</a:t>
            </a:r>
          </a:p>
        </p:txBody>
      </p:sp>
      <p:sp>
        <p:nvSpPr>
          <p:cNvPr id="55" name="テキスト ボックス 54">
            <a:extLst>
              <a:ext uri="{FF2B5EF4-FFF2-40B4-BE49-F238E27FC236}">
                <a16:creationId xmlns:a16="http://schemas.microsoft.com/office/drawing/2014/main" id="{8706E2D6-6881-4903-BD33-D5225E1A648A}"/>
              </a:ext>
            </a:extLst>
          </p:cNvPr>
          <p:cNvSpPr txBox="1"/>
          <p:nvPr/>
        </p:nvSpPr>
        <p:spPr>
          <a:xfrm>
            <a:off x="4860000" y="4740496"/>
            <a:ext cx="972000" cy="36000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事業者への</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相談対応​</a:t>
            </a:r>
          </a:p>
        </p:txBody>
      </p:sp>
      <p:sp>
        <p:nvSpPr>
          <p:cNvPr id="56" name="ホームベース 30">
            <a:extLst>
              <a:ext uri="{FF2B5EF4-FFF2-40B4-BE49-F238E27FC236}">
                <a16:creationId xmlns:a16="http://schemas.microsoft.com/office/drawing/2014/main" id="{21F15286-3E05-49CD-9B3B-F64B4E1387A8}"/>
              </a:ext>
            </a:extLst>
          </p:cNvPr>
          <p:cNvSpPr/>
          <p:nvPr/>
        </p:nvSpPr>
        <p:spPr>
          <a:xfrm>
            <a:off x="6120000" y="4327888"/>
            <a:ext cx="3096125"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実施・支援​</a:t>
            </a:r>
          </a:p>
        </p:txBody>
      </p:sp>
      <p:sp>
        <p:nvSpPr>
          <p:cNvPr id="57" name="ホームベース 30">
            <a:extLst>
              <a:ext uri="{FF2B5EF4-FFF2-40B4-BE49-F238E27FC236}">
                <a16:creationId xmlns:a16="http://schemas.microsoft.com/office/drawing/2014/main" id="{561A15C5-3D9C-479B-B739-7CF6E5E211DF}"/>
              </a:ext>
            </a:extLst>
          </p:cNvPr>
          <p:cNvSpPr/>
          <p:nvPr/>
        </p:nvSpPr>
        <p:spPr>
          <a:xfrm>
            <a:off x="6119999" y="4740496"/>
            <a:ext cx="3096125"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実施・支援​</a:t>
            </a:r>
          </a:p>
        </p:txBody>
      </p:sp>
      <p:sp>
        <p:nvSpPr>
          <p:cNvPr id="58" name="テキスト ボックス 57">
            <a:extLst>
              <a:ext uri="{FF2B5EF4-FFF2-40B4-BE49-F238E27FC236}">
                <a16:creationId xmlns:a16="http://schemas.microsoft.com/office/drawing/2014/main" id="{8706E2D6-6881-4903-BD33-D5225E1A648A}"/>
              </a:ext>
            </a:extLst>
          </p:cNvPr>
          <p:cNvSpPr txBox="1"/>
          <p:nvPr/>
        </p:nvSpPr>
        <p:spPr>
          <a:xfrm>
            <a:off x="4860000" y="5153170"/>
            <a:ext cx="972000" cy="360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専門家の派遣​</a:t>
            </a:r>
          </a:p>
        </p:txBody>
      </p:sp>
      <p:sp>
        <p:nvSpPr>
          <p:cNvPr id="59" name="ホームベース 30">
            <a:extLst>
              <a:ext uri="{FF2B5EF4-FFF2-40B4-BE49-F238E27FC236}">
                <a16:creationId xmlns:a16="http://schemas.microsoft.com/office/drawing/2014/main" id="{561A15C5-3D9C-479B-B739-7CF6E5E211DF}"/>
              </a:ext>
            </a:extLst>
          </p:cNvPr>
          <p:cNvSpPr/>
          <p:nvPr/>
        </p:nvSpPr>
        <p:spPr>
          <a:xfrm>
            <a:off x="6120000" y="5153171"/>
            <a:ext cx="3096124"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実施・支援​</a:t>
            </a:r>
          </a:p>
        </p:txBody>
      </p:sp>
      <p:sp>
        <p:nvSpPr>
          <p:cNvPr id="37" name="楕円 36"/>
          <p:cNvSpPr/>
          <p:nvPr/>
        </p:nvSpPr>
        <p:spPr>
          <a:xfrm>
            <a:off x="1046024" y="5348424"/>
            <a:ext cx="3420693" cy="964060"/>
          </a:xfrm>
          <a:prstGeom prst="ellipse">
            <a:avLst/>
          </a:prstGeom>
          <a:solidFill>
            <a:srgbClr val="FFF3F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pPr>
            <a:endParaRPr kumimoji="1" lang="ja-JP" altLang="en-US" sz="1800" b="0" i="0" u="none" strike="noStrike" kern="1200" cap="none" spc="0" normalizeH="0" baseline="0" noProof="0">
              <a:ln>
                <a:noFill/>
              </a:ln>
              <a:solidFill>
                <a:srgbClr val="FFFFFF"/>
              </a:solidFill>
              <a:effectLst/>
              <a:uLnTx/>
              <a:uFillTx/>
              <a:latin typeface="Corbel" panose="020B0503020204020204"/>
              <a:ea typeface="ＭＳ ゴシック" panose="020B0609070205080204" pitchFamily="49" charset="-128"/>
              <a:cs typeface="+mn-cs"/>
            </a:endParaRPr>
          </a:p>
        </p:txBody>
      </p:sp>
      <p:pic>
        <p:nvPicPr>
          <p:cNvPr id="38" name="図 3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6385" y="3615474"/>
            <a:ext cx="2637589" cy="2637589"/>
          </a:xfrm>
          <a:prstGeom prst="rect">
            <a:avLst/>
          </a:prstGeom>
        </p:spPr>
      </p:pic>
      <p:sp>
        <p:nvSpPr>
          <p:cNvPr id="39" name="テキスト ボックス 38"/>
          <p:cNvSpPr txBox="1"/>
          <p:nvPr/>
        </p:nvSpPr>
        <p:spPr>
          <a:xfrm>
            <a:off x="686292" y="4519562"/>
            <a:ext cx="2374103" cy="769441"/>
          </a:xfrm>
          <a:prstGeom prst="rect">
            <a:avLst/>
          </a:prstGeom>
          <a:noFill/>
        </p:spPr>
        <p:txBody>
          <a:bodyPr wrap="square" rtlCol="0">
            <a:spAutoFit/>
          </a:bodyPr>
          <a:lstStyle/>
          <a:p>
            <a:r>
              <a:rPr lang="ja-JP" altLang="en-US" sz="1100" b="1" dirty="0">
                <a:solidFill>
                  <a:srgbClr val="000000"/>
                </a:solidFill>
                <a:ea typeface="Yu Gothic UI" panose="020B0500000000000000" pitchFamily="50" charset="-128"/>
              </a:rPr>
              <a:t>セミナーや展示会の実施</a:t>
            </a:r>
            <a:endParaRPr lang="en-US" altLang="ja-JP" sz="1100" b="1" dirty="0">
              <a:solidFill>
                <a:srgbClr val="000000"/>
              </a:solidFill>
              <a:ea typeface="Yu Gothic UI" panose="020B0500000000000000" pitchFamily="50" charset="-128"/>
            </a:endParaRPr>
          </a:p>
          <a:p>
            <a:r>
              <a:rPr lang="ja-JP" altLang="en-US" sz="1100" b="1" dirty="0">
                <a:solidFill>
                  <a:srgbClr val="000000"/>
                </a:solidFill>
                <a:ea typeface="Yu Gothic UI" panose="020B0500000000000000" pitchFamily="50" charset="-128"/>
              </a:rPr>
              <a:t>コンサルティング</a:t>
            </a:r>
            <a:endParaRPr lang="en-US" altLang="ja-JP" sz="1100" b="1" dirty="0">
              <a:solidFill>
                <a:srgbClr val="000000"/>
              </a:solidFill>
              <a:ea typeface="Yu Gothic UI" panose="020B0500000000000000" pitchFamily="50" charset="-128"/>
            </a:endParaRPr>
          </a:p>
          <a:p>
            <a:r>
              <a:rPr lang="ja-JP" altLang="en-US" sz="1100" b="1" dirty="0">
                <a:solidFill>
                  <a:srgbClr val="000000"/>
                </a:solidFill>
                <a:ea typeface="Yu Gothic UI" panose="020B0500000000000000" pitchFamily="50" charset="-128"/>
              </a:rPr>
              <a:t>専門家派遣等で</a:t>
            </a:r>
            <a:endParaRPr lang="en-US" altLang="ja-JP" sz="1100" b="1" dirty="0">
              <a:solidFill>
                <a:srgbClr val="000000"/>
              </a:solidFill>
              <a:ea typeface="Yu Gothic UI" panose="020B0500000000000000" pitchFamily="50" charset="-128"/>
            </a:endParaRPr>
          </a:p>
          <a:p>
            <a:r>
              <a:rPr lang="ja-JP" altLang="en-US" sz="1100" b="1" dirty="0">
                <a:solidFill>
                  <a:srgbClr val="000000"/>
                </a:solidFill>
                <a:ea typeface="Yu Gothic UI" panose="020B0500000000000000" pitchFamily="50" charset="-128"/>
              </a:rPr>
              <a:t>中小企業の収益力強化！</a:t>
            </a:r>
            <a:endParaRPr lang="en-US" altLang="ja-JP" sz="1100" b="1" dirty="0">
              <a:solidFill>
                <a:srgbClr val="000000"/>
              </a:solidFill>
              <a:ea typeface="Yu Gothic UI" panose="020B0500000000000000" pitchFamily="50" charset="-128"/>
            </a:endParaRPr>
          </a:p>
        </p:txBody>
      </p:sp>
    </p:spTree>
    <p:extLst>
      <p:ext uri="{BB962C8B-B14F-4D97-AF65-F5344CB8AC3E}">
        <p14:creationId xmlns:p14="http://schemas.microsoft.com/office/powerpoint/2010/main" val="3779606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43</a:t>
            </a:fld>
            <a:endParaRPr kumimoji="1" lang="en-GB" dirty="0"/>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67653"/>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lvl="0"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新・港湾情報システム「</a:t>
            </a:r>
            <a:r>
              <a:rPr kumimoji="1" lang="en-US" altLang="ja-JP" sz="2000" b="1" kern="0" dirty="0">
                <a:solidFill>
                  <a:srgbClr val="AF1932"/>
                </a:solidFill>
                <a:latin typeface="Yu Gothic UI" panose="020B0500000000000000" pitchFamily="50" charset="-128"/>
                <a:ea typeface="Yu Gothic UI" panose="020B0500000000000000" pitchFamily="50" charset="-128"/>
              </a:rPr>
              <a:t>CONPAS</a:t>
            </a:r>
            <a:r>
              <a:rPr kumimoji="1" lang="ja-JP" altLang="en-US" sz="2000" b="1" kern="0" dirty="0">
                <a:solidFill>
                  <a:srgbClr val="AF1932"/>
                </a:solidFill>
                <a:latin typeface="Yu Gothic UI" panose="020B0500000000000000" pitchFamily="50" charset="-128"/>
                <a:ea typeface="Yu Gothic UI" panose="020B0500000000000000" pitchFamily="50" charset="-128"/>
              </a:rPr>
              <a:t>」の導入によるコンテナ物流の効率化及び生産性向上</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en-US" altLang="ja-JP" sz="1100" b="1" dirty="0">
                <a:solidFill>
                  <a:srgbClr val="000000"/>
                </a:solidFill>
                <a:ea typeface="Yu Gothic UI" panose="020B0500000000000000" pitchFamily="50" charset="-128"/>
              </a:rPr>
              <a:t>CONPAS</a:t>
            </a:r>
            <a:r>
              <a:rPr lang="ja-JP" altLang="en-US" sz="1100" b="1" dirty="0">
                <a:solidFill>
                  <a:srgbClr val="000000"/>
                </a:solidFill>
                <a:ea typeface="Yu Gothic UI" panose="020B0500000000000000" pitchFamily="50" charset="-128"/>
              </a:rPr>
              <a:t>が大阪港のコンテナターミナルに導入され、ゲート処理時間やコンテナ車両のターミナル滞在時間の短縮などにより、コンテナターミナル周辺道路におけるコンテナ車両の滞留が解消されていること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720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700000"/>
            <a:ext cx="972000" cy="122375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0" y="2052000"/>
            <a:ext cx="3416615" cy="612638"/>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fontAlgn="base">
              <a:spcAft>
                <a:spcPts val="600"/>
              </a:spcAft>
              <a:buFont typeface="Arial" panose="020B0604020202020204" pitchFamily="34" charset="0"/>
              <a:buChar char="•"/>
              <a:tabLst>
                <a:tab pos="361950" algn="l"/>
              </a:tabLst>
              <a:defRPr/>
            </a:pPr>
            <a:r>
              <a:rPr lang="en-US" altLang="ja-JP" sz="1100" b="1" dirty="0">
                <a:solidFill>
                  <a:srgbClr val="000000"/>
                </a:solidFill>
                <a:ea typeface="Yu Gothic UI" panose="020B0500000000000000" pitchFamily="50" charset="-128"/>
              </a:rPr>
              <a:t>CONPAS</a:t>
            </a:r>
            <a:r>
              <a:rPr lang="ja-JP" altLang="en-US" sz="1100" b="1" dirty="0">
                <a:solidFill>
                  <a:srgbClr val="000000"/>
                </a:solidFill>
                <a:ea typeface="Yu Gothic UI" panose="020B0500000000000000" pitchFamily="50" charset="-128"/>
              </a:rPr>
              <a:t>利用者の増加により、繁忙期に発生する夢洲の幹線道路におけるコンテナ車両の滞留の解消を図ること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052000"/>
            <a:ext cx="972000" cy="61263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大阪港では、コンテナ車両が集中する日・時間帯において、道路上にコンテナターミナル入場待ち車両の滞留が発生する場合がある。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国土交通省が開発した新・港湾情報システム「</a:t>
            </a:r>
            <a:r>
              <a:rPr lang="en-US" altLang="ja-JP" sz="1100" dirty="0">
                <a:solidFill>
                  <a:srgbClr val="000000"/>
                </a:solidFill>
                <a:ea typeface="Yu Gothic UI" panose="020B0500000000000000" pitchFamily="50" charset="-128"/>
              </a:rPr>
              <a:t>CONPAS</a:t>
            </a:r>
            <a:r>
              <a:rPr lang="ja-JP" altLang="en-US" sz="1100" dirty="0">
                <a:solidFill>
                  <a:srgbClr val="000000"/>
                </a:solidFill>
                <a:ea typeface="Yu Gothic UI" panose="020B0500000000000000" pitchFamily="50" charset="-128"/>
              </a:rPr>
              <a:t>（コンパス）</a:t>
            </a:r>
            <a:r>
              <a:rPr lang="en-US" altLang="ja-JP" sz="900" dirty="0">
                <a:solidFill>
                  <a:srgbClr val="000000"/>
                </a:solidFill>
                <a:ea typeface="Yu Gothic UI" panose="020B0500000000000000" pitchFamily="50" charset="-128"/>
              </a:rPr>
              <a:t>※</a:t>
            </a:r>
            <a:r>
              <a:rPr lang="ja-JP" altLang="en-US" sz="1100" dirty="0">
                <a:solidFill>
                  <a:srgbClr val="000000"/>
                </a:solidFill>
                <a:ea typeface="Yu Gothic UI" panose="020B0500000000000000" pitchFamily="50" charset="-128"/>
              </a:rPr>
              <a:t>」 の導入に向けて、近畿地方整備局及び港湾運営会社である阪神国際港湾株式会社とともに取り組み、コンテナターミナルのゲート前混雑の解消や、コンテナ車両のターミナル滞在時間の短縮などを図ることで、コンテナ物流の効率化及び生産性向上をめざす。</a:t>
            </a:r>
          </a:p>
          <a:p>
            <a:pPr marL="171450" lvl="2" indent="-171450">
              <a:lnSpc>
                <a:spcPts val="1400"/>
              </a:lnSpc>
              <a:spcAft>
                <a:spcPts val="600"/>
              </a:spcAft>
              <a:buFont typeface="Arial" panose="020B0604020202020204" pitchFamily="34" charset="0"/>
              <a:buChar char="•"/>
              <a:tabLst>
                <a:tab pos="361950" algn="l"/>
              </a:tabLst>
              <a:defRPr/>
            </a:pPr>
            <a:r>
              <a:rPr lang="en-US" altLang="ja-JP" sz="1100" dirty="0">
                <a:solidFill>
                  <a:srgbClr val="000000"/>
                </a:solidFill>
                <a:ea typeface="Yu Gothic UI" panose="020B0500000000000000" pitchFamily="50" charset="-128"/>
              </a:rPr>
              <a:t>CONPAS</a:t>
            </a:r>
            <a:r>
              <a:rPr lang="ja-JP" altLang="en-US" sz="1100" dirty="0">
                <a:solidFill>
                  <a:srgbClr val="000000"/>
                </a:solidFill>
                <a:ea typeface="Yu Gothic UI" panose="020B0500000000000000" pitchFamily="50" charset="-128"/>
              </a:rPr>
              <a:t>と自社システムを接続するコンテナターミナル運営事業者及び海運貨物取扱業者に対する支援を行う。</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阪神国際港湾株式会社と連携して専用携帯端末を海上コンテナ輸送事業者（ドライバー）に貸与し、</a:t>
            </a:r>
            <a:r>
              <a:rPr lang="en-US" altLang="ja-JP" sz="1100" dirty="0">
                <a:solidFill>
                  <a:srgbClr val="000000"/>
                </a:solidFill>
                <a:ea typeface="Yu Gothic UI" panose="020B0500000000000000" pitchFamily="50" charset="-128"/>
              </a:rPr>
              <a:t>CONPAS</a:t>
            </a:r>
            <a:r>
              <a:rPr lang="ja-JP" altLang="en-US" sz="1100" dirty="0">
                <a:solidFill>
                  <a:srgbClr val="000000"/>
                </a:solidFill>
                <a:ea typeface="Yu Gothic UI" panose="020B0500000000000000" pitchFamily="50" charset="-128"/>
              </a:rPr>
              <a:t>の利用拡大につなげる。</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062619"/>
            <a:ext cx="3394041" cy="221211"/>
          </a:xfrm>
          <a:prstGeom prst="rect">
            <a:avLst/>
          </a:prstGeom>
          <a:noFill/>
        </p:spPr>
        <p:txBody>
          <a:bodyPr wrap="square" lIns="0" tIns="0" rIns="0" bIns="0" rtlCol="0" anchor="ctr" anchorCtr="0">
            <a:noAutofit/>
          </a:bodyPr>
          <a:lstStyle/>
          <a:p>
            <a:pPr defTabSz="228600">
              <a:defRPr/>
            </a:pPr>
            <a:r>
              <a:rPr kumimoji="1" lang="ja-JP" altLang="en-US" b="1" dirty="0">
                <a:ln w="0"/>
                <a:solidFill>
                  <a:srgbClr val="AF1932"/>
                </a:solidFill>
                <a:latin typeface="Yu Gothic UI" panose="020B0500000000000000" pitchFamily="50" charset="-128"/>
                <a:ea typeface="Yu Gothic UI" panose="020B0500000000000000" pitchFamily="50" charset="-128"/>
              </a:rPr>
              <a:t>夢洲のコンテナターミナルにおける</a:t>
            </a:r>
            <a:endParaRPr kumimoji="1" lang="en-US" altLang="ja-JP" b="1" dirty="0">
              <a:ln w="0"/>
              <a:solidFill>
                <a:srgbClr val="AF1932"/>
              </a:solidFill>
              <a:latin typeface="Yu Gothic UI" panose="020B0500000000000000" pitchFamily="50" charset="-128"/>
              <a:ea typeface="Yu Gothic UI" panose="020B0500000000000000" pitchFamily="50" charset="-128"/>
            </a:endParaRPr>
          </a:p>
          <a:p>
            <a:pPr defTabSz="228600">
              <a:defRPr/>
            </a:pPr>
            <a:r>
              <a:rPr kumimoji="1" lang="ja-JP" altLang="en-US" b="1" dirty="0">
                <a:ln w="0"/>
                <a:solidFill>
                  <a:srgbClr val="AF1932"/>
                </a:solidFill>
                <a:latin typeface="Yu Gothic UI" panose="020B0500000000000000" pitchFamily="50" charset="-128"/>
                <a:ea typeface="Yu Gothic UI" panose="020B0500000000000000" pitchFamily="50" charset="-128"/>
              </a:rPr>
              <a:t>本格運用開始</a:t>
            </a:r>
          </a:p>
        </p:txBody>
      </p:sp>
      <p:sp>
        <p:nvSpPr>
          <p:cNvPr id="43" name="テキスト ボックス 42">
            <a:extLst>
              <a:ext uri="{FF2B5EF4-FFF2-40B4-BE49-F238E27FC236}">
                <a16:creationId xmlns:a16="http://schemas.microsoft.com/office/drawing/2014/main" id="{E7758DF3-0948-4B8E-ADD1-3B36917527FF}"/>
              </a:ext>
            </a:extLst>
          </p:cNvPr>
          <p:cNvSpPr txBox="1"/>
          <p:nvPr/>
        </p:nvSpPr>
        <p:spPr>
          <a:xfrm>
            <a:off x="6060319" y="2692498"/>
            <a:ext cx="1215187"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2023</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4"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08. </a:t>
            </a:r>
            <a:r>
              <a:rPr kumimoji="1" lang="ja-JP" altLang="en-US" sz="1100" b="1" kern="0" dirty="0">
                <a:solidFill>
                  <a:srgbClr val="FFFFFF"/>
                </a:solidFill>
                <a:latin typeface="Yu Gothic UI" panose="020B0500000000000000" pitchFamily="50" charset="-128"/>
                <a:ea typeface="Yu Gothic UI" panose="020B0500000000000000" pitchFamily="50" charset="-128"/>
              </a:rPr>
              <a:t>「ほな、大阪市で</a:t>
            </a:r>
            <a:r>
              <a:rPr kumimoji="1" lang="ja-JP" altLang="en-US" sz="1100" b="1" kern="0" dirty="0" err="1">
                <a:solidFill>
                  <a:srgbClr val="FFFFFF"/>
                </a:solidFill>
                <a:latin typeface="Yu Gothic UI" panose="020B0500000000000000" pitchFamily="50" charset="-128"/>
                <a:ea typeface="Yu Gothic UI" panose="020B0500000000000000" pitchFamily="50" charset="-128"/>
              </a:rPr>
              <a:t>やろ</a:t>
            </a:r>
            <a:r>
              <a:rPr kumimoji="1" lang="ja-JP" altLang="en-US" sz="1100" b="1" kern="0" dirty="0">
                <a:solidFill>
                  <a:srgbClr val="FFFFFF"/>
                </a:solidFill>
                <a:latin typeface="Yu Gothic UI" panose="020B0500000000000000" pitchFamily="50" charset="-128"/>
                <a:ea typeface="Yu Gothic UI" panose="020B0500000000000000" pitchFamily="50" charset="-128"/>
              </a:rPr>
              <a:t>！」。企業が集まるまちへ</a:t>
            </a:r>
          </a:p>
        </p:txBody>
      </p:sp>
      <p:sp>
        <p:nvSpPr>
          <p:cNvPr id="45" name="テキスト ボックス 44">
            <a:extLst>
              <a:ext uri="{FF2B5EF4-FFF2-40B4-BE49-F238E27FC236}">
                <a16:creationId xmlns:a16="http://schemas.microsoft.com/office/drawing/2014/main" id="{945E38E8-6958-218B-C83D-6259A993E8B6}"/>
              </a:ext>
            </a:extLst>
          </p:cNvPr>
          <p:cNvSpPr txBox="1"/>
          <p:nvPr/>
        </p:nvSpPr>
        <p:spPr>
          <a:xfrm>
            <a:off x="357946" y="6317754"/>
            <a:ext cx="6770228" cy="253916"/>
          </a:xfrm>
          <a:prstGeom prst="rect">
            <a:avLst/>
          </a:prstGeom>
          <a:noFill/>
        </p:spPr>
        <p:txBody>
          <a:bodyPr wrap="square">
            <a:spAutoFit/>
          </a:bodyPr>
          <a:lstStyle/>
          <a:p>
            <a:r>
              <a:rPr lang="en-US" altLang="ja-JP" sz="1050" dirty="0"/>
              <a:t>※</a:t>
            </a:r>
            <a:r>
              <a:rPr lang="en-US" altLang="ja-JP" sz="1050" u="sng" dirty="0"/>
              <a:t>Con</a:t>
            </a:r>
            <a:r>
              <a:rPr lang="en-US" altLang="ja-JP" sz="1050" dirty="0"/>
              <a:t>tainer Fast </a:t>
            </a:r>
            <a:r>
              <a:rPr lang="en-US" altLang="ja-JP" sz="1050" u="sng" dirty="0"/>
              <a:t>Pas</a:t>
            </a:r>
            <a:r>
              <a:rPr lang="en-US" altLang="ja-JP" sz="1050" dirty="0"/>
              <a:t>s</a:t>
            </a:r>
            <a:r>
              <a:rPr lang="ja-JP" altLang="en-US" sz="1050" dirty="0"/>
              <a:t>の略。</a:t>
            </a:r>
          </a:p>
        </p:txBody>
      </p:sp>
      <p:sp>
        <p:nvSpPr>
          <p:cNvPr id="47" name="テキスト ボックス 46">
            <a:extLst>
              <a:ext uri="{FF2B5EF4-FFF2-40B4-BE49-F238E27FC236}">
                <a16:creationId xmlns:a16="http://schemas.microsoft.com/office/drawing/2014/main" id="{88BD3951-DC58-49D2-A592-A03CECB54AE2}"/>
              </a:ext>
            </a:extLst>
          </p:cNvPr>
          <p:cNvSpPr txBox="1"/>
          <p:nvPr/>
        </p:nvSpPr>
        <p:spPr>
          <a:xfrm>
            <a:off x="4860000" y="4694971"/>
            <a:ext cx="972000" cy="771248"/>
          </a:xfrm>
          <a:prstGeom prst="rect">
            <a:avLst/>
          </a:prstGeom>
          <a:solidFill>
            <a:srgbClr val="AF1932"/>
          </a:solidFill>
        </p:spPr>
        <p:txBody>
          <a:bodyPr wrap="square" lIns="0" tIns="0" rIns="0" bIns="0" rtlCol="0" anchor="ctr" anchorCtr="0">
            <a:noAutofit/>
          </a:bodyPr>
          <a:lstStyle/>
          <a:p>
            <a:pPr lvl="0" algn="ctr" fontAlgn="base">
              <a:spcBef>
                <a:spcPct val="0"/>
              </a:spcBef>
              <a:spcAft>
                <a:spcPct val="0"/>
              </a:spcAft>
              <a:defRPr/>
            </a:pPr>
            <a:r>
              <a:rPr kumimoji="1" lang="ja-JP" altLang="en-US" sz="1000" b="1" kern="0" dirty="0">
                <a:solidFill>
                  <a:srgbClr val="FFFFFF"/>
                </a:solidFill>
                <a:latin typeface="Yu Gothic UI" panose="020B0500000000000000" pitchFamily="50" charset="-128"/>
                <a:ea typeface="Yu Gothic UI" panose="020B0500000000000000" pitchFamily="50" charset="-128"/>
              </a:rPr>
              <a:t>支援・調整</a:t>
            </a:r>
          </a:p>
        </p:txBody>
      </p:sp>
      <p:sp>
        <p:nvSpPr>
          <p:cNvPr id="48" name="テキスト ボックス 47">
            <a:extLst>
              <a:ext uri="{FF2B5EF4-FFF2-40B4-BE49-F238E27FC236}">
                <a16:creationId xmlns:a16="http://schemas.microsoft.com/office/drawing/2014/main" id="{8706E2D6-6881-4903-BD33-D5225E1A648A}"/>
              </a:ext>
            </a:extLst>
          </p:cNvPr>
          <p:cNvSpPr txBox="1"/>
          <p:nvPr/>
        </p:nvSpPr>
        <p:spPr>
          <a:xfrm>
            <a:off x="4860000" y="5522561"/>
            <a:ext cx="972000" cy="604778"/>
          </a:xfrm>
          <a:prstGeom prst="rect">
            <a:avLst/>
          </a:prstGeom>
          <a:solidFill>
            <a:srgbClr val="AF1932"/>
          </a:solidFill>
        </p:spPr>
        <p:txBody>
          <a:bodyPr wrap="square" lIns="0" tIns="0" rIns="0" bIns="0" rtlCol="0" anchor="ctr" anchorCtr="0">
            <a:noAutofit/>
          </a:bodyPr>
          <a:lstStyle/>
          <a:p>
            <a:pPr lvl="0" algn="ctr" defTabSz="228600">
              <a:spcAft>
                <a:spcPts val="1200"/>
              </a:spcAft>
              <a:defRPr/>
            </a:pPr>
            <a:r>
              <a:rPr kumimoji="1" lang="en-US" altLang="ja-JP" sz="1000" b="1" dirty="0">
                <a:solidFill>
                  <a:srgbClr val="FFFFFF"/>
                </a:solidFill>
                <a:latin typeface="Yu Gothic UI" panose="020B0500000000000000" pitchFamily="50" charset="-128"/>
                <a:ea typeface="Yu Gothic UI" panose="020B0500000000000000" pitchFamily="50" charset="-128"/>
              </a:rPr>
              <a:t>CONPAS</a:t>
            </a:r>
            <a:r>
              <a:rPr kumimoji="1" lang="ja-JP" altLang="en-US" sz="1000" b="1" dirty="0">
                <a:solidFill>
                  <a:srgbClr val="FFFFFF"/>
                </a:solidFill>
                <a:latin typeface="Yu Gothic UI" panose="020B0500000000000000" pitchFamily="50" charset="-128"/>
                <a:ea typeface="Yu Gothic UI" panose="020B0500000000000000" pitchFamily="50" charset="-128"/>
              </a:rPr>
              <a:t>の導入</a:t>
            </a:r>
          </a:p>
        </p:txBody>
      </p:sp>
      <p:sp>
        <p:nvSpPr>
          <p:cNvPr id="49" name="ホームベース 30">
            <a:extLst>
              <a:ext uri="{FF2B5EF4-FFF2-40B4-BE49-F238E27FC236}">
                <a16:creationId xmlns:a16="http://schemas.microsoft.com/office/drawing/2014/main" id="{21F15286-3E05-49CD-9B3B-F64B4E1387A8}"/>
              </a:ext>
            </a:extLst>
          </p:cNvPr>
          <p:cNvSpPr/>
          <p:nvPr/>
        </p:nvSpPr>
        <p:spPr>
          <a:xfrm>
            <a:off x="6120000" y="4694971"/>
            <a:ext cx="3096125" cy="27717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民間事業者への支援</a:t>
            </a:r>
          </a:p>
        </p:txBody>
      </p:sp>
      <p:sp>
        <p:nvSpPr>
          <p:cNvPr id="50" name="ホームベース 30">
            <a:extLst>
              <a:ext uri="{FF2B5EF4-FFF2-40B4-BE49-F238E27FC236}">
                <a16:creationId xmlns:a16="http://schemas.microsoft.com/office/drawing/2014/main" id="{561A15C5-3D9C-479B-B739-7CF6E5E211DF}"/>
              </a:ext>
            </a:extLst>
          </p:cNvPr>
          <p:cNvSpPr/>
          <p:nvPr/>
        </p:nvSpPr>
        <p:spPr>
          <a:xfrm>
            <a:off x="6119999" y="5031502"/>
            <a:ext cx="3096125" cy="42097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fontAlgn="base">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近畿地方整備局及び</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lvl="0" algn="ctr" fontAlgn="base">
              <a:spcBef>
                <a:spcPct val="10000"/>
              </a:spcBef>
              <a:spcAft>
                <a:spcPct val="0"/>
              </a:spcAft>
              <a:defRPr/>
            </a:pPr>
            <a:r>
              <a:rPr lang="zh-CN" altLang="en-US" sz="1000" dirty="0">
                <a:solidFill>
                  <a:srgbClr val="000000"/>
                </a:solidFill>
                <a:ea typeface="Yu Gothic UI" panose="020B0500000000000000" pitchFamily="50" charset="-128"/>
              </a:rPr>
              <a:t>阪神国際港湾株式会社</a:t>
            </a:r>
            <a:r>
              <a:rPr kumimoji="1" lang="ja-JP" altLang="en-US" sz="1000" dirty="0">
                <a:solidFill>
                  <a:srgbClr val="000000"/>
                </a:solidFill>
                <a:latin typeface="Yu Gothic UI" panose="020B0500000000000000" pitchFamily="50" charset="-128"/>
                <a:ea typeface="Yu Gothic UI" panose="020B0500000000000000" pitchFamily="50" charset="-128"/>
              </a:rPr>
              <a:t>等と各種調整</a:t>
            </a:r>
          </a:p>
        </p:txBody>
      </p:sp>
      <p:sp>
        <p:nvSpPr>
          <p:cNvPr id="52" name="ホームベース 30">
            <a:extLst>
              <a:ext uri="{FF2B5EF4-FFF2-40B4-BE49-F238E27FC236}">
                <a16:creationId xmlns:a16="http://schemas.microsoft.com/office/drawing/2014/main" id="{561A15C5-3D9C-479B-B739-7CF6E5E211DF}"/>
              </a:ext>
            </a:extLst>
          </p:cNvPr>
          <p:cNvSpPr/>
          <p:nvPr/>
        </p:nvSpPr>
        <p:spPr>
          <a:xfrm>
            <a:off x="6120000" y="5522561"/>
            <a:ext cx="1000174" cy="604778"/>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fontAlgn="base">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夢洲</a:t>
            </a:r>
            <a:r>
              <a:rPr kumimoji="1" lang="en-US" altLang="ja-JP" sz="1000" dirty="0">
                <a:solidFill>
                  <a:srgbClr val="000000"/>
                </a:solidFill>
                <a:latin typeface="Yu Gothic UI" panose="020B0500000000000000" pitchFamily="50" charset="-128"/>
                <a:ea typeface="Yu Gothic UI" panose="020B0500000000000000" pitchFamily="50" charset="-128"/>
              </a:rPr>
              <a:t>CT</a:t>
            </a:r>
            <a:r>
              <a:rPr kumimoji="1" lang="ja-JP" altLang="en-US" sz="1000" dirty="0" err="1">
                <a:solidFill>
                  <a:srgbClr val="000000"/>
                </a:solidFill>
                <a:latin typeface="Yu Gothic UI" panose="020B0500000000000000" pitchFamily="50" charset="-128"/>
                <a:ea typeface="Yu Gothic UI" panose="020B0500000000000000" pitchFamily="50" charset="-128"/>
              </a:rPr>
              <a:t>での</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lvl="0" algn="ctr" fontAlgn="base">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本格運用</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lvl="0" algn="ctr" fontAlgn="base">
              <a:spcBef>
                <a:spcPct val="10000"/>
              </a:spcBef>
              <a:spcAft>
                <a:spcPct val="0"/>
              </a:spcAft>
              <a:defRPr/>
            </a:pPr>
            <a:endParaRPr kumimoji="1" lang="ja-JP" altLang="en-US" sz="1000" dirty="0">
              <a:solidFill>
                <a:srgbClr val="000000"/>
              </a:solidFill>
              <a:latin typeface="Yu Gothic UI" panose="020B0500000000000000" pitchFamily="50" charset="-128"/>
              <a:ea typeface="Yu Gothic UI" panose="020B0500000000000000" pitchFamily="50" charset="-128"/>
            </a:endParaRPr>
          </a:p>
        </p:txBody>
      </p:sp>
      <p:sp>
        <p:nvSpPr>
          <p:cNvPr id="53" name="ホームベース 30">
            <a:extLst>
              <a:ext uri="{FF2B5EF4-FFF2-40B4-BE49-F238E27FC236}">
                <a16:creationId xmlns:a16="http://schemas.microsoft.com/office/drawing/2014/main" id="{561A15C5-3D9C-479B-B739-7CF6E5E211DF}"/>
              </a:ext>
            </a:extLst>
          </p:cNvPr>
          <p:cNvSpPr/>
          <p:nvPr/>
        </p:nvSpPr>
        <p:spPr>
          <a:xfrm>
            <a:off x="7155908" y="5520622"/>
            <a:ext cx="2060216" cy="59840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利用者の拡大</a:t>
            </a:r>
          </a:p>
        </p:txBody>
      </p:sp>
      <p:sp>
        <p:nvSpPr>
          <p:cNvPr id="37" name="テキスト ボックス 36">
            <a:extLst>
              <a:ext uri="{FF2B5EF4-FFF2-40B4-BE49-F238E27FC236}">
                <a16:creationId xmlns:a16="http://schemas.microsoft.com/office/drawing/2014/main" id="{722F4527-F3B1-47C1-838C-0D9520A0E5C8}"/>
              </a:ext>
            </a:extLst>
          </p:cNvPr>
          <p:cNvSpPr txBox="1"/>
          <p:nvPr/>
        </p:nvSpPr>
        <p:spPr>
          <a:xfrm>
            <a:off x="1193347" y="5612482"/>
            <a:ext cx="3140695" cy="261610"/>
          </a:xfrm>
          <a:prstGeom prst="rect">
            <a:avLst/>
          </a:prstGeom>
          <a:noFill/>
        </p:spPr>
        <p:txBody>
          <a:bodyPr wrap="square" lIns="0">
            <a:spAutoFit/>
          </a:bodyPr>
          <a:lstStyle/>
          <a:p>
            <a:pPr lvl="0" fontAlgn="base">
              <a:spcBef>
                <a:spcPct val="0"/>
              </a:spcBef>
              <a:spcAft>
                <a:spcPct val="0"/>
              </a:spcAft>
              <a:defRPr/>
            </a:pPr>
            <a:r>
              <a:rPr kumimoji="1" lang="ja-JP" altLang="en-US" sz="1100" b="1" kern="0" dirty="0">
                <a:latin typeface="Yu Gothic UI" panose="020B0500000000000000" pitchFamily="50" charset="-128"/>
                <a:ea typeface="Yu Gothic UI" panose="020B0500000000000000" pitchFamily="50" charset="-128"/>
              </a:rPr>
              <a:t>コンテナターミナルの渋滞解消にデジタルの力を</a:t>
            </a:r>
            <a:endParaRPr kumimoji="1" lang="en-US" altLang="ja-JP" sz="1100" b="1" kern="0" dirty="0">
              <a:latin typeface="Yu Gothic UI" panose="020B0500000000000000" pitchFamily="50" charset="-128"/>
              <a:ea typeface="Yu Gothic UI" panose="020B0500000000000000" pitchFamily="50" charset="-128"/>
            </a:endParaRPr>
          </a:p>
        </p:txBody>
      </p:sp>
      <p:sp>
        <p:nvSpPr>
          <p:cNvPr id="51" name="テキスト ボックス 50"/>
          <p:cNvSpPr txBox="1"/>
          <p:nvPr/>
        </p:nvSpPr>
        <p:spPr>
          <a:xfrm>
            <a:off x="6119384" y="5894357"/>
            <a:ext cx="1056973" cy="200055"/>
          </a:xfrm>
          <a:prstGeom prst="rect">
            <a:avLst/>
          </a:prstGeom>
          <a:noFill/>
        </p:spPr>
        <p:txBody>
          <a:bodyPr wrap="square" rtlCol="0">
            <a:spAutoFit/>
          </a:bodyPr>
          <a:lstStyle/>
          <a:p>
            <a:r>
              <a:rPr kumimoji="1" lang="ja-JP" altLang="en-US" sz="700" dirty="0"/>
              <a:t>（</a:t>
            </a:r>
            <a:r>
              <a:rPr kumimoji="1" lang="en-US" altLang="ja-JP" sz="700" dirty="0"/>
              <a:t>2023</a:t>
            </a:r>
            <a:r>
              <a:rPr kumimoji="1" lang="ja-JP" altLang="en-US" sz="700" dirty="0"/>
              <a:t>年度中予定）</a:t>
            </a:r>
          </a:p>
        </p:txBody>
      </p:sp>
      <p:sp>
        <p:nvSpPr>
          <p:cNvPr id="55" name="テキスト ボックス 54">
            <a:extLst>
              <a:ext uri="{FF2B5EF4-FFF2-40B4-BE49-F238E27FC236}">
                <a16:creationId xmlns:a16="http://schemas.microsoft.com/office/drawing/2014/main" id="{722F4527-F3B1-47C1-838C-0D9520A0E5C8}"/>
              </a:ext>
            </a:extLst>
          </p:cNvPr>
          <p:cNvSpPr txBox="1"/>
          <p:nvPr/>
        </p:nvSpPr>
        <p:spPr>
          <a:xfrm>
            <a:off x="1081023" y="5386867"/>
            <a:ext cx="1063798" cy="215444"/>
          </a:xfrm>
          <a:prstGeom prst="rect">
            <a:avLst/>
          </a:prstGeom>
          <a:noFill/>
          <a:ln w="6350">
            <a:noFill/>
          </a:ln>
        </p:spPr>
        <p:txBody>
          <a:bodyPr wrap="square" lIns="0">
            <a:spAutoFit/>
          </a:bodyPr>
          <a:lstStyle/>
          <a:p>
            <a:pPr lvl="0" algn="ctr" fontAlgn="base">
              <a:spcBef>
                <a:spcPct val="0"/>
              </a:spcBef>
              <a:spcAft>
                <a:spcPct val="0"/>
              </a:spcAft>
              <a:defRPr/>
            </a:pPr>
            <a:r>
              <a:rPr kumimoji="1" lang="ja-JP" altLang="en-US" sz="800" kern="0" dirty="0">
                <a:latin typeface="Yu Gothic UI" panose="020B0500000000000000" pitchFamily="50" charset="-128"/>
                <a:ea typeface="Yu Gothic UI" panose="020B0500000000000000" pitchFamily="50" charset="-128"/>
              </a:rPr>
              <a:t>コンテナターミナルのゲート</a:t>
            </a:r>
            <a:endParaRPr kumimoji="1" lang="en-US" altLang="ja-JP" sz="800" kern="0" dirty="0">
              <a:latin typeface="Yu Gothic UI" panose="020B0500000000000000" pitchFamily="50" charset="-128"/>
              <a:ea typeface="Yu Gothic UI" panose="020B0500000000000000" pitchFamily="50" charset="-128"/>
            </a:endParaRPr>
          </a:p>
        </p:txBody>
      </p:sp>
      <p:sp>
        <p:nvSpPr>
          <p:cNvPr id="56" name="テキスト ボックス 55">
            <a:extLst>
              <a:ext uri="{FF2B5EF4-FFF2-40B4-BE49-F238E27FC236}">
                <a16:creationId xmlns:a16="http://schemas.microsoft.com/office/drawing/2014/main" id="{722F4527-F3B1-47C1-838C-0D9520A0E5C8}"/>
              </a:ext>
            </a:extLst>
          </p:cNvPr>
          <p:cNvSpPr txBox="1"/>
          <p:nvPr/>
        </p:nvSpPr>
        <p:spPr>
          <a:xfrm>
            <a:off x="3038772" y="5386867"/>
            <a:ext cx="1063798" cy="215444"/>
          </a:xfrm>
          <a:prstGeom prst="rect">
            <a:avLst/>
          </a:prstGeom>
          <a:noFill/>
          <a:ln w="6350">
            <a:noFill/>
          </a:ln>
        </p:spPr>
        <p:txBody>
          <a:bodyPr wrap="square" lIns="0">
            <a:spAutoFit/>
          </a:bodyPr>
          <a:lstStyle/>
          <a:p>
            <a:pPr lvl="0" algn="ctr" fontAlgn="base">
              <a:spcBef>
                <a:spcPct val="0"/>
              </a:spcBef>
              <a:spcAft>
                <a:spcPct val="0"/>
              </a:spcAft>
              <a:defRPr/>
            </a:pPr>
            <a:r>
              <a:rPr kumimoji="1" lang="ja-JP" altLang="en-US" sz="800" kern="0" dirty="0">
                <a:latin typeface="Yu Gothic UI" panose="020B0500000000000000" pitchFamily="50" charset="-128"/>
                <a:ea typeface="Yu Gothic UI" panose="020B0500000000000000" pitchFamily="50" charset="-128"/>
              </a:rPr>
              <a:t>ゲートでの入場処理</a:t>
            </a:r>
            <a:endParaRPr kumimoji="1" lang="en-US" altLang="ja-JP" sz="800" kern="0" dirty="0">
              <a:latin typeface="Yu Gothic UI" panose="020B0500000000000000" pitchFamily="50" charset="-128"/>
              <a:ea typeface="Yu Gothic UI" panose="020B0500000000000000" pitchFamily="50" charset="-128"/>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5466" y="3752076"/>
            <a:ext cx="3760559" cy="1625127"/>
          </a:xfrm>
          <a:prstGeom prst="rect">
            <a:avLst/>
          </a:prstGeom>
        </p:spPr>
      </p:pic>
    </p:spTree>
    <p:extLst>
      <p:ext uri="{BB962C8B-B14F-4D97-AF65-F5344CB8AC3E}">
        <p14:creationId xmlns:p14="http://schemas.microsoft.com/office/powerpoint/2010/main" val="3322496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4">
            <a:extLst>
              <a:ext uri="{FF2B5EF4-FFF2-40B4-BE49-F238E27FC236}">
                <a16:creationId xmlns:a16="http://schemas.microsoft.com/office/drawing/2014/main" id="{4F2AE016-5022-4EED-85A5-42F2041F199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58495" y="5283136"/>
            <a:ext cx="1665856" cy="1243992"/>
          </a:xfrm>
          <a:prstGeom prst="rect">
            <a:avLst/>
          </a:prstGeom>
          <a:noFill/>
          <a:extLst>
            <a:ext uri="{909E8E84-426E-40DD-AFC4-6F175D3DCCD1}">
              <a14:hiddenFill xmlns:a14="http://schemas.microsoft.com/office/drawing/2010/main">
                <a:solidFill>
                  <a:srgbClr val="FFFFFF"/>
                </a:solidFill>
              </a14:hiddenFill>
            </a:ext>
          </a:extLst>
        </p:spPr>
      </p:pic>
      <p:sp>
        <p:nvSpPr>
          <p:cNvPr id="2" name="右矢印 1"/>
          <p:cNvSpPr/>
          <p:nvPr/>
        </p:nvSpPr>
        <p:spPr>
          <a:xfrm>
            <a:off x="3844588" y="1633876"/>
            <a:ext cx="3957990" cy="698284"/>
          </a:xfrm>
          <a:prstGeom prst="rightArrow">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58" name="直線コネクタ 57"/>
          <p:cNvCxnSpPr/>
          <p:nvPr/>
        </p:nvCxnSpPr>
        <p:spPr>
          <a:xfrm>
            <a:off x="3825978" y="1784020"/>
            <a:ext cx="0" cy="349911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080805" y="1794954"/>
            <a:ext cx="0" cy="3488182"/>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802578" y="1794954"/>
            <a:ext cx="0" cy="3488182"/>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44</a:t>
            </a:fld>
            <a:endParaRPr kumimoji="1" lang="en-GB" dirty="0"/>
          </a:p>
        </p:txBody>
      </p:sp>
      <p:sp>
        <p:nvSpPr>
          <p:cNvPr id="11" name="テキスト ボックス 10">
            <a:extLst>
              <a:ext uri="{FF2B5EF4-FFF2-40B4-BE49-F238E27FC236}">
                <a16:creationId xmlns:a16="http://schemas.microsoft.com/office/drawing/2014/main" id="{B5977502-E10D-469D-A3E9-D2E68404E73B}"/>
              </a:ext>
            </a:extLst>
          </p:cNvPr>
          <p:cNvSpPr txBox="1"/>
          <p:nvPr/>
        </p:nvSpPr>
        <p:spPr>
          <a:xfrm>
            <a:off x="2195885" y="435344"/>
            <a:ext cx="4282553" cy="400110"/>
          </a:xfrm>
          <a:prstGeom prst="rect">
            <a:avLst/>
          </a:prstGeom>
          <a:noFill/>
        </p:spPr>
        <p:txBody>
          <a:bodyPr wrap="square" rtlCol="0">
            <a:spAutoFit/>
          </a:bodyPr>
          <a:lstStyle/>
          <a:p>
            <a:pPr algn="r"/>
            <a:r>
              <a:rPr kumimoji="1" lang="ja-JP" altLang="en-US" sz="1400" spc="0" dirty="0">
                <a:ln w="9525">
                  <a:solidFill>
                    <a:srgbClr val="AF1932"/>
                  </a:solidFill>
                </a:ln>
                <a:solidFill>
                  <a:srgbClr val="AF1932"/>
                </a:solidFill>
                <a:latin typeface="+mn-ea"/>
                <a:ea typeface="+mn-ea"/>
              </a:rPr>
              <a:t>の</a:t>
            </a:r>
            <a:r>
              <a:rPr kumimoji="1" lang="ja-JP" altLang="en-US" sz="2000" spc="0" dirty="0">
                <a:ln w="9525">
                  <a:solidFill>
                    <a:srgbClr val="AF1932"/>
                  </a:solidFill>
                </a:ln>
                <a:solidFill>
                  <a:srgbClr val="AF1932"/>
                </a:solidFill>
                <a:latin typeface="+mn-ea"/>
              </a:rPr>
              <a:t> </a:t>
            </a:r>
            <a:r>
              <a:rPr kumimoji="1" lang="en-GB" altLang="ja-JP" sz="2000" spc="0" dirty="0">
                <a:ln w="9525">
                  <a:solidFill>
                    <a:srgbClr val="AF1932"/>
                  </a:solidFill>
                </a:ln>
                <a:solidFill>
                  <a:srgbClr val="AF1932"/>
                </a:solidFill>
                <a:latin typeface="Avenir Next LT Pro" panose="020B0504020202020204" pitchFamily="34" charset="0"/>
              </a:rPr>
              <a:t>Re-Design</a:t>
            </a:r>
            <a:r>
              <a:rPr kumimoji="1" lang="ja-JP" altLang="en-US" sz="2000" spc="0" dirty="0">
                <a:ln w="9525">
                  <a:solidFill>
                    <a:srgbClr val="AF1932"/>
                  </a:solidFill>
                </a:ln>
                <a:solidFill>
                  <a:srgbClr val="AF1932"/>
                </a:solidFill>
                <a:latin typeface="Avenir Next LT Pro" panose="020B0504020202020204" pitchFamily="34" charset="0"/>
              </a:rPr>
              <a:t>の実現に向けたロードマップ</a:t>
            </a:r>
            <a:endParaRPr kumimoji="1" lang="en-GB" sz="2000" dirty="0">
              <a:ln w="9525">
                <a:solidFill>
                  <a:srgbClr val="AF1932"/>
                </a:solidFill>
              </a:ln>
              <a:solidFill>
                <a:srgbClr val="AF1932"/>
              </a:solidFill>
            </a:endParaRPr>
          </a:p>
        </p:txBody>
      </p:sp>
      <p:sp>
        <p:nvSpPr>
          <p:cNvPr id="33" name="正方形/長方形 32"/>
          <p:cNvSpPr/>
          <p:nvPr/>
        </p:nvSpPr>
        <p:spPr>
          <a:xfrm>
            <a:off x="1819802" y="1794954"/>
            <a:ext cx="18365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1100" b="1" dirty="0">
                <a:solidFill>
                  <a:srgbClr val="AF1932"/>
                </a:solidFill>
                <a:latin typeface="Yu Gothic UI" panose="020B0500000000000000" pitchFamily="50" charset="-128"/>
                <a:ea typeface="Yu Gothic UI" panose="020B0500000000000000" pitchFamily="50" charset="-128"/>
              </a:rPr>
              <a:t>これまでの主な取組</a:t>
            </a:r>
          </a:p>
        </p:txBody>
      </p:sp>
      <p:sp>
        <p:nvSpPr>
          <p:cNvPr id="34" name="正方形/長方形 33"/>
          <p:cNvSpPr/>
          <p:nvPr/>
        </p:nvSpPr>
        <p:spPr>
          <a:xfrm>
            <a:off x="5504257" y="1593428"/>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100" dirty="0">
              <a:latin typeface="Yu Gothic UI" panose="020B0500000000000000" pitchFamily="50" charset="-128"/>
              <a:ea typeface="Yu Gothic UI" panose="020B0500000000000000" pitchFamily="50" charset="-128"/>
            </a:endParaRPr>
          </a:p>
        </p:txBody>
      </p:sp>
      <p:sp>
        <p:nvSpPr>
          <p:cNvPr id="36" name="正方形/長方形 35"/>
          <p:cNvSpPr/>
          <p:nvPr/>
        </p:nvSpPr>
        <p:spPr>
          <a:xfrm>
            <a:off x="7821188" y="1786092"/>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1100" b="1" dirty="0">
                <a:solidFill>
                  <a:srgbClr val="AF1932"/>
                </a:solidFill>
                <a:latin typeface="Yu Gothic UI" panose="020B0500000000000000" pitchFamily="50" charset="-128"/>
                <a:ea typeface="Yu Gothic UI" panose="020B0500000000000000" pitchFamily="50" charset="-128"/>
              </a:rPr>
              <a:t>実現したい</a:t>
            </a:r>
            <a:endParaRPr kumimoji="1" lang="en-US" altLang="ja-JP" sz="1100" b="1" dirty="0">
              <a:solidFill>
                <a:srgbClr val="AF1932"/>
              </a:solidFill>
              <a:latin typeface="Yu Gothic UI" panose="020B0500000000000000" pitchFamily="50" charset="-128"/>
              <a:ea typeface="Yu Gothic UI" panose="020B0500000000000000" pitchFamily="50" charset="-128"/>
            </a:endParaRPr>
          </a:p>
          <a:p>
            <a:pPr algn="ctr"/>
            <a:r>
              <a:rPr kumimoji="1" lang="ja-JP" altLang="en-US" sz="1100" b="1" dirty="0">
                <a:solidFill>
                  <a:srgbClr val="AF1932"/>
                </a:solidFill>
                <a:latin typeface="Yu Gothic UI" panose="020B0500000000000000" pitchFamily="50" charset="-128"/>
                <a:ea typeface="Yu Gothic UI" panose="020B0500000000000000" pitchFamily="50" charset="-128"/>
              </a:rPr>
              <a:t>「未来の大阪市」</a:t>
            </a:r>
          </a:p>
        </p:txBody>
      </p:sp>
      <p:sp>
        <p:nvSpPr>
          <p:cNvPr id="52" name="正方形/長方形 51"/>
          <p:cNvSpPr/>
          <p:nvPr/>
        </p:nvSpPr>
        <p:spPr>
          <a:xfrm>
            <a:off x="5726604" y="1515177"/>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2025</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sp>
        <p:nvSpPr>
          <p:cNvPr id="57" name="正方形/長方形 56"/>
          <p:cNvSpPr/>
          <p:nvPr/>
        </p:nvSpPr>
        <p:spPr>
          <a:xfrm>
            <a:off x="7461454" y="151560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2030</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sp>
        <p:nvSpPr>
          <p:cNvPr id="8" name="正方形/長方形 7"/>
          <p:cNvSpPr/>
          <p:nvPr/>
        </p:nvSpPr>
        <p:spPr>
          <a:xfrm>
            <a:off x="527256" y="2317748"/>
            <a:ext cx="1284921" cy="1406972"/>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rPr>
              <a:t>誰一人</a:t>
            </a:r>
            <a:endParaRPr kumimoji="1" lang="en-US" altLang="ja-JP" sz="1100" dirty="0">
              <a:solidFill>
                <a:schemeClr val="bg1"/>
              </a:solidFill>
            </a:endParaRPr>
          </a:p>
          <a:p>
            <a:pPr algn="ctr"/>
            <a:r>
              <a:rPr kumimoji="1" lang="ja-JP" altLang="en-US" sz="1100" dirty="0">
                <a:solidFill>
                  <a:schemeClr val="bg1"/>
                </a:solidFill>
              </a:rPr>
              <a:t>取り残されない</a:t>
            </a:r>
            <a:endParaRPr kumimoji="1" lang="en-US" altLang="ja-JP" sz="1100" dirty="0">
              <a:solidFill>
                <a:schemeClr val="bg1"/>
              </a:solidFill>
            </a:endParaRPr>
          </a:p>
          <a:p>
            <a:pPr algn="ctr"/>
            <a:r>
              <a:rPr kumimoji="1" lang="ja-JP" altLang="en-US" sz="1100" dirty="0">
                <a:solidFill>
                  <a:schemeClr val="bg1"/>
                </a:solidFill>
              </a:rPr>
              <a:t>デジタル化</a:t>
            </a:r>
          </a:p>
        </p:txBody>
      </p:sp>
      <p:sp>
        <p:nvSpPr>
          <p:cNvPr id="64" name="正方形/長方形 63"/>
          <p:cNvSpPr/>
          <p:nvPr/>
        </p:nvSpPr>
        <p:spPr>
          <a:xfrm>
            <a:off x="6169171" y="1808518"/>
            <a:ext cx="1604942" cy="34986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900" b="1" dirty="0">
                <a:solidFill>
                  <a:schemeClr val="bg1"/>
                </a:solidFill>
                <a:latin typeface="Yu Gothic UI" panose="020B0500000000000000" pitchFamily="50" charset="-128"/>
                <a:ea typeface="Yu Gothic UI" panose="020B0500000000000000" pitchFamily="50" charset="-128"/>
              </a:rPr>
              <a:t>VALUE</a:t>
            </a:r>
            <a:r>
              <a:rPr kumimoji="1" lang="ja-JP" altLang="en-US" sz="900" b="1" dirty="0">
                <a:solidFill>
                  <a:schemeClr val="bg1"/>
                </a:solidFill>
                <a:latin typeface="Yu Gothic UI" panose="020B0500000000000000" pitchFamily="50" charset="-128"/>
                <a:ea typeface="Yu Gothic UI" panose="020B0500000000000000" pitchFamily="50" charset="-128"/>
              </a:rPr>
              <a:t>の実現に向けた</a:t>
            </a:r>
            <a:endParaRPr kumimoji="1" lang="en-US" altLang="ja-JP" sz="9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900" b="1" dirty="0">
                <a:solidFill>
                  <a:schemeClr val="bg1"/>
                </a:solidFill>
                <a:latin typeface="Yu Gothic UI" panose="020B0500000000000000" pitchFamily="50" charset="-128"/>
                <a:ea typeface="Yu Gothic UI" panose="020B0500000000000000" pitchFamily="50" charset="-128"/>
              </a:rPr>
              <a:t>取組の方針</a:t>
            </a:r>
          </a:p>
        </p:txBody>
      </p:sp>
      <p:sp>
        <p:nvSpPr>
          <p:cNvPr id="82" name="正方形/長方形 81"/>
          <p:cNvSpPr/>
          <p:nvPr/>
        </p:nvSpPr>
        <p:spPr>
          <a:xfrm>
            <a:off x="527256" y="3914278"/>
            <a:ext cx="1284921" cy="136885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rPr>
              <a:t>環境</a:t>
            </a:r>
            <a:endParaRPr kumimoji="1" lang="en-US" altLang="ja-JP" sz="1100" dirty="0">
              <a:solidFill>
                <a:schemeClr val="bg1"/>
              </a:solidFill>
            </a:endParaRPr>
          </a:p>
          <a:p>
            <a:pPr algn="ctr"/>
            <a:r>
              <a:rPr kumimoji="1" lang="ja-JP" altLang="en-US" sz="1100" dirty="0">
                <a:solidFill>
                  <a:schemeClr val="bg1"/>
                </a:solidFill>
              </a:rPr>
              <a:t>エネルギー</a:t>
            </a:r>
            <a:endParaRPr kumimoji="1" lang="en-US" altLang="ja-JP" sz="1100" dirty="0">
              <a:solidFill>
                <a:schemeClr val="bg1"/>
              </a:solidFill>
            </a:endParaRPr>
          </a:p>
          <a:p>
            <a:pPr algn="ctr"/>
            <a:r>
              <a:rPr kumimoji="1" lang="ja-JP" altLang="en-US" sz="1100" dirty="0">
                <a:solidFill>
                  <a:schemeClr val="bg1"/>
                </a:solidFill>
              </a:rPr>
              <a:t>脱炭素</a:t>
            </a:r>
          </a:p>
        </p:txBody>
      </p:sp>
      <p:sp>
        <p:nvSpPr>
          <p:cNvPr id="35" name="テキスト プレースホルダー 3">
            <a:extLst>
              <a:ext uri="{FF2B5EF4-FFF2-40B4-BE49-F238E27FC236}">
                <a16:creationId xmlns:a16="http://schemas.microsoft.com/office/drawing/2014/main" id="{BF7FA137-CC2A-4F34-BFFD-E93D1329850E}"/>
              </a:ext>
            </a:extLst>
          </p:cNvPr>
          <p:cNvSpPr txBox="1">
            <a:spLocks/>
          </p:cNvSpPr>
          <p:nvPr/>
        </p:nvSpPr>
        <p:spPr>
          <a:xfrm>
            <a:off x="452438" y="1006522"/>
            <a:ext cx="8958262" cy="643209"/>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1" kern="100" dirty="0">
                <a:latin typeface="游明朝" panose="02020400000000000000" pitchFamily="18" charset="-128"/>
                <a:ea typeface="Yu Gothic UI" panose="020B0500000000000000" pitchFamily="50" charset="-128"/>
                <a:cs typeface="Times New Roman" panose="02020603050405020304" pitchFamily="18" charset="0"/>
              </a:rPr>
              <a:t>性別や年齢、国籍、障がいの有無などにかかわらず、自分らしく暮らし活躍できる社会に向けて取り組みます。また、環境問題とデジタル技術をマッチングさせ、ひとにも環境にもやさしい持続可能なまちづくりにも活かし、</a:t>
            </a:r>
            <a:r>
              <a:rPr lang="en-US" altLang="ja-JP" b="1" kern="100" dirty="0">
                <a:latin typeface="游明朝" panose="02020400000000000000" pitchFamily="18" charset="-128"/>
                <a:ea typeface="Yu Gothic UI" panose="020B0500000000000000" pitchFamily="50" charset="-128"/>
                <a:cs typeface="Times New Roman" panose="02020603050405020304" pitchFamily="18" charset="0"/>
              </a:rPr>
              <a:t>SDGs</a:t>
            </a:r>
            <a:r>
              <a:rPr lang="ja-JP" altLang="en-US" b="1" kern="100" dirty="0" err="1">
                <a:latin typeface="游明朝" panose="02020400000000000000" pitchFamily="18" charset="-128"/>
                <a:ea typeface="Yu Gothic UI" panose="020B0500000000000000" pitchFamily="50" charset="-128"/>
                <a:cs typeface="Times New Roman" panose="02020603050405020304" pitchFamily="18" charset="0"/>
              </a:rPr>
              <a:t>、</a:t>
            </a:r>
            <a:r>
              <a:rPr lang="en-US" altLang="ja-JP" b="1" kern="100" dirty="0">
                <a:latin typeface="游明朝" panose="02020400000000000000" pitchFamily="18" charset="-128"/>
                <a:ea typeface="Yu Gothic UI" panose="020B0500000000000000" pitchFamily="50" charset="-128"/>
                <a:cs typeface="Times New Roman" panose="02020603050405020304" pitchFamily="18" charset="0"/>
              </a:rPr>
              <a:t>GX</a:t>
            </a:r>
            <a:r>
              <a:rPr lang="ja-JP" altLang="en-US" b="1" kern="100" dirty="0" err="1">
                <a:latin typeface="游明朝" panose="02020400000000000000" pitchFamily="18" charset="-128"/>
                <a:ea typeface="Yu Gothic UI" panose="020B0500000000000000" pitchFamily="50" charset="-128"/>
                <a:cs typeface="Times New Roman" panose="02020603050405020304" pitchFamily="18" charset="0"/>
              </a:rPr>
              <a:t>へと</a:t>
            </a:r>
            <a:r>
              <a:rPr lang="ja-JP" altLang="en-US" b="1" kern="100" dirty="0">
                <a:latin typeface="游明朝" panose="02020400000000000000" pitchFamily="18" charset="-128"/>
                <a:ea typeface="Yu Gothic UI" panose="020B0500000000000000" pitchFamily="50" charset="-128"/>
                <a:cs typeface="Times New Roman" panose="02020603050405020304" pitchFamily="18" charset="0"/>
              </a:rPr>
              <a:t>つなげていきます。</a:t>
            </a:r>
          </a:p>
          <a:p>
            <a:endParaRPr lang="ja-JP" altLang="en-US" b="1" kern="100" dirty="0">
              <a:latin typeface="游明朝" panose="02020400000000000000" pitchFamily="18" charset="-128"/>
              <a:ea typeface="Yu Gothic UI" panose="020B0500000000000000" pitchFamily="50" charset="-128"/>
              <a:cs typeface="Times New Roman" panose="02020603050405020304" pitchFamily="18" charset="0"/>
            </a:endParaRPr>
          </a:p>
          <a:p>
            <a:endParaRPr lang="ja-JP" altLang="en-US" b="1" kern="100" dirty="0">
              <a:latin typeface="游明朝" panose="02020400000000000000" pitchFamily="18" charset="-128"/>
              <a:ea typeface="Yu Gothic UI" panose="020B0500000000000000" pitchFamily="50" charset="-128"/>
              <a:cs typeface="Times New Roman" panose="02020603050405020304" pitchFamily="18" charset="0"/>
            </a:endParaRPr>
          </a:p>
        </p:txBody>
      </p:sp>
      <p:pic>
        <p:nvPicPr>
          <p:cNvPr id="37" name="図 36" descr="花 が含まれている画像&#10;&#10;自動的に生成された説明">
            <a:extLst>
              <a:ext uri="{FF2B5EF4-FFF2-40B4-BE49-F238E27FC236}">
                <a16:creationId xmlns:a16="http://schemas.microsoft.com/office/drawing/2014/main" id="{9BC3DE73-A44B-44A7-882F-E197CC5DD1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438" y="388755"/>
            <a:ext cx="1939313" cy="540000"/>
          </a:xfrm>
          <a:prstGeom prst="rect">
            <a:avLst/>
          </a:prstGeom>
        </p:spPr>
      </p:pic>
      <p:sp>
        <p:nvSpPr>
          <p:cNvPr id="43" name="正方形/長方形 42"/>
          <p:cNvSpPr/>
          <p:nvPr/>
        </p:nvSpPr>
        <p:spPr>
          <a:xfrm>
            <a:off x="1880078" y="3313790"/>
            <a:ext cx="1894791" cy="235776"/>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a:latin typeface="Yu Gothic UI" panose="020B0500000000000000" pitchFamily="50" charset="-128"/>
                <a:ea typeface="Yu Gothic UI" panose="020B0500000000000000" pitchFamily="50" charset="-128"/>
              </a:rPr>
              <a:t>多言語翻訳ツールの導入</a:t>
            </a:r>
          </a:p>
        </p:txBody>
      </p:sp>
      <p:sp>
        <p:nvSpPr>
          <p:cNvPr id="44" name="ホームベース 43"/>
          <p:cNvSpPr/>
          <p:nvPr/>
        </p:nvSpPr>
        <p:spPr>
          <a:xfrm>
            <a:off x="3858975" y="3327162"/>
            <a:ext cx="2188834" cy="402487"/>
          </a:xfrm>
          <a:prstGeom prst="homePlate">
            <a:avLst>
              <a:gd name="adj" fmla="val 38949"/>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latin typeface="Yu Gothic UI" panose="020B0500000000000000" pitchFamily="50" charset="-128"/>
                <a:ea typeface="Yu Gothic UI" panose="020B0500000000000000" pitchFamily="50" charset="-128"/>
              </a:rPr>
              <a:t>音声認識・手話通訳技術等の活用</a:t>
            </a:r>
            <a:endParaRPr lang="en-US" altLang="ja-JP" sz="1000" dirty="0">
              <a:latin typeface="Yu Gothic UI" panose="020B0500000000000000" pitchFamily="50" charset="-128"/>
              <a:ea typeface="Yu Gothic UI" panose="020B0500000000000000" pitchFamily="50" charset="-128"/>
            </a:endParaRPr>
          </a:p>
        </p:txBody>
      </p:sp>
      <p:sp>
        <p:nvSpPr>
          <p:cNvPr id="46" name="ホームベース 45"/>
          <p:cNvSpPr/>
          <p:nvPr/>
        </p:nvSpPr>
        <p:spPr>
          <a:xfrm>
            <a:off x="1863286" y="3005875"/>
            <a:ext cx="5920683" cy="245617"/>
          </a:xfrm>
          <a:prstGeom prst="homePlate">
            <a:avLst/>
          </a:prstGeom>
          <a:solidFill>
            <a:srgbClr val="FCEAED"/>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a:latin typeface="Yu Gothic UI" panose="020B0500000000000000" pitchFamily="50" charset="-128"/>
                <a:ea typeface="Yu Gothic UI" panose="020B0500000000000000" pitchFamily="50" charset="-128"/>
              </a:rPr>
              <a:t>デジタルリテラシー向上の取組</a:t>
            </a:r>
          </a:p>
        </p:txBody>
      </p:sp>
      <p:sp>
        <p:nvSpPr>
          <p:cNvPr id="54" name="ホームベース 53"/>
          <p:cNvSpPr/>
          <p:nvPr/>
        </p:nvSpPr>
        <p:spPr>
          <a:xfrm>
            <a:off x="1863287" y="3933404"/>
            <a:ext cx="5910826" cy="266678"/>
          </a:xfrm>
          <a:prstGeom prst="homePlate">
            <a:avLst>
              <a:gd name="adj" fmla="val 48938"/>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latin typeface="Yu Gothic UI" panose="020B0500000000000000" pitchFamily="50" charset="-128"/>
                <a:ea typeface="Yu Gothic UI" panose="020B0500000000000000" pitchFamily="50" charset="-128"/>
              </a:rPr>
              <a:t>脱炭素社会の実現に向けた取組</a:t>
            </a:r>
            <a:endParaRPr lang="en-US" altLang="ja-JP" sz="1000" dirty="0">
              <a:latin typeface="Yu Gothic UI" panose="020B0500000000000000" pitchFamily="50" charset="-128"/>
              <a:ea typeface="Yu Gothic UI" panose="020B0500000000000000" pitchFamily="50" charset="-128"/>
            </a:endParaRPr>
          </a:p>
        </p:txBody>
      </p:sp>
      <p:sp>
        <p:nvSpPr>
          <p:cNvPr id="56" name="ホームベース 55"/>
          <p:cNvSpPr/>
          <p:nvPr/>
        </p:nvSpPr>
        <p:spPr>
          <a:xfrm>
            <a:off x="3858975" y="4234318"/>
            <a:ext cx="3915137" cy="266799"/>
          </a:xfrm>
          <a:prstGeom prst="homePlate">
            <a:avLst/>
          </a:prstGeom>
          <a:solidFill>
            <a:srgbClr val="FCEAED"/>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000" dirty="0" err="1">
                <a:latin typeface="Yu Gothic UI" panose="020B0500000000000000" pitchFamily="50" charset="-128"/>
                <a:ea typeface="Yu Gothic UI" panose="020B0500000000000000" pitchFamily="50" charset="-128"/>
              </a:rPr>
              <a:t>IoT</a:t>
            </a:r>
            <a:r>
              <a:rPr kumimoji="1" lang="ja-JP" altLang="en-US" sz="1000" dirty="0">
                <a:latin typeface="Yu Gothic UI" panose="020B0500000000000000" pitchFamily="50" charset="-128"/>
                <a:ea typeface="Yu Gothic UI" panose="020B0500000000000000" pitchFamily="50" charset="-128"/>
              </a:rPr>
              <a:t>によるエネルギー需給予測や環境データの可視化</a:t>
            </a:r>
          </a:p>
        </p:txBody>
      </p:sp>
      <p:sp>
        <p:nvSpPr>
          <p:cNvPr id="66" name="ホームベース 65"/>
          <p:cNvSpPr/>
          <p:nvPr/>
        </p:nvSpPr>
        <p:spPr>
          <a:xfrm>
            <a:off x="3858975" y="4562470"/>
            <a:ext cx="3915137" cy="266799"/>
          </a:xfrm>
          <a:prstGeom prst="homePlate">
            <a:avLst/>
          </a:prstGeom>
          <a:solidFill>
            <a:srgbClr val="FCEAED"/>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a:latin typeface="Yu Gothic UI" panose="020B0500000000000000" pitchFamily="50" charset="-128"/>
                <a:ea typeface="Yu Gothic UI" panose="020B0500000000000000" pitchFamily="50" charset="-128"/>
              </a:rPr>
              <a:t>ゼロカーボンへの機運醸成</a:t>
            </a:r>
          </a:p>
        </p:txBody>
      </p:sp>
      <p:sp>
        <p:nvSpPr>
          <p:cNvPr id="68" name="ホームベース 67"/>
          <p:cNvSpPr/>
          <p:nvPr/>
        </p:nvSpPr>
        <p:spPr>
          <a:xfrm>
            <a:off x="1873142" y="2393966"/>
            <a:ext cx="5910827" cy="255032"/>
          </a:xfrm>
          <a:prstGeom prst="homePlate">
            <a:avLst>
              <a:gd name="adj" fmla="val 54014"/>
            </a:avLst>
          </a:prstGeom>
          <a:solidFill>
            <a:srgbClr val="FCEAED"/>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a:latin typeface="Yu Gothic UI" panose="020B0500000000000000" pitchFamily="50" charset="-128"/>
                <a:ea typeface="Yu Gothic UI" panose="020B0500000000000000" pitchFamily="50" charset="-128"/>
              </a:rPr>
              <a:t>サービスの</a:t>
            </a:r>
            <a:r>
              <a:rPr kumimoji="1" lang="en-US" altLang="ja-JP" sz="1000" dirty="0">
                <a:latin typeface="Yu Gothic UI" panose="020B0500000000000000" pitchFamily="50" charset="-128"/>
                <a:ea typeface="Yu Gothic UI" panose="020B0500000000000000" pitchFamily="50" charset="-128"/>
              </a:rPr>
              <a:t>UI</a:t>
            </a:r>
            <a:r>
              <a:rPr kumimoji="1" lang="ja-JP" altLang="en-US" sz="1000" dirty="0">
                <a:latin typeface="Yu Gothic UI" panose="020B0500000000000000" pitchFamily="50" charset="-128"/>
                <a:ea typeface="Yu Gothic UI" panose="020B0500000000000000" pitchFamily="50" charset="-128"/>
              </a:rPr>
              <a:t>・</a:t>
            </a:r>
            <a:r>
              <a:rPr kumimoji="1" lang="en-US" altLang="ja-JP" sz="1000" dirty="0">
                <a:latin typeface="Yu Gothic UI" panose="020B0500000000000000" pitchFamily="50" charset="-128"/>
                <a:ea typeface="Yu Gothic UI" panose="020B0500000000000000" pitchFamily="50" charset="-128"/>
              </a:rPr>
              <a:t>UX</a:t>
            </a:r>
            <a:r>
              <a:rPr kumimoji="1" lang="ja-JP" altLang="en-US" sz="1000" dirty="0">
                <a:latin typeface="Yu Gothic UI" panose="020B0500000000000000" pitchFamily="50" charset="-128"/>
                <a:ea typeface="Yu Gothic UI" panose="020B0500000000000000" pitchFamily="50" charset="-128"/>
              </a:rPr>
              <a:t>の向上</a:t>
            </a:r>
          </a:p>
        </p:txBody>
      </p:sp>
      <p:sp>
        <p:nvSpPr>
          <p:cNvPr id="69" name="ホームベース 68"/>
          <p:cNvSpPr/>
          <p:nvPr/>
        </p:nvSpPr>
        <p:spPr>
          <a:xfrm>
            <a:off x="1863286" y="2703090"/>
            <a:ext cx="5910827" cy="245617"/>
          </a:xfrm>
          <a:prstGeom prst="homePlate">
            <a:avLst>
              <a:gd name="adj" fmla="val 46897"/>
            </a:avLst>
          </a:prstGeom>
          <a:solidFill>
            <a:srgbClr val="FCEAED"/>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000" dirty="0">
                <a:latin typeface="Yu Gothic UI" panose="020B0500000000000000" pitchFamily="50" charset="-128"/>
                <a:ea typeface="Yu Gothic UI" panose="020B0500000000000000" pitchFamily="50" charset="-128"/>
              </a:rPr>
              <a:t>WEB</a:t>
            </a:r>
            <a:r>
              <a:rPr kumimoji="1" lang="ja-JP" altLang="en-US" sz="1000" dirty="0">
                <a:latin typeface="Yu Gothic UI" panose="020B0500000000000000" pitchFamily="50" charset="-128"/>
                <a:ea typeface="Yu Gothic UI" panose="020B0500000000000000" pitchFamily="50" charset="-128"/>
              </a:rPr>
              <a:t>アクセシビリティの向上</a:t>
            </a:r>
          </a:p>
        </p:txBody>
      </p:sp>
      <p:sp>
        <p:nvSpPr>
          <p:cNvPr id="71" name="正方形/長方形 70"/>
          <p:cNvSpPr/>
          <p:nvPr/>
        </p:nvSpPr>
        <p:spPr>
          <a:xfrm>
            <a:off x="6139095" y="3332090"/>
            <a:ext cx="1635017" cy="392630"/>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chemeClr val="dk1"/>
                </a:solidFill>
                <a:latin typeface="Yu Gothic UI" panose="020B0500000000000000" pitchFamily="50" charset="-128"/>
                <a:ea typeface="Yu Gothic UI" panose="020B0500000000000000" pitchFamily="50" charset="-128"/>
              </a:rPr>
              <a:t>相談窓口等への多様な</a:t>
            </a:r>
          </a:p>
          <a:p>
            <a:pPr algn="ctr"/>
            <a:r>
              <a:rPr lang="ja-JP" altLang="en-US" sz="1000" dirty="0">
                <a:solidFill>
                  <a:schemeClr val="dk1"/>
                </a:solidFill>
                <a:latin typeface="Yu Gothic UI" panose="020B0500000000000000" pitchFamily="50" charset="-128"/>
                <a:ea typeface="Yu Gothic UI" panose="020B0500000000000000" pitchFamily="50" charset="-128"/>
              </a:rPr>
              <a:t>コミュニケーションツールの導入</a:t>
            </a:r>
          </a:p>
        </p:txBody>
      </p:sp>
      <p:sp>
        <p:nvSpPr>
          <p:cNvPr id="72" name="正方形/長方形 71"/>
          <p:cNvSpPr/>
          <p:nvPr/>
        </p:nvSpPr>
        <p:spPr>
          <a:xfrm>
            <a:off x="7853687" y="2342116"/>
            <a:ext cx="1780239" cy="716263"/>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chemeClr val="dk1"/>
                </a:solidFill>
                <a:latin typeface="Yu Gothic UI" panose="020B0500000000000000" pitchFamily="50" charset="-128"/>
                <a:ea typeface="Yu Gothic UI" panose="020B0500000000000000" pitchFamily="50" charset="-128"/>
              </a:rPr>
              <a:t>誰もがデジタルの恩恵を</a:t>
            </a:r>
          </a:p>
          <a:p>
            <a:pPr algn="ctr"/>
            <a:r>
              <a:rPr lang="ja-JP" altLang="en-US" sz="1000" dirty="0">
                <a:solidFill>
                  <a:schemeClr val="dk1"/>
                </a:solidFill>
                <a:latin typeface="Yu Gothic UI" panose="020B0500000000000000" pitchFamily="50" charset="-128"/>
                <a:ea typeface="Yu Gothic UI" panose="020B0500000000000000" pitchFamily="50" charset="-128"/>
              </a:rPr>
              <a:t>享受できる社会</a:t>
            </a:r>
          </a:p>
        </p:txBody>
      </p:sp>
      <p:sp>
        <p:nvSpPr>
          <p:cNvPr id="74" name="正方形/長方形 73"/>
          <p:cNvSpPr/>
          <p:nvPr/>
        </p:nvSpPr>
        <p:spPr>
          <a:xfrm>
            <a:off x="7861044" y="3120037"/>
            <a:ext cx="1772882" cy="604684"/>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chemeClr val="dk1"/>
                </a:solidFill>
                <a:latin typeface="Yu Gothic UI" panose="020B0500000000000000" pitchFamily="50" charset="-128"/>
                <a:ea typeface="Yu Gothic UI" panose="020B0500000000000000" pitchFamily="50" charset="-128"/>
              </a:rPr>
              <a:t>リアルを支える</a:t>
            </a:r>
            <a:br>
              <a:rPr lang="en-US" altLang="ja-JP" sz="1000" dirty="0">
                <a:solidFill>
                  <a:schemeClr val="dk1"/>
                </a:solidFill>
                <a:latin typeface="Yu Gothic UI" panose="020B0500000000000000" pitchFamily="50" charset="-128"/>
                <a:ea typeface="Yu Gothic UI" panose="020B0500000000000000" pitchFamily="50" charset="-128"/>
              </a:rPr>
            </a:br>
            <a:r>
              <a:rPr lang="ja-JP" altLang="en-US" sz="1000" dirty="0">
                <a:solidFill>
                  <a:schemeClr val="dk1"/>
                </a:solidFill>
                <a:latin typeface="Yu Gothic UI" panose="020B0500000000000000" pitchFamily="50" charset="-128"/>
                <a:ea typeface="Yu Gothic UI" panose="020B0500000000000000" pitchFamily="50" charset="-128"/>
              </a:rPr>
              <a:t>デジタル活用の定着</a:t>
            </a:r>
          </a:p>
        </p:txBody>
      </p:sp>
      <p:sp>
        <p:nvSpPr>
          <p:cNvPr id="75" name="正方形/長方形 74"/>
          <p:cNvSpPr/>
          <p:nvPr/>
        </p:nvSpPr>
        <p:spPr>
          <a:xfrm>
            <a:off x="7861044" y="3924394"/>
            <a:ext cx="1772882" cy="923387"/>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a:solidFill>
                  <a:schemeClr val="dk1"/>
                </a:solidFill>
                <a:latin typeface="Yu Gothic UI" panose="020B0500000000000000" pitchFamily="50" charset="-128"/>
                <a:ea typeface="Yu Gothic UI" panose="020B0500000000000000" pitchFamily="50" charset="-128"/>
              </a:rPr>
              <a:t>GX</a:t>
            </a:r>
            <a:r>
              <a:rPr lang="ja-JP" altLang="en-US" sz="1000" dirty="0">
                <a:solidFill>
                  <a:schemeClr val="dk1"/>
                </a:solidFill>
                <a:latin typeface="Yu Gothic UI" panose="020B0500000000000000" pitchFamily="50" charset="-128"/>
                <a:ea typeface="Yu Gothic UI" panose="020B0500000000000000" pitchFamily="50" charset="-128"/>
              </a:rPr>
              <a:t>の取組</a:t>
            </a:r>
          </a:p>
        </p:txBody>
      </p:sp>
      <p:sp>
        <p:nvSpPr>
          <p:cNvPr id="85" name="テキスト ボックス 84"/>
          <p:cNvSpPr txBox="1"/>
          <p:nvPr/>
        </p:nvSpPr>
        <p:spPr>
          <a:xfrm>
            <a:off x="751861" y="1846704"/>
            <a:ext cx="874069"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defPPr>
              <a:defRPr lang="en-US"/>
            </a:defPPr>
            <a:lvl1pPr algn="ctr">
              <a:defRPr kumimoji="1" sz="1100" b="1">
                <a:solidFill>
                  <a:srgbClr val="AF1932"/>
                </a:solidFill>
                <a:latin typeface="Yu Gothic UI" panose="020B0500000000000000" pitchFamily="50" charset="-128"/>
                <a:ea typeface="Yu Gothic UI" panose="020B05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取組分野</a:t>
            </a:r>
          </a:p>
        </p:txBody>
      </p:sp>
      <p:sp>
        <p:nvSpPr>
          <p:cNvPr id="86" name="正方形/長方形 85"/>
          <p:cNvSpPr/>
          <p:nvPr/>
        </p:nvSpPr>
        <p:spPr>
          <a:xfrm>
            <a:off x="3476155" y="151560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2023</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sp>
        <p:nvSpPr>
          <p:cNvPr id="73" name="角丸四角形 72"/>
          <p:cNvSpPr/>
          <p:nvPr/>
        </p:nvSpPr>
        <p:spPr>
          <a:xfrm>
            <a:off x="1875650" y="5029200"/>
            <a:ext cx="5926928" cy="228600"/>
          </a:xfrm>
          <a:prstGeom prst="roundRect">
            <a:avLst/>
          </a:prstGeom>
          <a:solidFill>
            <a:schemeClr val="bg1">
              <a:lumMod val="85000"/>
            </a:schemeClr>
          </a:solidFill>
          <a:ln>
            <a:solidFill>
              <a:schemeClr val="dk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latin typeface="Yu Gothic UI" panose="020B0500000000000000" pitchFamily="50" charset="-128"/>
                <a:ea typeface="Yu Gothic UI" panose="020B0500000000000000" pitchFamily="50" charset="-128"/>
              </a:rPr>
              <a:t>持続可能な開発目標（</a:t>
            </a:r>
            <a:r>
              <a:rPr lang="en-US" altLang="ja-JP" sz="1000" dirty="0">
                <a:latin typeface="Yu Gothic UI" panose="020B0500000000000000" pitchFamily="50" charset="-128"/>
                <a:ea typeface="Yu Gothic UI" panose="020B0500000000000000" pitchFamily="50" charset="-128"/>
              </a:rPr>
              <a:t>SDGs</a:t>
            </a:r>
            <a:r>
              <a:rPr lang="ja-JP" altLang="en-US" sz="1000" dirty="0">
                <a:latin typeface="Yu Gothic UI" panose="020B0500000000000000" pitchFamily="50" charset="-128"/>
                <a:ea typeface="Yu Gothic UI" panose="020B0500000000000000" pitchFamily="50" charset="-128"/>
              </a:rPr>
              <a:t>）の取組</a:t>
            </a:r>
            <a:endParaRPr lang="en-US" altLang="ja-JP" sz="1000" dirty="0">
              <a:latin typeface="Yu Gothic UI" panose="020B0500000000000000" pitchFamily="50" charset="-128"/>
              <a:ea typeface="Yu Gothic UI" panose="020B0500000000000000" pitchFamily="50" charset="-128"/>
            </a:endParaRPr>
          </a:p>
        </p:txBody>
      </p:sp>
      <p:sp>
        <p:nvSpPr>
          <p:cNvPr id="42" name="正方形/長方形 41"/>
          <p:cNvSpPr/>
          <p:nvPr/>
        </p:nvSpPr>
        <p:spPr>
          <a:xfrm>
            <a:off x="4046286" y="1800646"/>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900" b="1" dirty="0">
                <a:solidFill>
                  <a:schemeClr val="bg1"/>
                </a:solidFill>
                <a:latin typeface="Yu Gothic UI" panose="020B0500000000000000" pitchFamily="50" charset="-128"/>
                <a:ea typeface="Yu Gothic UI" panose="020B0500000000000000" pitchFamily="50" charset="-128"/>
              </a:rPr>
              <a:t>これからの取組テーマ</a:t>
            </a:r>
          </a:p>
        </p:txBody>
      </p:sp>
      <p:grpSp>
        <p:nvGrpSpPr>
          <p:cNvPr id="45" name="グループ化 44"/>
          <p:cNvGrpSpPr/>
          <p:nvPr/>
        </p:nvGrpSpPr>
        <p:grpSpPr>
          <a:xfrm>
            <a:off x="354827" y="5444050"/>
            <a:ext cx="743157" cy="1088189"/>
            <a:chOff x="354827" y="5444050"/>
            <a:chExt cx="743157" cy="1088189"/>
          </a:xfrm>
        </p:grpSpPr>
        <p:sp>
          <p:nvSpPr>
            <p:cNvPr id="47" name="ホームベース 46"/>
            <p:cNvSpPr/>
            <p:nvPr/>
          </p:nvSpPr>
          <p:spPr>
            <a:xfrm>
              <a:off x="354827" y="5815116"/>
              <a:ext cx="743157" cy="156262"/>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500" spc="-40" dirty="0">
                  <a:solidFill>
                    <a:schemeClr val="tx1"/>
                  </a:solidFill>
                </a:rPr>
                <a:t>これからの取組テーマ</a:t>
              </a:r>
            </a:p>
          </p:txBody>
        </p:sp>
        <p:sp>
          <p:nvSpPr>
            <p:cNvPr id="48" name="正方形/長方形 47"/>
            <p:cNvSpPr/>
            <p:nvPr/>
          </p:nvSpPr>
          <p:spPr>
            <a:xfrm>
              <a:off x="354827" y="5633378"/>
              <a:ext cx="743157" cy="15079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dirty="0">
                  <a:solidFill>
                    <a:schemeClr val="tx1"/>
                  </a:solidFill>
                </a:rPr>
                <a:t>これまでの取組</a:t>
              </a:r>
            </a:p>
          </p:txBody>
        </p:sp>
        <p:sp>
          <p:nvSpPr>
            <p:cNvPr id="49" name="テキスト ボックス 48"/>
            <p:cNvSpPr txBox="1"/>
            <p:nvPr/>
          </p:nvSpPr>
          <p:spPr>
            <a:xfrm>
              <a:off x="540397" y="5444050"/>
              <a:ext cx="478782" cy="184666"/>
            </a:xfrm>
            <a:prstGeom prst="rect">
              <a:avLst/>
            </a:prstGeom>
            <a:noFill/>
          </p:spPr>
          <p:txBody>
            <a:bodyPr wrap="square" rtlCol="0">
              <a:spAutoFit/>
            </a:bodyPr>
            <a:lstStyle/>
            <a:p>
              <a:r>
                <a:rPr kumimoji="1" lang="ja-JP" altLang="en-US" sz="600" dirty="0"/>
                <a:t>凡例</a:t>
              </a:r>
            </a:p>
          </p:txBody>
        </p:sp>
        <p:sp>
          <p:nvSpPr>
            <p:cNvPr id="50" name="正方形/長方形 49"/>
            <p:cNvSpPr/>
            <p:nvPr/>
          </p:nvSpPr>
          <p:spPr>
            <a:xfrm>
              <a:off x="354827" y="6001591"/>
              <a:ext cx="743157" cy="150794"/>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dirty="0">
                  <a:solidFill>
                    <a:schemeClr val="tx1"/>
                  </a:solidFill>
                </a:rPr>
                <a:t>STRATEGY</a:t>
              </a:r>
              <a:endParaRPr kumimoji="1" lang="ja-JP" altLang="en-US" sz="600" spc="-40" dirty="0">
                <a:solidFill>
                  <a:schemeClr val="tx1"/>
                </a:solidFill>
              </a:endParaRPr>
            </a:p>
          </p:txBody>
        </p:sp>
        <p:sp>
          <p:nvSpPr>
            <p:cNvPr id="63" name="正方形/長方形 62"/>
            <p:cNvSpPr/>
            <p:nvPr/>
          </p:nvSpPr>
          <p:spPr>
            <a:xfrm>
              <a:off x="354827" y="6182598"/>
              <a:ext cx="743157" cy="150794"/>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dirty="0">
                  <a:solidFill>
                    <a:schemeClr val="tx1"/>
                  </a:solidFill>
                </a:rPr>
                <a:t>VALUE</a:t>
              </a:r>
              <a:endParaRPr kumimoji="1" lang="ja-JP" altLang="en-US" sz="600" spc="-40" dirty="0">
                <a:solidFill>
                  <a:schemeClr val="tx1"/>
                </a:solidFill>
              </a:endParaRPr>
            </a:p>
          </p:txBody>
        </p:sp>
        <p:sp>
          <p:nvSpPr>
            <p:cNvPr id="67" name="角丸四角形 66"/>
            <p:cNvSpPr/>
            <p:nvPr/>
          </p:nvSpPr>
          <p:spPr>
            <a:xfrm>
              <a:off x="354827" y="6363605"/>
              <a:ext cx="743157" cy="168634"/>
            </a:xfrm>
            <a:prstGeom prst="roundRect">
              <a:avLst/>
            </a:prstGeom>
            <a:solidFill>
              <a:srgbClr val="D9D9D9"/>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dirty="0">
                  <a:solidFill>
                    <a:schemeClr val="tx1"/>
                  </a:solidFill>
                </a:rPr>
                <a:t>国等の取組</a:t>
              </a:r>
            </a:p>
          </p:txBody>
        </p:sp>
      </p:grpSp>
    </p:spTree>
    <p:extLst>
      <p:ext uri="{BB962C8B-B14F-4D97-AF65-F5344CB8AC3E}">
        <p14:creationId xmlns:p14="http://schemas.microsoft.com/office/powerpoint/2010/main" val="24633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057EF62B-286F-446F-88FE-665E5091438F}"/>
              </a:ext>
            </a:extLst>
          </p:cNvPr>
          <p:cNvSpPr/>
          <p:nvPr/>
        </p:nvSpPr>
        <p:spPr>
          <a:xfrm>
            <a:off x="0" y="0"/>
            <a:ext cx="292100" cy="6870933"/>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57" name="テキスト ボックス 56">
            <a:extLst>
              <a:ext uri="{FF2B5EF4-FFF2-40B4-BE49-F238E27FC236}">
                <a16:creationId xmlns:a16="http://schemas.microsoft.com/office/drawing/2014/main" id="{81FDFA77-7CD6-4141-91A5-A4841BB605D5}"/>
              </a:ext>
            </a:extLst>
          </p:cNvPr>
          <p:cNvSpPr txBox="1"/>
          <p:nvPr/>
        </p:nvSpPr>
        <p:spPr>
          <a:xfrm>
            <a:off x="1752595" y="1275861"/>
            <a:ext cx="6739472" cy="3846472"/>
          </a:xfrm>
          <a:prstGeom prst="rect">
            <a:avLst/>
          </a:prstGeom>
          <a:noFill/>
        </p:spPr>
        <p:txBody>
          <a:bodyPr wrap="square" tIns="0" numCol="1" spcCol="360000" anchor="t">
            <a:noAutofit/>
          </a:bodyPr>
          <a:lstStyle/>
          <a:p>
            <a:pPr lvl="0">
              <a:lnSpc>
                <a:spcPct val="150000"/>
              </a:lnSpc>
              <a:defRPr/>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・トークでつながる行政サービス</a:t>
            </a:r>
            <a:endPar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endParaRPr>
          </a:p>
          <a:p>
            <a:pPr lvl="0">
              <a:lnSpc>
                <a:spcPct val="150000"/>
              </a:lnSpc>
              <a:defRPr/>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a:t>
            </a:r>
            <a:r>
              <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rPr>
              <a:t>AR</a:t>
            </a: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技術等を活用した体験型環境学習の実施</a:t>
            </a:r>
            <a:endPar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endParaRPr>
          </a:p>
          <a:p>
            <a:pPr>
              <a:lnSpc>
                <a:spcPct val="150000"/>
              </a:lnSpc>
              <a:defRPr/>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・事業活動の脱炭素化を推進する温室効果ガス排出量の可視化</a:t>
            </a:r>
          </a:p>
          <a:p>
            <a:pPr lvl="0">
              <a:lnSpc>
                <a:spcPct val="150000"/>
              </a:lnSpc>
              <a:defRPr/>
            </a:pPr>
            <a:endPar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endParaRPr>
          </a:p>
          <a:p>
            <a:pPr lvl="0">
              <a:lnSpc>
                <a:spcPct val="150000"/>
              </a:lnSpc>
              <a:defRPr/>
            </a:pPr>
            <a:endPar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endParaRPr>
          </a:p>
        </p:txBody>
      </p:sp>
      <p:sp>
        <p:nvSpPr>
          <p:cNvPr id="2" name="スライド番号プレースホルダー 12">
            <a:extLst>
              <a:ext uri="{FF2B5EF4-FFF2-40B4-BE49-F238E27FC236}">
                <a16:creationId xmlns:a16="http://schemas.microsoft.com/office/drawing/2014/main" id="{2F804B22-B52A-2F60-850D-CD3E3F55ADE6}"/>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E707BA-883C-4D78-8419-4B7DEB3F4E9F}" type="slidenum">
              <a:rPr kumimoji="1" lang="en-GB" smtClean="0">
                <a:latin typeface="+mn-lt"/>
              </a:rPr>
              <a:pPr/>
              <a:t>45</a:t>
            </a:fld>
            <a:endParaRPr kumimoji="1" lang="en-GB">
              <a:latin typeface="+mn-lt"/>
            </a:endParaRPr>
          </a:p>
        </p:txBody>
      </p:sp>
      <p:cxnSp>
        <p:nvCxnSpPr>
          <p:cNvPr id="35" name="直線コネクタ 34">
            <a:extLst>
              <a:ext uri="{FF2B5EF4-FFF2-40B4-BE49-F238E27FC236}">
                <a16:creationId xmlns:a16="http://schemas.microsoft.com/office/drawing/2014/main" id="{2BD40F37-781C-487B-A633-BBF424519428}"/>
              </a:ext>
            </a:extLst>
          </p:cNvPr>
          <p:cNvCxnSpPr>
            <a:cxnSpLocks/>
          </p:cNvCxnSpPr>
          <p:nvPr/>
        </p:nvCxnSpPr>
        <p:spPr>
          <a:xfrm>
            <a:off x="6764336" y="795169"/>
            <a:ext cx="874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412D710E-4106-4F55-B630-C1EB2207624E}"/>
              </a:ext>
            </a:extLst>
          </p:cNvPr>
          <p:cNvSpPr/>
          <p:nvPr/>
        </p:nvSpPr>
        <p:spPr>
          <a:xfrm>
            <a:off x="7639049" y="702732"/>
            <a:ext cx="1471086" cy="2230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sz="2000" b="1" dirty="0">
                <a:solidFill>
                  <a:srgbClr val="AF1932"/>
                </a:solidFill>
                <a:latin typeface="Avenir Next LT Pro Demi" panose="020B0704020202020204" pitchFamily="34" charset="0"/>
                <a:ea typeface="Yu Gothic UI" panose="020B0500000000000000" pitchFamily="50" charset="-128"/>
              </a:rPr>
              <a:t>P46</a:t>
            </a:r>
            <a:r>
              <a:rPr lang="ja-JP" altLang="en-US" sz="2000" b="1" dirty="0">
                <a:solidFill>
                  <a:srgbClr val="AF1932"/>
                </a:solidFill>
                <a:latin typeface="Avenir Next LT Pro Demi" panose="020B0704020202020204" pitchFamily="34" charset="0"/>
                <a:ea typeface="Yu Gothic UI" panose="020B0500000000000000" pitchFamily="50" charset="-128"/>
              </a:rPr>
              <a:t>～</a:t>
            </a:r>
            <a:r>
              <a:rPr lang="en-US" altLang="ja-JP" sz="2000" b="1" dirty="0">
                <a:solidFill>
                  <a:srgbClr val="AF1932"/>
                </a:solidFill>
                <a:latin typeface="Avenir Next LT Pro Demi" panose="020B0704020202020204" pitchFamily="34" charset="0"/>
                <a:ea typeface="Yu Gothic UI" panose="020B0500000000000000" pitchFamily="50" charset="-128"/>
              </a:rPr>
              <a:t> P48</a:t>
            </a:r>
            <a:endParaRPr lang="ja-JP" altLang="en-US" sz="2000" b="1" dirty="0">
              <a:solidFill>
                <a:srgbClr val="AF1932"/>
              </a:solidFill>
              <a:latin typeface="Avenir Next LT Pro Demi" panose="020B0704020202020204" pitchFamily="34" charset="0"/>
              <a:ea typeface="Yu Gothic UI" panose="020B0500000000000000" pitchFamily="50" charset="-128"/>
            </a:endParaRPr>
          </a:p>
        </p:txBody>
      </p:sp>
      <p:pic>
        <p:nvPicPr>
          <p:cNvPr id="8" name="図 7" descr="花 が含まれている画像&#10;&#10;自動的に生成された説明">
            <a:extLst>
              <a:ext uri="{FF2B5EF4-FFF2-40B4-BE49-F238E27FC236}">
                <a16:creationId xmlns:a16="http://schemas.microsoft.com/office/drawing/2014/main" id="{9BC3DE73-A44B-44A7-882F-E197CC5DD1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085" y="533142"/>
            <a:ext cx="1939313" cy="540000"/>
          </a:xfrm>
          <a:prstGeom prst="rect">
            <a:avLst/>
          </a:prstGeom>
        </p:spPr>
      </p:pic>
      <p:sp>
        <p:nvSpPr>
          <p:cNvPr id="9" name="テキスト ボックス 8">
            <a:extLst>
              <a:ext uri="{FF2B5EF4-FFF2-40B4-BE49-F238E27FC236}">
                <a16:creationId xmlns:a16="http://schemas.microsoft.com/office/drawing/2014/main" id="{236ED399-FE5B-4DBF-86E3-7259710CF846}"/>
              </a:ext>
            </a:extLst>
          </p:cNvPr>
          <p:cNvSpPr txBox="1"/>
          <p:nvPr/>
        </p:nvSpPr>
        <p:spPr>
          <a:xfrm>
            <a:off x="747423" y="597533"/>
            <a:ext cx="5947575" cy="411219"/>
          </a:xfrm>
          <a:prstGeom prst="rect">
            <a:avLst/>
          </a:prstGeom>
          <a:noFill/>
        </p:spPr>
        <p:txBody>
          <a:bodyPr wrap="square" tIns="0" numCol="1" spcCol="360000" anchor="ctr">
            <a:noAutofit/>
          </a:bodyPr>
          <a:lstStyle/>
          <a:p>
            <a:pPr>
              <a:lnSpc>
                <a:spcPct val="150000"/>
              </a:lnSpc>
              <a:spcAft>
                <a:spcPts val="1200"/>
              </a:spcAft>
            </a:pPr>
            <a:r>
              <a:rPr lang="ja-JP" altLang="en-US" sz="2000" b="1" dirty="0">
                <a:solidFill>
                  <a:srgbClr val="AF1932"/>
                </a:solidFill>
                <a:latin typeface="Avenir Next LT Pro Demi" panose="020B0704020202020204" pitchFamily="34" charset="0"/>
                <a:ea typeface="Yu Gothic UI" panose="020B0500000000000000" pitchFamily="50" charset="-128"/>
              </a:rPr>
              <a:t>　　　　　　　</a:t>
            </a:r>
            <a:r>
              <a:rPr lang="ja-JP" altLang="en-US" sz="2000" b="1" dirty="0" err="1">
                <a:solidFill>
                  <a:srgbClr val="AF1932"/>
                </a:solidFill>
                <a:latin typeface="Avenir Next LT Pro Demi" panose="020B0704020202020204" pitchFamily="34" charset="0"/>
                <a:ea typeface="Yu Gothic UI" panose="020B0500000000000000" pitchFamily="50" charset="-128"/>
              </a:rPr>
              <a:t>の</a:t>
            </a:r>
            <a:r>
              <a:rPr lang="en-US" altLang="ja-JP" sz="2000" b="1" dirty="0">
                <a:solidFill>
                  <a:srgbClr val="AF1932"/>
                </a:solidFill>
                <a:latin typeface="Avenir Next LT Pro Demi" panose="020B0704020202020204" pitchFamily="34" charset="0"/>
                <a:ea typeface="Yu Gothic UI" panose="020B0500000000000000" pitchFamily="50" charset="-128"/>
              </a:rPr>
              <a:t>Re-Design</a:t>
            </a:r>
            <a:r>
              <a:rPr lang="ja-JP" altLang="en-US" sz="2000" b="1" dirty="0">
                <a:solidFill>
                  <a:srgbClr val="AF1932"/>
                </a:solidFill>
                <a:latin typeface="Avenir Next LT Pro Demi" panose="020B0704020202020204" pitchFamily="34" charset="0"/>
                <a:ea typeface="Yu Gothic UI" panose="020B0500000000000000" pitchFamily="50" charset="-128"/>
              </a:rPr>
              <a:t>　アクションプラン一覧</a:t>
            </a:r>
            <a:endParaRPr lang="en-US" altLang="ja-JP" sz="1600" dirty="0">
              <a:solidFill>
                <a:schemeClr val="tx1">
                  <a:lumMod val="85000"/>
                  <a:lumOff val="15000"/>
                </a:schemeClr>
              </a:solidFill>
              <a:latin typeface="Avenir Next LT Pro Demi" panose="020B0704020202020204" pitchFamily="34" charset="0"/>
              <a:ea typeface="Yu Gothic UI" panose="020B0500000000000000" pitchFamily="50" charset="-128"/>
            </a:endParaRPr>
          </a:p>
        </p:txBody>
      </p:sp>
    </p:spTree>
    <p:extLst>
      <p:ext uri="{BB962C8B-B14F-4D97-AF65-F5344CB8AC3E}">
        <p14:creationId xmlns:p14="http://schemas.microsoft.com/office/powerpoint/2010/main" val="1181452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46</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09. </a:t>
            </a:r>
            <a:r>
              <a:rPr kumimoji="1" lang="ja-JP" altLang="en-US" sz="1100" b="1" kern="0" dirty="0">
                <a:solidFill>
                  <a:srgbClr val="FFFFFF"/>
                </a:solidFill>
                <a:latin typeface="Yu Gothic UI" panose="020B0500000000000000" pitchFamily="50" charset="-128"/>
                <a:ea typeface="Yu Gothic UI" panose="020B0500000000000000" pitchFamily="50" charset="-128"/>
              </a:rPr>
              <a:t>「ら</a:t>
            </a:r>
            <a:r>
              <a:rPr kumimoji="1" lang="ja-JP" altLang="en-US" sz="1100" b="1" kern="0" dirty="0" err="1">
                <a:solidFill>
                  <a:srgbClr val="FFFFFF"/>
                </a:solidFill>
                <a:latin typeface="Yu Gothic UI" panose="020B0500000000000000" pitchFamily="50" charset="-128"/>
                <a:ea typeface="Yu Gothic UI" panose="020B0500000000000000" pitchFamily="50" charset="-128"/>
              </a:rPr>
              <a:t>しく暮らせば</a:t>
            </a:r>
            <a:r>
              <a:rPr kumimoji="1" lang="ja-JP" altLang="en-US" sz="1100" b="1" kern="0" dirty="0">
                <a:solidFill>
                  <a:srgbClr val="FFFFFF"/>
                </a:solidFill>
                <a:latin typeface="Yu Gothic UI" panose="020B0500000000000000" pitchFamily="50" charset="-128"/>
                <a:ea typeface="Yu Gothic UI" panose="020B0500000000000000" pitchFamily="50" charset="-128"/>
              </a:rPr>
              <a:t>ええ」。デジタルで支える社会へ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96228"/>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トークでつながる行政サービス​</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音声認識技術を用いて時間・場所を問わずにサービスを受けられること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12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736000"/>
            <a:ext cx="972000" cy="113635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0" y="1944000"/>
            <a:ext cx="3552309" cy="74582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音声認識技術を用いた実証を通じて本格導入した行政サービスの創出​</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99"/>
            <a:ext cx="972000" cy="756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施策のデジタル化を進めて行くにつれ、高齢者をはじめ、デジタル技術の活用に不安を覚える市民に対し、サービス低下の懸念が高まることが予想される。​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そこで、最新の音声認識技術等のデジタル技術を最大限活用していくことにより、たとえ、スマートフォンやパソコンの活用が難しいとしても、スマートフォンやパソコンを活用した状況と同等のメリットを享受できる環境を構築することで、市民サービスの向上を図る。​</a:t>
            </a:r>
            <a:endParaRPr lang="en-US" altLang="ja-JP"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取組としては、高齢者でも使い慣れた電話と</a:t>
            </a:r>
            <a:r>
              <a:rPr lang="en-US" altLang="ja-JP" sz="1100" dirty="0">
                <a:solidFill>
                  <a:srgbClr val="000000"/>
                </a:solidFill>
                <a:ea typeface="Yu Gothic UI" panose="020B0500000000000000" pitchFamily="50" charset="-128"/>
              </a:rPr>
              <a:t>AI</a:t>
            </a:r>
            <a:r>
              <a:rPr lang="ja-JP" altLang="en-US" sz="1100" dirty="0">
                <a:solidFill>
                  <a:srgbClr val="000000"/>
                </a:solidFill>
                <a:ea typeface="Yu Gothic UI" panose="020B0500000000000000" pitchFamily="50" charset="-128"/>
              </a:rPr>
              <a:t>を活用した自動応答サービスを導入することで、オンライン手続き同様のサービスを提供し、デジタル格差の解消をめざす。​</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まずは第一段階として、相談窓口等における予約受付業務へのサービス利用について、実証により手法検討と課題抽出・整理を行う。​</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37" name="矢印: 五方向 10">
            <a:extLst>
              <a:ext uri="{FF2B5EF4-FFF2-40B4-BE49-F238E27FC236}">
                <a16:creationId xmlns:a16="http://schemas.microsoft.com/office/drawing/2014/main" id="{12137F42-C4D3-45CE-938C-F3EDE5D3A607}"/>
              </a:ext>
            </a:extLst>
          </p:cNvPr>
          <p:cNvSpPr/>
          <p:nvPr/>
        </p:nvSpPr>
        <p:spPr>
          <a:xfrm>
            <a:off x="7275506" y="3261828"/>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7758DF3-0948-4B8E-ADD1-3B36917527FF}"/>
              </a:ext>
            </a:extLst>
          </p:cNvPr>
          <p:cNvSpPr txBox="1"/>
          <p:nvPr/>
        </p:nvSpPr>
        <p:spPr>
          <a:xfrm>
            <a:off x="7689492" y="3129558"/>
            <a:ext cx="1244958"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9E064B8A-A150-46F8-9ABB-D5CB140D28F4}"/>
              </a:ext>
            </a:extLst>
          </p:cNvPr>
          <p:cNvSpPr txBox="1"/>
          <p:nvPr/>
        </p:nvSpPr>
        <p:spPr>
          <a:xfrm>
            <a:off x="5902051" y="2736000"/>
            <a:ext cx="3416614"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音声認識技術の実証事業数​</a:t>
            </a:r>
          </a:p>
        </p:txBody>
      </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441488"/>
            <a:ext cx="1087639"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5</a:t>
            </a:r>
            <a:r>
              <a:rPr kumimoji="1" lang="ja-JP" altLang="en-US" sz="1600" b="1" dirty="0">
                <a:ln w="0"/>
                <a:solidFill>
                  <a:srgbClr val="AF1932"/>
                </a:solidFill>
                <a:latin typeface="Yu Gothic UI" panose="020B0500000000000000" pitchFamily="50" charset="-128"/>
                <a:ea typeface="Yu Gothic UI" panose="020B0500000000000000" pitchFamily="50" charset="-128"/>
              </a:rPr>
              <a:t>事業</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E7758DF3-0948-4B8E-ADD1-3B36917527FF}"/>
              </a:ext>
            </a:extLst>
          </p:cNvPr>
          <p:cNvSpPr txBox="1"/>
          <p:nvPr/>
        </p:nvSpPr>
        <p:spPr>
          <a:xfrm>
            <a:off x="7775072" y="3441426"/>
            <a:ext cx="1495928"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29</a:t>
            </a:r>
            <a:r>
              <a:rPr kumimoji="1" lang="ja-JP" altLang="en-US" sz="1600" b="1" dirty="0">
                <a:ln w="0"/>
                <a:solidFill>
                  <a:srgbClr val="AF1932"/>
                </a:solidFill>
                <a:latin typeface="Yu Gothic UI" panose="020B0500000000000000" pitchFamily="50" charset="-128"/>
                <a:ea typeface="Yu Gothic UI" panose="020B0500000000000000" pitchFamily="50" charset="-128"/>
              </a:rPr>
              <a:t>事業</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5" name="テキスト ボックス 44">
            <a:extLst>
              <a:ext uri="{FF2B5EF4-FFF2-40B4-BE49-F238E27FC236}">
                <a16:creationId xmlns:a16="http://schemas.microsoft.com/office/drawing/2014/main" id="{E7758DF3-0948-4B8E-ADD1-3B36917527FF}"/>
              </a:ext>
            </a:extLst>
          </p:cNvPr>
          <p:cNvSpPr txBox="1"/>
          <p:nvPr/>
        </p:nvSpPr>
        <p:spPr>
          <a:xfrm>
            <a:off x="6060319" y="3129558"/>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88BD3951-DC58-49D2-A592-A03CECB54AE2}"/>
              </a:ext>
            </a:extLst>
          </p:cNvPr>
          <p:cNvSpPr txBox="1"/>
          <p:nvPr/>
        </p:nvSpPr>
        <p:spPr>
          <a:xfrm>
            <a:off x="4860000" y="4715510"/>
            <a:ext cx="972000" cy="54000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法律相談などの</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予約受付</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48" name="ホームベース 30">
            <a:extLst>
              <a:ext uri="{FF2B5EF4-FFF2-40B4-BE49-F238E27FC236}">
                <a16:creationId xmlns:a16="http://schemas.microsoft.com/office/drawing/2014/main" id="{21F15286-3E05-49CD-9B3B-F64B4E1387A8}"/>
              </a:ext>
            </a:extLst>
          </p:cNvPr>
          <p:cNvSpPr/>
          <p:nvPr/>
        </p:nvSpPr>
        <p:spPr>
          <a:xfrm>
            <a:off x="6120000" y="4715571"/>
            <a:ext cx="3096125" cy="54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順次サービス提供</a:t>
            </a:r>
          </a:p>
        </p:txBody>
      </p:sp>
      <p:pic>
        <p:nvPicPr>
          <p:cNvPr id="39" name="図 38">
            <a:extLst>
              <a:ext uri="{FF2B5EF4-FFF2-40B4-BE49-F238E27FC236}">
                <a16:creationId xmlns:a16="http://schemas.microsoft.com/office/drawing/2014/main" id="{054B4B2F-219A-4960-B7DF-A36A0E44F5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59037" y="4162272"/>
            <a:ext cx="1142991" cy="1551571"/>
          </a:xfrm>
          <a:prstGeom prst="rect">
            <a:avLst/>
          </a:prstGeom>
        </p:spPr>
      </p:pic>
      <p:sp>
        <p:nvSpPr>
          <p:cNvPr id="6" name="円形吹き出し 5"/>
          <p:cNvSpPr/>
          <p:nvPr/>
        </p:nvSpPr>
        <p:spPr>
          <a:xfrm>
            <a:off x="979623" y="4225655"/>
            <a:ext cx="1798763" cy="1089329"/>
          </a:xfrm>
          <a:prstGeom prst="wedgeEllipseCallout">
            <a:avLst>
              <a:gd name="adj1" fmla="val 71996"/>
              <a:gd name="adj2" fmla="val -2463"/>
            </a:avLst>
          </a:prstGeom>
          <a:solidFill>
            <a:srgbClr val="FCEA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8600" y="4533319"/>
            <a:ext cx="924757" cy="1365629"/>
          </a:xfrm>
          <a:prstGeom prst="rect">
            <a:avLst/>
          </a:prstGeom>
        </p:spPr>
      </p:pic>
      <p:pic>
        <p:nvPicPr>
          <p:cNvPr id="12" name="図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5742" y="4225655"/>
            <a:ext cx="934232" cy="784530"/>
          </a:xfrm>
          <a:prstGeom prst="rect">
            <a:avLst/>
          </a:prstGeom>
        </p:spPr>
      </p:pic>
    </p:spTree>
    <p:extLst>
      <p:ext uri="{BB962C8B-B14F-4D97-AF65-F5344CB8AC3E}">
        <p14:creationId xmlns:p14="http://schemas.microsoft.com/office/powerpoint/2010/main" val="3582051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47</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10. </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SDGs</a:t>
            </a:r>
            <a:r>
              <a:rPr kumimoji="1" lang="ja-JP" altLang="en-US" sz="1100" b="1" kern="0" dirty="0" err="1">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GX</a:t>
            </a:r>
            <a:r>
              <a:rPr kumimoji="1" lang="ja-JP" altLang="en-US" sz="1100" b="1" kern="0" dirty="0">
                <a:solidFill>
                  <a:srgbClr val="FFFFFF"/>
                </a:solidFill>
                <a:latin typeface="Yu Gothic UI" panose="020B0500000000000000" pitchFamily="50" charset="-128"/>
                <a:ea typeface="Yu Gothic UI" panose="020B0500000000000000" pitchFamily="50" charset="-128"/>
              </a:rPr>
              <a:t>へ」。未来につながる</a:t>
            </a:r>
            <a:r>
              <a:rPr kumimoji="1" lang="en-US" altLang="ja-JP" sz="1100" b="1" kern="0" dirty="0">
                <a:solidFill>
                  <a:srgbClr val="FFFFFF"/>
                </a:solidFill>
                <a:latin typeface="Yu Gothic UI" panose="020B0500000000000000" pitchFamily="50" charset="-128"/>
                <a:ea typeface="Yu Gothic UI" panose="020B0500000000000000" pitchFamily="50" charset="-128"/>
              </a:rPr>
              <a:t>DX</a:t>
            </a:r>
            <a:r>
              <a:rPr kumimoji="1" lang="ja-JP" altLang="en-US" sz="1100" b="1" kern="0" dirty="0">
                <a:solidFill>
                  <a:srgbClr val="FFFFFF"/>
                </a:solidFill>
                <a:latin typeface="Yu Gothic UI" panose="020B0500000000000000" pitchFamily="50" charset="-128"/>
                <a:ea typeface="Yu Gothic UI" panose="020B0500000000000000" pitchFamily="50" charset="-128"/>
              </a:rPr>
              <a:t>を</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96228"/>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kumimoji="1" lang="en-US" altLang="ja-JP" sz="2000" b="1" kern="0" dirty="0">
                <a:solidFill>
                  <a:srgbClr val="AF1932"/>
                </a:solidFill>
                <a:latin typeface="Yu Gothic UI" panose="020B0500000000000000" pitchFamily="50" charset="-128"/>
                <a:ea typeface="Yu Gothic UI" panose="020B0500000000000000" pitchFamily="50" charset="-128"/>
              </a:rPr>
              <a:t>AR</a:t>
            </a:r>
            <a:r>
              <a:rPr kumimoji="1" lang="ja-JP" altLang="en-US" sz="2000" b="1" kern="0" dirty="0">
                <a:solidFill>
                  <a:srgbClr val="AF1932"/>
                </a:solidFill>
                <a:latin typeface="Yu Gothic UI" panose="020B0500000000000000" pitchFamily="50" charset="-128"/>
                <a:ea typeface="Yu Gothic UI" panose="020B0500000000000000" pitchFamily="50" charset="-128"/>
              </a:rPr>
              <a:t>技術等を活用した体験型環境学習の実施</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ゼロカーボンへの機運が醸成され、市民の脱炭素型ライフスタイルの選択が積極的に行われていること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68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772000"/>
            <a:ext cx="972000" cy="113635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0" y="2015244"/>
            <a:ext cx="3552309" cy="74582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地球温暖化問題を自分事と捉え、環境に配慮した行動を実践する市民を増やしていくこと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015244"/>
            <a:ext cx="972000" cy="720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大阪市がめざす</a:t>
            </a:r>
            <a:r>
              <a:rPr lang="en-US" altLang="ja-JP" sz="1100" dirty="0">
                <a:solidFill>
                  <a:srgbClr val="000000"/>
                </a:solidFill>
                <a:ea typeface="Yu Gothic UI" panose="020B0500000000000000" pitchFamily="50" charset="-128"/>
              </a:rPr>
              <a:t>2050</a:t>
            </a:r>
            <a:r>
              <a:rPr lang="ja-JP" altLang="en-US" sz="1100" dirty="0">
                <a:solidFill>
                  <a:srgbClr val="000000"/>
                </a:solidFill>
                <a:ea typeface="Yu Gothic UI" panose="020B0500000000000000" pitchFamily="50" charset="-128"/>
              </a:rPr>
              <a:t>年の脱炭素社会「ゼロカーボン　おおさか」の実現に向け、脱炭素型ライフスタイルへの変革を促進するため、</a:t>
            </a:r>
            <a:r>
              <a:rPr lang="en-US" altLang="ja-JP" sz="1100" dirty="0">
                <a:solidFill>
                  <a:srgbClr val="000000"/>
                </a:solidFill>
                <a:ea typeface="Yu Gothic UI" panose="020B0500000000000000" pitchFamily="50" charset="-128"/>
              </a:rPr>
              <a:t>AR</a:t>
            </a:r>
            <a:r>
              <a:rPr lang="ja-JP" altLang="en-US" sz="1100" dirty="0">
                <a:solidFill>
                  <a:srgbClr val="000000"/>
                </a:solidFill>
                <a:ea typeface="Yu Gothic UI" panose="020B0500000000000000" pitchFamily="50" charset="-128"/>
              </a:rPr>
              <a:t>技術等を活用した環境学習・啓発を推進する。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気候変動や生物多様性に対する興味や関心の向上を図り、脱炭素行動へと結びついていくよう、</a:t>
            </a:r>
            <a:r>
              <a:rPr lang="en-US" altLang="ja-JP" sz="1100" dirty="0">
                <a:solidFill>
                  <a:srgbClr val="000000"/>
                </a:solidFill>
                <a:ea typeface="Yu Gothic UI" panose="020B0500000000000000" pitchFamily="50" charset="-128"/>
              </a:rPr>
              <a:t>AR</a:t>
            </a:r>
            <a:r>
              <a:rPr lang="ja-JP" altLang="en-US" sz="1100" dirty="0">
                <a:solidFill>
                  <a:srgbClr val="000000"/>
                </a:solidFill>
                <a:ea typeface="Yu Gothic UI" panose="020B0500000000000000" pitchFamily="50" charset="-128"/>
              </a:rPr>
              <a:t>技術や</a:t>
            </a:r>
            <a:r>
              <a:rPr lang="en-US" altLang="ja-JP" sz="1100" dirty="0">
                <a:solidFill>
                  <a:srgbClr val="000000"/>
                </a:solidFill>
                <a:ea typeface="Yu Gothic UI" panose="020B0500000000000000" pitchFamily="50" charset="-128"/>
              </a:rPr>
              <a:t>VR</a:t>
            </a:r>
            <a:r>
              <a:rPr lang="ja-JP" altLang="en-US" sz="1100" dirty="0">
                <a:solidFill>
                  <a:srgbClr val="000000"/>
                </a:solidFill>
                <a:ea typeface="Yu Gothic UI" panose="020B0500000000000000" pitchFamily="50" charset="-128"/>
              </a:rPr>
              <a:t>技術を活用した体験型環境学習を小学校等で実施する。</a:t>
            </a:r>
          </a:p>
          <a:p>
            <a:pPr marL="171450" lvl="2" indent="-171450">
              <a:lnSpc>
                <a:spcPts val="1400"/>
              </a:lnSpc>
              <a:spcAft>
                <a:spcPts val="600"/>
              </a:spcAft>
              <a:buFont typeface="Arial" panose="020B0604020202020204" pitchFamily="34" charset="0"/>
              <a:buChar char="•"/>
              <a:tabLst>
                <a:tab pos="361950" algn="l"/>
              </a:tabLst>
              <a:defRPr/>
            </a:pP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の推進と共に、市民の意識改革や行動変容を促進し、脱炭素型ライフスタイルの定着をめざす。</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37" name="矢印: 五方向 10">
            <a:extLst>
              <a:ext uri="{FF2B5EF4-FFF2-40B4-BE49-F238E27FC236}">
                <a16:creationId xmlns:a16="http://schemas.microsoft.com/office/drawing/2014/main" id="{12137F42-C4D3-45CE-938C-F3EDE5D3A607}"/>
              </a:ext>
            </a:extLst>
          </p:cNvPr>
          <p:cNvSpPr/>
          <p:nvPr/>
        </p:nvSpPr>
        <p:spPr>
          <a:xfrm>
            <a:off x="7275506" y="3330408"/>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7758DF3-0948-4B8E-ADD1-3B36917527FF}"/>
              </a:ext>
            </a:extLst>
          </p:cNvPr>
          <p:cNvSpPr txBox="1"/>
          <p:nvPr/>
        </p:nvSpPr>
        <p:spPr>
          <a:xfrm>
            <a:off x="7689492" y="3198138"/>
            <a:ext cx="1466764"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9E064B8A-A150-46F8-9ABB-D5CB140D28F4}"/>
              </a:ext>
            </a:extLst>
          </p:cNvPr>
          <p:cNvSpPr txBox="1"/>
          <p:nvPr/>
        </p:nvSpPr>
        <p:spPr>
          <a:xfrm>
            <a:off x="5902051" y="2772000"/>
            <a:ext cx="3416614"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体験型環境学習の利用者数</a:t>
            </a:r>
          </a:p>
        </p:txBody>
      </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510068"/>
            <a:ext cx="1087639" cy="221211"/>
          </a:xfrm>
          <a:prstGeom prst="rect">
            <a:avLst/>
          </a:prstGeom>
          <a:noFill/>
        </p:spPr>
        <p:txBody>
          <a:bodyPr wrap="square" lIns="0" tIns="0" rIns="0" bIns="0" rtlCol="0" anchor="ctr" anchorCtr="0">
            <a:noAutofit/>
          </a:bodyPr>
          <a:lstStyle/>
          <a:p>
            <a:pPr defTabSz="228600">
              <a:defRPr/>
            </a:pPr>
            <a:r>
              <a:rPr kumimoji="1" lang="ja-JP" altLang="en-US" b="1" dirty="0">
                <a:ln w="0"/>
                <a:solidFill>
                  <a:srgbClr val="AF1932"/>
                </a:solidFill>
                <a:latin typeface="Yu Gothic UI" panose="020B0500000000000000" pitchFamily="50" charset="-128"/>
                <a:ea typeface="Yu Gothic UI" panose="020B0500000000000000" pitchFamily="50" charset="-128"/>
              </a:rPr>
              <a:t>未導入</a:t>
            </a:r>
          </a:p>
        </p:txBody>
      </p:sp>
      <p:sp>
        <p:nvSpPr>
          <p:cNvPr id="42" name="テキスト ボックス 41">
            <a:extLst>
              <a:ext uri="{FF2B5EF4-FFF2-40B4-BE49-F238E27FC236}">
                <a16:creationId xmlns:a16="http://schemas.microsoft.com/office/drawing/2014/main" id="{E7758DF3-0948-4B8E-ADD1-3B36917527FF}"/>
              </a:ext>
            </a:extLst>
          </p:cNvPr>
          <p:cNvSpPr txBox="1"/>
          <p:nvPr/>
        </p:nvSpPr>
        <p:spPr>
          <a:xfrm>
            <a:off x="7775072" y="3510006"/>
            <a:ext cx="1495928"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30,000</a:t>
            </a:r>
            <a:r>
              <a:rPr kumimoji="1" lang="ja-JP" altLang="en-US" sz="1600" b="1" dirty="0">
                <a:ln w="0"/>
                <a:solidFill>
                  <a:srgbClr val="AF1932"/>
                </a:solidFill>
                <a:latin typeface="Yu Gothic UI" panose="020B0500000000000000" pitchFamily="50" charset="-128"/>
                <a:ea typeface="Yu Gothic UI" panose="020B0500000000000000" pitchFamily="50" charset="-128"/>
              </a:rPr>
              <a:t>人</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5" name="テキスト ボックス 44">
            <a:extLst>
              <a:ext uri="{FF2B5EF4-FFF2-40B4-BE49-F238E27FC236}">
                <a16:creationId xmlns:a16="http://schemas.microsoft.com/office/drawing/2014/main" id="{E7758DF3-0948-4B8E-ADD1-3B36917527FF}"/>
              </a:ext>
            </a:extLst>
          </p:cNvPr>
          <p:cNvSpPr txBox="1"/>
          <p:nvPr/>
        </p:nvSpPr>
        <p:spPr>
          <a:xfrm>
            <a:off x="6060319" y="3198138"/>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88BD3951-DC58-49D2-A592-A03CECB54AE2}"/>
              </a:ext>
            </a:extLst>
          </p:cNvPr>
          <p:cNvSpPr txBox="1"/>
          <p:nvPr/>
        </p:nvSpPr>
        <p:spPr>
          <a:xfrm>
            <a:off x="4860000" y="4724363"/>
            <a:ext cx="972000" cy="1130270"/>
          </a:xfrm>
          <a:prstGeom prst="rect">
            <a:avLst/>
          </a:prstGeom>
          <a:solidFill>
            <a:srgbClr val="AF1932"/>
          </a:solidFill>
        </p:spPr>
        <p:txBody>
          <a:bodyPr wrap="square" lIns="0" tIns="0" rIns="0" bIns="0" rtlCol="0" anchor="ctr" anchorCtr="0">
            <a:noAutofit/>
          </a:bodyPr>
          <a:lstStyle/>
          <a:p>
            <a:pPr algn="ctr" defTabSz="228600">
              <a:defRPr/>
            </a:pPr>
            <a:r>
              <a:rPr kumimoji="1" lang="en-US" altLang="ja-JP" sz="1000" b="1" dirty="0">
                <a:solidFill>
                  <a:srgbClr val="FFFFFF"/>
                </a:solidFill>
                <a:latin typeface="Yu Gothic UI" panose="020B0500000000000000" pitchFamily="50" charset="-128"/>
                <a:ea typeface="Yu Gothic UI" panose="020B0500000000000000" pitchFamily="50" charset="-128"/>
              </a:rPr>
              <a:t>AR</a:t>
            </a:r>
            <a:r>
              <a:rPr kumimoji="1" lang="ja-JP" altLang="en-US" sz="1000" b="1" dirty="0">
                <a:solidFill>
                  <a:srgbClr val="FFFFFF"/>
                </a:solidFill>
                <a:latin typeface="Yu Gothic UI" panose="020B0500000000000000" pitchFamily="50" charset="-128"/>
                <a:ea typeface="Yu Gothic UI" panose="020B0500000000000000" pitchFamily="50" charset="-128"/>
              </a:rPr>
              <a:t>技術等を</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活用した</a:t>
            </a:r>
            <a:br>
              <a:rPr kumimoji="1" lang="ja-JP" altLang="en-US" sz="1000" b="1" dirty="0">
                <a:solidFill>
                  <a:srgbClr val="FFFFFF"/>
                </a:solidFill>
                <a:latin typeface="Yu Gothic UI" panose="020B0500000000000000" pitchFamily="50" charset="-128"/>
                <a:ea typeface="Yu Gothic UI" panose="020B0500000000000000" pitchFamily="50" charset="-128"/>
              </a:rPr>
            </a:br>
            <a:r>
              <a:rPr kumimoji="1" lang="ja-JP" altLang="en-US" sz="1000" b="1" dirty="0">
                <a:solidFill>
                  <a:srgbClr val="FFFFFF"/>
                </a:solidFill>
                <a:latin typeface="Yu Gothic UI" panose="020B0500000000000000" pitchFamily="50" charset="-128"/>
                <a:ea typeface="Yu Gothic UI" panose="020B0500000000000000" pitchFamily="50" charset="-128"/>
              </a:rPr>
              <a:t>体験型環境学習</a:t>
            </a:r>
          </a:p>
        </p:txBody>
      </p:sp>
      <p:sp>
        <p:nvSpPr>
          <p:cNvPr id="48" name="ホームベース 30">
            <a:extLst>
              <a:ext uri="{FF2B5EF4-FFF2-40B4-BE49-F238E27FC236}">
                <a16:creationId xmlns:a16="http://schemas.microsoft.com/office/drawing/2014/main" id="{21F15286-3E05-49CD-9B3B-F64B4E1387A8}"/>
              </a:ext>
            </a:extLst>
          </p:cNvPr>
          <p:cNvSpPr/>
          <p:nvPr/>
        </p:nvSpPr>
        <p:spPr>
          <a:xfrm>
            <a:off x="6120000" y="4724363"/>
            <a:ext cx="3096125" cy="58237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小学校、中学校等への出前授業実施</a:t>
            </a:r>
            <a:br>
              <a:rPr kumimoji="1" lang="ja-JP" altLang="en-US" sz="1000" dirty="0">
                <a:solidFill>
                  <a:srgbClr val="000000"/>
                </a:solidFill>
                <a:latin typeface="Yu Gothic UI" panose="020B0500000000000000" pitchFamily="50" charset="-128"/>
                <a:ea typeface="Yu Gothic UI" panose="020B0500000000000000" pitchFamily="50" charset="-128"/>
              </a:rPr>
            </a:br>
            <a:r>
              <a:rPr kumimoji="1" lang="ja-JP" altLang="en-US" sz="1000" dirty="0">
                <a:solidFill>
                  <a:srgbClr val="000000"/>
                </a:solidFill>
                <a:latin typeface="Yu Gothic UI" panose="020B0500000000000000" pitchFamily="50" charset="-128"/>
                <a:ea typeface="Yu Gothic UI" panose="020B0500000000000000" pitchFamily="50" charset="-128"/>
              </a:rPr>
              <a:t>なにわ</a:t>
            </a:r>
            <a:r>
              <a:rPr kumimoji="1" lang="en-US" altLang="ja-JP" sz="1000" dirty="0">
                <a:solidFill>
                  <a:srgbClr val="000000"/>
                </a:solidFill>
                <a:latin typeface="Yu Gothic UI" panose="020B0500000000000000" pitchFamily="50" charset="-128"/>
                <a:ea typeface="Yu Gothic UI" panose="020B0500000000000000" pitchFamily="50" charset="-128"/>
              </a:rPr>
              <a:t>ECO</a:t>
            </a:r>
            <a:r>
              <a:rPr kumimoji="1" lang="ja-JP" altLang="en-US" sz="1000" dirty="0">
                <a:solidFill>
                  <a:srgbClr val="000000"/>
                </a:solidFill>
                <a:latin typeface="Yu Gothic UI" panose="020B0500000000000000" pitchFamily="50" charset="-128"/>
                <a:ea typeface="Yu Gothic UI" panose="020B0500000000000000" pitchFamily="50" charset="-128"/>
              </a:rPr>
              <a:t>スクエアで体験実施</a:t>
            </a:r>
          </a:p>
        </p:txBody>
      </p:sp>
      <p:sp>
        <p:nvSpPr>
          <p:cNvPr id="50" name="ホームベース 30">
            <a:extLst>
              <a:ext uri="{FF2B5EF4-FFF2-40B4-BE49-F238E27FC236}">
                <a16:creationId xmlns:a16="http://schemas.microsoft.com/office/drawing/2014/main" id="{561A15C5-3D9C-479B-B739-7CF6E5E211DF}"/>
              </a:ext>
            </a:extLst>
          </p:cNvPr>
          <p:cNvSpPr/>
          <p:nvPr/>
        </p:nvSpPr>
        <p:spPr>
          <a:xfrm>
            <a:off x="8208000" y="5369284"/>
            <a:ext cx="1008125" cy="485348"/>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zh-TW" altLang="en-US" sz="1000" dirty="0">
                <a:solidFill>
                  <a:srgbClr val="000000"/>
                </a:solidFill>
                <a:latin typeface="Yu Gothic UI" panose="020B0500000000000000" pitchFamily="50" charset="-128"/>
                <a:ea typeface="Yu Gothic UI" panose="020B0500000000000000" pitchFamily="50" charset="-128"/>
              </a:rPr>
              <a:t>効果検証</a:t>
            </a:r>
            <a:br>
              <a:rPr kumimoji="1" lang="zh-TW" altLang="en-US" sz="1000" dirty="0">
                <a:solidFill>
                  <a:srgbClr val="000000"/>
                </a:solidFill>
                <a:latin typeface="Yu Gothic UI" panose="020B0500000000000000" pitchFamily="50" charset="-128"/>
                <a:ea typeface="Yu Gothic UI" panose="020B0500000000000000" pitchFamily="50" charset="-128"/>
              </a:rPr>
            </a:br>
            <a:r>
              <a:rPr kumimoji="1" lang="zh-TW" altLang="en-US" sz="1000" dirty="0">
                <a:solidFill>
                  <a:srgbClr val="000000"/>
                </a:solidFill>
                <a:latin typeface="Yu Gothic UI" panose="020B0500000000000000" pitchFamily="50" charset="-128"/>
                <a:ea typeface="Yu Gothic UI" panose="020B0500000000000000" pitchFamily="50" charset="-128"/>
              </a:rPr>
              <a:t>運用改善</a:t>
            </a:r>
          </a:p>
        </p:txBody>
      </p:sp>
      <p:sp>
        <p:nvSpPr>
          <p:cNvPr id="52" name="テキスト ボックス 51">
            <a:extLst>
              <a:ext uri="{FF2B5EF4-FFF2-40B4-BE49-F238E27FC236}">
                <a16:creationId xmlns:a16="http://schemas.microsoft.com/office/drawing/2014/main" id="{28DCFC43-8E2F-4EBB-BB8F-BF33FC58D023}"/>
              </a:ext>
            </a:extLst>
          </p:cNvPr>
          <p:cNvSpPr txBox="1"/>
          <p:nvPr/>
        </p:nvSpPr>
        <p:spPr>
          <a:xfrm>
            <a:off x="823809" y="5796955"/>
            <a:ext cx="1168063" cy="430887"/>
          </a:xfrm>
          <a:prstGeom prst="rect">
            <a:avLst/>
          </a:prstGeom>
        </p:spPr>
        <p:txBody>
          <a:bodyPr wrap="square">
            <a:spAutoFit/>
          </a:bodyPr>
          <a:lstStyle>
            <a:defPPr>
              <a:defRPr lang="en-US"/>
            </a:defPPr>
            <a:lvl1pPr>
              <a:defRPr sz="1100" b="1">
                <a:solidFill>
                  <a:srgbClr val="000000"/>
                </a:solidFill>
                <a:ea typeface="Yu Gothic UI" panose="020B0500000000000000" pitchFamily="50" charset="-128"/>
              </a:defRPr>
            </a:lvl1pPr>
          </a:lstStyle>
          <a:p>
            <a:r>
              <a:rPr lang="ja-JP" altLang="en-US" dirty="0"/>
              <a:t>タブレットを使った体験型環境学習</a:t>
            </a:r>
            <a:endParaRPr lang="en-US" altLang="ja-JP" dirty="0"/>
          </a:p>
        </p:txBody>
      </p:sp>
      <p:pic>
        <p:nvPicPr>
          <p:cNvPr id="47" name="図 46"/>
          <p:cNvPicPr>
            <a:picLocks noChangeAspect="1"/>
          </p:cNvPicPr>
          <p:nvPr/>
        </p:nvPicPr>
        <p:blipFill rotWithShape="1">
          <a:blip r:embed="rId2" cstate="screen">
            <a:extLst>
              <a:ext uri="{28A0092B-C50C-407E-A947-70E740481C1C}">
                <a14:useLocalDpi xmlns:a14="http://schemas.microsoft.com/office/drawing/2010/main"/>
              </a:ext>
            </a:extLst>
          </a:blip>
          <a:srcRect b="16683"/>
          <a:stretch/>
        </p:blipFill>
        <p:spPr>
          <a:xfrm>
            <a:off x="2060923" y="4778267"/>
            <a:ext cx="2479158" cy="1667382"/>
          </a:xfrm>
          <a:prstGeom prst="rect">
            <a:avLst/>
          </a:prstGeom>
        </p:spPr>
      </p:pic>
      <p:pic>
        <p:nvPicPr>
          <p:cNvPr id="49" name="図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0923" y="3023795"/>
            <a:ext cx="2479158" cy="1647169"/>
          </a:xfrm>
          <a:prstGeom prst="rect">
            <a:avLst/>
          </a:prstGeom>
        </p:spPr>
      </p:pic>
      <p:sp>
        <p:nvSpPr>
          <p:cNvPr id="39" name="正方形/長方形 38"/>
          <p:cNvSpPr/>
          <p:nvPr/>
        </p:nvSpPr>
        <p:spPr>
          <a:xfrm>
            <a:off x="2120670" y="4881038"/>
            <a:ext cx="2359664" cy="2690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tx1"/>
                </a:solidFill>
                <a:latin typeface="Yu Gothic UI" panose="020B0500000000000000" pitchFamily="50" charset="-128"/>
                <a:ea typeface="Yu Gothic UI" panose="020B0500000000000000" pitchFamily="50" charset="-128"/>
              </a:rPr>
              <a:t>気候変動による自然災害（浸水）を体験</a:t>
            </a:r>
            <a:endParaRPr kumimoji="1" lang="ja-JP" altLang="en-US" sz="1000" b="1"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061977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48</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10. </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SDGs</a:t>
            </a:r>
            <a:r>
              <a:rPr kumimoji="1" lang="ja-JP" altLang="en-US" sz="1100" b="1" kern="0" dirty="0" err="1">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GX</a:t>
            </a:r>
            <a:r>
              <a:rPr kumimoji="1" lang="ja-JP" altLang="en-US" sz="1100" b="1" kern="0" dirty="0">
                <a:solidFill>
                  <a:srgbClr val="FFFFFF"/>
                </a:solidFill>
                <a:latin typeface="Yu Gothic UI" panose="020B0500000000000000" pitchFamily="50" charset="-128"/>
                <a:ea typeface="Yu Gothic UI" panose="020B0500000000000000" pitchFamily="50" charset="-128"/>
              </a:rPr>
              <a:t>へ」。未来につながる</a:t>
            </a:r>
            <a:r>
              <a:rPr kumimoji="1" lang="en-US" altLang="ja-JP" sz="1100" b="1" kern="0" dirty="0">
                <a:solidFill>
                  <a:srgbClr val="FFFFFF"/>
                </a:solidFill>
                <a:latin typeface="Yu Gothic UI" panose="020B0500000000000000" pitchFamily="50" charset="-128"/>
                <a:ea typeface="Yu Gothic UI" panose="020B0500000000000000" pitchFamily="50" charset="-128"/>
              </a:rPr>
              <a:t>DX</a:t>
            </a:r>
            <a:r>
              <a:rPr kumimoji="1" lang="ja-JP" altLang="en-US" sz="1100" b="1" kern="0" dirty="0">
                <a:solidFill>
                  <a:srgbClr val="FFFFFF"/>
                </a:solidFill>
                <a:latin typeface="Yu Gothic UI" panose="020B0500000000000000" pitchFamily="50" charset="-128"/>
                <a:ea typeface="Yu Gothic UI" panose="020B0500000000000000" pitchFamily="50" charset="-128"/>
              </a:rPr>
              <a:t>を</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96228"/>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lvl="0"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事業活動の脱炭素化を推進する温室効果ガス排出量の可視化</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ゼロカーボンへの機運が醸成され、市内事業者に事業活動の脱炭素化が浸透していること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68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807717"/>
            <a:ext cx="972000" cy="113635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2015244"/>
            <a:ext cx="3508650" cy="74582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温室効果ガス排出量の可視化ツールが導入され、削減対策を検討・実施する事業者を増やしていくこと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015243"/>
            <a:ext cx="972000" cy="756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大阪市がめざす</a:t>
            </a:r>
            <a:r>
              <a:rPr lang="en-US" altLang="ja-JP" sz="1100" dirty="0">
                <a:solidFill>
                  <a:srgbClr val="000000"/>
                </a:solidFill>
                <a:ea typeface="Yu Gothic UI" panose="020B0500000000000000" pitchFamily="50" charset="-128"/>
              </a:rPr>
              <a:t>2050</a:t>
            </a:r>
            <a:r>
              <a:rPr lang="ja-JP" altLang="en-US" sz="1100" dirty="0">
                <a:solidFill>
                  <a:srgbClr val="000000"/>
                </a:solidFill>
                <a:ea typeface="Yu Gothic UI" panose="020B0500000000000000" pitchFamily="50" charset="-128"/>
              </a:rPr>
              <a:t>年の脱炭素社会「ゼロカーボンおおさか」の実現に向け、事業活動の脱炭素化を図るため、温室効果ガス排出量の可視化を促進する。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事業活動における温室効果ガス削減対策を促すため、温室効果ガス排出量の可視化ツール導入の取組を支援する。</a:t>
            </a:r>
          </a:p>
          <a:p>
            <a:pPr marL="171450" lvl="2" indent="-171450">
              <a:lnSpc>
                <a:spcPts val="1400"/>
              </a:lnSpc>
              <a:spcAft>
                <a:spcPts val="600"/>
              </a:spcAft>
              <a:buFont typeface="Arial" panose="020B0604020202020204" pitchFamily="34" charset="0"/>
              <a:buChar char="•"/>
              <a:tabLst>
                <a:tab pos="361950" algn="l"/>
              </a:tabLst>
              <a:defRPr/>
            </a:pPr>
            <a:r>
              <a:rPr lang="en-US" altLang="ja-JP" sz="1100" dirty="0">
                <a:solidFill>
                  <a:srgbClr val="000000"/>
                </a:solidFill>
                <a:ea typeface="Yu Gothic UI" panose="020B0500000000000000" pitchFamily="50" charset="-128"/>
              </a:rPr>
              <a:t>2025</a:t>
            </a:r>
            <a:r>
              <a:rPr lang="ja-JP" altLang="en-US" sz="1100" dirty="0">
                <a:solidFill>
                  <a:srgbClr val="000000"/>
                </a:solidFill>
                <a:ea typeface="Yu Gothic UI" panose="020B0500000000000000" pitchFamily="50" charset="-128"/>
              </a:rPr>
              <a:t>年大阪・関西万博を契機に観光分野に関わる事業者の脱炭素化と当該事業者が、温室効果ガス排出量の少ない旅行商品の開発及び</a:t>
            </a:r>
            <a:r>
              <a:rPr lang="en-US" altLang="ja-JP" sz="1100" dirty="0">
                <a:solidFill>
                  <a:srgbClr val="000000"/>
                </a:solidFill>
                <a:ea typeface="Yu Gothic UI" panose="020B0500000000000000" pitchFamily="50" charset="-128"/>
              </a:rPr>
              <a:t>PR</a:t>
            </a:r>
            <a:r>
              <a:rPr lang="ja-JP" altLang="en-US" sz="1100" dirty="0">
                <a:solidFill>
                  <a:srgbClr val="000000"/>
                </a:solidFill>
                <a:ea typeface="Yu Gothic UI" panose="020B0500000000000000" pitchFamily="50" charset="-128"/>
              </a:rPr>
              <a:t>による市民の行動変容も促進する。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これにより、市域内の脱炭素化を推進するとともに、温室効果ガス排出量が削減された脱炭素化ツアーによる万博来場者を誘客することにより、カーボンニュートラルの実現をめざす万博に貢献する。</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37" name="矢印: 五方向 10">
            <a:extLst>
              <a:ext uri="{FF2B5EF4-FFF2-40B4-BE49-F238E27FC236}">
                <a16:creationId xmlns:a16="http://schemas.microsoft.com/office/drawing/2014/main" id="{12137F42-C4D3-45CE-938C-F3EDE5D3A607}"/>
              </a:ext>
            </a:extLst>
          </p:cNvPr>
          <p:cNvSpPr/>
          <p:nvPr/>
        </p:nvSpPr>
        <p:spPr>
          <a:xfrm>
            <a:off x="7275506" y="3368508"/>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7758DF3-0948-4B8E-ADD1-3B36917527FF}"/>
              </a:ext>
            </a:extLst>
          </p:cNvPr>
          <p:cNvSpPr txBox="1"/>
          <p:nvPr/>
        </p:nvSpPr>
        <p:spPr>
          <a:xfrm>
            <a:off x="7689492" y="3236238"/>
            <a:ext cx="1403860"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9E064B8A-A150-46F8-9ABB-D5CB140D28F4}"/>
              </a:ext>
            </a:extLst>
          </p:cNvPr>
          <p:cNvSpPr txBox="1"/>
          <p:nvPr/>
        </p:nvSpPr>
        <p:spPr>
          <a:xfrm>
            <a:off x="5902051" y="2807718"/>
            <a:ext cx="3416614" cy="46548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可視化ツール導入を促す説明会などの実施件数</a:t>
            </a:r>
          </a:p>
        </p:txBody>
      </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548168"/>
            <a:ext cx="1087639"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0</a:t>
            </a:r>
            <a:r>
              <a:rPr kumimoji="1" lang="ja-JP" altLang="en-US" sz="1600" b="1" dirty="0">
                <a:ln w="0"/>
                <a:solidFill>
                  <a:srgbClr val="AF1932"/>
                </a:solidFill>
                <a:latin typeface="Yu Gothic UI" panose="020B0500000000000000" pitchFamily="50" charset="-128"/>
                <a:ea typeface="Yu Gothic UI" panose="020B0500000000000000" pitchFamily="50" charset="-128"/>
              </a:rPr>
              <a:t>件</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E7758DF3-0948-4B8E-ADD1-3B36917527FF}"/>
              </a:ext>
            </a:extLst>
          </p:cNvPr>
          <p:cNvSpPr txBox="1"/>
          <p:nvPr/>
        </p:nvSpPr>
        <p:spPr>
          <a:xfrm>
            <a:off x="7775072" y="3548106"/>
            <a:ext cx="1318280"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20</a:t>
            </a:r>
            <a:r>
              <a:rPr kumimoji="1" lang="ja-JP" altLang="en-US" sz="1600" b="1" dirty="0">
                <a:ln w="0"/>
                <a:solidFill>
                  <a:srgbClr val="AF1932"/>
                </a:solidFill>
                <a:latin typeface="Yu Gothic UI" panose="020B0500000000000000" pitchFamily="50" charset="-128"/>
                <a:ea typeface="Yu Gothic UI" panose="020B0500000000000000" pitchFamily="50" charset="-128"/>
              </a:rPr>
              <a:t>件</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5" name="テキスト ボックス 44">
            <a:extLst>
              <a:ext uri="{FF2B5EF4-FFF2-40B4-BE49-F238E27FC236}">
                <a16:creationId xmlns:a16="http://schemas.microsoft.com/office/drawing/2014/main" id="{E7758DF3-0948-4B8E-ADD1-3B36917527FF}"/>
              </a:ext>
            </a:extLst>
          </p:cNvPr>
          <p:cNvSpPr txBox="1"/>
          <p:nvPr/>
        </p:nvSpPr>
        <p:spPr>
          <a:xfrm>
            <a:off x="6060319" y="3236238"/>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88BD3951-DC58-49D2-A592-A03CECB54AE2}"/>
              </a:ext>
            </a:extLst>
          </p:cNvPr>
          <p:cNvSpPr txBox="1"/>
          <p:nvPr/>
        </p:nvSpPr>
        <p:spPr>
          <a:xfrm>
            <a:off x="4860000" y="4721328"/>
            <a:ext cx="972000" cy="1178309"/>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事業活動の脱炭素化を推進する温室効果ガス排出量の可視化</a:t>
            </a:r>
          </a:p>
        </p:txBody>
      </p:sp>
      <p:pic>
        <p:nvPicPr>
          <p:cNvPr id="39" name="図 3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7439" y="3667774"/>
            <a:ext cx="2979499" cy="2236558"/>
          </a:xfrm>
          <a:prstGeom prst="rect">
            <a:avLst/>
          </a:prstGeom>
        </p:spPr>
      </p:pic>
      <p:sp>
        <p:nvSpPr>
          <p:cNvPr id="43" name="ホームベース 30">
            <a:extLst>
              <a:ext uri="{FF2B5EF4-FFF2-40B4-BE49-F238E27FC236}">
                <a16:creationId xmlns:a16="http://schemas.microsoft.com/office/drawing/2014/main" id="{781F82D8-0B23-6BA3-343D-341B80EB245B}"/>
              </a:ext>
            </a:extLst>
          </p:cNvPr>
          <p:cNvSpPr/>
          <p:nvPr/>
        </p:nvSpPr>
        <p:spPr>
          <a:xfrm>
            <a:off x="8207999" y="4723572"/>
            <a:ext cx="1008125" cy="1166988"/>
          </a:xfrm>
          <a:prstGeom prst="homePlate">
            <a:avLst>
              <a:gd name="adj" fmla="val 16300"/>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効果検証</a:t>
            </a:r>
          </a:p>
        </p:txBody>
      </p:sp>
      <p:sp>
        <p:nvSpPr>
          <p:cNvPr id="47" name="ホームベース 30">
            <a:extLst>
              <a:ext uri="{FF2B5EF4-FFF2-40B4-BE49-F238E27FC236}">
                <a16:creationId xmlns:a16="http://schemas.microsoft.com/office/drawing/2014/main" id="{BFFF654D-7263-D81E-91C6-7565B6FB5745}"/>
              </a:ext>
            </a:extLst>
          </p:cNvPr>
          <p:cNvSpPr/>
          <p:nvPr/>
        </p:nvSpPr>
        <p:spPr>
          <a:xfrm>
            <a:off x="6923824" y="4730655"/>
            <a:ext cx="1232789" cy="58699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脱炭素化</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algn="ctr" fontAlgn="base">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ツアーの</a:t>
            </a:r>
            <a:r>
              <a:rPr kumimoji="1" lang="en-US" altLang="ja-JP" sz="1000" dirty="0">
                <a:solidFill>
                  <a:srgbClr val="000000"/>
                </a:solidFill>
                <a:latin typeface="Yu Gothic UI" panose="020B0500000000000000" pitchFamily="50" charset="-128"/>
                <a:ea typeface="Yu Gothic UI" panose="020B0500000000000000" pitchFamily="50" charset="-128"/>
              </a:rPr>
              <a:t>PR</a:t>
            </a:r>
            <a:endParaRPr kumimoji="1" lang="ja-JP" altLang="en-US" sz="1000" dirty="0">
              <a:solidFill>
                <a:srgbClr val="000000"/>
              </a:solidFill>
              <a:latin typeface="Yu Gothic UI" panose="020B0500000000000000" pitchFamily="50" charset="-128"/>
              <a:ea typeface="Yu Gothic UI" panose="020B0500000000000000" pitchFamily="50" charset="-128"/>
            </a:endParaRPr>
          </a:p>
        </p:txBody>
      </p:sp>
      <p:sp>
        <p:nvSpPr>
          <p:cNvPr id="49" name="ホームベース 30">
            <a:extLst>
              <a:ext uri="{FF2B5EF4-FFF2-40B4-BE49-F238E27FC236}">
                <a16:creationId xmlns:a16="http://schemas.microsoft.com/office/drawing/2014/main" id="{BFFF654D-7263-D81E-91C6-7565B6FB5745}"/>
              </a:ext>
            </a:extLst>
          </p:cNvPr>
          <p:cNvSpPr/>
          <p:nvPr/>
        </p:nvSpPr>
        <p:spPr>
          <a:xfrm>
            <a:off x="6120000" y="4730655"/>
            <a:ext cx="752438" cy="598316"/>
          </a:xfrm>
          <a:prstGeom prst="homePlate">
            <a:avLst>
              <a:gd name="adj" fmla="val 7246"/>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fontAlgn="base">
              <a:spcBef>
                <a:spcPct val="10000"/>
              </a:spcBef>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脱炭素化ツアー</a:t>
            </a:r>
            <a:endParaRPr kumimoji="1" lang="en-US" altLang="ja-JP" sz="900" dirty="0">
              <a:solidFill>
                <a:srgbClr val="000000"/>
              </a:solidFill>
              <a:latin typeface="Yu Gothic UI" panose="020B0500000000000000" pitchFamily="50" charset="-128"/>
              <a:ea typeface="Yu Gothic UI" panose="020B0500000000000000" pitchFamily="50" charset="-128"/>
            </a:endParaRPr>
          </a:p>
          <a:p>
            <a:pPr lvl="0" algn="ctr" fontAlgn="base">
              <a:spcBef>
                <a:spcPct val="10000"/>
              </a:spcBef>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企画・開発</a:t>
            </a:r>
          </a:p>
        </p:txBody>
      </p:sp>
      <p:sp>
        <p:nvSpPr>
          <p:cNvPr id="53" name="ホームベース 30">
            <a:extLst>
              <a:ext uri="{FF2B5EF4-FFF2-40B4-BE49-F238E27FC236}">
                <a16:creationId xmlns:a16="http://schemas.microsoft.com/office/drawing/2014/main" id="{BFFF654D-7263-D81E-91C6-7565B6FB5745}"/>
              </a:ext>
            </a:extLst>
          </p:cNvPr>
          <p:cNvSpPr/>
          <p:nvPr/>
        </p:nvSpPr>
        <p:spPr>
          <a:xfrm>
            <a:off x="6120000" y="5383637"/>
            <a:ext cx="2003125" cy="50692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fontAlgn="base">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温室効果ガス排出量の可視化導入支援</a:t>
            </a:r>
          </a:p>
        </p:txBody>
      </p:sp>
      <p:sp>
        <p:nvSpPr>
          <p:cNvPr id="2" name="正方形/長方形 1"/>
          <p:cNvSpPr/>
          <p:nvPr/>
        </p:nvSpPr>
        <p:spPr>
          <a:xfrm>
            <a:off x="1537337" y="5904332"/>
            <a:ext cx="2230098" cy="430887"/>
          </a:xfrm>
          <a:prstGeom prst="rect">
            <a:avLst/>
          </a:prstGeom>
        </p:spPr>
        <p:txBody>
          <a:bodyPr wrap="none">
            <a:spAutoFit/>
          </a:bodyPr>
          <a:lstStyle/>
          <a:p>
            <a:r>
              <a:rPr lang="ja-JP" altLang="en-US" sz="1100" b="1" dirty="0">
                <a:solidFill>
                  <a:srgbClr val="000000"/>
                </a:solidFill>
                <a:ea typeface="Yu Gothic UI" panose="020B0500000000000000" pitchFamily="50" charset="-128"/>
              </a:rPr>
              <a:t>温室効果ガスの排出量を見える化し</a:t>
            </a:r>
            <a:endParaRPr lang="en-US" altLang="ja-JP" sz="1100" b="1" dirty="0">
              <a:solidFill>
                <a:srgbClr val="000000"/>
              </a:solidFill>
              <a:ea typeface="Yu Gothic UI" panose="020B0500000000000000" pitchFamily="50" charset="-128"/>
            </a:endParaRPr>
          </a:p>
          <a:p>
            <a:r>
              <a:rPr lang="ja-JP" altLang="en-US" sz="1100" b="1" dirty="0">
                <a:solidFill>
                  <a:srgbClr val="000000"/>
                </a:solidFill>
                <a:ea typeface="Yu Gothic UI" panose="020B0500000000000000" pitchFamily="50" charset="-128"/>
              </a:rPr>
              <a:t>カーボンニュートラルの実現につなげる</a:t>
            </a:r>
            <a:endParaRPr lang="ja-JP" altLang="en-US" sz="1100" b="1" dirty="0"/>
          </a:p>
        </p:txBody>
      </p:sp>
    </p:spTree>
    <p:extLst>
      <p:ext uri="{BB962C8B-B14F-4D97-AF65-F5344CB8AC3E}">
        <p14:creationId xmlns:p14="http://schemas.microsoft.com/office/powerpoint/2010/main" val="7919652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4">
            <a:extLst>
              <a:ext uri="{FF2B5EF4-FFF2-40B4-BE49-F238E27FC236}">
                <a16:creationId xmlns:a16="http://schemas.microsoft.com/office/drawing/2014/main" id="{0DC19C13-41C5-4ED6-9F0B-E6A3DCEC4BA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67605" y="5368008"/>
            <a:ext cx="1902112" cy="1214426"/>
          </a:xfrm>
          <a:prstGeom prst="rect">
            <a:avLst/>
          </a:prstGeom>
          <a:noFill/>
          <a:extLst>
            <a:ext uri="{909E8E84-426E-40DD-AFC4-6F175D3DCCD1}">
              <a14:hiddenFill xmlns:a14="http://schemas.microsoft.com/office/drawing/2010/main">
                <a:solidFill>
                  <a:srgbClr val="FFFFFF"/>
                </a:solidFill>
              </a14:hiddenFill>
            </a:ext>
          </a:extLst>
        </p:spPr>
      </p:pic>
      <p:sp>
        <p:nvSpPr>
          <p:cNvPr id="2" name="右矢印 1"/>
          <p:cNvSpPr/>
          <p:nvPr/>
        </p:nvSpPr>
        <p:spPr>
          <a:xfrm>
            <a:off x="3844588" y="1633876"/>
            <a:ext cx="3957990" cy="698284"/>
          </a:xfrm>
          <a:prstGeom prst="rightArrow">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58" name="直線コネクタ 57"/>
          <p:cNvCxnSpPr/>
          <p:nvPr/>
        </p:nvCxnSpPr>
        <p:spPr>
          <a:xfrm>
            <a:off x="3825978" y="1784020"/>
            <a:ext cx="0" cy="2578431"/>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080805" y="1794954"/>
            <a:ext cx="0" cy="2567497"/>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802578" y="1794954"/>
            <a:ext cx="0" cy="2567497"/>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49</a:t>
            </a:fld>
            <a:endParaRPr kumimoji="1" lang="en-GB" dirty="0"/>
          </a:p>
        </p:txBody>
      </p:sp>
      <p:sp>
        <p:nvSpPr>
          <p:cNvPr id="33" name="正方形/長方形 32"/>
          <p:cNvSpPr/>
          <p:nvPr/>
        </p:nvSpPr>
        <p:spPr>
          <a:xfrm>
            <a:off x="1819802" y="1794954"/>
            <a:ext cx="18365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1100" b="1" dirty="0">
                <a:solidFill>
                  <a:srgbClr val="AF1932"/>
                </a:solidFill>
                <a:latin typeface="Yu Gothic UI" panose="020B0500000000000000" pitchFamily="50" charset="-128"/>
                <a:ea typeface="Yu Gothic UI" panose="020B0500000000000000" pitchFamily="50" charset="-128"/>
              </a:rPr>
              <a:t>これまでの主な取組</a:t>
            </a:r>
          </a:p>
        </p:txBody>
      </p:sp>
      <p:sp>
        <p:nvSpPr>
          <p:cNvPr id="34" name="正方形/長方形 33"/>
          <p:cNvSpPr/>
          <p:nvPr/>
        </p:nvSpPr>
        <p:spPr>
          <a:xfrm>
            <a:off x="5504257" y="1593428"/>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100" dirty="0">
              <a:latin typeface="Yu Gothic UI" panose="020B0500000000000000" pitchFamily="50" charset="-128"/>
              <a:ea typeface="Yu Gothic UI" panose="020B0500000000000000" pitchFamily="50" charset="-128"/>
            </a:endParaRPr>
          </a:p>
        </p:txBody>
      </p:sp>
      <p:sp>
        <p:nvSpPr>
          <p:cNvPr id="52" name="正方形/長方形 51"/>
          <p:cNvSpPr/>
          <p:nvPr/>
        </p:nvSpPr>
        <p:spPr>
          <a:xfrm>
            <a:off x="5726604" y="1515177"/>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2025</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sp>
        <p:nvSpPr>
          <p:cNvPr id="57" name="正方形/長方形 56"/>
          <p:cNvSpPr/>
          <p:nvPr/>
        </p:nvSpPr>
        <p:spPr>
          <a:xfrm>
            <a:off x="7461454" y="151560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2030</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sp>
        <p:nvSpPr>
          <p:cNvPr id="8" name="正方形/長方形 7"/>
          <p:cNvSpPr/>
          <p:nvPr/>
        </p:nvSpPr>
        <p:spPr>
          <a:xfrm>
            <a:off x="527256" y="2412195"/>
            <a:ext cx="1284921" cy="1950256"/>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rPr>
              <a:t>庁内業務変革</a:t>
            </a:r>
          </a:p>
        </p:txBody>
      </p:sp>
      <p:sp>
        <p:nvSpPr>
          <p:cNvPr id="64" name="正方形/長方形 63"/>
          <p:cNvSpPr/>
          <p:nvPr/>
        </p:nvSpPr>
        <p:spPr>
          <a:xfrm>
            <a:off x="6169171" y="1808518"/>
            <a:ext cx="1604942" cy="34986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900" b="1" dirty="0">
                <a:solidFill>
                  <a:schemeClr val="bg1"/>
                </a:solidFill>
                <a:latin typeface="Yu Gothic UI" panose="020B0500000000000000" pitchFamily="50" charset="-128"/>
                <a:ea typeface="Yu Gothic UI" panose="020B0500000000000000" pitchFamily="50" charset="-128"/>
              </a:rPr>
              <a:t>VALUE</a:t>
            </a:r>
            <a:r>
              <a:rPr kumimoji="1" lang="ja-JP" altLang="en-US" sz="900" b="1" dirty="0">
                <a:solidFill>
                  <a:schemeClr val="bg1"/>
                </a:solidFill>
                <a:latin typeface="Yu Gothic UI" panose="020B0500000000000000" pitchFamily="50" charset="-128"/>
                <a:ea typeface="Yu Gothic UI" panose="020B0500000000000000" pitchFamily="50" charset="-128"/>
              </a:rPr>
              <a:t>の実現に向けた</a:t>
            </a:r>
            <a:endParaRPr kumimoji="1" lang="en-US" altLang="ja-JP" sz="9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900" b="1" dirty="0">
                <a:solidFill>
                  <a:schemeClr val="bg1"/>
                </a:solidFill>
                <a:latin typeface="Yu Gothic UI" panose="020B0500000000000000" pitchFamily="50" charset="-128"/>
                <a:ea typeface="Yu Gothic UI" panose="020B0500000000000000" pitchFamily="50" charset="-128"/>
              </a:rPr>
              <a:t>取組の方針</a:t>
            </a:r>
          </a:p>
        </p:txBody>
      </p:sp>
      <p:sp>
        <p:nvSpPr>
          <p:cNvPr id="38" name="テキスト プレースホルダー 3">
            <a:extLst>
              <a:ext uri="{FF2B5EF4-FFF2-40B4-BE49-F238E27FC236}">
                <a16:creationId xmlns:a16="http://schemas.microsoft.com/office/drawing/2014/main" id="{BF7FA137-CC2A-4F34-BFFD-E93D1329850E}"/>
              </a:ext>
            </a:extLst>
          </p:cNvPr>
          <p:cNvSpPr>
            <a:spLocks noGrp="1"/>
          </p:cNvSpPr>
          <p:nvPr>
            <p:ph type="body" sz="quarter" idx="12"/>
          </p:nvPr>
        </p:nvSpPr>
        <p:spPr>
          <a:xfrm>
            <a:off x="452438" y="940020"/>
            <a:ext cx="8958262" cy="643209"/>
          </a:xfrm>
          <a:prstGeom prst="rect">
            <a:avLst/>
          </a:prstGeom>
        </p:spPr>
        <p:txBody>
          <a:bodyPr/>
          <a:lstStyle/>
          <a:p>
            <a:r>
              <a:rPr lang="ja-JP" altLang="en-US" b="1" kern="100" dirty="0">
                <a:latin typeface="游明朝" panose="02020400000000000000" pitchFamily="18" charset="-128"/>
                <a:ea typeface="Yu Gothic UI" panose="020B0500000000000000" pitchFamily="50" charset="-128"/>
                <a:cs typeface="Times New Roman" panose="02020603050405020304" pitchFamily="18" charset="0"/>
              </a:rPr>
              <a:t>業務の効率化や省力化につなげる「業務変革」により、職員にしかできない業務に注力します。また、業務横断的なデータ活用により、いち早く課題やニーズを把握できる仕組みを構築します。</a:t>
            </a:r>
          </a:p>
          <a:p>
            <a:endParaRPr lang="ja-JP" altLang="en-US" b="1" kern="100" dirty="0">
              <a:latin typeface="游明朝" panose="02020400000000000000" pitchFamily="18" charset="-128"/>
              <a:ea typeface="Yu Gothic UI" panose="020B0500000000000000" pitchFamily="50" charset="-128"/>
              <a:cs typeface="Times New Roman" panose="02020603050405020304" pitchFamily="18" charset="0"/>
            </a:endParaRPr>
          </a:p>
        </p:txBody>
      </p:sp>
      <p:pic>
        <p:nvPicPr>
          <p:cNvPr id="39" name="図 38" descr="時計 が含まれている画像&#10;&#10;自動的に生成された説明">
            <a:extLst>
              <a:ext uri="{FF2B5EF4-FFF2-40B4-BE49-F238E27FC236}">
                <a16:creationId xmlns:a16="http://schemas.microsoft.com/office/drawing/2014/main" id="{4A97B935-A2D6-48F0-B905-3A88E0438B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006" y="414935"/>
            <a:ext cx="1939303" cy="540000"/>
          </a:xfrm>
          <a:prstGeom prst="rect">
            <a:avLst/>
          </a:prstGeom>
        </p:spPr>
      </p:pic>
      <p:sp>
        <p:nvSpPr>
          <p:cNvPr id="40" name="正方形/長方形 39"/>
          <p:cNvSpPr/>
          <p:nvPr/>
        </p:nvSpPr>
        <p:spPr>
          <a:xfrm>
            <a:off x="1874759" y="3291828"/>
            <a:ext cx="1913830" cy="214778"/>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a:latin typeface="Yu Gothic UI" panose="020B0500000000000000" pitchFamily="50" charset="-128"/>
                <a:ea typeface="Yu Gothic UI" panose="020B0500000000000000" pitchFamily="50" charset="-128"/>
              </a:rPr>
              <a:t>システム刷新計画の策定</a:t>
            </a:r>
          </a:p>
        </p:txBody>
      </p:sp>
      <p:sp>
        <p:nvSpPr>
          <p:cNvPr id="41" name="ホームベース 40"/>
          <p:cNvSpPr/>
          <p:nvPr/>
        </p:nvSpPr>
        <p:spPr>
          <a:xfrm>
            <a:off x="1863495" y="3017578"/>
            <a:ext cx="4217310" cy="210133"/>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a:latin typeface="Yu Gothic UI" panose="020B0500000000000000" pitchFamily="50" charset="-128"/>
                <a:ea typeface="Yu Gothic UI" panose="020B0500000000000000" pitchFamily="50" charset="-128"/>
              </a:rPr>
              <a:t>自治体情報システムの標準化・共通化への対応</a:t>
            </a:r>
          </a:p>
        </p:txBody>
      </p:sp>
      <p:sp>
        <p:nvSpPr>
          <p:cNvPr id="45" name="ホームベース 44"/>
          <p:cNvSpPr/>
          <p:nvPr/>
        </p:nvSpPr>
        <p:spPr>
          <a:xfrm>
            <a:off x="3844588" y="2706593"/>
            <a:ext cx="3919669" cy="254895"/>
          </a:xfrm>
          <a:prstGeom prst="homePlate">
            <a:avLst>
              <a:gd name="adj" fmla="val 45273"/>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a:latin typeface="Yu Gothic UI" panose="020B0500000000000000" pitchFamily="50" charset="-128"/>
                <a:ea typeface="Yu Gothic UI" panose="020B0500000000000000" pitchFamily="50" charset="-128"/>
              </a:rPr>
              <a:t>庁内業務の</a:t>
            </a:r>
            <a:r>
              <a:rPr kumimoji="1" lang="en-US" altLang="ja-JP" sz="1000" dirty="0">
                <a:latin typeface="Yu Gothic UI" panose="020B0500000000000000" pitchFamily="50" charset="-128"/>
                <a:ea typeface="Yu Gothic UI" panose="020B0500000000000000" pitchFamily="50" charset="-128"/>
              </a:rPr>
              <a:t>DX</a:t>
            </a:r>
            <a:r>
              <a:rPr kumimoji="1" lang="ja-JP" altLang="en-US" sz="1000" dirty="0">
                <a:latin typeface="Yu Gothic UI" panose="020B0500000000000000" pitchFamily="50" charset="-128"/>
                <a:ea typeface="Yu Gothic UI" panose="020B0500000000000000" pitchFamily="50" charset="-128"/>
              </a:rPr>
              <a:t>の推進</a:t>
            </a:r>
            <a:endParaRPr kumimoji="1" lang="en-US" altLang="ja-JP" sz="1000" dirty="0">
              <a:latin typeface="Yu Gothic UI" panose="020B0500000000000000" pitchFamily="50" charset="-128"/>
              <a:ea typeface="Yu Gothic UI" panose="020B0500000000000000" pitchFamily="50" charset="-128"/>
            </a:endParaRPr>
          </a:p>
        </p:txBody>
      </p:sp>
      <p:sp>
        <p:nvSpPr>
          <p:cNvPr id="59" name="ホームベース 58"/>
          <p:cNvSpPr/>
          <p:nvPr/>
        </p:nvSpPr>
        <p:spPr>
          <a:xfrm>
            <a:off x="3898462" y="4040245"/>
            <a:ext cx="3904116" cy="241764"/>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a:latin typeface="Yu Gothic UI" panose="020B0500000000000000" pitchFamily="50" charset="-128"/>
                <a:ea typeface="Yu Gothic UI" panose="020B0500000000000000" pitchFamily="50" charset="-128"/>
              </a:rPr>
              <a:t>ノーコードツール・</a:t>
            </a:r>
            <a:r>
              <a:rPr kumimoji="1" lang="en-US" altLang="ja-JP" sz="1000" dirty="0">
                <a:latin typeface="Yu Gothic UI" panose="020B0500000000000000" pitchFamily="50" charset="-128"/>
                <a:ea typeface="Yu Gothic UI" panose="020B0500000000000000" pitchFamily="50" charset="-128"/>
              </a:rPr>
              <a:t>AI</a:t>
            </a:r>
            <a:r>
              <a:rPr kumimoji="1" lang="ja-JP" altLang="en-US" sz="1000" dirty="0">
                <a:latin typeface="Yu Gothic UI" panose="020B0500000000000000" pitchFamily="50" charset="-128"/>
                <a:ea typeface="Yu Gothic UI" panose="020B0500000000000000" pitchFamily="50" charset="-128"/>
              </a:rPr>
              <a:t>の活用</a:t>
            </a:r>
          </a:p>
        </p:txBody>
      </p:sp>
      <p:sp>
        <p:nvSpPr>
          <p:cNvPr id="60" name="ホームベース 59"/>
          <p:cNvSpPr/>
          <p:nvPr/>
        </p:nvSpPr>
        <p:spPr>
          <a:xfrm>
            <a:off x="3869996" y="3285015"/>
            <a:ext cx="3904116" cy="218773"/>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a:latin typeface="Yu Gothic UI" panose="020B0500000000000000" pitchFamily="50" charset="-128"/>
                <a:ea typeface="Yu Gothic UI" panose="020B0500000000000000" pitchFamily="50" charset="-128"/>
              </a:rPr>
              <a:t>業務システムの刷新・クラウド移行</a:t>
            </a:r>
          </a:p>
        </p:txBody>
      </p:sp>
      <p:sp>
        <p:nvSpPr>
          <p:cNvPr id="65" name="ホームベース 64"/>
          <p:cNvSpPr/>
          <p:nvPr/>
        </p:nvSpPr>
        <p:spPr>
          <a:xfrm>
            <a:off x="3845970" y="2400300"/>
            <a:ext cx="3913973" cy="264997"/>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a:latin typeface="Yu Gothic UI" panose="020B0500000000000000" pitchFamily="50" charset="-128"/>
                <a:ea typeface="Yu Gothic UI" panose="020B0500000000000000" pitchFamily="50" charset="-128"/>
              </a:rPr>
              <a:t>業務のデジタルシフト</a:t>
            </a:r>
          </a:p>
        </p:txBody>
      </p:sp>
      <p:sp>
        <p:nvSpPr>
          <p:cNvPr id="70" name="正方形/長方形 69"/>
          <p:cNvSpPr/>
          <p:nvPr/>
        </p:nvSpPr>
        <p:spPr>
          <a:xfrm>
            <a:off x="7831044" y="2406004"/>
            <a:ext cx="1579656" cy="1876005"/>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chemeClr val="dk1"/>
                </a:solidFill>
                <a:latin typeface="Yu Gothic UI" panose="020B0500000000000000" pitchFamily="50" charset="-128"/>
                <a:ea typeface="Yu Gothic UI" panose="020B0500000000000000" pitchFamily="50" charset="-128"/>
              </a:rPr>
              <a:t>徹底した業務効率化と</a:t>
            </a:r>
            <a:br>
              <a:rPr lang="en-US" altLang="ja-JP" sz="1000" dirty="0">
                <a:solidFill>
                  <a:schemeClr val="dk1"/>
                </a:solidFill>
                <a:latin typeface="Yu Gothic UI" panose="020B0500000000000000" pitchFamily="50" charset="-128"/>
                <a:ea typeface="Yu Gothic UI" panose="020B0500000000000000" pitchFamily="50" charset="-128"/>
              </a:rPr>
            </a:br>
            <a:r>
              <a:rPr lang="ja-JP" altLang="en-US" sz="1000" dirty="0">
                <a:solidFill>
                  <a:schemeClr val="dk1"/>
                </a:solidFill>
                <a:latin typeface="Yu Gothic UI" panose="020B0500000000000000" pitchFamily="50" charset="-128"/>
                <a:ea typeface="Yu Gothic UI" panose="020B0500000000000000" pitchFamily="50" charset="-128"/>
              </a:rPr>
              <a:t>自動化の実現</a:t>
            </a:r>
          </a:p>
        </p:txBody>
      </p:sp>
      <p:sp>
        <p:nvSpPr>
          <p:cNvPr id="77" name="テキスト ボックス 76">
            <a:extLst>
              <a:ext uri="{FF2B5EF4-FFF2-40B4-BE49-F238E27FC236}">
                <a16:creationId xmlns:a16="http://schemas.microsoft.com/office/drawing/2014/main" id="{B5977502-E10D-469D-A3E9-D2E68404E73B}"/>
              </a:ext>
            </a:extLst>
          </p:cNvPr>
          <p:cNvSpPr txBox="1"/>
          <p:nvPr/>
        </p:nvSpPr>
        <p:spPr>
          <a:xfrm>
            <a:off x="2195885" y="435344"/>
            <a:ext cx="4540195" cy="400110"/>
          </a:xfrm>
          <a:prstGeom prst="rect">
            <a:avLst/>
          </a:prstGeom>
          <a:noFill/>
        </p:spPr>
        <p:txBody>
          <a:bodyPr wrap="square" rtlCol="0">
            <a:spAutoFit/>
          </a:bodyPr>
          <a:lstStyle/>
          <a:p>
            <a:pPr algn="r"/>
            <a:r>
              <a:rPr kumimoji="1" lang="ja-JP" altLang="en-US" sz="1400" spc="0" dirty="0">
                <a:ln w="9525">
                  <a:solidFill>
                    <a:srgbClr val="AF1932"/>
                  </a:solidFill>
                </a:ln>
                <a:solidFill>
                  <a:srgbClr val="AF1932"/>
                </a:solidFill>
                <a:latin typeface="+mn-ea"/>
                <a:ea typeface="+mn-ea"/>
              </a:rPr>
              <a:t>の</a:t>
            </a:r>
            <a:r>
              <a:rPr kumimoji="1" lang="ja-JP" altLang="en-US" sz="2000" spc="0" dirty="0">
                <a:ln w="9525">
                  <a:solidFill>
                    <a:srgbClr val="AF1932"/>
                  </a:solidFill>
                </a:ln>
                <a:solidFill>
                  <a:srgbClr val="AF1932"/>
                </a:solidFill>
                <a:latin typeface="+mn-ea"/>
              </a:rPr>
              <a:t> </a:t>
            </a:r>
            <a:r>
              <a:rPr kumimoji="1" lang="en-GB" altLang="ja-JP" sz="2000" spc="0" dirty="0">
                <a:ln w="9525">
                  <a:solidFill>
                    <a:srgbClr val="AF1932"/>
                  </a:solidFill>
                </a:ln>
                <a:solidFill>
                  <a:srgbClr val="AF1932"/>
                </a:solidFill>
                <a:latin typeface="Avenir Next LT Pro" panose="020B0504020202020204" pitchFamily="34" charset="0"/>
              </a:rPr>
              <a:t>Re-Design</a:t>
            </a:r>
            <a:r>
              <a:rPr kumimoji="1" lang="ja-JP" altLang="en-US" sz="2000" spc="0" dirty="0">
                <a:ln w="9525">
                  <a:solidFill>
                    <a:srgbClr val="AF1932"/>
                  </a:solidFill>
                </a:ln>
                <a:solidFill>
                  <a:srgbClr val="AF1932"/>
                </a:solidFill>
                <a:latin typeface="Avenir Next LT Pro" panose="020B0504020202020204" pitchFamily="34" charset="0"/>
              </a:rPr>
              <a:t>の実現に向けたロードマップ①</a:t>
            </a:r>
            <a:endParaRPr kumimoji="1" lang="en-GB" sz="2000" dirty="0">
              <a:ln w="9525">
                <a:solidFill>
                  <a:srgbClr val="AF1932"/>
                </a:solidFill>
              </a:ln>
              <a:solidFill>
                <a:srgbClr val="AF1932"/>
              </a:solidFill>
            </a:endParaRPr>
          </a:p>
        </p:txBody>
      </p:sp>
      <p:sp>
        <p:nvSpPr>
          <p:cNvPr id="85" name="テキスト ボックス 84"/>
          <p:cNvSpPr txBox="1"/>
          <p:nvPr/>
        </p:nvSpPr>
        <p:spPr>
          <a:xfrm>
            <a:off x="751861" y="1846704"/>
            <a:ext cx="874069"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defPPr>
              <a:defRPr lang="en-US"/>
            </a:defPPr>
            <a:lvl1pPr algn="ctr">
              <a:defRPr kumimoji="1" sz="1100" b="1">
                <a:solidFill>
                  <a:srgbClr val="AF1932"/>
                </a:solidFill>
                <a:latin typeface="Yu Gothic UI" panose="020B0500000000000000" pitchFamily="50" charset="-128"/>
                <a:ea typeface="Yu Gothic UI" panose="020B05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取組分野</a:t>
            </a:r>
          </a:p>
        </p:txBody>
      </p:sp>
      <p:sp>
        <p:nvSpPr>
          <p:cNvPr id="86" name="正方形/長方形 85"/>
          <p:cNvSpPr/>
          <p:nvPr/>
        </p:nvSpPr>
        <p:spPr>
          <a:xfrm>
            <a:off x="3476155" y="151560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2023</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sp>
        <p:nvSpPr>
          <p:cNvPr id="42" name="正方形/長方形 41"/>
          <p:cNvSpPr/>
          <p:nvPr/>
        </p:nvSpPr>
        <p:spPr>
          <a:xfrm>
            <a:off x="7821187" y="1786092"/>
            <a:ext cx="1748529"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2040</a:t>
            </a:r>
            <a:r>
              <a:rPr kumimoji="1" lang="ja-JP" altLang="en-US" sz="1100" b="1" dirty="0">
                <a:solidFill>
                  <a:srgbClr val="AF1932"/>
                </a:solidFill>
                <a:latin typeface="Yu Gothic UI" panose="020B0500000000000000" pitchFamily="50" charset="-128"/>
                <a:ea typeface="Yu Gothic UI" panose="020B0500000000000000" pitchFamily="50" charset="-128"/>
              </a:rPr>
              <a:t>年頃までに実現したい</a:t>
            </a:r>
            <a:endParaRPr kumimoji="1" lang="en-US" altLang="ja-JP" sz="1100" b="1" dirty="0">
              <a:solidFill>
                <a:srgbClr val="AF1932"/>
              </a:solidFill>
              <a:latin typeface="Yu Gothic UI" panose="020B0500000000000000" pitchFamily="50" charset="-128"/>
              <a:ea typeface="Yu Gothic UI" panose="020B0500000000000000" pitchFamily="50" charset="-128"/>
            </a:endParaRPr>
          </a:p>
          <a:p>
            <a:pPr algn="ctr"/>
            <a:r>
              <a:rPr kumimoji="1" lang="ja-JP" altLang="en-US" sz="1100" b="1" dirty="0">
                <a:solidFill>
                  <a:srgbClr val="AF1932"/>
                </a:solidFill>
                <a:latin typeface="Yu Gothic UI" panose="020B0500000000000000" pitchFamily="50" charset="-128"/>
                <a:ea typeface="Yu Gothic UI" panose="020B0500000000000000" pitchFamily="50" charset="-128"/>
              </a:rPr>
              <a:t>「未来の大阪市」</a:t>
            </a:r>
          </a:p>
        </p:txBody>
      </p:sp>
      <p:sp>
        <p:nvSpPr>
          <p:cNvPr id="50" name="正方形/長方形 49"/>
          <p:cNvSpPr/>
          <p:nvPr/>
        </p:nvSpPr>
        <p:spPr>
          <a:xfrm>
            <a:off x="6108917" y="3554106"/>
            <a:ext cx="1655917" cy="415227"/>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chemeClr val="dk1"/>
                </a:solidFill>
                <a:latin typeface="Yu Gothic UI" panose="020B0500000000000000" pitchFamily="50" charset="-128"/>
                <a:ea typeface="Yu Gothic UI" panose="020B0500000000000000" pitchFamily="50" charset="-128"/>
              </a:rPr>
              <a:t>行政オンラインシステムとの</a:t>
            </a:r>
            <a:br>
              <a:rPr lang="en-US" altLang="ja-JP" sz="1000" dirty="0">
                <a:solidFill>
                  <a:schemeClr val="dk1"/>
                </a:solidFill>
                <a:latin typeface="Yu Gothic UI" panose="020B0500000000000000" pitchFamily="50" charset="-128"/>
                <a:ea typeface="Yu Gothic UI" panose="020B0500000000000000" pitchFamily="50" charset="-128"/>
              </a:rPr>
            </a:br>
            <a:r>
              <a:rPr lang="ja-JP" altLang="en-US" sz="1000" dirty="0">
                <a:solidFill>
                  <a:schemeClr val="dk1"/>
                </a:solidFill>
                <a:latin typeface="Yu Gothic UI" panose="020B0500000000000000" pitchFamily="50" charset="-128"/>
                <a:ea typeface="Yu Gothic UI" panose="020B0500000000000000" pitchFamily="50" charset="-128"/>
              </a:rPr>
              <a:t>情報連携</a:t>
            </a:r>
          </a:p>
        </p:txBody>
      </p:sp>
      <p:sp>
        <p:nvSpPr>
          <p:cNvPr id="36" name="正方形/長方形 35"/>
          <p:cNvSpPr/>
          <p:nvPr/>
        </p:nvSpPr>
        <p:spPr>
          <a:xfrm>
            <a:off x="4046286" y="1800646"/>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900" b="1" dirty="0">
                <a:solidFill>
                  <a:schemeClr val="bg1"/>
                </a:solidFill>
                <a:latin typeface="Yu Gothic UI" panose="020B0500000000000000" pitchFamily="50" charset="-128"/>
                <a:ea typeface="Yu Gothic UI" panose="020B0500000000000000" pitchFamily="50" charset="-128"/>
              </a:rPr>
              <a:t>これからの取組テーマ</a:t>
            </a:r>
          </a:p>
        </p:txBody>
      </p:sp>
      <p:grpSp>
        <p:nvGrpSpPr>
          <p:cNvPr id="37" name="グループ化 36"/>
          <p:cNvGrpSpPr/>
          <p:nvPr/>
        </p:nvGrpSpPr>
        <p:grpSpPr>
          <a:xfrm>
            <a:off x="354827" y="5444050"/>
            <a:ext cx="743157" cy="1088189"/>
            <a:chOff x="354827" y="5444050"/>
            <a:chExt cx="743157" cy="1088189"/>
          </a:xfrm>
        </p:grpSpPr>
        <p:sp>
          <p:nvSpPr>
            <p:cNvPr id="49" name="ホームベース 48"/>
            <p:cNvSpPr/>
            <p:nvPr/>
          </p:nvSpPr>
          <p:spPr>
            <a:xfrm>
              <a:off x="354827" y="5815116"/>
              <a:ext cx="743157" cy="156262"/>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500" spc="-40" dirty="0">
                  <a:solidFill>
                    <a:schemeClr val="tx1"/>
                  </a:solidFill>
                </a:rPr>
                <a:t>これからの取組テーマ</a:t>
              </a:r>
            </a:p>
          </p:txBody>
        </p:sp>
        <p:sp>
          <p:nvSpPr>
            <p:cNvPr id="51" name="正方形/長方形 50"/>
            <p:cNvSpPr/>
            <p:nvPr/>
          </p:nvSpPr>
          <p:spPr>
            <a:xfrm>
              <a:off x="354827" y="5633378"/>
              <a:ext cx="743157" cy="15079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dirty="0">
                  <a:solidFill>
                    <a:schemeClr val="tx1"/>
                  </a:solidFill>
                </a:rPr>
                <a:t>これまでの取組</a:t>
              </a:r>
            </a:p>
          </p:txBody>
        </p:sp>
        <p:sp>
          <p:nvSpPr>
            <p:cNvPr id="53" name="テキスト ボックス 52"/>
            <p:cNvSpPr txBox="1"/>
            <p:nvPr/>
          </p:nvSpPr>
          <p:spPr>
            <a:xfrm>
              <a:off x="540397" y="5444050"/>
              <a:ext cx="478782" cy="184666"/>
            </a:xfrm>
            <a:prstGeom prst="rect">
              <a:avLst/>
            </a:prstGeom>
            <a:noFill/>
          </p:spPr>
          <p:txBody>
            <a:bodyPr wrap="square" rtlCol="0">
              <a:spAutoFit/>
            </a:bodyPr>
            <a:lstStyle/>
            <a:p>
              <a:r>
                <a:rPr kumimoji="1" lang="ja-JP" altLang="en-US" sz="600" dirty="0"/>
                <a:t>凡例</a:t>
              </a:r>
            </a:p>
          </p:txBody>
        </p:sp>
        <p:sp>
          <p:nvSpPr>
            <p:cNvPr id="54" name="正方形/長方形 53"/>
            <p:cNvSpPr/>
            <p:nvPr/>
          </p:nvSpPr>
          <p:spPr>
            <a:xfrm>
              <a:off x="354827" y="6001591"/>
              <a:ext cx="743157" cy="150794"/>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dirty="0">
                  <a:solidFill>
                    <a:schemeClr val="tx1"/>
                  </a:solidFill>
                </a:rPr>
                <a:t>STRATEGY</a:t>
              </a:r>
              <a:endParaRPr kumimoji="1" lang="ja-JP" altLang="en-US" sz="600" spc="-40" dirty="0">
                <a:solidFill>
                  <a:schemeClr val="tx1"/>
                </a:solidFill>
              </a:endParaRPr>
            </a:p>
          </p:txBody>
        </p:sp>
        <p:sp>
          <p:nvSpPr>
            <p:cNvPr id="55" name="正方形/長方形 54"/>
            <p:cNvSpPr/>
            <p:nvPr/>
          </p:nvSpPr>
          <p:spPr>
            <a:xfrm>
              <a:off x="354827" y="6182598"/>
              <a:ext cx="743157" cy="150794"/>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dirty="0">
                  <a:solidFill>
                    <a:schemeClr val="tx1"/>
                  </a:solidFill>
                </a:rPr>
                <a:t>VALUE</a:t>
              </a:r>
              <a:endParaRPr kumimoji="1" lang="ja-JP" altLang="en-US" sz="600" spc="-40" dirty="0">
                <a:solidFill>
                  <a:schemeClr val="tx1"/>
                </a:solidFill>
              </a:endParaRPr>
            </a:p>
          </p:txBody>
        </p:sp>
        <p:sp>
          <p:nvSpPr>
            <p:cNvPr id="56" name="角丸四角形 55"/>
            <p:cNvSpPr/>
            <p:nvPr/>
          </p:nvSpPr>
          <p:spPr>
            <a:xfrm>
              <a:off x="354827" y="6363605"/>
              <a:ext cx="743157" cy="168634"/>
            </a:xfrm>
            <a:prstGeom prst="roundRect">
              <a:avLst/>
            </a:prstGeom>
            <a:solidFill>
              <a:srgbClr val="D9D9D9"/>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dirty="0">
                  <a:solidFill>
                    <a:schemeClr val="tx1"/>
                  </a:solidFill>
                </a:rPr>
                <a:t>国等の取組</a:t>
              </a:r>
            </a:p>
          </p:txBody>
        </p:sp>
      </p:grpSp>
    </p:spTree>
    <p:extLst>
      <p:ext uri="{BB962C8B-B14F-4D97-AF65-F5344CB8AC3E}">
        <p14:creationId xmlns:p14="http://schemas.microsoft.com/office/powerpoint/2010/main" val="2367472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5</a:t>
            </a:fld>
            <a:endParaRPr kumimoji="1" lang="en-GB" dirty="0"/>
          </a:p>
        </p:txBody>
      </p:sp>
      <p:sp>
        <p:nvSpPr>
          <p:cNvPr id="104" name="テキスト ボックス 103">
            <a:extLst>
              <a:ext uri="{FF2B5EF4-FFF2-40B4-BE49-F238E27FC236}">
                <a16:creationId xmlns:a16="http://schemas.microsoft.com/office/drawing/2014/main" id="{37550ECE-0108-9A04-A83D-638EFF6D7FB6}"/>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本書の構成と目次</a:t>
            </a:r>
          </a:p>
        </p:txBody>
      </p:sp>
      <p:graphicFrame>
        <p:nvGraphicFramePr>
          <p:cNvPr id="9" name="表 8">
            <a:extLst>
              <a:ext uri="{FF2B5EF4-FFF2-40B4-BE49-F238E27FC236}">
                <a16:creationId xmlns:a16="http://schemas.microsoft.com/office/drawing/2014/main" id="{AECA72D1-B7AC-49E6-B2DC-010AB4684CCE}"/>
              </a:ext>
            </a:extLst>
          </p:cNvPr>
          <p:cNvGraphicFramePr>
            <a:graphicFrameLocks noGrp="1"/>
          </p:cNvGraphicFramePr>
          <p:nvPr>
            <p:extLst>
              <p:ext uri="{D42A27DB-BD31-4B8C-83A1-F6EECF244321}">
                <p14:modId xmlns:p14="http://schemas.microsoft.com/office/powerpoint/2010/main" val="1144482186"/>
              </p:ext>
            </p:extLst>
          </p:nvPr>
        </p:nvGraphicFramePr>
        <p:xfrm>
          <a:off x="164757" y="651812"/>
          <a:ext cx="9638272" cy="259080"/>
        </p:xfrm>
        <a:graphic>
          <a:graphicData uri="http://schemas.openxmlformats.org/drawingml/2006/table">
            <a:tbl>
              <a:tblPr firstRow="1" bandRow="1">
                <a:tableStyleId>{5940675A-B579-460E-94D1-54222C63F5DA}</a:tableStyleId>
              </a:tblPr>
              <a:tblGrid>
                <a:gridCol w="3483318">
                  <a:extLst>
                    <a:ext uri="{9D8B030D-6E8A-4147-A177-3AD203B41FA5}">
                      <a16:colId xmlns:a16="http://schemas.microsoft.com/office/drawing/2014/main" val="20000"/>
                    </a:ext>
                  </a:extLst>
                </a:gridCol>
                <a:gridCol w="5681663">
                  <a:extLst>
                    <a:ext uri="{9D8B030D-6E8A-4147-A177-3AD203B41FA5}">
                      <a16:colId xmlns:a16="http://schemas.microsoft.com/office/drawing/2014/main" val="20001"/>
                    </a:ext>
                  </a:extLst>
                </a:gridCol>
                <a:gridCol w="473291">
                  <a:extLst>
                    <a:ext uri="{9D8B030D-6E8A-4147-A177-3AD203B41FA5}">
                      <a16:colId xmlns:a16="http://schemas.microsoft.com/office/drawing/2014/main" val="755251580"/>
                    </a:ext>
                  </a:extLst>
                </a:gridCol>
              </a:tblGrid>
              <a:tr h="259049">
                <a:tc>
                  <a:txBody>
                    <a:bodyPr/>
                    <a:lstStyle/>
                    <a:p>
                      <a:pPr algn="ctr"/>
                      <a:r>
                        <a:rPr kumimoji="0" lang="ja-JP" altLang="en-US" sz="1100" b="1" kern="0" spc="300" dirty="0">
                          <a:solidFill>
                            <a:schemeClr val="bg1"/>
                          </a:solidFill>
                          <a:latin typeface="+mn-lt"/>
                          <a:ea typeface="Yu Gothic UI" panose="020B0500000000000000" pitchFamily="50" charset="-128"/>
                          <a:cs typeface="ＭＳ Ｐゴシック" panose="020B0600070205080204" pitchFamily="50" charset="-128"/>
                        </a:rPr>
                        <a:t>タイトル</a:t>
                      </a: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indent="0" algn="ctr" defTabSz="333770" latinLnBrk="0">
                        <a:lnSpc>
                          <a:spcPct val="100000"/>
                        </a:lnSpc>
                        <a:spcBef>
                          <a:spcPts val="0"/>
                        </a:spcBef>
                        <a:spcAft>
                          <a:spcPts val="0"/>
                        </a:spcAft>
                        <a:buClrTx/>
                        <a:buSzTx/>
                        <a:buFontTx/>
                        <a:buNone/>
                        <a:tabLst/>
                      </a:pPr>
                      <a:r>
                        <a:rPr kumimoji="0" lang="ja-JP" altLang="en-US" sz="1100" b="1" i="0" u="none" strike="noStrike" kern="0" cap="none" spc="300" baseline="0" dirty="0">
                          <a:ln>
                            <a:noFill/>
                          </a:ln>
                          <a:solidFill>
                            <a:schemeClr val="bg1"/>
                          </a:solidFill>
                          <a:uFillTx/>
                          <a:latin typeface="+mn-lt"/>
                          <a:ea typeface="Yu Gothic UI" panose="020B0500000000000000" pitchFamily="50" charset="-128"/>
                          <a:cs typeface="ＭＳ Ｐゴシック" panose="020B0600070205080204" pitchFamily="50" charset="-128"/>
                          <a:sym typeface="Helvetica Light"/>
                        </a:rPr>
                        <a:t>取組概要</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indent="0" algn="ctr" defTabSz="333770" latinLnBrk="0">
                        <a:lnSpc>
                          <a:spcPct val="100000"/>
                        </a:lnSpc>
                        <a:spcBef>
                          <a:spcPts val="0"/>
                        </a:spcBef>
                        <a:spcAft>
                          <a:spcPts val="0"/>
                        </a:spcAft>
                        <a:buClrTx/>
                        <a:buSzTx/>
                        <a:buFontTx/>
                        <a:buNone/>
                        <a:tabLst/>
                      </a:pPr>
                      <a:r>
                        <a:rPr kumimoji="0" lang="ja-JP" altLang="en-US" sz="1100" b="1" i="0" u="none" strike="noStrike" kern="0" cap="none" spc="300" baseline="0" dirty="0">
                          <a:ln>
                            <a:noFill/>
                          </a:ln>
                          <a:solidFill>
                            <a:schemeClr val="bg1"/>
                          </a:solidFill>
                          <a:uFillTx/>
                          <a:latin typeface="+mn-lt"/>
                          <a:ea typeface="Yu Gothic UI" panose="020B0500000000000000" pitchFamily="50" charset="-128"/>
                          <a:cs typeface="ＭＳ Ｐゴシック" panose="020B0600070205080204" pitchFamily="50" charset="-128"/>
                          <a:sym typeface="Helvetica Light"/>
                        </a:rPr>
                        <a:t>頁</a:t>
                      </a:r>
                    </a:p>
                  </a:txBody>
                  <a:tcPr>
                    <a:lnL w="635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000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421880993"/>
              </p:ext>
            </p:extLst>
          </p:nvPr>
        </p:nvGraphicFramePr>
        <p:xfrm>
          <a:off x="164759" y="911843"/>
          <a:ext cx="9638268" cy="3337560"/>
        </p:xfrm>
        <a:graphic>
          <a:graphicData uri="http://schemas.openxmlformats.org/drawingml/2006/table">
            <a:tbl>
              <a:tblPr firstRow="1" bandRow="1">
                <a:tableStyleId>{5940675A-B579-460E-94D1-54222C63F5DA}</a:tableStyleId>
              </a:tblPr>
              <a:tblGrid>
                <a:gridCol w="208499">
                  <a:extLst>
                    <a:ext uri="{9D8B030D-6E8A-4147-A177-3AD203B41FA5}">
                      <a16:colId xmlns:a16="http://schemas.microsoft.com/office/drawing/2014/main" val="2152845035"/>
                    </a:ext>
                  </a:extLst>
                </a:gridCol>
                <a:gridCol w="208499">
                  <a:extLst>
                    <a:ext uri="{9D8B030D-6E8A-4147-A177-3AD203B41FA5}">
                      <a16:colId xmlns:a16="http://schemas.microsoft.com/office/drawing/2014/main" val="2051088476"/>
                    </a:ext>
                  </a:extLst>
                </a:gridCol>
                <a:gridCol w="208280">
                  <a:extLst>
                    <a:ext uri="{9D8B030D-6E8A-4147-A177-3AD203B41FA5}">
                      <a16:colId xmlns:a16="http://schemas.microsoft.com/office/drawing/2014/main" val="52436474"/>
                    </a:ext>
                  </a:extLst>
                </a:gridCol>
                <a:gridCol w="2859139">
                  <a:extLst>
                    <a:ext uri="{9D8B030D-6E8A-4147-A177-3AD203B41FA5}">
                      <a16:colId xmlns:a16="http://schemas.microsoft.com/office/drawing/2014/main" val="20000"/>
                    </a:ext>
                  </a:extLst>
                </a:gridCol>
                <a:gridCol w="5678794">
                  <a:extLst>
                    <a:ext uri="{9D8B030D-6E8A-4147-A177-3AD203B41FA5}">
                      <a16:colId xmlns:a16="http://schemas.microsoft.com/office/drawing/2014/main" val="20001"/>
                    </a:ext>
                  </a:extLst>
                </a:gridCol>
                <a:gridCol w="475057">
                  <a:extLst>
                    <a:ext uri="{9D8B030D-6E8A-4147-A177-3AD203B41FA5}">
                      <a16:colId xmlns:a16="http://schemas.microsoft.com/office/drawing/2014/main" val="728848151"/>
                    </a:ext>
                  </a:extLst>
                </a:gridCol>
              </a:tblGrid>
              <a:tr h="214448">
                <a:tc gridSpan="5">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50" normalizeH="0" baseline="0" dirty="0">
                          <a:ln>
                            <a:noFill/>
                          </a:ln>
                          <a:solidFill>
                            <a:schemeClr val="tx1"/>
                          </a:solidFill>
                          <a:effectLst/>
                          <a:uLnTx/>
                          <a:uFillTx/>
                          <a:latin typeface="Avenir Next LT Pro Demi"/>
                          <a:ea typeface="Yu Gothic UI" panose="020B0500000000000000" pitchFamily="50" charset="-128"/>
                          <a:cs typeface="+mn-cs"/>
                        </a:rPr>
                        <a:t>04 </a:t>
                      </a:r>
                      <a:r>
                        <a:rPr kumimoji="1" lang="ja-JP" altLang="en-US" sz="1100" b="1" i="0" u="none" strike="noStrike" kern="1200" cap="none" spc="50" normalizeH="0" baseline="0" noProof="0" dirty="0">
                          <a:ln>
                            <a:noFill/>
                          </a:ln>
                          <a:solidFill>
                            <a:schemeClr val="tx1"/>
                          </a:solidFill>
                          <a:effectLst/>
                          <a:uLnTx/>
                          <a:uFillTx/>
                          <a:latin typeface="Avenir Next LT Pro Demi"/>
                          <a:ea typeface="Yu Gothic UI" panose="020B0500000000000000" pitchFamily="50" charset="-128"/>
                          <a:cs typeface="+mn-cs"/>
                        </a:rPr>
                        <a:t>にぎわいの</a:t>
                      </a:r>
                      <a:r>
                        <a:rPr kumimoji="1" lang="en-US" altLang="ja-JP" sz="1100" b="1" i="0" u="none" strike="noStrike" kern="1200" cap="none" spc="50" normalizeH="0" baseline="0" noProof="0" dirty="0">
                          <a:ln>
                            <a:noFill/>
                          </a:ln>
                          <a:solidFill>
                            <a:schemeClr val="tx1"/>
                          </a:solidFill>
                          <a:effectLst/>
                          <a:uLnTx/>
                          <a:uFillTx/>
                          <a:latin typeface="Avenir Next LT Pro Demi"/>
                          <a:ea typeface="Yu Gothic UI" panose="020B0500000000000000" pitchFamily="50" charset="-128"/>
                          <a:cs typeface="+mn-cs"/>
                        </a:rPr>
                        <a:t>Re-Design</a:t>
                      </a:r>
                      <a:endParaRPr kumimoji="1" lang="ja-JP" altLang="en-US" sz="1100" b="1" i="0" u="none" strike="noStrike" kern="1200" cap="none" spc="50" normalizeH="0" baseline="0" dirty="0">
                        <a:ln>
                          <a:noFill/>
                        </a:ln>
                        <a:solidFill>
                          <a:schemeClr val="tx1"/>
                        </a:solidFill>
                        <a:effectLst/>
                        <a:uLnTx/>
                        <a:uFillTx/>
                        <a:latin typeface="Avenir Next LT Pro Demi"/>
                        <a:ea typeface="Yu Gothic UI" panose="020B0500000000000000" pitchFamily="50" charset="-128"/>
                        <a:cs typeface="+mn-cs"/>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7C5CD"/>
                    </a:solidFill>
                  </a:tcPr>
                </a:tc>
                <a:tc hMerge="1">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2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94012464"/>
                  </a:ext>
                </a:extLst>
              </a:tr>
              <a:tr h="214448">
                <a:tc rowSpan="8">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gridSpan="4">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ロードマップ</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CEAED"/>
                    </a:solidFill>
                  </a:tcPr>
                </a:tc>
                <a:tc hMerge="1">
                  <a:txBody>
                    <a:bodyPr/>
                    <a:lstStyle/>
                    <a:p>
                      <a:endParaRPr kumimoji="1" lang="ja-JP" altLang="en-US"/>
                    </a:p>
                  </a:txBody>
                  <a:tcPr/>
                </a:tc>
                <a:tc hMerge="1">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35</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CEAED"/>
                    </a:solidFill>
                  </a:tcPr>
                </a:tc>
                <a:extLst>
                  <a:ext uri="{0D108BD9-81ED-4DB2-BD59-A6C34878D82A}">
                    <a16:rowId xmlns:a16="http://schemas.microsoft.com/office/drawing/2014/main" val="1607325957"/>
                  </a:ext>
                </a:extLst>
              </a:tr>
              <a:tr h="214448">
                <a:tc v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rowSpan="7">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デジタル技術を活用した大阪のにぎわい創出</a:t>
                      </a:r>
                    </a:p>
                  </a:txBody>
                  <a:tcPr anchor="ctr">
                    <a:lnL w="635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rPr>
                        <a:t>37</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35320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高精細デジタル技術等を活用した大阪城の</a:t>
                      </a:r>
                      <a:endPar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endParaRPr>
                    </a:p>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魅力発信</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ja-JP" altLang="en-US" sz="1100" dirty="0">
                          <a:solidFill>
                            <a:srgbClr val="000000"/>
                          </a:solidFill>
                          <a:ea typeface="Yu Gothic UI" panose="020B0500000000000000" pitchFamily="50" charset="-128"/>
                        </a:rPr>
                        <a:t>大阪城天守閣の館蔵品の魅力や大阪城の歴史を伝える映像コンテンツを公開し、動画等による多言語対応 の史跡案内を実施する。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38</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00103412"/>
                  </a:ext>
                </a:extLst>
              </a:tr>
              <a:tr h="35320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デジタル技術の活用により博物館等の魅力を</a:t>
                      </a:r>
                      <a:endPar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発信</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博物館施設６館の所蔵品を高精細画像デジタルデータ化し、様々な角度から鑑賞できる機能に作品解説などを加えた上で、</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WEB</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上で鑑賞できるようにする。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39</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353209">
                <a:tc vMerge="1">
                  <a:txBody>
                    <a:bodyPr/>
                    <a:lstStyle/>
                    <a:p>
                      <a:endParaRPr kumimoji="1" lang="ja-JP" altLang="en-US"/>
                    </a:p>
                  </a:txBody>
                  <a:tcPr/>
                </a:tc>
                <a:tc vMerge="1">
                  <a:txBody>
                    <a:bodyPr/>
                    <a:lstStyle/>
                    <a:p>
                      <a:endParaRPr kumimoji="1" lang="ja-JP" altLang="en-US"/>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VR</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を活用した泉布観の魅力発信</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国指定の重要文化財である泉布観（明治</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4</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年落成）について、老朽化等で普段公開していない内部を中心に、</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VR</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技術等を活用して往時の姿を復元した映像コンテンツを公開する。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40</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11887014"/>
                  </a:ext>
                </a:extLst>
              </a:tr>
              <a:tr h="353209">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gridSpan="2">
                  <a:txBody>
                    <a:bodyPr/>
                    <a:lstStyle/>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御堂筋周辺エリアにおける人流データ等の活用</a:t>
                      </a:r>
                      <a:endPar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endParaRPr>
                    </a:p>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による回遊性の向上</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GPS</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データやビーコン等を活用し、整備効果の見える化・道路空間の利活用のあり方を検討し、御堂筋とその周辺エリアの回遊性を向上させる。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41</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4"/>
                  </a:ext>
                </a:extLst>
              </a:tr>
              <a:tr h="21444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中小企業の</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DX</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推進ニーズに応える支援を実施</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gn="l" defTabSz="914400" rtl="0" eaLnBrk="1" latinLnBrk="0" hangingPunct="1"/>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大阪市内の中小企業に対し、セミナーや専門家派遣などを通じて、</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DX</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の取組を支援する。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42</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49539452"/>
                  </a:ext>
                </a:extLst>
              </a:tr>
              <a:tr h="353209">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新・港湾情報システム「</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CONPAS</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」の導入による</a:t>
                      </a:r>
                      <a:endPar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コンテナ物流の効率化及び生産性向上</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gn="l" defTabSz="914400" rtl="0" eaLnBrk="1" latinLnBrk="0" hangingPunct="1"/>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国土交通省が開発した新・港湾情報システム「</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CONPAS</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」を導入し、コンテナターミナルのゲート前混雑の解消や、コンテナ車両のターミナル滞在時間の短縮などを図ることで、コンテナ物流の効率化及び生産性向上をめざす。</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43</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916814738"/>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904850956"/>
              </p:ext>
            </p:extLst>
          </p:nvPr>
        </p:nvGraphicFramePr>
        <p:xfrm>
          <a:off x="164759" y="4247999"/>
          <a:ext cx="9638268" cy="1630680"/>
        </p:xfrm>
        <a:graphic>
          <a:graphicData uri="http://schemas.openxmlformats.org/drawingml/2006/table">
            <a:tbl>
              <a:tblPr firstRow="1" bandRow="1">
                <a:tableStyleId>{5940675A-B579-460E-94D1-54222C63F5DA}</a:tableStyleId>
              </a:tblPr>
              <a:tblGrid>
                <a:gridCol w="208499">
                  <a:extLst>
                    <a:ext uri="{9D8B030D-6E8A-4147-A177-3AD203B41FA5}">
                      <a16:colId xmlns:a16="http://schemas.microsoft.com/office/drawing/2014/main" val="2152845035"/>
                    </a:ext>
                  </a:extLst>
                </a:gridCol>
                <a:gridCol w="208499">
                  <a:extLst>
                    <a:ext uri="{9D8B030D-6E8A-4147-A177-3AD203B41FA5}">
                      <a16:colId xmlns:a16="http://schemas.microsoft.com/office/drawing/2014/main" val="2051088476"/>
                    </a:ext>
                  </a:extLst>
                </a:gridCol>
                <a:gridCol w="3067419">
                  <a:extLst>
                    <a:ext uri="{9D8B030D-6E8A-4147-A177-3AD203B41FA5}">
                      <a16:colId xmlns:a16="http://schemas.microsoft.com/office/drawing/2014/main" val="52436474"/>
                    </a:ext>
                  </a:extLst>
                </a:gridCol>
                <a:gridCol w="5678794">
                  <a:extLst>
                    <a:ext uri="{9D8B030D-6E8A-4147-A177-3AD203B41FA5}">
                      <a16:colId xmlns:a16="http://schemas.microsoft.com/office/drawing/2014/main" val="20001"/>
                    </a:ext>
                  </a:extLst>
                </a:gridCol>
                <a:gridCol w="475057">
                  <a:extLst>
                    <a:ext uri="{9D8B030D-6E8A-4147-A177-3AD203B41FA5}">
                      <a16:colId xmlns:a16="http://schemas.microsoft.com/office/drawing/2014/main" val="728848151"/>
                    </a:ext>
                  </a:extLst>
                </a:gridCol>
              </a:tblGrid>
              <a:tr h="154160">
                <a:tc gridSpan="4">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50" normalizeH="0" baseline="0" dirty="0">
                          <a:ln>
                            <a:noFill/>
                          </a:ln>
                          <a:solidFill>
                            <a:schemeClr val="tx1"/>
                          </a:solidFill>
                          <a:effectLst/>
                          <a:uLnTx/>
                          <a:uFillTx/>
                          <a:latin typeface="Avenir Next LT Pro Demi"/>
                          <a:ea typeface="Yu Gothic UI" panose="020B0500000000000000" pitchFamily="50" charset="-128"/>
                          <a:cs typeface="+mn-cs"/>
                        </a:rPr>
                        <a:t>05 </a:t>
                      </a:r>
                      <a:r>
                        <a:rPr kumimoji="1" lang="ja-JP" altLang="en-US" sz="1100" b="1" i="0" u="none" strike="noStrike" kern="1200" cap="none" spc="50" normalizeH="0" baseline="0" dirty="0">
                          <a:ln>
                            <a:noFill/>
                          </a:ln>
                          <a:solidFill>
                            <a:schemeClr val="tx1"/>
                          </a:solidFill>
                          <a:effectLst/>
                          <a:uLnTx/>
                          <a:uFillTx/>
                          <a:latin typeface="Avenir Next LT Pro Demi"/>
                          <a:ea typeface="Yu Gothic UI" panose="020B0500000000000000" pitchFamily="50" charset="-128"/>
                          <a:cs typeface="+mn-cs"/>
                        </a:rPr>
                        <a:t>やさしさの</a:t>
                      </a:r>
                      <a:r>
                        <a:rPr kumimoji="1" lang="en-US" altLang="ja-JP" sz="1100" b="1" i="0" u="none" strike="noStrike" kern="1200" cap="none" spc="50" normalizeH="0" baseline="0" dirty="0">
                          <a:ln>
                            <a:noFill/>
                          </a:ln>
                          <a:solidFill>
                            <a:schemeClr val="tx1"/>
                          </a:solidFill>
                          <a:effectLst/>
                          <a:uLnTx/>
                          <a:uFillTx/>
                          <a:latin typeface="Avenir Next LT Pro Demi"/>
                          <a:ea typeface="Yu Gothic UI" panose="020B0500000000000000" pitchFamily="50" charset="-128"/>
                          <a:cs typeface="+mn-cs"/>
                        </a:rPr>
                        <a:t>Re-Design</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2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94012464"/>
                  </a:ext>
                </a:extLst>
              </a:tr>
              <a:tr h="154160">
                <a:tc rowSpan="4">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gridSpan="3">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ロードマップ</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CEAED"/>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44</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CEAED"/>
                    </a:solidFill>
                  </a:tcPr>
                </a:tc>
                <a:extLst>
                  <a:ext uri="{0D108BD9-81ED-4DB2-BD59-A6C34878D82A}">
                    <a16:rowId xmlns:a16="http://schemas.microsoft.com/office/drawing/2014/main" val="1607325957"/>
                  </a:ext>
                </a:extLst>
              </a:tr>
              <a:tr h="253911">
                <a:tc v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rowSpan="3">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トークでつながる行政サービス</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高齢者でも使い慣れた電話と</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AI</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を活用した自動応答サービスを導入することで、スマートフォンやパソコンを活用した状況と同等のメリットを享受できる環境をめざす。</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rPr>
                        <a:t>46</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15416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AR</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技術等を活用した体験型環境学習の実施</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gn="l" defTabSz="914400" rtl="0" eaLnBrk="1" latinLnBrk="0" hangingPunct="1"/>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脱炭素型ライフスタイルへの変革を促進するため、</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AR</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技術等を活用した環境学習・啓発を推進する。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rPr>
                        <a:t>47</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41872109"/>
                  </a:ext>
                </a:extLst>
              </a:tr>
              <a:tr h="253911">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事業活動の脱炭素化を推進する温室効果ガス</a:t>
                      </a:r>
                      <a:endPar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排出量の可視化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gn="l" defTabSz="914400" rtl="0" eaLnBrk="1" latinLnBrk="0" hangingPunct="1"/>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事業活動における温室効果ガス削減対策を促すため、温室効果ガス排出量の可視化ツール導入の取組を支援する。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rPr>
                        <a:t>48</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66513875"/>
                  </a:ext>
                </a:extLst>
              </a:tr>
            </a:tbl>
          </a:graphicData>
        </a:graphic>
      </p:graphicFrame>
    </p:spTree>
    <p:extLst>
      <p:ext uri="{BB962C8B-B14F-4D97-AF65-F5344CB8AC3E}">
        <p14:creationId xmlns:p14="http://schemas.microsoft.com/office/powerpoint/2010/main" val="8247259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矢印 1"/>
          <p:cNvSpPr/>
          <p:nvPr/>
        </p:nvSpPr>
        <p:spPr>
          <a:xfrm>
            <a:off x="3844588" y="1633876"/>
            <a:ext cx="3957990" cy="698284"/>
          </a:xfrm>
          <a:prstGeom prst="rightArrow">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58" name="直線コネクタ 57"/>
          <p:cNvCxnSpPr/>
          <p:nvPr/>
        </p:nvCxnSpPr>
        <p:spPr>
          <a:xfrm>
            <a:off x="3825978" y="2096752"/>
            <a:ext cx="0" cy="2988818"/>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080805" y="1794954"/>
            <a:ext cx="0" cy="308184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802578" y="1794954"/>
            <a:ext cx="0" cy="308184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50</a:t>
            </a:fld>
            <a:endParaRPr kumimoji="1" lang="en-GB" dirty="0"/>
          </a:p>
        </p:txBody>
      </p:sp>
      <p:sp>
        <p:nvSpPr>
          <p:cNvPr id="33" name="正方形/長方形 32"/>
          <p:cNvSpPr/>
          <p:nvPr/>
        </p:nvSpPr>
        <p:spPr>
          <a:xfrm>
            <a:off x="1819802" y="1794954"/>
            <a:ext cx="18365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1100" b="1" dirty="0">
                <a:solidFill>
                  <a:srgbClr val="AF1932"/>
                </a:solidFill>
                <a:latin typeface="Yu Gothic UI" panose="020B0500000000000000" pitchFamily="50" charset="-128"/>
                <a:ea typeface="Yu Gothic UI" panose="020B0500000000000000" pitchFamily="50" charset="-128"/>
              </a:rPr>
              <a:t>これまでの主な取組</a:t>
            </a:r>
          </a:p>
        </p:txBody>
      </p:sp>
      <p:sp>
        <p:nvSpPr>
          <p:cNvPr id="34" name="正方形/長方形 33"/>
          <p:cNvSpPr/>
          <p:nvPr/>
        </p:nvSpPr>
        <p:spPr>
          <a:xfrm>
            <a:off x="5504257" y="1593428"/>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100" dirty="0">
              <a:latin typeface="Yu Gothic UI" panose="020B0500000000000000" pitchFamily="50" charset="-128"/>
              <a:ea typeface="Yu Gothic UI" panose="020B0500000000000000" pitchFamily="50" charset="-128"/>
            </a:endParaRPr>
          </a:p>
        </p:txBody>
      </p:sp>
      <p:sp>
        <p:nvSpPr>
          <p:cNvPr id="36" name="正方形/長方形 35"/>
          <p:cNvSpPr/>
          <p:nvPr/>
        </p:nvSpPr>
        <p:spPr>
          <a:xfrm>
            <a:off x="7821187" y="1786092"/>
            <a:ext cx="1748529"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2040</a:t>
            </a:r>
            <a:r>
              <a:rPr kumimoji="1" lang="ja-JP" altLang="en-US" sz="1100" b="1" dirty="0">
                <a:solidFill>
                  <a:srgbClr val="AF1932"/>
                </a:solidFill>
                <a:latin typeface="Yu Gothic UI" panose="020B0500000000000000" pitchFamily="50" charset="-128"/>
                <a:ea typeface="Yu Gothic UI" panose="020B0500000000000000" pitchFamily="50" charset="-128"/>
              </a:rPr>
              <a:t>年頃までに実現したい</a:t>
            </a:r>
            <a:endParaRPr kumimoji="1" lang="en-US" altLang="ja-JP" sz="1100" b="1" dirty="0">
              <a:solidFill>
                <a:srgbClr val="AF1932"/>
              </a:solidFill>
              <a:latin typeface="Yu Gothic UI" panose="020B0500000000000000" pitchFamily="50" charset="-128"/>
              <a:ea typeface="Yu Gothic UI" panose="020B0500000000000000" pitchFamily="50" charset="-128"/>
            </a:endParaRPr>
          </a:p>
          <a:p>
            <a:pPr algn="ctr"/>
            <a:r>
              <a:rPr kumimoji="1" lang="ja-JP" altLang="en-US" sz="1100" b="1" dirty="0">
                <a:solidFill>
                  <a:srgbClr val="AF1932"/>
                </a:solidFill>
                <a:latin typeface="Yu Gothic UI" panose="020B0500000000000000" pitchFamily="50" charset="-128"/>
                <a:ea typeface="Yu Gothic UI" panose="020B0500000000000000" pitchFamily="50" charset="-128"/>
              </a:rPr>
              <a:t>「未来の大阪市」</a:t>
            </a:r>
          </a:p>
        </p:txBody>
      </p:sp>
      <p:sp>
        <p:nvSpPr>
          <p:cNvPr id="52" name="正方形/長方形 51"/>
          <p:cNvSpPr/>
          <p:nvPr/>
        </p:nvSpPr>
        <p:spPr>
          <a:xfrm>
            <a:off x="5726604" y="1515177"/>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2025</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sp>
        <p:nvSpPr>
          <p:cNvPr id="57" name="正方形/長方形 56"/>
          <p:cNvSpPr/>
          <p:nvPr/>
        </p:nvSpPr>
        <p:spPr>
          <a:xfrm>
            <a:off x="7461454" y="151560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2030</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sp>
        <p:nvSpPr>
          <p:cNvPr id="8" name="正方形/長方形 7"/>
          <p:cNvSpPr/>
          <p:nvPr/>
        </p:nvSpPr>
        <p:spPr>
          <a:xfrm>
            <a:off x="527256" y="2568932"/>
            <a:ext cx="1284921" cy="1022229"/>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rPr>
              <a:t>データ活用</a:t>
            </a:r>
          </a:p>
        </p:txBody>
      </p:sp>
      <p:sp>
        <p:nvSpPr>
          <p:cNvPr id="64" name="正方形/長方形 63"/>
          <p:cNvSpPr/>
          <p:nvPr/>
        </p:nvSpPr>
        <p:spPr>
          <a:xfrm>
            <a:off x="6169171" y="1808518"/>
            <a:ext cx="1604942" cy="34986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900" b="1" dirty="0">
                <a:solidFill>
                  <a:schemeClr val="bg1"/>
                </a:solidFill>
                <a:latin typeface="Yu Gothic UI" panose="020B0500000000000000" pitchFamily="50" charset="-128"/>
                <a:ea typeface="Yu Gothic UI" panose="020B0500000000000000" pitchFamily="50" charset="-128"/>
              </a:rPr>
              <a:t>VALUE</a:t>
            </a:r>
            <a:r>
              <a:rPr kumimoji="1" lang="ja-JP" altLang="en-US" sz="900" b="1" dirty="0">
                <a:solidFill>
                  <a:schemeClr val="bg1"/>
                </a:solidFill>
                <a:latin typeface="Yu Gothic UI" panose="020B0500000000000000" pitchFamily="50" charset="-128"/>
                <a:ea typeface="Yu Gothic UI" panose="020B0500000000000000" pitchFamily="50" charset="-128"/>
              </a:rPr>
              <a:t>の実現に向けた</a:t>
            </a:r>
            <a:endParaRPr kumimoji="1" lang="en-US" altLang="ja-JP" sz="9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900" b="1" dirty="0">
                <a:solidFill>
                  <a:schemeClr val="bg1"/>
                </a:solidFill>
                <a:latin typeface="Yu Gothic UI" panose="020B0500000000000000" pitchFamily="50" charset="-128"/>
                <a:ea typeface="Yu Gothic UI" panose="020B0500000000000000" pitchFamily="50" charset="-128"/>
              </a:rPr>
              <a:t>取組の方針</a:t>
            </a:r>
          </a:p>
        </p:txBody>
      </p:sp>
      <p:sp>
        <p:nvSpPr>
          <p:cNvPr id="82" name="正方形/長方形 81"/>
          <p:cNvSpPr/>
          <p:nvPr/>
        </p:nvSpPr>
        <p:spPr>
          <a:xfrm>
            <a:off x="527256" y="3814826"/>
            <a:ext cx="1284921" cy="562717"/>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rPr>
              <a:t>働き方改革</a:t>
            </a:r>
          </a:p>
        </p:txBody>
      </p:sp>
      <p:sp>
        <p:nvSpPr>
          <p:cNvPr id="35" name="テキスト プレースホルダー 3">
            <a:extLst>
              <a:ext uri="{FF2B5EF4-FFF2-40B4-BE49-F238E27FC236}">
                <a16:creationId xmlns:a16="http://schemas.microsoft.com/office/drawing/2014/main" id="{BF7FA137-CC2A-4F34-BFFD-E93D1329850E}"/>
              </a:ext>
            </a:extLst>
          </p:cNvPr>
          <p:cNvSpPr txBox="1">
            <a:spLocks/>
          </p:cNvSpPr>
          <p:nvPr/>
        </p:nvSpPr>
        <p:spPr>
          <a:xfrm>
            <a:off x="452438" y="940020"/>
            <a:ext cx="8958262" cy="643209"/>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1" kern="100" dirty="0">
                <a:latin typeface="游明朝" panose="02020400000000000000" pitchFamily="18" charset="-128"/>
                <a:ea typeface="Yu Gothic UI" panose="020B0500000000000000" pitchFamily="50" charset="-128"/>
                <a:cs typeface="Times New Roman" panose="02020603050405020304" pitchFamily="18" charset="0"/>
              </a:rPr>
              <a:t>施策の立案を合理的根拠（エビデンス）に基づくものとするため</a:t>
            </a:r>
            <a:r>
              <a:rPr lang="en-US" altLang="ja-JP" spc="-40" dirty="0"/>
              <a:t>EBPM</a:t>
            </a:r>
            <a:r>
              <a:rPr lang="ja-JP" altLang="en-US" b="1" kern="100" dirty="0">
                <a:latin typeface="游明朝" panose="02020400000000000000" pitchFamily="18" charset="-128"/>
                <a:ea typeface="Yu Gothic UI" panose="020B0500000000000000" pitchFamily="50" charset="-128"/>
                <a:cs typeface="Times New Roman" panose="02020603050405020304" pitchFamily="18" charset="0"/>
              </a:rPr>
              <a:t>を推進し、施策の有効性を高めていきます。</a:t>
            </a:r>
            <a:br>
              <a:rPr lang="en-US" altLang="ja-JP" b="1" kern="100" dirty="0">
                <a:latin typeface="游明朝" panose="02020400000000000000" pitchFamily="18" charset="-128"/>
                <a:ea typeface="Yu Gothic UI" panose="020B0500000000000000" pitchFamily="50" charset="-128"/>
                <a:cs typeface="Times New Roman" panose="02020603050405020304" pitchFamily="18" charset="0"/>
              </a:rPr>
            </a:br>
            <a:r>
              <a:rPr lang="ja-JP" altLang="en-US" b="1" kern="100" dirty="0">
                <a:latin typeface="游明朝" panose="02020400000000000000" pitchFamily="18" charset="-128"/>
                <a:ea typeface="Yu Gothic UI" panose="020B0500000000000000" pitchFamily="50" charset="-128"/>
                <a:cs typeface="Times New Roman" panose="02020603050405020304" pitchFamily="18" charset="0"/>
              </a:rPr>
              <a:t>また、</a:t>
            </a:r>
            <a:r>
              <a:rPr lang="en-US" altLang="ja-JP" spc="-40" dirty="0"/>
              <a:t>2018</a:t>
            </a:r>
            <a:r>
              <a:rPr lang="ja-JP" altLang="en-US" b="1" kern="100" dirty="0">
                <a:latin typeface="游明朝" panose="02020400000000000000" pitchFamily="18" charset="-128"/>
                <a:ea typeface="Yu Gothic UI" panose="020B0500000000000000" pitchFamily="50" charset="-128"/>
                <a:cs typeface="Times New Roman" panose="02020603050405020304" pitchFamily="18" charset="0"/>
              </a:rPr>
              <a:t>年度に導入したテレワーク環境や</a:t>
            </a:r>
            <a:r>
              <a:rPr lang="en-US" altLang="ja-JP" spc="-40" dirty="0"/>
              <a:t>BYOD</a:t>
            </a:r>
            <a:r>
              <a:rPr lang="ja-JP" altLang="en-US" b="1" kern="100" dirty="0">
                <a:latin typeface="游明朝" panose="02020400000000000000" pitchFamily="18" charset="-128"/>
                <a:ea typeface="Yu Gothic UI" panose="020B0500000000000000" pitchFamily="50" charset="-128"/>
                <a:cs typeface="Times New Roman" panose="02020603050405020304" pitchFamily="18" charset="0"/>
              </a:rPr>
              <a:t>環境を活用し、多様な働き方の実現に取り組みます。</a:t>
            </a:r>
          </a:p>
          <a:p>
            <a:endParaRPr lang="ja-JP" altLang="en-US" b="1" kern="100" dirty="0">
              <a:latin typeface="游明朝" panose="02020400000000000000" pitchFamily="18" charset="-128"/>
              <a:ea typeface="Yu Gothic UI" panose="020B0500000000000000" pitchFamily="50" charset="-128"/>
              <a:cs typeface="Times New Roman" panose="02020603050405020304" pitchFamily="18" charset="0"/>
            </a:endParaRPr>
          </a:p>
        </p:txBody>
      </p:sp>
      <p:pic>
        <p:nvPicPr>
          <p:cNvPr id="37" name="図 36" descr="時計 が含まれている画像&#10;&#10;自動的に生成された説明">
            <a:extLst>
              <a:ext uri="{FF2B5EF4-FFF2-40B4-BE49-F238E27FC236}">
                <a16:creationId xmlns:a16="http://schemas.microsoft.com/office/drawing/2014/main" id="{4A97B935-A2D6-48F0-B905-3A88E0438B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006" y="414935"/>
            <a:ext cx="1939303" cy="540000"/>
          </a:xfrm>
          <a:prstGeom prst="rect">
            <a:avLst/>
          </a:prstGeom>
        </p:spPr>
      </p:pic>
      <p:sp>
        <p:nvSpPr>
          <p:cNvPr id="45" name="ホームベース 44"/>
          <p:cNvSpPr/>
          <p:nvPr/>
        </p:nvSpPr>
        <p:spPr>
          <a:xfrm>
            <a:off x="3906851" y="4534630"/>
            <a:ext cx="3873732" cy="406435"/>
          </a:xfrm>
          <a:prstGeom prst="homePlate">
            <a:avLst>
              <a:gd name="adj" fmla="val 36345"/>
            </a:avLst>
          </a:prstGeom>
          <a:solidFill>
            <a:srgbClr val="FCEAED"/>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spc="-40" dirty="0">
                <a:solidFill>
                  <a:schemeClr val="tx1"/>
                </a:solidFill>
              </a:rPr>
              <a:t>設備監視へのデジタル技術の導入</a:t>
            </a:r>
          </a:p>
        </p:txBody>
      </p:sp>
      <p:sp>
        <p:nvSpPr>
          <p:cNvPr id="48" name="正方形/長方形 47"/>
          <p:cNvSpPr/>
          <p:nvPr/>
        </p:nvSpPr>
        <p:spPr>
          <a:xfrm>
            <a:off x="1909361" y="4135892"/>
            <a:ext cx="1866156" cy="242167"/>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spc="-40" dirty="0">
                <a:solidFill>
                  <a:schemeClr val="tx1"/>
                </a:solidFill>
              </a:rPr>
              <a:t>テレワーク環境の整備</a:t>
            </a:r>
          </a:p>
        </p:txBody>
      </p:sp>
      <p:sp>
        <p:nvSpPr>
          <p:cNvPr id="49" name="正方形/長方形 48"/>
          <p:cNvSpPr/>
          <p:nvPr/>
        </p:nvSpPr>
        <p:spPr>
          <a:xfrm>
            <a:off x="1926868" y="3819251"/>
            <a:ext cx="1855170" cy="25021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000" spc="-40" dirty="0">
                <a:solidFill>
                  <a:schemeClr val="tx1"/>
                </a:solidFill>
              </a:rPr>
              <a:t>BYOD</a:t>
            </a:r>
            <a:r>
              <a:rPr kumimoji="1" lang="ja-JP" altLang="en-US" sz="1000" spc="-40" dirty="0">
                <a:solidFill>
                  <a:schemeClr val="tx1"/>
                </a:solidFill>
              </a:rPr>
              <a:t>の整備</a:t>
            </a:r>
          </a:p>
        </p:txBody>
      </p:sp>
      <p:sp>
        <p:nvSpPr>
          <p:cNvPr id="50" name="ホームベース 49"/>
          <p:cNvSpPr/>
          <p:nvPr/>
        </p:nvSpPr>
        <p:spPr>
          <a:xfrm>
            <a:off x="3886805" y="3814827"/>
            <a:ext cx="3915774" cy="562717"/>
          </a:xfrm>
          <a:prstGeom prst="homePlate">
            <a:avLst>
              <a:gd name="adj" fmla="val 24271"/>
            </a:avLst>
          </a:prstGeom>
          <a:solidFill>
            <a:srgbClr val="FCEAED"/>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spc="-40" dirty="0">
                <a:solidFill>
                  <a:schemeClr val="tx1"/>
                </a:solidFill>
              </a:rPr>
              <a:t>業務のデジタルシフトによるペーパーレスの徹底、ワークライフバランスの推進</a:t>
            </a:r>
          </a:p>
        </p:txBody>
      </p:sp>
      <p:sp>
        <p:nvSpPr>
          <p:cNvPr id="65" name="正方形/長方形 64"/>
          <p:cNvSpPr/>
          <p:nvPr/>
        </p:nvSpPr>
        <p:spPr>
          <a:xfrm>
            <a:off x="1928649" y="2516169"/>
            <a:ext cx="1861318" cy="247979"/>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t>ビッグデータ活用実証実験の実施</a:t>
            </a:r>
            <a:endParaRPr kumimoji="1" lang="ja-JP" altLang="en-US" sz="1000" dirty="0">
              <a:latin typeface="Yu Gothic UI" panose="020B0500000000000000" pitchFamily="50" charset="-128"/>
              <a:ea typeface="Yu Gothic UI" panose="020B0500000000000000" pitchFamily="50" charset="-128"/>
            </a:endParaRPr>
          </a:p>
        </p:txBody>
      </p:sp>
      <p:sp>
        <p:nvSpPr>
          <p:cNvPr id="85" name="正方形/長方形 84"/>
          <p:cNvSpPr/>
          <p:nvPr/>
        </p:nvSpPr>
        <p:spPr>
          <a:xfrm>
            <a:off x="7916828" y="2506802"/>
            <a:ext cx="1768192" cy="1084359"/>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chemeClr val="dk1"/>
                </a:solidFill>
                <a:latin typeface="Yu Gothic UI" panose="020B0500000000000000" pitchFamily="50" charset="-128"/>
                <a:ea typeface="Yu Gothic UI" panose="020B0500000000000000" pitchFamily="50" charset="-128"/>
              </a:rPr>
              <a:t>横断的なデータ分析による</a:t>
            </a:r>
          </a:p>
          <a:p>
            <a:pPr algn="ctr"/>
            <a:r>
              <a:rPr lang="ja-JP" altLang="en-US" sz="1000" dirty="0">
                <a:solidFill>
                  <a:schemeClr val="dk1"/>
                </a:solidFill>
                <a:latin typeface="Yu Gothic UI" panose="020B0500000000000000" pitchFamily="50" charset="-128"/>
                <a:ea typeface="Yu Gothic UI" panose="020B0500000000000000" pitchFamily="50" charset="-128"/>
              </a:rPr>
              <a:t>市民ニーズや課題に対する</a:t>
            </a:r>
          </a:p>
          <a:p>
            <a:pPr algn="ctr"/>
            <a:r>
              <a:rPr lang="ja-JP" altLang="en-US" sz="1000" dirty="0">
                <a:solidFill>
                  <a:schemeClr val="dk1"/>
                </a:solidFill>
                <a:latin typeface="Yu Gothic UI" panose="020B0500000000000000" pitchFamily="50" charset="-128"/>
                <a:ea typeface="Yu Gothic UI" panose="020B0500000000000000" pitchFamily="50" charset="-128"/>
              </a:rPr>
              <a:t>施策反映​</a:t>
            </a:r>
          </a:p>
        </p:txBody>
      </p:sp>
      <p:sp>
        <p:nvSpPr>
          <p:cNvPr id="86" name="正方形/長方形 85"/>
          <p:cNvSpPr/>
          <p:nvPr/>
        </p:nvSpPr>
        <p:spPr>
          <a:xfrm>
            <a:off x="7916828" y="3814827"/>
            <a:ext cx="1768192" cy="1190257"/>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chemeClr val="dk1"/>
                </a:solidFill>
                <a:latin typeface="Yu Gothic UI" panose="020B0500000000000000" pitchFamily="50" charset="-128"/>
                <a:ea typeface="Yu Gothic UI" panose="020B0500000000000000" pitchFamily="50" charset="-128"/>
              </a:rPr>
              <a:t>多様な働き方の実現</a:t>
            </a:r>
          </a:p>
        </p:txBody>
      </p:sp>
      <p:sp>
        <p:nvSpPr>
          <p:cNvPr id="87" name="正方形/長方形 86"/>
          <p:cNvSpPr/>
          <p:nvPr/>
        </p:nvSpPr>
        <p:spPr>
          <a:xfrm>
            <a:off x="527256" y="4534630"/>
            <a:ext cx="1284921" cy="470454"/>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rPr>
              <a:t>公共施設等</a:t>
            </a:r>
            <a:endParaRPr kumimoji="1" lang="en-US" altLang="ja-JP" sz="1100" dirty="0">
              <a:solidFill>
                <a:schemeClr val="bg1"/>
              </a:solidFill>
            </a:endParaRPr>
          </a:p>
          <a:p>
            <a:pPr algn="ctr"/>
            <a:r>
              <a:rPr kumimoji="1" lang="ja-JP" altLang="en-US" sz="1100" dirty="0">
                <a:solidFill>
                  <a:schemeClr val="bg1"/>
                </a:solidFill>
              </a:rPr>
              <a:t>維持管理業務</a:t>
            </a:r>
          </a:p>
        </p:txBody>
      </p:sp>
      <p:sp>
        <p:nvSpPr>
          <p:cNvPr id="88" name="テキスト ボックス 87">
            <a:extLst>
              <a:ext uri="{FF2B5EF4-FFF2-40B4-BE49-F238E27FC236}">
                <a16:creationId xmlns:a16="http://schemas.microsoft.com/office/drawing/2014/main" id="{B5977502-E10D-469D-A3E9-D2E68404E73B}"/>
              </a:ext>
            </a:extLst>
          </p:cNvPr>
          <p:cNvSpPr txBox="1"/>
          <p:nvPr/>
        </p:nvSpPr>
        <p:spPr>
          <a:xfrm>
            <a:off x="2195885" y="435344"/>
            <a:ext cx="4540195" cy="400110"/>
          </a:xfrm>
          <a:prstGeom prst="rect">
            <a:avLst/>
          </a:prstGeom>
          <a:noFill/>
        </p:spPr>
        <p:txBody>
          <a:bodyPr wrap="square" rtlCol="0">
            <a:spAutoFit/>
          </a:bodyPr>
          <a:lstStyle/>
          <a:p>
            <a:pPr algn="r"/>
            <a:r>
              <a:rPr kumimoji="1" lang="ja-JP" altLang="en-US" sz="1400" spc="0" dirty="0">
                <a:ln w="9525">
                  <a:solidFill>
                    <a:srgbClr val="AF1932"/>
                  </a:solidFill>
                </a:ln>
                <a:solidFill>
                  <a:srgbClr val="AF1932"/>
                </a:solidFill>
                <a:latin typeface="+mn-ea"/>
                <a:ea typeface="+mn-ea"/>
              </a:rPr>
              <a:t>の</a:t>
            </a:r>
            <a:r>
              <a:rPr kumimoji="1" lang="ja-JP" altLang="en-US" sz="2000" spc="0" dirty="0">
                <a:ln w="9525">
                  <a:solidFill>
                    <a:srgbClr val="AF1932"/>
                  </a:solidFill>
                </a:ln>
                <a:solidFill>
                  <a:srgbClr val="AF1932"/>
                </a:solidFill>
                <a:latin typeface="+mn-ea"/>
              </a:rPr>
              <a:t> </a:t>
            </a:r>
            <a:r>
              <a:rPr kumimoji="1" lang="en-GB" altLang="ja-JP" sz="2000" spc="0" dirty="0">
                <a:ln w="9525">
                  <a:solidFill>
                    <a:srgbClr val="AF1932"/>
                  </a:solidFill>
                </a:ln>
                <a:solidFill>
                  <a:srgbClr val="AF1932"/>
                </a:solidFill>
                <a:latin typeface="Avenir Next LT Pro" panose="020B0504020202020204" pitchFamily="34" charset="0"/>
              </a:rPr>
              <a:t>Re-Design</a:t>
            </a:r>
            <a:r>
              <a:rPr kumimoji="1" lang="ja-JP" altLang="en-US" sz="2000" spc="0" dirty="0">
                <a:ln w="9525">
                  <a:solidFill>
                    <a:srgbClr val="AF1932"/>
                  </a:solidFill>
                </a:ln>
                <a:solidFill>
                  <a:srgbClr val="AF1932"/>
                </a:solidFill>
                <a:latin typeface="Avenir Next LT Pro" panose="020B0504020202020204" pitchFamily="34" charset="0"/>
              </a:rPr>
              <a:t>の実現に向けたロードマップ②</a:t>
            </a:r>
            <a:endParaRPr kumimoji="1" lang="en-GB" sz="2000" dirty="0">
              <a:ln w="9525">
                <a:solidFill>
                  <a:srgbClr val="AF1932"/>
                </a:solidFill>
              </a:ln>
              <a:solidFill>
                <a:srgbClr val="AF1932"/>
              </a:solidFill>
            </a:endParaRPr>
          </a:p>
        </p:txBody>
      </p:sp>
      <p:sp>
        <p:nvSpPr>
          <p:cNvPr id="91" name="テキスト ボックス 90"/>
          <p:cNvSpPr txBox="1"/>
          <p:nvPr/>
        </p:nvSpPr>
        <p:spPr>
          <a:xfrm>
            <a:off x="751861" y="1846704"/>
            <a:ext cx="874069"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defPPr>
              <a:defRPr lang="en-US"/>
            </a:defPPr>
            <a:lvl1pPr algn="ctr">
              <a:defRPr kumimoji="1" sz="1100" b="1">
                <a:solidFill>
                  <a:srgbClr val="AF1932"/>
                </a:solidFill>
                <a:latin typeface="Yu Gothic UI" panose="020B0500000000000000" pitchFamily="50" charset="-128"/>
                <a:ea typeface="Yu Gothic UI" panose="020B05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取組分野</a:t>
            </a:r>
          </a:p>
        </p:txBody>
      </p:sp>
      <p:sp>
        <p:nvSpPr>
          <p:cNvPr id="92" name="正方形/長方形 91"/>
          <p:cNvSpPr/>
          <p:nvPr/>
        </p:nvSpPr>
        <p:spPr>
          <a:xfrm>
            <a:off x="3476155" y="151560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2023</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pic>
        <p:nvPicPr>
          <p:cNvPr id="97" name="Picture 4">
            <a:extLst>
              <a:ext uri="{FF2B5EF4-FFF2-40B4-BE49-F238E27FC236}">
                <a16:creationId xmlns:a16="http://schemas.microsoft.com/office/drawing/2014/main" id="{0DC19C13-41C5-4ED6-9F0B-E6A3DCEC4BA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67605" y="5368008"/>
            <a:ext cx="1902112" cy="1214426"/>
          </a:xfrm>
          <a:prstGeom prst="rect">
            <a:avLst/>
          </a:prstGeom>
          <a:noFill/>
          <a:extLst>
            <a:ext uri="{909E8E84-426E-40DD-AFC4-6F175D3DCCD1}">
              <a14:hiddenFill xmlns:a14="http://schemas.microsoft.com/office/drawing/2010/main">
                <a:solidFill>
                  <a:srgbClr val="FFFFFF"/>
                </a:solidFill>
              </a14:hiddenFill>
            </a:ext>
          </a:extLst>
        </p:spPr>
      </p:pic>
      <p:sp>
        <p:nvSpPr>
          <p:cNvPr id="51" name="ホームベース 50"/>
          <p:cNvSpPr/>
          <p:nvPr/>
        </p:nvSpPr>
        <p:spPr>
          <a:xfrm>
            <a:off x="1907858" y="3331171"/>
            <a:ext cx="5866255" cy="259990"/>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chemeClr val="dk1"/>
                </a:solidFill>
                <a:latin typeface="Yu Gothic UI" panose="020B0500000000000000" pitchFamily="50" charset="-128"/>
                <a:ea typeface="Yu Gothic UI" panose="020B0500000000000000" pitchFamily="50" charset="-128"/>
              </a:rPr>
              <a:t>官民データ連携の推進</a:t>
            </a:r>
          </a:p>
        </p:txBody>
      </p:sp>
      <p:sp>
        <p:nvSpPr>
          <p:cNvPr id="54" name="ホームベース 53"/>
          <p:cNvSpPr/>
          <p:nvPr/>
        </p:nvSpPr>
        <p:spPr>
          <a:xfrm>
            <a:off x="3869919" y="2948887"/>
            <a:ext cx="1014444" cy="337108"/>
          </a:xfrm>
          <a:prstGeom prst="homePlate">
            <a:avLst>
              <a:gd name="adj" fmla="val 31286"/>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a:latin typeface="Yu Gothic UI" panose="020B0500000000000000" pitchFamily="50" charset="-128"/>
                <a:ea typeface="Yu Gothic UI" panose="020B0500000000000000" pitchFamily="50" charset="-128"/>
              </a:rPr>
              <a:t>データ活用</a:t>
            </a:r>
            <a:endParaRPr kumimoji="1" lang="en-US" altLang="ja-JP" sz="1000" dirty="0">
              <a:latin typeface="Yu Gothic UI" panose="020B0500000000000000" pitchFamily="50" charset="-128"/>
              <a:ea typeface="Yu Gothic UI" panose="020B0500000000000000" pitchFamily="50" charset="-128"/>
            </a:endParaRPr>
          </a:p>
          <a:p>
            <a:r>
              <a:rPr kumimoji="1" lang="ja-JP" altLang="en-US" sz="1000" dirty="0">
                <a:latin typeface="Yu Gothic UI" panose="020B0500000000000000" pitchFamily="50" charset="-128"/>
                <a:ea typeface="Yu Gothic UI" panose="020B0500000000000000" pitchFamily="50" charset="-128"/>
              </a:rPr>
              <a:t>方針の策定</a:t>
            </a:r>
          </a:p>
        </p:txBody>
      </p:sp>
      <p:sp>
        <p:nvSpPr>
          <p:cNvPr id="56" name="ホームベース 55"/>
          <p:cNvSpPr/>
          <p:nvPr/>
        </p:nvSpPr>
        <p:spPr>
          <a:xfrm>
            <a:off x="3869919" y="2520628"/>
            <a:ext cx="1014444" cy="370716"/>
          </a:xfrm>
          <a:prstGeom prst="homePlate">
            <a:avLst>
              <a:gd name="adj" fmla="val 35965"/>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a:latin typeface="Yu Gothic UI" panose="020B0500000000000000" pitchFamily="50" charset="-128"/>
                <a:ea typeface="Yu Gothic UI" panose="020B0500000000000000" pitchFamily="50" charset="-128"/>
              </a:rPr>
              <a:t>データ活用</a:t>
            </a:r>
            <a:endParaRPr kumimoji="1" lang="en-US" altLang="ja-JP" sz="1000" dirty="0">
              <a:latin typeface="Yu Gothic UI" panose="020B0500000000000000" pitchFamily="50" charset="-128"/>
              <a:ea typeface="Yu Gothic UI" panose="020B0500000000000000" pitchFamily="50" charset="-128"/>
            </a:endParaRPr>
          </a:p>
          <a:p>
            <a:r>
              <a:rPr kumimoji="1" lang="ja-JP" altLang="en-US" sz="1000" dirty="0">
                <a:latin typeface="Yu Gothic UI" panose="020B0500000000000000" pitchFamily="50" charset="-128"/>
                <a:ea typeface="Yu Gothic UI" panose="020B0500000000000000" pitchFamily="50" charset="-128"/>
              </a:rPr>
              <a:t>環境の構築</a:t>
            </a:r>
          </a:p>
        </p:txBody>
      </p:sp>
      <p:sp>
        <p:nvSpPr>
          <p:cNvPr id="59" name="正方形/長方形 58"/>
          <p:cNvSpPr/>
          <p:nvPr/>
        </p:nvSpPr>
        <p:spPr>
          <a:xfrm>
            <a:off x="4949883" y="2506802"/>
            <a:ext cx="2795569" cy="384542"/>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chemeClr val="dk1"/>
                </a:solidFill>
                <a:latin typeface="Yu Gothic UI" panose="020B0500000000000000" pitchFamily="50" charset="-128"/>
                <a:ea typeface="Yu Gothic UI" panose="020B0500000000000000" pitchFamily="50" charset="-128"/>
              </a:rPr>
              <a:t>方針に基づくデータ活用の推進​</a:t>
            </a:r>
          </a:p>
        </p:txBody>
      </p:sp>
      <p:sp>
        <p:nvSpPr>
          <p:cNvPr id="60" name="正方形/長方形 59"/>
          <p:cNvSpPr/>
          <p:nvPr/>
        </p:nvSpPr>
        <p:spPr>
          <a:xfrm>
            <a:off x="4949884" y="2948887"/>
            <a:ext cx="2795569" cy="335604"/>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chemeClr val="dk1"/>
                </a:solidFill>
                <a:latin typeface="Yu Gothic UI" panose="020B0500000000000000" pitchFamily="50" charset="-128"/>
                <a:ea typeface="Yu Gothic UI" panose="020B0500000000000000" pitchFamily="50" charset="-128"/>
              </a:rPr>
              <a:t>業務横断的なデータ連携</a:t>
            </a:r>
          </a:p>
        </p:txBody>
      </p:sp>
      <p:sp>
        <p:nvSpPr>
          <p:cNvPr id="42" name="正方形/長方形 41"/>
          <p:cNvSpPr/>
          <p:nvPr/>
        </p:nvSpPr>
        <p:spPr>
          <a:xfrm>
            <a:off x="4046286" y="1800646"/>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900" b="1" dirty="0">
                <a:solidFill>
                  <a:schemeClr val="bg1"/>
                </a:solidFill>
                <a:latin typeface="Yu Gothic UI" panose="020B0500000000000000" pitchFamily="50" charset="-128"/>
                <a:ea typeface="Yu Gothic UI" panose="020B0500000000000000" pitchFamily="50" charset="-128"/>
              </a:rPr>
              <a:t>これからの取組テーマ</a:t>
            </a:r>
          </a:p>
        </p:txBody>
      </p:sp>
      <p:grpSp>
        <p:nvGrpSpPr>
          <p:cNvPr id="43" name="グループ化 42"/>
          <p:cNvGrpSpPr/>
          <p:nvPr/>
        </p:nvGrpSpPr>
        <p:grpSpPr>
          <a:xfrm>
            <a:off x="354827" y="5444050"/>
            <a:ext cx="743157" cy="1088189"/>
            <a:chOff x="354827" y="5444050"/>
            <a:chExt cx="743157" cy="1088189"/>
          </a:xfrm>
        </p:grpSpPr>
        <p:sp>
          <p:nvSpPr>
            <p:cNvPr id="44" name="ホームベース 43"/>
            <p:cNvSpPr/>
            <p:nvPr/>
          </p:nvSpPr>
          <p:spPr>
            <a:xfrm>
              <a:off x="354827" y="5815116"/>
              <a:ext cx="743157" cy="156262"/>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500" spc="-40" dirty="0">
                  <a:solidFill>
                    <a:schemeClr val="tx1"/>
                  </a:solidFill>
                </a:rPr>
                <a:t>これからの取組テーマ</a:t>
              </a:r>
            </a:p>
          </p:txBody>
        </p:sp>
        <p:sp>
          <p:nvSpPr>
            <p:cNvPr id="46" name="正方形/長方形 45"/>
            <p:cNvSpPr/>
            <p:nvPr/>
          </p:nvSpPr>
          <p:spPr>
            <a:xfrm>
              <a:off x="354827" y="5633378"/>
              <a:ext cx="743157" cy="15079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dirty="0">
                  <a:solidFill>
                    <a:schemeClr val="tx1"/>
                  </a:solidFill>
                </a:rPr>
                <a:t>これまでの取組</a:t>
              </a:r>
            </a:p>
          </p:txBody>
        </p:sp>
        <p:sp>
          <p:nvSpPr>
            <p:cNvPr id="47" name="テキスト ボックス 46"/>
            <p:cNvSpPr txBox="1"/>
            <p:nvPr/>
          </p:nvSpPr>
          <p:spPr>
            <a:xfrm>
              <a:off x="540397" y="5444050"/>
              <a:ext cx="478782" cy="184666"/>
            </a:xfrm>
            <a:prstGeom prst="rect">
              <a:avLst/>
            </a:prstGeom>
            <a:noFill/>
          </p:spPr>
          <p:txBody>
            <a:bodyPr wrap="square" rtlCol="0">
              <a:spAutoFit/>
            </a:bodyPr>
            <a:lstStyle/>
            <a:p>
              <a:r>
                <a:rPr kumimoji="1" lang="ja-JP" altLang="en-US" sz="600" dirty="0"/>
                <a:t>凡例</a:t>
              </a:r>
            </a:p>
          </p:txBody>
        </p:sp>
        <p:sp>
          <p:nvSpPr>
            <p:cNvPr id="53" name="正方形/長方形 52"/>
            <p:cNvSpPr/>
            <p:nvPr/>
          </p:nvSpPr>
          <p:spPr>
            <a:xfrm>
              <a:off x="354827" y="6001591"/>
              <a:ext cx="743157" cy="150794"/>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dirty="0">
                  <a:solidFill>
                    <a:schemeClr val="tx1"/>
                  </a:solidFill>
                </a:rPr>
                <a:t>STRATEGY</a:t>
              </a:r>
              <a:endParaRPr kumimoji="1" lang="ja-JP" altLang="en-US" sz="600" spc="-40" dirty="0">
                <a:solidFill>
                  <a:schemeClr val="tx1"/>
                </a:solidFill>
              </a:endParaRPr>
            </a:p>
          </p:txBody>
        </p:sp>
        <p:sp>
          <p:nvSpPr>
            <p:cNvPr id="55" name="正方形/長方形 54"/>
            <p:cNvSpPr/>
            <p:nvPr/>
          </p:nvSpPr>
          <p:spPr>
            <a:xfrm>
              <a:off x="354827" y="6182598"/>
              <a:ext cx="743157" cy="150794"/>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dirty="0">
                  <a:solidFill>
                    <a:schemeClr val="tx1"/>
                  </a:solidFill>
                </a:rPr>
                <a:t>VALUE</a:t>
              </a:r>
              <a:endParaRPr kumimoji="1" lang="ja-JP" altLang="en-US" sz="600" spc="-40" dirty="0">
                <a:solidFill>
                  <a:schemeClr val="tx1"/>
                </a:solidFill>
              </a:endParaRPr>
            </a:p>
          </p:txBody>
        </p:sp>
        <p:sp>
          <p:nvSpPr>
            <p:cNvPr id="63" name="角丸四角形 62"/>
            <p:cNvSpPr/>
            <p:nvPr/>
          </p:nvSpPr>
          <p:spPr>
            <a:xfrm>
              <a:off x="354827" y="6363605"/>
              <a:ext cx="743157" cy="168634"/>
            </a:xfrm>
            <a:prstGeom prst="roundRect">
              <a:avLst/>
            </a:prstGeom>
            <a:solidFill>
              <a:srgbClr val="D9D9D9"/>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dirty="0">
                  <a:solidFill>
                    <a:schemeClr val="tx1"/>
                  </a:solidFill>
                </a:rPr>
                <a:t>国等の取組</a:t>
              </a:r>
            </a:p>
          </p:txBody>
        </p:sp>
      </p:grpSp>
    </p:spTree>
    <p:extLst>
      <p:ext uri="{BB962C8B-B14F-4D97-AF65-F5344CB8AC3E}">
        <p14:creationId xmlns:p14="http://schemas.microsoft.com/office/powerpoint/2010/main" val="23883471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057EF62B-286F-446F-88FE-665E5091438F}"/>
              </a:ext>
            </a:extLst>
          </p:cNvPr>
          <p:cNvSpPr/>
          <p:nvPr/>
        </p:nvSpPr>
        <p:spPr>
          <a:xfrm>
            <a:off x="0" y="0"/>
            <a:ext cx="292100" cy="6870933"/>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51" name="テキスト ボックス 50">
            <a:extLst>
              <a:ext uri="{FF2B5EF4-FFF2-40B4-BE49-F238E27FC236}">
                <a16:creationId xmlns:a16="http://schemas.microsoft.com/office/drawing/2014/main" id="{236ED399-FE5B-4DBF-86E3-7259710CF846}"/>
              </a:ext>
            </a:extLst>
          </p:cNvPr>
          <p:cNvSpPr txBox="1"/>
          <p:nvPr/>
        </p:nvSpPr>
        <p:spPr>
          <a:xfrm>
            <a:off x="747423" y="597533"/>
            <a:ext cx="5947575" cy="411219"/>
          </a:xfrm>
          <a:prstGeom prst="rect">
            <a:avLst/>
          </a:prstGeom>
          <a:noFill/>
        </p:spPr>
        <p:txBody>
          <a:bodyPr wrap="square" tIns="0" numCol="1" spcCol="360000" anchor="ctr">
            <a:noAutofit/>
          </a:bodyPr>
          <a:lstStyle/>
          <a:p>
            <a:pPr>
              <a:lnSpc>
                <a:spcPct val="150000"/>
              </a:lnSpc>
              <a:spcAft>
                <a:spcPts val="1200"/>
              </a:spcAft>
            </a:pPr>
            <a:r>
              <a:rPr lang="ja-JP" altLang="en-US" sz="2000" b="1" dirty="0">
                <a:solidFill>
                  <a:srgbClr val="AF1932"/>
                </a:solidFill>
                <a:latin typeface="Avenir Next LT Pro Demi" panose="020B0704020202020204" pitchFamily="34" charset="0"/>
                <a:ea typeface="Yu Gothic UI" panose="020B0500000000000000" pitchFamily="50" charset="-128"/>
              </a:rPr>
              <a:t>　　　　　　　</a:t>
            </a:r>
            <a:r>
              <a:rPr lang="ja-JP" altLang="en-US" sz="2000" b="1" dirty="0" err="1">
                <a:solidFill>
                  <a:srgbClr val="AF1932"/>
                </a:solidFill>
                <a:latin typeface="Avenir Next LT Pro Demi" panose="020B0704020202020204" pitchFamily="34" charset="0"/>
                <a:ea typeface="Yu Gothic UI" panose="020B0500000000000000" pitchFamily="50" charset="-128"/>
              </a:rPr>
              <a:t>の</a:t>
            </a:r>
            <a:r>
              <a:rPr lang="en-US" altLang="ja-JP" sz="2000" b="1" dirty="0">
                <a:solidFill>
                  <a:srgbClr val="AF1932"/>
                </a:solidFill>
                <a:latin typeface="Avenir Next LT Pro Demi" panose="020B0704020202020204" pitchFamily="34" charset="0"/>
                <a:ea typeface="Yu Gothic UI" panose="020B0500000000000000" pitchFamily="50" charset="-128"/>
              </a:rPr>
              <a:t>Re-Design</a:t>
            </a:r>
            <a:r>
              <a:rPr lang="ja-JP" altLang="en-US" sz="2000" b="1" dirty="0">
                <a:solidFill>
                  <a:srgbClr val="AF1932"/>
                </a:solidFill>
                <a:latin typeface="Avenir Next LT Pro Demi" panose="020B0704020202020204" pitchFamily="34" charset="0"/>
                <a:ea typeface="Yu Gothic UI" panose="020B0500000000000000" pitchFamily="50" charset="-128"/>
              </a:rPr>
              <a:t>　アクションプラン一覧</a:t>
            </a:r>
            <a:endParaRPr lang="en-US" altLang="ja-JP" sz="1600" dirty="0">
              <a:solidFill>
                <a:schemeClr val="tx1">
                  <a:lumMod val="85000"/>
                  <a:lumOff val="15000"/>
                </a:schemeClr>
              </a:solidFill>
              <a:latin typeface="Avenir Next LT Pro Demi" panose="020B0704020202020204" pitchFamily="34" charset="0"/>
              <a:ea typeface="Yu Gothic UI" panose="020B0500000000000000" pitchFamily="50" charset="-128"/>
            </a:endParaRPr>
          </a:p>
        </p:txBody>
      </p:sp>
      <p:sp>
        <p:nvSpPr>
          <p:cNvPr id="57" name="テキスト ボックス 56">
            <a:extLst>
              <a:ext uri="{FF2B5EF4-FFF2-40B4-BE49-F238E27FC236}">
                <a16:creationId xmlns:a16="http://schemas.microsoft.com/office/drawing/2014/main" id="{81FDFA77-7CD6-4141-91A5-A4841BB605D5}"/>
              </a:ext>
            </a:extLst>
          </p:cNvPr>
          <p:cNvSpPr txBox="1"/>
          <p:nvPr/>
        </p:nvSpPr>
        <p:spPr>
          <a:xfrm>
            <a:off x="1752595" y="1275860"/>
            <a:ext cx="5782738" cy="696873"/>
          </a:xfrm>
          <a:prstGeom prst="rect">
            <a:avLst/>
          </a:prstGeom>
          <a:noFill/>
        </p:spPr>
        <p:txBody>
          <a:bodyPr wrap="square" tIns="0" numCol="1" spcCol="360000" anchor="t">
            <a:noAutofit/>
          </a:bodyPr>
          <a:lstStyle/>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・システム刷新計画の推進</a:t>
            </a:r>
            <a:endPar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endParaRPr>
          </a:p>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　　</a:t>
            </a:r>
            <a:r>
              <a:rPr lang="ja-JP" altLang="en-US" sz="1400" dirty="0">
                <a:solidFill>
                  <a:schemeClr val="tx1">
                    <a:lumMod val="85000"/>
                    <a:lumOff val="15000"/>
                  </a:schemeClr>
                </a:solidFill>
                <a:ea typeface="Yu Gothic UI" panose="020B0500000000000000" pitchFamily="50" charset="-128"/>
              </a:rPr>
              <a:t>パブリッククラウドを活用した共通クラウドサービスへの移行</a:t>
            </a:r>
            <a:endParaRPr lang="en-US" altLang="ja-JP" sz="1400" dirty="0">
              <a:solidFill>
                <a:schemeClr val="tx1">
                  <a:lumMod val="85000"/>
                  <a:lumOff val="15000"/>
                </a:schemeClr>
              </a:solidFill>
              <a:ea typeface="Yu Gothic UI" panose="020B0500000000000000" pitchFamily="50" charset="-128"/>
            </a:endParaRPr>
          </a:p>
        </p:txBody>
      </p:sp>
      <p:sp>
        <p:nvSpPr>
          <p:cNvPr id="2" name="スライド番号プレースホルダー 12">
            <a:extLst>
              <a:ext uri="{FF2B5EF4-FFF2-40B4-BE49-F238E27FC236}">
                <a16:creationId xmlns:a16="http://schemas.microsoft.com/office/drawing/2014/main" id="{2F804B22-B52A-2F60-850D-CD3E3F55ADE6}"/>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E707BA-883C-4D78-8419-4B7DEB3F4E9F}" type="slidenum">
              <a:rPr kumimoji="1" lang="en-GB" smtClean="0">
                <a:latin typeface="+mn-lt"/>
              </a:rPr>
              <a:pPr/>
              <a:t>51</a:t>
            </a:fld>
            <a:endParaRPr kumimoji="1" lang="en-GB">
              <a:latin typeface="+mn-lt"/>
            </a:endParaRPr>
          </a:p>
        </p:txBody>
      </p:sp>
      <p:sp>
        <p:nvSpPr>
          <p:cNvPr id="30" name="テキスト ボックス 29">
            <a:extLst>
              <a:ext uri="{FF2B5EF4-FFF2-40B4-BE49-F238E27FC236}">
                <a16:creationId xmlns:a16="http://schemas.microsoft.com/office/drawing/2014/main" id="{81FDFA77-7CD6-4141-91A5-A4841BB605D5}"/>
              </a:ext>
            </a:extLst>
          </p:cNvPr>
          <p:cNvSpPr txBox="1"/>
          <p:nvPr/>
        </p:nvSpPr>
        <p:spPr>
          <a:xfrm>
            <a:off x="1752594" y="2080199"/>
            <a:ext cx="5782738" cy="383602"/>
          </a:xfrm>
          <a:prstGeom prst="rect">
            <a:avLst/>
          </a:prstGeom>
          <a:noFill/>
        </p:spPr>
        <p:txBody>
          <a:bodyPr wrap="square" tIns="0" numCol="1" spcCol="360000" anchor="t">
            <a:noAutofit/>
          </a:bodyPr>
          <a:lstStyle/>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・自治体情報システムの標準化・共通化</a:t>
            </a:r>
            <a:endParaRPr lang="en-US" altLang="ja-JP" sz="1600" dirty="0">
              <a:solidFill>
                <a:schemeClr val="tx1">
                  <a:lumMod val="85000"/>
                  <a:lumOff val="15000"/>
                </a:schemeClr>
              </a:solidFill>
              <a:ea typeface="Yu Gothic UI" panose="020B0500000000000000" pitchFamily="50" charset="-128"/>
            </a:endParaRPr>
          </a:p>
        </p:txBody>
      </p:sp>
      <p:sp>
        <p:nvSpPr>
          <p:cNvPr id="9" name="テキスト ボックス 8">
            <a:extLst>
              <a:ext uri="{FF2B5EF4-FFF2-40B4-BE49-F238E27FC236}">
                <a16:creationId xmlns:a16="http://schemas.microsoft.com/office/drawing/2014/main" id="{81FDFA77-7CD6-4141-91A5-A4841BB605D5}"/>
              </a:ext>
            </a:extLst>
          </p:cNvPr>
          <p:cNvSpPr txBox="1"/>
          <p:nvPr/>
        </p:nvSpPr>
        <p:spPr>
          <a:xfrm>
            <a:off x="1752593" y="3265536"/>
            <a:ext cx="6053058" cy="2285583"/>
          </a:xfrm>
          <a:prstGeom prst="rect">
            <a:avLst/>
          </a:prstGeom>
          <a:noFill/>
        </p:spPr>
        <p:txBody>
          <a:bodyPr wrap="square" tIns="0" numCol="1" spcCol="360000" anchor="t">
            <a:noAutofit/>
          </a:bodyPr>
          <a:lstStyle/>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・システムの職員内製化による</a:t>
            </a:r>
            <a:r>
              <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rPr>
              <a:t>BPR</a:t>
            </a: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の推進</a:t>
            </a:r>
            <a:endParaRPr lang="en-US" altLang="ja-JP" sz="1600" dirty="0">
              <a:solidFill>
                <a:schemeClr val="tx1">
                  <a:lumMod val="85000"/>
                  <a:lumOff val="15000"/>
                </a:schemeClr>
              </a:solidFill>
              <a:ea typeface="Yu Gothic UI" panose="020B0500000000000000" pitchFamily="50" charset="-128"/>
            </a:endParaRPr>
          </a:p>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a:t>
            </a:r>
            <a:r>
              <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rPr>
              <a:t>AI</a:t>
            </a: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を活用したファイル検索機能による行政サービス向上と業務効率化</a:t>
            </a:r>
            <a:endPar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endParaRPr>
          </a:p>
          <a:p>
            <a:pPr>
              <a:lnSpc>
                <a:spcPct val="150000"/>
              </a:lnSpc>
            </a:pPr>
            <a:r>
              <a:rPr lang="ja-JP" altLang="en-US" sz="1600" b="1" kern="0" dirty="0">
                <a:ea typeface="Yu Gothic UI" panose="020B0500000000000000" pitchFamily="50" charset="-128"/>
                <a:cs typeface="ＭＳ Ｐゴシック" panose="020B0600070205080204" pitchFamily="50" charset="-128"/>
              </a:rPr>
              <a:t>・現場におけるウェアラブルカメラ等を活用した業務効率化</a:t>
            </a:r>
          </a:p>
          <a:p>
            <a:pPr>
              <a:lnSpc>
                <a:spcPct val="150000"/>
              </a:lnSpc>
            </a:pPr>
            <a:r>
              <a:rPr lang="ja-JP" altLang="en-US" sz="1600" b="1" kern="0" dirty="0">
                <a:ea typeface="Yu Gothic UI" panose="020B0500000000000000" pitchFamily="50" charset="-128"/>
                <a:cs typeface="ＭＳ Ｐゴシック" panose="020B0600070205080204" pitchFamily="50" charset="-128"/>
              </a:rPr>
              <a:t>・⽔道スマートメーターの導入に向けた検討</a:t>
            </a:r>
          </a:p>
          <a:p>
            <a:pPr>
              <a:lnSpc>
                <a:spcPct val="150000"/>
              </a:lnSpc>
            </a:pPr>
            <a:r>
              <a:rPr lang="ja-JP" altLang="en-US" sz="1600" b="1" kern="0" dirty="0">
                <a:ea typeface="Yu Gothic UI" panose="020B0500000000000000" pitchFamily="50" charset="-128"/>
                <a:cs typeface="ＭＳ Ｐゴシック" panose="020B0600070205080204" pitchFamily="50" charset="-128"/>
              </a:rPr>
              <a:t>・全庁的なデータ活用による効果的な施策の立案</a:t>
            </a:r>
          </a:p>
          <a:p>
            <a:pPr>
              <a:lnSpc>
                <a:spcPct val="150000"/>
              </a:lnSpc>
            </a:pPr>
            <a:r>
              <a:rPr lang="ja-JP" altLang="en-US" sz="1600" b="1" kern="0" dirty="0">
                <a:ea typeface="Yu Gothic UI" panose="020B0500000000000000" pitchFamily="50" charset="-128"/>
                <a:cs typeface="ＭＳ Ｐゴシック" panose="020B0600070205080204" pitchFamily="50" charset="-128"/>
              </a:rPr>
              <a:t>・教育ビッグデータの活用</a:t>
            </a:r>
            <a:endPar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endParaRPr>
          </a:p>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a:t>
            </a:r>
            <a:endPar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1FDFA77-7CD6-4141-91A5-A4841BB605D5}"/>
              </a:ext>
            </a:extLst>
          </p:cNvPr>
          <p:cNvSpPr txBox="1"/>
          <p:nvPr/>
        </p:nvSpPr>
        <p:spPr>
          <a:xfrm>
            <a:off x="1744126" y="2495059"/>
            <a:ext cx="5782738" cy="696873"/>
          </a:xfrm>
          <a:prstGeom prst="rect">
            <a:avLst/>
          </a:prstGeom>
          <a:noFill/>
        </p:spPr>
        <p:txBody>
          <a:bodyPr wrap="square" tIns="0" numCol="1" spcCol="360000" anchor="t">
            <a:noAutofit/>
          </a:bodyPr>
          <a:lstStyle/>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・バックオフィス（内部管理業務）</a:t>
            </a:r>
            <a:r>
              <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rPr>
              <a:t>DX</a:t>
            </a: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の実現</a:t>
            </a:r>
            <a:endParaRPr lang="en-US" altLang="ja-JP" sz="1600" b="1" dirty="0">
              <a:solidFill>
                <a:schemeClr val="tx1">
                  <a:lumMod val="85000"/>
                  <a:lumOff val="15000"/>
                </a:schemeClr>
              </a:solidFill>
              <a:latin typeface="Avenir Next LT Pro Demi" panose="020B0704020202020204" pitchFamily="34" charset="0"/>
              <a:ea typeface="Yu Gothic UI" panose="020B0500000000000000" pitchFamily="50" charset="-128"/>
            </a:endParaRPr>
          </a:p>
          <a:p>
            <a:pPr>
              <a:lnSpc>
                <a:spcPct val="150000"/>
              </a:lnSpc>
            </a:pPr>
            <a:r>
              <a:rPr lang="ja-JP" altLang="en-US" sz="1600" b="1" dirty="0">
                <a:solidFill>
                  <a:schemeClr val="tx1">
                    <a:lumMod val="85000"/>
                    <a:lumOff val="15000"/>
                  </a:schemeClr>
                </a:solidFill>
                <a:latin typeface="Avenir Next LT Pro Demi" panose="020B0704020202020204" pitchFamily="34" charset="0"/>
                <a:ea typeface="Yu Gothic UI" panose="020B0500000000000000" pitchFamily="50" charset="-128"/>
              </a:rPr>
              <a:t>　　</a:t>
            </a:r>
            <a:r>
              <a:rPr lang="ja-JP" altLang="en-US" sz="1400" dirty="0">
                <a:solidFill>
                  <a:schemeClr val="tx1">
                    <a:lumMod val="85000"/>
                    <a:lumOff val="15000"/>
                  </a:schemeClr>
                </a:solidFill>
                <a:ea typeface="Yu Gothic UI" panose="020B0500000000000000" pitchFamily="50" charset="-128"/>
              </a:rPr>
              <a:t>予算編成事務の効率化</a:t>
            </a:r>
            <a:endParaRPr lang="en-US" altLang="ja-JP" sz="1400" dirty="0">
              <a:solidFill>
                <a:schemeClr val="tx1">
                  <a:lumMod val="85000"/>
                  <a:lumOff val="15000"/>
                </a:schemeClr>
              </a:solidFill>
              <a:ea typeface="Yu Gothic UI" panose="020B0500000000000000" pitchFamily="50" charset="-128"/>
            </a:endParaRPr>
          </a:p>
        </p:txBody>
      </p:sp>
      <p:cxnSp>
        <p:nvCxnSpPr>
          <p:cNvPr id="22" name="直線コネクタ 21">
            <a:extLst>
              <a:ext uri="{FF2B5EF4-FFF2-40B4-BE49-F238E27FC236}">
                <a16:creationId xmlns:a16="http://schemas.microsoft.com/office/drawing/2014/main" id="{2BD40F37-781C-487B-A633-BBF424519428}"/>
              </a:ext>
            </a:extLst>
          </p:cNvPr>
          <p:cNvCxnSpPr>
            <a:cxnSpLocks/>
          </p:cNvCxnSpPr>
          <p:nvPr/>
        </p:nvCxnSpPr>
        <p:spPr>
          <a:xfrm>
            <a:off x="6703745" y="795169"/>
            <a:ext cx="874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412D710E-4106-4F55-B630-C1EB2207624E}"/>
              </a:ext>
            </a:extLst>
          </p:cNvPr>
          <p:cNvSpPr/>
          <p:nvPr/>
        </p:nvSpPr>
        <p:spPr>
          <a:xfrm>
            <a:off x="7578458" y="702732"/>
            <a:ext cx="1471086" cy="2230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sz="2000" b="1" dirty="0">
                <a:solidFill>
                  <a:srgbClr val="AF1932"/>
                </a:solidFill>
                <a:latin typeface="Avenir Next LT Pro Demi" panose="020B0704020202020204" pitchFamily="34" charset="0"/>
                <a:ea typeface="Yu Gothic UI" panose="020B0500000000000000" pitchFamily="50" charset="-128"/>
              </a:rPr>
              <a:t>P52</a:t>
            </a:r>
            <a:r>
              <a:rPr lang="ja-JP" altLang="en-US" sz="2000" b="1" dirty="0">
                <a:solidFill>
                  <a:srgbClr val="AF1932"/>
                </a:solidFill>
                <a:latin typeface="Avenir Next LT Pro Demi" panose="020B0704020202020204" pitchFamily="34" charset="0"/>
                <a:ea typeface="Yu Gothic UI" panose="020B0500000000000000" pitchFamily="50" charset="-128"/>
              </a:rPr>
              <a:t>～</a:t>
            </a:r>
            <a:r>
              <a:rPr lang="en-US" altLang="ja-JP" sz="2000" b="1" dirty="0">
                <a:solidFill>
                  <a:srgbClr val="AF1932"/>
                </a:solidFill>
                <a:latin typeface="Avenir Next LT Pro Demi" panose="020B0704020202020204" pitchFamily="34" charset="0"/>
                <a:ea typeface="Yu Gothic UI" panose="020B0500000000000000" pitchFamily="50" charset="-128"/>
              </a:rPr>
              <a:t> P62</a:t>
            </a:r>
            <a:endParaRPr lang="ja-JP" altLang="en-US" sz="2000" b="1" dirty="0">
              <a:solidFill>
                <a:srgbClr val="AF1932"/>
              </a:solidFill>
              <a:latin typeface="Avenir Next LT Pro Demi" panose="020B0704020202020204" pitchFamily="34" charset="0"/>
              <a:ea typeface="Yu Gothic UI" panose="020B0500000000000000" pitchFamily="50" charset="-128"/>
            </a:endParaRPr>
          </a:p>
        </p:txBody>
      </p:sp>
      <p:pic>
        <p:nvPicPr>
          <p:cNvPr id="11" name="図 10" descr="時計 が含まれている画像&#10;&#10;自動的に生成された説明">
            <a:extLst>
              <a:ext uri="{FF2B5EF4-FFF2-40B4-BE49-F238E27FC236}">
                <a16:creationId xmlns:a16="http://schemas.microsoft.com/office/drawing/2014/main" id="{4A97B935-A2D6-48F0-B905-3A88E0438B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77" y="549022"/>
            <a:ext cx="1939303" cy="540000"/>
          </a:xfrm>
          <a:prstGeom prst="rect">
            <a:avLst/>
          </a:prstGeom>
        </p:spPr>
      </p:pic>
    </p:spTree>
    <p:extLst>
      <p:ext uri="{BB962C8B-B14F-4D97-AF65-F5344CB8AC3E}">
        <p14:creationId xmlns:p14="http://schemas.microsoft.com/office/powerpoint/2010/main" val="2742682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52</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11. </a:t>
            </a:r>
            <a:r>
              <a:rPr kumimoji="1" lang="ja-JP" altLang="en-US" sz="1100" b="1" kern="0" dirty="0">
                <a:solidFill>
                  <a:srgbClr val="FFFFFF"/>
                </a:solidFill>
                <a:latin typeface="Yu Gothic UI" panose="020B0500000000000000" pitchFamily="50" charset="-128"/>
                <a:ea typeface="Yu Gothic UI" panose="020B0500000000000000" pitchFamily="50" charset="-128"/>
              </a:rPr>
              <a:t>「相方はデジタル」。次世代のしごと・働き方へ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96228"/>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dirty="0">
                <a:solidFill>
                  <a:srgbClr val="AF1932"/>
                </a:solidFill>
                <a:ea typeface="Yu Gothic UI" panose="020B0500000000000000" pitchFamily="50" charset="-128"/>
              </a:rPr>
              <a:t>システム刷新計画の推進​</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全体最適の視点で</a:t>
            </a:r>
            <a:r>
              <a:rPr lang="en-US" altLang="ja-JP" sz="1100" b="1" dirty="0">
                <a:solidFill>
                  <a:srgbClr val="000000"/>
                </a:solidFill>
                <a:ea typeface="Yu Gothic UI" panose="020B0500000000000000" pitchFamily="50" charset="-128"/>
              </a:rPr>
              <a:t>BPR</a:t>
            </a:r>
            <a:r>
              <a:rPr lang="ja-JP" altLang="en-US" sz="1100" b="1" dirty="0">
                <a:solidFill>
                  <a:srgbClr val="000000"/>
                </a:solidFill>
                <a:ea typeface="Yu Gothic UI" panose="020B0500000000000000" pitchFamily="50" charset="-128"/>
              </a:rPr>
              <a:t>を行うことにより、業務の効率化、業務量の大幅縮減、生産性向上、スピーディーな意思決定ができていること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68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807717"/>
            <a:ext cx="972000" cy="113635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0" y="2015244"/>
            <a:ext cx="3508649" cy="74582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クラウドサービスの利用により、システム更改・管理に係る経費や職員負担の軽減や新規導入の迅速化が図られていること​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015243"/>
            <a:ext cx="972000" cy="756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fontAlgn="base">
              <a:lnSpc>
                <a:spcPts val="1400"/>
              </a:lnSpc>
              <a:spcAft>
                <a:spcPts val="600"/>
              </a:spcAft>
              <a:buFont typeface="Arial" panose="020B0604020202020204" pitchFamily="34" charset="0"/>
              <a:buChar char="•"/>
              <a:tabLst>
                <a:tab pos="361950" algn="l"/>
              </a:tabLst>
              <a:defRPr/>
            </a:pPr>
            <a:r>
              <a:rPr lang="ja-JP" altLang="ja-JP" sz="1100" dirty="0">
                <a:solidFill>
                  <a:srgbClr val="000000"/>
                </a:solidFill>
                <a:ea typeface="Yu Gothic UI" panose="020B0500000000000000" pitchFamily="50" charset="-128"/>
              </a:rPr>
              <a:t>当市には</a:t>
            </a:r>
            <a:r>
              <a:rPr lang="en-US" altLang="ja-JP" sz="1100" dirty="0">
                <a:solidFill>
                  <a:srgbClr val="000000"/>
                </a:solidFill>
                <a:ea typeface="Yu Gothic UI" panose="020B0500000000000000" pitchFamily="50" charset="-128"/>
              </a:rPr>
              <a:t>100</a:t>
            </a:r>
            <a:r>
              <a:rPr lang="ja-JP" altLang="ja-JP" sz="1100" dirty="0">
                <a:solidFill>
                  <a:srgbClr val="000000"/>
                </a:solidFill>
                <a:ea typeface="Yu Gothic UI" panose="020B0500000000000000" pitchFamily="50" charset="-128"/>
              </a:rPr>
              <a:t>を超えるシステムがあり、開発当初から相当な年月が経過し、更新や改修が繰り返されて</a:t>
            </a:r>
            <a:r>
              <a:rPr lang="ja-JP" altLang="en-US" sz="1100" dirty="0">
                <a:solidFill>
                  <a:srgbClr val="000000"/>
                </a:solidFill>
                <a:ea typeface="Yu Gothic UI" panose="020B0500000000000000" pitchFamily="50" charset="-128"/>
              </a:rPr>
              <a:t>きた</a:t>
            </a:r>
            <a:r>
              <a:rPr lang="ja-JP" altLang="ja-JP" sz="1100" dirty="0">
                <a:solidFill>
                  <a:srgbClr val="000000"/>
                </a:solidFill>
                <a:ea typeface="Yu Gothic UI" panose="020B0500000000000000" pitchFamily="50" charset="-128"/>
              </a:rPr>
              <a:t>。その結果、柔軟性が低く、高額なシステム維持コストが発生しており、抜本的な</a:t>
            </a:r>
            <a:r>
              <a:rPr lang="en-US" altLang="ja-JP" sz="1100" dirty="0">
                <a:solidFill>
                  <a:srgbClr val="000000"/>
                </a:solidFill>
                <a:ea typeface="Yu Gothic UI" panose="020B0500000000000000" pitchFamily="50" charset="-128"/>
              </a:rPr>
              <a:t>BPR</a:t>
            </a:r>
            <a:r>
              <a:rPr lang="ja-JP" altLang="ja-JP" sz="1100" dirty="0">
                <a:solidFill>
                  <a:srgbClr val="000000"/>
                </a:solidFill>
                <a:ea typeface="Yu Gothic UI" panose="020B0500000000000000" pitchFamily="50" charset="-128"/>
              </a:rPr>
              <a:t>や今後の</a:t>
            </a:r>
            <a:r>
              <a:rPr lang="en-US" altLang="ja-JP" sz="1100" dirty="0">
                <a:solidFill>
                  <a:srgbClr val="000000"/>
                </a:solidFill>
                <a:ea typeface="Yu Gothic UI" panose="020B0500000000000000" pitchFamily="50" charset="-128"/>
              </a:rPr>
              <a:t>DX</a:t>
            </a:r>
            <a:r>
              <a:rPr lang="ja-JP" altLang="ja-JP" sz="1100" dirty="0">
                <a:solidFill>
                  <a:srgbClr val="000000"/>
                </a:solidFill>
                <a:ea typeface="Yu Gothic UI" panose="020B0500000000000000" pitchFamily="50" charset="-128"/>
              </a:rPr>
              <a:t>に向けた取り組みの障壁となり、日々進化するデジタル技術や多様なニーズへの対応が困難になって</a:t>
            </a:r>
            <a:r>
              <a:rPr lang="ja-JP" altLang="en-US" sz="1100" dirty="0">
                <a:solidFill>
                  <a:srgbClr val="000000"/>
                </a:solidFill>
                <a:ea typeface="Yu Gothic UI" panose="020B0500000000000000" pitchFamily="50" charset="-128"/>
              </a:rPr>
              <a:t>いる</a:t>
            </a:r>
            <a:r>
              <a:rPr lang="ja-JP" altLang="ja-JP" sz="1100" dirty="0">
                <a:solidFill>
                  <a:srgbClr val="000000"/>
                </a:solidFill>
                <a:ea typeface="Yu Gothic UI" panose="020B0500000000000000" pitchFamily="50" charset="-128"/>
              </a:rPr>
              <a:t>。</a:t>
            </a:r>
            <a:r>
              <a:rPr lang="en-US" altLang="ja-JP" sz="1100" dirty="0">
                <a:solidFill>
                  <a:srgbClr val="000000"/>
                </a:solidFill>
                <a:ea typeface="Yu Gothic UI" panose="020B0500000000000000" pitchFamily="50" charset="-128"/>
              </a:rPr>
              <a:t>​</a:t>
            </a:r>
          </a:p>
          <a:p>
            <a:pPr marL="171450" lvl="2" indent="-171450" fontAlgn="base">
              <a:lnSpc>
                <a:spcPts val="1400"/>
              </a:lnSpc>
              <a:spcAft>
                <a:spcPts val="600"/>
              </a:spcAft>
              <a:buFont typeface="Arial" panose="020B0604020202020204" pitchFamily="34" charset="0"/>
              <a:buChar char="•"/>
              <a:tabLst>
                <a:tab pos="361950" algn="l"/>
              </a:tabLst>
              <a:defRPr/>
            </a:pPr>
            <a:r>
              <a:rPr lang="ja-JP" altLang="ja-JP" sz="1100" dirty="0">
                <a:solidFill>
                  <a:srgbClr val="000000"/>
                </a:solidFill>
                <a:ea typeface="Yu Gothic UI" panose="020B0500000000000000" pitchFamily="50" charset="-128"/>
              </a:rPr>
              <a:t>市民、事業者、職員の誰もが最適なサービスを受けられるデジタル社会に対応した情報システムを実現するため、令和</a:t>
            </a:r>
            <a:r>
              <a:rPr lang="en-US" altLang="ja-JP" sz="1100" dirty="0">
                <a:solidFill>
                  <a:srgbClr val="000000"/>
                </a:solidFill>
                <a:ea typeface="Yu Gothic UI" panose="020B0500000000000000" pitchFamily="50" charset="-128"/>
              </a:rPr>
              <a:t>4</a:t>
            </a:r>
            <a:r>
              <a:rPr lang="ja-JP" altLang="ja-JP" sz="1100" dirty="0">
                <a:solidFill>
                  <a:srgbClr val="000000"/>
                </a:solidFill>
                <a:ea typeface="Yu Gothic UI" panose="020B0500000000000000" pitchFamily="50" charset="-128"/>
              </a:rPr>
              <a:t>年</a:t>
            </a:r>
            <a:r>
              <a:rPr lang="en-US" altLang="ja-JP" sz="1100" dirty="0">
                <a:solidFill>
                  <a:srgbClr val="000000"/>
                </a:solidFill>
                <a:ea typeface="Yu Gothic UI" panose="020B0500000000000000" pitchFamily="50" charset="-128"/>
              </a:rPr>
              <a:t>4</a:t>
            </a:r>
            <a:r>
              <a:rPr lang="ja-JP" altLang="ja-JP" sz="1100" dirty="0">
                <a:solidFill>
                  <a:srgbClr val="000000"/>
                </a:solidFill>
                <a:ea typeface="Yu Gothic UI" panose="020B0500000000000000" pitchFamily="50" charset="-128"/>
              </a:rPr>
              <a:t>月に「大阪市システム刷新計画」を策定し、計画に基づく取組を進めてい</a:t>
            </a:r>
            <a:r>
              <a:rPr lang="ja-JP" altLang="en-US" sz="1100" dirty="0">
                <a:solidFill>
                  <a:srgbClr val="000000"/>
                </a:solidFill>
                <a:ea typeface="Yu Gothic UI" panose="020B0500000000000000" pitchFamily="50" charset="-128"/>
              </a:rPr>
              <a:t>る</a:t>
            </a:r>
            <a:r>
              <a:rPr lang="ja-JP" altLang="ja-JP" sz="1100" dirty="0">
                <a:solidFill>
                  <a:srgbClr val="000000"/>
                </a:solidFill>
                <a:ea typeface="Yu Gothic UI" panose="020B0500000000000000" pitchFamily="50" charset="-128"/>
              </a:rPr>
              <a:t>。</a:t>
            </a:r>
            <a:r>
              <a:rPr lang="en-US" altLang="ja-JP" sz="1100" dirty="0">
                <a:solidFill>
                  <a:srgbClr val="000000"/>
                </a:solidFill>
                <a:ea typeface="Yu Gothic UI" panose="020B0500000000000000" pitchFamily="50" charset="-128"/>
              </a:rPr>
              <a:t>​</a:t>
            </a:r>
          </a:p>
          <a:p>
            <a:pPr marL="171450" lvl="2" indent="-171450" fontAlgn="base">
              <a:lnSpc>
                <a:spcPts val="1400"/>
              </a:lnSpc>
              <a:spcAft>
                <a:spcPts val="600"/>
              </a:spcAft>
              <a:buFont typeface="Arial" panose="020B0604020202020204" pitchFamily="34" charset="0"/>
              <a:buChar char="•"/>
              <a:tabLst>
                <a:tab pos="361950" algn="l"/>
              </a:tabLst>
              <a:defRPr/>
            </a:pPr>
            <a:r>
              <a:rPr lang="ja-JP" altLang="ja-JP" sz="1100" dirty="0">
                <a:solidFill>
                  <a:srgbClr val="000000"/>
                </a:solidFill>
                <a:ea typeface="Yu Gothic UI" panose="020B0500000000000000" pitchFamily="50" charset="-128"/>
              </a:rPr>
              <a:t>情報システムの刷新にあたっては、各システムのライフサイクルを考慮しながら、整備を進めている大阪市共通クラウドや</a:t>
            </a:r>
            <a:r>
              <a:rPr lang="en-US" altLang="ja-JP" sz="1100" dirty="0">
                <a:solidFill>
                  <a:srgbClr val="000000"/>
                </a:solidFill>
                <a:ea typeface="Yu Gothic UI" panose="020B0500000000000000" pitchFamily="50" charset="-128"/>
              </a:rPr>
              <a:t>SaaS</a:t>
            </a:r>
            <a:r>
              <a:rPr lang="en-US" altLang="ja-JP" sz="900" dirty="0">
                <a:solidFill>
                  <a:srgbClr val="000000"/>
                </a:solidFill>
                <a:ea typeface="Yu Gothic UI" panose="020B0500000000000000" pitchFamily="50" charset="-128"/>
              </a:rPr>
              <a:t>※</a:t>
            </a:r>
            <a:r>
              <a:rPr lang="ja-JP" altLang="ja-JP" sz="1100" dirty="0">
                <a:solidFill>
                  <a:srgbClr val="000000"/>
                </a:solidFill>
                <a:ea typeface="Yu Gothic UI" panose="020B0500000000000000" pitchFamily="50" charset="-128"/>
              </a:rPr>
              <a:t>利用など、デジタル化の恩恵を享受できよう検討し、全体での最適化及び</a:t>
            </a:r>
            <a:r>
              <a:rPr lang="en-US" altLang="ja-JP" sz="1100" dirty="0">
                <a:solidFill>
                  <a:srgbClr val="000000"/>
                </a:solidFill>
                <a:ea typeface="Yu Gothic UI" panose="020B0500000000000000" pitchFamily="50" charset="-128"/>
              </a:rPr>
              <a:t>BPR</a:t>
            </a:r>
            <a:r>
              <a:rPr lang="ja-JP" altLang="ja-JP" sz="1100" dirty="0">
                <a:solidFill>
                  <a:srgbClr val="000000"/>
                </a:solidFill>
                <a:ea typeface="Yu Gothic UI" panose="020B0500000000000000" pitchFamily="50" charset="-128"/>
              </a:rPr>
              <a:t>を実現することが必要で</a:t>
            </a:r>
            <a:r>
              <a:rPr lang="ja-JP" altLang="en-US" sz="1100" dirty="0">
                <a:solidFill>
                  <a:srgbClr val="000000"/>
                </a:solidFill>
                <a:ea typeface="Yu Gothic UI" panose="020B0500000000000000" pitchFamily="50" charset="-128"/>
              </a:rPr>
              <a:t>ある</a:t>
            </a:r>
            <a:r>
              <a:rPr lang="ja-JP" altLang="ja-JP" sz="1100" dirty="0">
                <a:solidFill>
                  <a:srgbClr val="000000"/>
                </a:solidFill>
                <a:ea typeface="Yu Gothic UI" panose="020B0500000000000000" pitchFamily="50" charset="-128"/>
              </a:rPr>
              <a:t>。</a:t>
            </a:r>
            <a:r>
              <a:rPr lang="en-US" altLang="ja-JP" sz="1100" dirty="0">
                <a:solidFill>
                  <a:srgbClr val="000000"/>
                </a:solidFill>
                <a:ea typeface="Yu Gothic UI" panose="020B0500000000000000" pitchFamily="50" charset="-128"/>
              </a:rPr>
              <a:t>​</a:t>
            </a:r>
          </a:p>
          <a:p>
            <a:pPr marL="171450" lvl="2" indent="-171450" fontAlgn="base">
              <a:lnSpc>
                <a:spcPts val="1400"/>
              </a:lnSpc>
              <a:spcAft>
                <a:spcPts val="600"/>
              </a:spcAft>
              <a:buFont typeface="Arial" panose="020B0604020202020204" pitchFamily="34" charset="0"/>
              <a:buChar char="•"/>
              <a:tabLst>
                <a:tab pos="361950" algn="l"/>
              </a:tabLst>
              <a:defRPr/>
            </a:pPr>
            <a:r>
              <a:rPr lang="ja-JP" altLang="ja-JP" sz="1100" dirty="0">
                <a:solidFill>
                  <a:srgbClr val="000000"/>
                </a:solidFill>
                <a:ea typeface="Yu Gothic UI" panose="020B0500000000000000" pitchFamily="50" charset="-128"/>
              </a:rPr>
              <a:t>全体最適の視点で</a:t>
            </a:r>
            <a:r>
              <a:rPr lang="en-US" altLang="ja-JP" sz="1100" dirty="0">
                <a:solidFill>
                  <a:srgbClr val="000000"/>
                </a:solidFill>
                <a:ea typeface="Yu Gothic UI" panose="020B0500000000000000" pitchFamily="50" charset="-128"/>
              </a:rPr>
              <a:t>BPR</a:t>
            </a:r>
            <a:r>
              <a:rPr lang="ja-JP" altLang="ja-JP" sz="1100" dirty="0">
                <a:solidFill>
                  <a:srgbClr val="000000"/>
                </a:solidFill>
                <a:ea typeface="Yu Gothic UI" panose="020B0500000000000000" pitchFamily="50" charset="-128"/>
              </a:rPr>
              <a:t>を行うことにより、業務の効率化、業務量の大幅縮減、生産性向上、スピーディーな意思決定が可能とな</a:t>
            </a:r>
            <a:r>
              <a:rPr lang="ja-JP" altLang="en-US" sz="1100" dirty="0">
                <a:solidFill>
                  <a:srgbClr val="000000"/>
                </a:solidFill>
                <a:ea typeface="Yu Gothic UI" panose="020B0500000000000000" pitchFamily="50" charset="-128"/>
              </a:rPr>
              <a:t>る。</a:t>
            </a:r>
            <a:endParaRPr lang="en-US" altLang="ja-JP" sz="1100" dirty="0">
              <a:solidFill>
                <a:srgbClr val="000000"/>
              </a:solidFill>
              <a:ea typeface="Yu Gothic UI" panose="020B0500000000000000" pitchFamily="50" charset="-128"/>
            </a:endParaRPr>
          </a:p>
          <a:p>
            <a:pPr marL="171450" lvl="2" indent="-171450" fontAlgn="base">
              <a:lnSpc>
                <a:spcPts val="1400"/>
              </a:lnSpc>
              <a:spcAft>
                <a:spcPts val="600"/>
              </a:spcAft>
              <a:buFont typeface="Arial" panose="020B0604020202020204" pitchFamily="34" charset="0"/>
              <a:buChar char="•"/>
              <a:tabLst>
                <a:tab pos="361950" algn="l"/>
              </a:tabLst>
              <a:defRPr/>
            </a:pPr>
            <a:r>
              <a:rPr lang="ja-JP" altLang="ja-JP" sz="1100" dirty="0">
                <a:solidFill>
                  <a:srgbClr val="000000"/>
                </a:solidFill>
                <a:ea typeface="Yu Gothic UI" panose="020B0500000000000000" pitchFamily="50" charset="-128"/>
              </a:rPr>
              <a:t>また、機種更新のサイクルに伴う改修等の一時経費の低減や運用にかかる費用の低減、サーバーの構築やシステム管理（システム障害）の職員負担の解消が期待でき</a:t>
            </a:r>
            <a:r>
              <a:rPr lang="ja-JP" altLang="en-US" sz="1100" dirty="0">
                <a:solidFill>
                  <a:srgbClr val="000000"/>
                </a:solidFill>
                <a:ea typeface="Yu Gothic UI" panose="020B0500000000000000" pitchFamily="50" charset="-128"/>
              </a:rPr>
              <a:t>る</a:t>
            </a:r>
            <a:r>
              <a:rPr lang="ja-JP" altLang="ja-JP" sz="1100" dirty="0">
                <a:solidFill>
                  <a:srgbClr val="000000"/>
                </a:solidFill>
                <a:ea typeface="Yu Gothic UI" panose="020B0500000000000000" pitchFamily="50" charset="-128"/>
              </a:rPr>
              <a:t>。</a:t>
            </a:r>
            <a:endParaRPr lang="en-US" altLang="ja-JP" sz="1100" dirty="0">
              <a:solidFill>
                <a:srgbClr val="000000"/>
              </a:solidFill>
              <a:ea typeface="Yu Gothic UI" panose="020B0500000000000000" pitchFamily="50" charset="-128"/>
            </a:endParaRPr>
          </a:p>
          <a:p>
            <a:pPr marL="171450" lvl="2" indent="-171450" fontAlgn="base">
              <a:lnSpc>
                <a:spcPts val="1400"/>
              </a:lnSpc>
              <a:spcAft>
                <a:spcPts val="600"/>
              </a:spcAft>
              <a:buFont typeface="Arial" panose="020B0604020202020204" pitchFamily="34" charset="0"/>
              <a:buChar char="•"/>
              <a:tabLst>
                <a:tab pos="361950" algn="l"/>
              </a:tabLst>
              <a:defRPr/>
            </a:pPr>
            <a:r>
              <a:rPr lang="ja-JP" altLang="ja-JP" sz="1100" dirty="0">
                <a:solidFill>
                  <a:srgbClr val="000000"/>
                </a:solidFill>
                <a:ea typeface="Yu Gothic UI" panose="020B0500000000000000" pitchFamily="50" charset="-128"/>
              </a:rPr>
              <a:t>さらに、システムが強靭化され可用性が向上し、大規模災害時においても業務継続が可能とな</a:t>
            </a:r>
            <a:r>
              <a:rPr lang="ja-JP" altLang="en-US" sz="1100" dirty="0">
                <a:solidFill>
                  <a:srgbClr val="000000"/>
                </a:solidFill>
                <a:ea typeface="Yu Gothic UI" panose="020B0500000000000000" pitchFamily="50" charset="-128"/>
              </a:rPr>
              <a:t>る</a:t>
            </a:r>
            <a:r>
              <a:rPr lang="ja-JP" altLang="ja-JP" sz="1100" dirty="0">
                <a:solidFill>
                  <a:srgbClr val="000000"/>
                </a:solidFill>
                <a:ea typeface="Yu Gothic UI" panose="020B0500000000000000" pitchFamily="50" charset="-128"/>
              </a:rPr>
              <a:t>。</a:t>
            </a:r>
            <a:r>
              <a:rPr lang="en-US" altLang="ja-JP" sz="1100" dirty="0">
                <a:solidFill>
                  <a:srgbClr val="000000"/>
                </a:solidFill>
                <a:ea typeface="Yu Gothic UI" panose="020B0500000000000000" pitchFamily="50" charset="-128"/>
              </a:rPr>
              <a:t>​</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37" name="矢印: 五方向 10">
            <a:extLst>
              <a:ext uri="{FF2B5EF4-FFF2-40B4-BE49-F238E27FC236}">
                <a16:creationId xmlns:a16="http://schemas.microsoft.com/office/drawing/2014/main" id="{12137F42-C4D3-45CE-938C-F3EDE5D3A607}"/>
              </a:ext>
            </a:extLst>
          </p:cNvPr>
          <p:cNvSpPr/>
          <p:nvPr/>
        </p:nvSpPr>
        <p:spPr>
          <a:xfrm>
            <a:off x="7275506" y="3307548"/>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7758DF3-0948-4B8E-ADD1-3B36917527FF}"/>
              </a:ext>
            </a:extLst>
          </p:cNvPr>
          <p:cNvSpPr txBox="1"/>
          <p:nvPr/>
        </p:nvSpPr>
        <p:spPr>
          <a:xfrm>
            <a:off x="7689492" y="3175278"/>
            <a:ext cx="1124308"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9E064B8A-A150-46F8-9ABB-D5CB140D28F4}"/>
              </a:ext>
            </a:extLst>
          </p:cNvPr>
          <p:cNvSpPr txBox="1"/>
          <p:nvPr/>
        </p:nvSpPr>
        <p:spPr>
          <a:xfrm>
            <a:off x="5902051" y="2807718"/>
            <a:ext cx="3416614" cy="46548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i="0" dirty="0">
                <a:solidFill>
                  <a:srgbClr val="000000"/>
                </a:solidFill>
                <a:effectLst/>
                <a:ea typeface="Yu Gothic UI" panose="020B0500000000000000" pitchFamily="50" charset="-128"/>
              </a:rPr>
              <a:t>システムのクラウド化率</a:t>
            </a:r>
            <a:endParaRPr lang="ja-JP" altLang="en-US" sz="1100" b="1" dirty="0">
              <a:solidFill>
                <a:srgbClr val="000000"/>
              </a:solidFill>
              <a:ea typeface="Yu Gothic UI" panose="020B0500000000000000" pitchFamily="50" charset="-128"/>
            </a:endParaRPr>
          </a:p>
        </p:txBody>
      </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487208"/>
            <a:ext cx="1087639"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5</a:t>
            </a:r>
            <a:r>
              <a:rPr kumimoji="1" lang="ja-JP" altLang="en-US" sz="1600" b="1" dirty="0">
                <a:ln w="0"/>
                <a:solidFill>
                  <a:srgbClr val="AF1932"/>
                </a:solidFill>
                <a:latin typeface="Yu Gothic UI" panose="020B0500000000000000" pitchFamily="50" charset="-128"/>
                <a:ea typeface="Yu Gothic UI" panose="020B0500000000000000" pitchFamily="50" charset="-128"/>
              </a:rPr>
              <a:t>％</a:t>
            </a:r>
            <a:endParaRPr kumimoji="1" lang="en-US" altLang="ja-JP" sz="1600" b="1" dirty="0">
              <a:ln w="0"/>
              <a:solidFill>
                <a:srgbClr val="AF1932"/>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E7758DF3-0948-4B8E-ADD1-3B36917527FF}"/>
              </a:ext>
            </a:extLst>
          </p:cNvPr>
          <p:cNvSpPr txBox="1"/>
          <p:nvPr/>
        </p:nvSpPr>
        <p:spPr>
          <a:xfrm>
            <a:off x="7775071" y="3487146"/>
            <a:ext cx="1635629" cy="32594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45</a:t>
            </a:r>
            <a:r>
              <a:rPr kumimoji="1" lang="ja-JP" altLang="en-US" sz="1600" b="1" dirty="0">
                <a:ln w="0"/>
                <a:solidFill>
                  <a:srgbClr val="AF1932"/>
                </a:solidFill>
                <a:latin typeface="Yu Gothic UI" panose="020B0500000000000000" pitchFamily="50" charset="-128"/>
                <a:ea typeface="Yu Gothic UI" panose="020B0500000000000000" pitchFamily="50" charset="-128"/>
              </a:rPr>
              <a:t>％</a:t>
            </a:r>
            <a:endParaRPr kumimoji="1" lang="en-US" altLang="ja-JP" sz="1600" b="1" dirty="0">
              <a:ln w="0"/>
              <a:solidFill>
                <a:srgbClr val="AF1932"/>
              </a:solidFill>
              <a:latin typeface="Yu Gothic UI" panose="020B0500000000000000" pitchFamily="50" charset="-128"/>
              <a:ea typeface="Yu Gothic UI" panose="020B0500000000000000" pitchFamily="50" charset="-128"/>
            </a:endParaRPr>
          </a:p>
        </p:txBody>
      </p:sp>
      <p:sp>
        <p:nvSpPr>
          <p:cNvPr id="45" name="テキスト ボックス 44">
            <a:extLst>
              <a:ext uri="{FF2B5EF4-FFF2-40B4-BE49-F238E27FC236}">
                <a16:creationId xmlns:a16="http://schemas.microsoft.com/office/drawing/2014/main" id="{E7758DF3-0948-4B8E-ADD1-3B36917527FF}"/>
              </a:ext>
            </a:extLst>
          </p:cNvPr>
          <p:cNvSpPr txBox="1"/>
          <p:nvPr/>
        </p:nvSpPr>
        <p:spPr>
          <a:xfrm>
            <a:off x="6060319" y="3175278"/>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88BD3951-DC58-49D2-A592-A03CECB54AE2}"/>
              </a:ext>
            </a:extLst>
          </p:cNvPr>
          <p:cNvSpPr txBox="1"/>
          <p:nvPr/>
        </p:nvSpPr>
        <p:spPr>
          <a:xfrm>
            <a:off x="4860000" y="4715509"/>
            <a:ext cx="972000" cy="360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900" b="1" i="0" u="none" strike="noStrike" dirty="0">
                <a:solidFill>
                  <a:srgbClr val="FFFFFF"/>
                </a:solidFill>
                <a:effectLst/>
                <a:ea typeface="Yu Gothic UI" panose="020B0500000000000000" pitchFamily="50" charset="-128"/>
              </a:rPr>
              <a:t>システム刷新計画の推進</a:t>
            </a:r>
            <a:r>
              <a:rPr lang="ja-JP" altLang="en-US" sz="900" b="0" i="0" dirty="0">
                <a:solidFill>
                  <a:srgbClr val="000000"/>
                </a:solidFill>
                <a:effectLst/>
                <a:latin typeface="Yu Gothic UI" panose="020B0500000000000000" pitchFamily="50" charset="-128"/>
                <a:ea typeface="Yu Gothic UI" panose="020B0500000000000000" pitchFamily="50" charset="-128"/>
              </a:rPr>
              <a:t>​</a:t>
            </a:r>
            <a:endParaRPr kumimoji="1" lang="ja-JP" altLang="en-US" sz="900" b="1" dirty="0">
              <a:solidFill>
                <a:srgbClr val="FFFFFF"/>
              </a:solidFill>
              <a:latin typeface="Yu Gothic UI" panose="020B0500000000000000" pitchFamily="50" charset="-128"/>
              <a:ea typeface="Yu Gothic UI" panose="020B0500000000000000" pitchFamily="50" charset="-128"/>
            </a:endParaRPr>
          </a:p>
        </p:txBody>
      </p:sp>
      <p:sp>
        <p:nvSpPr>
          <p:cNvPr id="47" name="テキスト ボックス 46">
            <a:extLst>
              <a:ext uri="{FF2B5EF4-FFF2-40B4-BE49-F238E27FC236}">
                <a16:creationId xmlns:a16="http://schemas.microsoft.com/office/drawing/2014/main" id="{8706E2D6-6881-4903-BD33-D5225E1A648A}"/>
              </a:ext>
            </a:extLst>
          </p:cNvPr>
          <p:cNvSpPr txBox="1"/>
          <p:nvPr/>
        </p:nvSpPr>
        <p:spPr>
          <a:xfrm>
            <a:off x="4860000" y="5136973"/>
            <a:ext cx="972000" cy="360000"/>
          </a:xfrm>
          <a:prstGeom prst="rect">
            <a:avLst/>
          </a:prstGeom>
          <a:solidFill>
            <a:srgbClr val="AF1932"/>
          </a:solidFill>
        </p:spPr>
        <p:txBody>
          <a:bodyPr wrap="square" lIns="0" tIns="0" rIns="0" bIns="0" rtlCol="0" anchor="ctr" anchorCtr="0">
            <a:noAutofit/>
          </a:bodyPr>
          <a:lstStyle/>
          <a:p>
            <a:pPr algn="ctr" defTabSz="228600">
              <a:defRPr/>
            </a:pPr>
            <a:r>
              <a:rPr lang="ja-JP" altLang="en-US" sz="1000" b="1" i="0" dirty="0">
                <a:solidFill>
                  <a:srgbClr val="FFFFFF"/>
                </a:solidFill>
                <a:effectLst/>
                <a:ea typeface="Yu Gothic UI" panose="020B0500000000000000" pitchFamily="50" charset="-128"/>
              </a:rPr>
              <a:t>共通クラウドの</a:t>
            </a:r>
            <a:endParaRPr lang="en-US" altLang="ja-JP" sz="1000" b="1" i="0" dirty="0">
              <a:solidFill>
                <a:srgbClr val="FFFFFF"/>
              </a:solidFill>
              <a:effectLst/>
              <a:ea typeface="Yu Gothic UI" panose="020B0500000000000000" pitchFamily="50" charset="-128"/>
            </a:endParaRPr>
          </a:p>
          <a:p>
            <a:pPr algn="ctr" defTabSz="228600">
              <a:defRPr/>
            </a:pPr>
            <a:r>
              <a:rPr lang="ja-JP" altLang="en-US" sz="1000" b="1" i="0" dirty="0">
                <a:solidFill>
                  <a:srgbClr val="FFFFFF"/>
                </a:solidFill>
                <a:effectLst/>
                <a:ea typeface="Yu Gothic UI" panose="020B0500000000000000" pitchFamily="50" charset="-128"/>
              </a:rPr>
              <a:t>整備</a:t>
            </a:r>
            <a:endParaRPr kumimoji="1" lang="ja-JP" altLang="en-US" sz="1000" b="1" dirty="0">
              <a:solidFill>
                <a:srgbClr val="FFFFFF"/>
              </a:solidFill>
              <a:latin typeface="Yu Gothic UI" panose="020B0500000000000000" pitchFamily="50" charset="-128"/>
              <a:ea typeface="Yu Gothic UI" panose="020B0500000000000000" pitchFamily="50" charset="-128"/>
            </a:endParaRPr>
          </a:p>
        </p:txBody>
      </p:sp>
      <p:sp>
        <p:nvSpPr>
          <p:cNvPr id="48" name="ホームベース 30">
            <a:extLst>
              <a:ext uri="{FF2B5EF4-FFF2-40B4-BE49-F238E27FC236}">
                <a16:creationId xmlns:a16="http://schemas.microsoft.com/office/drawing/2014/main" id="{21F15286-3E05-49CD-9B3B-F64B4E1387A8}"/>
              </a:ext>
            </a:extLst>
          </p:cNvPr>
          <p:cNvSpPr/>
          <p:nvPr/>
        </p:nvSpPr>
        <p:spPr>
          <a:xfrm>
            <a:off x="6120000" y="4715571"/>
            <a:ext cx="3096124"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企画協議・支援</a:t>
            </a:r>
          </a:p>
        </p:txBody>
      </p:sp>
      <p:sp>
        <p:nvSpPr>
          <p:cNvPr id="43" name="ホームベース 30">
            <a:extLst>
              <a:ext uri="{FF2B5EF4-FFF2-40B4-BE49-F238E27FC236}">
                <a16:creationId xmlns:a16="http://schemas.microsoft.com/office/drawing/2014/main" id="{21F15286-3E05-49CD-9B3B-F64B4E1387A8}"/>
              </a:ext>
            </a:extLst>
          </p:cNvPr>
          <p:cNvSpPr/>
          <p:nvPr/>
        </p:nvSpPr>
        <p:spPr>
          <a:xfrm>
            <a:off x="6120000" y="5135496"/>
            <a:ext cx="1008125"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環境構築</a:t>
            </a:r>
          </a:p>
        </p:txBody>
      </p:sp>
      <p:sp>
        <p:nvSpPr>
          <p:cNvPr id="44" name="ホームベース 30">
            <a:extLst>
              <a:ext uri="{FF2B5EF4-FFF2-40B4-BE49-F238E27FC236}">
                <a16:creationId xmlns:a16="http://schemas.microsoft.com/office/drawing/2014/main" id="{21F15286-3E05-49CD-9B3B-F64B4E1387A8}"/>
              </a:ext>
            </a:extLst>
          </p:cNvPr>
          <p:cNvSpPr/>
          <p:nvPr/>
        </p:nvSpPr>
        <p:spPr>
          <a:xfrm>
            <a:off x="7187577" y="5135496"/>
            <a:ext cx="2028547"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運用及び移行支援</a:t>
            </a:r>
          </a:p>
        </p:txBody>
      </p:sp>
      <p:sp>
        <p:nvSpPr>
          <p:cNvPr id="39" name="テキスト ボックス 38">
            <a:extLst>
              <a:ext uri="{FF2B5EF4-FFF2-40B4-BE49-F238E27FC236}">
                <a16:creationId xmlns:a16="http://schemas.microsoft.com/office/drawing/2014/main" id="{945E38E8-6958-218B-C83D-6259A993E8B6}"/>
              </a:ext>
            </a:extLst>
          </p:cNvPr>
          <p:cNvSpPr txBox="1"/>
          <p:nvPr/>
        </p:nvSpPr>
        <p:spPr>
          <a:xfrm>
            <a:off x="357946" y="6317754"/>
            <a:ext cx="6770228" cy="253916"/>
          </a:xfrm>
          <a:prstGeom prst="rect">
            <a:avLst/>
          </a:prstGeom>
          <a:noFill/>
        </p:spPr>
        <p:txBody>
          <a:bodyPr wrap="square">
            <a:spAutoFit/>
          </a:bodyPr>
          <a:lstStyle/>
          <a:p>
            <a:r>
              <a:rPr lang="en-US" altLang="ja-JP" sz="1050" dirty="0"/>
              <a:t>※Software as a Service</a:t>
            </a:r>
            <a:r>
              <a:rPr lang="ja-JP" altLang="en-US" sz="1050" dirty="0"/>
              <a:t>の略。インターネット上で使えるソフトウェア。利用者は</a:t>
            </a:r>
            <a:r>
              <a:rPr lang="en-US" altLang="ja-JP" sz="1050" dirty="0"/>
              <a:t>Web</a:t>
            </a:r>
            <a:r>
              <a:rPr lang="ja-JP" altLang="en-US" sz="1050" dirty="0"/>
              <a:t>ブラウザ等を用いてサービスの提供を受ける。</a:t>
            </a:r>
          </a:p>
        </p:txBody>
      </p:sp>
    </p:spTree>
    <p:extLst>
      <p:ext uri="{BB962C8B-B14F-4D97-AF65-F5344CB8AC3E}">
        <p14:creationId xmlns:p14="http://schemas.microsoft.com/office/powerpoint/2010/main" val="13320716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53</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11. </a:t>
            </a:r>
            <a:r>
              <a:rPr kumimoji="1" lang="ja-JP" altLang="en-US" sz="1100" b="1" kern="0" dirty="0">
                <a:solidFill>
                  <a:srgbClr val="FFFFFF"/>
                </a:solidFill>
                <a:latin typeface="Yu Gothic UI" panose="020B0500000000000000" pitchFamily="50" charset="-128"/>
                <a:ea typeface="Yu Gothic UI" panose="020B0500000000000000" pitchFamily="50" charset="-128"/>
              </a:rPr>
              <a:t>「相方はデジタル」。次世代のしごと・働き方へ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96228"/>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lvl="0" fontAlgn="base">
              <a:spcBef>
                <a:spcPct val="0"/>
              </a:spcBef>
              <a:spcAft>
                <a:spcPct val="0"/>
              </a:spcAft>
              <a:defRPr/>
            </a:pPr>
            <a:r>
              <a:rPr lang="ja-JP" altLang="en-US" sz="2000" b="1" i="0" u="none" strike="noStrike" dirty="0">
                <a:solidFill>
                  <a:srgbClr val="AF1932"/>
                </a:solidFill>
                <a:effectLst/>
                <a:ea typeface="Yu Gothic UI" panose="020B0500000000000000" pitchFamily="50" charset="-128"/>
              </a:rPr>
              <a:t>パブリッククラウドを活用した</a:t>
            </a:r>
            <a:endParaRPr lang="en-US" altLang="ja-JP" sz="2000" b="1" i="0" u="none" strike="noStrike" dirty="0">
              <a:solidFill>
                <a:srgbClr val="AF1932"/>
              </a:solidFill>
              <a:effectLst/>
              <a:ea typeface="Yu Gothic UI" panose="020B0500000000000000" pitchFamily="50" charset="-128"/>
            </a:endParaRPr>
          </a:p>
          <a:p>
            <a:pPr lvl="0" fontAlgn="base">
              <a:spcBef>
                <a:spcPct val="0"/>
              </a:spcBef>
              <a:spcAft>
                <a:spcPct val="0"/>
              </a:spcAft>
              <a:defRPr/>
            </a:pPr>
            <a:r>
              <a:rPr lang="ja-JP" altLang="en-US" sz="2000" b="1" i="0" u="none" strike="noStrike" dirty="0">
                <a:solidFill>
                  <a:srgbClr val="AF1932"/>
                </a:solidFill>
                <a:effectLst/>
                <a:ea typeface="Yu Gothic UI" panose="020B0500000000000000" pitchFamily="50" charset="-128"/>
              </a:rPr>
              <a:t>共通クラウドサービスへの移行</a:t>
            </a:r>
            <a:r>
              <a:rPr lang="ja-JP" altLang="en-US" sz="2000" b="0" i="0" dirty="0">
                <a:solidFill>
                  <a:srgbClr val="000000"/>
                </a:solidFill>
                <a:effectLst/>
                <a:latin typeface="Yu Gothic UI" panose="020B0500000000000000" pitchFamily="50" charset="-128"/>
                <a:ea typeface="Yu Gothic UI" panose="020B0500000000000000" pitchFamily="50" charset="-128"/>
              </a:rPr>
              <a:t>​</a:t>
            </a:r>
            <a:endParaRPr lang="ja-JP" altLang="en-US" sz="2000" b="1" dirty="0">
              <a:solidFill>
                <a:srgbClr val="AF1932"/>
              </a:solidFill>
              <a:ea typeface="Yu Gothic UI" panose="020B0500000000000000" pitchFamily="50" charset="-128"/>
            </a:endParaRP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「システム刷新計画の推進」事業の一部となり、当該事業に寄与していること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68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807717"/>
            <a:ext cx="972000" cy="113635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0" y="2015244"/>
            <a:ext cx="3508649" cy="74582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情報システムのスリム化・運用の効率化により、情報システムの維持に必要となる業務時間が削減されていること​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015243"/>
            <a:ext cx="972000" cy="756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業務で利用する情報システムについて、クラウドサービスの利用を前提とし、デジタル時代の要請に応える情報システムとなるようにシステム刷新に取り組んでいる。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市民ニーズに応じた情報システムの迅速な導入やサーバ等のリソースの余剰を省くことによるコスト削減、新しい技術の活用や最新のセキュリティ対策等を目的に、民間事業者が提供するパブリッククラウドサービスを活用した共通のクラウドサービス（大阪市共通クラウド）の整備を行う。</a:t>
            </a:r>
            <a:endParaRPr lang="en-US" altLang="ja-JP"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れらにより、①市民ニーズに応じた迅速なシステム開発の実現を支援できる​、②無駄を省いたサーバリソースと従量課金によるコスト削減が見込める​、③サーバの集中管理等により管理業務が軽減される、④​人口減少社会・デジタル社会における住民サービスの維持・向上に繋がる、などの効果が期待できる。</a:t>
            </a:r>
            <a:endParaRPr lang="en-US" altLang="ja-JP"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37" name="矢印: 五方向 10">
            <a:extLst>
              <a:ext uri="{FF2B5EF4-FFF2-40B4-BE49-F238E27FC236}">
                <a16:creationId xmlns:a16="http://schemas.microsoft.com/office/drawing/2014/main" id="{12137F42-C4D3-45CE-938C-F3EDE5D3A607}"/>
              </a:ext>
            </a:extLst>
          </p:cNvPr>
          <p:cNvSpPr/>
          <p:nvPr/>
        </p:nvSpPr>
        <p:spPr>
          <a:xfrm>
            <a:off x="7275506" y="3322788"/>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7758DF3-0948-4B8E-ADD1-3B36917527FF}"/>
              </a:ext>
            </a:extLst>
          </p:cNvPr>
          <p:cNvSpPr txBox="1"/>
          <p:nvPr/>
        </p:nvSpPr>
        <p:spPr>
          <a:xfrm>
            <a:off x="7689492" y="3190518"/>
            <a:ext cx="1232258"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2023</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9E064B8A-A150-46F8-9ABB-D5CB140D28F4}"/>
              </a:ext>
            </a:extLst>
          </p:cNvPr>
          <p:cNvSpPr txBox="1"/>
          <p:nvPr/>
        </p:nvSpPr>
        <p:spPr>
          <a:xfrm>
            <a:off x="5902051" y="2807718"/>
            <a:ext cx="3416614" cy="46548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ja-JP" sz="1100" b="1" i="0" dirty="0">
                <a:solidFill>
                  <a:srgbClr val="000000"/>
                </a:solidFill>
                <a:effectLst/>
                <a:ea typeface="Yu Gothic UI" panose="020B0500000000000000" pitchFamily="50" charset="-128"/>
              </a:rPr>
              <a:t>情報システムの共通クラウド移行実績</a:t>
            </a:r>
            <a:endParaRPr lang="ja-JP" altLang="en-US" sz="1100" b="1" dirty="0">
              <a:solidFill>
                <a:srgbClr val="000000"/>
              </a:solidFill>
              <a:ea typeface="Yu Gothic UI" panose="020B0500000000000000" pitchFamily="50" charset="-128"/>
            </a:endParaRPr>
          </a:p>
        </p:txBody>
      </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502448"/>
            <a:ext cx="1087639" cy="221211"/>
          </a:xfrm>
          <a:prstGeom prst="rect">
            <a:avLst/>
          </a:prstGeom>
          <a:noFill/>
        </p:spPr>
        <p:txBody>
          <a:bodyPr wrap="square" lIns="0" tIns="0" rIns="0" bIns="0" rtlCol="0" anchor="ctr" anchorCtr="0">
            <a:noAutofit/>
          </a:bodyPr>
          <a:lstStyle/>
          <a:p>
            <a:pPr defTabSz="228600">
              <a:defRPr/>
            </a:pPr>
            <a:r>
              <a:rPr kumimoji="1" lang="ja-JP" altLang="en-US" b="1" dirty="0">
                <a:ln w="0"/>
                <a:solidFill>
                  <a:srgbClr val="AF1932"/>
                </a:solidFill>
                <a:latin typeface="Yu Gothic UI" panose="020B0500000000000000" pitchFamily="50" charset="-128"/>
                <a:ea typeface="Yu Gothic UI" panose="020B0500000000000000" pitchFamily="50" charset="-128"/>
              </a:rPr>
              <a:t>未構築</a:t>
            </a:r>
            <a:endParaRPr kumimoji="1" lang="ja-JP" altLang="en-US" sz="1600" b="1" dirty="0">
              <a:ln w="0"/>
              <a:solidFill>
                <a:srgbClr val="AF1932"/>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E7758DF3-0948-4B8E-ADD1-3B36917527FF}"/>
              </a:ext>
            </a:extLst>
          </p:cNvPr>
          <p:cNvSpPr txBox="1"/>
          <p:nvPr/>
        </p:nvSpPr>
        <p:spPr>
          <a:xfrm>
            <a:off x="7775071" y="3502386"/>
            <a:ext cx="1635629" cy="32594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3</a:t>
            </a:r>
            <a:r>
              <a:rPr kumimoji="1" lang="ja-JP" altLang="en-US" sz="1600" b="1" dirty="0">
                <a:ln w="0"/>
                <a:solidFill>
                  <a:srgbClr val="AF1932"/>
                </a:solidFill>
                <a:latin typeface="Yu Gothic UI" panose="020B0500000000000000" pitchFamily="50" charset="-128"/>
                <a:ea typeface="Yu Gothic UI" panose="020B0500000000000000" pitchFamily="50" charset="-128"/>
              </a:rPr>
              <a:t>システム</a:t>
            </a:r>
            <a:endParaRPr kumimoji="1" lang="en-US" altLang="ja-JP" sz="1600" b="1" dirty="0">
              <a:ln w="0"/>
              <a:solidFill>
                <a:srgbClr val="AF1932"/>
              </a:solidFill>
              <a:latin typeface="Yu Gothic UI" panose="020B0500000000000000" pitchFamily="50" charset="-128"/>
              <a:ea typeface="Yu Gothic UI" panose="020B0500000000000000" pitchFamily="50" charset="-128"/>
            </a:endParaRPr>
          </a:p>
          <a:p>
            <a:pPr defTabSz="228600">
              <a:defRPr/>
            </a:pPr>
            <a:r>
              <a:rPr kumimoji="1" lang="en-US" altLang="ja-JP" sz="900" b="1" dirty="0">
                <a:ln w="0"/>
                <a:solidFill>
                  <a:srgbClr val="AF1932"/>
                </a:solidFill>
                <a:latin typeface="Yu Gothic UI" panose="020B0500000000000000" pitchFamily="50" charset="-128"/>
                <a:ea typeface="Yu Gothic UI" panose="020B0500000000000000" pitchFamily="50" charset="-128"/>
              </a:rPr>
              <a:t>※</a:t>
            </a:r>
            <a:r>
              <a:rPr kumimoji="1" lang="ja-JP" altLang="en-US" sz="900" b="1" dirty="0">
                <a:ln w="0"/>
                <a:solidFill>
                  <a:srgbClr val="AF1932"/>
                </a:solidFill>
                <a:latin typeface="Yu Gothic UI" panose="020B0500000000000000" pitchFamily="50" charset="-128"/>
                <a:ea typeface="Yu Gothic UI" panose="020B0500000000000000" pitchFamily="50" charset="-128"/>
              </a:rPr>
              <a:t>毎年度、目標システム数を設定</a:t>
            </a:r>
          </a:p>
        </p:txBody>
      </p:sp>
      <p:sp>
        <p:nvSpPr>
          <p:cNvPr id="45" name="テキスト ボックス 44">
            <a:extLst>
              <a:ext uri="{FF2B5EF4-FFF2-40B4-BE49-F238E27FC236}">
                <a16:creationId xmlns:a16="http://schemas.microsoft.com/office/drawing/2014/main" id="{E7758DF3-0948-4B8E-ADD1-3B36917527FF}"/>
              </a:ext>
            </a:extLst>
          </p:cNvPr>
          <p:cNvSpPr txBox="1"/>
          <p:nvPr/>
        </p:nvSpPr>
        <p:spPr>
          <a:xfrm>
            <a:off x="6060319" y="3190518"/>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88BD3951-DC58-49D2-A592-A03CECB54AE2}"/>
              </a:ext>
            </a:extLst>
          </p:cNvPr>
          <p:cNvSpPr txBox="1"/>
          <p:nvPr/>
        </p:nvSpPr>
        <p:spPr>
          <a:xfrm>
            <a:off x="4860000" y="4724301"/>
            <a:ext cx="972000" cy="360000"/>
          </a:xfrm>
          <a:prstGeom prst="rect">
            <a:avLst/>
          </a:prstGeom>
          <a:solidFill>
            <a:srgbClr val="AF1932"/>
          </a:solidFill>
        </p:spPr>
        <p:txBody>
          <a:bodyPr wrap="square" lIns="0" tIns="0" rIns="0" bIns="0" rtlCol="0" anchor="ctr" anchorCtr="0">
            <a:noAutofit/>
          </a:bodyPr>
          <a:lstStyle/>
          <a:p>
            <a:pPr algn="ctr" defTabSz="228600">
              <a:defRPr/>
            </a:pPr>
            <a:r>
              <a:rPr lang="ja-JP" altLang="en-US" sz="1050" b="1" i="0" u="none" strike="noStrike" dirty="0">
                <a:solidFill>
                  <a:srgbClr val="FFFFFF"/>
                </a:solidFill>
                <a:effectLst/>
                <a:ea typeface="Yu Gothic UI" panose="020B0500000000000000" pitchFamily="50" charset="-128"/>
              </a:rPr>
              <a:t>共通クラウドの</a:t>
            </a:r>
            <a:endParaRPr lang="en-US" altLang="ja-JP" sz="1050" b="1" i="0" u="none" strike="noStrike" dirty="0">
              <a:solidFill>
                <a:srgbClr val="FFFFFF"/>
              </a:solidFill>
              <a:effectLst/>
              <a:ea typeface="Yu Gothic UI" panose="020B0500000000000000" pitchFamily="50" charset="-128"/>
            </a:endParaRPr>
          </a:p>
          <a:p>
            <a:pPr algn="ctr" defTabSz="228600">
              <a:defRPr/>
            </a:pPr>
            <a:r>
              <a:rPr lang="ja-JP" altLang="en-US" sz="1050" b="1" i="0" u="none" strike="noStrike" dirty="0">
                <a:solidFill>
                  <a:srgbClr val="FFFFFF"/>
                </a:solidFill>
                <a:effectLst/>
                <a:ea typeface="Yu Gothic UI" panose="020B0500000000000000" pitchFamily="50" charset="-128"/>
              </a:rPr>
              <a:t>整備</a:t>
            </a:r>
            <a:r>
              <a:rPr lang="ja-JP" altLang="en-US" sz="1050" b="0" i="0" dirty="0">
                <a:solidFill>
                  <a:srgbClr val="000000"/>
                </a:solidFill>
                <a:effectLst/>
                <a:latin typeface="Yu Gothic UI" panose="020B0500000000000000" pitchFamily="50" charset="-128"/>
                <a:ea typeface="Yu Gothic UI" panose="020B0500000000000000" pitchFamily="50" charset="-128"/>
              </a:rPr>
              <a:t>​</a:t>
            </a:r>
            <a:endParaRPr kumimoji="1" lang="ja-JP" altLang="en-US" sz="1050" b="1" dirty="0">
              <a:solidFill>
                <a:srgbClr val="FFFFFF"/>
              </a:solidFill>
              <a:latin typeface="Yu Gothic UI" panose="020B0500000000000000" pitchFamily="50" charset="-128"/>
              <a:ea typeface="Yu Gothic UI" panose="020B0500000000000000" pitchFamily="50" charset="-128"/>
            </a:endParaRPr>
          </a:p>
        </p:txBody>
      </p:sp>
      <p:sp>
        <p:nvSpPr>
          <p:cNvPr id="47" name="テキスト ボックス 46">
            <a:extLst>
              <a:ext uri="{FF2B5EF4-FFF2-40B4-BE49-F238E27FC236}">
                <a16:creationId xmlns:a16="http://schemas.microsoft.com/office/drawing/2014/main" id="{8706E2D6-6881-4903-BD33-D5225E1A648A}"/>
              </a:ext>
            </a:extLst>
          </p:cNvPr>
          <p:cNvSpPr txBox="1"/>
          <p:nvPr/>
        </p:nvSpPr>
        <p:spPr>
          <a:xfrm>
            <a:off x="4860000" y="5145765"/>
            <a:ext cx="972000" cy="360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ja-JP" sz="1000" b="1" i="0" dirty="0">
                <a:solidFill>
                  <a:srgbClr val="FFFFFF"/>
                </a:solidFill>
                <a:effectLst/>
                <a:ea typeface="Yu Gothic UI" panose="020B0500000000000000" pitchFamily="50" charset="-128"/>
              </a:rPr>
              <a:t>運用</a:t>
            </a:r>
            <a:endParaRPr kumimoji="1" lang="ja-JP" altLang="en-US" sz="1000" b="1" dirty="0">
              <a:solidFill>
                <a:srgbClr val="FFFFFF"/>
              </a:solidFill>
              <a:latin typeface="Yu Gothic UI" panose="020B0500000000000000" pitchFamily="50" charset="-128"/>
              <a:ea typeface="Yu Gothic UI" panose="020B0500000000000000" pitchFamily="50" charset="-128"/>
            </a:endParaRPr>
          </a:p>
        </p:txBody>
      </p:sp>
      <p:sp>
        <p:nvSpPr>
          <p:cNvPr id="48" name="ホームベース 30">
            <a:extLst>
              <a:ext uri="{FF2B5EF4-FFF2-40B4-BE49-F238E27FC236}">
                <a16:creationId xmlns:a16="http://schemas.microsoft.com/office/drawing/2014/main" id="{21F15286-3E05-49CD-9B3B-F64B4E1387A8}"/>
              </a:ext>
            </a:extLst>
          </p:cNvPr>
          <p:cNvSpPr/>
          <p:nvPr/>
        </p:nvSpPr>
        <p:spPr>
          <a:xfrm>
            <a:off x="6120000" y="4724363"/>
            <a:ext cx="740694"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環境構築</a:t>
            </a:r>
          </a:p>
        </p:txBody>
      </p:sp>
      <p:sp>
        <p:nvSpPr>
          <p:cNvPr id="43" name="ホームベース 30">
            <a:extLst>
              <a:ext uri="{FF2B5EF4-FFF2-40B4-BE49-F238E27FC236}">
                <a16:creationId xmlns:a16="http://schemas.microsoft.com/office/drawing/2014/main" id="{21F15286-3E05-49CD-9B3B-F64B4E1387A8}"/>
              </a:ext>
            </a:extLst>
          </p:cNvPr>
          <p:cNvSpPr/>
          <p:nvPr/>
        </p:nvSpPr>
        <p:spPr>
          <a:xfrm>
            <a:off x="6888479" y="5144287"/>
            <a:ext cx="2327645"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運用および移行支援​</a:t>
            </a:r>
          </a:p>
        </p:txBody>
      </p:sp>
      <p:sp>
        <p:nvSpPr>
          <p:cNvPr id="49" name="正方形/長方形 15">
            <a:extLst>
              <a:ext uri="{FF2B5EF4-FFF2-40B4-BE49-F238E27FC236}">
                <a16:creationId xmlns:a16="http://schemas.microsoft.com/office/drawing/2014/main" id="{DF0C7E93-B45B-4F56-9FAC-297AABF3B332}"/>
              </a:ext>
            </a:extLst>
          </p:cNvPr>
          <p:cNvSpPr/>
          <p:nvPr/>
        </p:nvSpPr>
        <p:spPr>
          <a:xfrm>
            <a:off x="5460206" y="318476"/>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lvl="0" fontAlgn="base">
              <a:spcBef>
                <a:spcPct val="0"/>
              </a:spcBef>
              <a:spcAft>
                <a:spcPct val="0"/>
              </a:spcAft>
              <a:defRPr/>
            </a:pPr>
            <a:r>
              <a:rPr kumimoji="1" lang="ja-JP" altLang="en-US" sz="1100" b="1" kern="0" dirty="0">
                <a:solidFill>
                  <a:schemeClr val="bg1"/>
                </a:solidFill>
                <a:latin typeface="Yu Gothic UI" panose="020B0500000000000000" pitchFamily="50" charset="-128"/>
                <a:ea typeface="Yu Gothic UI" panose="020B0500000000000000" pitchFamily="50" charset="-128"/>
              </a:rPr>
              <a:t>システム刷新計画の推進​</a:t>
            </a:r>
          </a:p>
        </p:txBody>
      </p:sp>
      <p:sp>
        <p:nvSpPr>
          <p:cNvPr id="50" name="ホームベース 30">
            <a:extLst>
              <a:ext uri="{FF2B5EF4-FFF2-40B4-BE49-F238E27FC236}">
                <a16:creationId xmlns:a16="http://schemas.microsoft.com/office/drawing/2014/main" id="{21F15286-3E05-49CD-9B3B-F64B4E1387A8}"/>
              </a:ext>
            </a:extLst>
          </p:cNvPr>
          <p:cNvSpPr/>
          <p:nvPr/>
        </p:nvSpPr>
        <p:spPr>
          <a:xfrm>
            <a:off x="6120000" y="5142001"/>
            <a:ext cx="740694"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試行運用</a:t>
            </a:r>
          </a:p>
        </p:txBody>
      </p:sp>
      <p:sp>
        <p:nvSpPr>
          <p:cNvPr id="51" name="テキスト ボックス 50">
            <a:extLst>
              <a:ext uri="{FF2B5EF4-FFF2-40B4-BE49-F238E27FC236}">
                <a16:creationId xmlns:a16="http://schemas.microsoft.com/office/drawing/2014/main" id="{8706E2D6-6881-4903-BD33-D5225E1A648A}"/>
              </a:ext>
            </a:extLst>
          </p:cNvPr>
          <p:cNvSpPr txBox="1"/>
          <p:nvPr/>
        </p:nvSpPr>
        <p:spPr>
          <a:xfrm>
            <a:off x="4860000" y="5547301"/>
            <a:ext cx="972000" cy="360000"/>
          </a:xfrm>
          <a:prstGeom prst="rect">
            <a:avLst/>
          </a:prstGeom>
          <a:solidFill>
            <a:srgbClr val="AF1932"/>
          </a:solidFill>
        </p:spPr>
        <p:txBody>
          <a:bodyPr wrap="square" lIns="0" tIns="0" rIns="0" bIns="0" rtlCol="0" anchor="ctr" anchorCtr="0">
            <a:noAutofit/>
          </a:bodyPr>
          <a:lstStyle/>
          <a:p>
            <a:pPr algn="ctr" defTabSz="228600">
              <a:defRPr/>
            </a:pPr>
            <a:r>
              <a:rPr lang="ja-JP" altLang="en-US" sz="1000" b="1" i="0" dirty="0">
                <a:solidFill>
                  <a:srgbClr val="FFFFFF"/>
                </a:solidFill>
                <a:effectLst/>
                <a:ea typeface="Yu Gothic UI" panose="020B0500000000000000" pitchFamily="50" charset="-128"/>
              </a:rPr>
              <a:t>情報システムの</a:t>
            </a:r>
            <a:endParaRPr lang="en-US" altLang="ja-JP" sz="1000" b="1" i="0" dirty="0">
              <a:solidFill>
                <a:srgbClr val="FFFFFF"/>
              </a:solidFill>
              <a:effectLst/>
              <a:ea typeface="Yu Gothic UI" panose="020B0500000000000000" pitchFamily="50" charset="-128"/>
            </a:endParaRPr>
          </a:p>
          <a:p>
            <a:pPr algn="ctr" defTabSz="228600">
              <a:defRPr/>
            </a:pPr>
            <a:r>
              <a:rPr lang="ja-JP" altLang="en-US" sz="1000" b="1" i="0" dirty="0">
                <a:solidFill>
                  <a:srgbClr val="FFFFFF"/>
                </a:solidFill>
                <a:effectLst/>
                <a:ea typeface="Yu Gothic UI" panose="020B0500000000000000" pitchFamily="50" charset="-128"/>
              </a:rPr>
              <a:t>移行</a:t>
            </a:r>
            <a:endParaRPr kumimoji="1" lang="ja-JP" altLang="en-US" sz="1000" b="1" dirty="0">
              <a:solidFill>
                <a:srgbClr val="FFFFFF"/>
              </a:solidFill>
              <a:latin typeface="Yu Gothic UI" panose="020B0500000000000000" pitchFamily="50" charset="-128"/>
              <a:ea typeface="Yu Gothic UI" panose="020B0500000000000000" pitchFamily="50" charset="-128"/>
            </a:endParaRPr>
          </a:p>
        </p:txBody>
      </p:sp>
      <p:sp>
        <p:nvSpPr>
          <p:cNvPr id="52" name="ホームベース 30">
            <a:extLst>
              <a:ext uri="{FF2B5EF4-FFF2-40B4-BE49-F238E27FC236}">
                <a16:creationId xmlns:a16="http://schemas.microsoft.com/office/drawing/2014/main" id="{21F15286-3E05-49CD-9B3B-F64B4E1387A8}"/>
              </a:ext>
            </a:extLst>
          </p:cNvPr>
          <p:cNvSpPr/>
          <p:nvPr/>
        </p:nvSpPr>
        <p:spPr>
          <a:xfrm>
            <a:off x="6120000" y="5566155"/>
            <a:ext cx="3096124"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情報システムの更新に合わせて順次移行</a:t>
            </a:r>
          </a:p>
        </p:txBody>
      </p:sp>
    </p:spTree>
    <p:extLst>
      <p:ext uri="{BB962C8B-B14F-4D97-AF65-F5344CB8AC3E}">
        <p14:creationId xmlns:p14="http://schemas.microsoft.com/office/powerpoint/2010/main" val="1135405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54</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11. </a:t>
            </a:r>
            <a:r>
              <a:rPr kumimoji="1" lang="ja-JP" altLang="en-US" sz="1100" b="1" kern="0" dirty="0">
                <a:solidFill>
                  <a:srgbClr val="FFFFFF"/>
                </a:solidFill>
                <a:latin typeface="Yu Gothic UI" panose="020B0500000000000000" pitchFamily="50" charset="-128"/>
                <a:ea typeface="Yu Gothic UI" panose="020B0500000000000000" pitchFamily="50" charset="-128"/>
              </a:rPr>
              <a:t>「相方はデジタル」。次世代のしごと・働き方へ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96228"/>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自治体情報システムの標準化・共通化</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860932"/>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標準化対象業務について、市民の</a:t>
            </a:r>
            <a:r>
              <a:rPr lang="en-US" altLang="ja-JP" sz="1100" b="1" dirty="0" err="1">
                <a:solidFill>
                  <a:srgbClr val="000000"/>
                </a:solidFill>
                <a:ea typeface="Yu Gothic UI" panose="020B0500000000000000" pitchFamily="50" charset="-128"/>
              </a:rPr>
              <a:t>QoL</a:t>
            </a:r>
            <a:r>
              <a:rPr lang="ja-JP" altLang="en-US" sz="1100" b="1" dirty="0">
                <a:solidFill>
                  <a:srgbClr val="000000"/>
                </a:solidFill>
                <a:ea typeface="Yu Gothic UI" panose="020B0500000000000000" pitchFamily="50" charset="-128"/>
              </a:rPr>
              <a:t>向上に繋げることができるように市民の利便性向上及び行政運営の効率化に取り組み、標準準拠システムの利用を基本とした新しい業務運営を行っていること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8"/>
            <a:ext cx="972000" cy="959761"/>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844000"/>
            <a:ext cx="972000" cy="113635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2299069"/>
            <a:ext cx="3508650" cy="534758"/>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標準準拠システム（国が示す標準仕様に適合したシステム）に応じた業務スタイルに変革すること​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291760"/>
            <a:ext cx="972000" cy="51624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「地方公共団体情報システムの標準化に関する法律」及び「基本方針」に基づき、地方公共団体の主要</a:t>
            </a:r>
            <a:r>
              <a:rPr lang="en-US" altLang="ja-JP" sz="1100" dirty="0">
                <a:solidFill>
                  <a:srgbClr val="000000"/>
                </a:solidFill>
                <a:ea typeface="Yu Gothic UI" panose="020B0500000000000000" pitchFamily="50" charset="-128"/>
              </a:rPr>
              <a:t>20</a:t>
            </a:r>
            <a:r>
              <a:rPr lang="ja-JP" altLang="en-US" sz="1100" dirty="0">
                <a:solidFill>
                  <a:srgbClr val="000000"/>
                </a:solidFill>
                <a:ea typeface="Yu Gothic UI" panose="020B0500000000000000" pitchFamily="50" charset="-128"/>
              </a:rPr>
              <a:t>業務について、国が定めるガバメントクラウドに構築される標準仕様に準拠した標準準拠システムへの移行をめざす。​</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標準化全体の移行計画を策定のうえ、全体に影響のある課題・リスクの把握及び対応とともに、各システム移行</a:t>
            </a:r>
            <a:r>
              <a:rPr lang="en-US" altLang="ja-JP" sz="1100" dirty="0">
                <a:solidFill>
                  <a:srgbClr val="000000"/>
                </a:solidFill>
                <a:ea typeface="Yu Gothic UI" panose="020B0500000000000000" pitchFamily="50" charset="-128"/>
              </a:rPr>
              <a:t>PT</a:t>
            </a:r>
            <a:r>
              <a:rPr lang="ja-JP" altLang="en-US" sz="1100" dirty="0">
                <a:solidFill>
                  <a:srgbClr val="000000"/>
                </a:solidFill>
                <a:ea typeface="Yu Gothic UI" panose="020B0500000000000000" pitchFamily="50" charset="-128"/>
              </a:rPr>
              <a:t>の進捗管理を行い、計画的かつ円滑な移行を図る。​</a:t>
            </a:r>
            <a:endParaRPr lang="en-US" altLang="ja-JP"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「自治体情報システムの標準化・共通化に係る手順書」に基づき、標準準拠システムと現行システムの</a:t>
            </a:r>
            <a:r>
              <a:rPr lang="en-US" altLang="ja-JP" sz="1100" dirty="0">
                <a:solidFill>
                  <a:srgbClr val="000000"/>
                </a:solidFill>
                <a:ea typeface="Yu Gothic UI" panose="020B0500000000000000" pitchFamily="50" charset="-128"/>
              </a:rPr>
              <a:t>Fit</a:t>
            </a:r>
            <a:r>
              <a:rPr lang="ja-JP" altLang="en-US" sz="1100" dirty="0">
                <a:solidFill>
                  <a:srgbClr val="000000"/>
                </a:solidFill>
                <a:ea typeface="Yu Gothic UI" panose="020B0500000000000000" pitchFamily="50" charset="-128"/>
              </a:rPr>
              <a:t>＆</a:t>
            </a:r>
            <a:r>
              <a:rPr lang="en-US" altLang="ja-JP" sz="1100" dirty="0">
                <a:solidFill>
                  <a:srgbClr val="000000"/>
                </a:solidFill>
                <a:ea typeface="Yu Gothic UI" panose="020B0500000000000000" pitchFamily="50" charset="-128"/>
              </a:rPr>
              <a:t>Gap</a:t>
            </a:r>
            <a:r>
              <a:rPr lang="ja-JP" altLang="en-US" sz="1100" dirty="0">
                <a:solidFill>
                  <a:srgbClr val="000000"/>
                </a:solidFill>
                <a:ea typeface="Yu Gothic UI" panose="020B0500000000000000" pitchFamily="50" charset="-128"/>
              </a:rPr>
              <a:t>分析、デジタル化を見据えた業務の見直し（</a:t>
            </a:r>
            <a:r>
              <a:rPr lang="en-US" altLang="ja-JP" sz="1100" dirty="0">
                <a:solidFill>
                  <a:srgbClr val="000000"/>
                </a:solidFill>
                <a:ea typeface="Yu Gothic UI" panose="020B0500000000000000" pitchFamily="50" charset="-128"/>
              </a:rPr>
              <a:t>BPR)</a:t>
            </a:r>
            <a:r>
              <a:rPr lang="ja-JP" altLang="en-US" sz="1100" dirty="0" err="1">
                <a:solidFill>
                  <a:srgbClr val="000000"/>
                </a:solidFill>
                <a:ea typeface="Yu Gothic UI" panose="020B0500000000000000" pitchFamily="50" charset="-128"/>
              </a:rPr>
              <a:t>、</a:t>
            </a:r>
            <a:r>
              <a:rPr lang="en-US" altLang="ja-JP" sz="1100" dirty="0">
                <a:solidFill>
                  <a:srgbClr val="000000"/>
                </a:solidFill>
                <a:ea typeface="Yu Gothic UI" panose="020B0500000000000000" pitchFamily="50" charset="-128"/>
              </a:rPr>
              <a:t>RFI</a:t>
            </a:r>
            <a:r>
              <a:rPr lang="ja-JP" altLang="en-US" sz="1100" dirty="0">
                <a:solidFill>
                  <a:srgbClr val="000000"/>
                </a:solidFill>
                <a:ea typeface="Yu Gothic UI" panose="020B0500000000000000" pitchFamily="50" charset="-128"/>
              </a:rPr>
              <a:t>の実施・結果分析、調達仕様書作成、 調達、移行、条例・規則改正等を実施する。​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標準化対象の</a:t>
            </a:r>
            <a:r>
              <a:rPr lang="en-US" altLang="ja-JP" sz="1100" dirty="0">
                <a:solidFill>
                  <a:srgbClr val="000000"/>
                </a:solidFill>
                <a:ea typeface="Yu Gothic UI" panose="020B0500000000000000" pitchFamily="50" charset="-128"/>
              </a:rPr>
              <a:t>20</a:t>
            </a:r>
            <a:r>
              <a:rPr lang="ja-JP" altLang="en-US" sz="1100" dirty="0">
                <a:solidFill>
                  <a:srgbClr val="000000"/>
                </a:solidFill>
                <a:ea typeface="Yu Gothic UI" panose="020B0500000000000000" pitchFamily="50" charset="-128"/>
              </a:rPr>
              <a:t>業務と関連する業務についても、標準準拠システムへの移行に合わせて、システムの見直しや整備を行う。​</a:t>
            </a:r>
            <a:endParaRPr lang="en-US" altLang="ja-JP"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これら取組により、次の効果が期待できる。</a:t>
            </a:r>
            <a:endParaRPr lang="en-US" altLang="ja-JP"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行政運営の効率化（共同利用による費用面の割り勘効果享受、システム運用・改修等に係る職員負担の軽減（業務のスリム化、デジタル技術の活用による業務の効率化）​</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市民の利便性向上（オンライン化を前提とした業務の見直しによる利便性の向上、標準仕様に合わせることで代替手段や不要といったものも含めた業務の見直しを行い、職員が職員でしかできない業務に注力し、市民サービスの質を向上）</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37" name="矢印: 五方向 10">
            <a:extLst>
              <a:ext uri="{FF2B5EF4-FFF2-40B4-BE49-F238E27FC236}">
                <a16:creationId xmlns:a16="http://schemas.microsoft.com/office/drawing/2014/main" id="{12137F42-C4D3-45CE-938C-F3EDE5D3A607}"/>
              </a:ext>
            </a:extLst>
          </p:cNvPr>
          <p:cNvSpPr/>
          <p:nvPr/>
        </p:nvSpPr>
        <p:spPr>
          <a:xfrm>
            <a:off x="7275506" y="3437088"/>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7758DF3-0948-4B8E-ADD1-3B36917527FF}"/>
              </a:ext>
            </a:extLst>
          </p:cNvPr>
          <p:cNvSpPr txBox="1"/>
          <p:nvPr/>
        </p:nvSpPr>
        <p:spPr>
          <a:xfrm>
            <a:off x="7689492" y="3304818"/>
            <a:ext cx="1130658"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9E064B8A-A150-46F8-9ABB-D5CB140D28F4}"/>
              </a:ext>
            </a:extLst>
          </p:cNvPr>
          <p:cNvSpPr txBox="1"/>
          <p:nvPr/>
        </p:nvSpPr>
        <p:spPr>
          <a:xfrm>
            <a:off x="5902051" y="2842310"/>
            <a:ext cx="3416614"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移行計画書に基づく、総務省の「自治体情報システムの標準化・共通化に係る手順書」における進捗率</a:t>
            </a:r>
          </a:p>
        </p:txBody>
      </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616748"/>
            <a:ext cx="1087639"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36</a:t>
            </a:r>
            <a:r>
              <a:rPr kumimoji="1" lang="ja-JP" altLang="en-US" sz="1600" b="1" dirty="0">
                <a:ln w="0"/>
                <a:solidFill>
                  <a:srgbClr val="AF1932"/>
                </a:solidFill>
                <a:latin typeface="Yu Gothic UI" panose="020B0500000000000000" pitchFamily="50" charset="-128"/>
                <a:ea typeface="Yu Gothic UI" panose="020B0500000000000000" pitchFamily="50" charset="-128"/>
              </a:rPr>
              <a:t>％</a:t>
            </a:r>
            <a:endParaRPr kumimoji="1" lang="en-US" altLang="ja-JP" sz="1600" b="1" dirty="0">
              <a:ln w="0"/>
              <a:solidFill>
                <a:srgbClr val="AF1932"/>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E7758DF3-0948-4B8E-ADD1-3B36917527FF}"/>
              </a:ext>
            </a:extLst>
          </p:cNvPr>
          <p:cNvSpPr txBox="1"/>
          <p:nvPr/>
        </p:nvSpPr>
        <p:spPr>
          <a:xfrm>
            <a:off x="7775072" y="3558534"/>
            <a:ext cx="1635629" cy="32594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100</a:t>
            </a:r>
            <a:r>
              <a:rPr kumimoji="1" lang="ja-JP" altLang="en-US" sz="1600" b="1" dirty="0">
                <a:ln w="0"/>
                <a:solidFill>
                  <a:srgbClr val="AF1932"/>
                </a:solidFill>
                <a:latin typeface="Yu Gothic UI" panose="020B0500000000000000" pitchFamily="50" charset="-128"/>
                <a:ea typeface="Yu Gothic UI" panose="020B0500000000000000" pitchFamily="50" charset="-128"/>
              </a:rPr>
              <a:t>％</a:t>
            </a:r>
            <a:endParaRPr kumimoji="1" lang="en-US" altLang="ja-JP" sz="1600" b="1" dirty="0">
              <a:ln w="0"/>
              <a:solidFill>
                <a:srgbClr val="AF1932"/>
              </a:solidFill>
              <a:latin typeface="Yu Gothic UI" panose="020B0500000000000000" pitchFamily="50" charset="-128"/>
              <a:ea typeface="Yu Gothic UI" panose="020B0500000000000000" pitchFamily="50" charset="-128"/>
            </a:endParaRPr>
          </a:p>
        </p:txBody>
      </p:sp>
      <p:sp>
        <p:nvSpPr>
          <p:cNvPr id="45" name="テキスト ボックス 44">
            <a:extLst>
              <a:ext uri="{FF2B5EF4-FFF2-40B4-BE49-F238E27FC236}">
                <a16:creationId xmlns:a16="http://schemas.microsoft.com/office/drawing/2014/main" id="{E7758DF3-0948-4B8E-ADD1-3B36917527FF}"/>
              </a:ext>
            </a:extLst>
          </p:cNvPr>
          <p:cNvSpPr txBox="1"/>
          <p:nvPr/>
        </p:nvSpPr>
        <p:spPr>
          <a:xfrm>
            <a:off x="6060319" y="3304818"/>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88BD3951-DC58-49D2-A592-A03CECB54AE2}"/>
              </a:ext>
            </a:extLst>
          </p:cNvPr>
          <p:cNvSpPr txBox="1"/>
          <p:nvPr/>
        </p:nvSpPr>
        <p:spPr>
          <a:xfrm>
            <a:off x="4860000" y="4715509"/>
            <a:ext cx="972000" cy="1028191"/>
          </a:xfrm>
          <a:prstGeom prst="rect">
            <a:avLst/>
          </a:prstGeom>
          <a:solidFill>
            <a:srgbClr val="AF1932"/>
          </a:solidFill>
        </p:spPr>
        <p:txBody>
          <a:bodyPr wrap="square" lIns="0" tIns="0" rIns="0" bIns="0" rtlCol="0" anchor="ctr" anchorCtr="0">
            <a:noAutofit/>
          </a:bodyPr>
          <a:lstStyle/>
          <a:p>
            <a:pPr algn="ctr" defTabSz="228600">
              <a:defRPr/>
            </a:pPr>
            <a:r>
              <a:rPr lang="ja-JP" altLang="en-US" sz="1000" b="1" dirty="0">
                <a:solidFill>
                  <a:srgbClr val="FFFFFF"/>
                </a:solidFill>
                <a:ea typeface="Yu Gothic UI" panose="020B0500000000000000" pitchFamily="50" charset="-128"/>
              </a:rPr>
              <a:t>標準準拠システム</a:t>
            </a:r>
            <a:endParaRPr lang="en-US" altLang="ja-JP" sz="1000" b="1" dirty="0">
              <a:solidFill>
                <a:srgbClr val="FFFFFF"/>
              </a:solidFill>
              <a:ea typeface="Yu Gothic UI" panose="020B0500000000000000" pitchFamily="50" charset="-128"/>
            </a:endParaRPr>
          </a:p>
          <a:p>
            <a:pPr algn="ctr" defTabSz="228600">
              <a:defRPr/>
            </a:pPr>
            <a:r>
              <a:rPr lang="ja-JP" altLang="en-US" sz="1000" b="1" dirty="0">
                <a:solidFill>
                  <a:srgbClr val="FFFFFF"/>
                </a:solidFill>
                <a:ea typeface="Yu Gothic UI" panose="020B0500000000000000" pitchFamily="50" charset="-128"/>
              </a:rPr>
              <a:t>整備​</a:t>
            </a:r>
            <a:r>
              <a:rPr lang="ja-JP" altLang="en-US" sz="1000" b="0" i="0" dirty="0">
                <a:solidFill>
                  <a:srgbClr val="000000"/>
                </a:solidFill>
                <a:effectLst/>
                <a:latin typeface="Yu Gothic UI" panose="020B0500000000000000" pitchFamily="50" charset="-128"/>
                <a:ea typeface="Yu Gothic UI" panose="020B0500000000000000" pitchFamily="50" charset="-128"/>
              </a:rPr>
              <a:t>​</a:t>
            </a:r>
            <a:endParaRPr kumimoji="1" lang="ja-JP" altLang="en-US" sz="1000" b="1" dirty="0">
              <a:solidFill>
                <a:srgbClr val="FFFFFF"/>
              </a:solidFill>
              <a:latin typeface="Yu Gothic UI" panose="020B0500000000000000" pitchFamily="50" charset="-128"/>
              <a:ea typeface="Yu Gothic UI" panose="020B0500000000000000" pitchFamily="50" charset="-128"/>
            </a:endParaRPr>
          </a:p>
        </p:txBody>
      </p:sp>
      <p:sp>
        <p:nvSpPr>
          <p:cNvPr id="48" name="ホームベース 30">
            <a:extLst>
              <a:ext uri="{FF2B5EF4-FFF2-40B4-BE49-F238E27FC236}">
                <a16:creationId xmlns:a16="http://schemas.microsoft.com/office/drawing/2014/main" id="{21F15286-3E05-49CD-9B3B-F64B4E1387A8}"/>
              </a:ext>
            </a:extLst>
          </p:cNvPr>
          <p:cNvSpPr/>
          <p:nvPr/>
        </p:nvSpPr>
        <p:spPr>
          <a:xfrm>
            <a:off x="6120000" y="4715571"/>
            <a:ext cx="1008123" cy="50366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en-US" altLang="ja-JP" sz="1000" dirty="0">
                <a:solidFill>
                  <a:srgbClr val="000000"/>
                </a:solidFill>
                <a:latin typeface="Yu Gothic UI" panose="020B0500000000000000" pitchFamily="50" charset="-128"/>
                <a:ea typeface="Yu Gothic UI" panose="020B0500000000000000" pitchFamily="50" charset="-128"/>
              </a:rPr>
              <a:t>BPR</a:t>
            </a:r>
            <a:r>
              <a:rPr kumimoji="1" lang="ja-JP" altLang="en-US" sz="1000" dirty="0">
                <a:solidFill>
                  <a:srgbClr val="000000"/>
                </a:solidFill>
                <a:latin typeface="Yu Gothic UI" panose="020B0500000000000000" pitchFamily="50" charset="-128"/>
                <a:ea typeface="Yu Gothic UI" panose="020B0500000000000000" pitchFamily="50" charset="-128"/>
              </a:rPr>
              <a:t>の実施</a:t>
            </a:r>
          </a:p>
        </p:txBody>
      </p:sp>
      <p:sp>
        <p:nvSpPr>
          <p:cNvPr id="43" name="ホームベース 30">
            <a:extLst>
              <a:ext uri="{FF2B5EF4-FFF2-40B4-BE49-F238E27FC236}">
                <a16:creationId xmlns:a16="http://schemas.microsoft.com/office/drawing/2014/main" id="{21F15286-3E05-49CD-9B3B-F64B4E1387A8}"/>
              </a:ext>
            </a:extLst>
          </p:cNvPr>
          <p:cNvSpPr/>
          <p:nvPr/>
        </p:nvSpPr>
        <p:spPr>
          <a:xfrm>
            <a:off x="7601939" y="5273624"/>
            <a:ext cx="1614186" cy="47007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業務・システム等の移行</a:t>
            </a:r>
          </a:p>
        </p:txBody>
      </p:sp>
      <p:sp>
        <p:nvSpPr>
          <p:cNvPr id="39" name="ホームベース 30">
            <a:extLst>
              <a:ext uri="{FF2B5EF4-FFF2-40B4-BE49-F238E27FC236}">
                <a16:creationId xmlns:a16="http://schemas.microsoft.com/office/drawing/2014/main" id="{21F15286-3E05-49CD-9B3B-F64B4E1387A8}"/>
              </a:ext>
            </a:extLst>
          </p:cNvPr>
          <p:cNvSpPr/>
          <p:nvPr/>
        </p:nvSpPr>
        <p:spPr>
          <a:xfrm>
            <a:off x="7164000" y="4715571"/>
            <a:ext cx="1008123" cy="50366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業務・運用</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設計</a:t>
            </a:r>
          </a:p>
        </p:txBody>
      </p:sp>
    </p:spTree>
    <p:extLst>
      <p:ext uri="{BB962C8B-B14F-4D97-AF65-F5344CB8AC3E}">
        <p14:creationId xmlns:p14="http://schemas.microsoft.com/office/powerpoint/2010/main" val="4252786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55</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11. </a:t>
            </a:r>
            <a:r>
              <a:rPr kumimoji="1" lang="ja-JP" altLang="en-US" sz="1100" b="1" kern="0" dirty="0">
                <a:solidFill>
                  <a:srgbClr val="FFFFFF"/>
                </a:solidFill>
                <a:latin typeface="Yu Gothic UI" panose="020B0500000000000000" pitchFamily="50" charset="-128"/>
                <a:ea typeface="Yu Gothic UI" panose="020B0500000000000000" pitchFamily="50" charset="-128"/>
              </a:rPr>
              <a:t>「相方はデジタル」。次世代のしごと・働き方へ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046764"/>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dirty="0">
                <a:solidFill>
                  <a:srgbClr val="AF1932"/>
                </a:solidFill>
                <a:ea typeface="Yu Gothic UI" panose="020B0500000000000000" pitchFamily="50" charset="-128"/>
              </a:rPr>
              <a:t>バックオフィス（内部管理業務）</a:t>
            </a:r>
            <a:r>
              <a:rPr lang="en-US" altLang="ja-JP" sz="2000" b="1" dirty="0">
                <a:solidFill>
                  <a:srgbClr val="AF1932"/>
                </a:solidFill>
                <a:ea typeface="Yu Gothic UI" panose="020B0500000000000000" pitchFamily="50" charset="-128"/>
              </a:rPr>
              <a:t>DX</a:t>
            </a:r>
            <a:r>
              <a:rPr lang="ja-JP" altLang="en-US" sz="2000" b="1" dirty="0">
                <a:solidFill>
                  <a:srgbClr val="AF1932"/>
                </a:solidFill>
                <a:ea typeface="Yu Gothic UI" panose="020B0500000000000000" pitchFamily="50" charset="-128"/>
              </a:rPr>
              <a:t>の実現​</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271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271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271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08461" cy="78419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内部管理業務を全体最適化し、業務改革（</a:t>
            </a:r>
            <a:r>
              <a:rPr lang="en-US" altLang="ja-JP" sz="1100" b="1" dirty="0">
                <a:solidFill>
                  <a:srgbClr val="000000"/>
                </a:solidFill>
                <a:ea typeface="Yu Gothic UI" panose="020B0500000000000000" pitchFamily="50" charset="-128"/>
              </a:rPr>
              <a:t>DX</a:t>
            </a:r>
            <a:r>
              <a:rPr lang="ja-JP" altLang="en-US" sz="1100" b="1" dirty="0">
                <a:solidFill>
                  <a:srgbClr val="000000"/>
                </a:solidFill>
                <a:ea typeface="Yu Gothic UI" panose="020B0500000000000000" pitchFamily="50" charset="-128"/>
              </a:rPr>
              <a:t>）を</a:t>
            </a:r>
            <a:br>
              <a:rPr lang="en-US" altLang="ja-JP" sz="1100" b="1" dirty="0">
                <a:solidFill>
                  <a:srgbClr val="000000"/>
                </a:solidFill>
                <a:ea typeface="Yu Gothic UI" panose="020B0500000000000000" pitchFamily="50" charset="-128"/>
              </a:rPr>
            </a:br>
            <a:r>
              <a:rPr lang="ja-JP" altLang="en-US" sz="1100" b="1" dirty="0">
                <a:solidFill>
                  <a:srgbClr val="000000"/>
                </a:solidFill>
                <a:ea typeface="Yu Gothic UI" panose="020B0500000000000000" pitchFamily="50" charset="-128"/>
              </a:rPr>
              <a:t>実現することで、組織全体のパフォーマンスと業務品質を向上させ、新たなニーズへの対応が実現できていること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874216"/>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772000"/>
            <a:ext cx="972000" cy="113635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2220159"/>
            <a:ext cx="3508650" cy="577668"/>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データ連携・自動化などのシステムの全体最適化を進め、事務処理に係る負担が最小化されていること​​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206217"/>
            <a:ext cx="972000" cy="529781"/>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fontAlgn="base">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バックオフィス（内部管理業務）は、文書管理や財務会計、総務事務などの主要な業務をシステム化しているが、制度ごとにシステムが開発されており、システム間でのデータ再入力・転記などに多大な労力を要している。また、非システム業務はメール・</a:t>
            </a:r>
            <a:r>
              <a:rPr lang="en-US" altLang="ja-JP" sz="1100" dirty="0">
                <a:solidFill>
                  <a:srgbClr val="000000"/>
                </a:solidFill>
                <a:ea typeface="Yu Gothic UI" panose="020B0500000000000000" pitchFamily="50" charset="-128"/>
              </a:rPr>
              <a:t>Excel</a:t>
            </a:r>
            <a:r>
              <a:rPr lang="ja-JP" altLang="en-US" sz="1100" dirty="0">
                <a:solidFill>
                  <a:srgbClr val="000000"/>
                </a:solidFill>
                <a:ea typeface="Yu Gothic UI" panose="020B0500000000000000" pitchFamily="50" charset="-128"/>
              </a:rPr>
              <a:t>を利用したアナログ的な事務処理となっており事務コストが多重にかかっている。</a:t>
            </a:r>
          </a:p>
          <a:p>
            <a:pPr marL="171450" lvl="2" indent="-171450" fontAlgn="base">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多くの職員が関わる人事・予算・会計・契約・文書等のバックオフィス業務（内部管理業務）について、非システム業務も含めてデジタル技術を活用した全体最適化を実現する。</a:t>
            </a:r>
          </a:p>
          <a:p>
            <a:pPr marL="171450" lvl="2" indent="-171450" fontAlgn="base">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システム間の連携により一度システムへ入力した情報が後続業務のシステムへ自動連携され、複数業務を繋ぐ全体的な進捗管理が可能となるなど、組織全体のパフォーマンスと業務品質を向上させるとともに、働き方改革に即したシステムを導入・構築することで働く場所にとらわれず意思決定が可能になるなど働き方改革を実現する。</a:t>
            </a:r>
          </a:p>
          <a:p>
            <a:pPr marL="171450" lvl="2" indent="-171450" fontAlgn="base">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また、各システムのデータの可視化や一元的な分析を可能とし、経営判断や施策検討への活用を図る​。</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37" name="矢印: 五方向 10">
            <a:extLst>
              <a:ext uri="{FF2B5EF4-FFF2-40B4-BE49-F238E27FC236}">
                <a16:creationId xmlns:a16="http://schemas.microsoft.com/office/drawing/2014/main" id="{12137F42-C4D3-45CE-938C-F3EDE5D3A607}"/>
              </a:ext>
            </a:extLst>
          </p:cNvPr>
          <p:cNvSpPr/>
          <p:nvPr/>
        </p:nvSpPr>
        <p:spPr>
          <a:xfrm>
            <a:off x="7275506" y="3296413"/>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7758DF3-0948-4B8E-ADD1-3B36917527FF}"/>
              </a:ext>
            </a:extLst>
          </p:cNvPr>
          <p:cNvSpPr txBox="1"/>
          <p:nvPr/>
        </p:nvSpPr>
        <p:spPr>
          <a:xfrm>
            <a:off x="7689492" y="3164143"/>
            <a:ext cx="1159233"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2027</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9E064B8A-A150-46F8-9ABB-D5CB140D28F4}"/>
              </a:ext>
            </a:extLst>
          </p:cNvPr>
          <p:cNvSpPr txBox="1"/>
          <p:nvPr/>
        </p:nvSpPr>
        <p:spPr>
          <a:xfrm>
            <a:off x="5902051" y="2772000"/>
            <a:ext cx="3416614"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グランドデザインに基づき最適化された事業数​</a:t>
            </a:r>
          </a:p>
        </p:txBody>
      </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476073"/>
            <a:ext cx="1087639" cy="221211"/>
          </a:xfrm>
          <a:prstGeom prst="rect">
            <a:avLst/>
          </a:prstGeom>
          <a:noFill/>
        </p:spPr>
        <p:txBody>
          <a:bodyPr wrap="square" lIns="0" tIns="0" rIns="0" bIns="0" rtlCol="0" anchor="ctr" anchorCtr="0">
            <a:noAutofit/>
          </a:bodyPr>
          <a:lstStyle/>
          <a:p>
            <a:pPr defTabSz="228600">
              <a:defRPr/>
            </a:pPr>
            <a:r>
              <a:rPr kumimoji="1" lang="ja-JP" altLang="en-US" b="1" dirty="0">
                <a:ln w="0"/>
                <a:solidFill>
                  <a:srgbClr val="AF1932"/>
                </a:solidFill>
                <a:latin typeface="Yu Gothic UI" panose="020B0500000000000000" pitchFamily="50" charset="-128"/>
                <a:ea typeface="Yu Gothic UI" panose="020B0500000000000000" pitchFamily="50" charset="-128"/>
              </a:rPr>
              <a:t>策定中</a:t>
            </a:r>
            <a:endParaRPr kumimoji="1" lang="ja-JP" altLang="en-US" sz="1600" b="1" dirty="0">
              <a:ln w="0"/>
              <a:solidFill>
                <a:srgbClr val="AF1932"/>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E7758DF3-0948-4B8E-ADD1-3B36917527FF}"/>
              </a:ext>
            </a:extLst>
          </p:cNvPr>
          <p:cNvSpPr txBox="1"/>
          <p:nvPr/>
        </p:nvSpPr>
        <p:spPr>
          <a:xfrm>
            <a:off x="7775072" y="3423707"/>
            <a:ext cx="1635629" cy="32594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6</a:t>
            </a:r>
            <a:r>
              <a:rPr kumimoji="1" lang="ja-JP" altLang="en-US" sz="1600" b="1" dirty="0">
                <a:ln w="0"/>
                <a:solidFill>
                  <a:srgbClr val="AF1932"/>
                </a:solidFill>
                <a:latin typeface="Yu Gothic UI" panose="020B0500000000000000" pitchFamily="50" charset="-128"/>
                <a:ea typeface="Yu Gothic UI" panose="020B0500000000000000" pitchFamily="50" charset="-128"/>
              </a:rPr>
              <a:t>事業</a:t>
            </a:r>
            <a:endParaRPr kumimoji="1" lang="ja-JP" altLang="en-US" sz="900" b="1" dirty="0">
              <a:ln w="0"/>
              <a:solidFill>
                <a:srgbClr val="AF1932"/>
              </a:solidFill>
              <a:latin typeface="Yu Gothic UI" panose="020B0500000000000000" pitchFamily="50" charset="-128"/>
              <a:ea typeface="Yu Gothic UI" panose="020B0500000000000000" pitchFamily="50" charset="-128"/>
            </a:endParaRPr>
          </a:p>
        </p:txBody>
      </p:sp>
      <p:sp>
        <p:nvSpPr>
          <p:cNvPr id="45" name="テキスト ボックス 44">
            <a:extLst>
              <a:ext uri="{FF2B5EF4-FFF2-40B4-BE49-F238E27FC236}">
                <a16:creationId xmlns:a16="http://schemas.microsoft.com/office/drawing/2014/main" id="{E7758DF3-0948-4B8E-ADD1-3B36917527FF}"/>
              </a:ext>
            </a:extLst>
          </p:cNvPr>
          <p:cNvSpPr txBox="1"/>
          <p:nvPr/>
        </p:nvSpPr>
        <p:spPr>
          <a:xfrm>
            <a:off x="6060319" y="3164143"/>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88BD3951-DC58-49D2-A592-A03CECB54AE2}"/>
              </a:ext>
            </a:extLst>
          </p:cNvPr>
          <p:cNvSpPr txBox="1"/>
          <p:nvPr/>
        </p:nvSpPr>
        <p:spPr>
          <a:xfrm>
            <a:off x="4860000" y="4566045"/>
            <a:ext cx="972000" cy="360000"/>
          </a:xfrm>
          <a:prstGeom prst="rect">
            <a:avLst/>
          </a:prstGeom>
          <a:solidFill>
            <a:srgbClr val="AF1932"/>
          </a:solidFill>
        </p:spPr>
        <p:txBody>
          <a:bodyPr wrap="square" lIns="0" tIns="0" rIns="0" bIns="0" rtlCol="0" anchor="ctr" anchorCtr="0">
            <a:noAutofit/>
          </a:bodyPr>
          <a:lstStyle/>
          <a:p>
            <a:pPr algn="ctr" defTabSz="228600">
              <a:defRPr/>
            </a:pPr>
            <a:r>
              <a:rPr lang="ja-JP" altLang="en-US" sz="1000" b="1" dirty="0">
                <a:solidFill>
                  <a:srgbClr val="FFFFFF"/>
                </a:solidFill>
                <a:ea typeface="Yu Gothic UI" panose="020B0500000000000000" pitchFamily="50" charset="-128"/>
              </a:rPr>
              <a:t>グランドデザイン​</a:t>
            </a:r>
          </a:p>
          <a:p>
            <a:pPr algn="ctr" defTabSz="228600">
              <a:defRPr/>
            </a:pPr>
            <a:r>
              <a:rPr lang="ja-JP" altLang="en-US" sz="1000" b="1" dirty="0">
                <a:solidFill>
                  <a:srgbClr val="FFFFFF"/>
                </a:solidFill>
                <a:ea typeface="Yu Gothic UI" panose="020B0500000000000000" pitchFamily="50" charset="-128"/>
              </a:rPr>
              <a:t>策定・実現支援​</a:t>
            </a:r>
            <a:endParaRPr kumimoji="1" lang="ja-JP" altLang="en-US" sz="1050" b="1" dirty="0">
              <a:solidFill>
                <a:srgbClr val="FFFFFF"/>
              </a:solidFill>
              <a:latin typeface="Yu Gothic UI" panose="020B0500000000000000" pitchFamily="50" charset="-128"/>
              <a:ea typeface="Yu Gothic UI" panose="020B0500000000000000" pitchFamily="50" charset="-128"/>
            </a:endParaRPr>
          </a:p>
        </p:txBody>
      </p:sp>
      <p:sp>
        <p:nvSpPr>
          <p:cNvPr id="47" name="テキスト ボックス 46">
            <a:extLst>
              <a:ext uri="{FF2B5EF4-FFF2-40B4-BE49-F238E27FC236}">
                <a16:creationId xmlns:a16="http://schemas.microsoft.com/office/drawing/2014/main" id="{8706E2D6-6881-4903-BD33-D5225E1A648A}"/>
              </a:ext>
            </a:extLst>
          </p:cNvPr>
          <p:cNvSpPr txBox="1"/>
          <p:nvPr/>
        </p:nvSpPr>
        <p:spPr>
          <a:xfrm>
            <a:off x="4860000" y="4969925"/>
            <a:ext cx="972000" cy="360000"/>
          </a:xfrm>
          <a:prstGeom prst="rect">
            <a:avLst/>
          </a:prstGeom>
          <a:solidFill>
            <a:srgbClr val="AF1932"/>
          </a:solidFill>
        </p:spPr>
        <p:txBody>
          <a:bodyPr wrap="square" lIns="0" tIns="0" rIns="0" bIns="0" rtlCol="0" anchor="ctr" anchorCtr="0">
            <a:noAutofit/>
          </a:bodyPr>
          <a:lstStyle/>
          <a:p>
            <a:pPr algn="ctr" defTabSz="228600">
              <a:defRPr/>
            </a:pPr>
            <a:r>
              <a:rPr lang="ja-JP" altLang="en-US" sz="1000" b="1" dirty="0">
                <a:solidFill>
                  <a:srgbClr val="FFFFFF"/>
                </a:solidFill>
                <a:ea typeface="Yu Gothic UI" panose="020B0500000000000000" pitchFamily="50" charset="-128"/>
              </a:rPr>
              <a:t>予算編成業務</a:t>
            </a:r>
            <a:endParaRPr lang="en-US" altLang="ja-JP" sz="1000" b="1" dirty="0">
              <a:solidFill>
                <a:srgbClr val="FFFFFF"/>
              </a:solidFill>
              <a:ea typeface="Yu Gothic UI" panose="020B0500000000000000" pitchFamily="50" charset="-128"/>
            </a:endParaRPr>
          </a:p>
          <a:p>
            <a:pPr algn="ctr" defTabSz="228600">
              <a:defRPr/>
            </a:pPr>
            <a:r>
              <a:rPr lang="ja-JP" altLang="en-US" sz="1000" b="1" dirty="0">
                <a:solidFill>
                  <a:srgbClr val="FFFFFF"/>
                </a:solidFill>
                <a:ea typeface="Yu Gothic UI" panose="020B0500000000000000" pitchFamily="50" charset="-128"/>
              </a:rPr>
              <a:t>システム化​</a:t>
            </a:r>
          </a:p>
        </p:txBody>
      </p:sp>
      <p:sp>
        <p:nvSpPr>
          <p:cNvPr id="48" name="ホームベース 30">
            <a:extLst>
              <a:ext uri="{FF2B5EF4-FFF2-40B4-BE49-F238E27FC236}">
                <a16:creationId xmlns:a16="http://schemas.microsoft.com/office/drawing/2014/main" id="{21F15286-3E05-49CD-9B3B-F64B4E1387A8}"/>
              </a:ext>
            </a:extLst>
          </p:cNvPr>
          <p:cNvSpPr/>
          <p:nvPr/>
        </p:nvSpPr>
        <p:spPr>
          <a:xfrm>
            <a:off x="6120000" y="4566105"/>
            <a:ext cx="1008123"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グランドデザイン策定</a:t>
            </a:r>
          </a:p>
        </p:txBody>
      </p:sp>
      <p:sp>
        <p:nvSpPr>
          <p:cNvPr id="43" name="ホームベース 30">
            <a:extLst>
              <a:ext uri="{FF2B5EF4-FFF2-40B4-BE49-F238E27FC236}">
                <a16:creationId xmlns:a16="http://schemas.microsoft.com/office/drawing/2014/main" id="{21F15286-3E05-49CD-9B3B-F64B4E1387A8}"/>
              </a:ext>
            </a:extLst>
          </p:cNvPr>
          <p:cNvSpPr/>
          <p:nvPr/>
        </p:nvSpPr>
        <p:spPr>
          <a:xfrm>
            <a:off x="6120000" y="4968448"/>
            <a:ext cx="1541708"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開発</a:t>
            </a:r>
          </a:p>
        </p:txBody>
      </p:sp>
      <p:sp>
        <p:nvSpPr>
          <p:cNvPr id="44" name="テキスト ボックス 43">
            <a:extLst>
              <a:ext uri="{FF2B5EF4-FFF2-40B4-BE49-F238E27FC236}">
                <a16:creationId xmlns:a16="http://schemas.microsoft.com/office/drawing/2014/main" id="{8706E2D6-6881-4903-BD33-D5225E1A648A}"/>
              </a:ext>
            </a:extLst>
          </p:cNvPr>
          <p:cNvSpPr txBox="1"/>
          <p:nvPr/>
        </p:nvSpPr>
        <p:spPr>
          <a:xfrm>
            <a:off x="4860000" y="5344581"/>
            <a:ext cx="972000" cy="432000"/>
          </a:xfrm>
          <a:prstGeom prst="rect">
            <a:avLst/>
          </a:prstGeom>
          <a:solidFill>
            <a:srgbClr val="AF1932"/>
          </a:solidFill>
        </p:spPr>
        <p:txBody>
          <a:bodyPr wrap="square" lIns="0" tIns="0" rIns="0" bIns="0" rtlCol="0" anchor="ctr" anchorCtr="0">
            <a:noAutofit/>
          </a:bodyPr>
          <a:lstStyle/>
          <a:p>
            <a:pPr algn="ctr" defTabSz="228600">
              <a:defRPr/>
            </a:pPr>
            <a:r>
              <a:rPr lang="ja-JP" altLang="en-US" sz="1000" b="1" dirty="0">
                <a:solidFill>
                  <a:srgbClr val="FFFFFF"/>
                </a:solidFill>
                <a:ea typeface="Yu Gothic UI" panose="020B0500000000000000" pitchFamily="50" charset="-128"/>
              </a:rPr>
              <a:t>電子契約導入・​</a:t>
            </a:r>
          </a:p>
          <a:p>
            <a:pPr algn="ctr" defTabSz="228600">
              <a:defRPr/>
            </a:pPr>
            <a:r>
              <a:rPr lang="ja-JP" altLang="en-US" sz="1000" b="1" dirty="0">
                <a:solidFill>
                  <a:srgbClr val="FFFFFF"/>
                </a:solidFill>
                <a:ea typeface="Yu Gothic UI" panose="020B0500000000000000" pitchFamily="50" charset="-128"/>
              </a:rPr>
              <a:t>電子調達再構築​</a:t>
            </a:r>
          </a:p>
        </p:txBody>
      </p:sp>
      <p:sp>
        <p:nvSpPr>
          <p:cNvPr id="50" name="テキスト ボックス 49">
            <a:extLst>
              <a:ext uri="{FF2B5EF4-FFF2-40B4-BE49-F238E27FC236}">
                <a16:creationId xmlns:a16="http://schemas.microsoft.com/office/drawing/2014/main" id="{8706E2D6-6881-4903-BD33-D5225E1A648A}"/>
              </a:ext>
            </a:extLst>
          </p:cNvPr>
          <p:cNvSpPr txBox="1"/>
          <p:nvPr/>
        </p:nvSpPr>
        <p:spPr>
          <a:xfrm>
            <a:off x="4860000" y="5800322"/>
            <a:ext cx="972000" cy="324000"/>
          </a:xfrm>
          <a:prstGeom prst="rect">
            <a:avLst/>
          </a:prstGeom>
          <a:solidFill>
            <a:srgbClr val="AF1932"/>
          </a:solidFill>
        </p:spPr>
        <p:txBody>
          <a:bodyPr wrap="square" lIns="0" tIns="0" rIns="0" bIns="0" rtlCol="0" anchor="ctr" anchorCtr="0">
            <a:noAutofit/>
          </a:bodyPr>
          <a:lstStyle/>
          <a:p>
            <a:pPr algn="ctr" defTabSz="228600">
              <a:defRPr/>
            </a:pPr>
            <a:r>
              <a:rPr lang="ja-JP" altLang="en-US" sz="800" b="1" dirty="0">
                <a:solidFill>
                  <a:srgbClr val="FFFFFF"/>
                </a:solidFill>
                <a:ea typeface="Yu Gothic UI" panose="020B0500000000000000" pitchFamily="50" charset="-128"/>
              </a:rPr>
              <a:t>総務事務・文書管理・財務会計​</a:t>
            </a:r>
          </a:p>
        </p:txBody>
      </p:sp>
      <p:sp>
        <p:nvSpPr>
          <p:cNvPr id="51" name="ホームベース 30">
            <a:extLst>
              <a:ext uri="{FF2B5EF4-FFF2-40B4-BE49-F238E27FC236}">
                <a16:creationId xmlns:a16="http://schemas.microsoft.com/office/drawing/2014/main" id="{21F15286-3E05-49CD-9B3B-F64B4E1387A8}"/>
              </a:ext>
            </a:extLst>
          </p:cNvPr>
          <p:cNvSpPr/>
          <p:nvPr/>
        </p:nvSpPr>
        <p:spPr>
          <a:xfrm>
            <a:off x="7187577" y="4566105"/>
            <a:ext cx="2028547"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グランドデザイン実行支援</a:t>
            </a:r>
          </a:p>
        </p:txBody>
      </p:sp>
      <p:sp>
        <p:nvSpPr>
          <p:cNvPr id="52" name="ホームベース 30">
            <a:extLst>
              <a:ext uri="{FF2B5EF4-FFF2-40B4-BE49-F238E27FC236}">
                <a16:creationId xmlns:a16="http://schemas.microsoft.com/office/drawing/2014/main" id="{21F15286-3E05-49CD-9B3B-F64B4E1387A8}"/>
              </a:ext>
            </a:extLst>
          </p:cNvPr>
          <p:cNvSpPr/>
          <p:nvPr/>
        </p:nvSpPr>
        <p:spPr>
          <a:xfrm>
            <a:off x="7689492" y="4968448"/>
            <a:ext cx="1526632"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運用開始</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業務最適化検討</a:t>
            </a:r>
          </a:p>
        </p:txBody>
      </p:sp>
      <p:sp>
        <p:nvSpPr>
          <p:cNvPr id="53" name="ホームベース 30">
            <a:extLst>
              <a:ext uri="{FF2B5EF4-FFF2-40B4-BE49-F238E27FC236}">
                <a16:creationId xmlns:a16="http://schemas.microsoft.com/office/drawing/2014/main" id="{21F15286-3E05-49CD-9B3B-F64B4E1387A8}"/>
              </a:ext>
            </a:extLst>
          </p:cNvPr>
          <p:cNvSpPr/>
          <p:nvPr/>
        </p:nvSpPr>
        <p:spPr>
          <a:xfrm>
            <a:off x="6120000" y="5368423"/>
            <a:ext cx="1034067"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検討</a:t>
            </a:r>
          </a:p>
        </p:txBody>
      </p:sp>
      <p:sp>
        <p:nvSpPr>
          <p:cNvPr id="54" name="ホームベース 30">
            <a:extLst>
              <a:ext uri="{FF2B5EF4-FFF2-40B4-BE49-F238E27FC236}">
                <a16:creationId xmlns:a16="http://schemas.microsoft.com/office/drawing/2014/main" id="{21F15286-3E05-49CD-9B3B-F64B4E1387A8}"/>
              </a:ext>
            </a:extLst>
          </p:cNvPr>
          <p:cNvSpPr/>
          <p:nvPr/>
        </p:nvSpPr>
        <p:spPr>
          <a:xfrm>
            <a:off x="7181851" y="5368423"/>
            <a:ext cx="1000858"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電子契約導入電子調達開発</a:t>
            </a:r>
          </a:p>
        </p:txBody>
      </p:sp>
      <p:sp>
        <p:nvSpPr>
          <p:cNvPr id="55" name="ホームベース 30">
            <a:extLst>
              <a:ext uri="{FF2B5EF4-FFF2-40B4-BE49-F238E27FC236}">
                <a16:creationId xmlns:a16="http://schemas.microsoft.com/office/drawing/2014/main" id="{21F15286-3E05-49CD-9B3B-F64B4E1387A8}"/>
              </a:ext>
            </a:extLst>
          </p:cNvPr>
          <p:cNvSpPr/>
          <p:nvPr/>
        </p:nvSpPr>
        <p:spPr>
          <a:xfrm>
            <a:off x="8182708" y="5368423"/>
            <a:ext cx="1033415"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電子調達</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開発</a:t>
            </a:r>
          </a:p>
        </p:txBody>
      </p:sp>
      <p:sp>
        <p:nvSpPr>
          <p:cNvPr id="56" name="ホームベース 30">
            <a:extLst>
              <a:ext uri="{FF2B5EF4-FFF2-40B4-BE49-F238E27FC236}">
                <a16:creationId xmlns:a16="http://schemas.microsoft.com/office/drawing/2014/main" id="{21F15286-3E05-49CD-9B3B-F64B4E1387A8}"/>
              </a:ext>
            </a:extLst>
          </p:cNvPr>
          <p:cNvSpPr/>
          <p:nvPr/>
        </p:nvSpPr>
        <p:spPr>
          <a:xfrm>
            <a:off x="7181851" y="5856558"/>
            <a:ext cx="203427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検討</a:t>
            </a:r>
          </a:p>
        </p:txBody>
      </p:sp>
    </p:spTree>
    <p:extLst>
      <p:ext uri="{BB962C8B-B14F-4D97-AF65-F5344CB8AC3E}">
        <p14:creationId xmlns:p14="http://schemas.microsoft.com/office/powerpoint/2010/main" val="1287499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56</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11. </a:t>
            </a:r>
            <a:r>
              <a:rPr kumimoji="1" lang="ja-JP" altLang="en-US" sz="1100" b="1" kern="0" dirty="0">
                <a:solidFill>
                  <a:srgbClr val="FFFFFF"/>
                </a:solidFill>
                <a:latin typeface="Yu Gothic UI" panose="020B0500000000000000" pitchFamily="50" charset="-128"/>
                <a:ea typeface="Yu Gothic UI" panose="020B0500000000000000" pitchFamily="50" charset="-128"/>
              </a:rPr>
              <a:t>「相方はデジタル」。次世代のしごと・働き方へ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96228"/>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予算編成事務の効率化</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30" name="正方形/長方形 29">
            <a:extLst>
              <a:ext uri="{FF2B5EF4-FFF2-40B4-BE49-F238E27FC236}">
                <a16:creationId xmlns:a16="http://schemas.microsoft.com/office/drawing/2014/main" id="{431F7C23-3141-4BF6-B9BB-D8008A5B03DB}"/>
              </a:ext>
            </a:extLst>
          </p:cNvPr>
          <p:cNvSpPr/>
          <p:nvPr/>
        </p:nvSpPr>
        <p:spPr>
          <a:xfrm>
            <a:off x="4860000" y="2807717"/>
            <a:ext cx="972000" cy="113635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2275907"/>
            <a:ext cx="3508650" cy="52192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予算編成事務のシステム化による</a:t>
            </a:r>
            <a:r>
              <a:rPr lang="en-US" altLang="ja-JP" sz="1100" b="1" dirty="0">
                <a:solidFill>
                  <a:srgbClr val="000000"/>
                </a:solidFill>
                <a:ea typeface="Yu Gothic UI" panose="020B0500000000000000" pitchFamily="50" charset="-128"/>
              </a:rPr>
              <a:t>BPR</a:t>
            </a:r>
            <a:r>
              <a:rPr lang="ja-JP" altLang="en-US" sz="1100" b="1" dirty="0">
                <a:solidFill>
                  <a:srgbClr val="000000"/>
                </a:solidFill>
                <a:ea typeface="Yu Gothic UI" panose="020B0500000000000000" pitchFamily="50" charset="-128"/>
              </a:rPr>
              <a:t>を行い、業務の生産性・効率性を向上させること​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268152"/>
            <a:ext cx="972000" cy="5038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全部局にまたがる予算編成事務について、財政局と各部局の間では、エクセル等で作成したデータを紙やメール、電話でやり取りが行われているため、確認作業や情報集約に時間を要し、事務が非効率となってい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予算編成事務にシステムを導入することで、確認作業の省力化や情報集約の迅速化を図り、もって全庁的な事務の効率化に資することを目的とする。​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予算編成に係る主要な事務（予算要求調書の作成、部局と財政局の調整作業、集計、収支状況等各種資料作成など）についてシステム内で完結できるようにする。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また、予算執行状況（見込）の集計業務についてシステム化する。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これらにより、次の効果が期待できる。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重複入力の防止や業務効率の向上が見込めるほか、各種資料の自動作成が可能となり、さらに財務会計システムとデータ連携することで、予算書作成などの業務の簡素化もできる。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また、予算事業別調書等をシステム上で作成することで、紙文書の削減を図りペーパーレス化を実現する。​</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418522"/>
            <a:ext cx="3350382" cy="221211"/>
          </a:xfrm>
          <a:prstGeom prst="rect">
            <a:avLst/>
          </a:prstGeom>
          <a:noFill/>
        </p:spPr>
        <p:txBody>
          <a:bodyPr wrap="square" lIns="0" tIns="0" rIns="0" bIns="0" rtlCol="0" anchor="ctr" anchorCtr="0">
            <a:noAutofit/>
          </a:bodyPr>
          <a:lstStyle/>
          <a:p>
            <a:pPr defTabSz="228600">
              <a:defRPr/>
            </a:pPr>
            <a:r>
              <a:rPr kumimoji="1" lang="en-US" altLang="ja-JP" sz="1600" b="1" dirty="0">
                <a:ln w="0"/>
                <a:solidFill>
                  <a:srgbClr val="AF1932"/>
                </a:solidFill>
                <a:latin typeface="Yu Gothic UI" panose="020B0500000000000000" pitchFamily="50" charset="-128"/>
                <a:ea typeface="Yu Gothic UI" panose="020B0500000000000000" pitchFamily="50" charset="-128"/>
              </a:rPr>
              <a:t>2025</a:t>
            </a:r>
            <a:r>
              <a:rPr kumimoji="1" lang="ja-JP" altLang="en-US" sz="1600" b="1" dirty="0">
                <a:ln w="0"/>
                <a:solidFill>
                  <a:srgbClr val="AF1932"/>
                </a:solidFill>
                <a:latin typeface="Yu Gothic UI" panose="020B0500000000000000" pitchFamily="50" charset="-128"/>
                <a:ea typeface="Yu Gothic UI" panose="020B0500000000000000" pitchFamily="50" charset="-128"/>
              </a:rPr>
              <a:t>年度当初予算編成からの運用開始</a:t>
            </a:r>
            <a:endParaRPr kumimoji="1" lang="en-US" altLang="ja-JP" sz="1100" b="1" dirty="0">
              <a:ln w="0"/>
              <a:solidFill>
                <a:srgbClr val="AF1932"/>
              </a:solidFill>
              <a:latin typeface="Yu Gothic UI" panose="020B0500000000000000" pitchFamily="50" charset="-128"/>
              <a:ea typeface="Yu Gothic UI" panose="020B0500000000000000" pitchFamily="50" charset="-128"/>
            </a:endParaRPr>
          </a:p>
        </p:txBody>
      </p:sp>
      <p:sp>
        <p:nvSpPr>
          <p:cNvPr id="45" name="テキスト ボックス 44">
            <a:extLst>
              <a:ext uri="{FF2B5EF4-FFF2-40B4-BE49-F238E27FC236}">
                <a16:creationId xmlns:a16="http://schemas.microsoft.com/office/drawing/2014/main" id="{E7758DF3-0948-4B8E-ADD1-3B36917527FF}"/>
              </a:ext>
            </a:extLst>
          </p:cNvPr>
          <p:cNvSpPr txBox="1"/>
          <p:nvPr/>
        </p:nvSpPr>
        <p:spPr>
          <a:xfrm>
            <a:off x="6060319" y="2998527"/>
            <a:ext cx="1103681"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88BD3951-DC58-49D2-A592-A03CECB54AE2}"/>
              </a:ext>
            </a:extLst>
          </p:cNvPr>
          <p:cNvSpPr txBox="1"/>
          <p:nvPr/>
        </p:nvSpPr>
        <p:spPr>
          <a:xfrm>
            <a:off x="4860000" y="4715509"/>
            <a:ext cx="972000" cy="360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dirty="0">
                <a:solidFill>
                  <a:srgbClr val="FFFFFF"/>
                </a:solidFill>
                <a:ea typeface="Yu Gothic UI" panose="020B0500000000000000" pitchFamily="50" charset="-128"/>
              </a:rPr>
              <a:t>予算編成システム​</a:t>
            </a:r>
            <a:endParaRPr kumimoji="1" lang="ja-JP" altLang="en-US" sz="1000" b="1" dirty="0">
              <a:solidFill>
                <a:srgbClr val="FFFFFF"/>
              </a:solidFill>
              <a:latin typeface="Yu Gothic UI" panose="020B0500000000000000" pitchFamily="50" charset="-128"/>
              <a:ea typeface="Yu Gothic UI" panose="020B0500000000000000" pitchFamily="50" charset="-128"/>
            </a:endParaRPr>
          </a:p>
        </p:txBody>
      </p:sp>
      <p:sp>
        <p:nvSpPr>
          <p:cNvPr id="48" name="ホームベース 30">
            <a:extLst>
              <a:ext uri="{FF2B5EF4-FFF2-40B4-BE49-F238E27FC236}">
                <a16:creationId xmlns:a16="http://schemas.microsoft.com/office/drawing/2014/main" id="{21F15286-3E05-49CD-9B3B-F64B4E1387A8}"/>
              </a:ext>
            </a:extLst>
          </p:cNvPr>
          <p:cNvSpPr/>
          <p:nvPr/>
        </p:nvSpPr>
        <p:spPr>
          <a:xfrm>
            <a:off x="6120000" y="4715571"/>
            <a:ext cx="1416797"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開発</a:t>
            </a:r>
          </a:p>
        </p:txBody>
      </p:sp>
      <p:sp>
        <p:nvSpPr>
          <p:cNvPr id="43" name="ホームベース 30">
            <a:extLst>
              <a:ext uri="{FF2B5EF4-FFF2-40B4-BE49-F238E27FC236}">
                <a16:creationId xmlns:a16="http://schemas.microsoft.com/office/drawing/2014/main" id="{21F15286-3E05-49CD-9B3B-F64B4E1387A8}"/>
              </a:ext>
            </a:extLst>
          </p:cNvPr>
          <p:cNvSpPr/>
          <p:nvPr/>
        </p:nvSpPr>
        <p:spPr>
          <a:xfrm>
            <a:off x="7564581" y="4711857"/>
            <a:ext cx="1651543"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運用開始</a:t>
            </a:r>
          </a:p>
        </p:txBody>
      </p:sp>
      <p:sp>
        <p:nvSpPr>
          <p:cNvPr id="37" name="正方形/長方形 15">
            <a:extLst>
              <a:ext uri="{FF2B5EF4-FFF2-40B4-BE49-F238E27FC236}">
                <a16:creationId xmlns:a16="http://schemas.microsoft.com/office/drawing/2014/main" id="{DF0C7E93-B45B-4F56-9FAC-297AABF3B332}"/>
              </a:ext>
            </a:extLst>
          </p:cNvPr>
          <p:cNvSpPr/>
          <p:nvPr/>
        </p:nvSpPr>
        <p:spPr>
          <a:xfrm>
            <a:off x="5460206" y="318476"/>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lvl="0" fontAlgn="base">
              <a:spcBef>
                <a:spcPct val="0"/>
              </a:spcBef>
              <a:spcAft>
                <a:spcPct val="0"/>
              </a:spcAft>
              <a:defRPr/>
            </a:pPr>
            <a:r>
              <a:rPr kumimoji="1" lang="ja-JP" altLang="en-US" sz="1100" b="1" kern="0" dirty="0">
                <a:solidFill>
                  <a:schemeClr val="bg1"/>
                </a:solidFill>
                <a:latin typeface="Yu Gothic UI" panose="020B0500000000000000" pitchFamily="50" charset="-128"/>
                <a:ea typeface="Yu Gothic UI" panose="020B0500000000000000" pitchFamily="50" charset="-128"/>
              </a:rPr>
              <a:t>バックオフィス（内部管理業務）</a:t>
            </a:r>
            <a:r>
              <a:rPr kumimoji="1" lang="en-US" altLang="ja-JP" sz="1100" b="1" kern="0" dirty="0">
                <a:solidFill>
                  <a:schemeClr val="bg1"/>
                </a:solidFill>
                <a:latin typeface="Yu Gothic UI" panose="020B0500000000000000" pitchFamily="50" charset="-128"/>
                <a:ea typeface="Yu Gothic UI" panose="020B0500000000000000" pitchFamily="50" charset="-128"/>
              </a:rPr>
              <a:t>DX</a:t>
            </a:r>
            <a:r>
              <a:rPr kumimoji="1" lang="ja-JP" altLang="en-US" sz="1100" b="1" kern="0" dirty="0">
                <a:solidFill>
                  <a:schemeClr val="bg1"/>
                </a:solidFill>
                <a:latin typeface="Yu Gothic UI" panose="020B0500000000000000" pitchFamily="50" charset="-128"/>
                <a:ea typeface="Yu Gothic UI" panose="020B0500000000000000" pitchFamily="50" charset="-128"/>
              </a:rPr>
              <a:t>の実現​</a:t>
            </a:r>
          </a:p>
        </p:txBody>
      </p:sp>
      <p:sp>
        <p:nvSpPr>
          <p:cNvPr id="39" name="正方形/長方形 38">
            <a:extLst>
              <a:ext uri="{FF2B5EF4-FFF2-40B4-BE49-F238E27FC236}">
                <a16:creationId xmlns:a16="http://schemas.microsoft.com/office/drawing/2014/main" id="{9D5816A6-C955-4E37-AA47-880422A32B03}"/>
              </a:ext>
            </a:extLst>
          </p:cNvPr>
          <p:cNvSpPr/>
          <p:nvPr/>
        </p:nvSpPr>
        <p:spPr>
          <a:xfrm>
            <a:off x="4860000" y="1295998"/>
            <a:ext cx="972000" cy="93643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CBA220FD-B435-005C-C65D-0C2CE79061D6}"/>
              </a:ext>
            </a:extLst>
          </p:cNvPr>
          <p:cNvSpPr txBox="1"/>
          <p:nvPr/>
        </p:nvSpPr>
        <p:spPr>
          <a:xfrm>
            <a:off x="5902050" y="1296000"/>
            <a:ext cx="3552309" cy="97002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「バックオフィス（内部管理業務）</a:t>
            </a:r>
            <a:r>
              <a:rPr lang="en-US" altLang="ja-JP" sz="1100" b="1" dirty="0">
                <a:solidFill>
                  <a:srgbClr val="000000"/>
                </a:solidFill>
                <a:ea typeface="Yu Gothic UI" panose="020B0500000000000000" pitchFamily="50" charset="-128"/>
              </a:rPr>
              <a:t>DX</a:t>
            </a:r>
            <a:r>
              <a:rPr lang="ja-JP" altLang="en-US" sz="1100" b="1" dirty="0">
                <a:solidFill>
                  <a:srgbClr val="000000"/>
                </a:solidFill>
                <a:ea typeface="Yu Gothic UI" panose="020B0500000000000000" pitchFamily="50" charset="-128"/>
              </a:rPr>
              <a:t>の実現」事業の一部となり、当該事業が推進されていること</a:t>
            </a:r>
          </a:p>
        </p:txBody>
      </p:sp>
    </p:spTree>
    <p:extLst>
      <p:ext uri="{BB962C8B-B14F-4D97-AF65-F5344CB8AC3E}">
        <p14:creationId xmlns:p14="http://schemas.microsoft.com/office/powerpoint/2010/main" val="25646438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57</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11. </a:t>
            </a:r>
            <a:r>
              <a:rPr kumimoji="1" lang="ja-JP" altLang="en-US" sz="1100" b="1" kern="0" dirty="0">
                <a:solidFill>
                  <a:srgbClr val="FFFFFF"/>
                </a:solidFill>
                <a:latin typeface="Yu Gothic UI" panose="020B0500000000000000" pitchFamily="50" charset="-128"/>
                <a:ea typeface="Yu Gothic UI" panose="020B0500000000000000" pitchFamily="50" charset="-128"/>
              </a:rPr>
              <a:t>「相方はデジタル」。次世代のしごと・働き方へ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96228"/>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システムの職員内製化による</a:t>
            </a:r>
            <a:r>
              <a:rPr kumimoji="1" lang="en-US" altLang="ja-JP" sz="2000" b="1" kern="0" dirty="0">
                <a:solidFill>
                  <a:srgbClr val="AF1932"/>
                </a:solidFill>
                <a:latin typeface="Yu Gothic UI" panose="020B0500000000000000" pitchFamily="50" charset="-128"/>
                <a:ea typeface="Yu Gothic UI" panose="020B0500000000000000" pitchFamily="50" charset="-128"/>
              </a:rPr>
              <a:t>BPR</a:t>
            </a:r>
            <a:r>
              <a:rPr kumimoji="1" lang="ja-JP" altLang="en-US" sz="2000" b="1" kern="0" dirty="0">
                <a:solidFill>
                  <a:srgbClr val="AF1932"/>
                </a:solidFill>
                <a:latin typeface="Yu Gothic UI" panose="020B0500000000000000" pitchFamily="50" charset="-128"/>
                <a:ea typeface="Yu Gothic UI" panose="020B0500000000000000" pitchFamily="50" charset="-128"/>
              </a:rPr>
              <a:t>の推進​</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ノーコードツールを活用し、システム化されていない非効率的な業務の</a:t>
            </a:r>
            <a:r>
              <a:rPr lang="en-US" altLang="ja-JP" sz="1100" b="1" dirty="0">
                <a:solidFill>
                  <a:srgbClr val="000000"/>
                </a:solidFill>
                <a:ea typeface="Yu Gothic UI" panose="020B0500000000000000" pitchFamily="50" charset="-128"/>
              </a:rPr>
              <a:t>BPR</a:t>
            </a:r>
            <a:r>
              <a:rPr lang="ja-JP" altLang="en-US" sz="1100" b="1" dirty="0">
                <a:solidFill>
                  <a:srgbClr val="000000"/>
                </a:solidFill>
                <a:ea typeface="Yu Gothic UI" panose="020B0500000000000000" pitchFamily="50" charset="-128"/>
              </a:rPr>
              <a:t>を進め、効率化・最適化された業務の仕組みへと変革していること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68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772000"/>
            <a:ext cx="972000" cy="113635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2015244"/>
            <a:ext cx="3508650" cy="74582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業務を見える化し、スピーディーに効率化・最適化された業務の仕組みを導入できること​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015244"/>
            <a:ext cx="972000" cy="720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3291429"/>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現在、システム化されていない業務については、主に</a:t>
            </a:r>
            <a:r>
              <a:rPr lang="en-US" altLang="ja-JP" sz="1100" dirty="0">
                <a:solidFill>
                  <a:srgbClr val="000000"/>
                </a:solidFill>
                <a:ea typeface="Yu Gothic UI" panose="020B0500000000000000" pitchFamily="50" charset="-128"/>
              </a:rPr>
              <a:t>Excel</a:t>
            </a:r>
            <a:r>
              <a:rPr lang="ja-JP" altLang="en-US" sz="1100" dirty="0">
                <a:solidFill>
                  <a:srgbClr val="000000"/>
                </a:solidFill>
                <a:ea typeface="Yu Gothic UI" panose="020B0500000000000000" pitchFamily="50" charset="-128"/>
              </a:rPr>
              <a:t>やメールを利用したアナログ的な事務処理が行われており、非効率的な業務のあり方が課題となっている​。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また、システムの開発や改修を行う場合は、たとえ軽微な内容であっても事業者に委託する必要があり、予算確保や調達・開発など、稼働までに多くの時間と費用が必要となっている​。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プログラミングの知識やスキルが無くてもシステムやアプリケーションの構築ができるノーコードツールを導入し、デジタル統括室が各部局を支援しながらシステムの開発と</a:t>
            </a:r>
            <a:r>
              <a:rPr lang="en-US" altLang="ja-JP" sz="1100" dirty="0">
                <a:solidFill>
                  <a:srgbClr val="000000"/>
                </a:solidFill>
                <a:ea typeface="Yu Gothic UI" panose="020B0500000000000000" pitchFamily="50" charset="-128"/>
              </a:rPr>
              <a:t>BPR</a:t>
            </a:r>
            <a:r>
              <a:rPr lang="ja-JP" altLang="en-US" sz="1100" dirty="0">
                <a:solidFill>
                  <a:srgbClr val="000000"/>
                </a:solidFill>
                <a:ea typeface="Yu Gothic UI" panose="020B0500000000000000" pitchFamily="50" charset="-128"/>
              </a:rPr>
              <a:t>を進める​。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ノーコードツールを活用した業務改善・効率化の事例を庁内向けに積極的に情報発信することで機運を醸成する。​</a:t>
            </a:r>
            <a:endParaRPr lang="en-US" altLang="ja-JP"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れらにより、ノーコードツールに適する業務について、業務を理解している職員自身が業務利用するシステムやアプリケーションを開発することで、従来のアナログ的な業務の進め方やシステム開発手法から脱却し、業務の見える化・効率化、システム導入にかかる工数と経費の削減、スピード開発の実現をめざす​。</a:t>
            </a:r>
            <a:endParaRPr lang="en-US" altLang="ja-JP"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37" name="矢印: 五方向 10">
            <a:extLst>
              <a:ext uri="{FF2B5EF4-FFF2-40B4-BE49-F238E27FC236}">
                <a16:creationId xmlns:a16="http://schemas.microsoft.com/office/drawing/2014/main" id="{12137F42-C4D3-45CE-938C-F3EDE5D3A607}"/>
              </a:ext>
            </a:extLst>
          </p:cNvPr>
          <p:cNvSpPr/>
          <p:nvPr/>
        </p:nvSpPr>
        <p:spPr>
          <a:xfrm>
            <a:off x="7275506" y="3340374"/>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7758DF3-0948-4B8E-ADD1-3B36917527FF}"/>
              </a:ext>
            </a:extLst>
          </p:cNvPr>
          <p:cNvSpPr txBox="1"/>
          <p:nvPr/>
        </p:nvSpPr>
        <p:spPr>
          <a:xfrm>
            <a:off x="7689492" y="3208104"/>
            <a:ext cx="1159233"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9E064B8A-A150-46F8-9ABB-D5CB140D28F4}"/>
              </a:ext>
            </a:extLst>
          </p:cNvPr>
          <p:cNvSpPr txBox="1"/>
          <p:nvPr/>
        </p:nvSpPr>
        <p:spPr>
          <a:xfrm>
            <a:off x="5902051" y="2772000"/>
            <a:ext cx="3552310"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ノーコードツールを活用したアプリの運用開始・開発に着手した業務数</a:t>
            </a:r>
          </a:p>
        </p:txBody>
      </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520034"/>
            <a:ext cx="1087639"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0</a:t>
            </a:r>
            <a:r>
              <a:rPr kumimoji="1" lang="ja-JP" altLang="en-US" sz="1600" b="1" dirty="0">
                <a:ln w="0"/>
                <a:solidFill>
                  <a:srgbClr val="AF1932"/>
                </a:solidFill>
                <a:latin typeface="Yu Gothic UI" panose="020B0500000000000000" pitchFamily="50" charset="-128"/>
                <a:ea typeface="Yu Gothic UI" panose="020B0500000000000000" pitchFamily="50" charset="-128"/>
              </a:rPr>
              <a:t>業務</a:t>
            </a:r>
            <a:endParaRPr kumimoji="1" lang="en-US" altLang="ja-JP" sz="1600" b="1" dirty="0">
              <a:ln w="0"/>
              <a:solidFill>
                <a:srgbClr val="AF1932"/>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E7758DF3-0948-4B8E-ADD1-3B36917527FF}"/>
              </a:ext>
            </a:extLst>
          </p:cNvPr>
          <p:cNvSpPr txBox="1"/>
          <p:nvPr/>
        </p:nvSpPr>
        <p:spPr>
          <a:xfrm>
            <a:off x="7775072" y="3461820"/>
            <a:ext cx="1635629" cy="32594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60</a:t>
            </a:r>
            <a:r>
              <a:rPr kumimoji="1" lang="ja-JP" altLang="en-US" sz="1600" b="1" dirty="0">
                <a:ln w="0"/>
                <a:solidFill>
                  <a:srgbClr val="AF1932"/>
                </a:solidFill>
                <a:latin typeface="Yu Gothic UI" panose="020B0500000000000000" pitchFamily="50" charset="-128"/>
                <a:ea typeface="Yu Gothic UI" panose="020B0500000000000000" pitchFamily="50" charset="-128"/>
              </a:rPr>
              <a:t>業務</a:t>
            </a:r>
            <a:endParaRPr kumimoji="1" lang="en-US" altLang="ja-JP" sz="1600" b="1" dirty="0">
              <a:ln w="0"/>
              <a:solidFill>
                <a:srgbClr val="AF1932"/>
              </a:solidFill>
              <a:latin typeface="Yu Gothic UI" panose="020B0500000000000000" pitchFamily="50" charset="-128"/>
              <a:ea typeface="Yu Gothic UI" panose="020B0500000000000000" pitchFamily="50" charset="-128"/>
            </a:endParaRPr>
          </a:p>
        </p:txBody>
      </p:sp>
      <p:sp>
        <p:nvSpPr>
          <p:cNvPr id="45" name="テキスト ボックス 44">
            <a:extLst>
              <a:ext uri="{FF2B5EF4-FFF2-40B4-BE49-F238E27FC236}">
                <a16:creationId xmlns:a16="http://schemas.microsoft.com/office/drawing/2014/main" id="{E7758DF3-0948-4B8E-ADD1-3B36917527FF}"/>
              </a:ext>
            </a:extLst>
          </p:cNvPr>
          <p:cNvSpPr txBox="1"/>
          <p:nvPr/>
        </p:nvSpPr>
        <p:spPr>
          <a:xfrm>
            <a:off x="6060319" y="3208104"/>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88BD3951-DC58-49D2-A592-A03CECB54AE2}"/>
              </a:ext>
            </a:extLst>
          </p:cNvPr>
          <p:cNvSpPr txBox="1"/>
          <p:nvPr/>
        </p:nvSpPr>
        <p:spPr>
          <a:xfrm>
            <a:off x="4860000" y="4724302"/>
            <a:ext cx="972000" cy="360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ツール運用</a:t>
            </a:r>
          </a:p>
        </p:txBody>
      </p:sp>
      <p:sp>
        <p:nvSpPr>
          <p:cNvPr id="48" name="ホームベース 30">
            <a:extLst>
              <a:ext uri="{FF2B5EF4-FFF2-40B4-BE49-F238E27FC236}">
                <a16:creationId xmlns:a16="http://schemas.microsoft.com/office/drawing/2014/main" id="{21F15286-3E05-49CD-9B3B-F64B4E1387A8}"/>
              </a:ext>
            </a:extLst>
          </p:cNvPr>
          <p:cNvSpPr/>
          <p:nvPr/>
        </p:nvSpPr>
        <p:spPr>
          <a:xfrm>
            <a:off x="6119999" y="4724363"/>
            <a:ext cx="3096125"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en-US" altLang="ja-JP" sz="1000" dirty="0">
                <a:solidFill>
                  <a:srgbClr val="000000"/>
                </a:solidFill>
                <a:latin typeface="Yu Gothic UI" panose="020B0500000000000000" pitchFamily="50" charset="-128"/>
                <a:ea typeface="Yu Gothic UI" panose="020B0500000000000000" pitchFamily="50" charset="-128"/>
              </a:rPr>
              <a:t>BPR</a:t>
            </a:r>
            <a:r>
              <a:rPr kumimoji="1" lang="ja-JP" altLang="en-US" sz="1000" dirty="0">
                <a:solidFill>
                  <a:srgbClr val="000000"/>
                </a:solidFill>
                <a:latin typeface="Yu Gothic UI" panose="020B0500000000000000" pitchFamily="50" charset="-128"/>
                <a:ea typeface="Yu Gothic UI" panose="020B0500000000000000" pitchFamily="50" charset="-128"/>
              </a:rPr>
              <a:t>・アプリ開発・研修</a:t>
            </a:r>
          </a:p>
        </p:txBody>
      </p:sp>
      <p:sp>
        <p:nvSpPr>
          <p:cNvPr id="43" name="ホームベース 30">
            <a:extLst>
              <a:ext uri="{FF2B5EF4-FFF2-40B4-BE49-F238E27FC236}">
                <a16:creationId xmlns:a16="http://schemas.microsoft.com/office/drawing/2014/main" id="{21F15286-3E05-49CD-9B3B-F64B4E1387A8}"/>
              </a:ext>
            </a:extLst>
          </p:cNvPr>
          <p:cNvSpPr/>
          <p:nvPr/>
        </p:nvSpPr>
        <p:spPr>
          <a:xfrm>
            <a:off x="6119999" y="5135495"/>
            <a:ext cx="2052125"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検討・整備</a:t>
            </a:r>
          </a:p>
        </p:txBody>
      </p:sp>
      <p:sp>
        <p:nvSpPr>
          <p:cNvPr id="44" name="下カーブ矢印 43"/>
          <p:cNvSpPr/>
          <p:nvPr/>
        </p:nvSpPr>
        <p:spPr>
          <a:xfrm>
            <a:off x="659920" y="4540014"/>
            <a:ext cx="3169130" cy="802958"/>
          </a:xfrm>
          <a:prstGeom prst="curvedDown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l"/>
            <a:endParaRPr kumimoji="1" lang="ja-JP" altLang="en-US" sz="1200" dirty="0">
              <a:solidFill>
                <a:schemeClr val="tx1"/>
              </a:solidFill>
              <a:latin typeface="Meiryo UI" panose="020B0604030504040204" pitchFamily="50" charset="-128"/>
              <a:ea typeface="Meiryo UI" panose="020B0604030504040204" pitchFamily="50" charset="-128"/>
            </a:endParaRPr>
          </a:p>
        </p:txBody>
      </p:sp>
      <p:pic>
        <p:nvPicPr>
          <p:cNvPr id="47" name="図 46" descr="チャット">
            <a:extLst>
              <a:ext uri="{FF2B5EF4-FFF2-40B4-BE49-F238E27FC236}">
                <a16:creationId xmlns:a16="http://schemas.microsoft.com/office/drawing/2014/main" id="{8D4553BD-FD96-48F7-A7FF-760F6B3366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6036" y="5336520"/>
            <a:ext cx="618281" cy="565237"/>
          </a:xfrm>
          <a:prstGeom prst="rect">
            <a:avLst/>
          </a:prstGeom>
        </p:spPr>
      </p:pic>
      <p:sp>
        <p:nvSpPr>
          <p:cNvPr id="49" name="吹き出し: 円形 29">
            <a:extLst>
              <a:ext uri="{FF2B5EF4-FFF2-40B4-BE49-F238E27FC236}">
                <a16:creationId xmlns:a16="http://schemas.microsoft.com/office/drawing/2014/main" id="{F6D9BD22-F710-4585-A7B5-DBDDD7AC1240}"/>
              </a:ext>
            </a:extLst>
          </p:cNvPr>
          <p:cNvSpPr/>
          <p:nvPr/>
        </p:nvSpPr>
        <p:spPr bwMode="auto">
          <a:xfrm>
            <a:off x="2229089" y="5070083"/>
            <a:ext cx="1002035" cy="1075099"/>
          </a:xfrm>
          <a:prstGeom prst="wedgeEllipseCallout">
            <a:avLst>
              <a:gd name="adj1" fmla="val 50469"/>
              <a:gd name="adj2" fmla="val 3506"/>
            </a:avLst>
          </a:prstGeom>
          <a:noFill/>
          <a:ln>
            <a:solidFill>
              <a:srgbClr val="F19DAB"/>
            </a:solidFill>
          </a:ln>
          <a:effectLst>
            <a:outerShdw blurRad="50800" dist="38100" dir="13500000" algn="br"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50" name="吹き出し: 円形 38">
            <a:extLst>
              <a:ext uri="{FF2B5EF4-FFF2-40B4-BE49-F238E27FC236}">
                <a16:creationId xmlns:a16="http://schemas.microsoft.com/office/drawing/2014/main" id="{C49B9DA8-F975-4DFD-946E-10E5795F2A77}"/>
              </a:ext>
            </a:extLst>
          </p:cNvPr>
          <p:cNvSpPr/>
          <p:nvPr/>
        </p:nvSpPr>
        <p:spPr bwMode="auto">
          <a:xfrm>
            <a:off x="2512773" y="4288711"/>
            <a:ext cx="1019552" cy="1014571"/>
          </a:xfrm>
          <a:prstGeom prst="wedgeEllipseCallout">
            <a:avLst>
              <a:gd name="adj1" fmla="val 29797"/>
              <a:gd name="adj2" fmla="val 31560"/>
            </a:avLst>
          </a:prstGeom>
          <a:noFill/>
          <a:ln>
            <a:solidFill>
              <a:srgbClr val="F19DAB"/>
            </a:solidFill>
          </a:ln>
          <a:effectLst>
            <a:outerShdw blurRad="50800" dist="38100" dir="13500000" algn="br"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51" name="図 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1743" y="4511455"/>
            <a:ext cx="569082" cy="569082"/>
          </a:xfrm>
          <a:prstGeom prst="rect">
            <a:avLst/>
          </a:prstGeom>
        </p:spPr>
      </p:pic>
      <p:pic>
        <p:nvPicPr>
          <p:cNvPr id="52" name="図 51" descr="チェアー, 男 が含まれている画像&#10;&#10;自動的に生成された説明">
            <a:extLst>
              <a:ext uri="{FF2B5EF4-FFF2-40B4-BE49-F238E27FC236}">
                <a16:creationId xmlns:a16="http://schemas.microsoft.com/office/drawing/2014/main" id="{D7E8D5C9-7E18-499D-AFB4-F4E0DD1801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90399" y="4795997"/>
            <a:ext cx="1151305" cy="1328428"/>
          </a:xfrm>
          <a:prstGeom prst="rect">
            <a:avLst/>
          </a:prstGeom>
        </p:spPr>
      </p:pic>
      <p:pic>
        <p:nvPicPr>
          <p:cNvPr id="53" name="図 52" descr="できない・・">
            <a:extLst>
              <a:ext uri="{FF2B5EF4-FFF2-40B4-BE49-F238E27FC236}">
                <a16:creationId xmlns:a16="http://schemas.microsoft.com/office/drawing/2014/main" id="{CAD8F7B4-97F5-4037-9780-1309670C06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188" y="5182206"/>
            <a:ext cx="866206" cy="919051"/>
          </a:xfrm>
          <a:prstGeom prst="rect">
            <a:avLst/>
          </a:prstGeom>
        </p:spPr>
      </p:pic>
      <p:pic>
        <p:nvPicPr>
          <p:cNvPr id="54" name="図 53" descr="テキスト&#10;&#10;自動的に生成された説明">
            <a:extLst>
              <a:ext uri="{FF2B5EF4-FFF2-40B4-BE49-F238E27FC236}">
                <a16:creationId xmlns:a16="http://schemas.microsoft.com/office/drawing/2014/main" id="{07E40CD4-A568-480C-8168-46DE8545F9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194" y="4540014"/>
            <a:ext cx="882239" cy="603471"/>
          </a:xfrm>
          <a:prstGeom prst="rect">
            <a:avLst/>
          </a:prstGeom>
        </p:spPr>
      </p:pic>
      <p:sp>
        <p:nvSpPr>
          <p:cNvPr id="55" name="テキスト ボックス 54">
            <a:extLst>
              <a:ext uri="{FF2B5EF4-FFF2-40B4-BE49-F238E27FC236}">
                <a16:creationId xmlns:a16="http://schemas.microsoft.com/office/drawing/2014/main" id="{88BD3951-DC58-49D2-A592-A03CECB54AE2}"/>
              </a:ext>
            </a:extLst>
          </p:cNvPr>
          <p:cNvSpPr txBox="1"/>
          <p:nvPr/>
        </p:nvSpPr>
        <p:spPr>
          <a:xfrm>
            <a:off x="4860000" y="5117238"/>
            <a:ext cx="972000" cy="360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ガバナンス整備</a:t>
            </a:r>
          </a:p>
        </p:txBody>
      </p:sp>
      <p:sp>
        <p:nvSpPr>
          <p:cNvPr id="56" name="ホームベース 30">
            <a:extLst>
              <a:ext uri="{FF2B5EF4-FFF2-40B4-BE49-F238E27FC236}">
                <a16:creationId xmlns:a16="http://schemas.microsoft.com/office/drawing/2014/main" id="{21F15286-3E05-49CD-9B3B-F64B4E1387A8}"/>
              </a:ext>
            </a:extLst>
          </p:cNvPr>
          <p:cNvSpPr/>
          <p:nvPr/>
        </p:nvSpPr>
        <p:spPr>
          <a:xfrm>
            <a:off x="6120000" y="5558743"/>
            <a:ext cx="3096124"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活用事例の紹介などの情報発信</a:t>
            </a:r>
          </a:p>
        </p:txBody>
      </p:sp>
      <p:sp>
        <p:nvSpPr>
          <p:cNvPr id="57" name="テキスト ボックス 56">
            <a:extLst>
              <a:ext uri="{FF2B5EF4-FFF2-40B4-BE49-F238E27FC236}">
                <a16:creationId xmlns:a16="http://schemas.microsoft.com/office/drawing/2014/main" id="{88BD3951-DC58-49D2-A592-A03CECB54AE2}"/>
              </a:ext>
            </a:extLst>
          </p:cNvPr>
          <p:cNvSpPr txBox="1"/>
          <p:nvPr/>
        </p:nvSpPr>
        <p:spPr>
          <a:xfrm>
            <a:off x="4860000" y="5540486"/>
            <a:ext cx="972000" cy="360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機運醸成</a:t>
            </a:r>
          </a:p>
        </p:txBody>
      </p:sp>
      <p:sp>
        <p:nvSpPr>
          <p:cNvPr id="60" name="テキスト ボックス 59">
            <a:extLst>
              <a:ext uri="{FF2B5EF4-FFF2-40B4-BE49-F238E27FC236}">
                <a16:creationId xmlns:a16="http://schemas.microsoft.com/office/drawing/2014/main" id="{722F4527-F3B1-47C1-838C-0D9520A0E5C8}"/>
              </a:ext>
            </a:extLst>
          </p:cNvPr>
          <p:cNvSpPr txBox="1"/>
          <p:nvPr/>
        </p:nvSpPr>
        <p:spPr>
          <a:xfrm>
            <a:off x="547336" y="6051451"/>
            <a:ext cx="2475213" cy="430887"/>
          </a:xfrm>
          <a:prstGeom prst="rect">
            <a:avLst/>
          </a:prstGeom>
          <a:noFill/>
        </p:spPr>
        <p:txBody>
          <a:bodyPr wrap="square" lIns="0">
            <a:spAutoFit/>
          </a:bodyPr>
          <a:lstStyle/>
          <a:p>
            <a:pPr lvl="0" fontAlgn="base">
              <a:spcBef>
                <a:spcPct val="0"/>
              </a:spcBef>
              <a:spcAft>
                <a:spcPct val="0"/>
              </a:spcAft>
              <a:defRPr/>
            </a:pPr>
            <a:r>
              <a:rPr kumimoji="1" lang="ja-JP" altLang="en-US" sz="1100" b="1" kern="0" dirty="0">
                <a:latin typeface="Yu Gothic UI" panose="020B0500000000000000" pitchFamily="50" charset="-128"/>
                <a:ea typeface="Yu Gothic UI" panose="020B0500000000000000" pitchFamily="50" charset="-128"/>
              </a:rPr>
              <a:t>職員自身のシステムやアプリケーション開発によりスピード感のあるサービス提供を</a:t>
            </a:r>
            <a:endParaRPr kumimoji="1" lang="en-US" altLang="ja-JP" sz="1100" b="1" kern="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1530254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58</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11. </a:t>
            </a:r>
            <a:r>
              <a:rPr kumimoji="1" lang="ja-JP" altLang="en-US" sz="1100" b="1" kern="0" dirty="0">
                <a:solidFill>
                  <a:srgbClr val="FFFFFF"/>
                </a:solidFill>
                <a:latin typeface="Yu Gothic UI" panose="020B0500000000000000" pitchFamily="50" charset="-128"/>
                <a:ea typeface="Yu Gothic UI" panose="020B0500000000000000" pitchFamily="50" charset="-128"/>
              </a:rPr>
              <a:t>「相方はデジタル」。次世代のしごと・働き方へ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96228"/>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lvl="0" fontAlgn="base">
              <a:spcBef>
                <a:spcPct val="0"/>
              </a:spcBef>
              <a:spcAft>
                <a:spcPct val="0"/>
              </a:spcAft>
              <a:defRPr/>
            </a:pPr>
            <a:r>
              <a:rPr lang="en-US" altLang="ja-JP" sz="2000" b="1" dirty="0">
                <a:solidFill>
                  <a:srgbClr val="AF1932"/>
                </a:solidFill>
                <a:ea typeface="Yu Gothic UI" panose="020B0500000000000000" pitchFamily="50" charset="-128"/>
              </a:rPr>
              <a:t>AI</a:t>
            </a:r>
            <a:r>
              <a:rPr lang="ja-JP" altLang="en-US" sz="2000" b="1" dirty="0">
                <a:solidFill>
                  <a:srgbClr val="AF1932"/>
                </a:solidFill>
                <a:ea typeface="Yu Gothic UI" panose="020B0500000000000000" pitchFamily="50" charset="-128"/>
              </a:rPr>
              <a:t>を活用したファイル検索機能による</a:t>
            </a:r>
            <a:endParaRPr lang="en-US" altLang="ja-JP" sz="2000" b="1" dirty="0">
              <a:solidFill>
                <a:srgbClr val="AF1932"/>
              </a:solidFill>
              <a:ea typeface="Yu Gothic UI" panose="020B0500000000000000" pitchFamily="50" charset="-128"/>
            </a:endParaRPr>
          </a:p>
          <a:p>
            <a:pPr lvl="0" fontAlgn="base">
              <a:spcBef>
                <a:spcPct val="0"/>
              </a:spcBef>
              <a:spcAft>
                <a:spcPct val="0"/>
              </a:spcAft>
              <a:defRPr/>
            </a:pPr>
            <a:r>
              <a:rPr lang="ja-JP" altLang="en-US" sz="2000" b="1" dirty="0">
                <a:solidFill>
                  <a:srgbClr val="AF1932"/>
                </a:solidFill>
                <a:ea typeface="Yu Gothic UI" panose="020B0500000000000000" pitchFamily="50" charset="-128"/>
              </a:rPr>
              <a:t>行政サービス向上と業務効率化​</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行政サービスの質の向上、均一性確保、業務の効率化・省力化につなげる業務変革を行い、職員にしかできない業務に注力できていること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68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807717"/>
            <a:ext cx="972000" cy="113635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2015244"/>
            <a:ext cx="3254206" cy="74582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業務に必要なデータを迅速に探し出せること​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015243"/>
            <a:ext cx="972000" cy="756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職員業務に</a:t>
            </a:r>
            <a:r>
              <a:rPr lang="en-US" altLang="ja-JP" sz="1100" dirty="0">
                <a:solidFill>
                  <a:srgbClr val="000000"/>
                </a:solidFill>
                <a:ea typeface="Yu Gothic UI" panose="020B0500000000000000" pitchFamily="50" charset="-128"/>
              </a:rPr>
              <a:t>AI</a:t>
            </a:r>
            <a:r>
              <a:rPr lang="ja-JP" altLang="en-US" sz="1100" dirty="0">
                <a:solidFill>
                  <a:srgbClr val="000000"/>
                </a:solidFill>
                <a:ea typeface="Yu Gothic UI" panose="020B0500000000000000" pitchFamily="50" charset="-128"/>
              </a:rPr>
              <a:t>等のデジタル技術を最大限活用し、ファイルサーバ等の大容量なデータの中から目的のフォルダ・ファイルを高速に検索する機能を導入することで、職員の経験や記憶など属人的な要素に頼ることなく、均一な業務レベルの維持が可能となり、行政サービスの質の向上を図るとともに、業務効率、労働生産性を高めていく。</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れにより、近い将来、生産年齢人口の減少に伴う労働力の不足、デジタル化の進展に伴い職員が取り扱う文書データのさらなる膨大化にも対応できることで、今後、職員が職員でしか対応できない業務に注力できるような環境の整備にもつながる。​</a:t>
            </a:r>
          </a:p>
          <a:p>
            <a:pPr marL="171450" lvl="2" indent="-171450">
              <a:lnSpc>
                <a:spcPts val="1400"/>
              </a:lnSpc>
              <a:spcAft>
                <a:spcPts val="600"/>
              </a:spcAft>
              <a:buFont typeface="Arial" panose="020B0604020202020204" pitchFamily="34" charset="0"/>
              <a:buChar char="•"/>
              <a:tabLst>
                <a:tab pos="361950" algn="l"/>
              </a:tabLst>
              <a:defRPr/>
            </a:pPr>
            <a:r>
              <a:rPr lang="en-US" altLang="ja-JP" sz="1100" dirty="0">
                <a:ea typeface="Yu Gothic UI" panose="020B0500000000000000" pitchFamily="50" charset="-128"/>
              </a:rPr>
              <a:t>2020</a:t>
            </a:r>
            <a:r>
              <a:rPr lang="ja-JP" altLang="en-US" sz="1100" dirty="0">
                <a:ea typeface="Yu Gothic UI" panose="020B0500000000000000" pitchFamily="50" charset="-128"/>
              </a:rPr>
              <a:t>年度</a:t>
            </a:r>
            <a:r>
              <a:rPr lang="ja-JP" altLang="en-US" sz="1100" dirty="0">
                <a:solidFill>
                  <a:srgbClr val="000000"/>
                </a:solidFill>
                <a:ea typeface="Yu Gothic UI" panose="020B0500000000000000" pitchFamily="50" charset="-128"/>
              </a:rPr>
              <a:t>から一部部局にて行った実証において、業務における質の向上及び処理時間の短縮に関して、定性的・定量的ともに成果が見受けられたため、全職員が利用できる環境を構築する。</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37" name="矢印: 五方向 10">
            <a:extLst>
              <a:ext uri="{FF2B5EF4-FFF2-40B4-BE49-F238E27FC236}">
                <a16:creationId xmlns:a16="http://schemas.microsoft.com/office/drawing/2014/main" id="{12137F42-C4D3-45CE-938C-F3EDE5D3A607}"/>
              </a:ext>
            </a:extLst>
          </p:cNvPr>
          <p:cNvSpPr/>
          <p:nvPr/>
        </p:nvSpPr>
        <p:spPr>
          <a:xfrm>
            <a:off x="7448026" y="3357958"/>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7758DF3-0948-4B8E-ADD1-3B36917527FF}"/>
              </a:ext>
            </a:extLst>
          </p:cNvPr>
          <p:cNvSpPr txBox="1"/>
          <p:nvPr/>
        </p:nvSpPr>
        <p:spPr>
          <a:xfrm>
            <a:off x="7775752" y="3225688"/>
            <a:ext cx="1184098"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9E064B8A-A150-46F8-9ABB-D5CB140D28F4}"/>
              </a:ext>
            </a:extLst>
          </p:cNvPr>
          <p:cNvSpPr txBox="1"/>
          <p:nvPr/>
        </p:nvSpPr>
        <p:spPr>
          <a:xfrm>
            <a:off x="5902051" y="2808000"/>
            <a:ext cx="3416614"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検索回数の増加​</a:t>
            </a:r>
          </a:p>
        </p:txBody>
      </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537618"/>
            <a:ext cx="1301447" cy="221211"/>
          </a:xfrm>
          <a:prstGeom prst="rect">
            <a:avLst/>
          </a:prstGeom>
          <a:noFill/>
        </p:spPr>
        <p:txBody>
          <a:bodyPr wrap="square" lIns="0" tIns="0" rIns="0" bIns="0" rtlCol="0" anchor="ctr" anchorCtr="0">
            <a:noAutofit/>
          </a:bodyPr>
          <a:lstStyle/>
          <a:p>
            <a:pPr defTabSz="228600">
              <a:defRPr/>
            </a:pPr>
            <a:r>
              <a:rPr kumimoji="1" lang="ja-JP" altLang="en-US" sz="2400" b="1" dirty="0">
                <a:ln w="0"/>
                <a:solidFill>
                  <a:srgbClr val="AF1932"/>
                </a:solidFill>
                <a:latin typeface="Yu Gothic UI" panose="020B0500000000000000" pitchFamily="50" charset="-128"/>
                <a:ea typeface="Yu Gothic UI" panose="020B0500000000000000" pitchFamily="50" charset="-128"/>
              </a:rPr>
              <a:t>約</a:t>
            </a:r>
            <a:r>
              <a:rPr kumimoji="1" lang="en-US" altLang="ja-JP" sz="2400" b="1" dirty="0">
                <a:ln w="0"/>
                <a:solidFill>
                  <a:srgbClr val="AF1932"/>
                </a:solidFill>
                <a:latin typeface="Yu Gothic UI" panose="020B0500000000000000" pitchFamily="50" charset="-128"/>
                <a:ea typeface="Yu Gothic UI" panose="020B0500000000000000" pitchFamily="50" charset="-128"/>
              </a:rPr>
              <a:t>6</a:t>
            </a:r>
            <a:r>
              <a:rPr kumimoji="1" lang="ja-JP" altLang="en-US" sz="2400" b="1" dirty="0">
                <a:ln w="0"/>
                <a:solidFill>
                  <a:srgbClr val="AF1932"/>
                </a:solidFill>
                <a:latin typeface="Yu Gothic UI" panose="020B0500000000000000" pitchFamily="50" charset="-128"/>
                <a:ea typeface="Yu Gothic UI" panose="020B0500000000000000" pitchFamily="50" charset="-128"/>
              </a:rPr>
              <a:t>万</a:t>
            </a:r>
            <a:r>
              <a:rPr kumimoji="1" lang="ja-JP" altLang="en-US" sz="1600" b="1" dirty="0">
                <a:ln w="0"/>
                <a:solidFill>
                  <a:srgbClr val="AF1932"/>
                </a:solidFill>
                <a:latin typeface="Yu Gothic UI" panose="020B0500000000000000" pitchFamily="50" charset="-128"/>
                <a:ea typeface="Yu Gothic UI" panose="020B0500000000000000" pitchFamily="50" charset="-128"/>
              </a:rPr>
              <a:t>回</a:t>
            </a:r>
            <a:r>
              <a:rPr kumimoji="1" lang="en-US" altLang="ja-JP" sz="1600" b="1" dirty="0">
                <a:ln w="0"/>
                <a:solidFill>
                  <a:srgbClr val="AF1932"/>
                </a:solidFill>
                <a:latin typeface="Yu Gothic UI" panose="020B0500000000000000" pitchFamily="50" charset="-128"/>
                <a:ea typeface="Yu Gothic UI" panose="020B0500000000000000" pitchFamily="50" charset="-128"/>
              </a:rPr>
              <a:t>/</a:t>
            </a:r>
            <a:r>
              <a:rPr kumimoji="1" lang="ja-JP" altLang="en-US" sz="1600" b="1" dirty="0">
                <a:ln w="0"/>
                <a:solidFill>
                  <a:srgbClr val="AF1932"/>
                </a:solidFill>
                <a:latin typeface="Yu Gothic UI" panose="020B0500000000000000" pitchFamily="50" charset="-128"/>
                <a:ea typeface="Yu Gothic UI" panose="020B0500000000000000" pitchFamily="50" charset="-128"/>
              </a:rPr>
              <a:t>年</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E7758DF3-0948-4B8E-ADD1-3B36917527FF}"/>
              </a:ext>
            </a:extLst>
          </p:cNvPr>
          <p:cNvSpPr txBox="1"/>
          <p:nvPr/>
        </p:nvSpPr>
        <p:spPr>
          <a:xfrm>
            <a:off x="7861331" y="3537556"/>
            <a:ext cx="1457333" cy="221211"/>
          </a:xfrm>
          <a:prstGeom prst="rect">
            <a:avLst/>
          </a:prstGeom>
          <a:noFill/>
        </p:spPr>
        <p:txBody>
          <a:bodyPr wrap="square" lIns="0" tIns="0" rIns="0" bIns="0" rtlCol="0" anchor="ctr" anchorCtr="0">
            <a:noAutofit/>
          </a:bodyPr>
          <a:lstStyle/>
          <a:p>
            <a:pPr defTabSz="228600">
              <a:defRPr/>
            </a:pPr>
            <a:r>
              <a:rPr kumimoji="1" lang="ja-JP" altLang="en-US" sz="2400" b="1" dirty="0">
                <a:ln w="0"/>
                <a:solidFill>
                  <a:srgbClr val="AF1932"/>
                </a:solidFill>
                <a:latin typeface="Yu Gothic UI" panose="020B0500000000000000" pitchFamily="50" charset="-128"/>
                <a:ea typeface="Yu Gothic UI" panose="020B0500000000000000" pitchFamily="50" charset="-128"/>
              </a:rPr>
              <a:t>約</a:t>
            </a:r>
            <a:r>
              <a:rPr kumimoji="1" lang="en-US" altLang="ja-JP" sz="2400" b="1" dirty="0">
                <a:ln w="0"/>
                <a:solidFill>
                  <a:srgbClr val="AF1932"/>
                </a:solidFill>
                <a:latin typeface="Yu Gothic UI" panose="020B0500000000000000" pitchFamily="50" charset="-128"/>
                <a:ea typeface="Yu Gothic UI" panose="020B0500000000000000" pitchFamily="50" charset="-128"/>
              </a:rPr>
              <a:t>25</a:t>
            </a:r>
            <a:r>
              <a:rPr kumimoji="1" lang="ja-JP" altLang="en-US" sz="2400" b="1" dirty="0">
                <a:ln w="0"/>
                <a:solidFill>
                  <a:srgbClr val="AF1932"/>
                </a:solidFill>
                <a:latin typeface="Yu Gothic UI" panose="020B0500000000000000" pitchFamily="50" charset="-128"/>
                <a:ea typeface="Yu Gothic UI" panose="020B0500000000000000" pitchFamily="50" charset="-128"/>
              </a:rPr>
              <a:t>万</a:t>
            </a:r>
            <a:r>
              <a:rPr kumimoji="1" lang="ja-JP" altLang="en-US" sz="1600" b="1" dirty="0">
                <a:ln w="0"/>
                <a:solidFill>
                  <a:srgbClr val="AF1932"/>
                </a:solidFill>
                <a:latin typeface="Yu Gothic UI" panose="020B0500000000000000" pitchFamily="50" charset="-128"/>
                <a:ea typeface="Yu Gothic UI" panose="020B0500000000000000" pitchFamily="50" charset="-128"/>
              </a:rPr>
              <a:t>回</a:t>
            </a:r>
            <a:r>
              <a:rPr kumimoji="1" lang="en-US" altLang="ja-JP" sz="1600" b="1" dirty="0">
                <a:ln w="0"/>
                <a:solidFill>
                  <a:srgbClr val="AF1932"/>
                </a:solidFill>
                <a:latin typeface="Yu Gothic UI" panose="020B0500000000000000" pitchFamily="50" charset="-128"/>
                <a:ea typeface="Yu Gothic UI" panose="020B0500000000000000" pitchFamily="50" charset="-128"/>
              </a:rPr>
              <a:t>/</a:t>
            </a:r>
            <a:r>
              <a:rPr kumimoji="1" lang="ja-JP" altLang="en-US" sz="1600" b="1" dirty="0">
                <a:ln w="0"/>
                <a:solidFill>
                  <a:srgbClr val="AF1932"/>
                </a:solidFill>
                <a:latin typeface="Yu Gothic UI" panose="020B0500000000000000" pitchFamily="50" charset="-128"/>
                <a:ea typeface="Yu Gothic UI" panose="020B0500000000000000" pitchFamily="50" charset="-128"/>
              </a:rPr>
              <a:t>年</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5" name="テキスト ボックス 44">
            <a:extLst>
              <a:ext uri="{FF2B5EF4-FFF2-40B4-BE49-F238E27FC236}">
                <a16:creationId xmlns:a16="http://schemas.microsoft.com/office/drawing/2014/main" id="{E7758DF3-0948-4B8E-ADD1-3B36917527FF}"/>
              </a:ext>
            </a:extLst>
          </p:cNvPr>
          <p:cNvSpPr txBox="1"/>
          <p:nvPr/>
        </p:nvSpPr>
        <p:spPr>
          <a:xfrm>
            <a:off x="6060319" y="3225688"/>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88BD3951-DC58-49D2-A592-A03CECB54AE2}"/>
              </a:ext>
            </a:extLst>
          </p:cNvPr>
          <p:cNvSpPr txBox="1"/>
          <p:nvPr/>
        </p:nvSpPr>
        <p:spPr>
          <a:xfrm>
            <a:off x="4860000" y="4715509"/>
            <a:ext cx="972000" cy="921325"/>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50" b="1" dirty="0">
                <a:solidFill>
                  <a:srgbClr val="FFFFFF"/>
                </a:solidFill>
                <a:latin typeface="Yu Gothic UI" panose="020B0500000000000000" pitchFamily="50" charset="-128"/>
                <a:ea typeface="Yu Gothic UI" panose="020B0500000000000000" pitchFamily="50" charset="-128"/>
              </a:rPr>
              <a:t>サービス提供</a:t>
            </a:r>
          </a:p>
        </p:txBody>
      </p:sp>
      <p:sp>
        <p:nvSpPr>
          <p:cNvPr id="48" name="ホームベース 30">
            <a:extLst>
              <a:ext uri="{FF2B5EF4-FFF2-40B4-BE49-F238E27FC236}">
                <a16:creationId xmlns:a16="http://schemas.microsoft.com/office/drawing/2014/main" id="{21F15286-3E05-49CD-9B3B-F64B4E1387A8}"/>
              </a:ext>
            </a:extLst>
          </p:cNvPr>
          <p:cNvSpPr/>
          <p:nvPr/>
        </p:nvSpPr>
        <p:spPr>
          <a:xfrm>
            <a:off x="6120000" y="4715570"/>
            <a:ext cx="1000173"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現行サービスの活用</a:t>
            </a:r>
          </a:p>
        </p:txBody>
      </p:sp>
      <p:sp>
        <p:nvSpPr>
          <p:cNvPr id="43" name="ホームベース 30">
            <a:extLst>
              <a:ext uri="{FF2B5EF4-FFF2-40B4-BE49-F238E27FC236}">
                <a16:creationId xmlns:a16="http://schemas.microsoft.com/office/drawing/2014/main" id="{21F15286-3E05-49CD-9B3B-F64B4E1387A8}"/>
              </a:ext>
            </a:extLst>
          </p:cNvPr>
          <p:cNvSpPr/>
          <p:nvPr/>
        </p:nvSpPr>
        <p:spPr>
          <a:xfrm>
            <a:off x="6120000" y="5204836"/>
            <a:ext cx="1000173"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次期サービスの構築</a:t>
            </a:r>
          </a:p>
        </p:txBody>
      </p:sp>
      <p:sp>
        <p:nvSpPr>
          <p:cNvPr id="49" name="ホームベース 30">
            <a:extLst>
              <a:ext uri="{FF2B5EF4-FFF2-40B4-BE49-F238E27FC236}">
                <a16:creationId xmlns:a16="http://schemas.microsoft.com/office/drawing/2014/main" id="{21F15286-3E05-49CD-9B3B-F64B4E1387A8}"/>
              </a:ext>
            </a:extLst>
          </p:cNvPr>
          <p:cNvSpPr/>
          <p:nvPr/>
        </p:nvSpPr>
        <p:spPr>
          <a:xfrm>
            <a:off x="7164000" y="5204835"/>
            <a:ext cx="2052125"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運用</a:t>
            </a:r>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0882" y="4706718"/>
            <a:ext cx="1097058" cy="1024378"/>
          </a:xfrm>
          <a:prstGeom prst="rect">
            <a:avLst/>
          </a:prstGeom>
        </p:spPr>
      </p:pic>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6979" y="4390555"/>
            <a:ext cx="909490" cy="909490"/>
          </a:xfrm>
          <a:prstGeom prst="rect">
            <a:avLst/>
          </a:prstGeom>
        </p:spPr>
      </p:pic>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0629" y="3464493"/>
            <a:ext cx="1482888" cy="1433648"/>
          </a:xfrm>
          <a:prstGeom prst="rect">
            <a:avLst/>
          </a:prstGeom>
        </p:spPr>
      </p:pic>
      <p:sp>
        <p:nvSpPr>
          <p:cNvPr id="6" name="稲妻 5"/>
          <p:cNvSpPr/>
          <p:nvPr/>
        </p:nvSpPr>
        <p:spPr>
          <a:xfrm rot="5942317">
            <a:off x="2350915" y="4217830"/>
            <a:ext cx="657051" cy="659258"/>
          </a:xfrm>
          <a:prstGeom prst="lightningBolt">
            <a:avLst/>
          </a:prstGeom>
          <a:solidFill>
            <a:srgbClr val="F1E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7" name="テキスト ボックス 46">
            <a:extLst>
              <a:ext uri="{FF2B5EF4-FFF2-40B4-BE49-F238E27FC236}">
                <a16:creationId xmlns:a16="http://schemas.microsoft.com/office/drawing/2014/main" id="{722F4527-F3B1-47C1-838C-0D9520A0E5C8}"/>
              </a:ext>
            </a:extLst>
          </p:cNvPr>
          <p:cNvSpPr txBox="1"/>
          <p:nvPr/>
        </p:nvSpPr>
        <p:spPr>
          <a:xfrm>
            <a:off x="2136281" y="5515652"/>
            <a:ext cx="2475213" cy="430887"/>
          </a:xfrm>
          <a:prstGeom prst="rect">
            <a:avLst/>
          </a:prstGeom>
          <a:noFill/>
        </p:spPr>
        <p:txBody>
          <a:bodyPr wrap="square" lIns="0">
            <a:spAutoFit/>
          </a:bodyPr>
          <a:lstStyle/>
          <a:p>
            <a:pPr lvl="0" fontAlgn="base">
              <a:spcBef>
                <a:spcPct val="0"/>
              </a:spcBef>
              <a:spcAft>
                <a:spcPct val="0"/>
              </a:spcAft>
              <a:defRPr/>
            </a:pPr>
            <a:r>
              <a:rPr kumimoji="1" lang="ja-JP" altLang="en-US" sz="1100" b="1" kern="0" dirty="0">
                <a:latin typeface="Yu Gothic UI" panose="020B0500000000000000" pitchFamily="50" charset="-128"/>
                <a:ea typeface="Yu Gothic UI" panose="020B0500000000000000" pitchFamily="50" charset="-128"/>
              </a:rPr>
              <a:t>ファイルサーバ等の大容量なデータの中から</a:t>
            </a:r>
            <a:endParaRPr kumimoji="1" lang="en-US" altLang="ja-JP" sz="1100" b="1" kern="0" dirty="0">
              <a:latin typeface="Yu Gothic UI" panose="020B0500000000000000" pitchFamily="50" charset="-128"/>
              <a:ea typeface="Yu Gothic UI" panose="020B0500000000000000" pitchFamily="50" charset="-128"/>
            </a:endParaRPr>
          </a:p>
          <a:p>
            <a:pPr lvl="0" fontAlgn="base">
              <a:spcBef>
                <a:spcPct val="0"/>
              </a:spcBef>
              <a:spcAft>
                <a:spcPct val="0"/>
              </a:spcAft>
              <a:defRPr/>
            </a:pPr>
            <a:r>
              <a:rPr kumimoji="1" lang="ja-JP" altLang="en-US" sz="1100" b="1" kern="0" dirty="0">
                <a:latin typeface="Yu Gothic UI" panose="020B0500000000000000" pitchFamily="50" charset="-128"/>
                <a:ea typeface="Yu Gothic UI" panose="020B0500000000000000" pitchFamily="50" charset="-128"/>
              </a:rPr>
              <a:t>目的のフォルダ・ファイルを高速に検索</a:t>
            </a:r>
            <a:endParaRPr kumimoji="1" lang="en-US" altLang="ja-JP" sz="1100" b="1" kern="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5320435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59</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11. </a:t>
            </a:r>
            <a:r>
              <a:rPr kumimoji="1" lang="ja-JP" altLang="en-US" sz="1100" b="1" kern="0" dirty="0">
                <a:solidFill>
                  <a:srgbClr val="FFFFFF"/>
                </a:solidFill>
                <a:latin typeface="Yu Gothic UI" panose="020B0500000000000000" pitchFamily="50" charset="-128"/>
                <a:ea typeface="Yu Gothic UI" panose="020B0500000000000000" pitchFamily="50" charset="-128"/>
              </a:rPr>
              <a:t>「相方はデジタル」。次世代のしごと・働き方へ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96228"/>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lvl="0" fontAlgn="base">
              <a:spcBef>
                <a:spcPct val="0"/>
              </a:spcBef>
              <a:spcAft>
                <a:spcPct val="0"/>
              </a:spcAft>
              <a:defRPr/>
            </a:pPr>
            <a:r>
              <a:rPr lang="ja-JP" altLang="en-US" sz="2000" b="1" dirty="0">
                <a:solidFill>
                  <a:srgbClr val="AF1932"/>
                </a:solidFill>
                <a:ea typeface="Yu Gothic UI" panose="020B0500000000000000" pitchFamily="50" charset="-128"/>
              </a:rPr>
              <a:t>現場におけるウェアラブルカメラ等を活用した</a:t>
            </a:r>
            <a:br>
              <a:rPr lang="en-US" altLang="ja-JP" sz="2000" b="1" dirty="0">
                <a:solidFill>
                  <a:srgbClr val="AF1932"/>
                </a:solidFill>
                <a:ea typeface="Yu Gothic UI" panose="020B0500000000000000" pitchFamily="50" charset="-128"/>
              </a:rPr>
            </a:br>
            <a:r>
              <a:rPr lang="ja-JP" altLang="en-US" sz="2000" b="1" dirty="0">
                <a:solidFill>
                  <a:srgbClr val="AF1932"/>
                </a:solidFill>
                <a:ea typeface="Yu Gothic UI" panose="020B0500000000000000" pitchFamily="50" charset="-128"/>
              </a:rPr>
              <a:t>業務効率化</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安心、安全なまちのため、効率的に公共施設の整備・維持管理が行われていること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12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736000"/>
            <a:ext cx="972000" cy="113635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0" y="1944000"/>
            <a:ext cx="3622549" cy="74582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遠隔での現場臨場を拡大し、職員の知識向上及びスキルアップ、ならびに受注者、職員双方にとって、負担軽減が図られること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99"/>
            <a:ext cx="972000" cy="756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大規模工事における広範囲の現場把握や複数工事の日々の巡回業務などが監督職員にとって大きな負担となっており、</a:t>
            </a:r>
            <a:r>
              <a:rPr lang="en-US" altLang="ja-JP" sz="1100" dirty="0">
                <a:solidFill>
                  <a:srgbClr val="000000"/>
                </a:solidFill>
                <a:ea typeface="Yu Gothic UI" panose="020B0500000000000000" pitchFamily="50" charset="-128"/>
              </a:rPr>
              <a:t>Live</a:t>
            </a:r>
            <a:r>
              <a:rPr lang="ja-JP" altLang="en-US" sz="1100" dirty="0">
                <a:solidFill>
                  <a:srgbClr val="000000"/>
                </a:solidFill>
                <a:ea typeface="Yu Gothic UI" panose="020B0500000000000000" pitchFamily="50" charset="-128"/>
              </a:rPr>
              <a:t>通信が可能な定点カメラを現場に設置することにより、現場臨場を行うことなく現場事務所で現場状況の確認ができることにより、巡回の軽減など業務の効率化を行う。</a:t>
            </a:r>
            <a:endParaRPr lang="en-US" altLang="ja-JP"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監督職員などがウェアラブルカメラを装着し現場状況を映すことにより、遠隔地にいる上司や設計担当と現場の状況をリアルタイムに共有し、業務の効率化等を図る。</a:t>
            </a:r>
            <a:endParaRPr lang="en-US" altLang="ja-JP"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これらにより、次の効果が期待できる。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監督職員が現地から現場状況を映しながら設計担当と設計変更の内容等の打ち合わせを円滑に行うことができる。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現場に不慣れな職員が活用することで技術的助言など、技術継承を促進させることにより若手の人材育成を図ることができる。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また、災害時においても活用することにより迅速な状況確認を可能とすることが見込まれる。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将来的には受注者へ活用できる仕組みを作り、不適正施工の防止を図ることをめざす。</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37" name="矢印: 五方向 10">
            <a:extLst>
              <a:ext uri="{FF2B5EF4-FFF2-40B4-BE49-F238E27FC236}">
                <a16:creationId xmlns:a16="http://schemas.microsoft.com/office/drawing/2014/main" id="{12137F42-C4D3-45CE-938C-F3EDE5D3A607}"/>
              </a:ext>
            </a:extLst>
          </p:cNvPr>
          <p:cNvSpPr/>
          <p:nvPr/>
        </p:nvSpPr>
        <p:spPr>
          <a:xfrm>
            <a:off x="7275506" y="3252452"/>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7758DF3-0948-4B8E-ADD1-3B36917527FF}"/>
              </a:ext>
            </a:extLst>
          </p:cNvPr>
          <p:cNvSpPr txBox="1"/>
          <p:nvPr/>
        </p:nvSpPr>
        <p:spPr>
          <a:xfrm>
            <a:off x="7689492" y="3166886"/>
            <a:ext cx="1144407" cy="135807"/>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9E064B8A-A150-46F8-9ABB-D5CB140D28F4}"/>
              </a:ext>
            </a:extLst>
          </p:cNvPr>
          <p:cNvSpPr txBox="1"/>
          <p:nvPr/>
        </p:nvSpPr>
        <p:spPr>
          <a:xfrm>
            <a:off x="5902051" y="2736000"/>
            <a:ext cx="3416614"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ウェアラブルカメラなどの活用件数</a:t>
            </a:r>
          </a:p>
        </p:txBody>
      </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432112"/>
            <a:ext cx="1087639" cy="221211"/>
          </a:xfrm>
          <a:prstGeom prst="rect">
            <a:avLst/>
          </a:prstGeom>
          <a:noFill/>
        </p:spPr>
        <p:txBody>
          <a:bodyPr wrap="square" lIns="0" tIns="0" rIns="0" bIns="0" rtlCol="0" anchor="ctr" anchorCtr="0">
            <a:noAutofit/>
          </a:bodyPr>
          <a:lstStyle/>
          <a:p>
            <a:pPr defTabSz="228600">
              <a:defRPr/>
            </a:pPr>
            <a:r>
              <a:rPr kumimoji="1" lang="ja-JP" altLang="en-US" b="1" dirty="0">
                <a:ln w="0"/>
                <a:solidFill>
                  <a:srgbClr val="AF1932"/>
                </a:solidFill>
                <a:latin typeface="Yu Gothic UI" panose="020B0500000000000000" pitchFamily="50" charset="-128"/>
                <a:ea typeface="Yu Gothic UI" panose="020B0500000000000000" pitchFamily="50" charset="-128"/>
              </a:rPr>
              <a:t>未導入</a:t>
            </a:r>
          </a:p>
        </p:txBody>
      </p:sp>
      <p:sp>
        <p:nvSpPr>
          <p:cNvPr id="42" name="テキスト ボックス 41">
            <a:extLst>
              <a:ext uri="{FF2B5EF4-FFF2-40B4-BE49-F238E27FC236}">
                <a16:creationId xmlns:a16="http://schemas.microsoft.com/office/drawing/2014/main" id="{E7758DF3-0948-4B8E-ADD1-3B36917527FF}"/>
              </a:ext>
            </a:extLst>
          </p:cNvPr>
          <p:cNvSpPr txBox="1"/>
          <p:nvPr/>
        </p:nvSpPr>
        <p:spPr>
          <a:xfrm>
            <a:off x="7775072" y="3432050"/>
            <a:ext cx="1318280"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2,100</a:t>
            </a:r>
            <a:r>
              <a:rPr kumimoji="1" lang="ja-JP" altLang="en-US" sz="1600" b="1" dirty="0">
                <a:ln w="0"/>
                <a:solidFill>
                  <a:srgbClr val="AF1932"/>
                </a:solidFill>
                <a:latin typeface="Yu Gothic UI" panose="020B0500000000000000" pitchFamily="50" charset="-128"/>
                <a:ea typeface="Yu Gothic UI" panose="020B0500000000000000" pitchFamily="50" charset="-128"/>
              </a:rPr>
              <a:t>回</a:t>
            </a:r>
            <a:r>
              <a:rPr kumimoji="1" lang="en-US" altLang="ja-JP" sz="1600" b="1" dirty="0">
                <a:ln w="0"/>
                <a:solidFill>
                  <a:srgbClr val="AF1932"/>
                </a:solidFill>
                <a:latin typeface="Yu Gothic UI" panose="020B0500000000000000" pitchFamily="50" charset="-128"/>
                <a:ea typeface="Yu Gothic UI" panose="020B0500000000000000" pitchFamily="50" charset="-128"/>
              </a:rPr>
              <a:t>/</a:t>
            </a:r>
            <a:r>
              <a:rPr kumimoji="1" lang="ja-JP" altLang="en-US" sz="1600" b="1" dirty="0">
                <a:ln w="0"/>
                <a:solidFill>
                  <a:srgbClr val="AF1932"/>
                </a:solidFill>
                <a:latin typeface="Yu Gothic UI" panose="020B0500000000000000" pitchFamily="50" charset="-128"/>
                <a:ea typeface="Yu Gothic UI" panose="020B0500000000000000" pitchFamily="50" charset="-128"/>
              </a:rPr>
              <a:t>年</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5" name="テキスト ボックス 44">
            <a:extLst>
              <a:ext uri="{FF2B5EF4-FFF2-40B4-BE49-F238E27FC236}">
                <a16:creationId xmlns:a16="http://schemas.microsoft.com/office/drawing/2014/main" id="{E7758DF3-0948-4B8E-ADD1-3B36917527FF}"/>
              </a:ext>
            </a:extLst>
          </p:cNvPr>
          <p:cNvSpPr txBox="1"/>
          <p:nvPr/>
        </p:nvSpPr>
        <p:spPr>
          <a:xfrm>
            <a:off x="6060319" y="3120182"/>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88BD3951-DC58-49D2-A592-A03CECB54AE2}"/>
              </a:ext>
            </a:extLst>
          </p:cNvPr>
          <p:cNvSpPr txBox="1"/>
          <p:nvPr/>
        </p:nvSpPr>
        <p:spPr>
          <a:xfrm>
            <a:off x="4860000" y="4733093"/>
            <a:ext cx="972000" cy="360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50" b="1" dirty="0">
                <a:solidFill>
                  <a:srgbClr val="FFFFFF"/>
                </a:solidFill>
                <a:latin typeface="Yu Gothic UI" panose="020B0500000000000000" pitchFamily="50" charset="-128"/>
                <a:ea typeface="Yu Gothic UI" panose="020B0500000000000000" pitchFamily="50" charset="-128"/>
              </a:rPr>
              <a:t>ウェアラブルカメラ</a:t>
            </a:r>
          </a:p>
        </p:txBody>
      </p:sp>
      <p:sp>
        <p:nvSpPr>
          <p:cNvPr id="47" name="テキスト ボックス 46">
            <a:extLst>
              <a:ext uri="{FF2B5EF4-FFF2-40B4-BE49-F238E27FC236}">
                <a16:creationId xmlns:a16="http://schemas.microsoft.com/office/drawing/2014/main" id="{8706E2D6-6881-4903-BD33-D5225E1A648A}"/>
              </a:ext>
            </a:extLst>
          </p:cNvPr>
          <p:cNvSpPr txBox="1"/>
          <p:nvPr/>
        </p:nvSpPr>
        <p:spPr>
          <a:xfrm>
            <a:off x="4860000" y="5128181"/>
            <a:ext cx="972000" cy="360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定点カメラ</a:t>
            </a:r>
          </a:p>
        </p:txBody>
      </p:sp>
      <p:sp>
        <p:nvSpPr>
          <p:cNvPr id="48" name="ホームベース 30">
            <a:extLst>
              <a:ext uri="{FF2B5EF4-FFF2-40B4-BE49-F238E27FC236}">
                <a16:creationId xmlns:a16="http://schemas.microsoft.com/office/drawing/2014/main" id="{21F15286-3E05-49CD-9B3B-F64B4E1387A8}"/>
              </a:ext>
            </a:extLst>
          </p:cNvPr>
          <p:cNvSpPr/>
          <p:nvPr/>
        </p:nvSpPr>
        <p:spPr>
          <a:xfrm>
            <a:off x="6119999" y="4733155"/>
            <a:ext cx="3096000"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運用・検証</a:t>
            </a:r>
          </a:p>
        </p:txBody>
      </p:sp>
      <p:sp>
        <p:nvSpPr>
          <p:cNvPr id="43" name="ホームベース 30">
            <a:extLst>
              <a:ext uri="{FF2B5EF4-FFF2-40B4-BE49-F238E27FC236}">
                <a16:creationId xmlns:a16="http://schemas.microsoft.com/office/drawing/2014/main" id="{21F15286-3E05-49CD-9B3B-F64B4E1387A8}"/>
              </a:ext>
            </a:extLst>
          </p:cNvPr>
          <p:cNvSpPr/>
          <p:nvPr/>
        </p:nvSpPr>
        <p:spPr>
          <a:xfrm>
            <a:off x="6119999" y="5135496"/>
            <a:ext cx="3096000"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運用・検証</a:t>
            </a:r>
          </a:p>
        </p:txBody>
      </p:sp>
      <p:pic>
        <p:nvPicPr>
          <p:cNvPr id="39" name="図 3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9405" y="4869827"/>
            <a:ext cx="1186204" cy="1225570"/>
          </a:xfrm>
          <a:prstGeom prst="rect">
            <a:avLst/>
          </a:prstGeom>
        </p:spPr>
      </p:pic>
      <p:pic>
        <p:nvPicPr>
          <p:cNvPr id="51" name="図 5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0298" y="5032939"/>
            <a:ext cx="1118999" cy="839249"/>
          </a:xfrm>
          <a:prstGeom prst="rect">
            <a:avLst/>
          </a:prstGeom>
        </p:spPr>
      </p:pic>
      <p:sp>
        <p:nvSpPr>
          <p:cNvPr id="52" name="テキスト ボックス 51">
            <a:extLst>
              <a:ext uri="{FF2B5EF4-FFF2-40B4-BE49-F238E27FC236}">
                <a16:creationId xmlns:a16="http://schemas.microsoft.com/office/drawing/2014/main" id="{722F4527-F3B1-47C1-838C-0D9520A0E5C8}"/>
              </a:ext>
            </a:extLst>
          </p:cNvPr>
          <p:cNvSpPr txBox="1"/>
          <p:nvPr/>
        </p:nvSpPr>
        <p:spPr>
          <a:xfrm>
            <a:off x="2750254" y="6006912"/>
            <a:ext cx="2131583" cy="261610"/>
          </a:xfrm>
          <a:prstGeom prst="rect">
            <a:avLst/>
          </a:prstGeom>
          <a:noFill/>
        </p:spPr>
        <p:txBody>
          <a:bodyPr wrap="square" lIns="0">
            <a:spAutoFit/>
          </a:bodyPr>
          <a:lstStyle>
            <a:defPPr>
              <a:defRPr lang="en-US"/>
            </a:defPPr>
            <a:lvl1pPr lvl="0" fontAlgn="base">
              <a:spcBef>
                <a:spcPct val="0"/>
              </a:spcBef>
              <a:spcAft>
                <a:spcPct val="0"/>
              </a:spcAft>
              <a:defRPr kumimoji="1" sz="1100" b="1" kern="0">
                <a:latin typeface="Yu Gothic UI" panose="020B0500000000000000" pitchFamily="50" charset="-128"/>
                <a:ea typeface="Yu Gothic UI" panose="020B0500000000000000" pitchFamily="50" charset="-128"/>
              </a:defRPr>
            </a:lvl1pPr>
          </a:lstStyle>
          <a:p>
            <a:r>
              <a:rPr lang="ja-JP" altLang="en-US" dirty="0"/>
              <a:t>定点カメラで現場状況を遠隔で確認</a:t>
            </a:r>
            <a:endParaRPr lang="en-US" altLang="ja-JP" dirty="0"/>
          </a:p>
        </p:txBody>
      </p:sp>
      <p:sp>
        <p:nvSpPr>
          <p:cNvPr id="53" name="テキスト ボックス 52">
            <a:extLst>
              <a:ext uri="{FF2B5EF4-FFF2-40B4-BE49-F238E27FC236}">
                <a16:creationId xmlns:a16="http://schemas.microsoft.com/office/drawing/2014/main" id="{722F4527-F3B1-47C1-838C-0D9520A0E5C8}"/>
              </a:ext>
            </a:extLst>
          </p:cNvPr>
          <p:cNvSpPr txBox="1"/>
          <p:nvPr/>
        </p:nvSpPr>
        <p:spPr>
          <a:xfrm>
            <a:off x="685929" y="6006912"/>
            <a:ext cx="1878032" cy="430887"/>
          </a:xfrm>
          <a:prstGeom prst="rect">
            <a:avLst/>
          </a:prstGeom>
          <a:noFill/>
        </p:spPr>
        <p:txBody>
          <a:bodyPr wrap="square" lIns="0">
            <a:spAutoFit/>
          </a:bodyPr>
          <a:lstStyle/>
          <a:p>
            <a:pPr lvl="0" fontAlgn="base">
              <a:spcBef>
                <a:spcPct val="0"/>
              </a:spcBef>
              <a:spcAft>
                <a:spcPct val="0"/>
              </a:spcAft>
              <a:defRPr/>
            </a:pPr>
            <a:r>
              <a:rPr kumimoji="1" lang="ja-JP" altLang="en-US" sz="1100" b="1" kern="0" dirty="0">
                <a:latin typeface="Yu Gothic UI" panose="020B0500000000000000" pitchFamily="50" charset="-128"/>
                <a:ea typeface="Yu Gothic UI" panose="020B0500000000000000" pitchFamily="50" charset="-128"/>
              </a:rPr>
              <a:t>ウェアラブルカメラを活用して現場の状況をリアルタイム共有</a:t>
            </a:r>
            <a:endParaRPr kumimoji="1" lang="en-US" altLang="ja-JP" sz="1100" b="1" kern="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4239894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6</a:t>
            </a:fld>
            <a:endParaRPr kumimoji="1" lang="en-GB" dirty="0"/>
          </a:p>
        </p:txBody>
      </p:sp>
      <p:sp>
        <p:nvSpPr>
          <p:cNvPr id="104" name="テキスト ボックス 103">
            <a:extLst>
              <a:ext uri="{FF2B5EF4-FFF2-40B4-BE49-F238E27FC236}">
                <a16:creationId xmlns:a16="http://schemas.microsoft.com/office/drawing/2014/main" id="{37550ECE-0108-9A04-A83D-638EFF6D7FB6}"/>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本書の構成と目次</a:t>
            </a:r>
          </a:p>
        </p:txBody>
      </p:sp>
      <p:graphicFrame>
        <p:nvGraphicFramePr>
          <p:cNvPr id="9" name="表 8">
            <a:extLst>
              <a:ext uri="{FF2B5EF4-FFF2-40B4-BE49-F238E27FC236}">
                <a16:creationId xmlns:a16="http://schemas.microsoft.com/office/drawing/2014/main" id="{AECA72D1-B7AC-49E6-B2DC-010AB4684CCE}"/>
              </a:ext>
            </a:extLst>
          </p:cNvPr>
          <p:cNvGraphicFramePr>
            <a:graphicFrameLocks noGrp="1"/>
          </p:cNvGraphicFramePr>
          <p:nvPr>
            <p:extLst>
              <p:ext uri="{D42A27DB-BD31-4B8C-83A1-F6EECF244321}">
                <p14:modId xmlns:p14="http://schemas.microsoft.com/office/powerpoint/2010/main" val="2775778438"/>
              </p:ext>
            </p:extLst>
          </p:nvPr>
        </p:nvGraphicFramePr>
        <p:xfrm>
          <a:off x="164757" y="651812"/>
          <a:ext cx="9638272" cy="259080"/>
        </p:xfrm>
        <a:graphic>
          <a:graphicData uri="http://schemas.openxmlformats.org/drawingml/2006/table">
            <a:tbl>
              <a:tblPr firstRow="1" bandRow="1">
                <a:tableStyleId>{5940675A-B579-460E-94D1-54222C63F5DA}</a:tableStyleId>
              </a:tblPr>
              <a:tblGrid>
                <a:gridCol w="3483318">
                  <a:extLst>
                    <a:ext uri="{9D8B030D-6E8A-4147-A177-3AD203B41FA5}">
                      <a16:colId xmlns:a16="http://schemas.microsoft.com/office/drawing/2014/main" val="20000"/>
                    </a:ext>
                  </a:extLst>
                </a:gridCol>
                <a:gridCol w="5681663">
                  <a:extLst>
                    <a:ext uri="{9D8B030D-6E8A-4147-A177-3AD203B41FA5}">
                      <a16:colId xmlns:a16="http://schemas.microsoft.com/office/drawing/2014/main" val="20001"/>
                    </a:ext>
                  </a:extLst>
                </a:gridCol>
                <a:gridCol w="473291">
                  <a:extLst>
                    <a:ext uri="{9D8B030D-6E8A-4147-A177-3AD203B41FA5}">
                      <a16:colId xmlns:a16="http://schemas.microsoft.com/office/drawing/2014/main" val="755251580"/>
                    </a:ext>
                  </a:extLst>
                </a:gridCol>
              </a:tblGrid>
              <a:tr h="259049">
                <a:tc>
                  <a:txBody>
                    <a:bodyPr/>
                    <a:lstStyle/>
                    <a:p>
                      <a:pPr algn="ctr"/>
                      <a:r>
                        <a:rPr kumimoji="0" lang="ja-JP" altLang="en-US" sz="1100" b="1" kern="0" spc="300" dirty="0">
                          <a:solidFill>
                            <a:schemeClr val="bg1"/>
                          </a:solidFill>
                          <a:latin typeface="+mn-lt"/>
                          <a:ea typeface="Yu Gothic UI" panose="020B0500000000000000" pitchFamily="50" charset="-128"/>
                          <a:cs typeface="ＭＳ Ｐゴシック" panose="020B0600070205080204" pitchFamily="50" charset="-128"/>
                        </a:rPr>
                        <a:t>タイトル</a:t>
                      </a: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indent="0" algn="ctr" defTabSz="333770" latinLnBrk="0">
                        <a:lnSpc>
                          <a:spcPct val="100000"/>
                        </a:lnSpc>
                        <a:spcBef>
                          <a:spcPts val="0"/>
                        </a:spcBef>
                        <a:spcAft>
                          <a:spcPts val="0"/>
                        </a:spcAft>
                        <a:buClrTx/>
                        <a:buSzTx/>
                        <a:buFontTx/>
                        <a:buNone/>
                        <a:tabLst/>
                      </a:pPr>
                      <a:r>
                        <a:rPr kumimoji="0" lang="ja-JP" altLang="en-US" sz="1100" b="1" i="0" u="none" strike="noStrike" kern="0" cap="none" spc="300" baseline="0" dirty="0">
                          <a:ln>
                            <a:noFill/>
                          </a:ln>
                          <a:solidFill>
                            <a:schemeClr val="bg1"/>
                          </a:solidFill>
                          <a:uFillTx/>
                          <a:latin typeface="+mn-lt"/>
                          <a:ea typeface="Yu Gothic UI" panose="020B0500000000000000" pitchFamily="50" charset="-128"/>
                          <a:cs typeface="ＭＳ Ｐゴシック" panose="020B0600070205080204" pitchFamily="50" charset="-128"/>
                          <a:sym typeface="Helvetica Light"/>
                        </a:rPr>
                        <a:t>取組概要</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indent="0" algn="ctr" defTabSz="333770" latinLnBrk="0">
                        <a:lnSpc>
                          <a:spcPct val="100000"/>
                        </a:lnSpc>
                        <a:spcBef>
                          <a:spcPts val="0"/>
                        </a:spcBef>
                        <a:spcAft>
                          <a:spcPts val="0"/>
                        </a:spcAft>
                        <a:buClrTx/>
                        <a:buSzTx/>
                        <a:buFontTx/>
                        <a:buNone/>
                        <a:tabLst/>
                      </a:pPr>
                      <a:r>
                        <a:rPr kumimoji="0" lang="ja-JP" altLang="en-US" sz="1100" b="1" i="0" u="none" strike="noStrike" kern="0" cap="none" spc="300" baseline="0" dirty="0">
                          <a:ln>
                            <a:noFill/>
                          </a:ln>
                          <a:solidFill>
                            <a:schemeClr val="bg1"/>
                          </a:solidFill>
                          <a:uFillTx/>
                          <a:latin typeface="+mn-lt"/>
                          <a:ea typeface="Yu Gothic UI" panose="020B0500000000000000" pitchFamily="50" charset="-128"/>
                          <a:cs typeface="ＭＳ Ｐゴシック" panose="020B0600070205080204" pitchFamily="50" charset="-128"/>
                          <a:sym typeface="Helvetica Light"/>
                        </a:rPr>
                        <a:t>頁</a:t>
                      </a:r>
                    </a:p>
                  </a:txBody>
                  <a:tcPr>
                    <a:lnL w="635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000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523080992"/>
              </p:ext>
            </p:extLst>
          </p:nvPr>
        </p:nvGraphicFramePr>
        <p:xfrm>
          <a:off x="164759" y="911843"/>
          <a:ext cx="9638269" cy="5277839"/>
        </p:xfrm>
        <a:graphic>
          <a:graphicData uri="http://schemas.openxmlformats.org/drawingml/2006/table">
            <a:tbl>
              <a:tblPr firstRow="1" bandRow="1">
                <a:tableStyleId>{5940675A-B579-460E-94D1-54222C63F5DA}</a:tableStyleId>
              </a:tblPr>
              <a:tblGrid>
                <a:gridCol w="208499">
                  <a:extLst>
                    <a:ext uri="{9D8B030D-6E8A-4147-A177-3AD203B41FA5}">
                      <a16:colId xmlns:a16="http://schemas.microsoft.com/office/drawing/2014/main" val="2152845035"/>
                    </a:ext>
                  </a:extLst>
                </a:gridCol>
                <a:gridCol w="208499">
                  <a:extLst>
                    <a:ext uri="{9D8B030D-6E8A-4147-A177-3AD203B41FA5}">
                      <a16:colId xmlns:a16="http://schemas.microsoft.com/office/drawing/2014/main" val="2051088476"/>
                    </a:ext>
                  </a:extLst>
                </a:gridCol>
                <a:gridCol w="208280">
                  <a:extLst>
                    <a:ext uri="{9D8B030D-6E8A-4147-A177-3AD203B41FA5}">
                      <a16:colId xmlns:a16="http://schemas.microsoft.com/office/drawing/2014/main" val="52436474"/>
                    </a:ext>
                  </a:extLst>
                </a:gridCol>
                <a:gridCol w="2859140">
                  <a:extLst>
                    <a:ext uri="{9D8B030D-6E8A-4147-A177-3AD203B41FA5}">
                      <a16:colId xmlns:a16="http://schemas.microsoft.com/office/drawing/2014/main" val="20000"/>
                    </a:ext>
                  </a:extLst>
                </a:gridCol>
                <a:gridCol w="5678794">
                  <a:extLst>
                    <a:ext uri="{9D8B030D-6E8A-4147-A177-3AD203B41FA5}">
                      <a16:colId xmlns:a16="http://schemas.microsoft.com/office/drawing/2014/main" val="20001"/>
                    </a:ext>
                  </a:extLst>
                </a:gridCol>
                <a:gridCol w="475057">
                  <a:extLst>
                    <a:ext uri="{9D8B030D-6E8A-4147-A177-3AD203B41FA5}">
                      <a16:colId xmlns:a16="http://schemas.microsoft.com/office/drawing/2014/main" val="728848151"/>
                    </a:ext>
                  </a:extLst>
                </a:gridCol>
              </a:tblGrid>
              <a:tr h="214448">
                <a:tc gridSpan="5">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50" normalizeH="0" baseline="0" dirty="0">
                          <a:ln>
                            <a:noFill/>
                          </a:ln>
                          <a:solidFill>
                            <a:schemeClr val="tx1"/>
                          </a:solidFill>
                          <a:effectLst/>
                          <a:uLnTx/>
                          <a:uFillTx/>
                          <a:latin typeface="Avenir Next LT Pro Demi"/>
                          <a:ea typeface="Yu Gothic UI" panose="020B0500000000000000" pitchFamily="50" charset="-128"/>
                          <a:cs typeface="+mn-cs"/>
                        </a:rPr>
                        <a:t>06 </a:t>
                      </a:r>
                      <a:r>
                        <a:rPr kumimoji="1" lang="ja-JP" altLang="en-US" sz="1100" b="1" i="0" u="none" strike="noStrike" kern="1200" cap="none" spc="50" normalizeH="0" baseline="0" noProof="0" dirty="0">
                          <a:ln>
                            <a:noFill/>
                          </a:ln>
                          <a:solidFill>
                            <a:schemeClr val="tx1"/>
                          </a:solidFill>
                          <a:effectLst/>
                          <a:uLnTx/>
                          <a:uFillTx/>
                          <a:latin typeface="Avenir Next LT Pro Demi"/>
                          <a:ea typeface="Yu Gothic UI" panose="020B0500000000000000" pitchFamily="50" charset="-128"/>
                          <a:cs typeface="+mn-cs"/>
                        </a:rPr>
                        <a:t>しごとの</a:t>
                      </a:r>
                      <a:r>
                        <a:rPr kumimoji="1" lang="en-US" altLang="ja-JP" sz="1100" b="1" i="0" u="none" strike="noStrike" kern="1200" cap="none" spc="50" normalizeH="0" baseline="0" noProof="0" dirty="0">
                          <a:ln>
                            <a:noFill/>
                          </a:ln>
                          <a:solidFill>
                            <a:schemeClr val="tx1"/>
                          </a:solidFill>
                          <a:effectLst/>
                          <a:uLnTx/>
                          <a:uFillTx/>
                          <a:latin typeface="Avenir Next LT Pro Demi"/>
                          <a:ea typeface="Yu Gothic UI" panose="020B0500000000000000" pitchFamily="50" charset="-128"/>
                          <a:cs typeface="+mn-cs"/>
                        </a:rPr>
                        <a:t>Re-Design</a:t>
                      </a:r>
                      <a:endParaRPr kumimoji="1" lang="ja-JP" altLang="en-US" sz="1100" b="1" i="0" u="none" strike="noStrike" kern="1200" cap="none" spc="50" normalizeH="0" baseline="0" dirty="0">
                        <a:ln>
                          <a:noFill/>
                        </a:ln>
                        <a:solidFill>
                          <a:schemeClr val="tx1"/>
                        </a:solidFill>
                        <a:effectLst/>
                        <a:uLnTx/>
                        <a:uFillTx/>
                        <a:latin typeface="Avenir Next LT Pro Demi"/>
                        <a:ea typeface="Yu Gothic UI" panose="020B0500000000000000" pitchFamily="50" charset="-128"/>
                        <a:cs typeface="+mn-cs"/>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7C5CD"/>
                    </a:solidFill>
                  </a:tcPr>
                </a:tc>
                <a:tc hMerge="1">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2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94012464"/>
                  </a:ext>
                </a:extLst>
              </a:tr>
              <a:tr h="214448">
                <a:tc rowSpan="12">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gridSpan="4">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ロードマップ</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CEAED"/>
                    </a:solidFill>
                  </a:tcPr>
                </a:tc>
                <a:tc hMerge="1">
                  <a:txBody>
                    <a:bodyPr/>
                    <a:lstStyle/>
                    <a:p>
                      <a:endParaRPr kumimoji="1" lang="ja-JP" altLang="en-US"/>
                    </a:p>
                  </a:txBody>
                  <a:tcPr/>
                </a:tc>
                <a:tc hMerge="1">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49</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CEAED"/>
                    </a:solidFill>
                  </a:tcPr>
                </a:tc>
                <a:extLst>
                  <a:ext uri="{0D108BD9-81ED-4DB2-BD59-A6C34878D82A}">
                    <a16:rowId xmlns:a16="http://schemas.microsoft.com/office/drawing/2014/main" val="1607325957"/>
                  </a:ext>
                </a:extLst>
              </a:tr>
              <a:tr h="214448">
                <a:tc v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rowSpan="1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システム刷新計画の推進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rgbClr val="000000"/>
                          </a:solidFill>
                          <a:ea typeface="Yu Gothic UI" panose="020B0500000000000000" pitchFamily="50" charset="-128"/>
                        </a:rPr>
                        <a:t>業務の効率化や生産性向上に向け、全体での最適化及び</a:t>
                      </a:r>
                      <a:r>
                        <a:rPr lang="en-US" altLang="ja-JP" sz="1100" dirty="0">
                          <a:solidFill>
                            <a:srgbClr val="000000"/>
                          </a:solidFill>
                          <a:ea typeface="Yu Gothic UI" panose="020B0500000000000000" pitchFamily="50" charset="-128"/>
                        </a:rPr>
                        <a:t>BPR</a:t>
                      </a:r>
                      <a:r>
                        <a:rPr lang="ja-JP" altLang="en-US" sz="1100" dirty="0">
                          <a:solidFill>
                            <a:srgbClr val="000000"/>
                          </a:solidFill>
                          <a:ea typeface="Yu Gothic UI" panose="020B0500000000000000" pitchFamily="50" charset="-128"/>
                        </a:rPr>
                        <a:t>を行い、整備を進めている大阪市共通クラウドや</a:t>
                      </a:r>
                      <a:r>
                        <a:rPr lang="en-US" altLang="ja-JP" sz="1100" dirty="0">
                          <a:solidFill>
                            <a:srgbClr val="000000"/>
                          </a:solidFill>
                          <a:ea typeface="Yu Gothic UI" panose="020B0500000000000000" pitchFamily="50" charset="-128"/>
                        </a:rPr>
                        <a:t>SaaS</a:t>
                      </a:r>
                      <a:r>
                        <a:rPr lang="ja-JP" altLang="en-US" sz="1100" dirty="0">
                          <a:solidFill>
                            <a:srgbClr val="000000"/>
                          </a:solidFill>
                          <a:ea typeface="Yu Gothic UI" panose="020B0500000000000000" pitchFamily="50" charset="-128"/>
                        </a:rPr>
                        <a:t>利用など情報システムの刷新を推進していく。</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rPr>
                        <a:t>52</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35320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パブリッククラウドを活用した共通クラウドサービスへの移行</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コスト削減、新しい技術の活用や最新のセキュリティ対策等を目的に、各情報システムの構築環境として民間事業者が提供するパブリッククラウドサービスを活用した共通のクラウドサービスの整備を行う。</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53</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00103412"/>
                  </a:ext>
                </a:extLst>
              </a:tr>
              <a:tr h="0">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自治体情報システムの標準化・共通化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地方公共団体の主要</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20</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業務について、国が定めるガバメントクラウドに構築される標準仕様に準拠した標準準拠システムへの移行をめざす。​</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54</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4"/>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バックオフィス（内部管理業務）</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DX</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の実現</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ja-JP" altLang="en-US" sz="1100" dirty="0">
                          <a:solidFill>
                            <a:srgbClr val="000000"/>
                          </a:solidFill>
                          <a:ea typeface="Yu Gothic UI" panose="020B0500000000000000" pitchFamily="50" charset="-128"/>
                        </a:rPr>
                        <a:t>多くの職員が関わる人事・予算・会計・契約・文書等のバックオフィス業務（内部管理業務）について、非システム業務も含めてデジタル技術を活用した全体最適化を実現する。</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55</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49539452"/>
                  </a:ext>
                </a:extLst>
              </a:tr>
              <a:tr h="324839">
                <a:tc vMerge="1">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予算編成事務の効率化</a:t>
                      </a:r>
                    </a:p>
                  </a:txBody>
                  <a:tcPr anchor="ctr">
                    <a:lnL w="6350" cap="flat" cmpd="sng" algn="ctr">
                      <a:solidFill>
                        <a:schemeClr val="tx1">
                          <a:lumMod val="50000"/>
                          <a:lumOff val="5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予算編成事務にシステムを導入することで、確認作業の省力化や情報集約の迅速化を図る。</a:t>
                      </a:r>
                    </a:p>
                  </a:txBody>
                  <a:tcPr anchor="ctr">
                    <a:lnL w="12700" cap="flat" cmpd="sng" algn="ctr">
                      <a:solidFill>
                        <a:schemeClr val="bg1">
                          <a:lumMod val="65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56</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05048398"/>
                  </a:ext>
                </a:extLst>
              </a:tr>
              <a:tr h="324839">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システムの職員内製化による</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BPR</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の推進​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tc>
                <a:tc>
                  <a:txBody>
                    <a:bodyPr/>
                    <a:lstStyle/>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業務を理解している職員自身が業務利用するシステムやアプリケーションを開発することで、従来のアナログ的な業務の進め方やシステム開発手法から脱却し、</a:t>
                      </a:r>
                      <a:r>
                        <a:rPr lang="ja-JP" altLang="en-US" sz="1100" dirty="0">
                          <a:solidFill>
                            <a:srgbClr val="000000"/>
                          </a:solidFill>
                          <a:ea typeface="Yu Gothic UI" panose="020B0500000000000000" pitchFamily="50" charset="-128"/>
                        </a:rPr>
                        <a:t>スピード開発の実現をめざす</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57</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264642190"/>
                  </a:ext>
                </a:extLst>
              </a:tr>
              <a:tr h="32483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AI</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を活用したファイル検索機能による行政サービス</a:t>
                      </a:r>
                      <a:endPar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向上と業務効率化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tc>
                <a:tc>
                  <a:txBody>
                    <a:bodyPr/>
                    <a:lstStyle/>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職員業務に</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AI</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等のデジタル技術を最大限活用し、ファイルサーバ等の大容量なデータの中から目的のフォルダ・ファイルを高速に検索する環境を全庁的に展開する。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58</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83861288"/>
                  </a:ext>
                </a:extLst>
              </a:tr>
              <a:tr h="324839">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現場におけるウェアラブルカメラ等を活用した業務</a:t>
                      </a:r>
                      <a:endPar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効率化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tc>
                <a:tc>
                  <a:txBody>
                    <a:bodyPr/>
                    <a:lstStyle/>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監督職員などがウェアラブルカメラを装着し現場状況を映すことにより、遠隔地にいる上司や設計担当と現場の状況をリアルタイムに共有し、業務の効率化等を図る。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59</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415527954"/>
                  </a:ext>
                </a:extLst>
              </a:tr>
              <a:tr h="324839">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⽔道スマートメーターの導入に向けた検討</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⽔道スマートメーターの導入に向けた課題と効果を整理し、課題の解決や検針の効率化等の可能性について検討する。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60</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37140119"/>
                  </a:ext>
                </a:extLst>
              </a:tr>
              <a:tr h="324839">
                <a:tc vMerge="1">
                  <a:txBody>
                    <a:bodyPr/>
                    <a:lstStyle/>
                    <a:p>
                      <a:pPr marL="0" marR="0" lvl="0" indent="0" algn="l" defTabSz="33377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marL="0" marR="0" lvl="0" indent="0" algn="l" defTabSz="33377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全庁的なデータ活用による効果的な施策の立案</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marL="0" marR="0" lvl="0" indent="0" algn="l" defTabSz="33377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nchor="ctr"/>
                </a:tc>
                <a:tc>
                  <a:txBody>
                    <a:bodyPr/>
                    <a:lstStyle/>
                    <a:p>
                      <a:pPr marL="0" algn="l" defTabSz="914400" rtl="0" eaLnBrk="1" latinLnBrk="0" hangingPunct="1"/>
                      <a:r>
                        <a:rPr kumimoji="1" lang="ja-JP" altLang="en-US" sz="1100" kern="1200" dirty="0">
                          <a:solidFill>
                            <a:srgbClr val="000000"/>
                          </a:solidFill>
                          <a:latin typeface="+mn-lt"/>
                          <a:ea typeface="Yu Gothic UI" panose="020B0500000000000000" pitchFamily="50" charset="-128"/>
                          <a:cs typeface="+mn-cs"/>
                        </a:rPr>
                        <a:t>個人を特定しない形に加工した住民情報データを全庁的に活用できる内部データ可視化環境の構築及び各データ活用環境の利用促進を図るとともに、</a:t>
                      </a:r>
                      <a:r>
                        <a:rPr lang="ja-JP" altLang="en-US" sz="1100" dirty="0">
                          <a:solidFill>
                            <a:srgbClr val="000000"/>
                          </a:solidFill>
                          <a:ea typeface="Yu Gothic UI" panose="020B0500000000000000" pitchFamily="50" charset="-128"/>
                        </a:rPr>
                        <a:t>将来的なデータ活用のあり方や取組の方向性などを示す方針を策定する。</a:t>
                      </a:r>
                      <a:endParaRPr kumimoji="0" lang="ja-JP" altLang="en-US" sz="1100" kern="0" spc="0" dirty="0">
                        <a:solidFill>
                          <a:srgbClr val="FF0000"/>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gn="r" defTabSz="914400" rtl="0" eaLnBrk="1" latinLnBrk="0" hangingPunct="1"/>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61</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091132013"/>
                  </a:ext>
                </a:extLst>
              </a:tr>
              <a:tr h="324839">
                <a:tc vMerge="1">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gridSpan="2">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教育ビッグデータの活用</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endParaRPr kumimoji="1" lang="ja-JP" altLang="en-US"/>
                    </a:p>
                  </a:txBody>
                  <a:tcPr/>
                </a:tc>
                <a:tc>
                  <a:txBody>
                    <a:bodyPr/>
                    <a:lstStyle/>
                    <a:p>
                      <a:pPr marL="0" algn="l" defTabSz="914400" rtl="0" eaLnBrk="1" latinLnBrk="0" hangingPunct="1"/>
                      <a:r>
                        <a:rPr kumimoji="1" lang="ja-JP" altLang="en-US" sz="1100" kern="1200" dirty="0">
                          <a:solidFill>
                            <a:srgbClr val="000000"/>
                          </a:solidFill>
                          <a:latin typeface="+mn-lt"/>
                          <a:ea typeface="Yu Gothic UI" panose="020B0500000000000000" pitchFamily="50" charset="-128"/>
                          <a:cs typeface="+mn-cs"/>
                        </a:rPr>
                        <a:t>「一人一人の学習履歴や学習行動記録等の教育ビッグデータを集積」、「児童生徒ごと、学級ごと、学校ごとに、データの変化を可視化」し、分析することで、学習指導や学校支援に活かす。</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gn="r" defTabSz="914400" rtl="0" eaLnBrk="1" latinLnBrk="0" hangingPunct="1"/>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62</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07147092"/>
                  </a:ext>
                </a:extLst>
              </a:tr>
            </a:tbl>
          </a:graphicData>
        </a:graphic>
      </p:graphicFrame>
    </p:spTree>
    <p:extLst>
      <p:ext uri="{BB962C8B-B14F-4D97-AF65-F5344CB8AC3E}">
        <p14:creationId xmlns:p14="http://schemas.microsoft.com/office/powerpoint/2010/main" val="28035692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60</a:t>
            </a:fld>
            <a:endParaRPr kumimoji="1" lang="en-GB" dirty="0"/>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96228"/>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dirty="0">
                <a:solidFill>
                  <a:srgbClr val="AF1932"/>
                </a:solidFill>
                <a:ea typeface="Yu Gothic UI" panose="020B0500000000000000" pitchFamily="50" charset="-128"/>
              </a:rPr>
              <a:t>⽔道スマートメーターの導入に向けた検討</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4214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水道スマートメーターの導入に向けて課題が整理され、課題の解消のための取組の方向性が明らかになっていること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12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chemeClr val="bg1"/>
                </a:solidFill>
                <a:latin typeface="Yu Gothic UI" panose="020B0500000000000000" pitchFamily="50" charset="-128"/>
                <a:ea typeface="Yu Gothic UI" panose="020B0500000000000000" pitchFamily="50" charset="-128"/>
              </a:rPr>
              <a:t>2027</a:t>
            </a:r>
            <a:r>
              <a:rPr kumimoji="1" lang="ja-JP" altLang="en-US" sz="1100" b="1" kern="0" dirty="0">
                <a:solidFill>
                  <a:schemeClr val="bg1"/>
                </a:solidFill>
                <a:latin typeface="Yu Gothic UI" panose="020B0500000000000000" pitchFamily="50" charset="-128"/>
                <a:ea typeface="Yu Gothic UI" panose="020B0500000000000000" pitchFamily="50" charset="-128"/>
              </a:rPr>
              <a:t>年</a:t>
            </a:r>
            <a:r>
              <a:rPr kumimoji="1" lang="ja-JP" altLang="en-US" sz="1100" b="1" kern="0" dirty="0">
                <a:solidFill>
                  <a:srgbClr val="FFFFFF"/>
                </a:solidFill>
                <a:latin typeface="Yu Gothic UI" panose="020B0500000000000000" pitchFamily="50" charset="-128"/>
                <a:ea typeface="Yu Gothic UI" panose="020B0500000000000000" pitchFamily="50" charset="-128"/>
              </a:rPr>
              <a:t>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700000"/>
            <a:ext cx="972000" cy="113635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44000"/>
            <a:ext cx="3551512" cy="74582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導入に向けた課題整理や取組の方向性についての検証が先行導入地域や共同研究において実施できていること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4000"/>
            <a:ext cx="972000" cy="720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水道スマートメーターは、現状では従来型の機械式メーターと比較して導入費用が高額であることやメーターの設置環境によって安定的な通信確保が難しいことからわが国における導入は限定的である。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しかし、電力やガスなどではスマートメーターが普及していることから、水道事業においてもスマートメーターの導入を進め、検針の効率化や新たな付加価値・サービスの創出の可能性について検討していく。</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今後の導入拡大については、技術動向、社会動向や費用対効果などを踏まえ、時期を判断していく。</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また、将来の市内全域への導入拡大をめざし、⽔道スマートメーターの導入に向けた課題と効果を整理し、課題の解決と新たな活⽤⽅策による付加価値の創出をめざす。</a:t>
            </a:r>
            <a:endParaRPr lang="en-US" altLang="ja-JP"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これらにより、水道使用量の見える化などのお客さまの利便性向上、遠隔検針など水道事業運営の効率化、さらには、データ利活用によりエネルギー効率化や環境負荷低減など</a:t>
            </a:r>
            <a:r>
              <a:rPr lang="en-US" altLang="ja-JP" sz="1100" dirty="0">
                <a:solidFill>
                  <a:srgbClr val="000000"/>
                </a:solidFill>
                <a:ea typeface="Yu Gothic UI" panose="020B0500000000000000" pitchFamily="50" charset="-128"/>
              </a:rPr>
              <a:t>SDGs</a:t>
            </a:r>
            <a:r>
              <a:rPr lang="ja-JP" altLang="en-US" sz="1100" dirty="0">
                <a:solidFill>
                  <a:srgbClr val="000000"/>
                </a:solidFill>
                <a:ea typeface="Yu Gothic UI" panose="020B0500000000000000" pitchFamily="50" charset="-128"/>
              </a:rPr>
              <a:t>の達成や大阪がめざすスマートシティの実現にも寄与することが期待される。</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51" name="テキスト ボックス 50">
            <a:extLst>
              <a:ext uri="{FF2B5EF4-FFF2-40B4-BE49-F238E27FC236}">
                <a16:creationId xmlns:a16="http://schemas.microsoft.com/office/drawing/2014/main" id="{E7758DF3-0948-4B8E-ADD1-3B36917527FF}"/>
              </a:ext>
            </a:extLst>
          </p:cNvPr>
          <p:cNvSpPr txBox="1"/>
          <p:nvPr/>
        </p:nvSpPr>
        <p:spPr>
          <a:xfrm>
            <a:off x="5968521" y="2980683"/>
            <a:ext cx="1159604"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52" name="テキスト ボックス 51">
            <a:extLst>
              <a:ext uri="{FF2B5EF4-FFF2-40B4-BE49-F238E27FC236}">
                <a16:creationId xmlns:a16="http://schemas.microsoft.com/office/drawing/2014/main" id="{E7758DF3-0948-4B8E-ADD1-3B36917527FF}"/>
              </a:ext>
            </a:extLst>
          </p:cNvPr>
          <p:cNvSpPr txBox="1"/>
          <p:nvPr/>
        </p:nvSpPr>
        <p:spPr>
          <a:xfrm>
            <a:off x="6021703" y="3131469"/>
            <a:ext cx="3388998" cy="538964"/>
          </a:xfrm>
          <a:prstGeom prst="rect">
            <a:avLst/>
          </a:prstGeom>
          <a:noFill/>
        </p:spPr>
        <p:txBody>
          <a:bodyPr wrap="square" lIns="0" tIns="0" rIns="0" bIns="0" rtlCol="0" anchor="ctr" anchorCtr="0">
            <a:noAutofit/>
          </a:bodyPr>
          <a:lstStyle/>
          <a:p>
            <a:pPr defTabSz="228600">
              <a:defRPr/>
            </a:pPr>
            <a:r>
              <a:rPr kumimoji="1" lang="ja-JP" altLang="en-US" sz="1600" b="1" dirty="0">
                <a:ln w="0"/>
                <a:solidFill>
                  <a:srgbClr val="AF1932"/>
                </a:solidFill>
                <a:latin typeface="Yu Gothic UI" panose="020B0500000000000000" pitchFamily="50" charset="-128"/>
                <a:ea typeface="Yu Gothic UI" panose="020B0500000000000000" pitchFamily="50" charset="-128"/>
              </a:rPr>
              <a:t>先行導入地域における通信の検証完了</a:t>
            </a:r>
          </a:p>
        </p:txBody>
      </p:sp>
      <p:sp>
        <p:nvSpPr>
          <p:cNvPr id="53" name="テキスト ボックス 52">
            <a:extLst>
              <a:ext uri="{FF2B5EF4-FFF2-40B4-BE49-F238E27FC236}">
                <a16:creationId xmlns:a16="http://schemas.microsoft.com/office/drawing/2014/main" id="{88BD3951-DC58-49D2-A592-A03CECB54AE2}"/>
              </a:ext>
            </a:extLst>
          </p:cNvPr>
          <p:cNvSpPr txBox="1"/>
          <p:nvPr/>
        </p:nvSpPr>
        <p:spPr>
          <a:xfrm>
            <a:off x="4860000" y="4716242"/>
            <a:ext cx="972000" cy="36000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先行導入地域</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における実証</a:t>
            </a:r>
          </a:p>
        </p:txBody>
      </p:sp>
      <p:sp>
        <p:nvSpPr>
          <p:cNvPr id="55" name="テキスト ボックス 54">
            <a:extLst>
              <a:ext uri="{FF2B5EF4-FFF2-40B4-BE49-F238E27FC236}">
                <a16:creationId xmlns:a16="http://schemas.microsoft.com/office/drawing/2014/main" id="{8706E2D6-6881-4903-BD33-D5225E1A648A}"/>
              </a:ext>
            </a:extLst>
          </p:cNvPr>
          <p:cNvSpPr txBox="1"/>
          <p:nvPr/>
        </p:nvSpPr>
        <p:spPr>
          <a:xfrm>
            <a:off x="4860000" y="5120120"/>
            <a:ext cx="972000" cy="36000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共同研究等</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による導入検討</a:t>
            </a:r>
          </a:p>
        </p:txBody>
      </p:sp>
      <p:sp>
        <p:nvSpPr>
          <p:cNvPr id="56" name="ホームベース 30">
            <a:extLst>
              <a:ext uri="{FF2B5EF4-FFF2-40B4-BE49-F238E27FC236}">
                <a16:creationId xmlns:a16="http://schemas.microsoft.com/office/drawing/2014/main" id="{21F15286-3E05-49CD-9B3B-F64B4E1387A8}"/>
              </a:ext>
            </a:extLst>
          </p:cNvPr>
          <p:cNvSpPr/>
          <p:nvPr/>
        </p:nvSpPr>
        <p:spPr>
          <a:xfrm>
            <a:off x="6120000" y="4716304"/>
            <a:ext cx="3096125"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無線による遠隔検針の先行導入</a:t>
            </a:r>
          </a:p>
        </p:txBody>
      </p:sp>
      <p:sp>
        <p:nvSpPr>
          <p:cNvPr id="57" name="ホームベース 30">
            <a:extLst>
              <a:ext uri="{FF2B5EF4-FFF2-40B4-BE49-F238E27FC236}">
                <a16:creationId xmlns:a16="http://schemas.microsoft.com/office/drawing/2014/main" id="{561A15C5-3D9C-479B-B739-7CF6E5E211DF}"/>
              </a:ext>
            </a:extLst>
          </p:cNvPr>
          <p:cNvSpPr/>
          <p:nvPr/>
        </p:nvSpPr>
        <p:spPr>
          <a:xfrm>
            <a:off x="6119999" y="5133724"/>
            <a:ext cx="3096125"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局内</a:t>
            </a:r>
            <a:r>
              <a:rPr kumimoji="1" lang="en-US" altLang="ja-JP" sz="1000" dirty="0">
                <a:solidFill>
                  <a:srgbClr val="000000"/>
                </a:solidFill>
                <a:latin typeface="Yu Gothic UI" panose="020B0500000000000000" pitchFamily="50" charset="-128"/>
                <a:ea typeface="Yu Gothic UI" panose="020B0500000000000000" pitchFamily="50" charset="-128"/>
              </a:rPr>
              <a:t>PT</a:t>
            </a:r>
            <a:r>
              <a:rPr kumimoji="1" lang="ja-JP" altLang="en-US" sz="1000" dirty="0" err="1">
                <a:solidFill>
                  <a:srgbClr val="000000"/>
                </a:solidFill>
                <a:latin typeface="Yu Gothic UI" panose="020B0500000000000000" pitchFamily="50" charset="-128"/>
                <a:ea typeface="Yu Gothic UI" panose="020B0500000000000000" pitchFamily="50" charset="-128"/>
              </a:rPr>
              <a:t>、</a:t>
            </a:r>
            <a:r>
              <a:rPr kumimoji="1" lang="ja-JP" altLang="en-US" sz="1000" dirty="0">
                <a:solidFill>
                  <a:srgbClr val="000000"/>
                </a:solidFill>
                <a:latin typeface="Yu Gothic UI" panose="020B0500000000000000" pitchFamily="50" charset="-128"/>
                <a:ea typeface="Yu Gothic UI" panose="020B0500000000000000" pitchFamily="50" charset="-128"/>
              </a:rPr>
              <a:t>他都市・民間等と連携した導入検討</a:t>
            </a: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0081" y="4410321"/>
            <a:ext cx="4316342" cy="1524132"/>
          </a:xfrm>
          <a:prstGeom prst="rect">
            <a:avLst/>
          </a:prstGeom>
        </p:spPr>
      </p:pic>
      <p:sp>
        <p:nvSpPr>
          <p:cNvPr id="37" name="テキスト ボックス 36">
            <a:extLst>
              <a:ext uri="{FF2B5EF4-FFF2-40B4-BE49-F238E27FC236}">
                <a16:creationId xmlns:a16="http://schemas.microsoft.com/office/drawing/2014/main" id="{722F4527-F3B1-47C1-838C-0D9520A0E5C8}"/>
              </a:ext>
            </a:extLst>
          </p:cNvPr>
          <p:cNvSpPr txBox="1"/>
          <p:nvPr/>
        </p:nvSpPr>
        <p:spPr>
          <a:xfrm>
            <a:off x="1542297" y="5954133"/>
            <a:ext cx="3144126" cy="261610"/>
          </a:xfrm>
          <a:prstGeom prst="rect">
            <a:avLst/>
          </a:prstGeom>
          <a:noFill/>
        </p:spPr>
        <p:txBody>
          <a:bodyPr wrap="square" lIns="0">
            <a:spAutoFit/>
          </a:bodyPr>
          <a:lstStyle/>
          <a:p>
            <a:pPr lvl="0" fontAlgn="base">
              <a:spcBef>
                <a:spcPct val="0"/>
              </a:spcBef>
              <a:spcAft>
                <a:spcPct val="0"/>
              </a:spcAft>
              <a:defRPr/>
            </a:pPr>
            <a:r>
              <a:rPr kumimoji="1" lang="ja-JP" altLang="en-US" sz="1100" b="1" kern="0" dirty="0">
                <a:latin typeface="Yu Gothic UI" panose="020B0500000000000000" pitchFamily="50" charset="-128"/>
                <a:ea typeface="Yu Gothic UI" panose="020B0500000000000000" pitchFamily="50" charset="-128"/>
              </a:rPr>
              <a:t>水道スマートメーターの導入検討</a:t>
            </a:r>
            <a:endParaRPr kumimoji="1" lang="en-US" altLang="ja-JP" sz="1100" b="1" kern="0" dirty="0">
              <a:latin typeface="Yu Gothic UI" panose="020B0500000000000000" pitchFamily="50" charset="-128"/>
              <a:ea typeface="Yu Gothic UI" panose="020B0500000000000000" pitchFamily="50" charset="-128"/>
            </a:endParaRPr>
          </a:p>
        </p:txBody>
      </p:sp>
      <p:sp>
        <p:nvSpPr>
          <p:cNvPr id="38"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11. </a:t>
            </a:r>
            <a:r>
              <a:rPr kumimoji="1" lang="ja-JP" altLang="en-US" sz="1100" b="1" kern="0" dirty="0">
                <a:solidFill>
                  <a:srgbClr val="FFFFFF"/>
                </a:solidFill>
                <a:latin typeface="Yu Gothic UI" panose="020B0500000000000000" pitchFamily="50" charset="-128"/>
                <a:ea typeface="Yu Gothic UI" panose="020B0500000000000000" pitchFamily="50" charset="-128"/>
              </a:rPr>
              <a:t>「相方はデジタル」。次世代のしごと・働き方へ</a:t>
            </a:r>
          </a:p>
        </p:txBody>
      </p:sp>
    </p:spTree>
    <p:extLst>
      <p:ext uri="{BB962C8B-B14F-4D97-AF65-F5344CB8AC3E}">
        <p14:creationId xmlns:p14="http://schemas.microsoft.com/office/powerpoint/2010/main" val="34457203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61</a:t>
            </a:fld>
            <a:endParaRPr kumimoji="1" lang="en-GB" dirty="0"/>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12. </a:t>
            </a:r>
            <a:r>
              <a:rPr kumimoji="1" lang="ja-JP" altLang="en-US" sz="1100" b="1" kern="0" dirty="0">
                <a:solidFill>
                  <a:srgbClr val="FFFFFF"/>
                </a:solidFill>
                <a:latin typeface="Yu Gothic UI" panose="020B0500000000000000" pitchFamily="50" charset="-128"/>
                <a:ea typeface="Yu Gothic UI" panose="020B0500000000000000" pitchFamily="50" charset="-128"/>
              </a:rPr>
              <a:t>「経験だけに頼ったらあかん」。データで裏打ちされたしごとへ</a:t>
            </a: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67653"/>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全庁的なデータ活用による効果的な施策の</a:t>
            </a:r>
            <a:br>
              <a:rPr kumimoji="1" lang="en-US" altLang="ja-JP" sz="2000" b="1" kern="0" dirty="0">
                <a:solidFill>
                  <a:srgbClr val="AF1932"/>
                </a:solidFill>
                <a:latin typeface="Yu Gothic UI" panose="020B0500000000000000" pitchFamily="50" charset="-128"/>
                <a:ea typeface="Yu Gothic UI" panose="020B0500000000000000" pitchFamily="50" charset="-128"/>
              </a:rPr>
            </a:br>
            <a:r>
              <a:rPr kumimoji="1" lang="ja-JP" altLang="en-US" sz="2000" b="1" kern="0" dirty="0">
                <a:solidFill>
                  <a:srgbClr val="AF1932"/>
                </a:solidFill>
                <a:latin typeface="Yu Gothic UI" panose="020B0500000000000000" pitchFamily="50" charset="-128"/>
                <a:ea typeface="Yu Gothic UI" panose="020B0500000000000000" pitchFamily="50" charset="-128"/>
              </a:rPr>
              <a:t>立案</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5767513"/>
            <a:ext cx="972000" cy="50041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データ活用方針</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20000" y="5767513"/>
            <a:ext cx="1008124" cy="50041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方針策定</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データ活用及び</a:t>
            </a:r>
            <a:r>
              <a:rPr lang="en-US" altLang="ja-JP" sz="1100" b="1" dirty="0">
                <a:solidFill>
                  <a:srgbClr val="000000"/>
                </a:solidFill>
                <a:ea typeface="Yu Gothic UI" panose="020B0500000000000000" pitchFamily="50" charset="-128"/>
              </a:rPr>
              <a:t>EBPM</a:t>
            </a:r>
            <a:r>
              <a:rPr lang="ja-JP" altLang="en-US" sz="1100" b="1" dirty="0">
                <a:solidFill>
                  <a:srgbClr val="000000"/>
                </a:solidFill>
                <a:ea typeface="Yu Gothic UI" panose="020B0500000000000000" pitchFamily="50" charset="-128"/>
              </a:rPr>
              <a:t>が全庁的に浸透し、客観的証拠を活用して、事業評価や施策立案が行われていること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6" name="矢印: 五方向 10">
            <a:extLst>
              <a:ext uri="{FF2B5EF4-FFF2-40B4-BE49-F238E27FC236}">
                <a16:creationId xmlns:a16="http://schemas.microsoft.com/office/drawing/2014/main" id="{12137F42-C4D3-45CE-938C-F3EDE5D3A607}"/>
              </a:ext>
            </a:extLst>
          </p:cNvPr>
          <p:cNvSpPr/>
          <p:nvPr/>
        </p:nvSpPr>
        <p:spPr>
          <a:xfrm>
            <a:off x="7275506" y="3339969"/>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8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28" name="テキスト ボックス 27">
            <a:extLst>
              <a:ext uri="{FF2B5EF4-FFF2-40B4-BE49-F238E27FC236}">
                <a16:creationId xmlns:a16="http://schemas.microsoft.com/office/drawing/2014/main" id="{E7758DF3-0948-4B8E-ADD1-3B36917527FF}"/>
              </a:ext>
            </a:extLst>
          </p:cNvPr>
          <p:cNvSpPr txBox="1"/>
          <p:nvPr/>
        </p:nvSpPr>
        <p:spPr>
          <a:xfrm>
            <a:off x="7689492" y="3207699"/>
            <a:ext cx="1355953"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9E064B8A-A150-46F8-9ABB-D5CB140D28F4}"/>
              </a:ext>
            </a:extLst>
          </p:cNvPr>
          <p:cNvSpPr txBox="1"/>
          <p:nvPr/>
        </p:nvSpPr>
        <p:spPr>
          <a:xfrm>
            <a:off x="5902051" y="2808000"/>
            <a:ext cx="3416614"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データ活用環境を活用している部局の割合</a:t>
            </a: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808000"/>
            <a:ext cx="972000" cy="108704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2015244"/>
            <a:ext cx="3508650" cy="797208"/>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データ活用方針に基づき、データ活用環境の活用事例を増やすなど、庁内でのデータ活用を推進</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015244"/>
            <a:ext cx="972000" cy="756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2715549"/>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施策の企画及び立案において、</a:t>
            </a:r>
            <a:r>
              <a:rPr lang="en-US" altLang="ja-JP" sz="1100" dirty="0">
                <a:ea typeface="Yu Gothic UI" panose="020B0500000000000000" pitchFamily="50" charset="-128"/>
              </a:rPr>
              <a:t>EBPM</a:t>
            </a:r>
            <a:r>
              <a:rPr lang="ja-JP" altLang="en-US" sz="1100" dirty="0">
                <a:solidFill>
                  <a:srgbClr val="000000"/>
                </a:solidFill>
                <a:ea typeface="Yu Gothic UI" panose="020B0500000000000000" pitchFamily="50" charset="-128"/>
              </a:rPr>
              <a:t>が期待されているが、個人情報等の法的な課題や、データをシステムから抽出する手法やコストをはじめ、分析手法に対する知識など職員におけるデータリテラシーの確保が、データ活用並びに</a:t>
            </a:r>
            <a:r>
              <a:rPr lang="en-US" altLang="ja-JP" sz="1100" dirty="0">
                <a:solidFill>
                  <a:srgbClr val="000000"/>
                </a:solidFill>
                <a:ea typeface="Yu Gothic UI" panose="020B0500000000000000" pitchFamily="50" charset="-128"/>
              </a:rPr>
              <a:t>EBPM</a:t>
            </a:r>
            <a:r>
              <a:rPr lang="ja-JP" altLang="en-US" sz="1100" dirty="0">
                <a:solidFill>
                  <a:srgbClr val="000000"/>
                </a:solidFill>
                <a:ea typeface="Yu Gothic UI" panose="020B0500000000000000" pitchFamily="50" charset="-128"/>
              </a:rPr>
              <a:t>を進めるうえで課題となっている。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こうしたことから、行政内部・外部データの活用促進及び</a:t>
            </a:r>
            <a:r>
              <a:rPr lang="en-US" altLang="ja-JP" sz="1100" dirty="0">
                <a:solidFill>
                  <a:srgbClr val="000000"/>
                </a:solidFill>
                <a:ea typeface="Yu Gothic UI" panose="020B0500000000000000" pitchFamily="50" charset="-128"/>
              </a:rPr>
              <a:t>EBPM</a:t>
            </a:r>
            <a:r>
              <a:rPr lang="ja-JP" altLang="en-US" sz="1100" dirty="0">
                <a:solidFill>
                  <a:srgbClr val="000000"/>
                </a:solidFill>
                <a:ea typeface="Yu Gothic UI" panose="020B0500000000000000" pitchFamily="50" charset="-128"/>
              </a:rPr>
              <a:t>を全庁的に浸透させ、客観的証拠を活用した事業評価や施策立案が行われることをめざし、次の取組を行う</a:t>
            </a:r>
            <a:r>
              <a:rPr lang="ja-JP" altLang="en-US" sz="1100" dirty="0">
                <a:latin typeface="Yu Gothic UI" panose="020B0500000000000000" pitchFamily="50" charset="-128"/>
                <a:ea typeface="Yu Gothic UI" panose="020B0500000000000000" pitchFamily="50" charset="-128"/>
              </a:rPr>
              <a:t>。</a:t>
            </a:r>
            <a:endParaRPr lang="en-US" altLang="ja-JP" sz="1100" dirty="0">
              <a:latin typeface="Yu Gothic UI" panose="020B0500000000000000" pitchFamily="50" charset="-128"/>
              <a:ea typeface="Yu Gothic UI" panose="020B0500000000000000" pitchFamily="50" charset="-128"/>
            </a:endParaRPr>
          </a:p>
          <a:p>
            <a:pPr marL="396000" lvl="2" indent="-228600">
              <a:lnSpc>
                <a:spcPts val="1400"/>
              </a:lnSpc>
              <a:spcAft>
                <a:spcPts val="600"/>
              </a:spcAft>
              <a:buFont typeface="+mj-ea"/>
              <a:buAutoNum type="circleNumDbPlain"/>
              <a:tabLst>
                <a:tab pos="361950" algn="l"/>
              </a:tabLst>
              <a:defRPr/>
            </a:pPr>
            <a:r>
              <a:rPr lang="ja-JP" altLang="en-US" sz="1100" dirty="0">
                <a:solidFill>
                  <a:srgbClr val="000000"/>
                </a:solidFill>
                <a:ea typeface="Yu Gothic UI" panose="020B0500000000000000" pitchFamily="50" charset="-128"/>
              </a:rPr>
              <a:t>個人を特定しない形に加工した住民情報データを全庁的に活用できる内部データ可視化環境の構築をするとともに、各データ活用環境（内部データ可視化環境、携帯電話</a:t>
            </a:r>
            <a:r>
              <a:rPr lang="en-US" altLang="ja-JP" sz="1100" dirty="0">
                <a:solidFill>
                  <a:srgbClr val="000000"/>
                </a:solidFill>
                <a:ea typeface="Yu Gothic UI" panose="020B0500000000000000" pitchFamily="50" charset="-128"/>
              </a:rPr>
              <a:t>GPS</a:t>
            </a:r>
            <a:r>
              <a:rPr lang="ja-JP" altLang="en-US" sz="1100" dirty="0">
                <a:solidFill>
                  <a:srgbClr val="000000"/>
                </a:solidFill>
                <a:ea typeface="Yu Gothic UI" panose="020B0500000000000000" pitchFamily="50" charset="-128"/>
              </a:rPr>
              <a:t>データ分析ツール、</a:t>
            </a:r>
            <a:r>
              <a:rPr lang="en-US" altLang="ja-JP" sz="1100" dirty="0">
                <a:solidFill>
                  <a:srgbClr val="000000"/>
                </a:solidFill>
                <a:ea typeface="Yu Gothic UI" panose="020B0500000000000000" pitchFamily="50" charset="-128"/>
              </a:rPr>
              <a:t>BI</a:t>
            </a:r>
            <a:r>
              <a:rPr lang="ja-JP" altLang="en-US" sz="1100" dirty="0">
                <a:solidFill>
                  <a:srgbClr val="000000"/>
                </a:solidFill>
                <a:ea typeface="Yu Gothic UI" panose="020B0500000000000000" pitchFamily="50" charset="-128"/>
              </a:rPr>
              <a:t>ツール）の利用促進を図る。​</a:t>
            </a:r>
            <a:endParaRPr lang="en-US" altLang="ja-JP" sz="1100" dirty="0">
              <a:solidFill>
                <a:srgbClr val="000000"/>
              </a:solidFill>
              <a:ea typeface="Yu Gothic UI" panose="020B0500000000000000" pitchFamily="50" charset="-128"/>
            </a:endParaRPr>
          </a:p>
          <a:p>
            <a:pPr marL="396000" lvl="2" indent="-228600">
              <a:lnSpc>
                <a:spcPts val="1400"/>
              </a:lnSpc>
              <a:spcAft>
                <a:spcPts val="600"/>
              </a:spcAft>
              <a:buFont typeface="+mj-ea"/>
              <a:buAutoNum type="circleNumDbPlain"/>
              <a:tabLst>
                <a:tab pos="361950" algn="l"/>
              </a:tabLst>
              <a:defRPr/>
            </a:pPr>
            <a:r>
              <a:rPr lang="ja-JP" altLang="en-US" sz="1100" dirty="0">
                <a:solidFill>
                  <a:srgbClr val="000000"/>
                </a:solidFill>
                <a:ea typeface="Yu Gothic UI" panose="020B0500000000000000" pitchFamily="50" charset="-128"/>
              </a:rPr>
              <a:t>各データ活用環境の利用研修、職階に応じたデータ活用研修によるデータ活用人材の育成を行う。​</a:t>
            </a:r>
            <a:endParaRPr lang="en-US" altLang="ja-JP" sz="1100" dirty="0">
              <a:solidFill>
                <a:srgbClr val="000000"/>
              </a:solidFill>
              <a:ea typeface="Yu Gothic UI" panose="020B0500000000000000" pitchFamily="50" charset="-128"/>
            </a:endParaRPr>
          </a:p>
          <a:p>
            <a:pPr marL="396000" lvl="2" indent="-228600">
              <a:lnSpc>
                <a:spcPts val="1400"/>
              </a:lnSpc>
              <a:spcAft>
                <a:spcPts val="600"/>
              </a:spcAft>
              <a:buFont typeface="+mj-ea"/>
              <a:buAutoNum type="circleNumDbPlain"/>
              <a:tabLst>
                <a:tab pos="361950" algn="l"/>
              </a:tabLst>
              <a:defRPr/>
            </a:pPr>
            <a:r>
              <a:rPr lang="ja-JP" altLang="en-US" sz="1100" dirty="0">
                <a:solidFill>
                  <a:srgbClr val="000000"/>
                </a:solidFill>
                <a:ea typeface="Yu Gothic UI" panose="020B0500000000000000" pitchFamily="50" charset="-128"/>
              </a:rPr>
              <a:t>より高度なデータ活用や本格的な</a:t>
            </a:r>
            <a:r>
              <a:rPr lang="en-US" altLang="ja-JP" sz="1100" dirty="0">
                <a:solidFill>
                  <a:srgbClr val="000000"/>
                </a:solidFill>
                <a:ea typeface="Yu Gothic UI" panose="020B0500000000000000" pitchFamily="50" charset="-128"/>
              </a:rPr>
              <a:t>EBPM</a:t>
            </a:r>
            <a:r>
              <a:rPr lang="ja-JP" altLang="en-US" sz="1100" dirty="0">
                <a:solidFill>
                  <a:srgbClr val="000000"/>
                </a:solidFill>
                <a:ea typeface="Yu Gothic UI" panose="020B0500000000000000" pitchFamily="50" charset="-128"/>
              </a:rPr>
              <a:t>の実現のため、将来的なデータ活用のあり方や取組の方向性などを示す方針を策定する。​</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519629"/>
            <a:ext cx="1087639"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9</a:t>
            </a:r>
            <a:r>
              <a:rPr kumimoji="1" lang="ja-JP" altLang="en-US" sz="1600" b="1" dirty="0">
                <a:ln w="0"/>
                <a:solidFill>
                  <a:srgbClr val="AF1932"/>
                </a:solidFill>
                <a:latin typeface="Yu Gothic UI" panose="020B0500000000000000" pitchFamily="50" charset="-128"/>
                <a:ea typeface="Yu Gothic UI" panose="020B0500000000000000" pitchFamily="50" charset="-128"/>
              </a:rPr>
              <a:t>％</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E7758DF3-0948-4B8E-ADD1-3B36917527FF}"/>
              </a:ext>
            </a:extLst>
          </p:cNvPr>
          <p:cNvSpPr txBox="1"/>
          <p:nvPr/>
        </p:nvSpPr>
        <p:spPr>
          <a:xfrm>
            <a:off x="7775072" y="3519567"/>
            <a:ext cx="1318280"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60</a:t>
            </a:r>
            <a:r>
              <a:rPr kumimoji="1" lang="ja-JP" altLang="en-US" sz="1600" b="1" dirty="0">
                <a:ln w="0"/>
                <a:solidFill>
                  <a:srgbClr val="AF1932"/>
                </a:solidFill>
                <a:latin typeface="Yu Gothic UI" panose="020B0500000000000000" pitchFamily="50" charset="-128"/>
                <a:ea typeface="Yu Gothic UI" panose="020B0500000000000000" pitchFamily="50" charset="-128"/>
              </a:rPr>
              <a:t>％</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3" name="テキスト ボックス 42">
            <a:extLst>
              <a:ext uri="{FF2B5EF4-FFF2-40B4-BE49-F238E27FC236}">
                <a16:creationId xmlns:a16="http://schemas.microsoft.com/office/drawing/2014/main" id="{E7758DF3-0948-4B8E-ADD1-3B36917527FF}"/>
              </a:ext>
            </a:extLst>
          </p:cNvPr>
          <p:cNvSpPr txBox="1"/>
          <p:nvPr/>
        </p:nvSpPr>
        <p:spPr>
          <a:xfrm>
            <a:off x="6060319" y="3207699"/>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51" name="ホームベース 30">
            <a:extLst>
              <a:ext uri="{FF2B5EF4-FFF2-40B4-BE49-F238E27FC236}">
                <a16:creationId xmlns:a16="http://schemas.microsoft.com/office/drawing/2014/main" id="{21F15286-3E05-49CD-9B3B-F64B4E1387A8}"/>
              </a:ext>
            </a:extLst>
          </p:cNvPr>
          <p:cNvSpPr/>
          <p:nvPr/>
        </p:nvSpPr>
        <p:spPr>
          <a:xfrm>
            <a:off x="7174237" y="5767513"/>
            <a:ext cx="2041762" cy="50041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方針に基づく取組実施</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将来的な活用環境の構築検討</a:t>
            </a:r>
          </a:p>
        </p:txBody>
      </p:sp>
      <p:sp>
        <p:nvSpPr>
          <p:cNvPr id="2" name="テキスト ボックス 1">
            <a:extLst>
              <a:ext uri="{FF2B5EF4-FFF2-40B4-BE49-F238E27FC236}">
                <a16:creationId xmlns:a16="http://schemas.microsoft.com/office/drawing/2014/main" id="{453E7795-6A82-CBC1-F5FC-9F1BC397A3D0}"/>
              </a:ext>
            </a:extLst>
          </p:cNvPr>
          <p:cNvSpPr txBox="1"/>
          <p:nvPr/>
        </p:nvSpPr>
        <p:spPr>
          <a:xfrm>
            <a:off x="4860000" y="4687714"/>
            <a:ext cx="972000" cy="50041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データ活用環境</a:t>
            </a:r>
          </a:p>
        </p:txBody>
      </p:sp>
      <p:sp>
        <p:nvSpPr>
          <p:cNvPr id="4" name="ホームベース 30">
            <a:extLst>
              <a:ext uri="{FF2B5EF4-FFF2-40B4-BE49-F238E27FC236}">
                <a16:creationId xmlns:a16="http://schemas.microsoft.com/office/drawing/2014/main" id="{87B1E4A5-D5E5-682D-D557-F2E0B515AE27}"/>
              </a:ext>
            </a:extLst>
          </p:cNvPr>
          <p:cNvSpPr/>
          <p:nvPr/>
        </p:nvSpPr>
        <p:spPr>
          <a:xfrm>
            <a:off x="6120000" y="4687714"/>
            <a:ext cx="858942" cy="50041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spcBef>
                <a:spcPct val="10000"/>
              </a:spcBef>
              <a:spcAft>
                <a:spcPct val="0"/>
              </a:spcAft>
              <a:buClrTx/>
              <a:buSzTx/>
              <a:buFontTx/>
              <a:buNone/>
              <a:tabLst/>
              <a:defRPr/>
            </a:pPr>
            <a:r>
              <a:rPr kumimoji="1" lang="ja-JP" altLang="en-US" sz="1000" dirty="0">
                <a:solidFill>
                  <a:srgbClr val="000000"/>
                </a:solidFill>
                <a:latin typeface="Yu Gothic UI" panose="020B0500000000000000" pitchFamily="50" charset="-128"/>
                <a:ea typeface="Yu Gothic UI" panose="020B0500000000000000" pitchFamily="50" charset="-128"/>
              </a:rPr>
              <a:t>内部データ可視化</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marL="0" marR="0" lvl="0" indent="0" algn="ctr" defTabSz="914400" rtl="0" eaLnBrk="1" fontAlgn="base" latinLnBrk="0" hangingPunct="1">
              <a:spcBef>
                <a:spcPct val="10000"/>
              </a:spcBef>
              <a:spcAft>
                <a:spcPct val="0"/>
              </a:spcAft>
              <a:buClrTx/>
              <a:buSzTx/>
              <a:buFontTx/>
              <a:buNone/>
              <a:tabLst/>
              <a:defRPr/>
            </a:pPr>
            <a:r>
              <a:rPr kumimoji="1" lang="ja-JP" altLang="en-US" sz="1000" dirty="0">
                <a:solidFill>
                  <a:srgbClr val="000000"/>
                </a:solidFill>
                <a:latin typeface="Yu Gothic UI" panose="020B0500000000000000" pitchFamily="50" charset="-128"/>
                <a:ea typeface="Yu Gothic UI" panose="020B0500000000000000" pitchFamily="50" charset="-128"/>
              </a:rPr>
              <a:t>環境構築</a:t>
            </a:r>
            <a:endParaRPr kumimoji="1" lang="ja-JP" altLang="en-US" sz="10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5" name="ホームベース 30">
            <a:extLst>
              <a:ext uri="{FF2B5EF4-FFF2-40B4-BE49-F238E27FC236}">
                <a16:creationId xmlns:a16="http://schemas.microsoft.com/office/drawing/2014/main" id="{D47BCACA-CACB-2B5D-25A1-27745A9B106A}"/>
              </a:ext>
            </a:extLst>
          </p:cNvPr>
          <p:cNvSpPr/>
          <p:nvPr/>
        </p:nvSpPr>
        <p:spPr>
          <a:xfrm>
            <a:off x="7009249" y="4687714"/>
            <a:ext cx="2196000" cy="50041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環境活用促進</a:t>
            </a:r>
            <a:endParaRPr kumimoji="1" lang="en-US" altLang="ja-JP" sz="10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環境へのデータ追加検討</a:t>
            </a:r>
          </a:p>
        </p:txBody>
      </p:sp>
      <p:sp>
        <p:nvSpPr>
          <p:cNvPr id="6" name="テキスト ボックス 5">
            <a:extLst>
              <a:ext uri="{FF2B5EF4-FFF2-40B4-BE49-F238E27FC236}">
                <a16:creationId xmlns:a16="http://schemas.microsoft.com/office/drawing/2014/main" id="{71E8F0F2-CF6D-FE15-F56D-143BD82FDE56}"/>
              </a:ext>
            </a:extLst>
          </p:cNvPr>
          <p:cNvSpPr txBox="1"/>
          <p:nvPr/>
        </p:nvSpPr>
        <p:spPr>
          <a:xfrm>
            <a:off x="4860000" y="5233320"/>
            <a:ext cx="972000" cy="50041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人材育成</a:t>
            </a:r>
          </a:p>
        </p:txBody>
      </p:sp>
      <p:sp>
        <p:nvSpPr>
          <p:cNvPr id="12" name="ホームベース 30">
            <a:extLst>
              <a:ext uri="{FF2B5EF4-FFF2-40B4-BE49-F238E27FC236}">
                <a16:creationId xmlns:a16="http://schemas.microsoft.com/office/drawing/2014/main" id="{1CAAC64E-FAB8-A09D-9091-01142BCF9067}"/>
              </a:ext>
            </a:extLst>
          </p:cNvPr>
          <p:cNvSpPr/>
          <p:nvPr/>
        </p:nvSpPr>
        <p:spPr>
          <a:xfrm>
            <a:off x="6119999" y="5233320"/>
            <a:ext cx="3096000" cy="50041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研修の実施</a:t>
            </a:r>
          </a:p>
        </p:txBody>
      </p:sp>
    </p:spTree>
    <p:extLst>
      <p:ext uri="{BB962C8B-B14F-4D97-AF65-F5344CB8AC3E}">
        <p14:creationId xmlns:p14="http://schemas.microsoft.com/office/powerpoint/2010/main" val="19069655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62</a:t>
            </a:fld>
            <a:endParaRPr kumimoji="1" lang="en-GB" dirty="0"/>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3885022"/>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dirty="0">
                <a:solidFill>
                  <a:srgbClr val="AF1932"/>
                </a:solidFill>
                <a:ea typeface="Yu Gothic UI" panose="020B0500000000000000" pitchFamily="50" charset="-128"/>
              </a:rPr>
              <a:t>教育ビッグデータの活用</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110253"/>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110253"/>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110253"/>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4418082"/>
            <a:ext cx="972000" cy="50041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データ等の根拠に</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基づく施策の推進</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19999" y="4418082"/>
            <a:ext cx="3096000" cy="50041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教育委員会事務局</a:t>
            </a:r>
            <a:br>
              <a:rPr kumimoji="1" lang="ja-JP" altLang="en-US" sz="1000" dirty="0">
                <a:solidFill>
                  <a:srgbClr val="000000"/>
                </a:solidFill>
                <a:latin typeface="Yu Gothic UI" panose="020B0500000000000000" pitchFamily="50" charset="-128"/>
                <a:ea typeface="Yu Gothic UI" panose="020B0500000000000000" pitchFamily="50" charset="-128"/>
              </a:rPr>
            </a:br>
            <a:r>
              <a:rPr kumimoji="1" lang="ja-JP" altLang="en-US" sz="1000" dirty="0">
                <a:solidFill>
                  <a:srgbClr val="000000"/>
                </a:solidFill>
                <a:latin typeface="Yu Gothic UI" panose="020B0500000000000000" pitchFamily="50" charset="-128"/>
                <a:ea typeface="Yu Gothic UI" panose="020B0500000000000000" pitchFamily="50" charset="-128"/>
              </a:rPr>
              <a:t>局内</a:t>
            </a:r>
            <a:r>
              <a:rPr kumimoji="1" lang="en-US" altLang="ja-JP" sz="1000" dirty="0">
                <a:solidFill>
                  <a:srgbClr val="000000"/>
                </a:solidFill>
                <a:latin typeface="Yu Gothic UI" panose="020B0500000000000000" pitchFamily="50" charset="-128"/>
                <a:ea typeface="Yu Gothic UI" panose="020B0500000000000000" pitchFamily="50" charset="-128"/>
              </a:rPr>
              <a:t>PT</a:t>
            </a:r>
            <a:r>
              <a:rPr kumimoji="1" lang="ja-JP" altLang="en-US" sz="1000" dirty="0">
                <a:solidFill>
                  <a:srgbClr val="000000"/>
                </a:solidFill>
                <a:latin typeface="Yu Gothic UI" panose="020B0500000000000000" pitchFamily="50" charset="-128"/>
                <a:ea typeface="Yu Gothic UI" panose="020B0500000000000000" pitchFamily="50" charset="-128"/>
              </a:rPr>
              <a:t>・</a:t>
            </a:r>
            <a:r>
              <a:rPr kumimoji="1" lang="en-US" altLang="ja-JP" sz="1000" dirty="0">
                <a:solidFill>
                  <a:srgbClr val="000000"/>
                </a:solidFill>
                <a:latin typeface="Yu Gothic UI" panose="020B0500000000000000" pitchFamily="50" charset="-128"/>
                <a:ea typeface="Yu Gothic UI" panose="020B0500000000000000" pitchFamily="50" charset="-128"/>
              </a:rPr>
              <a:t>WG</a:t>
            </a:r>
            <a:r>
              <a:rPr kumimoji="1" lang="ja-JP" altLang="en-US" sz="1000" dirty="0">
                <a:solidFill>
                  <a:srgbClr val="000000"/>
                </a:solidFill>
                <a:latin typeface="Yu Gothic UI" panose="020B0500000000000000" pitchFamily="50" charset="-128"/>
                <a:ea typeface="Yu Gothic UI" panose="020B0500000000000000" pitchFamily="50" charset="-128"/>
              </a:rPr>
              <a:t>で議論</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個々の学校の課題に応じた支援、児童生徒の個別最適な学びが提供できていること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6" name="矢印: 五方向 10">
            <a:extLst>
              <a:ext uri="{FF2B5EF4-FFF2-40B4-BE49-F238E27FC236}">
                <a16:creationId xmlns:a16="http://schemas.microsoft.com/office/drawing/2014/main" id="{12137F42-C4D3-45CE-938C-F3EDE5D3A607}"/>
              </a:ext>
            </a:extLst>
          </p:cNvPr>
          <p:cNvSpPr/>
          <p:nvPr/>
        </p:nvSpPr>
        <p:spPr>
          <a:xfrm>
            <a:off x="7275506" y="3180428"/>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48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28" name="テキスト ボックス 27">
            <a:extLst>
              <a:ext uri="{FF2B5EF4-FFF2-40B4-BE49-F238E27FC236}">
                <a16:creationId xmlns:a16="http://schemas.microsoft.com/office/drawing/2014/main" id="{E7758DF3-0948-4B8E-ADD1-3B36917527FF}"/>
              </a:ext>
            </a:extLst>
          </p:cNvPr>
          <p:cNvSpPr txBox="1"/>
          <p:nvPr/>
        </p:nvSpPr>
        <p:spPr>
          <a:xfrm>
            <a:off x="7689492" y="3048158"/>
            <a:ext cx="1130658"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9E064B8A-A150-46F8-9ABB-D5CB140D28F4}"/>
              </a:ext>
            </a:extLst>
          </p:cNvPr>
          <p:cNvSpPr txBox="1"/>
          <p:nvPr/>
        </p:nvSpPr>
        <p:spPr>
          <a:xfrm>
            <a:off x="5902051" y="2585650"/>
            <a:ext cx="3508650"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教育振興基本計画に掲げられている施策のうち、各</a:t>
            </a:r>
            <a:br>
              <a:rPr lang="en-US" altLang="ja-JP" sz="1100" b="1" dirty="0">
                <a:solidFill>
                  <a:srgbClr val="000000"/>
                </a:solidFill>
                <a:ea typeface="Yu Gothic UI" panose="020B0500000000000000" pitchFamily="50" charset="-128"/>
              </a:rPr>
            </a:br>
            <a:r>
              <a:rPr lang="ja-JP" altLang="en-US" sz="1100" b="1" dirty="0">
                <a:solidFill>
                  <a:srgbClr val="000000"/>
                </a:solidFill>
                <a:ea typeface="Yu Gothic UI" panose="020B0500000000000000" pitchFamily="50" charset="-128"/>
              </a:rPr>
              <a:t>データに基づいて、進捗管理ができている施策の割合</a:t>
            </a: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556000"/>
            <a:ext cx="972000" cy="108704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0" y="2015244"/>
            <a:ext cx="3552309" cy="51938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児童のデータや調査結果を複合的・多面的に分析・検証し、施策を推進していくこと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79999"/>
            <a:ext cx="972000" cy="540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大阪市で小学校</a:t>
            </a:r>
            <a:r>
              <a:rPr lang="en-US" altLang="ja-JP" sz="1100" dirty="0">
                <a:solidFill>
                  <a:srgbClr val="000000"/>
                </a:solidFill>
                <a:ea typeface="Yu Gothic UI" panose="020B0500000000000000" pitchFamily="50" charset="-128"/>
              </a:rPr>
              <a:t>3</a:t>
            </a:r>
            <a:r>
              <a:rPr lang="ja-JP" altLang="en-US" sz="1100" dirty="0">
                <a:solidFill>
                  <a:srgbClr val="000000"/>
                </a:solidFill>
                <a:ea typeface="Yu Gothic UI" panose="020B0500000000000000" pitchFamily="50" charset="-128"/>
              </a:rPr>
              <a:t>年生から中学校</a:t>
            </a:r>
            <a:r>
              <a:rPr lang="en-US" altLang="ja-JP" sz="1100" dirty="0">
                <a:solidFill>
                  <a:srgbClr val="000000"/>
                </a:solidFill>
                <a:ea typeface="Yu Gothic UI" panose="020B0500000000000000" pitchFamily="50" charset="-128"/>
              </a:rPr>
              <a:t>3</a:t>
            </a:r>
            <a:r>
              <a:rPr lang="ja-JP" altLang="en-US" sz="1100" dirty="0">
                <a:solidFill>
                  <a:srgbClr val="000000"/>
                </a:solidFill>
                <a:ea typeface="Yu Gothic UI" panose="020B0500000000000000" pitchFamily="50" charset="-128"/>
              </a:rPr>
              <a:t>年生まで経年的に分析可能になっている学力調査・テスト結果、</a:t>
            </a:r>
            <a:r>
              <a:rPr lang="en-US" altLang="ja-JP" sz="1100" dirty="0">
                <a:solidFill>
                  <a:srgbClr val="000000"/>
                </a:solidFill>
                <a:ea typeface="Yu Gothic UI" panose="020B0500000000000000" pitchFamily="50" charset="-128"/>
              </a:rPr>
              <a:t>1</a:t>
            </a:r>
            <a:r>
              <a:rPr lang="ja-JP" altLang="en-US" sz="1100" dirty="0">
                <a:ea typeface="Yu Gothic UI" panose="020B0500000000000000" pitchFamily="50" charset="-128"/>
              </a:rPr>
              <a:t>人</a:t>
            </a:r>
            <a:r>
              <a:rPr lang="en-US" altLang="ja-JP" sz="1100" dirty="0">
                <a:ea typeface="Yu Gothic UI" panose="020B0500000000000000" pitchFamily="50" charset="-128"/>
              </a:rPr>
              <a:t>1</a:t>
            </a:r>
            <a:r>
              <a:rPr lang="ja-JP" altLang="en-US" sz="1100" dirty="0">
                <a:ea typeface="Yu Gothic UI" panose="020B0500000000000000" pitchFamily="50" charset="-128"/>
              </a:rPr>
              <a:t>台端末を活用した「一人一人の学習履歴や学習行動記録等の教育ビッグデータを集積」、「児童生徒ごと、学級ごと、学校ごとに、データの変化を可視化」し、これを専門的見地から分析、教育の成果と課題を見える</a:t>
            </a:r>
            <a:r>
              <a:rPr lang="ja-JP" altLang="en-US" sz="1100" dirty="0" err="1">
                <a:ea typeface="Yu Gothic UI" panose="020B0500000000000000" pitchFamily="50" charset="-128"/>
              </a:rPr>
              <a:t>化する</a:t>
            </a:r>
            <a:r>
              <a:rPr lang="ja-JP" altLang="en-US" sz="1100" dirty="0">
                <a:ea typeface="Yu Gothic UI" panose="020B0500000000000000" pitchFamily="50" charset="-128"/>
              </a:rPr>
              <a:t>ことで、</a:t>
            </a:r>
            <a:r>
              <a:rPr lang="ja-JP" altLang="en-US" sz="1100" dirty="0">
                <a:solidFill>
                  <a:srgbClr val="000000"/>
                </a:solidFill>
                <a:ea typeface="Yu Gothic UI" panose="020B0500000000000000" pitchFamily="50" charset="-128"/>
              </a:rPr>
              <a:t>効果的な指導方法や学習行動等の知見を得て、学習指導や学校支援に活かす。</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360088"/>
            <a:ext cx="1087639" cy="221211"/>
          </a:xfrm>
          <a:prstGeom prst="rect">
            <a:avLst/>
          </a:prstGeom>
          <a:noFill/>
        </p:spPr>
        <p:txBody>
          <a:bodyPr wrap="square" lIns="0" tIns="0" rIns="0" bIns="0" rtlCol="0" anchor="ctr" anchorCtr="0">
            <a:noAutofit/>
          </a:bodyPr>
          <a:lstStyle/>
          <a:p>
            <a:pPr defTabSz="228600">
              <a:defRPr/>
            </a:pPr>
            <a:r>
              <a:rPr kumimoji="1" lang="ja-JP" altLang="en-US" b="1" dirty="0">
                <a:ln w="0"/>
                <a:solidFill>
                  <a:srgbClr val="AF1932"/>
                </a:solidFill>
                <a:latin typeface="Yu Gothic UI" panose="020B0500000000000000" pitchFamily="50" charset="-128"/>
                <a:ea typeface="Yu Gothic UI" panose="020B0500000000000000" pitchFamily="50" charset="-128"/>
              </a:rPr>
              <a:t>未測定</a:t>
            </a:r>
            <a:endParaRPr kumimoji="1" lang="ja-JP" altLang="en-US" sz="1600" b="1" dirty="0">
              <a:ln w="0"/>
              <a:solidFill>
                <a:srgbClr val="AF1932"/>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E7758DF3-0948-4B8E-ADD1-3B36917527FF}"/>
              </a:ext>
            </a:extLst>
          </p:cNvPr>
          <p:cNvSpPr txBox="1"/>
          <p:nvPr/>
        </p:nvSpPr>
        <p:spPr>
          <a:xfrm>
            <a:off x="7775072" y="3360026"/>
            <a:ext cx="1318280"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100</a:t>
            </a:r>
            <a:r>
              <a:rPr kumimoji="1" lang="ja-JP" altLang="en-US" sz="1600" b="1" dirty="0">
                <a:ln w="0"/>
                <a:solidFill>
                  <a:srgbClr val="AF1932"/>
                </a:solidFill>
                <a:latin typeface="Yu Gothic UI" panose="020B0500000000000000" pitchFamily="50" charset="-128"/>
                <a:ea typeface="Yu Gothic UI" panose="020B0500000000000000" pitchFamily="50" charset="-128"/>
              </a:rPr>
              <a:t>％</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3" name="テキスト ボックス 42">
            <a:extLst>
              <a:ext uri="{FF2B5EF4-FFF2-40B4-BE49-F238E27FC236}">
                <a16:creationId xmlns:a16="http://schemas.microsoft.com/office/drawing/2014/main" id="{E7758DF3-0948-4B8E-ADD1-3B36917527FF}"/>
              </a:ext>
            </a:extLst>
          </p:cNvPr>
          <p:cNvSpPr txBox="1"/>
          <p:nvPr/>
        </p:nvSpPr>
        <p:spPr>
          <a:xfrm>
            <a:off x="6060319" y="3048158"/>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37" name="正方形/長方形 36">
            <a:extLst>
              <a:ext uri="{FF2B5EF4-FFF2-40B4-BE49-F238E27FC236}">
                <a16:creationId xmlns:a16="http://schemas.microsoft.com/office/drawing/2014/main" id="{F1609651-B9C4-436D-AA11-9ED54BC7CD9C}"/>
              </a:ext>
            </a:extLst>
          </p:cNvPr>
          <p:cNvSpPr/>
          <p:nvPr/>
        </p:nvSpPr>
        <p:spPr>
          <a:xfrm>
            <a:off x="445010" y="2697161"/>
            <a:ext cx="4166484" cy="213104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児童生徒一人一人のアンケート結果や学習履歴、健康情報等のデータ及びこれまでの「全国学力・学習状況調査」や「全国体力・運動能力、運動習慣等調査」、「大阪市小学校学力経年調査」等の全市共通の調査結果データを客観的・経年的に蓄積し、そのビッグデータを複合的・多面的に分析・検証しながら、学校の課題に応じた支援、児童生徒の個別最適な学びの推進に向けた支援を行う。</a:t>
            </a:r>
          </a:p>
        </p:txBody>
      </p:sp>
      <p:grpSp>
        <p:nvGrpSpPr>
          <p:cNvPr id="38" name="グループ化 37">
            <a:extLst>
              <a:ext uri="{FF2B5EF4-FFF2-40B4-BE49-F238E27FC236}">
                <a16:creationId xmlns:a16="http://schemas.microsoft.com/office/drawing/2014/main" id="{00BE70BE-226F-4920-BAEA-A0B5784EC86F}"/>
              </a:ext>
            </a:extLst>
          </p:cNvPr>
          <p:cNvGrpSpPr/>
          <p:nvPr/>
        </p:nvGrpSpPr>
        <p:grpSpPr>
          <a:xfrm>
            <a:off x="445009" y="2442045"/>
            <a:ext cx="2831029" cy="243520"/>
            <a:chOff x="528309" y="3016181"/>
            <a:chExt cx="2831029" cy="243520"/>
          </a:xfrm>
        </p:grpSpPr>
        <p:sp>
          <p:nvSpPr>
            <p:cNvPr id="39" name="正方形/長方形 38">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28DCFC43-8E2F-4EBB-BB8F-BF33FC58D023}"/>
                </a:ext>
              </a:extLst>
            </p:cNvPr>
            <p:cNvSpPr txBox="1"/>
            <p:nvPr/>
          </p:nvSpPr>
          <p:spPr>
            <a:xfrm>
              <a:off x="672705" y="3045608"/>
              <a:ext cx="2686633"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en-US" altLang="ja-JP" sz="1200" b="1" kern="0" dirty="0">
                  <a:solidFill>
                    <a:srgbClr val="000000"/>
                  </a:solidFill>
                  <a:latin typeface="Yu Gothic UI" panose="020B0500000000000000" pitchFamily="50" charset="-128"/>
                  <a:ea typeface="Yu Gothic UI" panose="020B0500000000000000" pitchFamily="50" charset="-128"/>
                </a:rPr>
                <a:t>2030</a:t>
              </a:r>
              <a:r>
                <a:rPr kumimoji="1" lang="ja-JP" altLang="en-US" sz="1200" b="1" kern="0" dirty="0">
                  <a:solidFill>
                    <a:srgbClr val="000000"/>
                  </a:solidFill>
                  <a:latin typeface="Yu Gothic UI" panose="020B0500000000000000" pitchFamily="50" charset="-128"/>
                  <a:ea typeface="Yu Gothic UI" panose="020B0500000000000000" pitchFamily="50" charset="-128"/>
                </a:rPr>
                <a:t>年以降の社会を見据えためざすべき姿</a:t>
              </a:r>
            </a:p>
          </p:txBody>
        </p:sp>
      </p:grpSp>
      <p:sp>
        <p:nvSpPr>
          <p:cNvPr id="55"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12. </a:t>
            </a:r>
            <a:r>
              <a:rPr kumimoji="1" lang="ja-JP" altLang="en-US" sz="1100" b="1" kern="0" dirty="0">
                <a:solidFill>
                  <a:srgbClr val="FFFFFF"/>
                </a:solidFill>
                <a:latin typeface="Yu Gothic UI" panose="020B0500000000000000" pitchFamily="50" charset="-128"/>
                <a:ea typeface="Yu Gothic UI" panose="020B0500000000000000" pitchFamily="50" charset="-128"/>
              </a:rPr>
              <a:t>「経験だけに頼ったらあかん」。データで裏打ちされたしごとへ</a:t>
            </a:r>
          </a:p>
        </p:txBody>
      </p:sp>
      <p:sp>
        <p:nvSpPr>
          <p:cNvPr id="44" name="ドーナツ 43"/>
          <p:cNvSpPr/>
          <p:nvPr/>
        </p:nvSpPr>
        <p:spPr>
          <a:xfrm>
            <a:off x="1452709" y="4066847"/>
            <a:ext cx="2238174" cy="2102180"/>
          </a:xfrm>
          <a:prstGeom prst="donut">
            <a:avLst>
              <a:gd name="adj" fmla="val 10672"/>
            </a:avLst>
          </a:prstGeom>
          <a:solidFill>
            <a:srgbClr val="F7C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62" dirty="0">
              <a:solidFill>
                <a:schemeClr val="tx1"/>
              </a:solidFill>
            </a:endParaRPr>
          </a:p>
        </p:txBody>
      </p:sp>
      <p:pic>
        <p:nvPicPr>
          <p:cNvPr id="45" name="図 4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9229" y="4470177"/>
            <a:ext cx="1420711" cy="1378090"/>
          </a:xfrm>
          <a:prstGeom prst="rect">
            <a:avLst/>
          </a:prstGeom>
        </p:spPr>
      </p:pic>
      <p:pic>
        <p:nvPicPr>
          <p:cNvPr id="47" name="図 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3690" y="4140510"/>
            <a:ext cx="869158" cy="1061567"/>
          </a:xfrm>
          <a:prstGeom prst="rect">
            <a:avLst/>
          </a:prstGeom>
        </p:spPr>
      </p:pic>
      <p:pic>
        <p:nvPicPr>
          <p:cNvPr id="48" name="図 4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34023" y="4671293"/>
            <a:ext cx="986370" cy="1095828"/>
          </a:xfrm>
          <a:prstGeom prst="rect">
            <a:avLst/>
          </a:prstGeom>
        </p:spPr>
      </p:pic>
      <p:pic>
        <p:nvPicPr>
          <p:cNvPr id="49" name="図 4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4175" y="5167347"/>
            <a:ext cx="1239515" cy="1079928"/>
          </a:xfrm>
          <a:prstGeom prst="rect">
            <a:avLst/>
          </a:prstGeom>
        </p:spPr>
      </p:pic>
      <p:pic>
        <p:nvPicPr>
          <p:cNvPr id="50" name="図 4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3048" y="4276694"/>
            <a:ext cx="875449" cy="875449"/>
          </a:xfrm>
          <a:prstGeom prst="rect">
            <a:avLst/>
          </a:prstGeom>
        </p:spPr>
      </p:pic>
    </p:spTree>
    <p:extLst>
      <p:ext uri="{BB962C8B-B14F-4D97-AF65-F5344CB8AC3E}">
        <p14:creationId xmlns:p14="http://schemas.microsoft.com/office/powerpoint/2010/main" val="1182619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B17042F-B838-4CF5-9BA2-ACE084CDCF4C}"/>
              </a:ext>
            </a:extLst>
          </p:cNvPr>
          <p:cNvSpPr/>
          <p:nvPr/>
        </p:nvSpPr>
        <p:spPr>
          <a:xfrm>
            <a:off x="0" y="114301"/>
            <a:ext cx="4960724" cy="6661150"/>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dirty="0">
              <a:ln>
                <a:noFill/>
              </a:ln>
              <a:solidFill>
                <a:prstClr val="white"/>
              </a:solidFill>
              <a:effectLst/>
              <a:uLnTx/>
              <a:uFillTx/>
              <a:latin typeface="Avenir Next LT Pro"/>
              <a:ea typeface="Yu Gothic UI"/>
              <a:cs typeface="+mn-cs"/>
            </a:endParaRPr>
          </a:p>
        </p:txBody>
      </p:sp>
      <p:sp>
        <p:nvSpPr>
          <p:cNvPr id="2" name="タイトル 1">
            <a:extLst>
              <a:ext uri="{FF2B5EF4-FFF2-40B4-BE49-F238E27FC236}">
                <a16:creationId xmlns:a16="http://schemas.microsoft.com/office/drawing/2014/main" id="{268C6836-423D-4A90-B834-28796E027B26}"/>
              </a:ext>
            </a:extLst>
          </p:cNvPr>
          <p:cNvSpPr>
            <a:spLocks noGrp="1"/>
          </p:cNvSpPr>
          <p:nvPr>
            <p:ph type="title"/>
          </p:nvPr>
        </p:nvSpPr>
        <p:spPr>
          <a:xfrm>
            <a:off x="452437" y="739881"/>
            <a:ext cx="4205287" cy="1252808"/>
          </a:xfrm>
        </p:spPr>
        <p:txBody>
          <a:bodyPr/>
          <a:lstStyle/>
          <a:p>
            <a:r>
              <a:rPr lang="ja-JP" altLang="en-US" spc="300" dirty="0">
                <a:ln w="9525">
                  <a:solidFill>
                    <a:schemeClr val="bg1"/>
                  </a:solidFill>
                </a:ln>
                <a:solidFill>
                  <a:schemeClr val="bg1"/>
                </a:solidFill>
                <a:latin typeface="+mj-lt"/>
              </a:rPr>
              <a:t>「ええやん、</a:t>
            </a:r>
            <a:r>
              <a:rPr lang="en-US" altLang="ja-JP" spc="300" dirty="0">
                <a:ln w="9525">
                  <a:solidFill>
                    <a:schemeClr val="bg1"/>
                  </a:solidFill>
                </a:ln>
                <a:solidFill>
                  <a:schemeClr val="bg1"/>
                </a:solidFill>
                <a:latin typeface="+mj-lt"/>
              </a:rPr>
              <a:t>DX</a:t>
            </a:r>
            <a:r>
              <a:rPr lang="ja-JP" altLang="en-US" spc="300" dirty="0">
                <a:ln w="9525">
                  <a:solidFill>
                    <a:schemeClr val="bg1"/>
                  </a:solidFill>
                </a:ln>
                <a:solidFill>
                  <a:schemeClr val="bg1"/>
                </a:solidFill>
                <a:latin typeface="+mj-lt"/>
              </a:rPr>
              <a:t>」。</a:t>
            </a:r>
            <a:br>
              <a:rPr lang="ja-JP" altLang="en-US" spc="300" dirty="0">
                <a:ln w="9525">
                  <a:solidFill>
                    <a:schemeClr val="bg1"/>
                  </a:solidFill>
                </a:ln>
                <a:solidFill>
                  <a:schemeClr val="bg1"/>
                </a:solidFill>
                <a:latin typeface="+mj-lt"/>
              </a:rPr>
            </a:br>
            <a:r>
              <a:rPr lang="ja-JP" altLang="en-US" spc="300" dirty="0">
                <a:ln w="9525">
                  <a:solidFill>
                    <a:schemeClr val="bg1"/>
                  </a:solidFill>
                </a:ln>
                <a:solidFill>
                  <a:schemeClr val="bg1"/>
                </a:solidFill>
                <a:latin typeface="+mj-lt"/>
              </a:rPr>
              <a:t>全職員で</a:t>
            </a:r>
            <a:r>
              <a:rPr lang="en-US" altLang="ja-JP" spc="300" dirty="0">
                <a:ln w="9525">
                  <a:solidFill>
                    <a:schemeClr val="bg1"/>
                  </a:solidFill>
                </a:ln>
                <a:solidFill>
                  <a:schemeClr val="bg1"/>
                </a:solidFill>
                <a:latin typeface="+mj-lt"/>
              </a:rPr>
              <a:t>DX</a:t>
            </a:r>
            <a:r>
              <a:rPr lang="ja-JP" altLang="en-US" spc="300" dirty="0">
                <a:ln w="9525">
                  <a:solidFill>
                    <a:schemeClr val="bg1"/>
                  </a:solidFill>
                </a:ln>
                <a:solidFill>
                  <a:schemeClr val="bg1"/>
                </a:solidFill>
                <a:latin typeface="+mj-lt"/>
              </a:rPr>
              <a:t>を</a:t>
            </a:r>
          </a:p>
        </p:txBody>
      </p:sp>
      <p:sp>
        <p:nvSpPr>
          <p:cNvPr id="8" name="字幕 7">
            <a:extLst>
              <a:ext uri="{FF2B5EF4-FFF2-40B4-BE49-F238E27FC236}">
                <a16:creationId xmlns:a16="http://schemas.microsoft.com/office/drawing/2014/main" id="{FFD53B8A-4D16-4126-90E8-32DFA453AAAA}"/>
              </a:ext>
            </a:extLst>
          </p:cNvPr>
          <p:cNvSpPr>
            <a:spLocks noGrp="1"/>
          </p:cNvSpPr>
          <p:nvPr>
            <p:ph type="subTitle" idx="1"/>
          </p:nvPr>
        </p:nvSpPr>
        <p:spPr/>
        <p:txBody>
          <a:bodyPr/>
          <a:lstStyle/>
          <a:p>
            <a:r>
              <a:rPr lang="en-US" altLang="ja-JP" sz="2000" b="1" dirty="0">
                <a:solidFill>
                  <a:schemeClr val="bg1"/>
                </a:solidFill>
                <a:latin typeface="+mj-lt"/>
              </a:rPr>
              <a:t>00.</a:t>
            </a:r>
            <a:endParaRPr lang="en-GB" altLang="ja-JP" sz="2000" b="1" dirty="0">
              <a:solidFill>
                <a:schemeClr val="bg1"/>
              </a:solidFill>
              <a:latin typeface="+mj-lt"/>
            </a:endParaRPr>
          </a:p>
        </p:txBody>
      </p:sp>
      <p:sp>
        <p:nvSpPr>
          <p:cNvPr id="32" name="スライド番号プレースホルダー 2">
            <a:extLst>
              <a:ext uri="{FF2B5EF4-FFF2-40B4-BE49-F238E27FC236}">
                <a16:creationId xmlns:a16="http://schemas.microsoft.com/office/drawing/2014/main" id="{22ED8F5B-A3BE-4DA5-B39D-67B952913A95}"/>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1" lang="en-GB"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pic>
        <p:nvPicPr>
          <p:cNvPr id="46" name="Picture 2">
            <a:extLst>
              <a:ext uri="{FF2B5EF4-FFF2-40B4-BE49-F238E27FC236}">
                <a16:creationId xmlns:a16="http://schemas.microsoft.com/office/drawing/2014/main" id="{7E44E25F-9ED3-80FA-BDFA-8700F056DC3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17810" y="3924853"/>
            <a:ext cx="3003081" cy="2546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3905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64</a:t>
            </a:fld>
            <a:endParaRPr kumimoji="1" lang="en-GB" dirty="0"/>
          </a:p>
        </p:txBody>
      </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fontAlgn="base">
              <a:spcBef>
                <a:spcPct val="0"/>
              </a:spcBef>
              <a:spcAft>
                <a:spcPct val="0"/>
              </a:spcAft>
              <a:defRPr/>
            </a:pPr>
            <a:r>
              <a:rPr kumimoji="1" lang="en-US" altLang="ja-JP" sz="2000" b="1" kern="0" dirty="0">
                <a:solidFill>
                  <a:srgbClr val="AF1932"/>
                </a:solidFill>
                <a:latin typeface="Yu Gothic UI" panose="020B0500000000000000" pitchFamily="50" charset="-128"/>
                <a:ea typeface="Yu Gothic UI" panose="020B0500000000000000" pitchFamily="50" charset="-128"/>
              </a:rPr>
              <a:t>DX</a:t>
            </a:r>
            <a:r>
              <a:rPr kumimoji="1" lang="ja-JP" altLang="en-US" sz="2000" b="1" kern="0" dirty="0">
                <a:solidFill>
                  <a:srgbClr val="AF1932"/>
                </a:solidFill>
                <a:latin typeface="Yu Gothic UI" panose="020B0500000000000000" pitchFamily="50" charset="-128"/>
                <a:ea typeface="Yu Gothic UI" panose="020B0500000000000000" pitchFamily="50" charset="-128"/>
              </a:rPr>
              <a:t>の成功事例を着実に増やすために各部局の取組を支援</a:t>
            </a:r>
          </a:p>
        </p:txBody>
      </p:sp>
      <p:sp>
        <p:nvSpPr>
          <p:cNvPr id="51" name="楕円 50">
            <a:extLst>
              <a:ext uri="{FF2B5EF4-FFF2-40B4-BE49-F238E27FC236}">
                <a16:creationId xmlns:a16="http://schemas.microsoft.com/office/drawing/2014/main" id="{5E1AA636-9704-4A1D-8270-0E8426BED5BF}"/>
              </a:ext>
            </a:extLst>
          </p:cNvPr>
          <p:cNvSpPr/>
          <p:nvPr/>
        </p:nvSpPr>
        <p:spPr>
          <a:xfrm>
            <a:off x="1652588" y="1657778"/>
            <a:ext cx="1579562" cy="1579562"/>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dirty="0">
              <a:ln>
                <a:noFill/>
              </a:ln>
              <a:solidFill>
                <a:prstClr val="black"/>
              </a:solidFill>
              <a:effectLst/>
              <a:uLnTx/>
              <a:uFillTx/>
              <a:latin typeface="Avenir Next LT Pro"/>
              <a:ea typeface="Yu Gothic UI"/>
              <a:cs typeface="+mn-cs"/>
            </a:endParaRPr>
          </a:p>
        </p:txBody>
      </p:sp>
      <p:pic>
        <p:nvPicPr>
          <p:cNvPr id="52" name="グラフィックス 34" descr="握手 単色塗りつぶし">
            <a:extLst>
              <a:ext uri="{FF2B5EF4-FFF2-40B4-BE49-F238E27FC236}">
                <a16:creationId xmlns:a16="http://schemas.microsoft.com/office/drawing/2014/main" id="{EA6E02C7-B315-49FB-B94E-E5B8298DDB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2463" y="1990359"/>
            <a:ext cx="1039812" cy="1039812"/>
          </a:xfrm>
          <a:prstGeom prst="rect">
            <a:avLst/>
          </a:prstGeom>
        </p:spPr>
      </p:pic>
      <p:sp>
        <p:nvSpPr>
          <p:cNvPr id="53" name="正方形/長方形 52">
            <a:extLst>
              <a:ext uri="{FF2B5EF4-FFF2-40B4-BE49-F238E27FC236}">
                <a16:creationId xmlns:a16="http://schemas.microsoft.com/office/drawing/2014/main" id="{1C4936B4-C9ED-43A3-AA92-1EA3A47E6AED}"/>
              </a:ext>
            </a:extLst>
          </p:cNvPr>
          <p:cNvSpPr/>
          <p:nvPr/>
        </p:nvSpPr>
        <p:spPr>
          <a:xfrm>
            <a:off x="821930" y="3726002"/>
            <a:ext cx="3892168"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lvl="2">
              <a:defRPr/>
            </a:pPr>
            <a:r>
              <a:rPr lang="ja-JP" altLang="en-US" b="1" kern="100" dirty="0">
                <a:solidFill>
                  <a:srgbClr val="AF1932"/>
                </a:solidFill>
                <a:latin typeface="游明朝" panose="02020400000000000000" pitchFamily="18" charset="-128"/>
                <a:ea typeface="Yu Gothic UI" panose="020B0500000000000000" pitchFamily="50" charset="-128"/>
                <a:cs typeface="Times New Roman" panose="02020603050405020304" pitchFamily="18" charset="0"/>
              </a:rPr>
              <a:t>デジタル統括室が</a:t>
            </a:r>
            <a:r>
              <a:rPr lang="en-US" altLang="ja-JP" kern="100" dirty="0">
                <a:solidFill>
                  <a:srgbClr val="AF1932"/>
                </a:solidFill>
                <a:cs typeface="Times New Roman" panose="02020603050405020304" pitchFamily="18" charset="0"/>
              </a:rPr>
              <a:t>DX</a:t>
            </a:r>
            <a:r>
              <a:rPr lang="ja-JP" altLang="en-US" b="1" kern="100" dirty="0">
                <a:solidFill>
                  <a:srgbClr val="AF1932"/>
                </a:solidFill>
                <a:latin typeface="游明朝" panose="02020400000000000000" pitchFamily="18" charset="-128"/>
                <a:ea typeface="Yu Gothic UI" panose="020B0500000000000000" pitchFamily="50" charset="-128"/>
                <a:cs typeface="Times New Roman" panose="02020603050405020304" pitchFamily="18" charset="0"/>
              </a:rPr>
              <a:t>の司令塔としての「役割」を果たすための仕組みを構築する。</a:t>
            </a:r>
          </a:p>
        </p:txBody>
      </p:sp>
      <p:sp>
        <p:nvSpPr>
          <p:cNvPr id="55" name="正方形/長方形 54">
            <a:extLst>
              <a:ext uri="{FF2B5EF4-FFF2-40B4-BE49-F238E27FC236}">
                <a16:creationId xmlns:a16="http://schemas.microsoft.com/office/drawing/2014/main" id="{CB852785-D09D-4849-A82D-BB81641DCE03}"/>
              </a:ext>
            </a:extLst>
          </p:cNvPr>
          <p:cNvSpPr/>
          <p:nvPr/>
        </p:nvSpPr>
        <p:spPr>
          <a:xfrm>
            <a:off x="686546" y="3726002"/>
            <a:ext cx="45719" cy="584775"/>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dirty="0">
              <a:ln>
                <a:noFill/>
              </a:ln>
              <a:solidFill>
                <a:prstClr val="black"/>
              </a:solidFill>
              <a:effectLst/>
              <a:uLnTx/>
              <a:uFillTx/>
              <a:latin typeface="Avenir Next LT Pro"/>
              <a:ea typeface="Yu Gothic UI"/>
              <a:cs typeface="+mn-cs"/>
            </a:endParaRPr>
          </a:p>
        </p:txBody>
      </p:sp>
      <p:cxnSp>
        <p:nvCxnSpPr>
          <p:cNvPr id="56" name="直線コネクタ 55">
            <a:extLst>
              <a:ext uri="{FF2B5EF4-FFF2-40B4-BE49-F238E27FC236}">
                <a16:creationId xmlns:a16="http://schemas.microsoft.com/office/drawing/2014/main" id="{02876849-859B-4AD0-A48D-1873CFDA0A9B}"/>
              </a:ext>
            </a:extLst>
          </p:cNvPr>
          <p:cNvCxnSpPr>
            <a:cxnSpLocks/>
          </p:cNvCxnSpPr>
          <p:nvPr/>
        </p:nvCxnSpPr>
        <p:spPr>
          <a:xfrm>
            <a:off x="8497107" y="4699399"/>
            <a:ext cx="271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268C4041-FED0-49C6-9D5F-9B065826B9E9}"/>
              </a:ext>
            </a:extLst>
          </p:cNvPr>
          <p:cNvSpPr/>
          <p:nvPr/>
        </p:nvSpPr>
        <p:spPr>
          <a:xfrm>
            <a:off x="8899313" y="4399576"/>
            <a:ext cx="406399" cy="599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p65</a:t>
            </a:r>
            <a:endPar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58" name="正方形/長方形 57">
            <a:extLst>
              <a:ext uri="{FF2B5EF4-FFF2-40B4-BE49-F238E27FC236}">
                <a16:creationId xmlns:a16="http://schemas.microsoft.com/office/drawing/2014/main" id="{62C8FD99-1871-483D-B591-E12FBD55A2B8}"/>
              </a:ext>
            </a:extLst>
          </p:cNvPr>
          <p:cNvSpPr/>
          <p:nvPr/>
        </p:nvSpPr>
        <p:spPr>
          <a:xfrm>
            <a:off x="8899313" y="5198212"/>
            <a:ext cx="406399" cy="735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p66</a:t>
            </a:r>
            <a:endPar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59" name="四角形: 角を丸くする 74">
            <a:extLst>
              <a:ext uri="{FF2B5EF4-FFF2-40B4-BE49-F238E27FC236}">
                <a16:creationId xmlns:a16="http://schemas.microsoft.com/office/drawing/2014/main" id="{DEF1692E-1D88-4B12-AA73-CDEE0713766B}"/>
              </a:ext>
            </a:extLst>
          </p:cNvPr>
          <p:cNvSpPr/>
          <p:nvPr/>
        </p:nvSpPr>
        <p:spPr>
          <a:xfrm>
            <a:off x="5057562" y="4399576"/>
            <a:ext cx="3267291" cy="599646"/>
          </a:xfrm>
          <a:prstGeom prst="roundRect">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rgbClr val="AF1932"/>
              </a:solidFill>
              <a:effectLst/>
              <a:uLnTx/>
              <a:uFillTx/>
              <a:latin typeface="Yu Gothic UI" panose="020B0500000000000000" pitchFamily="50" charset="-128"/>
              <a:ea typeface="Yu Gothic UI" panose="020B0500000000000000" pitchFamily="50" charset="-128"/>
              <a:cs typeface="+mn-cs"/>
            </a:endParaRPr>
          </a:p>
        </p:txBody>
      </p:sp>
      <p:sp>
        <p:nvSpPr>
          <p:cNvPr id="60" name="正方形/長方形 59">
            <a:extLst>
              <a:ext uri="{FF2B5EF4-FFF2-40B4-BE49-F238E27FC236}">
                <a16:creationId xmlns:a16="http://schemas.microsoft.com/office/drawing/2014/main" id="{DFD03C05-6A4D-41DC-8DA8-01D718BB63A2}"/>
              </a:ext>
            </a:extLst>
          </p:cNvPr>
          <p:cNvSpPr/>
          <p:nvPr/>
        </p:nvSpPr>
        <p:spPr>
          <a:xfrm>
            <a:off x="5179646" y="4614466"/>
            <a:ext cx="3023123"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defRPr/>
            </a:pPr>
            <a:r>
              <a:rPr kumimoji="1" lang="ja-JP" altLang="en-US" sz="1400" b="1" dirty="0">
                <a:solidFill>
                  <a:srgbClr val="AF1932"/>
                </a:solidFill>
                <a:latin typeface="Avenir Next LT Pro Demi"/>
                <a:ea typeface="Yu Gothic UI" panose="020B0500000000000000" pitchFamily="50" charset="-128"/>
              </a:rPr>
              <a:t>コンサルティング事業者を活用した取組</a:t>
            </a:r>
            <a:endParaRPr kumimoji="1" lang="en-GB" altLang="ja-JP" sz="1400" b="1" dirty="0">
              <a:solidFill>
                <a:srgbClr val="AF1932"/>
              </a:solidFill>
              <a:latin typeface="Avenir Next LT Pro Demi"/>
              <a:ea typeface="Yu Gothic UI" panose="020B0500000000000000" pitchFamily="50" charset="-128"/>
            </a:endParaRPr>
          </a:p>
        </p:txBody>
      </p:sp>
      <p:sp>
        <p:nvSpPr>
          <p:cNvPr id="61" name="四角形: 角を丸くする 76">
            <a:extLst>
              <a:ext uri="{FF2B5EF4-FFF2-40B4-BE49-F238E27FC236}">
                <a16:creationId xmlns:a16="http://schemas.microsoft.com/office/drawing/2014/main" id="{1FCF222F-AAED-4428-A645-28064470D06B}"/>
              </a:ext>
            </a:extLst>
          </p:cNvPr>
          <p:cNvSpPr/>
          <p:nvPr/>
        </p:nvSpPr>
        <p:spPr>
          <a:xfrm>
            <a:off x="5057562" y="5266318"/>
            <a:ext cx="3267291" cy="599646"/>
          </a:xfrm>
          <a:prstGeom prst="roundRect">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rgbClr val="AF1932"/>
              </a:solidFill>
              <a:effectLst/>
              <a:uLnTx/>
              <a:uFillTx/>
              <a:latin typeface="Yu Gothic UI" panose="020B0500000000000000" pitchFamily="50" charset="-128"/>
              <a:ea typeface="Yu Gothic UI" panose="020B0500000000000000" pitchFamily="50" charset="-128"/>
              <a:cs typeface="+mn-cs"/>
            </a:endParaRPr>
          </a:p>
        </p:txBody>
      </p:sp>
      <p:sp>
        <p:nvSpPr>
          <p:cNvPr id="62" name="正方形/長方形 61">
            <a:extLst>
              <a:ext uri="{FF2B5EF4-FFF2-40B4-BE49-F238E27FC236}">
                <a16:creationId xmlns:a16="http://schemas.microsoft.com/office/drawing/2014/main" id="{36ADFCD2-1A54-460C-AEC4-2987C32B1FB7}"/>
              </a:ext>
            </a:extLst>
          </p:cNvPr>
          <p:cNvSpPr/>
          <p:nvPr/>
        </p:nvSpPr>
        <p:spPr>
          <a:xfrm>
            <a:off x="5179646" y="5481208"/>
            <a:ext cx="3023123"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defRPr/>
            </a:pPr>
            <a:r>
              <a:rPr kumimoji="1" lang="ja-JP" altLang="en-US" sz="1400" b="1" dirty="0">
                <a:solidFill>
                  <a:srgbClr val="AF1932"/>
                </a:solidFill>
                <a:latin typeface="Avenir Next LT Pro Demi"/>
                <a:ea typeface="Yu Gothic UI" panose="020B0500000000000000" pitchFamily="50" charset="-128"/>
              </a:rPr>
              <a:t>外部専門人材を活用した取組</a:t>
            </a:r>
          </a:p>
        </p:txBody>
      </p:sp>
      <p:cxnSp>
        <p:nvCxnSpPr>
          <p:cNvPr id="63" name="直線コネクタ 62">
            <a:extLst>
              <a:ext uri="{FF2B5EF4-FFF2-40B4-BE49-F238E27FC236}">
                <a16:creationId xmlns:a16="http://schemas.microsoft.com/office/drawing/2014/main" id="{E16A7268-C70F-4CD9-B50F-2FE03B004452}"/>
              </a:ext>
            </a:extLst>
          </p:cNvPr>
          <p:cNvCxnSpPr>
            <a:cxnSpLocks/>
          </p:cNvCxnSpPr>
          <p:nvPr/>
        </p:nvCxnSpPr>
        <p:spPr>
          <a:xfrm>
            <a:off x="8497107" y="5566141"/>
            <a:ext cx="271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四角形: 角を丸くする 74">
            <a:extLst>
              <a:ext uri="{FF2B5EF4-FFF2-40B4-BE49-F238E27FC236}">
                <a16:creationId xmlns:a16="http://schemas.microsoft.com/office/drawing/2014/main" id="{DEF1692E-1D88-4B12-AA73-CDEE0713766B}"/>
              </a:ext>
            </a:extLst>
          </p:cNvPr>
          <p:cNvSpPr/>
          <p:nvPr/>
        </p:nvSpPr>
        <p:spPr>
          <a:xfrm>
            <a:off x="5057562" y="2638915"/>
            <a:ext cx="3267291" cy="599646"/>
          </a:xfrm>
          <a:prstGeom prst="roundRect">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rgbClr val="AF1932"/>
              </a:solidFill>
              <a:effectLst/>
              <a:uLnTx/>
              <a:uFillTx/>
              <a:latin typeface="Yu Gothic UI" panose="020B0500000000000000" pitchFamily="50" charset="-128"/>
              <a:ea typeface="Yu Gothic UI" panose="020B0500000000000000" pitchFamily="50" charset="-128"/>
              <a:cs typeface="+mn-cs"/>
            </a:endParaRPr>
          </a:p>
        </p:txBody>
      </p:sp>
      <p:sp>
        <p:nvSpPr>
          <p:cNvPr id="65" name="正方形/長方形 64">
            <a:extLst>
              <a:ext uri="{FF2B5EF4-FFF2-40B4-BE49-F238E27FC236}">
                <a16:creationId xmlns:a16="http://schemas.microsoft.com/office/drawing/2014/main" id="{DFD03C05-6A4D-41DC-8DA8-01D718BB63A2}"/>
              </a:ext>
            </a:extLst>
          </p:cNvPr>
          <p:cNvSpPr/>
          <p:nvPr/>
        </p:nvSpPr>
        <p:spPr>
          <a:xfrm>
            <a:off x="5179646" y="2853805"/>
            <a:ext cx="3023123"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AF1932"/>
                </a:solidFill>
                <a:latin typeface="Avenir Next LT Pro Demi"/>
                <a:ea typeface="Yu Gothic UI" panose="020B0500000000000000" pitchFamily="50" charset="-128"/>
              </a:rPr>
              <a:t>デジタル統括室職員による取組支援</a:t>
            </a:r>
            <a:endParaRPr kumimoji="1" lang="en-GB" altLang="ja-JP" sz="1400" b="1" i="0" u="none" strike="noStrike" kern="1200" cap="none" spc="0" normalizeH="0" baseline="0" noProof="0" dirty="0">
              <a:ln>
                <a:noFill/>
              </a:ln>
              <a:solidFill>
                <a:srgbClr val="AF1932"/>
              </a:solidFill>
              <a:effectLst/>
              <a:uLnTx/>
              <a:uFillTx/>
              <a:latin typeface="Avenir Next LT Pro Demi"/>
              <a:ea typeface="Yu Gothic UI" panose="020B0500000000000000" pitchFamily="50" charset="-128"/>
            </a:endParaRPr>
          </a:p>
        </p:txBody>
      </p:sp>
      <p:sp>
        <p:nvSpPr>
          <p:cNvPr id="66" name="正方形/長方形 65">
            <a:extLst>
              <a:ext uri="{FF2B5EF4-FFF2-40B4-BE49-F238E27FC236}">
                <a16:creationId xmlns:a16="http://schemas.microsoft.com/office/drawing/2014/main" id="{93522AFF-94C0-4FE7-A7BD-95E8CFB7E146}"/>
              </a:ext>
            </a:extLst>
          </p:cNvPr>
          <p:cNvSpPr/>
          <p:nvPr/>
        </p:nvSpPr>
        <p:spPr>
          <a:xfrm>
            <a:off x="4960723" y="3355562"/>
            <a:ext cx="4449977" cy="666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lvl="2" algn="just">
              <a:spcAft>
                <a:spcPts val="600"/>
              </a:spcAft>
              <a:defRPr/>
            </a:pPr>
            <a:r>
              <a:rPr lang="ja-JP" altLang="en-US" sz="1100" kern="100" dirty="0">
                <a:solidFill>
                  <a:prstClr val="black"/>
                </a:solidFill>
                <a:cs typeface="Times New Roman" panose="02020603050405020304" pitchFamily="18" charset="0"/>
              </a:rPr>
              <a:t>デジタル統括室職員が、各部局の取組について、企画立案段階からの支援を行う。</a:t>
            </a:r>
            <a:endParaRPr lang="en-US" altLang="ja-JP" sz="1100" kern="100" dirty="0">
              <a:solidFill>
                <a:prstClr val="black"/>
              </a:solidFill>
              <a:cs typeface="Times New Roman" panose="02020603050405020304" pitchFamily="18" charset="0"/>
            </a:endParaRPr>
          </a:p>
          <a:p>
            <a:pPr marL="0" lvl="2" algn="just">
              <a:spcAft>
                <a:spcPts val="600"/>
              </a:spcAft>
              <a:defRPr/>
            </a:pPr>
            <a:r>
              <a:rPr lang="en-US" altLang="ja-JP" sz="1100" kern="100" dirty="0">
                <a:solidFill>
                  <a:prstClr val="black"/>
                </a:solidFill>
                <a:cs typeface="Times New Roman" panose="02020603050405020304" pitchFamily="18" charset="0"/>
              </a:rPr>
              <a:t>DX</a:t>
            </a:r>
            <a:r>
              <a:rPr lang="ja-JP" altLang="en-US" sz="1100" kern="100" dirty="0">
                <a:solidFill>
                  <a:prstClr val="black"/>
                </a:solidFill>
                <a:cs typeface="Times New Roman" panose="02020603050405020304" pitchFamily="18" charset="0"/>
              </a:rPr>
              <a:t>の取組検討にあたっては、各部局への働きかけや施策提案を行っていく。</a:t>
            </a:r>
          </a:p>
        </p:txBody>
      </p:sp>
      <p:cxnSp>
        <p:nvCxnSpPr>
          <p:cNvPr id="4" name="直線コネクタ 3"/>
          <p:cNvCxnSpPr/>
          <p:nvPr/>
        </p:nvCxnSpPr>
        <p:spPr>
          <a:xfrm>
            <a:off x="3232150" y="2447925"/>
            <a:ext cx="1554942"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4787092" y="2447925"/>
            <a:ext cx="0" cy="3129237"/>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a:endCxn id="64" idx="1"/>
          </p:cNvCxnSpPr>
          <p:nvPr/>
        </p:nvCxnSpPr>
        <p:spPr>
          <a:xfrm>
            <a:off x="4787092" y="2938738"/>
            <a:ext cx="270470"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4787092" y="4699399"/>
            <a:ext cx="270470"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787092" y="5577162"/>
            <a:ext cx="270470"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sp>
        <p:nvSpPr>
          <p:cNvPr id="25"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00. </a:t>
            </a:r>
            <a:r>
              <a:rPr kumimoji="1" lang="ja-JP" altLang="en-US" sz="1100" b="1" kern="0" dirty="0">
                <a:solidFill>
                  <a:srgbClr val="FFFFFF"/>
                </a:solidFill>
                <a:latin typeface="Yu Gothic UI" panose="020B0500000000000000" pitchFamily="50" charset="-128"/>
                <a:ea typeface="Yu Gothic UI" panose="020B0500000000000000" pitchFamily="50" charset="-128"/>
              </a:rPr>
              <a:t>「ええやん、</a:t>
            </a:r>
            <a:r>
              <a:rPr kumimoji="1" lang="en-US" altLang="ja-JP" sz="1100" b="1" kern="0" dirty="0">
                <a:solidFill>
                  <a:srgbClr val="FFFFFF"/>
                </a:solidFill>
                <a:latin typeface="Yu Gothic UI" panose="020B0500000000000000" pitchFamily="50" charset="-128"/>
                <a:ea typeface="Yu Gothic UI" panose="020B0500000000000000" pitchFamily="50" charset="-128"/>
              </a:rPr>
              <a:t>DX</a:t>
            </a:r>
            <a:r>
              <a:rPr kumimoji="1" lang="ja-JP" altLang="en-US" sz="1100" b="1" kern="0" dirty="0">
                <a:solidFill>
                  <a:srgbClr val="FFFFFF"/>
                </a:solidFill>
                <a:latin typeface="Yu Gothic UI" panose="020B0500000000000000" pitchFamily="50" charset="-128"/>
                <a:ea typeface="Yu Gothic UI" panose="020B0500000000000000" pitchFamily="50" charset="-128"/>
              </a:rPr>
              <a:t>」。全職員で</a:t>
            </a:r>
            <a:r>
              <a:rPr kumimoji="1" lang="en-US" altLang="ja-JP" sz="1100" b="1" kern="0" dirty="0">
                <a:solidFill>
                  <a:srgbClr val="FFFFFF"/>
                </a:solidFill>
                <a:latin typeface="Yu Gothic UI" panose="020B0500000000000000" pitchFamily="50" charset="-128"/>
                <a:ea typeface="Yu Gothic UI" panose="020B0500000000000000" pitchFamily="50" charset="-128"/>
              </a:rPr>
              <a:t>DX</a:t>
            </a:r>
            <a:r>
              <a:rPr kumimoji="1" lang="ja-JP" altLang="en-US" sz="1100" b="1" kern="0" dirty="0">
                <a:solidFill>
                  <a:srgbClr val="FFFFFF"/>
                </a:solidFill>
                <a:latin typeface="Yu Gothic UI" panose="020B0500000000000000" pitchFamily="50" charset="-128"/>
                <a:ea typeface="Yu Gothic UI" panose="020B0500000000000000" pitchFamily="50" charset="-128"/>
              </a:rPr>
              <a:t>を</a:t>
            </a:r>
          </a:p>
        </p:txBody>
      </p:sp>
    </p:spTree>
    <p:extLst>
      <p:ext uri="{BB962C8B-B14F-4D97-AF65-F5344CB8AC3E}">
        <p14:creationId xmlns:p14="http://schemas.microsoft.com/office/powerpoint/2010/main" val="32907193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65</a:t>
            </a:fld>
            <a:endParaRPr kumimoji="1" lang="en-GB" dirty="0"/>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67653"/>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デジタル統括室が</a:t>
            </a:r>
            <a:r>
              <a:rPr kumimoji="1" lang="en-US" altLang="ja-JP" sz="2000" b="1" kern="0" dirty="0">
                <a:solidFill>
                  <a:srgbClr val="AF1932"/>
                </a:solidFill>
                <a:latin typeface="Yu Gothic UI" panose="020B0500000000000000" pitchFamily="50" charset="-128"/>
                <a:ea typeface="Yu Gothic UI" panose="020B0500000000000000" pitchFamily="50" charset="-128"/>
              </a:rPr>
              <a:t>DX</a:t>
            </a:r>
            <a:r>
              <a:rPr kumimoji="1" lang="ja-JP" altLang="en-US" sz="2000" b="1" kern="0" dirty="0">
                <a:solidFill>
                  <a:srgbClr val="AF1932"/>
                </a:solidFill>
                <a:latin typeface="Yu Gothic UI" panose="020B0500000000000000" pitchFamily="50" charset="-128"/>
                <a:ea typeface="Yu Gothic UI" panose="020B0500000000000000" pitchFamily="50" charset="-128"/>
              </a:rPr>
              <a:t>の取組を企画段階から</a:t>
            </a:r>
            <a:br>
              <a:rPr kumimoji="1" lang="en-US" altLang="ja-JP" sz="2000" b="1" kern="0" dirty="0">
                <a:solidFill>
                  <a:srgbClr val="AF1932"/>
                </a:solidFill>
                <a:latin typeface="Yu Gothic UI" panose="020B0500000000000000" pitchFamily="50" charset="-128"/>
                <a:ea typeface="Yu Gothic UI" panose="020B0500000000000000" pitchFamily="50" charset="-128"/>
              </a:rPr>
            </a:br>
            <a:r>
              <a:rPr kumimoji="1" lang="ja-JP" altLang="en-US" sz="2000" b="1" kern="0" dirty="0">
                <a:solidFill>
                  <a:srgbClr val="AF1932"/>
                </a:solidFill>
                <a:latin typeface="Yu Gothic UI" panose="020B0500000000000000" pitchFamily="50" charset="-128"/>
                <a:ea typeface="Yu Gothic UI" panose="020B0500000000000000" pitchFamily="50" charset="-128"/>
              </a:rPr>
              <a:t>支援</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4716000"/>
            <a:ext cx="972000" cy="50041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取組の支援</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20000" y="4716000"/>
            <a:ext cx="1008124" cy="50041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実施計画策定</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algn="ctr" fontAlgn="base">
              <a:lnSpc>
                <a:spcPct val="140000"/>
              </a:lnSpc>
              <a:spcBef>
                <a:spcPct val="10000"/>
              </a:spcBef>
              <a:spcAft>
                <a:spcPct val="0"/>
              </a:spcAft>
              <a:defRPr/>
            </a:pPr>
            <a:r>
              <a:rPr kumimoji="1" lang="en-US" altLang="ja-JP" sz="1000" dirty="0">
                <a:solidFill>
                  <a:srgbClr val="000000"/>
                </a:solidFill>
                <a:latin typeface="Yu Gothic UI" panose="020B0500000000000000" pitchFamily="50" charset="-128"/>
                <a:ea typeface="Yu Gothic UI" panose="020B0500000000000000" pitchFamily="50" charset="-128"/>
              </a:rPr>
              <a:t>DX</a:t>
            </a:r>
            <a:r>
              <a:rPr kumimoji="1" lang="ja-JP" altLang="en-US" sz="1000" dirty="0">
                <a:solidFill>
                  <a:srgbClr val="000000"/>
                </a:solidFill>
                <a:latin typeface="Yu Gothic UI" panose="020B0500000000000000" pitchFamily="50" charset="-128"/>
                <a:ea typeface="Yu Gothic UI" panose="020B0500000000000000" pitchFamily="50" charset="-128"/>
              </a:rPr>
              <a:t>実行支援</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全部局において自発的かつ積極的な</a:t>
            </a:r>
            <a:r>
              <a:rPr lang="en-US" altLang="ja-JP" sz="1100" b="1" dirty="0">
                <a:solidFill>
                  <a:srgbClr val="000000"/>
                </a:solidFill>
                <a:ea typeface="Yu Gothic UI" panose="020B0500000000000000" pitchFamily="50" charset="-128"/>
              </a:rPr>
              <a:t>DX</a:t>
            </a:r>
            <a:r>
              <a:rPr lang="ja-JP" altLang="en-US" sz="1100" b="1" dirty="0">
                <a:solidFill>
                  <a:srgbClr val="000000"/>
                </a:solidFill>
                <a:ea typeface="Yu Gothic UI" panose="020B0500000000000000" pitchFamily="50" charset="-128"/>
              </a:rPr>
              <a:t>の取組が行われていること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6" name="矢印: 五方向 10">
            <a:extLst>
              <a:ext uri="{FF2B5EF4-FFF2-40B4-BE49-F238E27FC236}">
                <a16:creationId xmlns:a16="http://schemas.microsoft.com/office/drawing/2014/main" id="{12137F42-C4D3-45CE-938C-F3EDE5D3A607}"/>
              </a:ext>
            </a:extLst>
          </p:cNvPr>
          <p:cNvSpPr/>
          <p:nvPr/>
        </p:nvSpPr>
        <p:spPr>
          <a:xfrm>
            <a:off x="7275506" y="3445475"/>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48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28" name="テキスト ボックス 27">
            <a:extLst>
              <a:ext uri="{FF2B5EF4-FFF2-40B4-BE49-F238E27FC236}">
                <a16:creationId xmlns:a16="http://schemas.microsoft.com/office/drawing/2014/main" id="{E7758DF3-0948-4B8E-ADD1-3B36917527FF}"/>
              </a:ext>
            </a:extLst>
          </p:cNvPr>
          <p:cNvSpPr txBox="1"/>
          <p:nvPr/>
        </p:nvSpPr>
        <p:spPr>
          <a:xfrm>
            <a:off x="7689492" y="3313205"/>
            <a:ext cx="1125896"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9E064B8A-A150-46F8-9ABB-D5CB140D28F4}"/>
              </a:ext>
            </a:extLst>
          </p:cNvPr>
          <p:cNvSpPr txBox="1"/>
          <p:nvPr/>
        </p:nvSpPr>
        <p:spPr>
          <a:xfrm>
            <a:off x="5902051" y="2952000"/>
            <a:ext cx="3416614"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実行計画の策定に至った事業数</a:t>
            </a: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952000"/>
            <a:ext cx="972000" cy="108704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80000"/>
            <a:ext cx="3508650" cy="797208"/>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en-US" altLang="ja-JP" sz="1100" b="1" dirty="0">
                <a:solidFill>
                  <a:srgbClr val="000000"/>
                </a:solidFill>
                <a:ea typeface="Yu Gothic UI" panose="020B0500000000000000" pitchFamily="50" charset="-128"/>
              </a:rPr>
              <a:t>DX</a:t>
            </a:r>
            <a:r>
              <a:rPr lang="ja-JP" altLang="en-US" sz="1100" b="1" dirty="0">
                <a:solidFill>
                  <a:srgbClr val="000000"/>
                </a:solidFill>
                <a:ea typeface="Yu Gothic UI" panose="020B0500000000000000" pitchFamily="50" charset="-128"/>
              </a:rPr>
              <a:t>の成功事例を増やし、各部局における</a:t>
            </a:r>
            <a:r>
              <a:rPr lang="en-US" altLang="ja-JP" sz="1100" b="1" dirty="0">
                <a:solidFill>
                  <a:srgbClr val="000000"/>
                </a:solidFill>
                <a:ea typeface="Yu Gothic UI" panose="020B0500000000000000" pitchFamily="50" charset="-128"/>
              </a:rPr>
              <a:t>DX</a:t>
            </a:r>
            <a:r>
              <a:rPr lang="ja-JP" altLang="en-US" sz="1100" b="1" dirty="0">
                <a:solidFill>
                  <a:srgbClr val="000000"/>
                </a:solidFill>
                <a:ea typeface="Yu Gothic UI" panose="020B0500000000000000" pitchFamily="50" charset="-128"/>
              </a:rPr>
              <a:t>の取組を拡大させること</a:t>
            </a:r>
          </a:p>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職員が</a:t>
            </a:r>
            <a:r>
              <a:rPr lang="en-US" altLang="ja-JP" sz="1100" b="1" dirty="0">
                <a:solidFill>
                  <a:srgbClr val="000000"/>
                </a:solidFill>
                <a:ea typeface="Yu Gothic UI" panose="020B0500000000000000" pitchFamily="50" charset="-128"/>
              </a:rPr>
              <a:t>DX</a:t>
            </a:r>
            <a:r>
              <a:rPr lang="ja-JP" altLang="en-US" sz="1100" b="1" dirty="0">
                <a:solidFill>
                  <a:srgbClr val="000000"/>
                </a:solidFill>
                <a:ea typeface="Yu Gothic UI" panose="020B0500000000000000" pitchFamily="50" charset="-128"/>
              </a:rPr>
              <a:t>推進に必要な知識や手法を向上させること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80000"/>
            <a:ext cx="972000" cy="936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2297156"/>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事業を所管する担当で検討されている取組をデジタル統括室がコンサルティング事業者も活用しながら支援できる仕組みを構築する。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デジタル統括室が、事業を所管する担当の</a:t>
            </a: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の取組に対し、課題やニーズの把握、解決方法及びソリューションの提案、事業の実行計画の策定まで一気通貫の支援を行い、事業の実行計画へとつなげる。</a:t>
            </a:r>
            <a:endParaRPr lang="en-US" altLang="ja-JP"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en-US" altLang="ja-JP" sz="1100" dirty="0">
                <a:solidFill>
                  <a:srgbClr val="000000"/>
                </a:solidFill>
                <a:ea typeface="Yu Gothic UI" panose="020B0500000000000000" pitchFamily="50" charset="-128"/>
              </a:rPr>
              <a:t>2023</a:t>
            </a:r>
            <a:r>
              <a:rPr lang="ja-JP" altLang="en-US" sz="1100" dirty="0">
                <a:solidFill>
                  <a:srgbClr val="000000"/>
                </a:solidFill>
                <a:ea typeface="Yu Gothic UI" panose="020B0500000000000000" pitchFamily="50" charset="-128"/>
              </a:rPr>
              <a:t>年度は、こども青少年局の「認可保育所や認定こども園、地域型保育事業にかかる事務」、「認可外保育施設に対する指導監督業務及び市民への情報提供」、建設局の「建設局工事・委託設計図書等の情報提供申出に係る対応業務」について支援を実施する。​</a:t>
            </a:r>
          </a:p>
          <a:p>
            <a:pPr marL="171450" lvl="2" indent="-171450">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これら</a:t>
            </a: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の成功事例を蓄積し、全市的な</a:t>
            </a: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推進の機運を醸成し、各部局において</a:t>
            </a: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の取組の拡大を図る。</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625135"/>
            <a:ext cx="1087639" cy="221211"/>
          </a:xfrm>
          <a:prstGeom prst="rect">
            <a:avLst/>
          </a:prstGeom>
          <a:noFill/>
        </p:spPr>
        <p:txBody>
          <a:bodyPr wrap="square" lIns="0" tIns="0" rIns="0" bIns="0" rtlCol="0" anchor="ctr" anchorCtr="0">
            <a:noAutofit/>
          </a:bodyPr>
          <a:lstStyle/>
          <a:p>
            <a:pPr defTabSz="228600">
              <a:defRPr/>
            </a:pPr>
            <a:r>
              <a:rPr kumimoji="1" lang="ja-JP" altLang="en-US" b="1" dirty="0">
                <a:ln w="0"/>
                <a:solidFill>
                  <a:srgbClr val="AF1932"/>
                </a:solidFill>
                <a:latin typeface="Yu Gothic UI" panose="020B0500000000000000" pitchFamily="50" charset="-128"/>
                <a:ea typeface="Yu Gothic UI" panose="020B0500000000000000" pitchFamily="50" charset="-128"/>
              </a:rPr>
              <a:t>未実施</a:t>
            </a:r>
          </a:p>
        </p:txBody>
      </p:sp>
      <p:sp>
        <p:nvSpPr>
          <p:cNvPr id="42" name="テキスト ボックス 41">
            <a:extLst>
              <a:ext uri="{FF2B5EF4-FFF2-40B4-BE49-F238E27FC236}">
                <a16:creationId xmlns:a16="http://schemas.microsoft.com/office/drawing/2014/main" id="{E7758DF3-0948-4B8E-ADD1-3B36917527FF}"/>
              </a:ext>
            </a:extLst>
          </p:cNvPr>
          <p:cNvSpPr txBox="1"/>
          <p:nvPr/>
        </p:nvSpPr>
        <p:spPr>
          <a:xfrm>
            <a:off x="7775072" y="3625073"/>
            <a:ext cx="1318280"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6</a:t>
            </a:r>
            <a:r>
              <a:rPr kumimoji="1" lang="ja-JP" altLang="en-US" sz="1600" b="1" dirty="0">
                <a:ln w="0"/>
                <a:solidFill>
                  <a:srgbClr val="AF1932"/>
                </a:solidFill>
                <a:latin typeface="Yu Gothic UI" panose="020B0500000000000000" pitchFamily="50" charset="-128"/>
                <a:ea typeface="Yu Gothic UI" panose="020B0500000000000000" pitchFamily="50" charset="-128"/>
              </a:rPr>
              <a:t>事業</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3" name="テキスト ボックス 42">
            <a:extLst>
              <a:ext uri="{FF2B5EF4-FFF2-40B4-BE49-F238E27FC236}">
                <a16:creationId xmlns:a16="http://schemas.microsoft.com/office/drawing/2014/main" id="{E7758DF3-0948-4B8E-ADD1-3B36917527FF}"/>
              </a:ext>
            </a:extLst>
          </p:cNvPr>
          <p:cNvSpPr txBox="1"/>
          <p:nvPr/>
        </p:nvSpPr>
        <p:spPr>
          <a:xfrm>
            <a:off x="6060319" y="3313205"/>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45" name="下カーブ矢印 44"/>
          <p:cNvSpPr/>
          <p:nvPr/>
        </p:nvSpPr>
        <p:spPr>
          <a:xfrm>
            <a:off x="904639" y="4173187"/>
            <a:ext cx="3476662" cy="1188333"/>
          </a:xfrm>
          <a:prstGeom prst="curvedDown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l"/>
            <a:endParaRPr kumimoji="1" lang="ja-JP" altLang="en-US" sz="1200" dirty="0">
              <a:solidFill>
                <a:schemeClr val="tx1"/>
              </a:solidFill>
              <a:latin typeface="Meiryo UI" panose="020B0604030504040204" pitchFamily="50" charset="-128"/>
              <a:ea typeface="Meiryo UI" panose="020B0604030504040204" pitchFamily="50" charset="-128"/>
            </a:endParaRPr>
          </a:p>
        </p:txBody>
      </p:sp>
      <p:pic>
        <p:nvPicPr>
          <p:cNvPr id="46" name="図 4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10749" y="3513301"/>
            <a:ext cx="1969099" cy="1457134"/>
          </a:xfrm>
          <a:prstGeom prst="rect">
            <a:avLst/>
          </a:prstGeom>
        </p:spPr>
      </p:pic>
      <p:pic>
        <p:nvPicPr>
          <p:cNvPr id="47" name="図 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194" y="4846752"/>
            <a:ext cx="1386900" cy="1241276"/>
          </a:xfrm>
          <a:prstGeom prst="rect">
            <a:avLst/>
          </a:prstGeom>
        </p:spPr>
      </p:pic>
      <p:pic>
        <p:nvPicPr>
          <p:cNvPr id="48" name="図 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88908" y="4447026"/>
            <a:ext cx="1535423" cy="1059121"/>
          </a:xfrm>
          <a:prstGeom prst="rect">
            <a:avLst/>
          </a:prstGeom>
        </p:spPr>
      </p:pic>
      <p:pic>
        <p:nvPicPr>
          <p:cNvPr id="49" name="図 4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1840" y="5018176"/>
            <a:ext cx="1463045" cy="1069852"/>
          </a:xfrm>
          <a:prstGeom prst="rect">
            <a:avLst/>
          </a:prstGeom>
        </p:spPr>
      </p:pic>
      <p:sp>
        <p:nvSpPr>
          <p:cNvPr id="50" name="正方形/長方形 15">
            <a:extLst>
              <a:ext uri="{FF2B5EF4-FFF2-40B4-BE49-F238E27FC236}">
                <a16:creationId xmlns:a16="http://schemas.microsoft.com/office/drawing/2014/main" id="{DF0C7E93-B45B-4F56-9FAC-297AABF3B332}"/>
              </a:ext>
            </a:extLst>
          </p:cNvPr>
          <p:cNvSpPr/>
          <p:nvPr/>
        </p:nvSpPr>
        <p:spPr>
          <a:xfrm>
            <a:off x="5460206" y="318476"/>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lvl="0" fontAlgn="base">
              <a:spcBef>
                <a:spcPct val="0"/>
              </a:spcBef>
              <a:spcAft>
                <a:spcPct val="0"/>
              </a:spcAft>
              <a:defRPr/>
            </a:pPr>
            <a:r>
              <a:rPr kumimoji="1" lang="en-US" altLang="ja-JP" sz="1100" b="1" kern="0" dirty="0">
                <a:solidFill>
                  <a:schemeClr val="bg1"/>
                </a:solidFill>
                <a:latin typeface="Yu Gothic UI" panose="020B0500000000000000" pitchFamily="50" charset="-128"/>
                <a:ea typeface="Yu Gothic UI" panose="020B0500000000000000" pitchFamily="50" charset="-128"/>
              </a:rPr>
              <a:t>DX</a:t>
            </a:r>
            <a:r>
              <a:rPr kumimoji="1" lang="ja-JP" altLang="en-US" sz="1100" b="1" kern="0" dirty="0">
                <a:solidFill>
                  <a:schemeClr val="bg1"/>
                </a:solidFill>
                <a:latin typeface="Yu Gothic UI" panose="020B0500000000000000" pitchFamily="50" charset="-128"/>
                <a:ea typeface="Yu Gothic UI" panose="020B0500000000000000" pitchFamily="50" charset="-128"/>
              </a:rPr>
              <a:t>の成功事例を着実に増やすために各部局の取組を支援</a:t>
            </a:r>
          </a:p>
        </p:txBody>
      </p:sp>
      <p:sp>
        <p:nvSpPr>
          <p:cNvPr id="51" name="ホームベース 30">
            <a:extLst>
              <a:ext uri="{FF2B5EF4-FFF2-40B4-BE49-F238E27FC236}">
                <a16:creationId xmlns:a16="http://schemas.microsoft.com/office/drawing/2014/main" id="{21F15286-3E05-49CD-9B3B-F64B4E1387A8}"/>
              </a:ext>
            </a:extLst>
          </p:cNvPr>
          <p:cNvSpPr/>
          <p:nvPr/>
        </p:nvSpPr>
        <p:spPr>
          <a:xfrm>
            <a:off x="7164000" y="4716000"/>
            <a:ext cx="1008124" cy="50041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実施計画策定</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algn="ctr" fontAlgn="base">
              <a:lnSpc>
                <a:spcPct val="140000"/>
              </a:lnSpc>
              <a:spcBef>
                <a:spcPct val="10000"/>
              </a:spcBef>
              <a:spcAft>
                <a:spcPct val="0"/>
              </a:spcAft>
              <a:defRPr/>
            </a:pPr>
            <a:r>
              <a:rPr kumimoji="1" lang="en-US" altLang="ja-JP" sz="1000" dirty="0">
                <a:solidFill>
                  <a:srgbClr val="000000"/>
                </a:solidFill>
                <a:latin typeface="Yu Gothic UI" panose="020B0500000000000000" pitchFamily="50" charset="-128"/>
                <a:ea typeface="Yu Gothic UI" panose="020B0500000000000000" pitchFamily="50" charset="-128"/>
              </a:rPr>
              <a:t>DX</a:t>
            </a:r>
            <a:r>
              <a:rPr kumimoji="1" lang="ja-JP" altLang="en-US" sz="1000" dirty="0">
                <a:solidFill>
                  <a:srgbClr val="000000"/>
                </a:solidFill>
                <a:latin typeface="Yu Gothic UI" panose="020B0500000000000000" pitchFamily="50" charset="-128"/>
                <a:ea typeface="Yu Gothic UI" panose="020B0500000000000000" pitchFamily="50" charset="-128"/>
              </a:rPr>
              <a:t>実行支援</a:t>
            </a:r>
          </a:p>
        </p:txBody>
      </p:sp>
      <p:sp>
        <p:nvSpPr>
          <p:cNvPr id="52" name="ホームベース 30">
            <a:extLst>
              <a:ext uri="{FF2B5EF4-FFF2-40B4-BE49-F238E27FC236}">
                <a16:creationId xmlns:a16="http://schemas.microsoft.com/office/drawing/2014/main" id="{21F15286-3E05-49CD-9B3B-F64B4E1387A8}"/>
              </a:ext>
            </a:extLst>
          </p:cNvPr>
          <p:cNvSpPr/>
          <p:nvPr/>
        </p:nvSpPr>
        <p:spPr>
          <a:xfrm>
            <a:off x="8208000" y="4716000"/>
            <a:ext cx="1008124" cy="50041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実施計画策定</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algn="ctr" fontAlgn="base">
              <a:lnSpc>
                <a:spcPct val="140000"/>
              </a:lnSpc>
              <a:spcBef>
                <a:spcPct val="10000"/>
              </a:spcBef>
              <a:spcAft>
                <a:spcPct val="0"/>
              </a:spcAft>
              <a:defRPr/>
            </a:pPr>
            <a:r>
              <a:rPr kumimoji="1" lang="en-US" altLang="ja-JP" sz="1000" dirty="0">
                <a:solidFill>
                  <a:srgbClr val="000000"/>
                </a:solidFill>
                <a:latin typeface="Yu Gothic UI" panose="020B0500000000000000" pitchFamily="50" charset="-128"/>
                <a:ea typeface="Yu Gothic UI" panose="020B0500000000000000" pitchFamily="50" charset="-128"/>
              </a:rPr>
              <a:t>DX</a:t>
            </a:r>
            <a:r>
              <a:rPr kumimoji="1" lang="ja-JP" altLang="en-US" sz="1000" dirty="0">
                <a:solidFill>
                  <a:srgbClr val="000000"/>
                </a:solidFill>
                <a:latin typeface="Yu Gothic UI" panose="020B0500000000000000" pitchFamily="50" charset="-128"/>
                <a:ea typeface="Yu Gothic UI" panose="020B0500000000000000" pitchFamily="50" charset="-128"/>
              </a:rPr>
              <a:t>実行支援</a:t>
            </a:r>
          </a:p>
        </p:txBody>
      </p:sp>
      <p:sp>
        <p:nvSpPr>
          <p:cNvPr id="54" name="正方形/長方形 53"/>
          <p:cNvSpPr/>
          <p:nvPr/>
        </p:nvSpPr>
        <p:spPr>
          <a:xfrm>
            <a:off x="1505502" y="6075704"/>
            <a:ext cx="2302233" cy="261610"/>
          </a:xfrm>
          <a:prstGeom prst="rect">
            <a:avLst/>
          </a:prstGeom>
        </p:spPr>
        <p:txBody>
          <a:bodyPr wrap="none">
            <a:spAutoFit/>
          </a:bodyPr>
          <a:lstStyle/>
          <a:p>
            <a:r>
              <a:rPr lang="ja-JP" altLang="en-US" sz="1100" b="1" dirty="0"/>
              <a:t>成功事例を蓄積し、</a:t>
            </a:r>
            <a:r>
              <a:rPr lang="en-US" altLang="ja-JP" sz="1100" b="1" dirty="0"/>
              <a:t>DX</a:t>
            </a:r>
            <a:r>
              <a:rPr lang="ja-JP" altLang="en-US" sz="1100" b="1" dirty="0"/>
              <a:t>の取組を拡大</a:t>
            </a:r>
            <a:endParaRPr lang="en-US" altLang="ja-JP" sz="1100" b="1" dirty="0">
              <a:solidFill>
                <a:srgbClr val="000000"/>
              </a:solidFill>
              <a:ea typeface="Yu Gothic UI" panose="020B0500000000000000" pitchFamily="50" charset="-128"/>
            </a:endParaRPr>
          </a:p>
        </p:txBody>
      </p:sp>
      <p:sp>
        <p:nvSpPr>
          <p:cNvPr id="56"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00. </a:t>
            </a:r>
            <a:r>
              <a:rPr kumimoji="1" lang="ja-JP" altLang="en-US" sz="1100" b="1" kern="0" dirty="0">
                <a:solidFill>
                  <a:srgbClr val="FFFFFF"/>
                </a:solidFill>
                <a:latin typeface="Yu Gothic UI" panose="020B0500000000000000" pitchFamily="50" charset="-128"/>
                <a:ea typeface="Yu Gothic UI" panose="020B0500000000000000" pitchFamily="50" charset="-128"/>
              </a:rPr>
              <a:t>「ええやん、</a:t>
            </a:r>
            <a:r>
              <a:rPr kumimoji="1" lang="en-US" altLang="ja-JP" sz="1100" b="1" kern="0" dirty="0">
                <a:solidFill>
                  <a:srgbClr val="FFFFFF"/>
                </a:solidFill>
                <a:latin typeface="Yu Gothic UI" panose="020B0500000000000000" pitchFamily="50" charset="-128"/>
                <a:ea typeface="Yu Gothic UI" panose="020B0500000000000000" pitchFamily="50" charset="-128"/>
              </a:rPr>
              <a:t>DX</a:t>
            </a:r>
            <a:r>
              <a:rPr kumimoji="1" lang="ja-JP" altLang="en-US" sz="1100" b="1" kern="0" dirty="0">
                <a:solidFill>
                  <a:srgbClr val="FFFFFF"/>
                </a:solidFill>
                <a:latin typeface="Yu Gothic UI" panose="020B0500000000000000" pitchFamily="50" charset="-128"/>
                <a:ea typeface="Yu Gothic UI" panose="020B0500000000000000" pitchFamily="50" charset="-128"/>
              </a:rPr>
              <a:t>」。全職員で</a:t>
            </a:r>
            <a:r>
              <a:rPr kumimoji="1" lang="en-US" altLang="ja-JP" sz="1100" b="1" kern="0" dirty="0">
                <a:solidFill>
                  <a:srgbClr val="FFFFFF"/>
                </a:solidFill>
                <a:latin typeface="Yu Gothic UI" panose="020B0500000000000000" pitchFamily="50" charset="-128"/>
                <a:ea typeface="Yu Gothic UI" panose="020B0500000000000000" pitchFamily="50" charset="-128"/>
              </a:rPr>
              <a:t>DX</a:t>
            </a:r>
            <a:r>
              <a:rPr kumimoji="1" lang="ja-JP" altLang="en-US" sz="1100" b="1" kern="0" dirty="0">
                <a:solidFill>
                  <a:srgbClr val="FFFFFF"/>
                </a:solidFill>
                <a:latin typeface="Yu Gothic UI" panose="020B0500000000000000" pitchFamily="50" charset="-128"/>
                <a:ea typeface="Yu Gothic UI" panose="020B0500000000000000" pitchFamily="50" charset="-128"/>
              </a:rPr>
              <a:t>を</a:t>
            </a:r>
          </a:p>
        </p:txBody>
      </p:sp>
    </p:spTree>
    <p:extLst>
      <p:ext uri="{BB962C8B-B14F-4D97-AF65-F5344CB8AC3E}">
        <p14:creationId xmlns:p14="http://schemas.microsoft.com/office/powerpoint/2010/main" val="13932825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66</a:t>
            </a:fld>
            <a:endParaRPr kumimoji="1" lang="en-GB" dirty="0"/>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67653"/>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8" y="135284"/>
            <a:ext cx="6099269" cy="707886"/>
          </a:xfrm>
          <a:prstGeom prst="rect">
            <a:avLst/>
          </a:prstGeom>
          <a:noFill/>
        </p:spPr>
        <p:txBody>
          <a:bodyPr wrap="square" lIns="0">
            <a:spAutoFit/>
          </a:bodyPr>
          <a:lstStyle/>
          <a:p>
            <a:pPr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デジタルスキルとサービスデザイン思考を持つ</a:t>
            </a:r>
            <a:endParaRPr kumimoji="1" lang="en-US" altLang="ja-JP" sz="2000" b="1" kern="0" dirty="0">
              <a:solidFill>
                <a:srgbClr val="AF1932"/>
              </a:solidFill>
              <a:latin typeface="Yu Gothic UI" panose="020B0500000000000000" pitchFamily="50" charset="-128"/>
              <a:ea typeface="Yu Gothic UI" panose="020B0500000000000000" pitchFamily="50" charset="-128"/>
            </a:endParaRPr>
          </a:p>
          <a:p>
            <a:pPr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外部専門人材の確保</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4716000"/>
            <a:ext cx="972000" cy="699962"/>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800" b="1" dirty="0">
                <a:solidFill>
                  <a:srgbClr val="FFFFFF"/>
                </a:solidFill>
                <a:latin typeface="Yu Gothic UI" panose="020B0500000000000000" pitchFamily="50" charset="-128"/>
                <a:ea typeface="Yu Gothic UI" panose="020B0500000000000000" pitchFamily="50" charset="-128"/>
              </a:rPr>
              <a:t>外部専門人材の</a:t>
            </a:r>
            <a:endParaRPr kumimoji="1" lang="en-US" altLang="ja-JP" sz="800" b="1" dirty="0">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800" b="1" dirty="0">
                <a:solidFill>
                  <a:srgbClr val="FFFFFF"/>
                </a:solidFill>
                <a:latin typeface="Yu Gothic UI" panose="020B0500000000000000" pitchFamily="50" charset="-128"/>
                <a:ea typeface="Yu Gothic UI" panose="020B0500000000000000" pitchFamily="50" charset="-128"/>
              </a:rPr>
              <a:t>適正配置・</a:t>
            </a:r>
            <a:endParaRPr kumimoji="1" lang="en-US" altLang="ja-JP" sz="800" b="1" dirty="0">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800" b="1" dirty="0">
                <a:solidFill>
                  <a:srgbClr val="FFFFFF"/>
                </a:solidFill>
                <a:latin typeface="Yu Gothic UI" panose="020B0500000000000000" pitchFamily="50" charset="-128"/>
                <a:ea typeface="Yu Gothic UI" panose="020B0500000000000000" pitchFamily="50" charset="-128"/>
              </a:rPr>
              <a:t>効果検証・</a:t>
            </a:r>
            <a:endParaRPr kumimoji="1" lang="en-US" altLang="ja-JP" sz="800" b="1" dirty="0">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800" b="1" dirty="0">
                <a:solidFill>
                  <a:srgbClr val="FFFFFF"/>
                </a:solidFill>
                <a:latin typeface="Yu Gothic UI" panose="020B0500000000000000" pitchFamily="50" charset="-128"/>
                <a:ea typeface="Yu Gothic UI" panose="020B0500000000000000" pitchFamily="50" charset="-128"/>
              </a:rPr>
              <a:t>採用要件の検討</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20000" y="4716000"/>
            <a:ext cx="3096000" cy="699962"/>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効果検証</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採用要件の検討</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外部専門人材からノウハウを吸収し、自律的に</a:t>
            </a:r>
            <a:r>
              <a:rPr lang="en-US" altLang="ja-JP" sz="1100" b="1" dirty="0">
                <a:solidFill>
                  <a:srgbClr val="000000"/>
                </a:solidFill>
                <a:ea typeface="Yu Gothic UI" panose="020B0500000000000000" pitchFamily="50" charset="-128"/>
              </a:rPr>
              <a:t>DX</a:t>
            </a:r>
            <a:r>
              <a:rPr lang="ja-JP" altLang="en-US" sz="1100" b="1" dirty="0">
                <a:solidFill>
                  <a:srgbClr val="000000"/>
                </a:solidFill>
                <a:ea typeface="Yu Gothic UI" panose="020B0500000000000000" pitchFamily="50" charset="-128"/>
              </a:rPr>
              <a:t>に取組めていること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6" name="矢印: 五方向 10">
            <a:extLst>
              <a:ext uri="{FF2B5EF4-FFF2-40B4-BE49-F238E27FC236}">
                <a16:creationId xmlns:a16="http://schemas.microsoft.com/office/drawing/2014/main" id="{12137F42-C4D3-45CE-938C-F3EDE5D3A607}"/>
              </a:ext>
            </a:extLst>
          </p:cNvPr>
          <p:cNvSpPr/>
          <p:nvPr/>
        </p:nvSpPr>
        <p:spPr>
          <a:xfrm>
            <a:off x="7275506" y="3287212"/>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48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28" name="テキスト ボックス 27">
            <a:extLst>
              <a:ext uri="{FF2B5EF4-FFF2-40B4-BE49-F238E27FC236}">
                <a16:creationId xmlns:a16="http://schemas.microsoft.com/office/drawing/2014/main" id="{E7758DF3-0948-4B8E-ADD1-3B36917527FF}"/>
              </a:ext>
            </a:extLst>
          </p:cNvPr>
          <p:cNvSpPr txBox="1"/>
          <p:nvPr/>
        </p:nvSpPr>
        <p:spPr>
          <a:xfrm>
            <a:off x="7689492" y="3154942"/>
            <a:ext cx="1168758"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9E064B8A-A150-46F8-9ABB-D5CB140D28F4}"/>
              </a:ext>
            </a:extLst>
          </p:cNvPr>
          <p:cNvSpPr txBox="1"/>
          <p:nvPr/>
        </p:nvSpPr>
        <p:spPr>
          <a:xfrm>
            <a:off x="5902051" y="2772000"/>
            <a:ext cx="3416614"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外部専門人材が参画した取組数</a:t>
            </a: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772000"/>
            <a:ext cx="972000" cy="108704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0" y="1980000"/>
            <a:ext cx="3552309" cy="797208"/>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外部専門人材の支援を受けた各部局において、</a:t>
            </a:r>
            <a:r>
              <a:rPr lang="en-US" altLang="ja-JP" sz="1100" b="1" dirty="0">
                <a:solidFill>
                  <a:srgbClr val="000000"/>
                </a:solidFill>
                <a:ea typeface="Yu Gothic UI" panose="020B0500000000000000" pitchFamily="50" charset="-128"/>
              </a:rPr>
              <a:t>DX</a:t>
            </a:r>
            <a:r>
              <a:rPr lang="ja-JP" altLang="en-US" sz="1100" b="1" dirty="0">
                <a:solidFill>
                  <a:srgbClr val="000000"/>
                </a:solidFill>
                <a:ea typeface="Yu Gothic UI" panose="020B0500000000000000" pitchFamily="50" charset="-128"/>
              </a:rPr>
              <a:t>の取組が拡大されること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80000"/>
            <a:ext cx="972000" cy="756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2202800"/>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を推進していくには、今後はデータやデジタル技術を活用し、利用者中心のサービス変革を進められるサービスデザイン思考を持った人材が必要不可欠である。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そのことから、事業を所管する職員自らが自発的かつ積極的に行政サービスや仕事のやり方を見直し、</a:t>
            </a: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の取組が推進されていくことをめざし、デジタルを活用した業務変革の意識を持ち、</a:t>
            </a: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を積極的に推進またはけん引できる人材として外部専門人材（デジタル技術を活用した業務改革の実務経験等を有する即戦力となる人材）の採用を実施する。</a:t>
            </a:r>
            <a:endParaRPr lang="en-US" altLang="ja-JP"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当該人材が各部局における</a:t>
            </a: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の取組に積極的に関与・参画することにより、</a:t>
            </a: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の取組が全庁的に着実かつスピーディに推進するよう支援していく。</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466872"/>
            <a:ext cx="1087639" cy="221211"/>
          </a:xfrm>
          <a:prstGeom prst="rect">
            <a:avLst/>
          </a:prstGeom>
          <a:noFill/>
        </p:spPr>
        <p:txBody>
          <a:bodyPr wrap="square" lIns="0" tIns="0" rIns="0" bIns="0" rtlCol="0" anchor="ctr" anchorCtr="0">
            <a:noAutofit/>
          </a:bodyPr>
          <a:lstStyle/>
          <a:p>
            <a:pPr defTabSz="228600">
              <a:defRPr/>
            </a:pPr>
            <a:r>
              <a:rPr kumimoji="1" lang="ja-JP" altLang="en-US" b="1" dirty="0">
                <a:ln w="0"/>
                <a:solidFill>
                  <a:srgbClr val="AF1932"/>
                </a:solidFill>
                <a:latin typeface="Yu Gothic UI" panose="020B0500000000000000" pitchFamily="50" charset="-128"/>
                <a:ea typeface="Yu Gothic UI" panose="020B0500000000000000" pitchFamily="50" charset="-128"/>
              </a:rPr>
              <a:t>未実施</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E7758DF3-0948-4B8E-ADD1-3B36917527FF}"/>
              </a:ext>
            </a:extLst>
          </p:cNvPr>
          <p:cNvSpPr txBox="1"/>
          <p:nvPr/>
        </p:nvSpPr>
        <p:spPr>
          <a:xfrm>
            <a:off x="7775072" y="3466810"/>
            <a:ext cx="1318280"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18</a:t>
            </a:r>
            <a:r>
              <a:rPr kumimoji="1" lang="ja-JP" altLang="en-US" sz="1600" b="1" dirty="0">
                <a:ln w="0"/>
                <a:solidFill>
                  <a:srgbClr val="AF1932"/>
                </a:solidFill>
                <a:latin typeface="Yu Gothic UI" panose="020B0500000000000000" pitchFamily="50" charset="-128"/>
                <a:ea typeface="Yu Gothic UI" panose="020B0500000000000000" pitchFamily="50" charset="-128"/>
              </a:rPr>
              <a:t>取組</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3" name="テキスト ボックス 42">
            <a:extLst>
              <a:ext uri="{FF2B5EF4-FFF2-40B4-BE49-F238E27FC236}">
                <a16:creationId xmlns:a16="http://schemas.microsoft.com/office/drawing/2014/main" id="{E7758DF3-0948-4B8E-ADD1-3B36917527FF}"/>
              </a:ext>
            </a:extLst>
          </p:cNvPr>
          <p:cNvSpPr txBox="1"/>
          <p:nvPr/>
        </p:nvSpPr>
        <p:spPr>
          <a:xfrm>
            <a:off x="6060319" y="3154942"/>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50" name="正方形/長方形 15">
            <a:extLst>
              <a:ext uri="{FF2B5EF4-FFF2-40B4-BE49-F238E27FC236}">
                <a16:creationId xmlns:a16="http://schemas.microsoft.com/office/drawing/2014/main" id="{DF0C7E93-B45B-4F56-9FAC-297AABF3B332}"/>
              </a:ext>
            </a:extLst>
          </p:cNvPr>
          <p:cNvSpPr/>
          <p:nvPr/>
        </p:nvSpPr>
        <p:spPr>
          <a:xfrm>
            <a:off x="5460206" y="318476"/>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lvl="0" fontAlgn="base">
              <a:spcBef>
                <a:spcPct val="0"/>
              </a:spcBef>
              <a:spcAft>
                <a:spcPct val="0"/>
              </a:spcAft>
              <a:defRPr/>
            </a:pPr>
            <a:r>
              <a:rPr kumimoji="1" lang="en-US" altLang="ja-JP" sz="1100" b="1" kern="0" dirty="0">
                <a:solidFill>
                  <a:schemeClr val="bg1"/>
                </a:solidFill>
                <a:latin typeface="Yu Gothic UI" panose="020B0500000000000000" pitchFamily="50" charset="-128"/>
                <a:ea typeface="Yu Gothic UI" panose="020B0500000000000000" pitchFamily="50" charset="-128"/>
              </a:rPr>
              <a:t>DX</a:t>
            </a:r>
            <a:r>
              <a:rPr kumimoji="1" lang="ja-JP" altLang="en-US" sz="1100" b="1" kern="0" dirty="0">
                <a:solidFill>
                  <a:schemeClr val="bg1"/>
                </a:solidFill>
                <a:latin typeface="Yu Gothic UI" panose="020B0500000000000000" pitchFamily="50" charset="-128"/>
                <a:ea typeface="Yu Gothic UI" panose="020B0500000000000000" pitchFamily="50" charset="-128"/>
              </a:rPr>
              <a:t>の成功事例を着実に増やすために各部局の取組を支援</a:t>
            </a:r>
          </a:p>
        </p:txBody>
      </p:sp>
      <p:grpSp>
        <p:nvGrpSpPr>
          <p:cNvPr id="38" name="グループ化 37"/>
          <p:cNvGrpSpPr/>
          <p:nvPr/>
        </p:nvGrpSpPr>
        <p:grpSpPr>
          <a:xfrm>
            <a:off x="651640" y="3615245"/>
            <a:ext cx="4168913" cy="2358809"/>
            <a:chOff x="1741472" y="3194128"/>
            <a:chExt cx="4168913" cy="2358809"/>
          </a:xfrm>
        </p:grpSpPr>
        <p:grpSp>
          <p:nvGrpSpPr>
            <p:cNvPr id="39" name="グループ化 38"/>
            <p:cNvGrpSpPr/>
            <p:nvPr/>
          </p:nvGrpSpPr>
          <p:grpSpPr>
            <a:xfrm>
              <a:off x="1741472" y="3194128"/>
              <a:ext cx="4168913" cy="2358809"/>
              <a:chOff x="1741471" y="3430774"/>
              <a:chExt cx="4168913" cy="2358809"/>
            </a:xfrm>
          </p:grpSpPr>
          <p:sp>
            <p:nvSpPr>
              <p:cNvPr id="46" name="テキスト ボックス 45"/>
              <p:cNvSpPr txBox="1"/>
              <p:nvPr/>
            </p:nvSpPr>
            <p:spPr>
              <a:xfrm>
                <a:off x="2259491" y="5358696"/>
                <a:ext cx="3650893" cy="430887"/>
              </a:xfrm>
              <a:prstGeom prst="rect">
                <a:avLst/>
              </a:prstGeom>
              <a:noFill/>
            </p:spPr>
            <p:txBody>
              <a:bodyPr wrap="square" rtlCol="0">
                <a:spAutoFit/>
              </a:bodyPr>
              <a:lstStyle/>
              <a:p>
                <a:r>
                  <a:rPr lang="ja-JP" altLang="en-US" sz="1100" b="1" dirty="0">
                    <a:solidFill>
                      <a:srgbClr val="000000"/>
                    </a:solidFill>
                    <a:ea typeface="Yu Gothic UI" panose="020B0500000000000000" pitchFamily="50" charset="-128"/>
                  </a:rPr>
                  <a:t>各部局における</a:t>
                </a:r>
                <a:r>
                  <a:rPr lang="en-US" altLang="ja-JP" sz="1100" b="1" dirty="0">
                    <a:solidFill>
                      <a:srgbClr val="000000"/>
                    </a:solidFill>
                    <a:ea typeface="Yu Gothic UI" panose="020B0500000000000000" pitchFamily="50" charset="-128"/>
                  </a:rPr>
                  <a:t>DX</a:t>
                </a:r>
                <a:r>
                  <a:rPr lang="ja-JP" altLang="en-US" sz="1100" b="1" dirty="0">
                    <a:solidFill>
                      <a:srgbClr val="000000"/>
                    </a:solidFill>
                    <a:ea typeface="Yu Gothic UI" panose="020B0500000000000000" pitchFamily="50" charset="-128"/>
                  </a:rPr>
                  <a:t>の取組を支援し、</a:t>
                </a:r>
                <a:endParaRPr lang="en-US" altLang="ja-JP" sz="1100" b="1" dirty="0">
                  <a:solidFill>
                    <a:srgbClr val="000000"/>
                  </a:solidFill>
                  <a:ea typeface="Yu Gothic UI" panose="020B0500000000000000" pitchFamily="50" charset="-128"/>
                </a:endParaRPr>
              </a:p>
              <a:p>
                <a:r>
                  <a:rPr lang="en-US" altLang="ja-JP" sz="1100" b="1" dirty="0">
                    <a:solidFill>
                      <a:srgbClr val="000000"/>
                    </a:solidFill>
                    <a:ea typeface="Yu Gothic UI" panose="020B0500000000000000" pitchFamily="50" charset="-128"/>
                  </a:rPr>
                  <a:t>DX</a:t>
                </a:r>
                <a:r>
                  <a:rPr lang="ja-JP" altLang="en-US" sz="1100" b="1" dirty="0">
                    <a:solidFill>
                      <a:srgbClr val="000000"/>
                    </a:solidFill>
                    <a:ea typeface="Yu Gothic UI" panose="020B0500000000000000" pitchFamily="50" charset="-128"/>
                  </a:rPr>
                  <a:t>の取組を全庁的に着実かつスピーディに推進</a:t>
                </a:r>
                <a:endParaRPr kumimoji="1" lang="ja-JP" altLang="en-US" sz="1100" b="1" dirty="0"/>
              </a:p>
            </p:txBody>
          </p:sp>
          <p:pic>
            <p:nvPicPr>
              <p:cNvPr id="47" name="図 46"/>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41471" y="3430774"/>
                <a:ext cx="2085118" cy="2085118"/>
              </a:xfrm>
              <a:prstGeom prst="rect">
                <a:avLst/>
              </a:prstGeom>
            </p:spPr>
          </p:pic>
        </p:grpSp>
        <p:pic>
          <p:nvPicPr>
            <p:cNvPr id="40" name="図 39"/>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02413" y="3194128"/>
              <a:ext cx="1983948" cy="1983948"/>
            </a:xfrm>
            <a:prstGeom prst="rect">
              <a:avLst/>
            </a:prstGeom>
          </p:spPr>
        </p:pic>
      </p:grpSp>
      <p:sp>
        <p:nvSpPr>
          <p:cNvPr id="48"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00. </a:t>
            </a:r>
            <a:r>
              <a:rPr kumimoji="1" lang="ja-JP" altLang="en-US" sz="1100" b="1" kern="0" dirty="0">
                <a:solidFill>
                  <a:srgbClr val="FFFFFF"/>
                </a:solidFill>
                <a:latin typeface="Yu Gothic UI" panose="020B0500000000000000" pitchFamily="50" charset="-128"/>
                <a:ea typeface="Yu Gothic UI" panose="020B0500000000000000" pitchFamily="50" charset="-128"/>
              </a:rPr>
              <a:t>「ええやん、</a:t>
            </a:r>
            <a:r>
              <a:rPr kumimoji="1" lang="en-US" altLang="ja-JP" sz="1100" b="1" kern="0" dirty="0">
                <a:solidFill>
                  <a:srgbClr val="FFFFFF"/>
                </a:solidFill>
                <a:latin typeface="Yu Gothic UI" panose="020B0500000000000000" pitchFamily="50" charset="-128"/>
                <a:ea typeface="Yu Gothic UI" panose="020B0500000000000000" pitchFamily="50" charset="-128"/>
              </a:rPr>
              <a:t>DX</a:t>
            </a:r>
            <a:r>
              <a:rPr kumimoji="1" lang="ja-JP" altLang="en-US" sz="1100" b="1" kern="0" dirty="0">
                <a:solidFill>
                  <a:srgbClr val="FFFFFF"/>
                </a:solidFill>
                <a:latin typeface="Yu Gothic UI" panose="020B0500000000000000" pitchFamily="50" charset="-128"/>
                <a:ea typeface="Yu Gothic UI" panose="020B0500000000000000" pitchFamily="50" charset="-128"/>
              </a:rPr>
              <a:t>」。全職員で</a:t>
            </a:r>
            <a:r>
              <a:rPr kumimoji="1" lang="en-US" altLang="ja-JP" sz="1100" b="1" kern="0" dirty="0">
                <a:solidFill>
                  <a:srgbClr val="FFFFFF"/>
                </a:solidFill>
                <a:latin typeface="Yu Gothic UI" panose="020B0500000000000000" pitchFamily="50" charset="-128"/>
                <a:ea typeface="Yu Gothic UI" panose="020B0500000000000000" pitchFamily="50" charset="-128"/>
              </a:rPr>
              <a:t>DX</a:t>
            </a:r>
            <a:r>
              <a:rPr kumimoji="1" lang="ja-JP" altLang="en-US" sz="1100" b="1" kern="0" dirty="0">
                <a:solidFill>
                  <a:srgbClr val="FFFFFF"/>
                </a:solidFill>
                <a:latin typeface="Yu Gothic UI" panose="020B0500000000000000" pitchFamily="50" charset="-128"/>
                <a:ea typeface="Yu Gothic UI" panose="020B0500000000000000" pitchFamily="50" charset="-128"/>
              </a:rPr>
              <a:t>を</a:t>
            </a:r>
          </a:p>
        </p:txBody>
      </p:sp>
    </p:spTree>
    <p:extLst>
      <p:ext uri="{BB962C8B-B14F-4D97-AF65-F5344CB8AC3E}">
        <p14:creationId xmlns:p14="http://schemas.microsoft.com/office/powerpoint/2010/main" val="32867437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67</a:t>
            </a:fld>
            <a:endParaRPr kumimoji="1" lang="en-GB" dirty="0"/>
          </a:p>
        </p:txBody>
      </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fontAlgn="base">
              <a:spcBef>
                <a:spcPct val="0"/>
              </a:spcBef>
              <a:spcAft>
                <a:spcPct val="0"/>
              </a:spcAft>
              <a:defRPr/>
            </a:pPr>
            <a:r>
              <a:rPr kumimoji="1" lang="en-US" altLang="ja-JP" sz="2000" b="1" kern="0" dirty="0">
                <a:solidFill>
                  <a:srgbClr val="AF1932"/>
                </a:solidFill>
                <a:latin typeface="Yu Gothic UI" panose="020B0500000000000000" pitchFamily="50" charset="-128"/>
                <a:ea typeface="Yu Gothic UI" panose="020B0500000000000000" pitchFamily="50" charset="-128"/>
              </a:rPr>
              <a:t>DX</a:t>
            </a:r>
            <a:r>
              <a:rPr kumimoji="1" lang="ja-JP" altLang="en-US" sz="2000" b="1" kern="0" dirty="0">
                <a:solidFill>
                  <a:srgbClr val="AF1932"/>
                </a:solidFill>
                <a:latin typeface="Yu Gothic UI" panose="020B0500000000000000" pitchFamily="50" charset="-128"/>
                <a:ea typeface="Yu Gothic UI" panose="020B0500000000000000" pitchFamily="50" charset="-128"/>
              </a:rPr>
              <a:t>を推進するための人材を育成</a:t>
            </a:r>
          </a:p>
        </p:txBody>
      </p:sp>
      <p:sp>
        <p:nvSpPr>
          <p:cNvPr id="51" name="楕円 50">
            <a:extLst>
              <a:ext uri="{FF2B5EF4-FFF2-40B4-BE49-F238E27FC236}">
                <a16:creationId xmlns:a16="http://schemas.microsoft.com/office/drawing/2014/main" id="{5E1AA636-9704-4A1D-8270-0E8426BED5BF}"/>
              </a:ext>
            </a:extLst>
          </p:cNvPr>
          <p:cNvSpPr/>
          <p:nvPr/>
        </p:nvSpPr>
        <p:spPr>
          <a:xfrm>
            <a:off x="1652588" y="1657778"/>
            <a:ext cx="1579562" cy="1579562"/>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dirty="0">
              <a:ln>
                <a:noFill/>
              </a:ln>
              <a:solidFill>
                <a:prstClr val="black"/>
              </a:solidFill>
              <a:effectLst/>
              <a:uLnTx/>
              <a:uFillTx/>
              <a:latin typeface="Avenir Next LT Pro"/>
              <a:ea typeface="Yu Gothic UI"/>
              <a:cs typeface="+mn-cs"/>
            </a:endParaRPr>
          </a:p>
        </p:txBody>
      </p:sp>
      <p:sp>
        <p:nvSpPr>
          <p:cNvPr id="53" name="正方形/長方形 52">
            <a:extLst>
              <a:ext uri="{FF2B5EF4-FFF2-40B4-BE49-F238E27FC236}">
                <a16:creationId xmlns:a16="http://schemas.microsoft.com/office/drawing/2014/main" id="{1C4936B4-C9ED-43A3-AA92-1EA3A47E6AED}"/>
              </a:ext>
            </a:extLst>
          </p:cNvPr>
          <p:cNvSpPr/>
          <p:nvPr/>
        </p:nvSpPr>
        <p:spPr>
          <a:xfrm>
            <a:off x="821930" y="3726002"/>
            <a:ext cx="3892168"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lvl="2">
              <a:defRPr/>
            </a:pPr>
            <a:r>
              <a:rPr kumimoji="1" lang="en-US" altLang="ja-JP" b="1" dirty="0">
                <a:solidFill>
                  <a:srgbClr val="AF1932"/>
                </a:solidFill>
                <a:latin typeface="Avenir Next LT Pro Demi"/>
                <a:ea typeface="Yu Gothic UI" panose="020B0500000000000000" pitchFamily="50" charset="-128"/>
              </a:rPr>
              <a:t>DX</a:t>
            </a:r>
            <a:r>
              <a:rPr lang="ja-JP" altLang="en-US" b="1" kern="100" dirty="0">
                <a:solidFill>
                  <a:srgbClr val="AF1932"/>
                </a:solidFill>
                <a:latin typeface="游明朝" panose="02020400000000000000" pitchFamily="18" charset="-128"/>
                <a:ea typeface="Yu Gothic UI" panose="020B0500000000000000" pitchFamily="50" charset="-128"/>
                <a:cs typeface="Times New Roman" panose="02020603050405020304" pitchFamily="18" charset="0"/>
              </a:rPr>
              <a:t>推進の最も重要な基盤となる「人」を育てる。</a:t>
            </a:r>
          </a:p>
        </p:txBody>
      </p:sp>
      <p:sp>
        <p:nvSpPr>
          <p:cNvPr id="55" name="正方形/長方形 54">
            <a:extLst>
              <a:ext uri="{FF2B5EF4-FFF2-40B4-BE49-F238E27FC236}">
                <a16:creationId xmlns:a16="http://schemas.microsoft.com/office/drawing/2014/main" id="{CB852785-D09D-4849-A82D-BB81641DCE03}"/>
              </a:ext>
            </a:extLst>
          </p:cNvPr>
          <p:cNvSpPr/>
          <p:nvPr/>
        </p:nvSpPr>
        <p:spPr>
          <a:xfrm>
            <a:off x="686546" y="3726002"/>
            <a:ext cx="45719" cy="584775"/>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dirty="0">
              <a:ln>
                <a:noFill/>
              </a:ln>
              <a:solidFill>
                <a:prstClr val="black"/>
              </a:solidFill>
              <a:effectLst/>
              <a:uLnTx/>
              <a:uFillTx/>
              <a:latin typeface="Avenir Next LT Pro"/>
              <a:ea typeface="Yu Gothic UI"/>
              <a:cs typeface="+mn-cs"/>
            </a:endParaRPr>
          </a:p>
        </p:txBody>
      </p:sp>
      <p:cxnSp>
        <p:nvCxnSpPr>
          <p:cNvPr id="56" name="直線コネクタ 55">
            <a:extLst>
              <a:ext uri="{FF2B5EF4-FFF2-40B4-BE49-F238E27FC236}">
                <a16:creationId xmlns:a16="http://schemas.microsoft.com/office/drawing/2014/main" id="{02876849-859B-4AD0-A48D-1873CFDA0A9B}"/>
              </a:ext>
            </a:extLst>
          </p:cNvPr>
          <p:cNvCxnSpPr>
            <a:cxnSpLocks/>
          </p:cNvCxnSpPr>
          <p:nvPr/>
        </p:nvCxnSpPr>
        <p:spPr>
          <a:xfrm>
            <a:off x="8497107" y="4699399"/>
            <a:ext cx="271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268C4041-FED0-49C6-9D5F-9B065826B9E9}"/>
              </a:ext>
            </a:extLst>
          </p:cNvPr>
          <p:cNvSpPr/>
          <p:nvPr/>
        </p:nvSpPr>
        <p:spPr>
          <a:xfrm>
            <a:off x="8899313" y="4399576"/>
            <a:ext cx="406399" cy="599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p68</a:t>
            </a:r>
            <a:endPar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58" name="正方形/長方形 57">
            <a:extLst>
              <a:ext uri="{FF2B5EF4-FFF2-40B4-BE49-F238E27FC236}">
                <a16:creationId xmlns:a16="http://schemas.microsoft.com/office/drawing/2014/main" id="{62C8FD99-1871-483D-B591-E12FBD55A2B8}"/>
              </a:ext>
            </a:extLst>
          </p:cNvPr>
          <p:cNvSpPr/>
          <p:nvPr/>
        </p:nvSpPr>
        <p:spPr>
          <a:xfrm>
            <a:off x="8899313" y="5198212"/>
            <a:ext cx="406399" cy="735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p69</a:t>
            </a:r>
            <a:endPar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59" name="四角形: 角を丸くする 74">
            <a:extLst>
              <a:ext uri="{FF2B5EF4-FFF2-40B4-BE49-F238E27FC236}">
                <a16:creationId xmlns:a16="http://schemas.microsoft.com/office/drawing/2014/main" id="{DEF1692E-1D88-4B12-AA73-CDEE0713766B}"/>
              </a:ext>
            </a:extLst>
          </p:cNvPr>
          <p:cNvSpPr/>
          <p:nvPr/>
        </p:nvSpPr>
        <p:spPr>
          <a:xfrm>
            <a:off x="5057562" y="4399576"/>
            <a:ext cx="3267291" cy="599646"/>
          </a:xfrm>
          <a:prstGeom prst="roundRect">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rgbClr val="AF1932"/>
              </a:solidFill>
              <a:effectLst/>
              <a:uLnTx/>
              <a:uFillTx/>
              <a:latin typeface="Yu Gothic UI" panose="020B0500000000000000" pitchFamily="50" charset="-128"/>
              <a:ea typeface="Yu Gothic UI" panose="020B0500000000000000" pitchFamily="50" charset="-128"/>
              <a:cs typeface="+mn-cs"/>
            </a:endParaRPr>
          </a:p>
        </p:txBody>
      </p:sp>
      <p:sp>
        <p:nvSpPr>
          <p:cNvPr id="60" name="正方形/長方形 59">
            <a:extLst>
              <a:ext uri="{FF2B5EF4-FFF2-40B4-BE49-F238E27FC236}">
                <a16:creationId xmlns:a16="http://schemas.microsoft.com/office/drawing/2014/main" id="{DFD03C05-6A4D-41DC-8DA8-01D718BB63A2}"/>
              </a:ext>
            </a:extLst>
          </p:cNvPr>
          <p:cNvSpPr/>
          <p:nvPr/>
        </p:nvSpPr>
        <p:spPr>
          <a:xfrm>
            <a:off x="5179646" y="4614466"/>
            <a:ext cx="3023123"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defRPr/>
            </a:pPr>
            <a:r>
              <a:rPr kumimoji="1" lang="ja-JP" altLang="en-US" sz="1400" b="1" dirty="0">
                <a:solidFill>
                  <a:srgbClr val="AF1932"/>
                </a:solidFill>
                <a:latin typeface="Avenir Next LT Pro Demi"/>
                <a:ea typeface="Yu Gothic UI" panose="020B0500000000000000" pitchFamily="50" charset="-128"/>
              </a:rPr>
              <a:t>「</a:t>
            </a:r>
            <a:r>
              <a:rPr kumimoji="1" lang="en-US" altLang="ja-JP" sz="1400" b="1" dirty="0">
                <a:solidFill>
                  <a:srgbClr val="AF1932"/>
                </a:solidFill>
                <a:latin typeface="Avenir Next LT Pro Demi"/>
                <a:ea typeface="Yu Gothic UI" panose="020B0500000000000000" pitchFamily="50" charset="-128"/>
              </a:rPr>
              <a:t>DX</a:t>
            </a:r>
            <a:r>
              <a:rPr kumimoji="1" lang="ja-JP" altLang="en-US" sz="1400" b="1" dirty="0">
                <a:solidFill>
                  <a:srgbClr val="AF1932"/>
                </a:solidFill>
                <a:latin typeface="Avenir Next LT Pro Demi"/>
                <a:ea typeface="Yu Gothic UI" panose="020B0500000000000000" pitchFamily="50" charset="-128"/>
              </a:rPr>
              <a:t>リーダー」を育てる</a:t>
            </a:r>
            <a:endParaRPr kumimoji="1" lang="en-GB" altLang="ja-JP" sz="1400" b="1" dirty="0">
              <a:solidFill>
                <a:srgbClr val="AF1932"/>
              </a:solidFill>
              <a:latin typeface="Avenir Next LT Pro Demi"/>
              <a:ea typeface="Yu Gothic UI" panose="020B0500000000000000" pitchFamily="50" charset="-128"/>
            </a:endParaRPr>
          </a:p>
        </p:txBody>
      </p:sp>
      <p:sp>
        <p:nvSpPr>
          <p:cNvPr id="61" name="四角形: 角を丸くする 76">
            <a:extLst>
              <a:ext uri="{FF2B5EF4-FFF2-40B4-BE49-F238E27FC236}">
                <a16:creationId xmlns:a16="http://schemas.microsoft.com/office/drawing/2014/main" id="{1FCF222F-AAED-4428-A645-28064470D06B}"/>
              </a:ext>
            </a:extLst>
          </p:cNvPr>
          <p:cNvSpPr/>
          <p:nvPr/>
        </p:nvSpPr>
        <p:spPr>
          <a:xfrm>
            <a:off x="5057562" y="5266318"/>
            <a:ext cx="3267291" cy="599646"/>
          </a:xfrm>
          <a:prstGeom prst="roundRect">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rgbClr val="AF1932"/>
              </a:solidFill>
              <a:effectLst/>
              <a:uLnTx/>
              <a:uFillTx/>
              <a:latin typeface="Yu Gothic UI" panose="020B0500000000000000" pitchFamily="50" charset="-128"/>
              <a:ea typeface="Yu Gothic UI" panose="020B0500000000000000" pitchFamily="50" charset="-128"/>
              <a:cs typeface="+mn-cs"/>
            </a:endParaRPr>
          </a:p>
        </p:txBody>
      </p:sp>
      <p:sp>
        <p:nvSpPr>
          <p:cNvPr id="62" name="正方形/長方形 61">
            <a:extLst>
              <a:ext uri="{FF2B5EF4-FFF2-40B4-BE49-F238E27FC236}">
                <a16:creationId xmlns:a16="http://schemas.microsoft.com/office/drawing/2014/main" id="{36ADFCD2-1A54-460C-AEC4-2987C32B1FB7}"/>
              </a:ext>
            </a:extLst>
          </p:cNvPr>
          <p:cNvSpPr/>
          <p:nvPr/>
        </p:nvSpPr>
        <p:spPr>
          <a:xfrm>
            <a:off x="5179646" y="5481208"/>
            <a:ext cx="3023123"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defRPr/>
            </a:pPr>
            <a:r>
              <a:rPr kumimoji="1" lang="ja-JP" altLang="en-US" sz="1400" b="1" dirty="0">
                <a:solidFill>
                  <a:srgbClr val="AF1932"/>
                </a:solidFill>
                <a:latin typeface="Avenir Next LT Pro Demi"/>
                <a:ea typeface="Yu Gothic UI" panose="020B0500000000000000" pitchFamily="50" charset="-128"/>
              </a:rPr>
              <a:t>職員の「リスキリング」を進める</a:t>
            </a:r>
          </a:p>
        </p:txBody>
      </p:sp>
      <p:cxnSp>
        <p:nvCxnSpPr>
          <p:cNvPr id="63" name="直線コネクタ 62">
            <a:extLst>
              <a:ext uri="{FF2B5EF4-FFF2-40B4-BE49-F238E27FC236}">
                <a16:creationId xmlns:a16="http://schemas.microsoft.com/office/drawing/2014/main" id="{E16A7268-C70F-4CD9-B50F-2FE03B004452}"/>
              </a:ext>
            </a:extLst>
          </p:cNvPr>
          <p:cNvCxnSpPr>
            <a:cxnSpLocks/>
          </p:cNvCxnSpPr>
          <p:nvPr/>
        </p:nvCxnSpPr>
        <p:spPr>
          <a:xfrm>
            <a:off x="8497107" y="5566141"/>
            <a:ext cx="271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a:off x="3232150" y="2447925"/>
            <a:ext cx="1554942"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4787092" y="2447925"/>
            <a:ext cx="0" cy="3129237"/>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4787092" y="4699399"/>
            <a:ext cx="270470"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787092" y="5577162"/>
            <a:ext cx="270470"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pic>
        <p:nvPicPr>
          <p:cNvPr id="25" name="グラフィックス 36" descr="会議 単色塗りつぶし">
            <a:extLst>
              <a:ext uri="{FF2B5EF4-FFF2-40B4-BE49-F238E27FC236}">
                <a16:creationId xmlns:a16="http://schemas.microsoft.com/office/drawing/2014/main" id="{FAA0AEA4-AD70-41DB-9585-1FE2210510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85169" y="1990359"/>
            <a:ext cx="914400" cy="914400"/>
          </a:xfrm>
          <a:prstGeom prst="rect">
            <a:avLst/>
          </a:prstGeom>
        </p:spPr>
      </p:pic>
      <p:sp>
        <p:nvSpPr>
          <p:cNvPr id="23"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00. </a:t>
            </a:r>
            <a:r>
              <a:rPr kumimoji="1" lang="ja-JP" altLang="en-US" sz="1100" b="1" kern="0" dirty="0">
                <a:solidFill>
                  <a:srgbClr val="FFFFFF"/>
                </a:solidFill>
                <a:latin typeface="Yu Gothic UI" panose="020B0500000000000000" pitchFamily="50" charset="-128"/>
                <a:ea typeface="Yu Gothic UI" panose="020B0500000000000000" pitchFamily="50" charset="-128"/>
              </a:rPr>
              <a:t>「ええやん、</a:t>
            </a:r>
            <a:r>
              <a:rPr kumimoji="1" lang="en-US" altLang="ja-JP" sz="1100" b="1" kern="0" dirty="0">
                <a:solidFill>
                  <a:srgbClr val="FFFFFF"/>
                </a:solidFill>
                <a:latin typeface="Yu Gothic UI" panose="020B0500000000000000" pitchFamily="50" charset="-128"/>
                <a:ea typeface="Yu Gothic UI" panose="020B0500000000000000" pitchFamily="50" charset="-128"/>
              </a:rPr>
              <a:t>DX</a:t>
            </a:r>
            <a:r>
              <a:rPr kumimoji="1" lang="ja-JP" altLang="en-US" sz="1100" b="1" kern="0" dirty="0">
                <a:solidFill>
                  <a:srgbClr val="FFFFFF"/>
                </a:solidFill>
                <a:latin typeface="Yu Gothic UI" panose="020B0500000000000000" pitchFamily="50" charset="-128"/>
                <a:ea typeface="Yu Gothic UI" panose="020B0500000000000000" pitchFamily="50" charset="-128"/>
              </a:rPr>
              <a:t>」。全職員で</a:t>
            </a:r>
            <a:r>
              <a:rPr kumimoji="1" lang="en-US" altLang="ja-JP" sz="1100" b="1" kern="0" dirty="0">
                <a:solidFill>
                  <a:srgbClr val="FFFFFF"/>
                </a:solidFill>
                <a:latin typeface="Yu Gothic UI" panose="020B0500000000000000" pitchFamily="50" charset="-128"/>
                <a:ea typeface="Yu Gothic UI" panose="020B0500000000000000" pitchFamily="50" charset="-128"/>
              </a:rPr>
              <a:t>DX</a:t>
            </a:r>
            <a:r>
              <a:rPr kumimoji="1" lang="ja-JP" altLang="en-US" sz="1100" b="1" kern="0" dirty="0">
                <a:solidFill>
                  <a:srgbClr val="FFFFFF"/>
                </a:solidFill>
                <a:latin typeface="Yu Gothic UI" panose="020B0500000000000000" pitchFamily="50" charset="-128"/>
                <a:ea typeface="Yu Gothic UI" panose="020B0500000000000000" pitchFamily="50" charset="-128"/>
              </a:rPr>
              <a:t>を</a:t>
            </a:r>
          </a:p>
        </p:txBody>
      </p:sp>
    </p:spTree>
    <p:extLst>
      <p:ext uri="{BB962C8B-B14F-4D97-AF65-F5344CB8AC3E}">
        <p14:creationId xmlns:p14="http://schemas.microsoft.com/office/powerpoint/2010/main" val="22462486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68</a:t>
            </a:fld>
            <a:endParaRPr kumimoji="1" lang="en-GB" dirty="0"/>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67653"/>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8" y="135284"/>
            <a:ext cx="5015197" cy="707886"/>
          </a:xfrm>
          <a:prstGeom prst="rect">
            <a:avLst/>
          </a:prstGeom>
          <a:noFill/>
        </p:spPr>
        <p:txBody>
          <a:bodyPr wrap="square" lIns="0">
            <a:spAutoFit/>
          </a:bodyPr>
          <a:lstStyle/>
          <a:p>
            <a:pPr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デジタル技術を活用し、サービスのリデザインを</a:t>
            </a:r>
            <a:endParaRPr kumimoji="1" lang="en-US" altLang="ja-JP" sz="2000" b="1" kern="0" dirty="0">
              <a:solidFill>
                <a:srgbClr val="AF1932"/>
              </a:solidFill>
              <a:latin typeface="Yu Gothic UI" panose="020B0500000000000000" pitchFamily="50" charset="-128"/>
              <a:ea typeface="Yu Gothic UI" panose="020B0500000000000000" pitchFamily="50" charset="-128"/>
            </a:endParaRPr>
          </a:p>
          <a:p>
            <a:pPr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主体的に担うコア人材の育成​</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4716000"/>
            <a:ext cx="972000" cy="394239"/>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研修の実施</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47786" y="4716000"/>
            <a:ext cx="1008000" cy="394239"/>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研修の実施</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1200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en-US" altLang="ja-JP" sz="1100" b="1" dirty="0">
                <a:solidFill>
                  <a:srgbClr val="000000"/>
                </a:solidFill>
                <a:ea typeface="Yu Gothic UI" panose="020B0500000000000000" pitchFamily="50" charset="-128"/>
              </a:rPr>
              <a:t>DX</a:t>
            </a:r>
            <a:r>
              <a:rPr lang="ja-JP" altLang="en-US" sz="1100" b="1" dirty="0">
                <a:solidFill>
                  <a:srgbClr val="000000"/>
                </a:solidFill>
                <a:ea typeface="Yu Gothic UI" panose="020B0500000000000000" pitchFamily="50" charset="-128"/>
              </a:rPr>
              <a:t>の機運が醸成され、各部局において自発的かつ積極的な</a:t>
            </a:r>
            <a:r>
              <a:rPr lang="en-US" altLang="ja-JP" sz="1100" b="1" dirty="0">
                <a:solidFill>
                  <a:srgbClr val="000000"/>
                </a:solidFill>
                <a:ea typeface="Yu Gothic UI" panose="020B0500000000000000" pitchFamily="50" charset="-128"/>
              </a:rPr>
              <a:t>DX</a:t>
            </a:r>
            <a:r>
              <a:rPr lang="ja-JP" altLang="en-US" sz="1100" b="1" dirty="0">
                <a:solidFill>
                  <a:srgbClr val="000000"/>
                </a:solidFill>
                <a:ea typeface="Yu Gothic UI" panose="020B0500000000000000" pitchFamily="50" charset="-128"/>
              </a:rPr>
              <a:t>の取組が行われていること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6" name="矢印: 五方向 10">
            <a:extLst>
              <a:ext uri="{FF2B5EF4-FFF2-40B4-BE49-F238E27FC236}">
                <a16:creationId xmlns:a16="http://schemas.microsoft.com/office/drawing/2014/main" id="{12137F42-C4D3-45CE-938C-F3EDE5D3A607}"/>
              </a:ext>
            </a:extLst>
          </p:cNvPr>
          <p:cNvSpPr/>
          <p:nvPr/>
        </p:nvSpPr>
        <p:spPr>
          <a:xfrm>
            <a:off x="7275506" y="3269629"/>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12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28" name="テキスト ボックス 27">
            <a:extLst>
              <a:ext uri="{FF2B5EF4-FFF2-40B4-BE49-F238E27FC236}">
                <a16:creationId xmlns:a16="http://schemas.microsoft.com/office/drawing/2014/main" id="{E7758DF3-0948-4B8E-ADD1-3B36917527FF}"/>
              </a:ext>
            </a:extLst>
          </p:cNvPr>
          <p:cNvSpPr txBox="1"/>
          <p:nvPr/>
        </p:nvSpPr>
        <p:spPr>
          <a:xfrm>
            <a:off x="7689492" y="3137359"/>
            <a:ext cx="1300007"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2025</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9E064B8A-A150-46F8-9ABB-D5CB140D28F4}"/>
              </a:ext>
            </a:extLst>
          </p:cNvPr>
          <p:cNvSpPr txBox="1"/>
          <p:nvPr/>
        </p:nvSpPr>
        <p:spPr>
          <a:xfrm>
            <a:off x="5902051" y="2736000"/>
            <a:ext cx="3416614"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en-US" altLang="ja-JP" sz="1100" b="1" dirty="0">
                <a:solidFill>
                  <a:srgbClr val="000000"/>
                </a:solidFill>
                <a:ea typeface="Yu Gothic UI" panose="020B0500000000000000" pitchFamily="50" charset="-128"/>
              </a:rPr>
              <a:t>DX</a:t>
            </a:r>
            <a:r>
              <a:rPr lang="ja-JP" altLang="en-US" sz="1100" b="1" dirty="0">
                <a:solidFill>
                  <a:srgbClr val="000000"/>
                </a:solidFill>
                <a:ea typeface="Yu Gothic UI" panose="020B0500000000000000" pitchFamily="50" charset="-128"/>
              </a:rPr>
              <a:t>リーダー育成研修の受講者数​​</a:t>
            </a: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736000"/>
            <a:ext cx="972000" cy="108704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0" y="1944000"/>
            <a:ext cx="3552309" cy="75600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各局等においてデジタル化や</a:t>
            </a:r>
            <a:r>
              <a:rPr lang="en-US" altLang="ja-JP" sz="1100" b="1" dirty="0">
                <a:solidFill>
                  <a:srgbClr val="000000"/>
                </a:solidFill>
                <a:ea typeface="Yu Gothic UI" panose="020B0500000000000000" pitchFamily="50" charset="-128"/>
              </a:rPr>
              <a:t>DX</a:t>
            </a:r>
            <a:r>
              <a:rPr lang="ja-JP" altLang="en-US" sz="1100" b="1" dirty="0">
                <a:solidFill>
                  <a:srgbClr val="000000"/>
                </a:solidFill>
                <a:ea typeface="Yu Gothic UI" panose="020B0500000000000000" pitchFamily="50" charset="-128"/>
              </a:rPr>
              <a:t>を進めていくうえで中心となる</a:t>
            </a:r>
            <a:r>
              <a:rPr lang="en-US" altLang="ja-JP" sz="1100" b="1" dirty="0">
                <a:solidFill>
                  <a:srgbClr val="000000"/>
                </a:solidFill>
                <a:ea typeface="Yu Gothic UI" panose="020B0500000000000000" pitchFamily="50" charset="-128"/>
              </a:rPr>
              <a:t>DX</a:t>
            </a:r>
            <a:r>
              <a:rPr lang="ja-JP" altLang="en-US" sz="1100" b="1" dirty="0">
                <a:solidFill>
                  <a:srgbClr val="000000"/>
                </a:solidFill>
                <a:ea typeface="Yu Gothic UI" panose="020B0500000000000000" pitchFamily="50" charset="-128"/>
              </a:rPr>
              <a:t>人材を増やすこと​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4000"/>
            <a:ext cx="972000" cy="756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の取組を全庁的に着実かつスピーディに推進していくため、大阪市</a:t>
            </a: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人材育成方針を策定し、自らの業務の</a:t>
            </a: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を主体的に担える人材を育成する。</a:t>
            </a:r>
            <a:endParaRPr lang="en-US" altLang="ja-JP"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グループワークを中心とした研修を通して、</a:t>
            </a:r>
            <a:r>
              <a:rPr lang="en-US" altLang="ja-JP" sz="1100" dirty="0">
                <a:solidFill>
                  <a:srgbClr val="000000"/>
                </a:solidFill>
                <a:ea typeface="Yu Gothic UI" panose="020B0500000000000000" pitchFamily="50" charset="-128"/>
              </a:rPr>
              <a:t>BPR</a:t>
            </a:r>
            <a:r>
              <a:rPr lang="ja-JP" altLang="en-US" sz="1100" dirty="0">
                <a:solidFill>
                  <a:srgbClr val="000000"/>
                </a:solidFill>
                <a:ea typeface="Yu Gothic UI" panose="020B0500000000000000" pitchFamily="50" charset="-128"/>
              </a:rPr>
              <a:t>やサービスデザイン思考、デジタル技術に関する知識の習得をめざす。</a:t>
            </a:r>
            <a:endParaRPr lang="en-US" altLang="ja-JP"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研修を受講した</a:t>
            </a: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リーダーが自部局・課の業務のデジタル化を推進し、</a:t>
            </a: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プロジェクトのコアメンバーとなって取組をけん引することで、多くの部局で</a:t>
            </a: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が着実に推進することが期待できる。</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449289"/>
            <a:ext cx="1087639"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28</a:t>
            </a:r>
            <a:r>
              <a:rPr kumimoji="1" lang="ja-JP" altLang="en-US" sz="2400" b="1" dirty="0">
                <a:ln w="0"/>
                <a:solidFill>
                  <a:srgbClr val="AF1932"/>
                </a:solidFill>
                <a:latin typeface="Yu Gothic UI" panose="020B0500000000000000" pitchFamily="50" charset="-128"/>
                <a:ea typeface="Yu Gothic UI" panose="020B0500000000000000" pitchFamily="50" charset="-128"/>
              </a:rPr>
              <a:t>人</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E7758DF3-0948-4B8E-ADD1-3B36917527FF}"/>
              </a:ext>
            </a:extLst>
          </p:cNvPr>
          <p:cNvSpPr txBox="1"/>
          <p:nvPr/>
        </p:nvSpPr>
        <p:spPr>
          <a:xfrm>
            <a:off x="7775072" y="3449227"/>
            <a:ext cx="1318280"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200</a:t>
            </a:r>
            <a:r>
              <a:rPr kumimoji="1" lang="ja-JP" altLang="en-US" sz="1600" b="1" dirty="0">
                <a:ln w="0"/>
                <a:solidFill>
                  <a:srgbClr val="AF1932"/>
                </a:solidFill>
                <a:latin typeface="Yu Gothic UI" panose="020B0500000000000000" pitchFamily="50" charset="-128"/>
                <a:ea typeface="Yu Gothic UI" panose="020B0500000000000000" pitchFamily="50" charset="-128"/>
              </a:rPr>
              <a:t>人</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3" name="テキスト ボックス 42">
            <a:extLst>
              <a:ext uri="{FF2B5EF4-FFF2-40B4-BE49-F238E27FC236}">
                <a16:creationId xmlns:a16="http://schemas.microsoft.com/office/drawing/2014/main" id="{E7758DF3-0948-4B8E-ADD1-3B36917527FF}"/>
              </a:ext>
            </a:extLst>
          </p:cNvPr>
          <p:cNvSpPr txBox="1"/>
          <p:nvPr/>
        </p:nvSpPr>
        <p:spPr>
          <a:xfrm>
            <a:off x="6060319" y="3137359"/>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50" name="正方形/長方形 15">
            <a:extLst>
              <a:ext uri="{FF2B5EF4-FFF2-40B4-BE49-F238E27FC236}">
                <a16:creationId xmlns:a16="http://schemas.microsoft.com/office/drawing/2014/main" id="{DF0C7E93-B45B-4F56-9FAC-297AABF3B332}"/>
              </a:ext>
            </a:extLst>
          </p:cNvPr>
          <p:cNvSpPr/>
          <p:nvPr/>
        </p:nvSpPr>
        <p:spPr>
          <a:xfrm>
            <a:off x="5460206" y="318476"/>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lvl="0" fontAlgn="base">
              <a:spcBef>
                <a:spcPct val="0"/>
              </a:spcBef>
              <a:spcAft>
                <a:spcPct val="0"/>
              </a:spcAft>
              <a:defRPr/>
            </a:pPr>
            <a:r>
              <a:rPr kumimoji="1" lang="en-US" altLang="ja-JP" sz="1100" b="1" kern="0" dirty="0">
                <a:solidFill>
                  <a:schemeClr val="bg1"/>
                </a:solidFill>
                <a:latin typeface="Yu Gothic UI" panose="020B0500000000000000" pitchFamily="50" charset="-128"/>
                <a:ea typeface="Yu Gothic UI" panose="020B0500000000000000" pitchFamily="50" charset="-128"/>
              </a:rPr>
              <a:t>DX</a:t>
            </a:r>
            <a:r>
              <a:rPr kumimoji="1" lang="ja-JP" altLang="en-US" sz="1100" b="1" kern="0" dirty="0">
                <a:solidFill>
                  <a:schemeClr val="bg1"/>
                </a:solidFill>
                <a:latin typeface="Yu Gothic UI" panose="020B0500000000000000" pitchFamily="50" charset="-128"/>
                <a:ea typeface="Yu Gothic UI" panose="020B0500000000000000" pitchFamily="50" charset="-128"/>
              </a:rPr>
              <a:t>を推進するための人材を育成</a:t>
            </a:r>
          </a:p>
        </p:txBody>
      </p:sp>
      <p:sp>
        <p:nvSpPr>
          <p:cNvPr id="44" name="ホームベース 30">
            <a:extLst>
              <a:ext uri="{FF2B5EF4-FFF2-40B4-BE49-F238E27FC236}">
                <a16:creationId xmlns:a16="http://schemas.microsoft.com/office/drawing/2014/main" id="{21F15286-3E05-49CD-9B3B-F64B4E1387A8}"/>
              </a:ext>
            </a:extLst>
          </p:cNvPr>
          <p:cNvSpPr/>
          <p:nvPr/>
        </p:nvSpPr>
        <p:spPr>
          <a:xfrm>
            <a:off x="7181851" y="4716000"/>
            <a:ext cx="1008000" cy="394239"/>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研修の実施</a:t>
            </a:r>
          </a:p>
        </p:txBody>
      </p:sp>
      <p:sp>
        <p:nvSpPr>
          <p:cNvPr id="45" name="ホームベース 30">
            <a:extLst>
              <a:ext uri="{FF2B5EF4-FFF2-40B4-BE49-F238E27FC236}">
                <a16:creationId xmlns:a16="http://schemas.microsoft.com/office/drawing/2014/main" id="{21F15286-3E05-49CD-9B3B-F64B4E1387A8}"/>
              </a:ext>
            </a:extLst>
          </p:cNvPr>
          <p:cNvSpPr/>
          <p:nvPr/>
        </p:nvSpPr>
        <p:spPr>
          <a:xfrm>
            <a:off x="8189975" y="4716000"/>
            <a:ext cx="1008124" cy="394239"/>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研修の実施</a:t>
            </a:r>
          </a:p>
        </p:txBody>
      </p:sp>
      <p:sp>
        <p:nvSpPr>
          <p:cNvPr id="39" name="テキスト ボックス 38"/>
          <p:cNvSpPr txBox="1"/>
          <p:nvPr/>
        </p:nvSpPr>
        <p:spPr>
          <a:xfrm>
            <a:off x="877323" y="5215400"/>
            <a:ext cx="2615979" cy="600164"/>
          </a:xfrm>
          <a:prstGeom prst="rect">
            <a:avLst/>
          </a:prstGeom>
          <a:noFill/>
        </p:spPr>
        <p:txBody>
          <a:bodyPr wrap="square" rtlCol="0">
            <a:spAutoFit/>
          </a:bodyPr>
          <a:lstStyle/>
          <a:p>
            <a:r>
              <a:rPr lang="en-US" altLang="ja-JP" sz="1100" b="1" dirty="0">
                <a:solidFill>
                  <a:srgbClr val="000000"/>
                </a:solidFill>
                <a:ea typeface="Yu Gothic UI" panose="020B0500000000000000" pitchFamily="50" charset="-128"/>
              </a:rPr>
              <a:t>BPR</a:t>
            </a:r>
            <a:r>
              <a:rPr lang="ja-JP" altLang="en-US" sz="1100" b="1" dirty="0">
                <a:solidFill>
                  <a:srgbClr val="000000"/>
                </a:solidFill>
                <a:ea typeface="Yu Gothic UI" panose="020B0500000000000000" pitchFamily="50" charset="-128"/>
              </a:rPr>
              <a:t>やサービスデザイン思考、</a:t>
            </a:r>
            <a:endParaRPr lang="en-US" altLang="ja-JP" sz="1100" b="1" dirty="0">
              <a:solidFill>
                <a:srgbClr val="000000"/>
              </a:solidFill>
              <a:ea typeface="Yu Gothic UI" panose="020B0500000000000000" pitchFamily="50" charset="-128"/>
            </a:endParaRPr>
          </a:p>
          <a:p>
            <a:r>
              <a:rPr lang="ja-JP" altLang="en-US" sz="1100" b="1" dirty="0">
                <a:solidFill>
                  <a:srgbClr val="000000"/>
                </a:solidFill>
                <a:ea typeface="Yu Gothic UI" panose="020B0500000000000000" pitchFamily="50" charset="-128"/>
              </a:rPr>
              <a:t>デジタル技術に関する知識を</a:t>
            </a:r>
            <a:endParaRPr lang="en-US" altLang="ja-JP" sz="1100" b="1" dirty="0">
              <a:solidFill>
                <a:srgbClr val="000000"/>
              </a:solidFill>
              <a:ea typeface="Yu Gothic UI" panose="020B0500000000000000" pitchFamily="50" charset="-128"/>
            </a:endParaRPr>
          </a:p>
          <a:p>
            <a:r>
              <a:rPr lang="ja-JP" altLang="en-US" sz="1100" b="1" dirty="0">
                <a:solidFill>
                  <a:srgbClr val="000000"/>
                </a:solidFill>
                <a:ea typeface="Yu Gothic UI" panose="020B0500000000000000" pitchFamily="50" charset="-128"/>
              </a:rPr>
              <a:t>習得した</a:t>
            </a:r>
            <a:r>
              <a:rPr lang="en-US" altLang="ja-JP" sz="1100" b="1" dirty="0">
                <a:solidFill>
                  <a:srgbClr val="000000"/>
                </a:solidFill>
                <a:ea typeface="Yu Gothic UI" panose="020B0500000000000000" pitchFamily="50" charset="-128"/>
              </a:rPr>
              <a:t>DX</a:t>
            </a:r>
            <a:r>
              <a:rPr lang="ja-JP" altLang="en-US" sz="1100" b="1" dirty="0">
                <a:solidFill>
                  <a:srgbClr val="000000"/>
                </a:solidFill>
                <a:ea typeface="Yu Gothic UI" panose="020B0500000000000000" pitchFamily="50" charset="-128"/>
              </a:rPr>
              <a:t>リーダーを育成</a:t>
            </a:r>
            <a:endParaRPr kumimoji="1" lang="ja-JP" altLang="en-US" sz="1100" b="1" dirty="0"/>
          </a:p>
        </p:txBody>
      </p:sp>
      <p:pic>
        <p:nvPicPr>
          <p:cNvPr id="46" name="図 45"/>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99066" y="3642657"/>
            <a:ext cx="2414451" cy="2414451"/>
          </a:xfrm>
          <a:prstGeom prst="rect">
            <a:avLst/>
          </a:prstGeom>
        </p:spPr>
      </p:pic>
      <p:sp>
        <p:nvSpPr>
          <p:cNvPr id="48"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00. </a:t>
            </a:r>
            <a:r>
              <a:rPr kumimoji="1" lang="ja-JP" altLang="en-US" sz="1100" b="1" kern="0" dirty="0">
                <a:solidFill>
                  <a:srgbClr val="FFFFFF"/>
                </a:solidFill>
                <a:latin typeface="Yu Gothic UI" panose="020B0500000000000000" pitchFamily="50" charset="-128"/>
                <a:ea typeface="Yu Gothic UI" panose="020B0500000000000000" pitchFamily="50" charset="-128"/>
              </a:rPr>
              <a:t>「ええやん、</a:t>
            </a:r>
            <a:r>
              <a:rPr kumimoji="1" lang="en-US" altLang="ja-JP" sz="1100" b="1" kern="0" dirty="0">
                <a:solidFill>
                  <a:srgbClr val="FFFFFF"/>
                </a:solidFill>
                <a:latin typeface="Yu Gothic UI" panose="020B0500000000000000" pitchFamily="50" charset="-128"/>
                <a:ea typeface="Yu Gothic UI" panose="020B0500000000000000" pitchFamily="50" charset="-128"/>
              </a:rPr>
              <a:t>DX</a:t>
            </a:r>
            <a:r>
              <a:rPr kumimoji="1" lang="ja-JP" altLang="en-US" sz="1100" b="1" kern="0" dirty="0">
                <a:solidFill>
                  <a:srgbClr val="FFFFFF"/>
                </a:solidFill>
                <a:latin typeface="Yu Gothic UI" panose="020B0500000000000000" pitchFamily="50" charset="-128"/>
                <a:ea typeface="Yu Gothic UI" panose="020B0500000000000000" pitchFamily="50" charset="-128"/>
              </a:rPr>
              <a:t>」。全職員で</a:t>
            </a:r>
            <a:r>
              <a:rPr kumimoji="1" lang="en-US" altLang="ja-JP" sz="1100" b="1" kern="0" dirty="0">
                <a:solidFill>
                  <a:srgbClr val="FFFFFF"/>
                </a:solidFill>
                <a:latin typeface="Yu Gothic UI" panose="020B0500000000000000" pitchFamily="50" charset="-128"/>
                <a:ea typeface="Yu Gothic UI" panose="020B0500000000000000" pitchFamily="50" charset="-128"/>
              </a:rPr>
              <a:t>DX</a:t>
            </a:r>
            <a:r>
              <a:rPr kumimoji="1" lang="ja-JP" altLang="en-US" sz="1100" b="1" kern="0" dirty="0">
                <a:solidFill>
                  <a:srgbClr val="FFFFFF"/>
                </a:solidFill>
                <a:latin typeface="Yu Gothic UI" panose="020B0500000000000000" pitchFamily="50" charset="-128"/>
                <a:ea typeface="Yu Gothic UI" panose="020B0500000000000000" pitchFamily="50" charset="-128"/>
              </a:rPr>
              <a:t>を</a:t>
            </a:r>
          </a:p>
        </p:txBody>
      </p:sp>
    </p:spTree>
    <p:extLst>
      <p:ext uri="{BB962C8B-B14F-4D97-AF65-F5344CB8AC3E}">
        <p14:creationId xmlns:p14="http://schemas.microsoft.com/office/powerpoint/2010/main" val="6952276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69</a:t>
            </a:fld>
            <a:endParaRPr kumimoji="1" lang="en-GB" dirty="0"/>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167653"/>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745340" cy="707886"/>
          </a:xfrm>
          <a:prstGeom prst="rect">
            <a:avLst/>
          </a:prstGeom>
          <a:noFill/>
        </p:spPr>
        <p:txBody>
          <a:bodyPr wrap="square" lIns="0">
            <a:spAutoFit/>
          </a:bodyPr>
          <a:lstStyle/>
          <a:p>
            <a:pPr fontAlgn="base">
              <a:spcBef>
                <a:spcPct val="0"/>
              </a:spcBef>
              <a:spcAft>
                <a:spcPct val="0"/>
              </a:spcAft>
              <a:defRPr/>
            </a:pPr>
            <a:r>
              <a:rPr kumimoji="1" lang="en-US" altLang="ja-JP" sz="2000" b="1" kern="0" dirty="0">
                <a:solidFill>
                  <a:srgbClr val="AF1932"/>
                </a:solidFill>
                <a:latin typeface="Yu Gothic UI" panose="020B0500000000000000" pitchFamily="50" charset="-128"/>
                <a:ea typeface="Yu Gothic UI" panose="020B0500000000000000" pitchFamily="50" charset="-128"/>
              </a:rPr>
              <a:t>DX</a:t>
            </a:r>
            <a:r>
              <a:rPr kumimoji="1" lang="ja-JP" altLang="en-US" sz="2000" b="1" kern="0" dirty="0">
                <a:solidFill>
                  <a:srgbClr val="AF1932"/>
                </a:solidFill>
                <a:latin typeface="Yu Gothic UI" panose="020B0500000000000000" pitchFamily="50" charset="-128"/>
                <a:ea typeface="Yu Gothic UI" panose="020B0500000000000000" pitchFamily="50" charset="-128"/>
              </a:rPr>
              <a:t>マインド・デジタルリテラシーを身につけた</a:t>
            </a:r>
            <a:endParaRPr kumimoji="1" lang="en-US" altLang="ja-JP" sz="2000" b="1" kern="0" dirty="0">
              <a:solidFill>
                <a:srgbClr val="AF1932"/>
              </a:solidFill>
              <a:latin typeface="Yu Gothic UI" panose="020B0500000000000000" pitchFamily="50" charset="-128"/>
              <a:ea typeface="Yu Gothic UI" panose="020B0500000000000000" pitchFamily="50" charset="-128"/>
            </a:endParaRPr>
          </a:p>
          <a:p>
            <a:pPr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人材の育成​</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2024</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2023</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dirty="0">
                <a:solidFill>
                  <a:srgbClr val="FFFFFF"/>
                </a:solidFill>
                <a:latin typeface="Yu Gothic UI" panose="020B0500000000000000" pitchFamily="50" charset="-128"/>
                <a:ea typeface="Yu Gothic UI" panose="020B0500000000000000" pitchFamily="50" charset="-128"/>
              </a:rPr>
              <a:t>2025</a:t>
            </a:r>
            <a:r>
              <a:rPr kumimoji="1" lang="ja-JP" altLang="en-US" sz="1000" b="1" kern="0" dirty="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4716000"/>
            <a:ext cx="972000" cy="360000"/>
          </a:xfrm>
          <a:prstGeom prst="rect">
            <a:avLst/>
          </a:prstGeom>
          <a:solidFill>
            <a:srgbClr val="AF1932"/>
          </a:solidFill>
        </p:spPr>
        <p:txBody>
          <a:bodyPr wrap="square" lIns="0" tIns="0" rIns="0" bIns="0" rtlCol="0" anchor="ctr" anchorCtr="0">
            <a:noAutofit/>
          </a:bodyPr>
          <a:lstStyle/>
          <a:p>
            <a:pPr algn="ctr" defTabSz="228600">
              <a:defRPr/>
            </a:pPr>
            <a:r>
              <a:rPr kumimoji="1" lang="en-US" altLang="ja-JP" sz="1000" b="1" dirty="0">
                <a:solidFill>
                  <a:srgbClr val="FFFFFF"/>
                </a:solidFill>
                <a:latin typeface="Yu Gothic UI" panose="020B0500000000000000" pitchFamily="50" charset="-128"/>
                <a:ea typeface="Yu Gothic UI" panose="020B0500000000000000" pitchFamily="50" charset="-128"/>
              </a:rPr>
              <a:t>DX</a:t>
            </a:r>
            <a:r>
              <a:rPr kumimoji="1" lang="ja-JP" altLang="en-US" sz="1000" b="1" dirty="0">
                <a:solidFill>
                  <a:srgbClr val="FFFFFF"/>
                </a:solidFill>
                <a:latin typeface="Yu Gothic UI" panose="020B0500000000000000" pitchFamily="50" charset="-128"/>
                <a:ea typeface="Yu Gothic UI" panose="020B0500000000000000" pitchFamily="50" charset="-128"/>
              </a:rPr>
              <a:t>研修​</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（全職員）</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20000" y="4716000"/>
            <a:ext cx="1008124"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研修の実施</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1200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en-US" altLang="ja-JP" sz="1100" b="1" dirty="0">
                <a:solidFill>
                  <a:srgbClr val="000000"/>
                </a:solidFill>
                <a:ea typeface="Yu Gothic UI" panose="020B0500000000000000" pitchFamily="50" charset="-128"/>
              </a:rPr>
              <a:t>DX</a:t>
            </a:r>
            <a:r>
              <a:rPr lang="ja-JP" altLang="en-US" sz="1100" b="1" dirty="0">
                <a:solidFill>
                  <a:srgbClr val="000000"/>
                </a:solidFill>
                <a:ea typeface="Yu Gothic UI" panose="020B0500000000000000" pitchFamily="50" charset="-128"/>
              </a:rPr>
              <a:t>の機運が醸成され、各部局において自発的かつ積極的な</a:t>
            </a:r>
            <a:r>
              <a:rPr lang="en-US" altLang="ja-JP" sz="1100" b="1" dirty="0">
                <a:solidFill>
                  <a:srgbClr val="000000"/>
                </a:solidFill>
                <a:ea typeface="Yu Gothic UI" panose="020B0500000000000000" pitchFamily="50" charset="-128"/>
              </a:rPr>
              <a:t>DX</a:t>
            </a:r>
            <a:r>
              <a:rPr lang="ja-JP" altLang="en-US" sz="1100" b="1" dirty="0">
                <a:solidFill>
                  <a:srgbClr val="000000"/>
                </a:solidFill>
                <a:ea typeface="Yu Gothic UI" panose="020B0500000000000000" pitchFamily="50" charset="-128"/>
              </a:rPr>
              <a:t>の取組が行われていること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6" name="矢印: 五方向 10">
            <a:extLst>
              <a:ext uri="{FF2B5EF4-FFF2-40B4-BE49-F238E27FC236}">
                <a16:creationId xmlns:a16="http://schemas.microsoft.com/office/drawing/2014/main" id="{12137F42-C4D3-45CE-938C-F3EDE5D3A607}"/>
              </a:ext>
            </a:extLst>
          </p:cNvPr>
          <p:cNvSpPr/>
          <p:nvPr/>
        </p:nvSpPr>
        <p:spPr>
          <a:xfrm>
            <a:off x="7275506" y="3304803"/>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dirty="0">
              <a:solidFill>
                <a:srgbClr val="FFFFFF"/>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12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2030</a:t>
            </a:r>
            <a:r>
              <a:rPr kumimoji="1" lang="ja-JP" altLang="en-US" sz="1100" b="1" kern="0" dirty="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dirty="0">
                <a:solidFill>
                  <a:srgbClr val="FFFFFF"/>
                </a:solidFill>
                <a:latin typeface="Yu Gothic UI" panose="020B0500000000000000" pitchFamily="50" charset="-128"/>
                <a:ea typeface="Yu Gothic UI" panose="020B0500000000000000" pitchFamily="50" charset="-128"/>
              </a:rPr>
            </a:br>
            <a:r>
              <a:rPr kumimoji="1" lang="en-US" altLang="ja-JP" sz="1100" b="1" kern="0" dirty="0">
                <a:solidFill>
                  <a:srgbClr val="FFFFFF"/>
                </a:solidFill>
                <a:latin typeface="Yu Gothic UI" panose="020B0500000000000000" pitchFamily="50" charset="-128"/>
                <a:ea typeface="Yu Gothic UI" panose="020B0500000000000000" pitchFamily="50" charset="-128"/>
              </a:rPr>
              <a:t>(KGI)</a:t>
            </a: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sp>
        <p:nvSpPr>
          <p:cNvPr id="28" name="テキスト ボックス 27">
            <a:extLst>
              <a:ext uri="{FF2B5EF4-FFF2-40B4-BE49-F238E27FC236}">
                <a16:creationId xmlns:a16="http://schemas.microsoft.com/office/drawing/2014/main" id="{E7758DF3-0948-4B8E-ADD1-3B36917527FF}"/>
              </a:ext>
            </a:extLst>
          </p:cNvPr>
          <p:cNvSpPr txBox="1"/>
          <p:nvPr/>
        </p:nvSpPr>
        <p:spPr>
          <a:xfrm>
            <a:off x="7689492" y="3172533"/>
            <a:ext cx="1168758"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a:t>
            </a:r>
            <a:r>
              <a:rPr lang="en-US" altLang="ja-JP" sz="1050" b="1" dirty="0">
                <a:solidFill>
                  <a:srgbClr val="AF1932"/>
                </a:solidFill>
                <a:latin typeface="Yu Gothic UI" panose="020B0500000000000000" pitchFamily="50" charset="-128"/>
                <a:ea typeface="Yu Gothic UI" panose="020B0500000000000000" pitchFamily="50" charset="-128"/>
              </a:rPr>
              <a:t>2023</a:t>
            </a:r>
            <a:r>
              <a:rPr lang="ja-JP" altLang="en-US" sz="1050" b="1" dirty="0">
                <a:solidFill>
                  <a:srgbClr val="AF1932"/>
                </a:solidFill>
                <a:latin typeface="Yu Gothic UI" panose="020B0500000000000000" pitchFamily="50" charset="-128"/>
                <a:ea typeface="Yu Gothic UI" panose="020B0500000000000000" pitchFamily="50" charset="-128"/>
              </a:rPr>
              <a:t>年度目標）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9E064B8A-A150-46F8-9ABB-D5CB140D28F4}"/>
              </a:ext>
            </a:extLst>
          </p:cNvPr>
          <p:cNvSpPr txBox="1"/>
          <p:nvPr/>
        </p:nvSpPr>
        <p:spPr>
          <a:xfrm>
            <a:off x="5902050" y="2736000"/>
            <a:ext cx="3514999"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自分の業務で</a:t>
            </a:r>
            <a:r>
              <a:rPr lang="en-US" altLang="ja-JP" sz="1100" b="1" dirty="0">
                <a:solidFill>
                  <a:srgbClr val="000000"/>
                </a:solidFill>
                <a:ea typeface="Yu Gothic UI" panose="020B0500000000000000" pitchFamily="50" charset="-128"/>
              </a:rPr>
              <a:t>DX</a:t>
            </a:r>
            <a:r>
              <a:rPr lang="ja-JP" altLang="en-US" sz="1100" b="1" dirty="0">
                <a:solidFill>
                  <a:srgbClr val="000000"/>
                </a:solidFill>
                <a:ea typeface="Yu Gothic UI" panose="020B0500000000000000" pitchFamily="50" charset="-128"/>
              </a:rPr>
              <a:t>を進めていきたいと考える職員の割合​</a:t>
            </a: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736000"/>
            <a:ext cx="972000" cy="108704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0" y="1944000"/>
            <a:ext cx="3552309" cy="827244"/>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dirty="0">
                <a:solidFill>
                  <a:srgbClr val="000000"/>
                </a:solidFill>
                <a:ea typeface="Yu Gothic UI" panose="020B0500000000000000" pitchFamily="50" charset="-128"/>
              </a:rPr>
              <a:t>主体的に</a:t>
            </a:r>
            <a:r>
              <a:rPr lang="en-US" altLang="ja-JP" sz="1100" b="1" dirty="0">
                <a:solidFill>
                  <a:srgbClr val="000000"/>
                </a:solidFill>
                <a:ea typeface="Yu Gothic UI" panose="020B0500000000000000" pitchFamily="50" charset="-128"/>
              </a:rPr>
              <a:t>DX</a:t>
            </a:r>
            <a:r>
              <a:rPr lang="ja-JP" altLang="en-US" sz="1100" b="1" dirty="0">
                <a:solidFill>
                  <a:srgbClr val="000000"/>
                </a:solidFill>
                <a:ea typeface="Yu Gothic UI" panose="020B0500000000000000" pitchFamily="50" charset="-128"/>
              </a:rPr>
              <a:t>推進に取り組みたいと考える職員を増やす​こと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4000"/>
            <a:ext cx="972000" cy="756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48319"/>
            <a:ext cx="4166484"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全職員に対してスピード感を持ったリスキリング</a:t>
            </a:r>
            <a:r>
              <a:rPr lang="en-US" altLang="ja-JP" sz="900" dirty="0">
                <a:solidFill>
                  <a:srgbClr val="000000"/>
                </a:solidFill>
                <a:ea typeface="Yu Gothic UI" panose="020B0500000000000000" pitchFamily="50" charset="-128"/>
              </a:rPr>
              <a:t>※</a:t>
            </a:r>
            <a:r>
              <a:rPr lang="ja-JP" altLang="en-US" sz="1100" dirty="0">
                <a:solidFill>
                  <a:srgbClr val="000000"/>
                </a:solidFill>
                <a:ea typeface="Yu Gothic UI" panose="020B0500000000000000" pitchFamily="50" charset="-128"/>
              </a:rPr>
              <a:t>を行い、職員の</a:t>
            </a: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マインド・デジタルリテラシーの向上をはかり、行政スキルに加えデジタルスキルを身につけた人材を育成する​。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職員として積極的に</a:t>
            </a: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推進に取り組む姿勢・能力を養うため、全職員に対し​て、基礎となる</a:t>
            </a: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マインド・デジタルリテラシーを習得する研修を実施する。​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また、全課長級職員に対し、リーダーシップを発揮し、職員に気づきを与え、組織変革・​</a:t>
            </a: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の契機をもたらすため、デジタル技術を活用したサービ​スのデザイン・再構築をマネジメントするための研修を実施する​。</a:t>
            </a:r>
            <a:endParaRPr lang="en-US" altLang="ja-JP" sz="1100" dirty="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dirty="0">
                <a:solidFill>
                  <a:srgbClr val="000000"/>
                </a:solidFill>
                <a:ea typeface="Yu Gothic UI" panose="020B0500000000000000" pitchFamily="50" charset="-128"/>
              </a:rPr>
              <a:t>これらにより、職員一人ひとりが</a:t>
            </a: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の必要性と意義を理解し、サービスデザイン思考を持って、自ら</a:t>
            </a: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に取り組むというマインドを醸成することで、全庁的な</a:t>
            </a: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を強力に推進する​。</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060319" y="3484463"/>
            <a:ext cx="1087639"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70</a:t>
            </a:r>
            <a:r>
              <a:rPr kumimoji="1" lang="ja-JP" altLang="en-US" sz="1600" b="1" dirty="0">
                <a:ln w="0"/>
                <a:solidFill>
                  <a:srgbClr val="AF1932"/>
                </a:solidFill>
                <a:latin typeface="Yu Gothic UI" panose="020B0500000000000000" pitchFamily="50" charset="-128"/>
                <a:ea typeface="Yu Gothic UI" panose="020B0500000000000000" pitchFamily="50" charset="-128"/>
              </a:rPr>
              <a:t>％</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E7758DF3-0948-4B8E-ADD1-3B36917527FF}"/>
              </a:ext>
            </a:extLst>
          </p:cNvPr>
          <p:cNvSpPr txBox="1"/>
          <p:nvPr/>
        </p:nvSpPr>
        <p:spPr>
          <a:xfrm>
            <a:off x="7775072" y="3484401"/>
            <a:ext cx="1318280" cy="221211"/>
          </a:xfrm>
          <a:prstGeom prst="rect">
            <a:avLst/>
          </a:prstGeom>
          <a:noFill/>
        </p:spPr>
        <p:txBody>
          <a:bodyPr wrap="square" lIns="0" tIns="0" rIns="0" bIns="0" rtlCol="0" anchor="ctr" anchorCtr="0">
            <a:noAutofit/>
          </a:bodyPr>
          <a:lstStyle/>
          <a:p>
            <a:pPr defTabSz="228600">
              <a:defRPr/>
            </a:pPr>
            <a:r>
              <a:rPr kumimoji="1" lang="en-US" altLang="ja-JP" sz="2400" b="1" dirty="0">
                <a:ln w="0"/>
                <a:solidFill>
                  <a:srgbClr val="AF1932"/>
                </a:solidFill>
                <a:latin typeface="Yu Gothic UI" panose="020B0500000000000000" pitchFamily="50" charset="-128"/>
                <a:ea typeface="Yu Gothic UI" panose="020B0500000000000000" pitchFamily="50" charset="-128"/>
              </a:rPr>
              <a:t>80</a:t>
            </a:r>
            <a:r>
              <a:rPr kumimoji="1" lang="ja-JP" altLang="en-US" sz="1600" b="1" dirty="0">
                <a:ln w="0"/>
                <a:solidFill>
                  <a:srgbClr val="AF1932"/>
                </a:solidFill>
                <a:latin typeface="Yu Gothic UI" panose="020B0500000000000000" pitchFamily="50" charset="-128"/>
                <a:ea typeface="Yu Gothic UI" panose="020B0500000000000000" pitchFamily="50" charset="-128"/>
              </a:rPr>
              <a:t>％</a:t>
            </a:r>
            <a:endParaRPr kumimoji="1" lang="ja-JP" altLang="en-US" sz="2000" b="1" dirty="0">
              <a:ln w="0"/>
              <a:solidFill>
                <a:srgbClr val="AF1932"/>
              </a:solidFill>
              <a:latin typeface="Yu Gothic UI" panose="020B0500000000000000" pitchFamily="50" charset="-128"/>
              <a:ea typeface="Yu Gothic UI" panose="020B0500000000000000" pitchFamily="50" charset="-128"/>
            </a:endParaRPr>
          </a:p>
        </p:txBody>
      </p:sp>
      <p:sp>
        <p:nvSpPr>
          <p:cNvPr id="43" name="テキスト ボックス 42">
            <a:extLst>
              <a:ext uri="{FF2B5EF4-FFF2-40B4-BE49-F238E27FC236}">
                <a16:creationId xmlns:a16="http://schemas.microsoft.com/office/drawing/2014/main" id="{E7758DF3-0948-4B8E-ADD1-3B36917527FF}"/>
              </a:ext>
            </a:extLst>
          </p:cNvPr>
          <p:cNvSpPr txBox="1"/>
          <p:nvPr/>
        </p:nvSpPr>
        <p:spPr>
          <a:xfrm>
            <a:off x="6060319" y="3172533"/>
            <a:ext cx="1067855" cy="182512"/>
          </a:xfrm>
          <a:prstGeom prst="rect">
            <a:avLst/>
          </a:prstGeom>
          <a:noFill/>
        </p:spPr>
        <p:txBody>
          <a:bodyPr wrap="square" lIns="0" tIns="0" rIns="0" bIns="0" rtlCol="0" anchor="ctr" anchorCtr="0">
            <a:noAutofit/>
          </a:bodyPr>
          <a:lstStyle/>
          <a:p>
            <a:pPr defTabSz="228600">
              <a:defRPr/>
            </a:pPr>
            <a:r>
              <a:rPr lang="ja-JP" altLang="en-US" sz="1050" b="1" dirty="0">
                <a:solidFill>
                  <a:srgbClr val="AF1932"/>
                </a:solidFill>
                <a:latin typeface="Yu Gothic UI" panose="020B0500000000000000" pitchFamily="50" charset="-128"/>
                <a:ea typeface="Yu Gothic UI" panose="020B0500000000000000" pitchFamily="50" charset="-128"/>
              </a:rPr>
              <a:t>（現在） </a:t>
            </a:r>
            <a:endParaRPr lang="en-US" altLang="ja-JP" sz="1050" b="1" dirty="0">
              <a:solidFill>
                <a:srgbClr val="AF1932"/>
              </a:solidFill>
              <a:latin typeface="Yu Gothic UI" panose="020B0500000000000000" pitchFamily="50" charset="-128"/>
              <a:ea typeface="Yu Gothic UI" panose="020B0500000000000000" pitchFamily="50" charset="-128"/>
            </a:endParaRPr>
          </a:p>
        </p:txBody>
      </p:sp>
      <p:sp>
        <p:nvSpPr>
          <p:cNvPr id="50" name="正方形/長方形 15">
            <a:extLst>
              <a:ext uri="{FF2B5EF4-FFF2-40B4-BE49-F238E27FC236}">
                <a16:creationId xmlns:a16="http://schemas.microsoft.com/office/drawing/2014/main" id="{DF0C7E93-B45B-4F56-9FAC-297AABF3B332}"/>
              </a:ext>
            </a:extLst>
          </p:cNvPr>
          <p:cNvSpPr/>
          <p:nvPr/>
        </p:nvSpPr>
        <p:spPr>
          <a:xfrm>
            <a:off x="5460206" y="318476"/>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lvl="0" fontAlgn="base">
              <a:spcBef>
                <a:spcPct val="0"/>
              </a:spcBef>
              <a:spcAft>
                <a:spcPct val="0"/>
              </a:spcAft>
              <a:defRPr/>
            </a:pPr>
            <a:r>
              <a:rPr kumimoji="1" lang="en-US" altLang="ja-JP" sz="1100" b="1" kern="0" dirty="0">
                <a:solidFill>
                  <a:schemeClr val="bg1"/>
                </a:solidFill>
                <a:latin typeface="Yu Gothic UI" panose="020B0500000000000000" pitchFamily="50" charset="-128"/>
                <a:ea typeface="Yu Gothic UI" panose="020B0500000000000000" pitchFamily="50" charset="-128"/>
              </a:rPr>
              <a:t>DX</a:t>
            </a:r>
            <a:r>
              <a:rPr kumimoji="1" lang="ja-JP" altLang="en-US" sz="1100" b="1" kern="0" dirty="0">
                <a:solidFill>
                  <a:schemeClr val="bg1"/>
                </a:solidFill>
                <a:latin typeface="Yu Gothic UI" panose="020B0500000000000000" pitchFamily="50" charset="-128"/>
                <a:ea typeface="Yu Gothic UI" panose="020B0500000000000000" pitchFamily="50" charset="-128"/>
              </a:rPr>
              <a:t>を推進するための人材を育成</a:t>
            </a:r>
          </a:p>
        </p:txBody>
      </p:sp>
      <p:sp>
        <p:nvSpPr>
          <p:cNvPr id="37" name="テキスト ボックス 36">
            <a:extLst>
              <a:ext uri="{FF2B5EF4-FFF2-40B4-BE49-F238E27FC236}">
                <a16:creationId xmlns:a16="http://schemas.microsoft.com/office/drawing/2014/main" id="{88BD3951-DC58-49D2-A592-A03CECB54AE2}"/>
              </a:ext>
            </a:extLst>
          </p:cNvPr>
          <p:cNvSpPr txBox="1"/>
          <p:nvPr/>
        </p:nvSpPr>
        <p:spPr>
          <a:xfrm>
            <a:off x="4860000" y="5148000"/>
            <a:ext cx="972000" cy="394239"/>
          </a:xfrm>
          <a:prstGeom prst="rect">
            <a:avLst/>
          </a:prstGeom>
          <a:solidFill>
            <a:srgbClr val="AF1932"/>
          </a:solidFill>
        </p:spPr>
        <p:txBody>
          <a:bodyPr wrap="square" lIns="0" tIns="0" rIns="0" bIns="0" rtlCol="0" anchor="ctr" anchorCtr="0">
            <a:noAutofit/>
          </a:bodyPr>
          <a:lstStyle/>
          <a:p>
            <a:pPr algn="ctr" defTabSz="228600">
              <a:defRPr/>
            </a:pPr>
            <a:r>
              <a:rPr kumimoji="1" lang="en-US" altLang="ja-JP" sz="1000" b="1" dirty="0">
                <a:solidFill>
                  <a:srgbClr val="FFFFFF"/>
                </a:solidFill>
                <a:latin typeface="Yu Gothic UI" panose="020B0500000000000000" pitchFamily="50" charset="-128"/>
                <a:ea typeface="Yu Gothic UI" panose="020B0500000000000000" pitchFamily="50" charset="-128"/>
              </a:rPr>
              <a:t>DX</a:t>
            </a:r>
            <a:r>
              <a:rPr kumimoji="1" lang="ja-JP" altLang="en-US" sz="1000" b="1" dirty="0">
                <a:solidFill>
                  <a:srgbClr val="FFFFFF"/>
                </a:solidFill>
                <a:latin typeface="Yu Gothic UI" panose="020B0500000000000000" pitchFamily="50" charset="-128"/>
                <a:ea typeface="Yu Gothic UI" panose="020B0500000000000000" pitchFamily="50" charset="-128"/>
              </a:rPr>
              <a:t>研修​</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（課長級）</a:t>
            </a:r>
          </a:p>
        </p:txBody>
      </p:sp>
      <p:sp>
        <p:nvSpPr>
          <p:cNvPr id="38" name="ホームベース 30">
            <a:extLst>
              <a:ext uri="{FF2B5EF4-FFF2-40B4-BE49-F238E27FC236}">
                <a16:creationId xmlns:a16="http://schemas.microsoft.com/office/drawing/2014/main" id="{21F15286-3E05-49CD-9B3B-F64B4E1387A8}"/>
              </a:ext>
            </a:extLst>
          </p:cNvPr>
          <p:cNvSpPr/>
          <p:nvPr/>
        </p:nvSpPr>
        <p:spPr>
          <a:xfrm>
            <a:off x="6120000" y="5148000"/>
            <a:ext cx="1008124" cy="394239"/>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研修の実施</a:t>
            </a:r>
          </a:p>
        </p:txBody>
      </p:sp>
      <p:sp>
        <p:nvSpPr>
          <p:cNvPr id="39" name="ホームベース 30">
            <a:extLst>
              <a:ext uri="{FF2B5EF4-FFF2-40B4-BE49-F238E27FC236}">
                <a16:creationId xmlns:a16="http://schemas.microsoft.com/office/drawing/2014/main" id="{21F15286-3E05-49CD-9B3B-F64B4E1387A8}"/>
              </a:ext>
            </a:extLst>
          </p:cNvPr>
          <p:cNvSpPr/>
          <p:nvPr/>
        </p:nvSpPr>
        <p:spPr>
          <a:xfrm>
            <a:off x="7163999" y="4716000"/>
            <a:ext cx="2052000" cy="826239"/>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defRPr/>
            </a:pPr>
            <a:r>
              <a:rPr kumimoji="1" lang="en-US" altLang="ja-JP" sz="1000" dirty="0">
                <a:solidFill>
                  <a:srgbClr val="000000"/>
                </a:solidFill>
                <a:latin typeface="Yu Gothic UI" panose="020B0500000000000000" pitchFamily="50" charset="-128"/>
                <a:ea typeface="Yu Gothic UI" panose="020B0500000000000000" pitchFamily="50" charset="-128"/>
              </a:rPr>
              <a:t>2023</a:t>
            </a:r>
            <a:r>
              <a:rPr kumimoji="1" lang="ja-JP" altLang="en-US" sz="1000" dirty="0">
                <a:solidFill>
                  <a:srgbClr val="000000"/>
                </a:solidFill>
                <a:latin typeface="Yu Gothic UI" panose="020B0500000000000000" pitchFamily="50" charset="-128"/>
                <a:ea typeface="Yu Gothic UI" panose="020B0500000000000000" pitchFamily="50" charset="-128"/>
              </a:rPr>
              <a:t>年度の実施結果をもとに</a:t>
            </a:r>
            <a:endParaRPr kumimoji="1" lang="en-US" altLang="ja-JP" sz="1000" dirty="0">
              <a:solidFill>
                <a:srgbClr val="000000"/>
              </a:solidFill>
              <a:latin typeface="Yu Gothic UI" panose="020B0500000000000000" pitchFamily="50" charset="-128"/>
              <a:ea typeface="Yu Gothic UI" panose="020B0500000000000000" pitchFamily="50" charset="-128"/>
            </a:endParaRPr>
          </a:p>
          <a:p>
            <a:pPr algn="ctr" fontAlgn="base">
              <a:spcBef>
                <a:spcPct val="10000"/>
              </a:spcBef>
              <a:spcAft>
                <a:spcPct val="0"/>
              </a:spcAft>
              <a:defRPr/>
            </a:pPr>
            <a:r>
              <a:rPr kumimoji="1" lang="ja-JP" altLang="en-US" sz="1000" dirty="0">
                <a:solidFill>
                  <a:srgbClr val="000000"/>
                </a:solidFill>
                <a:latin typeface="Yu Gothic UI" panose="020B0500000000000000" pitchFamily="50" charset="-128"/>
                <a:ea typeface="Yu Gothic UI" panose="020B0500000000000000" pitchFamily="50" charset="-128"/>
              </a:rPr>
              <a:t>今後の研修事業の検討</a:t>
            </a:r>
          </a:p>
        </p:txBody>
      </p:sp>
      <p:sp>
        <p:nvSpPr>
          <p:cNvPr id="45" name="テキスト ボックス 44"/>
          <p:cNvSpPr txBox="1"/>
          <p:nvPr/>
        </p:nvSpPr>
        <p:spPr>
          <a:xfrm>
            <a:off x="617827" y="5347900"/>
            <a:ext cx="4171412" cy="600164"/>
          </a:xfrm>
          <a:prstGeom prst="rect">
            <a:avLst/>
          </a:prstGeom>
          <a:noFill/>
        </p:spPr>
        <p:txBody>
          <a:bodyPr wrap="square" rtlCol="0">
            <a:spAutoFit/>
          </a:bodyPr>
          <a:lstStyle/>
          <a:p>
            <a:r>
              <a:rPr lang="ja-JP" altLang="en-US" sz="1100" b="1" dirty="0">
                <a:solidFill>
                  <a:srgbClr val="000000"/>
                </a:solidFill>
                <a:ea typeface="Yu Gothic UI" panose="020B0500000000000000" pitchFamily="50" charset="-128"/>
              </a:rPr>
              <a:t>全職員に対して</a:t>
            </a:r>
            <a:endParaRPr lang="en-US" altLang="ja-JP" sz="1100" b="1" dirty="0">
              <a:solidFill>
                <a:srgbClr val="000000"/>
              </a:solidFill>
              <a:ea typeface="Yu Gothic UI" panose="020B0500000000000000" pitchFamily="50" charset="-128"/>
            </a:endParaRPr>
          </a:p>
          <a:p>
            <a:r>
              <a:rPr lang="ja-JP" altLang="en-US" sz="1100" b="1" dirty="0">
                <a:solidFill>
                  <a:srgbClr val="000000"/>
                </a:solidFill>
                <a:ea typeface="Yu Gothic UI" panose="020B0500000000000000" pitchFamily="50" charset="-128"/>
              </a:rPr>
              <a:t>スピード感を持ったリスキリングを行い、</a:t>
            </a:r>
            <a:endParaRPr lang="en-US" altLang="ja-JP" sz="1100" b="1" dirty="0">
              <a:solidFill>
                <a:srgbClr val="000000"/>
              </a:solidFill>
              <a:ea typeface="Yu Gothic UI" panose="020B0500000000000000" pitchFamily="50" charset="-128"/>
            </a:endParaRPr>
          </a:p>
          <a:p>
            <a:r>
              <a:rPr lang="ja-JP" altLang="en-US" sz="1100" b="1" dirty="0">
                <a:solidFill>
                  <a:srgbClr val="000000"/>
                </a:solidFill>
                <a:ea typeface="Yu Gothic UI" panose="020B0500000000000000" pitchFamily="50" charset="-128"/>
              </a:rPr>
              <a:t>職員一人ひとりの</a:t>
            </a:r>
            <a:r>
              <a:rPr lang="en-US" altLang="ja-JP" sz="1100" b="1" dirty="0">
                <a:solidFill>
                  <a:srgbClr val="000000"/>
                </a:solidFill>
                <a:ea typeface="Yu Gothic UI" panose="020B0500000000000000" pitchFamily="50" charset="-128"/>
              </a:rPr>
              <a:t>DX</a:t>
            </a:r>
            <a:r>
              <a:rPr lang="ja-JP" altLang="en-US" sz="1100" b="1" dirty="0">
                <a:solidFill>
                  <a:srgbClr val="000000"/>
                </a:solidFill>
                <a:ea typeface="Yu Gothic UI" panose="020B0500000000000000" pitchFamily="50" charset="-128"/>
              </a:rPr>
              <a:t>マインドを醸成</a:t>
            </a:r>
            <a:endParaRPr kumimoji="1" lang="ja-JP" altLang="en-US" sz="1100" b="1" dirty="0"/>
          </a:p>
        </p:txBody>
      </p:sp>
      <p:pic>
        <p:nvPicPr>
          <p:cNvPr id="46" name="図 45"/>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64863" y="3863868"/>
            <a:ext cx="2306116" cy="2306116"/>
          </a:xfrm>
          <a:prstGeom prst="rect">
            <a:avLst/>
          </a:prstGeom>
        </p:spPr>
      </p:pic>
      <p:sp>
        <p:nvSpPr>
          <p:cNvPr id="48"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fontAlgn="base">
              <a:spcBef>
                <a:spcPct val="0"/>
              </a:spcBef>
              <a:spcAft>
                <a:spcPct val="0"/>
              </a:spcAft>
              <a:defRPr/>
            </a:pPr>
            <a:r>
              <a:rPr kumimoji="1" lang="en-US" altLang="ja-JP" sz="1100" b="1" kern="0" dirty="0">
                <a:solidFill>
                  <a:srgbClr val="FFFFFF"/>
                </a:solidFill>
                <a:latin typeface="Yu Gothic UI" panose="020B0500000000000000" pitchFamily="50" charset="-128"/>
                <a:ea typeface="Yu Gothic UI" panose="020B0500000000000000" pitchFamily="50" charset="-128"/>
              </a:rPr>
              <a:t>00. </a:t>
            </a:r>
            <a:r>
              <a:rPr kumimoji="1" lang="ja-JP" altLang="en-US" sz="1100" b="1" kern="0" dirty="0">
                <a:solidFill>
                  <a:srgbClr val="FFFFFF"/>
                </a:solidFill>
                <a:latin typeface="Yu Gothic UI" panose="020B0500000000000000" pitchFamily="50" charset="-128"/>
                <a:ea typeface="Yu Gothic UI" panose="020B0500000000000000" pitchFamily="50" charset="-128"/>
              </a:rPr>
              <a:t>「ええやん、</a:t>
            </a:r>
            <a:r>
              <a:rPr kumimoji="1" lang="en-US" altLang="ja-JP" sz="1100" b="1" kern="0" dirty="0">
                <a:solidFill>
                  <a:srgbClr val="FFFFFF"/>
                </a:solidFill>
                <a:latin typeface="Yu Gothic UI" panose="020B0500000000000000" pitchFamily="50" charset="-128"/>
                <a:ea typeface="Yu Gothic UI" panose="020B0500000000000000" pitchFamily="50" charset="-128"/>
              </a:rPr>
              <a:t>DX</a:t>
            </a:r>
            <a:r>
              <a:rPr kumimoji="1" lang="ja-JP" altLang="en-US" sz="1100" b="1" kern="0" dirty="0">
                <a:solidFill>
                  <a:srgbClr val="FFFFFF"/>
                </a:solidFill>
                <a:latin typeface="Yu Gothic UI" panose="020B0500000000000000" pitchFamily="50" charset="-128"/>
                <a:ea typeface="Yu Gothic UI" panose="020B0500000000000000" pitchFamily="50" charset="-128"/>
              </a:rPr>
              <a:t>」。全職員で</a:t>
            </a:r>
            <a:r>
              <a:rPr kumimoji="1" lang="en-US" altLang="ja-JP" sz="1100" b="1" kern="0" dirty="0">
                <a:solidFill>
                  <a:srgbClr val="FFFFFF"/>
                </a:solidFill>
                <a:latin typeface="Yu Gothic UI" panose="020B0500000000000000" pitchFamily="50" charset="-128"/>
                <a:ea typeface="Yu Gothic UI" panose="020B0500000000000000" pitchFamily="50" charset="-128"/>
              </a:rPr>
              <a:t>DX</a:t>
            </a:r>
            <a:r>
              <a:rPr kumimoji="1" lang="ja-JP" altLang="en-US" sz="1100" b="1" kern="0" dirty="0">
                <a:solidFill>
                  <a:srgbClr val="FFFFFF"/>
                </a:solidFill>
                <a:latin typeface="Yu Gothic UI" panose="020B0500000000000000" pitchFamily="50" charset="-128"/>
                <a:ea typeface="Yu Gothic UI" panose="020B0500000000000000" pitchFamily="50" charset="-128"/>
              </a:rPr>
              <a:t>を</a:t>
            </a:r>
          </a:p>
        </p:txBody>
      </p:sp>
      <p:sp>
        <p:nvSpPr>
          <p:cNvPr id="52" name="テキスト ボックス 51">
            <a:extLst>
              <a:ext uri="{FF2B5EF4-FFF2-40B4-BE49-F238E27FC236}">
                <a16:creationId xmlns:a16="http://schemas.microsoft.com/office/drawing/2014/main" id="{945E38E8-6958-218B-C83D-6259A993E8B6}"/>
              </a:ext>
            </a:extLst>
          </p:cNvPr>
          <p:cNvSpPr txBox="1"/>
          <p:nvPr/>
        </p:nvSpPr>
        <p:spPr>
          <a:xfrm>
            <a:off x="357946" y="6317754"/>
            <a:ext cx="6770228" cy="253916"/>
          </a:xfrm>
          <a:prstGeom prst="rect">
            <a:avLst/>
          </a:prstGeom>
          <a:noFill/>
        </p:spPr>
        <p:txBody>
          <a:bodyPr wrap="square">
            <a:spAutoFit/>
          </a:bodyPr>
          <a:lstStyle/>
          <a:p>
            <a:r>
              <a:rPr lang="en-US" altLang="ja-JP" sz="1050" dirty="0"/>
              <a:t>※</a:t>
            </a:r>
            <a:r>
              <a:rPr lang="ja-JP" altLang="en-US" sz="1050" dirty="0"/>
              <a:t>新しいスキルや技能を新たに学びなおし、知識を修得すること。</a:t>
            </a:r>
          </a:p>
        </p:txBody>
      </p:sp>
    </p:spTree>
    <p:extLst>
      <p:ext uri="{BB962C8B-B14F-4D97-AF65-F5344CB8AC3E}">
        <p14:creationId xmlns:p14="http://schemas.microsoft.com/office/powerpoint/2010/main" val="18661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7</a:t>
            </a:fld>
            <a:endParaRPr kumimoji="1" lang="en-GB" dirty="0"/>
          </a:p>
        </p:txBody>
      </p:sp>
      <p:sp>
        <p:nvSpPr>
          <p:cNvPr id="104" name="テキスト ボックス 103">
            <a:extLst>
              <a:ext uri="{FF2B5EF4-FFF2-40B4-BE49-F238E27FC236}">
                <a16:creationId xmlns:a16="http://schemas.microsoft.com/office/drawing/2014/main" id="{37550ECE-0108-9A04-A83D-638EFF6D7FB6}"/>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kumimoji="1" lang="ja-JP" altLang="en-US" sz="2000" b="1" kern="0" dirty="0">
                <a:solidFill>
                  <a:srgbClr val="AF1932"/>
                </a:solidFill>
                <a:latin typeface="Yu Gothic UI" panose="020B0500000000000000" pitchFamily="50" charset="-128"/>
                <a:ea typeface="Yu Gothic UI" panose="020B0500000000000000" pitchFamily="50" charset="-128"/>
              </a:rPr>
              <a:t>本書の構成と目次</a:t>
            </a:r>
          </a:p>
        </p:txBody>
      </p:sp>
      <p:graphicFrame>
        <p:nvGraphicFramePr>
          <p:cNvPr id="9" name="表 8">
            <a:extLst>
              <a:ext uri="{FF2B5EF4-FFF2-40B4-BE49-F238E27FC236}">
                <a16:creationId xmlns:a16="http://schemas.microsoft.com/office/drawing/2014/main" id="{AECA72D1-B7AC-49E6-B2DC-010AB4684CCE}"/>
              </a:ext>
            </a:extLst>
          </p:cNvPr>
          <p:cNvGraphicFramePr>
            <a:graphicFrameLocks noGrp="1"/>
          </p:cNvGraphicFramePr>
          <p:nvPr>
            <p:extLst>
              <p:ext uri="{D42A27DB-BD31-4B8C-83A1-F6EECF244321}">
                <p14:modId xmlns:p14="http://schemas.microsoft.com/office/powerpoint/2010/main" val="3057244152"/>
              </p:ext>
            </p:extLst>
          </p:nvPr>
        </p:nvGraphicFramePr>
        <p:xfrm>
          <a:off x="164757" y="651812"/>
          <a:ext cx="9638272" cy="259080"/>
        </p:xfrm>
        <a:graphic>
          <a:graphicData uri="http://schemas.openxmlformats.org/drawingml/2006/table">
            <a:tbl>
              <a:tblPr firstRow="1" bandRow="1">
                <a:tableStyleId>{5940675A-B579-460E-94D1-54222C63F5DA}</a:tableStyleId>
              </a:tblPr>
              <a:tblGrid>
                <a:gridCol w="3483318">
                  <a:extLst>
                    <a:ext uri="{9D8B030D-6E8A-4147-A177-3AD203B41FA5}">
                      <a16:colId xmlns:a16="http://schemas.microsoft.com/office/drawing/2014/main" val="20000"/>
                    </a:ext>
                  </a:extLst>
                </a:gridCol>
                <a:gridCol w="5681663">
                  <a:extLst>
                    <a:ext uri="{9D8B030D-6E8A-4147-A177-3AD203B41FA5}">
                      <a16:colId xmlns:a16="http://schemas.microsoft.com/office/drawing/2014/main" val="20001"/>
                    </a:ext>
                  </a:extLst>
                </a:gridCol>
                <a:gridCol w="473291">
                  <a:extLst>
                    <a:ext uri="{9D8B030D-6E8A-4147-A177-3AD203B41FA5}">
                      <a16:colId xmlns:a16="http://schemas.microsoft.com/office/drawing/2014/main" val="755251580"/>
                    </a:ext>
                  </a:extLst>
                </a:gridCol>
              </a:tblGrid>
              <a:tr h="259049">
                <a:tc>
                  <a:txBody>
                    <a:bodyPr/>
                    <a:lstStyle/>
                    <a:p>
                      <a:pPr algn="ctr"/>
                      <a:r>
                        <a:rPr kumimoji="0" lang="ja-JP" altLang="en-US" sz="1100" b="1" kern="0" spc="300" dirty="0">
                          <a:solidFill>
                            <a:schemeClr val="bg1"/>
                          </a:solidFill>
                          <a:latin typeface="+mn-lt"/>
                          <a:ea typeface="Yu Gothic UI" panose="020B0500000000000000" pitchFamily="50" charset="-128"/>
                          <a:cs typeface="ＭＳ Ｐゴシック" panose="020B0600070205080204" pitchFamily="50" charset="-128"/>
                        </a:rPr>
                        <a:t>タイトル</a:t>
                      </a: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indent="0" algn="ctr" defTabSz="333770" latinLnBrk="0">
                        <a:lnSpc>
                          <a:spcPct val="100000"/>
                        </a:lnSpc>
                        <a:spcBef>
                          <a:spcPts val="0"/>
                        </a:spcBef>
                        <a:spcAft>
                          <a:spcPts val="0"/>
                        </a:spcAft>
                        <a:buClrTx/>
                        <a:buSzTx/>
                        <a:buFontTx/>
                        <a:buNone/>
                        <a:tabLst/>
                      </a:pPr>
                      <a:r>
                        <a:rPr kumimoji="0" lang="ja-JP" altLang="en-US" sz="1100" b="1" i="0" u="none" strike="noStrike" kern="0" cap="none" spc="300" baseline="0" dirty="0">
                          <a:ln>
                            <a:noFill/>
                          </a:ln>
                          <a:solidFill>
                            <a:schemeClr val="bg1"/>
                          </a:solidFill>
                          <a:uFillTx/>
                          <a:latin typeface="+mn-lt"/>
                          <a:ea typeface="Yu Gothic UI" panose="020B0500000000000000" pitchFamily="50" charset="-128"/>
                          <a:cs typeface="ＭＳ Ｐゴシック" panose="020B0600070205080204" pitchFamily="50" charset="-128"/>
                          <a:sym typeface="Helvetica Light"/>
                        </a:rPr>
                        <a:t>取組概要</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indent="0" algn="ctr" defTabSz="333770" latinLnBrk="0">
                        <a:lnSpc>
                          <a:spcPct val="100000"/>
                        </a:lnSpc>
                        <a:spcBef>
                          <a:spcPts val="0"/>
                        </a:spcBef>
                        <a:spcAft>
                          <a:spcPts val="0"/>
                        </a:spcAft>
                        <a:buClrTx/>
                        <a:buSzTx/>
                        <a:buFontTx/>
                        <a:buNone/>
                        <a:tabLst/>
                      </a:pPr>
                      <a:r>
                        <a:rPr kumimoji="0" lang="ja-JP" altLang="en-US" sz="1100" b="1" i="0" u="none" strike="noStrike" kern="0" cap="none" spc="300" baseline="0" dirty="0">
                          <a:ln>
                            <a:noFill/>
                          </a:ln>
                          <a:solidFill>
                            <a:schemeClr val="bg1"/>
                          </a:solidFill>
                          <a:uFillTx/>
                          <a:latin typeface="+mn-lt"/>
                          <a:ea typeface="Yu Gothic UI" panose="020B0500000000000000" pitchFamily="50" charset="-128"/>
                          <a:cs typeface="ＭＳ Ｐゴシック" panose="020B0600070205080204" pitchFamily="50" charset="-128"/>
                          <a:sym typeface="Helvetica Light"/>
                        </a:rPr>
                        <a:t>頁</a:t>
                      </a:r>
                    </a:p>
                  </a:txBody>
                  <a:tcPr>
                    <a:lnL w="635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000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478102020"/>
              </p:ext>
            </p:extLst>
          </p:nvPr>
        </p:nvGraphicFramePr>
        <p:xfrm>
          <a:off x="164759" y="911843"/>
          <a:ext cx="9638269" cy="2133600"/>
        </p:xfrm>
        <a:graphic>
          <a:graphicData uri="http://schemas.openxmlformats.org/drawingml/2006/table">
            <a:tbl>
              <a:tblPr firstRow="1" bandRow="1">
                <a:tableStyleId>{5940675A-B579-460E-94D1-54222C63F5DA}</a:tableStyleId>
              </a:tblPr>
              <a:tblGrid>
                <a:gridCol w="208499">
                  <a:extLst>
                    <a:ext uri="{9D8B030D-6E8A-4147-A177-3AD203B41FA5}">
                      <a16:colId xmlns:a16="http://schemas.microsoft.com/office/drawing/2014/main" val="2152845035"/>
                    </a:ext>
                  </a:extLst>
                </a:gridCol>
                <a:gridCol w="208499">
                  <a:extLst>
                    <a:ext uri="{9D8B030D-6E8A-4147-A177-3AD203B41FA5}">
                      <a16:colId xmlns:a16="http://schemas.microsoft.com/office/drawing/2014/main" val="2051088476"/>
                    </a:ext>
                  </a:extLst>
                </a:gridCol>
                <a:gridCol w="3067420">
                  <a:extLst>
                    <a:ext uri="{9D8B030D-6E8A-4147-A177-3AD203B41FA5}">
                      <a16:colId xmlns:a16="http://schemas.microsoft.com/office/drawing/2014/main" val="52436474"/>
                    </a:ext>
                  </a:extLst>
                </a:gridCol>
                <a:gridCol w="5678794">
                  <a:extLst>
                    <a:ext uri="{9D8B030D-6E8A-4147-A177-3AD203B41FA5}">
                      <a16:colId xmlns:a16="http://schemas.microsoft.com/office/drawing/2014/main" val="20001"/>
                    </a:ext>
                  </a:extLst>
                </a:gridCol>
                <a:gridCol w="475057">
                  <a:extLst>
                    <a:ext uri="{9D8B030D-6E8A-4147-A177-3AD203B41FA5}">
                      <a16:colId xmlns:a16="http://schemas.microsoft.com/office/drawing/2014/main" val="728848151"/>
                    </a:ext>
                  </a:extLst>
                </a:gridCol>
              </a:tblGrid>
              <a:tr h="214448">
                <a:tc gridSpan="4">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50" normalizeH="0" baseline="0" dirty="0">
                          <a:ln>
                            <a:noFill/>
                          </a:ln>
                          <a:solidFill>
                            <a:schemeClr val="tx1"/>
                          </a:solidFill>
                          <a:effectLst/>
                          <a:uLnTx/>
                          <a:uFillTx/>
                          <a:latin typeface="Avenir Next LT Pro Demi"/>
                          <a:ea typeface="Yu Gothic UI" panose="020B0500000000000000" pitchFamily="50" charset="-128"/>
                          <a:cs typeface="+mn-cs"/>
                        </a:rPr>
                        <a:t>00 </a:t>
                      </a:r>
                      <a:r>
                        <a:rPr kumimoji="1" lang="ja-JP" altLang="en-US" sz="1100" b="1" i="0" u="none" strike="noStrike" kern="1200" cap="none" spc="50" normalizeH="0" baseline="0" noProof="0" dirty="0">
                          <a:ln>
                            <a:noFill/>
                          </a:ln>
                          <a:solidFill>
                            <a:schemeClr val="tx1"/>
                          </a:solidFill>
                          <a:effectLst/>
                          <a:uLnTx/>
                          <a:uFillTx/>
                          <a:latin typeface="Avenir Next LT Pro Demi"/>
                          <a:ea typeface="Yu Gothic UI" panose="020B0500000000000000" pitchFamily="50" charset="-128"/>
                          <a:cs typeface="+mn-cs"/>
                        </a:rPr>
                        <a:t>「ええやん、</a:t>
                      </a:r>
                      <a:r>
                        <a:rPr kumimoji="1" lang="en-US" altLang="ja-JP" sz="1100" b="1" i="0" u="none" strike="noStrike" kern="1200" cap="none" spc="50" normalizeH="0" baseline="0" noProof="0" dirty="0">
                          <a:ln>
                            <a:noFill/>
                          </a:ln>
                          <a:solidFill>
                            <a:schemeClr val="tx1"/>
                          </a:solidFill>
                          <a:effectLst/>
                          <a:uLnTx/>
                          <a:uFillTx/>
                          <a:latin typeface="Avenir Next LT Pro Demi"/>
                          <a:ea typeface="Yu Gothic UI" panose="020B0500000000000000" pitchFamily="50" charset="-128"/>
                          <a:cs typeface="+mn-cs"/>
                        </a:rPr>
                        <a:t>DX</a:t>
                      </a:r>
                      <a:r>
                        <a:rPr kumimoji="1" lang="ja-JP" altLang="en-US" sz="1100" b="1" i="0" u="none" strike="noStrike" kern="1200" cap="none" spc="50" normalizeH="0" baseline="0" noProof="0" dirty="0">
                          <a:ln>
                            <a:noFill/>
                          </a:ln>
                          <a:solidFill>
                            <a:schemeClr val="tx1"/>
                          </a:solidFill>
                          <a:effectLst/>
                          <a:uLnTx/>
                          <a:uFillTx/>
                          <a:latin typeface="Avenir Next LT Pro Demi"/>
                          <a:ea typeface="Yu Gothic UI" panose="020B0500000000000000" pitchFamily="50" charset="-128"/>
                          <a:cs typeface="+mn-cs"/>
                        </a:rPr>
                        <a:t>」全職員で</a:t>
                      </a:r>
                      <a:r>
                        <a:rPr kumimoji="1" lang="en-US" altLang="ja-JP" sz="1100" b="1" i="0" u="none" strike="noStrike" kern="1200" cap="none" spc="50" normalizeH="0" baseline="0" noProof="0" dirty="0">
                          <a:ln>
                            <a:noFill/>
                          </a:ln>
                          <a:solidFill>
                            <a:schemeClr val="tx1"/>
                          </a:solidFill>
                          <a:effectLst/>
                          <a:uLnTx/>
                          <a:uFillTx/>
                          <a:latin typeface="Avenir Next LT Pro Demi"/>
                          <a:ea typeface="Yu Gothic UI" panose="020B0500000000000000" pitchFamily="50" charset="-128"/>
                          <a:cs typeface="+mn-cs"/>
                        </a:rPr>
                        <a:t>DX</a:t>
                      </a:r>
                      <a:r>
                        <a:rPr kumimoji="1" lang="ja-JP" altLang="en-US" sz="1100" b="1" i="0" u="none" strike="noStrike" kern="1200" cap="none" spc="50" normalizeH="0" baseline="0" noProof="0" dirty="0">
                          <a:ln>
                            <a:noFill/>
                          </a:ln>
                          <a:solidFill>
                            <a:schemeClr val="tx1"/>
                          </a:solidFill>
                          <a:effectLst/>
                          <a:uLnTx/>
                          <a:uFillTx/>
                          <a:latin typeface="Avenir Next LT Pro Demi"/>
                          <a:ea typeface="Yu Gothic UI" panose="020B0500000000000000" pitchFamily="50" charset="-128"/>
                          <a:cs typeface="+mn-cs"/>
                        </a:rPr>
                        <a:t>を</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2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94012464"/>
                  </a:ext>
                </a:extLst>
              </a:tr>
              <a:tr h="214448">
                <a:tc rowSpan="4">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rowSpan="4">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デジタル統括室が</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DX</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の取組を企画段階から支援</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デジタル統括室が、事業を所管する担当の</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DX</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の取組に対し、課題やニーズの把握、解決方法及びソリューションの提案、事業の実行計画の策定まで一気通貫の支援を行い、事業の実行計画へとつなげる。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rPr>
                        <a:t>65</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0">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デジタルスキルとサービスデザイン思考を持つ外部</a:t>
                      </a:r>
                      <a:endPar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専門人材の確保</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DX</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を積極的に推進またはけん引できる人材として外部専門人材を採用し、当該人材</a:t>
                      </a:r>
                      <a:r>
                        <a:rPr lang="ja-JP" altLang="en-US" sz="1100" dirty="0">
                          <a:solidFill>
                            <a:srgbClr val="000000"/>
                          </a:solidFill>
                          <a:ea typeface="Yu Gothic UI" panose="020B0500000000000000" pitchFamily="50" charset="-128"/>
                        </a:rPr>
                        <a:t>が各部局における</a:t>
                      </a:r>
                      <a:r>
                        <a:rPr lang="en-US" altLang="ja-JP" sz="1100" dirty="0">
                          <a:solidFill>
                            <a:srgbClr val="000000"/>
                          </a:solidFill>
                          <a:ea typeface="Yu Gothic UI" panose="020B0500000000000000" pitchFamily="50" charset="-128"/>
                        </a:rPr>
                        <a:t>DX</a:t>
                      </a:r>
                      <a:r>
                        <a:rPr lang="ja-JP" altLang="en-US" sz="1100" dirty="0">
                          <a:solidFill>
                            <a:srgbClr val="000000"/>
                          </a:solidFill>
                          <a:ea typeface="Yu Gothic UI" panose="020B0500000000000000" pitchFamily="50" charset="-128"/>
                        </a:rPr>
                        <a:t>の取組に積極的に関与・参加・支援していく。</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66</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4"/>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デジタル技術を活用し、サービスのリデザインを主体的に担うコア人材の育成​</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自らの業務の</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DX</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を主体的に担えるコア人材を育成するため、グループワークを中心とした研修を通して、</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BPR</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やサービスデザイン思考、デジタル技術に関する知識の習得をめざす。</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68</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49539452"/>
                  </a:ext>
                </a:extLst>
              </a:tr>
              <a:tr h="324839">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l"/>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DX</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マインド・デジタルリテラシーを身につけた人材の</a:t>
                      </a:r>
                      <a:endPar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育成​</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全職員に対してスピード感を持ったリスキリング（学び直し）を行い、職員の</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DX</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マインド・デジタルリテラシーの向上をはかり、行政スキルに加えデジタルスキルを身につけた人材を育成する​。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69</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264642190"/>
                  </a:ext>
                </a:extLst>
              </a:tr>
            </a:tbl>
          </a:graphicData>
        </a:graphic>
      </p:graphicFrame>
    </p:spTree>
    <p:extLst>
      <p:ext uri="{BB962C8B-B14F-4D97-AF65-F5344CB8AC3E}">
        <p14:creationId xmlns:p14="http://schemas.microsoft.com/office/powerpoint/2010/main" val="8247598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B17042F-B838-4CF5-9BA2-ACE084CDCF4C}"/>
              </a:ext>
            </a:extLst>
          </p:cNvPr>
          <p:cNvSpPr/>
          <p:nvPr/>
        </p:nvSpPr>
        <p:spPr>
          <a:xfrm>
            <a:off x="0" y="114301"/>
            <a:ext cx="4960724" cy="6661150"/>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dirty="0">
              <a:ln>
                <a:noFill/>
              </a:ln>
              <a:solidFill>
                <a:prstClr val="white"/>
              </a:solidFill>
              <a:effectLst/>
              <a:uLnTx/>
              <a:uFillTx/>
              <a:latin typeface="Avenir Next LT Pro"/>
              <a:ea typeface="Yu Gothic UI"/>
              <a:cs typeface="+mn-cs"/>
            </a:endParaRPr>
          </a:p>
        </p:txBody>
      </p:sp>
      <p:sp>
        <p:nvSpPr>
          <p:cNvPr id="2" name="タイトル 1">
            <a:extLst>
              <a:ext uri="{FF2B5EF4-FFF2-40B4-BE49-F238E27FC236}">
                <a16:creationId xmlns:a16="http://schemas.microsoft.com/office/drawing/2014/main" id="{268C6836-423D-4A90-B834-28796E027B26}"/>
              </a:ext>
            </a:extLst>
          </p:cNvPr>
          <p:cNvSpPr>
            <a:spLocks noGrp="1"/>
          </p:cNvSpPr>
          <p:nvPr>
            <p:ph type="title"/>
          </p:nvPr>
        </p:nvSpPr>
        <p:spPr>
          <a:xfrm>
            <a:off x="452437" y="739881"/>
            <a:ext cx="4205287" cy="1252808"/>
          </a:xfrm>
        </p:spPr>
        <p:txBody>
          <a:bodyPr/>
          <a:lstStyle/>
          <a:p>
            <a:r>
              <a:rPr lang="ja-JP" altLang="en-US" spc="300" dirty="0">
                <a:ln w="9525">
                  <a:solidFill>
                    <a:schemeClr val="bg1"/>
                  </a:solidFill>
                </a:ln>
                <a:solidFill>
                  <a:schemeClr val="bg1"/>
                </a:solidFill>
                <a:latin typeface="+mj-lt"/>
              </a:rPr>
              <a:t>デジタル活用の</a:t>
            </a:r>
            <a:br>
              <a:rPr lang="ja-JP" altLang="en-US" spc="300" dirty="0">
                <a:ln w="9525">
                  <a:solidFill>
                    <a:schemeClr val="bg1"/>
                  </a:solidFill>
                </a:ln>
                <a:solidFill>
                  <a:schemeClr val="bg1"/>
                </a:solidFill>
                <a:latin typeface="+mj-lt"/>
              </a:rPr>
            </a:br>
            <a:r>
              <a:rPr lang="ja-JP" altLang="en-US" spc="300" dirty="0">
                <a:ln w="9525">
                  <a:solidFill>
                    <a:schemeClr val="bg1"/>
                  </a:solidFill>
                </a:ln>
                <a:solidFill>
                  <a:schemeClr val="bg1"/>
                </a:solidFill>
                <a:latin typeface="+mj-lt"/>
              </a:rPr>
              <a:t>他の取組</a:t>
            </a:r>
          </a:p>
        </p:txBody>
      </p:sp>
      <p:sp>
        <p:nvSpPr>
          <p:cNvPr id="32" name="スライド番号プレースホルダー 2">
            <a:extLst>
              <a:ext uri="{FF2B5EF4-FFF2-40B4-BE49-F238E27FC236}">
                <a16:creationId xmlns:a16="http://schemas.microsoft.com/office/drawing/2014/main" id="{22ED8F5B-A3BE-4DA5-B39D-67B952913A95}"/>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1" lang="en-GB"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31090887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71</a:t>
            </a:fld>
            <a:endParaRPr kumimoji="1" lang="en-GB" dirty="0"/>
          </a:p>
        </p:txBody>
      </p:sp>
      <p:graphicFrame>
        <p:nvGraphicFramePr>
          <p:cNvPr id="44" name="表 43">
            <a:extLst>
              <a:ext uri="{FF2B5EF4-FFF2-40B4-BE49-F238E27FC236}">
                <a16:creationId xmlns:a16="http://schemas.microsoft.com/office/drawing/2014/main" id="{4C81D944-0363-4106-5144-A606C456FB5A}"/>
              </a:ext>
            </a:extLst>
          </p:cNvPr>
          <p:cNvGraphicFramePr>
            <a:graphicFrameLocks noGrp="1"/>
          </p:cNvGraphicFramePr>
          <p:nvPr>
            <p:extLst>
              <p:ext uri="{D42A27DB-BD31-4B8C-83A1-F6EECF244321}">
                <p14:modId xmlns:p14="http://schemas.microsoft.com/office/powerpoint/2010/main" val="3603824807"/>
              </p:ext>
            </p:extLst>
          </p:nvPr>
        </p:nvGraphicFramePr>
        <p:xfrm>
          <a:off x="445009" y="647622"/>
          <a:ext cx="9009352" cy="5706398"/>
        </p:xfrm>
        <a:graphic>
          <a:graphicData uri="http://schemas.openxmlformats.org/drawingml/2006/table">
            <a:tbl>
              <a:tblPr firstRow="1" bandRow="1">
                <a:tableStyleId>{5940675A-B579-460E-94D1-54222C63F5DA}</a:tableStyleId>
              </a:tblPr>
              <a:tblGrid>
                <a:gridCol w="3369821">
                  <a:extLst>
                    <a:ext uri="{9D8B030D-6E8A-4147-A177-3AD203B41FA5}">
                      <a16:colId xmlns:a16="http://schemas.microsoft.com/office/drawing/2014/main" val="20000"/>
                    </a:ext>
                  </a:extLst>
                </a:gridCol>
                <a:gridCol w="5639531">
                  <a:extLst>
                    <a:ext uri="{9D8B030D-6E8A-4147-A177-3AD203B41FA5}">
                      <a16:colId xmlns:a16="http://schemas.microsoft.com/office/drawing/2014/main" val="20001"/>
                    </a:ext>
                  </a:extLst>
                </a:gridCol>
              </a:tblGrid>
              <a:tr h="827686">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「子育てするなら城東区」推進事業</a:t>
                      </a: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285750" marR="0" lvl="0" indent="-285750" algn="just" defTabSz="33377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「妊産婦や子育て中の保護者」に確実に行政サービスや情報が届くよう「城東区わくわく子育て応援アプリ」の運用を開始した。</a:t>
                      </a: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p>
                      <a:pPr marL="285750" marR="0" lvl="0" indent="-285750" algn="just" defTabSz="33377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「妊産婦や子育て中の保護者」に対し、生活の質の改善・向上や、胎児・乳幼児にとって良好な生育環境の実現・維持を図っていく。</a:t>
                      </a: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p>
                      <a:pPr marL="285750" marR="0" lvl="0" indent="-285750" algn="just" defTabSz="33377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本事業の他区への水平展開を検討していく。</a:t>
                      </a: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677198">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SMS</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によるがん対策の実施</a:t>
                      </a: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endParaRP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285750" marR="0" lvl="0" indent="-285750" algn="just" defTabSz="3337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baseline="0" noProof="0" dirty="0">
                          <a:ln>
                            <a:noFill/>
                          </a:ln>
                          <a:solidFill>
                            <a:schemeClr val="tx1"/>
                          </a:solidFill>
                          <a:uFillTx/>
                          <a:latin typeface="+mn-lt"/>
                          <a:ea typeface="Yu Gothic UI" panose="020B0500000000000000" pitchFamily="50" charset="-128"/>
                          <a:cs typeface="+mn-cs"/>
                        </a:rPr>
                        <a:t>がん検診の</a:t>
                      </a:r>
                      <a:r>
                        <a:rPr kumimoji="0" lang="en-US" altLang="ja-JP" sz="1200" b="0" i="0" u="none" strike="noStrike" kern="0" cap="none" spc="0" baseline="0" noProof="0" dirty="0">
                          <a:ln>
                            <a:noFill/>
                          </a:ln>
                          <a:solidFill>
                            <a:schemeClr val="tx1"/>
                          </a:solidFill>
                          <a:uFillTx/>
                          <a:latin typeface="+mn-lt"/>
                          <a:ea typeface="Yu Gothic UI" panose="020B0500000000000000" pitchFamily="50" charset="-128"/>
                          <a:cs typeface="+mn-cs"/>
                        </a:rPr>
                        <a:t>SMS</a:t>
                      </a:r>
                      <a:r>
                        <a:rPr kumimoji="0" lang="ja-JP" altLang="en-US" sz="1200" b="0" i="0" u="none" strike="noStrike" kern="0" cap="none" spc="0" baseline="0" noProof="0" dirty="0">
                          <a:ln>
                            <a:noFill/>
                          </a:ln>
                          <a:solidFill>
                            <a:schemeClr val="tx1"/>
                          </a:solidFill>
                          <a:uFillTx/>
                          <a:latin typeface="+mn-lt"/>
                          <a:ea typeface="Yu Gothic UI" panose="020B0500000000000000" pitchFamily="50" charset="-128"/>
                          <a:cs typeface="+mn-cs"/>
                        </a:rPr>
                        <a:t>による受診勧奨を取り入れたことにより、適切なタイミングで同一人に複数回送付することで、がん検診及び精密検査受診率の向上をめざす。</a:t>
                      </a:r>
                      <a:endParaRPr kumimoji="0" lang="en-US" altLang="ja-JP" sz="1200" b="0" i="0" u="none" strike="noStrike" kern="0" cap="none" spc="0" baseline="0" noProof="0" dirty="0">
                        <a:ln>
                          <a:noFill/>
                        </a:ln>
                        <a:solidFill>
                          <a:schemeClr val="tx1"/>
                        </a:solidFill>
                        <a:uFillTx/>
                        <a:latin typeface="+mn-lt"/>
                        <a:ea typeface="Yu Gothic UI" panose="020B0500000000000000" pitchFamily="50" charset="-128"/>
                        <a:cs typeface="+mn-cs"/>
                      </a:endParaRPr>
                    </a:p>
                    <a:p>
                      <a:pPr marL="285750" marR="0" lvl="0" indent="-285750" algn="just" defTabSz="3337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200" b="0" i="0" u="none" strike="noStrike" kern="0" cap="none" spc="0" baseline="0" noProof="0" dirty="0">
                          <a:ln>
                            <a:noFill/>
                          </a:ln>
                          <a:solidFill>
                            <a:schemeClr val="tx1"/>
                          </a:solidFill>
                          <a:uFillTx/>
                          <a:latin typeface="+mn-lt"/>
                          <a:ea typeface="Yu Gothic UI" panose="020B0500000000000000" pitchFamily="50" charset="-128"/>
                          <a:cs typeface="+mn-cs"/>
                        </a:rPr>
                        <a:t>2022</a:t>
                      </a:r>
                      <a:r>
                        <a:rPr kumimoji="0" lang="ja-JP" altLang="en-US" sz="1200" b="0" i="0" u="none" strike="noStrike" kern="0" cap="none" spc="0" baseline="0" noProof="0" dirty="0">
                          <a:ln>
                            <a:noFill/>
                          </a:ln>
                          <a:solidFill>
                            <a:schemeClr val="tx1"/>
                          </a:solidFill>
                          <a:uFillTx/>
                          <a:latin typeface="+mn-lt"/>
                          <a:ea typeface="Yu Gothic UI" panose="020B0500000000000000" pitchFamily="50" charset="-128"/>
                          <a:cs typeface="+mn-cs"/>
                        </a:rPr>
                        <a:t>年度の大腸がん受診勧奨の取組を分析し、他のがん検診にも活用を検討していく。</a:t>
                      </a:r>
                      <a:endParaRPr kumimoji="0" lang="en-US" altLang="ja-JP" sz="1200" b="0" i="0" u="none" strike="noStrike" kern="0" cap="none" spc="0" baseline="0" noProof="0" dirty="0">
                        <a:ln>
                          <a:noFill/>
                        </a:ln>
                        <a:solidFill>
                          <a:schemeClr val="tx1"/>
                        </a:solidFill>
                        <a:uFillTx/>
                        <a:latin typeface="+mn-lt"/>
                        <a:ea typeface="Yu Gothic UI" panose="020B0500000000000000" pitchFamily="50" charset="-128"/>
                        <a:cs typeface="+mn-cs"/>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677198">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SNS</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を活用した子育て支援、児童虐待防止相談</a:t>
                      </a: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285750" marR="0" lvl="0" indent="-285750" algn="just" defTabSz="3337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大阪府・堺市と共同し、子育てに悩みのある親、こども本人等が相談できる窓口を</a:t>
                      </a: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SNS</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を活用し開設した。</a:t>
                      </a: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endParaRPr>
                    </a:p>
                    <a:p>
                      <a:pPr marL="285750" marR="0" lvl="0" indent="-285750" algn="just" defTabSz="3337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児童虐待の発生予防・早期発見や児童虐待発生時の迅速かつ的確な対応、孤立育児の防止など子育て支援につなげていく。</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14779123"/>
                  </a:ext>
                </a:extLst>
              </a:tr>
              <a:tr h="677198">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児童相談等システムの再構築</a:t>
                      </a: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285750" marR="0" lvl="0" indent="-285750" algn="just" defTabSz="3337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虐待情報と</a:t>
                      </a: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DV</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情報の集約・一元化、他の福祉施策情報との連携や国システムとのデータ連携等により、児童虐待発生時の迅速かつ的確な対応を可能とする。</a:t>
                      </a: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endParaRP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308812713"/>
                  </a:ext>
                </a:extLst>
              </a:tr>
              <a:tr h="677198">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すみのえ情報局の運営</a:t>
                      </a: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285750" marR="0" lvl="0" indent="-285750" algn="just" defTabSz="3337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区民、区内の関連団体等が情報発信者となって、住之江区の歴史・文化や地域活動、企業による社会貢献活動の様子、区の取組などを動画、写真、記事等で発信することができるポータルサイトを運営し、住之江区を区内外に知ってもらうきっかけにするとともに、区内の関係者・団体が出会う場とし、区内で協力し合える関係づくりを促す。</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18357173"/>
                  </a:ext>
                </a:extLst>
              </a:tr>
              <a:tr h="677198">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移動三次元測量（</a:t>
                      </a: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MMS</a:t>
                      </a:r>
                      <a:r>
                        <a:rPr kumimoji="0" lang="en-US" altLang="ja-JP" sz="9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等）を活用した道路現況の測量</a:t>
                      </a: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285750" marR="0" lvl="0" indent="-285750" algn="just" defTabSz="3337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MMS</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を活用して道路現況を測量することで、区域線測量等にかかる維持管理業務の効率化を進めている。</a:t>
                      </a: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endParaRPr>
                    </a:p>
                    <a:p>
                      <a:pPr marL="285750" marR="0" lvl="0" indent="-285750" algn="just" defTabSz="3337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endParaRPr>
                    </a:p>
                    <a:p>
                      <a:pPr marL="285750" marR="0" lvl="0" indent="-285750" algn="just" defTabSz="3337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endParaRPr>
                    </a:p>
                    <a:p>
                      <a:pPr marL="285750" marR="0" lvl="0" indent="-285750" algn="just" defTabSz="3337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endParaRPr>
                    </a:p>
                    <a:p>
                      <a:pPr marL="285750" marR="0" lvl="0" indent="-285750" algn="just" defTabSz="3337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endParaRPr>
                    </a:p>
                    <a:p>
                      <a:pPr marL="0" marR="0" lvl="0" indent="0" algn="just" defTabSz="33377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endParaRPr>
                    </a:p>
                    <a:p>
                      <a:pPr marL="285750" marR="0" lvl="0" indent="-285750" algn="just" defTabSz="3337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endParaRP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297026856"/>
                  </a:ext>
                </a:extLst>
              </a:tr>
            </a:tbl>
          </a:graphicData>
        </a:graphic>
      </p:graphicFrame>
      <p:graphicFrame>
        <p:nvGraphicFramePr>
          <p:cNvPr id="45" name="表 44">
            <a:extLst>
              <a:ext uri="{FF2B5EF4-FFF2-40B4-BE49-F238E27FC236}">
                <a16:creationId xmlns:a16="http://schemas.microsoft.com/office/drawing/2014/main" id="{FEF42E44-978B-F76C-8ED5-21C2222313C4}"/>
              </a:ext>
            </a:extLst>
          </p:cNvPr>
          <p:cNvGraphicFramePr>
            <a:graphicFrameLocks noGrp="1"/>
          </p:cNvGraphicFramePr>
          <p:nvPr>
            <p:extLst>
              <p:ext uri="{D42A27DB-BD31-4B8C-83A1-F6EECF244321}">
                <p14:modId xmlns:p14="http://schemas.microsoft.com/office/powerpoint/2010/main" val="4279774853"/>
              </p:ext>
            </p:extLst>
          </p:nvPr>
        </p:nvGraphicFramePr>
        <p:xfrm>
          <a:off x="445010" y="373833"/>
          <a:ext cx="9009351" cy="274320"/>
        </p:xfrm>
        <a:graphic>
          <a:graphicData uri="http://schemas.openxmlformats.org/drawingml/2006/table">
            <a:tbl>
              <a:tblPr firstRow="1" bandRow="1">
                <a:tableStyleId>{5940675A-B579-460E-94D1-54222C63F5DA}</a:tableStyleId>
              </a:tblPr>
              <a:tblGrid>
                <a:gridCol w="3369820">
                  <a:extLst>
                    <a:ext uri="{9D8B030D-6E8A-4147-A177-3AD203B41FA5}">
                      <a16:colId xmlns:a16="http://schemas.microsoft.com/office/drawing/2014/main" val="20000"/>
                    </a:ext>
                  </a:extLst>
                </a:gridCol>
                <a:gridCol w="5639531">
                  <a:extLst>
                    <a:ext uri="{9D8B030D-6E8A-4147-A177-3AD203B41FA5}">
                      <a16:colId xmlns:a16="http://schemas.microsoft.com/office/drawing/2014/main" val="20001"/>
                    </a:ext>
                  </a:extLst>
                </a:gridCol>
              </a:tblGrid>
              <a:tr h="259049">
                <a:tc>
                  <a:txBody>
                    <a:bodyPr/>
                    <a:lstStyle/>
                    <a:p>
                      <a:pPr algn="ctr"/>
                      <a:r>
                        <a:rPr kumimoji="0" lang="ja-JP" altLang="en-US" sz="1200" b="1" kern="0" spc="300" dirty="0">
                          <a:solidFill>
                            <a:schemeClr val="bg1"/>
                          </a:solidFill>
                          <a:latin typeface="+mn-lt"/>
                          <a:ea typeface="Yu Gothic UI" panose="020B0500000000000000" pitchFamily="50" charset="-128"/>
                          <a:cs typeface="ＭＳ Ｐゴシック" panose="020B0600070205080204" pitchFamily="50" charset="-128"/>
                        </a:rPr>
                        <a:t>取組</a:t>
                      </a: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indent="0" algn="ctr" defTabSz="333770" latinLnBrk="0">
                        <a:lnSpc>
                          <a:spcPct val="100000"/>
                        </a:lnSpc>
                        <a:spcBef>
                          <a:spcPts val="0"/>
                        </a:spcBef>
                        <a:spcAft>
                          <a:spcPts val="0"/>
                        </a:spcAft>
                        <a:buClrTx/>
                        <a:buSzTx/>
                        <a:buFontTx/>
                        <a:buNone/>
                        <a:tabLst/>
                      </a:pPr>
                      <a:r>
                        <a:rPr kumimoji="0" lang="ja-JP" altLang="en-US" sz="1200" b="1" i="0" u="none" strike="noStrike" kern="0" cap="none" spc="300" baseline="0" dirty="0">
                          <a:ln>
                            <a:noFill/>
                          </a:ln>
                          <a:solidFill>
                            <a:schemeClr val="bg1"/>
                          </a:solidFill>
                          <a:uFillTx/>
                          <a:latin typeface="+mn-lt"/>
                          <a:ea typeface="Yu Gothic UI" panose="020B0500000000000000" pitchFamily="50" charset="-128"/>
                          <a:cs typeface="ＭＳ Ｐゴシック" panose="020B0600070205080204" pitchFamily="50" charset="-128"/>
                          <a:sym typeface="Helvetica Light"/>
                        </a:rPr>
                        <a:t>取組内容</a:t>
                      </a:r>
                    </a:p>
                  </a:txBody>
                  <a:tcPr>
                    <a:lnL w="635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0000"/>
                  </a:ext>
                </a:extLst>
              </a:tr>
            </a:tbl>
          </a:graphicData>
        </a:graphic>
      </p:graphicFrame>
      <p:pic>
        <p:nvPicPr>
          <p:cNvPr id="8" name="図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78990" y="5225175"/>
            <a:ext cx="937261" cy="1009876"/>
          </a:xfrm>
          <a:prstGeom prst="rect">
            <a:avLst/>
          </a:prstGeom>
        </p:spPr>
      </p:pic>
      <p:sp>
        <p:nvSpPr>
          <p:cNvPr id="9" name="正方形/長方形 8"/>
          <p:cNvSpPr/>
          <p:nvPr/>
        </p:nvSpPr>
        <p:spPr>
          <a:xfrm>
            <a:off x="8016252" y="6063210"/>
            <a:ext cx="889470" cy="230832"/>
          </a:xfrm>
          <a:prstGeom prst="rect">
            <a:avLst/>
          </a:prstGeom>
        </p:spPr>
        <p:txBody>
          <a:bodyPr wrap="square">
            <a:spAutoFit/>
          </a:bodyPr>
          <a:lstStyle/>
          <a:p>
            <a:r>
              <a:rPr lang="en-US" altLang="ja-JP" sz="900" kern="0" dirty="0">
                <a:ea typeface="Yu Gothic UI" panose="020B0500000000000000" pitchFamily="50" charset="-128"/>
                <a:cs typeface="ＭＳ Ｐゴシック" panose="020B0600070205080204" pitchFamily="50" charset="-128"/>
              </a:rPr>
              <a:t>MMS</a:t>
            </a:r>
            <a:r>
              <a:rPr lang="ja-JP" altLang="en-US" sz="900" kern="0" dirty="0">
                <a:ea typeface="Yu Gothic UI" panose="020B0500000000000000" pitchFamily="50" charset="-128"/>
                <a:cs typeface="ＭＳ Ｐゴシック" panose="020B0600070205080204" pitchFamily="50" charset="-128"/>
              </a:rPr>
              <a:t>車両</a:t>
            </a:r>
            <a:endParaRPr lang="en-US" altLang="ja-JP" sz="900" kern="0" dirty="0">
              <a:ea typeface="Yu Gothic UI" panose="020B0500000000000000" pitchFamily="50" charset="-128"/>
              <a:cs typeface="ＭＳ Ｐゴシック" panose="020B0600070205080204" pitchFamily="50" charset="-128"/>
            </a:endParaRPr>
          </a:p>
        </p:txBody>
      </p:sp>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3008" y="5225175"/>
            <a:ext cx="934281" cy="1038090"/>
          </a:xfrm>
          <a:prstGeom prst="rect">
            <a:avLst/>
          </a:prstGeom>
        </p:spPr>
      </p:pic>
    </p:spTree>
    <p:extLst>
      <p:ext uri="{BB962C8B-B14F-4D97-AF65-F5344CB8AC3E}">
        <p14:creationId xmlns:p14="http://schemas.microsoft.com/office/powerpoint/2010/main" val="42260724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72</a:t>
            </a:fld>
            <a:endParaRPr kumimoji="1" lang="en-GB" dirty="0"/>
          </a:p>
        </p:txBody>
      </p:sp>
      <p:graphicFrame>
        <p:nvGraphicFramePr>
          <p:cNvPr id="44" name="表 43">
            <a:extLst>
              <a:ext uri="{FF2B5EF4-FFF2-40B4-BE49-F238E27FC236}">
                <a16:creationId xmlns:a16="http://schemas.microsoft.com/office/drawing/2014/main" id="{4C81D944-0363-4106-5144-A606C456FB5A}"/>
              </a:ext>
            </a:extLst>
          </p:cNvPr>
          <p:cNvGraphicFramePr>
            <a:graphicFrameLocks noGrp="1"/>
          </p:cNvGraphicFramePr>
          <p:nvPr>
            <p:extLst>
              <p:ext uri="{D42A27DB-BD31-4B8C-83A1-F6EECF244321}">
                <p14:modId xmlns:p14="http://schemas.microsoft.com/office/powerpoint/2010/main" val="3599231575"/>
              </p:ext>
            </p:extLst>
          </p:nvPr>
        </p:nvGraphicFramePr>
        <p:xfrm>
          <a:off x="445009" y="647622"/>
          <a:ext cx="9009352" cy="4663440"/>
        </p:xfrm>
        <a:graphic>
          <a:graphicData uri="http://schemas.openxmlformats.org/drawingml/2006/table">
            <a:tbl>
              <a:tblPr firstRow="1" bandRow="1">
                <a:tableStyleId>{5940675A-B579-460E-94D1-54222C63F5DA}</a:tableStyleId>
              </a:tblPr>
              <a:tblGrid>
                <a:gridCol w="3369821">
                  <a:extLst>
                    <a:ext uri="{9D8B030D-6E8A-4147-A177-3AD203B41FA5}">
                      <a16:colId xmlns:a16="http://schemas.microsoft.com/office/drawing/2014/main" val="20000"/>
                    </a:ext>
                  </a:extLst>
                </a:gridCol>
                <a:gridCol w="5639531">
                  <a:extLst>
                    <a:ext uri="{9D8B030D-6E8A-4147-A177-3AD203B41FA5}">
                      <a16:colId xmlns:a16="http://schemas.microsoft.com/office/drawing/2014/main" val="20001"/>
                    </a:ext>
                  </a:extLst>
                </a:gridCol>
              </a:tblGrid>
              <a:tr h="827686">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ドローン活用による安全かつ効率的な維持管理</a:t>
                      </a: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285750" marR="0" lvl="0" indent="-285750" algn="just" defTabSz="33377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大阪港の防潮堤やごみ処理施設の煙突上部等は、簡単に人が立ち入ることができない場所が多いため、ドローンを活用することにより、安全かつ効率的な維持管理作業を行っている。</a:t>
                      </a:r>
                    </a:p>
                    <a:p>
                      <a:pPr marL="285750" marR="0" lvl="0" indent="-285750" algn="just" defTabSz="33377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防潮堤における不法占拠物件等の早期発見に活用しつつ、自然災害発生時の被災状況を迅速に確認する役割もめざす。</a:t>
                      </a: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p>
                      <a:pPr marL="0" marR="0" lvl="0" indent="0" algn="just" defTabSz="33377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p>
                      <a:pPr marL="0" marR="0" lvl="0" indent="0" algn="just" defTabSz="33377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p>
                      <a:pPr marL="0" marR="0" lvl="0" indent="0" algn="just" defTabSz="33377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p>
                      <a:pPr marL="0" marR="0" lvl="0" indent="0" algn="just" defTabSz="33377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p>
                      <a:pPr marL="0" marR="0" lvl="0" indent="0" algn="just" defTabSz="33377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677198">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baseline="0" dirty="0" err="1">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i</a:t>
                      </a: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-construction</a:t>
                      </a:r>
                      <a:r>
                        <a:rPr kumimoji="0" lang="en-US" altLang="ja-JP" sz="9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の実施</a:t>
                      </a: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285750" marR="0" lvl="0" indent="-285750" algn="just" defTabSz="33377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夢洲における土地造成工事において、ドローンによる地形計測や</a:t>
                      </a: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3D</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設計データの活用、</a:t>
                      </a: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ICT</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建機による土工等、</a:t>
                      </a: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ICT</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を積極的に導入し、効率的な工事施工を行った。</a:t>
                      </a:r>
                      <a:r>
                        <a:rPr kumimoji="0" lang="zh-TW"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（期間</a:t>
                      </a:r>
                      <a:r>
                        <a:rPr kumimoji="0" lang="en-US" altLang="zh-TW"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:2019.3</a:t>
                      </a:r>
                      <a:r>
                        <a:rPr kumimoji="0" lang="zh-TW"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r>
                        <a:rPr kumimoji="0" lang="en-US" altLang="zh-TW"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2023.2</a:t>
                      </a:r>
                      <a:r>
                        <a:rPr kumimoji="0" lang="zh-TW"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endParaRPr kumimoji="0" lang="en-US" altLang="zh-TW"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p>
                      <a:pPr marL="285750" marR="0" lvl="0" indent="-285750" algn="just" defTabSz="33377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TW"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p>
                      <a:pPr marL="285750" marR="0" lvl="0" indent="-285750" algn="just" defTabSz="33377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TW"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p>
                      <a:pPr marL="0" marR="0" lvl="0" indent="0" algn="just" defTabSz="33377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zh-TW"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677198">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多機能型の観光案内表示板（デジタルサイネージ）を整備し、観光客の周遊性・回遊性を向上</a:t>
                      </a: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285750" marR="0" lvl="0" indent="-285750" algn="just" defTabSz="3337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2025</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年大阪・関西万博の開催を見据え、外国人を含む来阪観光客の様々なニーズに対応するため、多言語表示の充実や公衆無線</a:t>
                      </a: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LAN</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の設置など、観光案内機能の強化を目的とした多機能型の観光案内表示板（デジタルサイネージ）を、特に多くの観光客が訪れる施設や主要駅の周辺等に整備する。</a:t>
                      </a:r>
                    </a:p>
                    <a:p>
                      <a:pPr marL="285750" marR="0" lvl="0" indent="-285750" algn="just" defTabSz="3337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多機能型の観光案内表示板については、災害時等における情報発信にも活用する。</a:t>
                      </a:r>
                    </a:p>
                    <a:p>
                      <a:pPr marL="285750" marR="0" lvl="0" indent="-285750" algn="just" defTabSz="3337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観光案内表示板の整備・維持管理については、広告収入等により民間活力を積極的に活用し、大阪市が整備費用及び維持管理費用を負担しない手法による。これにより、多機能型の観光案内表示板を含むより多くの観光案内表示板を整備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308812713"/>
                  </a:ext>
                </a:extLst>
              </a:tr>
            </a:tbl>
          </a:graphicData>
        </a:graphic>
      </p:graphicFrame>
      <p:graphicFrame>
        <p:nvGraphicFramePr>
          <p:cNvPr id="45" name="表 44">
            <a:extLst>
              <a:ext uri="{FF2B5EF4-FFF2-40B4-BE49-F238E27FC236}">
                <a16:creationId xmlns:a16="http://schemas.microsoft.com/office/drawing/2014/main" id="{FEF42E44-978B-F76C-8ED5-21C2222313C4}"/>
              </a:ext>
            </a:extLst>
          </p:cNvPr>
          <p:cNvGraphicFramePr>
            <a:graphicFrameLocks noGrp="1"/>
          </p:cNvGraphicFramePr>
          <p:nvPr/>
        </p:nvGraphicFramePr>
        <p:xfrm>
          <a:off x="445010" y="373833"/>
          <a:ext cx="9009351" cy="274320"/>
        </p:xfrm>
        <a:graphic>
          <a:graphicData uri="http://schemas.openxmlformats.org/drawingml/2006/table">
            <a:tbl>
              <a:tblPr firstRow="1" bandRow="1">
                <a:tableStyleId>{5940675A-B579-460E-94D1-54222C63F5DA}</a:tableStyleId>
              </a:tblPr>
              <a:tblGrid>
                <a:gridCol w="3369820">
                  <a:extLst>
                    <a:ext uri="{9D8B030D-6E8A-4147-A177-3AD203B41FA5}">
                      <a16:colId xmlns:a16="http://schemas.microsoft.com/office/drawing/2014/main" val="20000"/>
                    </a:ext>
                  </a:extLst>
                </a:gridCol>
                <a:gridCol w="5639531">
                  <a:extLst>
                    <a:ext uri="{9D8B030D-6E8A-4147-A177-3AD203B41FA5}">
                      <a16:colId xmlns:a16="http://schemas.microsoft.com/office/drawing/2014/main" val="20001"/>
                    </a:ext>
                  </a:extLst>
                </a:gridCol>
              </a:tblGrid>
              <a:tr h="259049">
                <a:tc>
                  <a:txBody>
                    <a:bodyPr/>
                    <a:lstStyle/>
                    <a:p>
                      <a:pPr algn="ctr"/>
                      <a:r>
                        <a:rPr kumimoji="0" lang="ja-JP" altLang="en-US" sz="1200" b="1" kern="0" spc="300" dirty="0">
                          <a:solidFill>
                            <a:schemeClr val="bg1"/>
                          </a:solidFill>
                          <a:latin typeface="+mn-lt"/>
                          <a:ea typeface="Yu Gothic UI" panose="020B0500000000000000" pitchFamily="50" charset="-128"/>
                          <a:cs typeface="ＭＳ Ｐゴシック" panose="020B0600070205080204" pitchFamily="50" charset="-128"/>
                        </a:rPr>
                        <a:t>取組</a:t>
                      </a: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indent="0" algn="ctr" defTabSz="333770" latinLnBrk="0">
                        <a:lnSpc>
                          <a:spcPct val="100000"/>
                        </a:lnSpc>
                        <a:spcBef>
                          <a:spcPts val="0"/>
                        </a:spcBef>
                        <a:spcAft>
                          <a:spcPts val="0"/>
                        </a:spcAft>
                        <a:buClrTx/>
                        <a:buSzTx/>
                        <a:buFontTx/>
                        <a:buNone/>
                        <a:tabLst/>
                      </a:pPr>
                      <a:r>
                        <a:rPr kumimoji="0" lang="ja-JP" altLang="en-US" sz="1200" b="1" i="0" u="none" strike="noStrike" kern="0" cap="none" spc="300" baseline="0" dirty="0">
                          <a:ln>
                            <a:noFill/>
                          </a:ln>
                          <a:solidFill>
                            <a:schemeClr val="bg1"/>
                          </a:solidFill>
                          <a:uFillTx/>
                          <a:latin typeface="+mn-lt"/>
                          <a:ea typeface="Yu Gothic UI" panose="020B0500000000000000" pitchFamily="50" charset="-128"/>
                          <a:cs typeface="ＭＳ Ｐゴシック" panose="020B0600070205080204" pitchFamily="50" charset="-128"/>
                          <a:sym typeface="Helvetica Light"/>
                        </a:rPr>
                        <a:t>取組内容</a:t>
                      </a:r>
                    </a:p>
                  </a:txBody>
                  <a:tcPr>
                    <a:lnL w="635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0000"/>
                  </a:ext>
                </a:extLst>
              </a:tr>
            </a:tbl>
          </a:graphicData>
        </a:graphic>
      </p:graphicFrame>
      <p:pic>
        <p:nvPicPr>
          <p:cNvPr id="11" name="図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8184" y="1637949"/>
            <a:ext cx="1128000" cy="846000"/>
          </a:xfrm>
          <a:prstGeom prst="rect">
            <a:avLst/>
          </a:prstGeom>
        </p:spPr>
      </p:pic>
      <p:pic>
        <p:nvPicPr>
          <p:cNvPr id="12" name="図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1141" y="1654845"/>
            <a:ext cx="1183321" cy="846000"/>
          </a:xfrm>
          <a:prstGeom prst="rect">
            <a:avLst/>
          </a:prstGeom>
        </p:spPr>
      </p:pic>
      <p:sp>
        <p:nvSpPr>
          <p:cNvPr id="13" name="正方形/長方形 12"/>
          <p:cNvSpPr/>
          <p:nvPr/>
        </p:nvSpPr>
        <p:spPr>
          <a:xfrm>
            <a:off x="8098779" y="2270013"/>
            <a:ext cx="1427101" cy="230832"/>
          </a:xfrm>
          <a:prstGeom prst="rect">
            <a:avLst/>
          </a:prstGeom>
        </p:spPr>
        <p:txBody>
          <a:bodyPr wrap="square">
            <a:spAutoFit/>
          </a:bodyPr>
          <a:lstStyle/>
          <a:p>
            <a:r>
              <a:rPr lang="ja-JP" altLang="en-US" sz="900" kern="0" dirty="0">
                <a:ea typeface="Yu Gothic UI" panose="020B0500000000000000" pitchFamily="50" charset="-128"/>
                <a:cs typeface="ＭＳ Ｐゴシック" panose="020B0600070205080204" pitchFamily="50" charset="-128"/>
              </a:rPr>
              <a:t>ドローンとドローンによる画像</a:t>
            </a:r>
            <a:endParaRPr lang="en-US" altLang="ja-JP" sz="900" kern="0" dirty="0">
              <a:ea typeface="Yu Gothic UI" panose="020B0500000000000000" pitchFamily="50" charset="-128"/>
              <a:cs typeface="ＭＳ Ｐゴシック" panose="020B0600070205080204" pitchFamily="50" charset="-128"/>
            </a:endParaRPr>
          </a:p>
        </p:txBody>
      </p:sp>
      <p:pic>
        <p:nvPicPr>
          <p:cNvPr id="14" name="図 13"/>
          <p:cNvPicPr>
            <a:picLocks noChangeAspect="1"/>
          </p:cNvPicPr>
          <p:nvPr/>
        </p:nvPicPr>
        <p:blipFill>
          <a:blip r:embed="rId4"/>
          <a:stretch>
            <a:fillRect/>
          </a:stretch>
        </p:blipFill>
        <p:spPr>
          <a:xfrm>
            <a:off x="6006568" y="2987295"/>
            <a:ext cx="1516001" cy="710427"/>
          </a:xfrm>
          <a:prstGeom prst="rect">
            <a:avLst/>
          </a:prstGeom>
        </p:spPr>
      </p:pic>
      <p:sp>
        <p:nvSpPr>
          <p:cNvPr id="15" name="正方形/長方形 14"/>
          <p:cNvSpPr/>
          <p:nvPr/>
        </p:nvSpPr>
        <p:spPr>
          <a:xfrm>
            <a:off x="7581800" y="3466890"/>
            <a:ext cx="889470" cy="230832"/>
          </a:xfrm>
          <a:prstGeom prst="rect">
            <a:avLst/>
          </a:prstGeom>
        </p:spPr>
        <p:txBody>
          <a:bodyPr wrap="square">
            <a:spAutoFit/>
          </a:bodyPr>
          <a:lstStyle/>
          <a:p>
            <a:r>
              <a:rPr lang="en-US" altLang="ja-JP" sz="900" kern="0" dirty="0">
                <a:ea typeface="Yu Gothic UI" panose="020B0500000000000000" pitchFamily="50" charset="-128"/>
                <a:cs typeface="ＭＳ Ｐゴシック" panose="020B0600070205080204" pitchFamily="50" charset="-128"/>
              </a:rPr>
              <a:t>3D</a:t>
            </a:r>
            <a:r>
              <a:rPr lang="ja-JP" altLang="en-US" sz="900" kern="0" dirty="0">
                <a:ea typeface="Yu Gothic UI" panose="020B0500000000000000" pitchFamily="50" charset="-128"/>
                <a:cs typeface="ＭＳ Ｐゴシック" panose="020B0600070205080204" pitchFamily="50" charset="-128"/>
              </a:rPr>
              <a:t>設計データ</a:t>
            </a:r>
            <a:endParaRPr lang="en-US" altLang="ja-JP" sz="900" kern="0" dirty="0">
              <a:ea typeface="Yu Gothic UI" panose="020B0500000000000000" pitchFamily="50" charset="-128"/>
              <a:cs typeface="ＭＳ Ｐゴシック" panose="020B0600070205080204" pitchFamily="50" charset="-128"/>
            </a:endParaRPr>
          </a:p>
        </p:txBody>
      </p:sp>
      <p:sp>
        <p:nvSpPr>
          <p:cNvPr id="16" name="テキスト ボックス 15">
            <a:extLst>
              <a:ext uri="{FF2B5EF4-FFF2-40B4-BE49-F238E27FC236}">
                <a16:creationId xmlns:a16="http://schemas.microsoft.com/office/drawing/2014/main" id="{945E38E8-6958-218B-C83D-6259A993E8B6}"/>
              </a:ext>
            </a:extLst>
          </p:cNvPr>
          <p:cNvSpPr txBox="1"/>
          <p:nvPr/>
        </p:nvSpPr>
        <p:spPr>
          <a:xfrm>
            <a:off x="357946" y="6317754"/>
            <a:ext cx="8798312" cy="415498"/>
          </a:xfrm>
          <a:prstGeom prst="rect">
            <a:avLst/>
          </a:prstGeom>
          <a:noFill/>
        </p:spPr>
        <p:txBody>
          <a:bodyPr wrap="square">
            <a:spAutoFit/>
          </a:bodyPr>
          <a:lstStyle/>
          <a:p>
            <a:r>
              <a:rPr lang="en-US" altLang="ja-JP" sz="1050" dirty="0"/>
              <a:t>※</a:t>
            </a:r>
            <a:r>
              <a:rPr lang="ja-JP" altLang="en-US" sz="1050" dirty="0"/>
              <a:t>「</a:t>
            </a:r>
            <a:r>
              <a:rPr lang="en-US" altLang="ja-JP" sz="1050" dirty="0"/>
              <a:t>ICT</a:t>
            </a:r>
            <a:r>
              <a:rPr lang="ja-JP" altLang="en-US" sz="1050" dirty="0"/>
              <a:t>の全面的な活用（</a:t>
            </a:r>
            <a:r>
              <a:rPr lang="en-US" altLang="ja-JP" sz="1050" dirty="0"/>
              <a:t>ICT</a:t>
            </a:r>
            <a:r>
              <a:rPr lang="ja-JP" altLang="en-US" sz="1050" dirty="0"/>
              <a:t>土工）」等の施策を建設現場に導入することによって、建設生産システム全体の生産性向上を図り、もって魅力ある建設現場をめざす取組をいう。</a:t>
            </a:r>
          </a:p>
        </p:txBody>
      </p:sp>
      <p:pic>
        <p:nvPicPr>
          <p:cNvPr id="17" name="図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69906" y="1637949"/>
            <a:ext cx="1515803" cy="846000"/>
          </a:xfrm>
          <a:prstGeom prst="rect">
            <a:avLst/>
          </a:prstGeom>
        </p:spPr>
      </p:pic>
    </p:spTree>
    <p:extLst>
      <p:ext uri="{BB962C8B-B14F-4D97-AF65-F5344CB8AC3E}">
        <p14:creationId xmlns:p14="http://schemas.microsoft.com/office/powerpoint/2010/main" val="13543266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73</a:t>
            </a:fld>
            <a:endParaRPr kumimoji="1" lang="en-GB" dirty="0"/>
          </a:p>
        </p:txBody>
      </p:sp>
      <p:graphicFrame>
        <p:nvGraphicFramePr>
          <p:cNvPr id="44" name="表 43">
            <a:extLst>
              <a:ext uri="{FF2B5EF4-FFF2-40B4-BE49-F238E27FC236}">
                <a16:creationId xmlns:a16="http://schemas.microsoft.com/office/drawing/2014/main" id="{4C81D944-0363-4106-5144-A606C456FB5A}"/>
              </a:ext>
            </a:extLst>
          </p:cNvPr>
          <p:cNvGraphicFramePr>
            <a:graphicFrameLocks noGrp="1"/>
          </p:cNvGraphicFramePr>
          <p:nvPr>
            <p:extLst>
              <p:ext uri="{D42A27DB-BD31-4B8C-83A1-F6EECF244321}">
                <p14:modId xmlns:p14="http://schemas.microsoft.com/office/powerpoint/2010/main" val="3610318993"/>
              </p:ext>
            </p:extLst>
          </p:nvPr>
        </p:nvGraphicFramePr>
        <p:xfrm>
          <a:off x="445009" y="647622"/>
          <a:ext cx="9009352" cy="2377440"/>
        </p:xfrm>
        <a:graphic>
          <a:graphicData uri="http://schemas.openxmlformats.org/drawingml/2006/table">
            <a:tbl>
              <a:tblPr firstRow="1" bandRow="1">
                <a:tableStyleId>{5940675A-B579-460E-94D1-54222C63F5DA}</a:tableStyleId>
              </a:tblPr>
              <a:tblGrid>
                <a:gridCol w="3369821">
                  <a:extLst>
                    <a:ext uri="{9D8B030D-6E8A-4147-A177-3AD203B41FA5}">
                      <a16:colId xmlns:a16="http://schemas.microsoft.com/office/drawing/2014/main" val="20000"/>
                    </a:ext>
                  </a:extLst>
                </a:gridCol>
                <a:gridCol w="5639531">
                  <a:extLst>
                    <a:ext uri="{9D8B030D-6E8A-4147-A177-3AD203B41FA5}">
                      <a16:colId xmlns:a16="http://schemas.microsoft.com/office/drawing/2014/main" val="20001"/>
                    </a:ext>
                  </a:extLst>
                </a:gridCol>
              </a:tblGrid>
              <a:tr h="827686">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携帯電話基地局等の設置支援の取組</a:t>
                      </a: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285750" marR="0" lvl="0" indent="-285750" algn="just" defTabSz="3337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携帯電話基地局の設置にあたり、通信キャリア・基地局シェアリング事業者等のニーズに応じて市有施設の利活用を検討するなど、</a:t>
                      </a: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5G</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ネットワーク環境の充実に向けて取り組んでいる。</a:t>
                      </a:r>
                    </a:p>
                    <a:p>
                      <a:pPr marL="285750" marR="0" lvl="0" indent="-285750" algn="just" defTabSz="3337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2021</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年度より、デジタル統括室において、携帯電話基地局の設置にかかる支援窓口を設置、運用しており、地図上の市有施設情報の提供や、市有施設の所管不明時における問い合わせ対応など、</a:t>
                      </a: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5G</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ネットワーク環境の充実に向けた取組を進めていく。</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677198">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オープンデータの推進</a:t>
                      </a: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285750" marR="0" lvl="0" indent="-285750" algn="just" defTabSz="33377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商用利用及び二次利用できない理由が明確なものを除き、市が公開するデータは、オープンデータであるという理念（オープン・バイ・デフォルト）の下、データのオープン化を推進している。​</a:t>
                      </a: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p>
                      <a:pPr marL="285750" marR="0" lvl="0" indent="-285750" algn="just" defTabSz="33377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この間、オープンデータの質と量の向上に取り組んできた。</a:t>
                      </a: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p>
                      <a:pPr marL="285750" marR="0" lvl="0" indent="-285750" algn="just" defTabSz="33377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r>
                        <a:rPr lang="ja-JP" altLang="en-US" sz="1200" dirty="0">
                          <a:solidFill>
                            <a:srgbClr val="000000"/>
                          </a:solidFill>
                          <a:latin typeface="Yu Gothic UI" panose="020B0500000000000000" pitchFamily="50" charset="-128"/>
                          <a:ea typeface="Yu Gothic UI" panose="020B0500000000000000" pitchFamily="50" charset="-128"/>
                        </a:rPr>
                        <a:t>今後さらに、事業者ニーズの把握やデータの整備など公開の充実に向けた検討を行い、データの公開を進めていくことで、イノベーション創出や官民協働の推進につなげていく。</a:t>
                      </a: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5" name="表 44">
            <a:extLst>
              <a:ext uri="{FF2B5EF4-FFF2-40B4-BE49-F238E27FC236}">
                <a16:creationId xmlns:a16="http://schemas.microsoft.com/office/drawing/2014/main" id="{FEF42E44-978B-F76C-8ED5-21C2222313C4}"/>
              </a:ext>
            </a:extLst>
          </p:cNvPr>
          <p:cNvGraphicFramePr>
            <a:graphicFrameLocks noGrp="1"/>
          </p:cNvGraphicFramePr>
          <p:nvPr/>
        </p:nvGraphicFramePr>
        <p:xfrm>
          <a:off x="445010" y="373833"/>
          <a:ext cx="9009351" cy="274320"/>
        </p:xfrm>
        <a:graphic>
          <a:graphicData uri="http://schemas.openxmlformats.org/drawingml/2006/table">
            <a:tbl>
              <a:tblPr firstRow="1" bandRow="1">
                <a:tableStyleId>{5940675A-B579-460E-94D1-54222C63F5DA}</a:tableStyleId>
              </a:tblPr>
              <a:tblGrid>
                <a:gridCol w="3369820">
                  <a:extLst>
                    <a:ext uri="{9D8B030D-6E8A-4147-A177-3AD203B41FA5}">
                      <a16:colId xmlns:a16="http://schemas.microsoft.com/office/drawing/2014/main" val="20000"/>
                    </a:ext>
                  </a:extLst>
                </a:gridCol>
                <a:gridCol w="5639531">
                  <a:extLst>
                    <a:ext uri="{9D8B030D-6E8A-4147-A177-3AD203B41FA5}">
                      <a16:colId xmlns:a16="http://schemas.microsoft.com/office/drawing/2014/main" val="20001"/>
                    </a:ext>
                  </a:extLst>
                </a:gridCol>
              </a:tblGrid>
              <a:tr h="259049">
                <a:tc>
                  <a:txBody>
                    <a:bodyPr/>
                    <a:lstStyle/>
                    <a:p>
                      <a:pPr algn="ctr"/>
                      <a:r>
                        <a:rPr kumimoji="0" lang="ja-JP" altLang="en-US" sz="1200" b="1" kern="0" spc="300" dirty="0">
                          <a:solidFill>
                            <a:schemeClr val="bg1"/>
                          </a:solidFill>
                          <a:latin typeface="+mn-lt"/>
                          <a:ea typeface="Yu Gothic UI" panose="020B0500000000000000" pitchFamily="50" charset="-128"/>
                          <a:cs typeface="ＭＳ Ｐゴシック" panose="020B0600070205080204" pitchFamily="50" charset="-128"/>
                        </a:rPr>
                        <a:t>取組</a:t>
                      </a: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indent="0" algn="ctr" defTabSz="333770" latinLnBrk="0">
                        <a:lnSpc>
                          <a:spcPct val="100000"/>
                        </a:lnSpc>
                        <a:spcBef>
                          <a:spcPts val="0"/>
                        </a:spcBef>
                        <a:spcAft>
                          <a:spcPts val="0"/>
                        </a:spcAft>
                        <a:buClrTx/>
                        <a:buSzTx/>
                        <a:buFontTx/>
                        <a:buNone/>
                        <a:tabLst/>
                      </a:pPr>
                      <a:r>
                        <a:rPr kumimoji="0" lang="ja-JP" altLang="en-US" sz="1200" b="1" i="0" u="none" strike="noStrike" kern="0" cap="none" spc="300" baseline="0" dirty="0">
                          <a:ln>
                            <a:noFill/>
                          </a:ln>
                          <a:solidFill>
                            <a:schemeClr val="bg1"/>
                          </a:solidFill>
                          <a:uFillTx/>
                          <a:latin typeface="+mn-lt"/>
                          <a:ea typeface="Yu Gothic UI" panose="020B0500000000000000" pitchFamily="50" charset="-128"/>
                          <a:cs typeface="ＭＳ Ｐゴシック" panose="020B0600070205080204" pitchFamily="50" charset="-128"/>
                          <a:sym typeface="Helvetica Light"/>
                        </a:rPr>
                        <a:t>取組内容</a:t>
                      </a:r>
                    </a:p>
                  </a:txBody>
                  <a:tcPr>
                    <a:lnL w="635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803783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74</a:t>
            </a:fld>
            <a:endParaRPr kumimoji="1" lang="en-GB" dirty="0"/>
          </a:p>
        </p:txBody>
      </p:sp>
      <p:graphicFrame>
        <p:nvGraphicFramePr>
          <p:cNvPr id="44" name="表 43">
            <a:extLst>
              <a:ext uri="{FF2B5EF4-FFF2-40B4-BE49-F238E27FC236}">
                <a16:creationId xmlns:a16="http://schemas.microsoft.com/office/drawing/2014/main" id="{4C81D944-0363-4106-5144-A606C456FB5A}"/>
              </a:ext>
            </a:extLst>
          </p:cNvPr>
          <p:cNvGraphicFramePr>
            <a:graphicFrameLocks noGrp="1"/>
          </p:cNvGraphicFramePr>
          <p:nvPr>
            <p:extLst>
              <p:ext uri="{D42A27DB-BD31-4B8C-83A1-F6EECF244321}">
                <p14:modId xmlns:p14="http://schemas.microsoft.com/office/powerpoint/2010/main" val="2744229193"/>
              </p:ext>
            </p:extLst>
          </p:nvPr>
        </p:nvGraphicFramePr>
        <p:xfrm>
          <a:off x="445009" y="647622"/>
          <a:ext cx="9009352" cy="2926080"/>
        </p:xfrm>
        <a:graphic>
          <a:graphicData uri="http://schemas.openxmlformats.org/drawingml/2006/table">
            <a:tbl>
              <a:tblPr firstRow="1" bandRow="1">
                <a:tableStyleId>{5940675A-B579-460E-94D1-54222C63F5DA}</a:tableStyleId>
              </a:tblPr>
              <a:tblGrid>
                <a:gridCol w="3369821">
                  <a:extLst>
                    <a:ext uri="{9D8B030D-6E8A-4147-A177-3AD203B41FA5}">
                      <a16:colId xmlns:a16="http://schemas.microsoft.com/office/drawing/2014/main" val="20000"/>
                    </a:ext>
                  </a:extLst>
                </a:gridCol>
                <a:gridCol w="5639531">
                  <a:extLst>
                    <a:ext uri="{9D8B030D-6E8A-4147-A177-3AD203B41FA5}">
                      <a16:colId xmlns:a16="http://schemas.microsoft.com/office/drawing/2014/main" val="20001"/>
                    </a:ext>
                  </a:extLst>
                </a:gridCol>
              </a:tblGrid>
              <a:tr h="1426148">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デジタル格差の状況やニーズを把握し、利用者目線で有効な方策を検討</a:t>
                      </a: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285750" marR="0" lvl="0" indent="-285750" algn="l" defTabSz="3337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デジタル技術の利活用により、年齢、障がいの有無、国籍、経済的な理由等に関わらず、誰一人取り残されない形で、個々人の多種多様な環境やニーズを踏まえて、利用者目線できめ細かく対応し、誰もがデジタル化の恩恵を享受できる社会の実現をめざし、デジタル格差の状況や利用者のニーズを把握し、有効な方策を検討しデジタル格差の解消をめざす。​</a:t>
                      </a:r>
                    </a:p>
                    <a:p>
                      <a:pPr marL="285750" marR="0" lvl="0" indent="-285750" algn="l" defTabSz="3337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デジタル格差の状況や利用者のニーズについて調査を実施し、その結果をもとに施策の方向性を立てたうえで、各所属において取組の検討を行うとともに、利用可能な最適なソリューションを調査する。</a:t>
                      </a:r>
                      <a:endPar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endParaRP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1258366">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AI</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を活用した音声認識ツールの業務での活用</a:t>
                      </a: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285750" marR="0" lvl="0" indent="-285750" algn="l" defTabSz="3337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市民窓口における外国人住民や</a:t>
                      </a:r>
                      <a:r>
                        <a:rPr kumimoji="0" lang="ja-JP" altLang="en-US" sz="1200" b="0" i="0" u="none" strike="noStrike" kern="0" cap="none" spc="0" baseline="0" dirty="0" err="1">
                          <a:ln>
                            <a:noFill/>
                          </a:ln>
                          <a:solidFill>
                            <a:schemeClr val="tx1"/>
                          </a:solidFill>
                          <a:uFillTx/>
                          <a:latin typeface="+mn-lt"/>
                          <a:ea typeface="Yu Gothic UI" panose="020B0500000000000000" pitchFamily="50" charset="-128"/>
                          <a:cs typeface="ＭＳ Ｐゴシック" panose="020B0600070205080204" pitchFamily="50" charset="-128"/>
                        </a:rPr>
                        <a:t>聴覚障がい</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者との相談・情報提供等の課題に対し、</a:t>
                      </a: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AI</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を活用した音声認識ツールを導入し、コミュニケーションの円滑化をはかる。​</a:t>
                      </a:r>
                    </a:p>
                    <a:p>
                      <a:pPr marL="742950" marR="0" lvl="1" indent="-285750" algn="l" defTabSz="3337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多言語音声翻訳（</a:t>
                      </a:r>
                      <a:r>
                        <a:rPr kumimoji="0" lang="en-US" altLang="ja-JP" sz="1200" b="0" i="0" u="none" strike="noStrike" kern="0" cap="none" spc="0" baseline="0" dirty="0" err="1">
                          <a:ln>
                            <a:noFill/>
                          </a:ln>
                          <a:solidFill>
                            <a:schemeClr val="tx1"/>
                          </a:solidFill>
                          <a:uFillTx/>
                          <a:latin typeface="+mn-lt"/>
                          <a:ea typeface="Yu Gothic UI" panose="020B0500000000000000" pitchFamily="50" charset="-128"/>
                          <a:cs typeface="ＭＳ Ｐゴシック" panose="020B0600070205080204" pitchFamily="50" charset="-128"/>
                        </a:rPr>
                        <a:t>VoiceBiz</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a:t>
                      </a:r>
                    </a:p>
                    <a:p>
                      <a:pPr marL="742950" marR="0" lvl="1" indent="-285750" algn="l" defTabSz="3337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音声認識（文字起こし）（</a:t>
                      </a: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UD</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トーク）</a:t>
                      </a:r>
                    </a:p>
                    <a:p>
                      <a:pPr marL="285750" marR="0" lvl="0" indent="-285750" algn="l" defTabSz="3337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各職場で多くの時間を費やしている議事録作成業務に対し、</a:t>
                      </a: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AI</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を活用した音声認識ツール（</a:t>
                      </a:r>
                      <a:r>
                        <a:rPr kumimoji="0" lang="en-US" altLang="ja-JP" sz="1200" b="0" i="0" u="none" strike="noStrike" kern="0" cap="none" spc="0" baseline="0" dirty="0" err="1">
                          <a:ln>
                            <a:noFill/>
                          </a:ln>
                          <a:solidFill>
                            <a:schemeClr val="tx1"/>
                          </a:solidFill>
                          <a:uFillTx/>
                          <a:latin typeface="+mn-lt"/>
                          <a:ea typeface="Yu Gothic UI" panose="020B0500000000000000" pitchFamily="50" charset="-128"/>
                          <a:cs typeface="ＭＳ Ｐゴシック" panose="020B0600070205080204" pitchFamily="50" charset="-128"/>
                        </a:rPr>
                        <a:t>ProVoxt</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）を全庁的に導入し、議事録作成時間の短縮による業務効率化を図る。</a:t>
                      </a: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5" name="表 44">
            <a:extLst>
              <a:ext uri="{FF2B5EF4-FFF2-40B4-BE49-F238E27FC236}">
                <a16:creationId xmlns:a16="http://schemas.microsoft.com/office/drawing/2014/main" id="{FEF42E44-978B-F76C-8ED5-21C2222313C4}"/>
              </a:ext>
            </a:extLst>
          </p:cNvPr>
          <p:cNvGraphicFramePr>
            <a:graphicFrameLocks noGrp="1"/>
          </p:cNvGraphicFramePr>
          <p:nvPr/>
        </p:nvGraphicFramePr>
        <p:xfrm>
          <a:off x="445010" y="373833"/>
          <a:ext cx="9009351" cy="274320"/>
        </p:xfrm>
        <a:graphic>
          <a:graphicData uri="http://schemas.openxmlformats.org/drawingml/2006/table">
            <a:tbl>
              <a:tblPr firstRow="1" bandRow="1">
                <a:tableStyleId>{5940675A-B579-460E-94D1-54222C63F5DA}</a:tableStyleId>
              </a:tblPr>
              <a:tblGrid>
                <a:gridCol w="3369820">
                  <a:extLst>
                    <a:ext uri="{9D8B030D-6E8A-4147-A177-3AD203B41FA5}">
                      <a16:colId xmlns:a16="http://schemas.microsoft.com/office/drawing/2014/main" val="20000"/>
                    </a:ext>
                  </a:extLst>
                </a:gridCol>
                <a:gridCol w="5639531">
                  <a:extLst>
                    <a:ext uri="{9D8B030D-6E8A-4147-A177-3AD203B41FA5}">
                      <a16:colId xmlns:a16="http://schemas.microsoft.com/office/drawing/2014/main" val="20001"/>
                    </a:ext>
                  </a:extLst>
                </a:gridCol>
              </a:tblGrid>
              <a:tr h="259049">
                <a:tc>
                  <a:txBody>
                    <a:bodyPr/>
                    <a:lstStyle/>
                    <a:p>
                      <a:pPr algn="ctr"/>
                      <a:r>
                        <a:rPr kumimoji="0" lang="ja-JP" altLang="en-US" sz="1200" b="1" kern="0" spc="300" dirty="0">
                          <a:solidFill>
                            <a:schemeClr val="bg1"/>
                          </a:solidFill>
                          <a:latin typeface="+mn-lt"/>
                          <a:ea typeface="Yu Gothic UI" panose="020B0500000000000000" pitchFamily="50" charset="-128"/>
                          <a:cs typeface="ＭＳ Ｐゴシック" panose="020B0600070205080204" pitchFamily="50" charset="-128"/>
                        </a:rPr>
                        <a:t>取組</a:t>
                      </a: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indent="0" algn="ctr" defTabSz="333770" latinLnBrk="0">
                        <a:lnSpc>
                          <a:spcPct val="100000"/>
                        </a:lnSpc>
                        <a:spcBef>
                          <a:spcPts val="0"/>
                        </a:spcBef>
                        <a:spcAft>
                          <a:spcPts val="0"/>
                        </a:spcAft>
                        <a:buClrTx/>
                        <a:buSzTx/>
                        <a:buFontTx/>
                        <a:buNone/>
                        <a:tabLst/>
                      </a:pPr>
                      <a:r>
                        <a:rPr kumimoji="0" lang="ja-JP" altLang="en-US" sz="1200" b="1" i="0" u="none" strike="noStrike" kern="0" cap="none" spc="300" baseline="0" dirty="0">
                          <a:ln>
                            <a:noFill/>
                          </a:ln>
                          <a:solidFill>
                            <a:schemeClr val="bg1"/>
                          </a:solidFill>
                          <a:uFillTx/>
                          <a:latin typeface="+mn-lt"/>
                          <a:ea typeface="Yu Gothic UI" panose="020B0500000000000000" pitchFamily="50" charset="-128"/>
                          <a:cs typeface="ＭＳ Ｐゴシック" panose="020B0600070205080204" pitchFamily="50" charset="-128"/>
                          <a:sym typeface="Helvetica Light"/>
                        </a:rPr>
                        <a:t>取組内容</a:t>
                      </a:r>
                    </a:p>
                  </a:txBody>
                  <a:tcPr>
                    <a:lnL w="635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975003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4C2F3680-7D26-400A-A532-16D896D2473B}"/>
              </a:ext>
            </a:extLst>
          </p:cNvPr>
          <p:cNvGrpSpPr/>
          <p:nvPr/>
        </p:nvGrpSpPr>
        <p:grpSpPr>
          <a:xfrm>
            <a:off x="4506686" y="3123000"/>
            <a:ext cx="892628" cy="1026769"/>
            <a:chOff x="4506686" y="3123000"/>
            <a:chExt cx="892628" cy="1026769"/>
          </a:xfrm>
        </p:grpSpPr>
        <p:pic>
          <p:nvPicPr>
            <p:cNvPr id="1026" name="Picture 2" descr="澪標 - Wikipedia">
              <a:extLst>
                <a:ext uri="{FF2B5EF4-FFF2-40B4-BE49-F238E27FC236}">
                  <a16:creationId xmlns:a16="http://schemas.microsoft.com/office/drawing/2014/main" id="{EB6EFA79-3DB7-4F68-9682-5E89A17A828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47000" y="312300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9B124EA0-B5B9-4BA1-A814-4F5D6B63F5A4}"/>
                </a:ext>
              </a:extLst>
            </p:cNvPr>
            <p:cNvSpPr txBox="1"/>
            <p:nvPr/>
          </p:nvSpPr>
          <p:spPr>
            <a:xfrm>
              <a:off x="4506686" y="3780437"/>
              <a:ext cx="89262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lumMod val="85000"/>
                      <a:lumOff val="15000"/>
                    </a:prstClr>
                  </a:solidFill>
                  <a:effectLst/>
                  <a:uLnTx/>
                  <a:uFillTx/>
                  <a:latin typeface="Yu Gothic UI" panose="020B0500000000000000" pitchFamily="50" charset="-128"/>
                  <a:ea typeface="Yu Gothic UI" panose="020B0500000000000000" pitchFamily="50" charset="-128"/>
                  <a:cs typeface="+mn-cs"/>
                </a:rPr>
                <a:t>大阪市</a:t>
              </a:r>
            </a:p>
          </p:txBody>
        </p:sp>
      </p:grpSp>
      <p:sp>
        <p:nvSpPr>
          <p:cNvPr id="7" name="テキスト ボックス 6">
            <a:extLst>
              <a:ext uri="{FF2B5EF4-FFF2-40B4-BE49-F238E27FC236}">
                <a16:creationId xmlns:a16="http://schemas.microsoft.com/office/drawing/2014/main" id="{75CDE696-B46A-476F-B6D9-1BFBDCC6ADF6}"/>
              </a:ext>
            </a:extLst>
          </p:cNvPr>
          <p:cNvSpPr txBox="1"/>
          <p:nvPr/>
        </p:nvSpPr>
        <p:spPr>
          <a:xfrm>
            <a:off x="7986712" y="6002837"/>
            <a:ext cx="1466851" cy="342401"/>
          </a:xfrm>
          <a:prstGeom prst="rect">
            <a:avLst/>
          </a:prstGeom>
          <a:noFill/>
        </p:spPr>
        <p:txBody>
          <a:bodyPr wrap="square"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デジタル統括室</a:t>
            </a:r>
          </a:p>
        </p:txBody>
      </p:sp>
    </p:spTree>
    <p:extLst>
      <p:ext uri="{BB962C8B-B14F-4D97-AF65-F5344CB8AC3E}">
        <p14:creationId xmlns:p14="http://schemas.microsoft.com/office/powerpoint/2010/main" val="2113142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矢印 1"/>
          <p:cNvSpPr/>
          <p:nvPr/>
        </p:nvSpPr>
        <p:spPr>
          <a:xfrm>
            <a:off x="3844588" y="1633876"/>
            <a:ext cx="3957990" cy="698284"/>
          </a:xfrm>
          <a:prstGeom prst="rightArrow">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58" name="直線コネクタ 57"/>
          <p:cNvCxnSpPr/>
          <p:nvPr/>
        </p:nvCxnSpPr>
        <p:spPr>
          <a:xfrm>
            <a:off x="3825978" y="1784020"/>
            <a:ext cx="0" cy="4187358"/>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080805" y="1794954"/>
            <a:ext cx="0" cy="4176424"/>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802578" y="1794954"/>
            <a:ext cx="0" cy="4206637"/>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8</a:t>
            </a:fld>
            <a:endParaRPr kumimoji="1" lang="en-GB" dirty="0"/>
          </a:p>
        </p:txBody>
      </p:sp>
      <p:pic>
        <p:nvPicPr>
          <p:cNvPr id="10" name="図 9">
            <a:extLst>
              <a:ext uri="{FF2B5EF4-FFF2-40B4-BE49-F238E27FC236}">
                <a16:creationId xmlns:a16="http://schemas.microsoft.com/office/drawing/2014/main" id="{C7DBD481-489E-4A4F-A2FC-DBD262EDFB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2439" y="405892"/>
            <a:ext cx="1936397" cy="539191"/>
          </a:xfrm>
          <a:prstGeom prst="rect">
            <a:avLst/>
          </a:prstGeom>
        </p:spPr>
      </p:pic>
      <p:sp>
        <p:nvSpPr>
          <p:cNvPr id="11" name="テキスト ボックス 10">
            <a:extLst>
              <a:ext uri="{FF2B5EF4-FFF2-40B4-BE49-F238E27FC236}">
                <a16:creationId xmlns:a16="http://schemas.microsoft.com/office/drawing/2014/main" id="{B5977502-E10D-469D-A3E9-D2E68404E73B}"/>
              </a:ext>
            </a:extLst>
          </p:cNvPr>
          <p:cNvSpPr txBox="1"/>
          <p:nvPr/>
        </p:nvSpPr>
        <p:spPr>
          <a:xfrm>
            <a:off x="2195885" y="435344"/>
            <a:ext cx="4540195" cy="400110"/>
          </a:xfrm>
          <a:prstGeom prst="rect">
            <a:avLst/>
          </a:prstGeom>
          <a:noFill/>
        </p:spPr>
        <p:txBody>
          <a:bodyPr wrap="square" rtlCol="0">
            <a:spAutoFit/>
          </a:bodyPr>
          <a:lstStyle/>
          <a:p>
            <a:pPr algn="r"/>
            <a:r>
              <a:rPr kumimoji="1" lang="ja-JP" altLang="en-US" sz="1400" spc="0" dirty="0">
                <a:ln w="9525">
                  <a:solidFill>
                    <a:srgbClr val="AF1932"/>
                  </a:solidFill>
                </a:ln>
                <a:solidFill>
                  <a:srgbClr val="AF1932"/>
                </a:solidFill>
                <a:latin typeface="+mn-ea"/>
                <a:ea typeface="+mn-ea"/>
              </a:rPr>
              <a:t>の</a:t>
            </a:r>
            <a:r>
              <a:rPr kumimoji="1" lang="ja-JP" altLang="en-US" sz="2000" spc="0" dirty="0">
                <a:ln w="9525">
                  <a:solidFill>
                    <a:srgbClr val="AF1932"/>
                  </a:solidFill>
                </a:ln>
                <a:solidFill>
                  <a:srgbClr val="AF1932"/>
                </a:solidFill>
                <a:latin typeface="+mn-ea"/>
              </a:rPr>
              <a:t> </a:t>
            </a:r>
            <a:r>
              <a:rPr kumimoji="1" lang="en-GB" altLang="ja-JP" sz="2000" spc="0" dirty="0">
                <a:ln w="9525">
                  <a:solidFill>
                    <a:srgbClr val="AF1932"/>
                  </a:solidFill>
                </a:ln>
                <a:solidFill>
                  <a:srgbClr val="AF1932"/>
                </a:solidFill>
                <a:latin typeface="Avenir Next LT Pro" panose="020B0504020202020204" pitchFamily="34" charset="0"/>
              </a:rPr>
              <a:t>Re-Design</a:t>
            </a:r>
            <a:r>
              <a:rPr kumimoji="1" lang="ja-JP" altLang="en-US" sz="2000" spc="0" dirty="0">
                <a:ln w="9525">
                  <a:solidFill>
                    <a:srgbClr val="AF1932"/>
                  </a:solidFill>
                </a:ln>
                <a:solidFill>
                  <a:srgbClr val="AF1932"/>
                </a:solidFill>
                <a:latin typeface="Avenir Next LT Pro" panose="020B0504020202020204" pitchFamily="34" charset="0"/>
              </a:rPr>
              <a:t>の実現に向けたロードマップ①</a:t>
            </a:r>
            <a:endParaRPr kumimoji="1" lang="en-GB" sz="2000" dirty="0">
              <a:ln w="9525">
                <a:solidFill>
                  <a:srgbClr val="AF1932"/>
                </a:solidFill>
              </a:ln>
              <a:solidFill>
                <a:srgbClr val="AF1932"/>
              </a:solidFill>
            </a:endParaRPr>
          </a:p>
        </p:txBody>
      </p:sp>
      <p:sp>
        <p:nvSpPr>
          <p:cNvPr id="6" name="テキスト プレースホルダー 3">
            <a:extLst>
              <a:ext uri="{FF2B5EF4-FFF2-40B4-BE49-F238E27FC236}">
                <a16:creationId xmlns:a16="http://schemas.microsoft.com/office/drawing/2014/main" id="{BF7FA137-CC2A-4F34-BFFD-E93D1329850E}"/>
              </a:ext>
            </a:extLst>
          </p:cNvPr>
          <p:cNvSpPr>
            <a:spLocks noGrp="1"/>
          </p:cNvSpPr>
          <p:nvPr>
            <p:ph type="body" sz="quarter" idx="12"/>
          </p:nvPr>
        </p:nvSpPr>
        <p:spPr>
          <a:xfrm>
            <a:off x="452439" y="990667"/>
            <a:ext cx="8958262" cy="643209"/>
          </a:xfrm>
          <a:prstGeom prst="rect">
            <a:avLst/>
          </a:prstGeom>
        </p:spPr>
        <p:txBody>
          <a:bodyPr/>
          <a:lstStyle/>
          <a:p>
            <a:r>
              <a:rPr lang="ja-JP" altLang="en-US" b="1" kern="100" dirty="0">
                <a:latin typeface="游明朝" panose="02020400000000000000" pitchFamily="18" charset="-128"/>
                <a:ea typeface="Yu Gothic UI" panose="020B0500000000000000" pitchFamily="50" charset="-128"/>
                <a:cs typeface="Times New Roman" panose="02020603050405020304" pitchFamily="18" charset="0"/>
              </a:rPr>
              <a:t>大阪市では、</a:t>
            </a:r>
            <a:r>
              <a:rPr lang="en-US" altLang="ja-JP" b="1" kern="100" dirty="0">
                <a:latin typeface="Avenir Next LT Pro 本文"/>
                <a:ea typeface="Yu Gothic UI" panose="020B0500000000000000" pitchFamily="50" charset="-128"/>
                <a:cs typeface="Times New Roman" panose="02020603050405020304" pitchFamily="18" charset="0"/>
              </a:rPr>
              <a:t>2020</a:t>
            </a:r>
            <a:r>
              <a:rPr lang="ja-JP" altLang="en-US" b="1" kern="100" dirty="0">
                <a:latin typeface="游明朝" panose="02020400000000000000" pitchFamily="18" charset="-128"/>
                <a:ea typeface="Yu Gothic UI" panose="020B0500000000000000" pitchFamily="50" charset="-128"/>
                <a:cs typeface="Times New Roman" panose="02020603050405020304" pitchFamily="18" charset="0"/>
              </a:rPr>
              <a:t>年に「大阪市行政オンラインシステム」を稼働させるなど、行政手続きのデジタル化を推進してきました。</a:t>
            </a:r>
            <a:br>
              <a:rPr lang="en-US" altLang="ja-JP" b="1" kern="100" dirty="0">
                <a:latin typeface="游明朝" panose="02020400000000000000" pitchFamily="18" charset="-128"/>
                <a:ea typeface="Yu Gothic UI" panose="020B0500000000000000" pitchFamily="50" charset="-128"/>
                <a:cs typeface="Times New Roman" panose="02020603050405020304" pitchFamily="18" charset="0"/>
              </a:rPr>
            </a:br>
            <a:r>
              <a:rPr lang="ja-JP" altLang="en-US" b="1" kern="100" dirty="0">
                <a:latin typeface="游明朝" panose="02020400000000000000" pitchFamily="18" charset="-128"/>
                <a:ea typeface="Yu Gothic UI" panose="020B0500000000000000" pitchFamily="50" charset="-128"/>
                <a:cs typeface="Times New Roman" panose="02020603050405020304" pitchFamily="18" charset="0"/>
              </a:rPr>
              <a:t>今後もデジタル技術やデータを更に活用して、様々なライフステージに応じ、行政サービスの提供スタイルを変革していきます。</a:t>
            </a:r>
          </a:p>
          <a:p>
            <a:endParaRPr lang="en-US" altLang="ja-JP" b="1" kern="100" dirty="0">
              <a:latin typeface="游明朝" panose="02020400000000000000" pitchFamily="18" charset="-128"/>
              <a:ea typeface="Yu Gothic UI" panose="020B0500000000000000" pitchFamily="50" charset="-128"/>
              <a:cs typeface="Times New Roman" panose="02020603050405020304" pitchFamily="18" charset="0"/>
            </a:endParaRPr>
          </a:p>
        </p:txBody>
      </p:sp>
      <p:sp>
        <p:nvSpPr>
          <p:cNvPr id="24" name="ホームベース 23"/>
          <p:cNvSpPr/>
          <p:nvPr/>
        </p:nvSpPr>
        <p:spPr>
          <a:xfrm>
            <a:off x="3854444" y="2390207"/>
            <a:ext cx="3890573" cy="272820"/>
          </a:xfrm>
          <a:prstGeom prst="homePlate">
            <a:avLst>
              <a:gd name="adj" fmla="val 39352"/>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r>
              <a:rPr lang="ja-JP" altLang="en-US" sz="1000" dirty="0">
                <a:latin typeface="Yu Gothic UI" panose="020B0500000000000000" pitchFamily="50" charset="-128"/>
                <a:ea typeface="Yu Gothic UI" panose="020B0500000000000000" pitchFamily="50" charset="-128"/>
              </a:rPr>
              <a:t>行政サービスの提供スタイルの変革</a:t>
            </a:r>
          </a:p>
        </p:txBody>
      </p:sp>
      <p:sp>
        <p:nvSpPr>
          <p:cNvPr id="47" name="正方形/長方形 46"/>
          <p:cNvSpPr/>
          <p:nvPr/>
        </p:nvSpPr>
        <p:spPr>
          <a:xfrm>
            <a:off x="1876576" y="2723356"/>
            <a:ext cx="1875108" cy="65077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r>
              <a:rPr lang="ja-JP" altLang="en-US" sz="1000" dirty="0">
                <a:latin typeface="Yu Gothic UI" panose="020B0500000000000000" pitchFamily="50" charset="-128"/>
                <a:ea typeface="Yu Gothic UI" panose="020B0500000000000000" pitchFamily="50" charset="-128"/>
              </a:rPr>
              <a:t>大阪市行政オンラインシステムに</a:t>
            </a:r>
            <a:br>
              <a:rPr lang="en-US" altLang="ja-JP" sz="1000" dirty="0">
                <a:latin typeface="Yu Gothic UI" panose="020B0500000000000000" pitchFamily="50" charset="-128"/>
                <a:ea typeface="Yu Gothic UI" panose="020B0500000000000000" pitchFamily="50" charset="-128"/>
              </a:rPr>
            </a:br>
            <a:r>
              <a:rPr lang="ja-JP" altLang="en-US" sz="1000" dirty="0">
                <a:latin typeface="Yu Gothic UI" panose="020B0500000000000000" pitchFamily="50" charset="-128"/>
                <a:ea typeface="Yu Gothic UI" panose="020B0500000000000000" pitchFamily="50" charset="-128"/>
              </a:rPr>
              <a:t>よるオンラインサービスの提供</a:t>
            </a:r>
          </a:p>
        </p:txBody>
      </p:sp>
      <p:sp>
        <p:nvSpPr>
          <p:cNvPr id="48" name="ホームベース 47"/>
          <p:cNvSpPr/>
          <p:nvPr/>
        </p:nvSpPr>
        <p:spPr>
          <a:xfrm>
            <a:off x="3858108" y="4196041"/>
            <a:ext cx="2204088" cy="256767"/>
          </a:xfrm>
          <a:prstGeom prst="homePlate">
            <a:avLst>
              <a:gd name="adj" fmla="val 51921"/>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r>
              <a:rPr lang="ja-JP" altLang="en-US" sz="1000" dirty="0">
                <a:latin typeface="Yu Gothic UI" panose="020B0500000000000000" pitchFamily="50" charset="-128"/>
                <a:ea typeface="Yu Gothic UI" panose="020B0500000000000000" pitchFamily="50" charset="-128"/>
              </a:rPr>
              <a:t>キャッシュレスの拡大</a:t>
            </a:r>
          </a:p>
        </p:txBody>
      </p:sp>
      <p:sp>
        <p:nvSpPr>
          <p:cNvPr id="49" name="ホームベース 48"/>
          <p:cNvSpPr/>
          <p:nvPr/>
        </p:nvSpPr>
        <p:spPr>
          <a:xfrm>
            <a:off x="1876576" y="3428009"/>
            <a:ext cx="4185620" cy="247410"/>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a:latin typeface="Yu Gothic UI" panose="020B0500000000000000" pitchFamily="50" charset="-128"/>
                <a:ea typeface="Yu Gothic UI" panose="020B0500000000000000" pitchFamily="50" charset="-128"/>
              </a:rPr>
              <a:t>行政手続きのオンライン事前申請の拡大・窓口手続きの簡略化</a:t>
            </a:r>
            <a:endParaRPr kumimoji="1" lang="en-US" altLang="ja-JP" sz="1000" dirty="0">
              <a:latin typeface="Yu Gothic UI" panose="020B0500000000000000" pitchFamily="50" charset="-128"/>
              <a:ea typeface="Yu Gothic UI" panose="020B0500000000000000" pitchFamily="50" charset="-128"/>
            </a:endParaRPr>
          </a:p>
        </p:txBody>
      </p:sp>
      <p:sp>
        <p:nvSpPr>
          <p:cNvPr id="51" name="正方形/長方形 50"/>
          <p:cNvSpPr/>
          <p:nvPr/>
        </p:nvSpPr>
        <p:spPr>
          <a:xfrm>
            <a:off x="1878413" y="3736095"/>
            <a:ext cx="1887441" cy="40533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latin typeface="Yu Gothic UI" panose="020B0500000000000000" pitchFamily="50" charset="-128"/>
                <a:ea typeface="Yu Gothic UI" panose="020B0500000000000000" pitchFamily="50" charset="-128"/>
              </a:rPr>
              <a:t>証明書のコンビニ交付</a:t>
            </a:r>
            <a:endParaRPr lang="en-US" altLang="ja-JP" sz="1000" dirty="0">
              <a:latin typeface="Yu Gothic UI" panose="020B0500000000000000" pitchFamily="50" charset="-128"/>
              <a:ea typeface="Yu Gothic UI" panose="020B0500000000000000" pitchFamily="50" charset="-128"/>
            </a:endParaRPr>
          </a:p>
          <a:p>
            <a:r>
              <a:rPr lang="ja-JP" altLang="en-US" sz="1000" dirty="0">
                <a:latin typeface="Yu Gothic UI" panose="020B0500000000000000" pitchFamily="50" charset="-128"/>
                <a:ea typeface="Yu Gothic UI" panose="020B0500000000000000" pitchFamily="50" charset="-128"/>
              </a:rPr>
              <a:t>サービスの提供</a:t>
            </a:r>
            <a:endParaRPr lang="en-US" altLang="ja-JP" sz="1000" dirty="0">
              <a:latin typeface="Yu Gothic UI" panose="020B0500000000000000" pitchFamily="50" charset="-128"/>
              <a:ea typeface="Yu Gothic UI" panose="020B0500000000000000" pitchFamily="50" charset="-128"/>
            </a:endParaRPr>
          </a:p>
        </p:txBody>
      </p:sp>
      <p:sp>
        <p:nvSpPr>
          <p:cNvPr id="59" name="正方形/長方形 58"/>
          <p:cNvSpPr/>
          <p:nvPr/>
        </p:nvSpPr>
        <p:spPr>
          <a:xfrm>
            <a:off x="1875650" y="4195308"/>
            <a:ext cx="1890204" cy="258231"/>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lvl="0"/>
            <a:r>
              <a:rPr kumimoji="1" lang="ja-JP" altLang="en-US" sz="1000" dirty="0">
                <a:solidFill>
                  <a:schemeClr val="dk1"/>
                </a:solidFill>
                <a:latin typeface="Yu Gothic UI" panose="020B0500000000000000" pitchFamily="50" charset="-128"/>
                <a:ea typeface="Yu Gothic UI" panose="020B0500000000000000" pitchFamily="50" charset="-128"/>
              </a:rPr>
              <a:t>キャッシュレスの取組</a:t>
            </a:r>
          </a:p>
        </p:txBody>
      </p:sp>
      <p:sp>
        <p:nvSpPr>
          <p:cNvPr id="53" name="ホームベース 52"/>
          <p:cNvSpPr/>
          <p:nvPr/>
        </p:nvSpPr>
        <p:spPr>
          <a:xfrm>
            <a:off x="3854064" y="3141340"/>
            <a:ext cx="2198275" cy="234377"/>
          </a:xfrm>
          <a:prstGeom prst="homePlate">
            <a:avLst>
              <a:gd name="adj" fmla="val 41474"/>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latin typeface="Yu Gothic UI" panose="020B0500000000000000" pitchFamily="50" charset="-128"/>
                <a:ea typeface="Yu Gothic UI" panose="020B0500000000000000" pitchFamily="50" charset="-128"/>
              </a:rPr>
              <a:t>デジタル行政手続きの拡大</a:t>
            </a:r>
          </a:p>
        </p:txBody>
      </p:sp>
      <p:sp>
        <p:nvSpPr>
          <p:cNvPr id="60" name="ホームベース 59"/>
          <p:cNvSpPr/>
          <p:nvPr/>
        </p:nvSpPr>
        <p:spPr>
          <a:xfrm>
            <a:off x="3858108" y="2713877"/>
            <a:ext cx="2209177" cy="387020"/>
          </a:xfrm>
          <a:prstGeom prst="homePlate">
            <a:avLst>
              <a:gd name="adj" fmla="val 28180"/>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r>
              <a:rPr lang="ja-JP" altLang="en-US" sz="1000" dirty="0">
                <a:latin typeface="Yu Gothic UI" panose="020B0500000000000000" pitchFamily="50" charset="-128"/>
                <a:ea typeface="Yu Gothic UI" panose="020B0500000000000000" pitchFamily="50" charset="-128"/>
              </a:rPr>
              <a:t>マイナンバーカード電子証明書の</a:t>
            </a:r>
            <a:endParaRPr lang="en-US" altLang="ja-JP" sz="1000" dirty="0">
              <a:latin typeface="Yu Gothic UI" panose="020B0500000000000000" pitchFamily="50" charset="-128"/>
              <a:ea typeface="Yu Gothic UI" panose="020B0500000000000000" pitchFamily="50" charset="-128"/>
            </a:endParaRPr>
          </a:p>
          <a:p>
            <a:pPr lvl="0"/>
            <a:r>
              <a:rPr lang="ja-JP" altLang="en-US" sz="1000" dirty="0">
                <a:latin typeface="Yu Gothic UI" panose="020B0500000000000000" pitchFamily="50" charset="-128"/>
                <a:ea typeface="Yu Gothic UI" panose="020B0500000000000000" pitchFamily="50" charset="-128"/>
              </a:rPr>
              <a:t>活用拡大</a:t>
            </a:r>
          </a:p>
        </p:txBody>
      </p:sp>
      <p:sp>
        <p:nvSpPr>
          <p:cNvPr id="33" name="正方形/長方形 32"/>
          <p:cNvSpPr/>
          <p:nvPr/>
        </p:nvSpPr>
        <p:spPr>
          <a:xfrm>
            <a:off x="1819802" y="1794954"/>
            <a:ext cx="18365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1100" b="1" dirty="0">
                <a:solidFill>
                  <a:srgbClr val="AF1932"/>
                </a:solidFill>
                <a:latin typeface="Yu Gothic UI" panose="020B0500000000000000" pitchFamily="50" charset="-128"/>
                <a:ea typeface="Yu Gothic UI" panose="020B0500000000000000" pitchFamily="50" charset="-128"/>
              </a:rPr>
              <a:t>これまでの主な取組</a:t>
            </a:r>
          </a:p>
        </p:txBody>
      </p:sp>
      <p:sp>
        <p:nvSpPr>
          <p:cNvPr id="34" name="正方形/長方形 33"/>
          <p:cNvSpPr/>
          <p:nvPr/>
        </p:nvSpPr>
        <p:spPr>
          <a:xfrm>
            <a:off x="5504257" y="1593428"/>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100" dirty="0">
              <a:latin typeface="Yu Gothic UI" panose="020B0500000000000000" pitchFamily="50" charset="-128"/>
              <a:ea typeface="Yu Gothic UI" panose="020B0500000000000000" pitchFamily="50" charset="-128"/>
            </a:endParaRPr>
          </a:p>
        </p:txBody>
      </p:sp>
      <p:sp>
        <p:nvSpPr>
          <p:cNvPr id="36" name="正方形/長方形 35"/>
          <p:cNvSpPr/>
          <p:nvPr/>
        </p:nvSpPr>
        <p:spPr>
          <a:xfrm>
            <a:off x="7821187" y="1786092"/>
            <a:ext cx="1789537"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2040</a:t>
            </a:r>
            <a:r>
              <a:rPr kumimoji="1" lang="ja-JP" altLang="en-US" sz="1100" b="1" dirty="0">
                <a:solidFill>
                  <a:srgbClr val="AF1932"/>
                </a:solidFill>
                <a:latin typeface="Yu Gothic UI" panose="020B0500000000000000" pitchFamily="50" charset="-128"/>
                <a:ea typeface="Yu Gothic UI" panose="020B0500000000000000" pitchFamily="50" charset="-128"/>
              </a:rPr>
              <a:t>年頃までに実現したい</a:t>
            </a:r>
          </a:p>
          <a:p>
            <a:pPr algn="ctr"/>
            <a:r>
              <a:rPr kumimoji="1" lang="ja-JP" altLang="en-US" sz="1100" b="1" dirty="0">
                <a:solidFill>
                  <a:srgbClr val="AF1932"/>
                </a:solidFill>
                <a:latin typeface="Yu Gothic UI" panose="020B0500000000000000" pitchFamily="50" charset="-128"/>
                <a:ea typeface="Yu Gothic UI" panose="020B0500000000000000" pitchFamily="50" charset="-128"/>
              </a:rPr>
              <a:t>「未来の大阪市」</a:t>
            </a:r>
          </a:p>
        </p:txBody>
      </p:sp>
      <p:sp>
        <p:nvSpPr>
          <p:cNvPr id="38" name="正方形/長方形 37"/>
          <p:cNvSpPr/>
          <p:nvPr/>
        </p:nvSpPr>
        <p:spPr>
          <a:xfrm>
            <a:off x="7867760" y="3032575"/>
            <a:ext cx="1536763" cy="600493"/>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latin typeface="Yu Gothic UI" panose="020B0500000000000000" pitchFamily="50" charset="-128"/>
                <a:ea typeface="Yu Gothic UI" panose="020B0500000000000000" pitchFamily="50" charset="-128"/>
              </a:rPr>
              <a:t>バーチャルや</a:t>
            </a:r>
            <a:r>
              <a:rPr lang="en-US" altLang="ja-JP" sz="1000" dirty="0">
                <a:latin typeface="Yu Gothic UI" panose="020B0500000000000000" pitchFamily="50" charset="-128"/>
                <a:ea typeface="Yu Gothic UI" panose="020B0500000000000000" pitchFamily="50" charset="-128"/>
              </a:rPr>
              <a:t>AI</a:t>
            </a:r>
            <a:r>
              <a:rPr lang="ja-JP" altLang="en-US" sz="1000" dirty="0">
                <a:latin typeface="Yu Gothic UI" panose="020B0500000000000000" pitchFamily="50" charset="-128"/>
                <a:ea typeface="Yu Gothic UI" panose="020B0500000000000000" pitchFamily="50" charset="-128"/>
              </a:rPr>
              <a:t>を活用した</a:t>
            </a:r>
            <a:endParaRPr lang="en-US" altLang="ja-JP" sz="1000" dirty="0">
              <a:latin typeface="Yu Gothic UI" panose="020B0500000000000000" pitchFamily="50" charset="-128"/>
              <a:ea typeface="Yu Gothic UI" panose="020B0500000000000000" pitchFamily="50" charset="-128"/>
            </a:endParaRPr>
          </a:p>
          <a:p>
            <a:pPr algn="ctr"/>
            <a:r>
              <a:rPr lang="en-US" altLang="ja-JP" sz="1000" dirty="0">
                <a:latin typeface="Yu Gothic UI" panose="020B0500000000000000" pitchFamily="50" charset="-128"/>
                <a:ea typeface="Yu Gothic UI" panose="020B0500000000000000" pitchFamily="50" charset="-128"/>
              </a:rPr>
              <a:t>24</a:t>
            </a:r>
            <a:r>
              <a:rPr lang="ja-JP" altLang="en-US" sz="1000" dirty="0">
                <a:latin typeface="Yu Gothic UI" panose="020B0500000000000000" pitchFamily="50" charset="-128"/>
                <a:ea typeface="Yu Gothic UI" panose="020B0500000000000000" pitchFamily="50" charset="-128"/>
              </a:rPr>
              <a:t>時間窓口の実現</a:t>
            </a:r>
            <a:endParaRPr lang="en-US" altLang="ja-JP" sz="1000" dirty="0">
              <a:latin typeface="Yu Gothic UI" panose="020B0500000000000000" pitchFamily="50" charset="-128"/>
              <a:ea typeface="Yu Gothic UI" panose="020B0500000000000000" pitchFamily="50" charset="-128"/>
            </a:endParaRPr>
          </a:p>
        </p:txBody>
      </p:sp>
      <p:sp>
        <p:nvSpPr>
          <p:cNvPr id="39" name="正方形/長方形 38"/>
          <p:cNvSpPr/>
          <p:nvPr/>
        </p:nvSpPr>
        <p:spPr>
          <a:xfrm>
            <a:off x="7869680" y="3707823"/>
            <a:ext cx="1536763" cy="600493"/>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latin typeface="Yu Gothic UI" panose="020B0500000000000000" pitchFamily="50" charset="-128"/>
                <a:ea typeface="Yu Gothic UI" panose="020B0500000000000000" pitchFamily="50" charset="-128"/>
              </a:rPr>
              <a:t>行政手続きの自動化</a:t>
            </a:r>
            <a:endParaRPr lang="en-US" altLang="ja-JP" sz="1000" dirty="0">
              <a:latin typeface="Yu Gothic UI" panose="020B0500000000000000" pitchFamily="50" charset="-128"/>
              <a:ea typeface="Yu Gothic UI" panose="020B0500000000000000" pitchFamily="50" charset="-128"/>
            </a:endParaRPr>
          </a:p>
        </p:txBody>
      </p:sp>
      <p:sp>
        <p:nvSpPr>
          <p:cNvPr id="40" name="正方形/長方形 39"/>
          <p:cNvSpPr/>
          <p:nvPr/>
        </p:nvSpPr>
        <p:spPr>
          <a:xfrm>
            <a:off x="6169171" y="4244894"/>
            <a:ext cx="1531026" cy="600428"/>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latin typeface="Yu Gothic UI" panose="020B0500000000000000" pitchFamily="50" charset="-128"/>
                <a:ea typeface="Yu Gothic UI" panose="020B0500000000000000" pitchFamily="50" charset="-128"/>
              </a:rPr>
              <a:t>遠隔窓口の実現</a:t>
            </a:r>
            <a:endParaRPr kumimoji="1" lang="en-US" altLang="ja-JP" sz="1000" dirty="0">
              <a:latin typeface="Yu Gothic UI" panose="020B0500000000000000" pitchFamily="50" charset="-128"/>
              <a:ea typeface="Yu Gothic UI" panose="020B0500000000000000" pitchFamily="50" charset="-128"/>
            </a:endParaRPr>
          </a:p>
        </p:txBody>
      </p:sp>
      <p:sp>
        <p:nvSpPr>
          <p:cNvPr id="41" name="正方形/長方形 40"/>
          <p:cNvSpPr/>
          <p:nvPr/>
        </p:nvSpPr>
        <p:spPr>
          <a:xfrm>
            <a:off x="6169171" y="3547747"/>
            <a:ext cx="1531026" cy="631221"/>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latin typeface="Yu Gothic UI" panose="020B0500000000000000" pitchFamily="50" charset="-128"/>
                <a:ea typeface="Yu Gothic UI" panose="020B0500000000000000" pitchFamily="50" charset="-128"/>
              </a:rPr>
              <a:t>場所にとらわれない</a:t>
            </a:r>
            <a:endParaRPr lang="en-US" altLang="ja-JP" sz="1000" dirty="0">
              <a:latin typeface="Yu Gothic UI" panose="020B0500000000000000" pitchFamily="50" charset="-128"/>
              <a:ea typeface="Yu Gothic UI" panose="020B0500000000000000" pitchFamily="50" charset="-128"/>
            </a:endParaRPr>
          </a:p>
          <a:p>
            <a:pPr algn="ctr"/>
            <a:r>
              <a:rPr lang="ja-JP" altLang="en-US" sz="1000" dirty="0">
                <a:latin typeface="Yu Gothic UI" panose="020B0500000000000000" pitchFamily="50" charset="-128"/>
                <a:ea typeface="Yu Gothic UI" panose="020B0500000000000000" pitchFamily="50" charset="-128"/>
              </a:rPr>
              <a:t>市役所機能の実現</a:t>
            </a:r>
            <a:endParaRPr lang="en-US" altLang="ja-JP" sz="1000" dirty="0">
              <a:latin typeface="Yu Gothic UI" panose="020B0500000000000000" pitchFamily="50" charset="-128"/>
              <a:ea typeface="Yu Gothic UI" panose="020B0500000000000000" pitchFamily="50" charset="-128"/>
            </a:endParaRPr>
          </a:p>
        </p:txBody>
      </p:sp>
      <p:sp>
        <p:nvSpPr>
          <p:cNvPr id="42" name="正方形/長方形 41"/>
          <p:cNvSpPr/>
          <p:nvPr/>
        </p:nvSpPr>
        <p:spPr>
          <a:xfrm>
            <a:off x="6169171" y="2728953"/>
            <a:ext cx="1531026" cy="752868"/>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latin typeface="Yu Gothic UI" panose="020B0500000000000000" pitchFamily="50" charset="-128"/>
                <a:ea typeface="Yu Gothic UI" panose="020B0500000000000000" pitchFamily="50" charset="-128"/>
              </a:rPr>
              <a:t>規制緩和による</a:t>
            </a:r>
            <a:endParaRPr lang="en-US" altLang="ja-JP" sz="1000" dirty="0">
              <a:latin typeface="Yu Gothic UI" panose="020B0500000000000000" pitchFamily="50" charset="-128"/>
              <a:ea typeface="Yu Gothic UI" panose="020B0500000000000000" pitchFamily="50" charset="-128"/>
            </a:endParaRPr>
          </a:p>
          <a:p>
            <a:pPr algn="ctr"/>
            <a:r>
              <a:rPr lang="ja-JP" altLang="en-US" sz="1000" dirty="0">
                <a:latin typeface="Yu Gothic UI" panose="020B0500000000000000" pitchFamily="50" charset="-128"/>
                <a:ea typeface="Yu Gothic UI" panose="020B0500000000000000" pitchFamily="50" charset="-128"/>
              </a:rPr>
              <a:t>デジタル行政手続きの</a:t>
            </a:r>
            <a:endParaRPr lang="en-US" altLang="ja-JP" sz="1000" dirty="0">
              <a:latin typeface="Yu Gothic UI" panose="020B0500000000000000" pitchFamily="50" charset="-128"/>
              <a:ea typeface="Yu Gothic UI" panose="020B0500000000000000" pitchFamily="50" charset="-128"/>
            </a:endParaRPr>
          </a:p>
          <a:p>
            <a:pPr algn="ctr"/>
            <a:r>
              <a:rPr lang="ja-JP" altLang="en-US" sz="1000" dirty="0">
                <a:latin typeface="Yu Gothic UI" panose="020B0500000000000000" pitchFamily="50" charset="-128"/>
                <a:ea typeface="Yu Gothic UI" panose="020B0500000000000000" pitchFamily="50" charset="-128"/>
              </a:rPr>
              <a:t>拡大</a:t>
            </a:r>
            <a:endParaRPr lang="en-US" altLang="ja-JP" sz="1000" dirty="0">
              <a:latin typeface="Yu Gothic UI" panose="020B0500000000000000" pitchFamily="50" charset="-128"/>
              <a:ea typeface="Yu Gothic UI" panose="020B0500000000000000" pitchFamily="50" charset="-128"/>
            </a:endParaRPr>
          </a:p>
        </p:txBody>
      </p:sp>
      <p:sp>
        <p:nvSpPr>
          <p:cNvPr id="52" name="正方形/長方形 51"/>
          <p:cNvSpPr/>
          <p:nvPr/>
        </p:nvSpPr>
        <p:spPr>
          <a:xfrm>
            <a:off x="5726604" y="1515177"/>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2025</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sp>
        <p:nvSpPr>
          <p:cNvPr id="57" name="正方形/長方形 56"/>
          <p:cNvSpPr/>
          <p:nvPr/>
        </p:nvSpPr>
        <p:spPr>
          <a:xfrm>
            <a:off x="7461454" y="151560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2030</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sp>
        <p:nvSpPr>
          <p:cNvPr id="8" name="正方形/長方形 7"/>
          <p:cNvSpPr/>
          <p:nvPr/>
        </p:nvSpPr>
        <p:spPr>
          <a:xfrm>
            <a:off x="527256" y="2317748"/>
            <a:ext cx="1284921" cy="2527574"/>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rPr>
              <a:t>行政サービス</a:t>
            </a:r>
            <a:endParaRPr kumimoji="1" lang="en-US" altLang="ja-JP" sz="1100" dirty="0">
              <a:solidFill>
                <a:schemeClr val="bg1"/>
              </a:solidFill>
            </a:endParaRPr>
          </a:p>
          <a:p>
            <a:pPr algn="ctr"/>
            <a:r>
              <a:rPr kumimoji="1" lang="ja-JP" altLang="en-US" sz="1100" dirty="0">
                <a:solidFill>
                  <a:schemeClr val="bg1"/>
                </a:solidFill>
              </a:rPr>
              <a:t>行政手続き</a:t>
            </a:r>
          </a:p>
        </p:txBody>
      </p:sp>
      <p:sp>
        <p:nvSpPr>
          <p:cNvPr id="63" name="正方形/長方形 62"/>
          <p:cNvSpPr/>
          <p:nvPr/>
        </p:nvSpPr>
        <p:spPr>
          <a:xfrm>
            <a:off x="4046286" y="1784020"/>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900" b="1" dirty="0">
                <a:solidFill>
                  <a:schemeClr val="bg1"/>
                </a:solidFill>
                <a:latin typeface="Yu Gothic UI" panose="020B0500000000000000" pitchFamily="50" charset="-128"/>
                <a:ea typeface="Yu Gothic UI" panose="020B0500000000000000" pitchFamily="50" charset="-128"/>
              </a:rPr>
              <a:t>これからの取組テーマ</a:t>
            </a:r>
          </a:p>
        </p:txBody>
      </p:sp>
      <p:sp>
        <p:nvSpPr>
          <p:cNvPr id="64" name="正方形/長方形 63"/>
          <p:cNvSpPr/>
          <p:nvPr/>
        </p:nvSpPr>
        <p:spPr>
          <a:xfrm>
            <a:off x="6169171" y="1808518"/>
            <a:ext cx="1604942" cy="34986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900" b="1" dirty="0">
                <a:solidFill>
                  <a:schemeClr val="bg1"/>
                </a:solidFill>
                <a:latin typeface="Yu Gothic UI" panose="020B0500000000000000" pitchFamily="50" charset="-128"/>
                <a:ea typeface="Yu Gothic UI" panose="020B0500000000000000" pitchFamily="50" charset="-128"/>
              </a:rPr>
              <a:t>VALUE</a:t>
            </a:r>
            <a:r>
              <a:rPr kumimoji="1" lang="ja-JP" altLang="en-US" sz="900" b="1" dirty="0">
                <a:solidFill>
                  <a:schemeClr val="bg1"/>
                </a:solidFill>
                <a:latin typeface="Yu Gothic UI" panose="020B0500000000000000" pitchFamily="50" charset="-128"/>
                <a:ea typeface="Yu Gothic UI" panose="020B0500000000000000" pitchFamily="50" charset="-128"/>
              </a:rPr>
              <a:t>の実現に向けた</a:t>
            </a:r>
            <a:endParaRPr kumimoji="1" lang="en-US" altLang="ja-JP" sz="9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900" b="1" dirty="0">
                <a:solidFill>
                  <a:schemeClr val="bg1"/>
                </a:solidFill>
                <a:latin typeface="Yu Gothic UI" panose="020B0500000000000000" pitchFamily="50" charset="-128"/>
                <a:ea typeface="Yu Gothic UI" panose="020B0500000000000000" pitchFamily="50" charset="-128"/>
              </a:rPr>
              <a:t>取組の方針</a:t>
            </a:r>
          </a:p>
        </p:txBody>
      </p:sp>
      <p:sp>
        <p:nvSpPr>
          <p:cNvPr id="71" name="テキスト ボックス 70"/>
          <p:cNvSpPr txBox="1"/>
          <p:nvPr/>
        </p:nvSpPr>
        <p:spPr>
          <a:xfrm>
            <a:off x="757423" y="1858956"/>
            <a:ext cx="874069"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defPPr>
              <a:defRPr lang="en-US"/>
            </a:defPPr>
            <a:lvl1pPr algn="ctr">
              <a:defRPr kumimoji="1" sz="1100" b="1">
                <a:solidFill>
                  <a:srgbClr val="AF1932"/>
                </a:solidFill>
                <a:latin typeface="Yu Gothic UI" panose="020B0500000000000000" pitchFamily="50" charset="-128"/>
                <a:ea typeface="Yu Gothic UI" panose="020B05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取組分野</a:t>
            </a:r>
          </a:p>
        </p:txBody>
      </p:sp>
      <p:sp>
        <p:nvSpPr>
          <p:cNvPr id="72" name="正方形/長方形 71"/>
          <p:cNvSpPr/>
          <p:nvPr/>
        </p:nvSpPr>
        <p:spPr>
          <a:xfrm>
            <a:off x="3467968" y="1502576"/>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2023</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pic>
        <p:nvPicPr>
          <p:cNvPr id="73" name="Picture 12">
            <a:extLst>
              <a:ext uri="{FF2B5EF4-FFF2-40B4-BE49-F238E27FC236}">
                <a16:creationId xmlns:a16="http://schemas.microsoft.com/office/drawing/2014/main" id="{7F11E30C-63F3-4673-B9BB-794C2984F4E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1440" y="5124705"/>
            <a:ext cx="2009905" cy="1422709"/>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グループ化 43"/>
          <p:cNvGrpSpPr/>
          <p:nvPr/>
        </p:nvGrpSpPr>
        <p:grpSpPr>
          <a:xfrm>
            <a:off x="354827" y="5444050"/>
            <a:ext cx="743157" cy="1088189"/>
            <a:chOff x="354827" y="5444050"/>
            <a:chExt cx="743157" cy="1088189"/>
          </a:xfrm>
        </p:grpSpPr>
        <p:sp>
          <p:nvSpPr>
            <p:cNvPr id="45" name="ホームベース 44"/>
            <p:cNvSpPr/>
            <p:nvPr/>
          </p:nvSpPr>
          <p:spPr>
            <a:xfrm>
              <a:off x="354827" y="5815116"/>
              <a:ext cx="743157" cy="156262"/>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500" spc="-40" dirty="0">
                  <a:solidFill>
                    <a:schemeClr val="tx1"/>
                  </a:solidFill>
                </a:rPr>
                <a:t>これからの取組テーマ</a:t>
              </a:r>
            </a:p>
          </p:txBody>
        </p:sp>
        <p:sp>
          <p:nvSpPr>
            <p:cNvPr id="46" name="正方形/長方形 45"/>
            <p:cNvSpPr/>
            <p:nvPr/>
          </p:nvSpPr>
          <p:spPr>
            <a:xfrm>
              <a:off x="354827" y="5633378"/>
              <a:ext cx="743157" cy="15079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dirty="0">
                  <a:solidFill>
                    <a:schemeClr val="tx1"/>
                  </a:solidFill>
                </a:rPr>
                <a:t>これまでの取組</a:t>
              </a:r>
            </a:p>
          </p:txBody>
        </p:sp>
        <p:sp>
          <p:nvSpPr>
            <p:cNvPr id="50" name="テキスト ボックス 49"/>
            <p:cNvSpPr txBox="1"/>
            <p:nvPr/>
          </p:nvSpPr>
          <p:spPr>
            <a:xfrm>
              <a:off x="540397" y="5444050"/>
              <a:ext cx="478782" cy="184666"/>
            </a:xfrm>
            <a:prstGeom prst="rect">
              <a:avLst/>
            </a:prstGeom>
            <a:noFill/>
          </p:spPr>
          <p:txBody>
            <a:bodyPr wrap="square" rtlCol="0">
              <a:spAutoFit/>
            </a:bodyPr>
            <a:lstStyle/>
            <a:p>
              <a:r>
                <a:rPr kumimoji="1" lang="ja-JP" altLang="en-US" sz="600" dirty="0"/>
                <a:t>凡例</a:t>
              </a:r>
            </a:p>
          </p:txBody>
        </p:sp>
        <p:sp>
          <p:nvSpPr>
            <p:cNvPr id="54" name="正方形/長方形 53"/>
            <p:cNvSpPr/>
            <p:nvPr/>
          </p:nvSpPr>
          <p:spPr>
            <a:xfrm>
              <a:off x="354827" y="6001591"/>
              <a:ext cx="743157" cy="150794"/>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dirty="0">
                  <a:solidFill>
                    <a:schemeClr val="tx1"/>
                  </a:solidFill>
                </a:rPr>
                <a:t>STRATEGY</a:t>
              </a:r>
              <a:endParaRPr kumimoji="1" lang="ja-JP" altLang="en-US" sz="600" spc="-40" dirty="0">
                <a:solidFill>
                  <a:schemeClr val="tx1"/>
                </a:solidFill>
              </a:endParaRPr>
            </a:p>
          </p:txBody>
        </p:sp>
        <p:sp>
          <p:nvSpPr>
            <p:cNvPr id="55" name="正方形/長方形 54"/>
            <p:cNvSpPr/>
            <p:nvPr/>
          </p:nvSpPr>
          <p:spPr>
            <a:xfrm>
              <a:off x="354827" y="6182598"/>
              <a:ext cx="743157" cy="150794"/>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dirty="0">
                  <a:solidFill>
                    <a:schemeClr val="tx1"/>
                  </a:solidFill>
                </a:rPr>
                <a:t>VALUE</a:t>
              </a:r>
              <a:endParaRPr kumimoji="1" lang="ja-JP" altLang="en-US" sz="600" spc="-40" dirty="0">
                <a:solidFill>
                  <a:schemeClr val="tx1"/>
                </a:solidFill>
              </a:endParaRPr>
            </a:p>
          </p:txBody>
        </p:sp>
        <p:sp>
          <p:nvSpPr>
            <p:cNvPr id="56" name="角丸四角形 55"/>
            <p:cNvSpPr/>
            <p:nvPr/>
          </p:nvSpPr>
          <p:spPr>
            <a:xfrm>
              <a:off x="354827" y="6363605"/>
              <a:ext cx="743157" cy="168634"/>
            </a:xfrm>
            <a:prstGeom prst="roundRect">
              <a:avLst/>
            </a:prstGeom>
            <a:solidFill>
              <a:srgbClr val="D9D9D9"/>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dirty="0">
                  <a:solidFill>
                    <a:schemeClr val="tx1"/>
                  </a:solidFill>
                </a:rPr>
                <a:t>国等の取組</a:t>
              </a:r>
            </a:p>
          </p:txBody>
        </p:sp>
      </p:grpSp>
      <p:sp>
        <p:nvSpPr>
          <p:cNvPr id="5" name="角丸四角形 4"/>
          <p:cNvSpPr/>
          <p:nvPr/>
        </p:nvSpPr>
        <p:spPr>
          <a:xfrm>
            <a:off x="1875650" y="5708650"/>
            <a:ext cx="5926928" cy="228600"/>
          </a:xfrm>
          <a:prstGeom prst="roundRect">
            <a:avLst/>
          </a:prstGeom>
          <a:solidFill>
            <a:schemeClr val="bg1">
              <a:lumMod val="85000"/>
            </a:schemeClr>
          </a:solidFill>
          <a:ln>
            <a:solidFill>
              <a:schemeClr val="dk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latin typeface="Yu Gothic UI" panose="020B0500000000000000" pitchFamily="50" charset="-128"/>
                <a:ea typeface="Yu Gothic UI" panose="020B0500000000000000" pitchFamily="50" charset="-128"/>
              </a:rPr>
              <a:t>制度の見直し・規制緩和による利便性拡大</a:t>
            </a:r>
          </a:p>
        </p:txBody>
      </p:sp>
      <p:sp>
        <p:nvSpPr>
          <p:cNvPr id="65" name="角丸四角形 64"/>
          <p:cNvSpPr/>
          <p:nvPr/>
        </p:nvSpPr>
        <p:spPr>
          <a:xfrm>
            <a:off x="3902718" y="5272196"/>
            <a:ext cx="1748510" cy="387475"/>
          </a:xfrm>
          <a:prstGeom prst="roundRect">
            <a:avLst/>
          </a:prstGeom>
          <a:solidFill>
            <a:schemeClr val="bg1">
              <a:lumMod val="85000"/>
            </a:schemeClr>
          </a:solidFill>
          <a:ln>
            <a:solidFill>
              <a:schemeClr val="dk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a:latin typeface="Yu Gothic UI" panose="020B0500000000000000" pitchFamily="50" charset="-128"/>
                <a:ea typeface="Yu Gothic UI" panose="020B0500000000000000" pitchFamily="50" charset="-128"/>
              </a:rPr>
              <a:t>アナログ規制の撤廃</a:t>
            </a:r>
            <a:endParaRPr kumimoji="1" lang="en-US" altLang="ja-JP" sz="1000" dirty="0">
              <a:latin typeface="Yu Gothic UI" panose="020B0500000000000000" pitchFamily="50" charset="-128"/>
              <a:ea typeface="Yu Gothic UI" panose="020B0500000000000000" pitchFamily="50" charset="-128"/>
            </a:endParaRPr>
          </a:p>
          <a:p>
            <a:r>
              <a:rPr kumimoji="1" lang="ja-JP" altLang="en-US" sz="1000" dirty="0">
                <a:latin typeface="Yu Gothic UI" panose="020B0500000000000000" pitchFamily="50" charset="-128"/>
                <a:ea typeface="Yu Gothic UI" panose="020B0500000000000000" pitchFamily="50" charset="-128"/>
              </a:rPr>
              <a:t>（</a:t>
            </a:r>
            <a:r>
              <a:rPr kumimoji="1" lang="en-US" altLang="ja-JP" sz="1000" dirty="0">
                <a:latin typeface="Yu Gothic UI" panose="020B0500000000000000" pitchFamily="50" charset="-128"/>
                <a:ea typeface="Yu Gothic UI" panose="020B0500000000000000" pitchFamily="50" charset="-128"/>
              </a:rPr>
              <a:t>2024</a:t>
            </a:r>
            <a:r>
              <a:rPr kumimoji="1" lang="ja-JP" altLang="en-US" sz="1000" dirty="0">
                <a:latin typeface="Yu Gothic UI" panose="020B0500000000000000" pitchFamily="50" charset="-128"/>
                <a:ea typeface="Yu Gothic UI" panose="020B0500000000000000" pitchFamily="50" charset="-128"/>
              </a:rPr>
              <a:t>年度末までに</a:t>
            </a:r>
            <a:r>
              <a:rPr kumimoji="1" lang="en-US" altLang="ja-JP" sz="1000" dirty="0">
                <a:latin typeface="Yu Gothic UI" panose="020B0500000000000000" pitchFamily="50" charset="-128"/>
                <a:ea typeface="Yu Gothic UI" panose="020B0500000000000000" pitchFamily="50" charset="-128"/>
              </a:rPr>
              <a:t>99%</a:t>
            </a:r>
            <a:r>
              <a:rPr kumimoji="1" lang="ja-JP" altLang="en-US" sz="1000" dirty="0">
                <a:latin typeface="Yu Gothic UI" panose="020B0500000000000000" pitchFamily="50" charset="-128"/>
                <a:ea typeface="Yu Gothic UI" panose="020B0500000000000000" pitchFamily="50" charset="-128"/>
              </a:rPr>
              <a:t>）</a:t>
            </a:r>
          </a:p>
        </p:txBody>
      </p:sp>
      <p:sp>
        <p:nvSpPr>
          <p:cNvPr id="74" name="角丸四角形 73"/>
          <p:cNvSpPr/>
          <p:nvPr/>
        </p:nvSpPr>
        <p:spPr>
          <a:xfrm>
            <a:off x="1875650" y="4996633"/>
            <a:ext cx="5255399" cy="228600"/>
          </a:xfrm>
          <a:prstGeom prst="roundRect">
            <a:avLst/>
          </a:prstGeom>
          <a:solidFill>
            <a:schemeClr val="bg1">
              <a:lumMod val="85000"/>
            </a:schemeClr>
          </a:solidFill>
          <a:ln>
            <a:solidFill>
              <a:schemeClr val="dk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latin typeface="Yu Gothic UI" panose="020B0500000000000000" pitchFamily="50" charset="-128"/>
                <a:ea typeface="Yu Gothic UI" panose="020B0500000000000000" pitchFamily="50" charset="-128"/>
              </a:rPr>
              <a:t>情報連携基盤（公共サービスメッシュ）による情報連携の迅速化の検討（デジタル庁）</a:t>
            </a:r>
            <a:endParaRPr lang="en-US" altLang="ja-JP" sz="10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692092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12">
            <a:extLst>
              <a:ext uri="{FF2B5EF4-FFF2-40B4-BE49-F238E27FC236}">
                <a16:creationId xmlns:a16="http://schemas.microsoft.com/office/drawing/2014/main" id="{7F11E30C-63F3-4673-B9BB-794C2984F4E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11440" y="5124705"/>
            <a:ext cx="2009905" cy="1422709"/>
          </a:xfrm>
          <a:prstGeom prst="rect">
            <a:avLst/>
          </a:prstGeom>
          <a:noFill/>
          <a:extLst>
            <a:ext uri="{909E8E84-426E-40DD-AFC4-6F175D3DCCD1}">
              <a14:hiddenFill xmlns:a14="http://schemas.microsoft.com/office/drawing/2010/main">
                <a:solidFill>
                  <a:srgbClr val="FFFFFF"/>
                </a:solidFill>
              </a14:hiddenFill>
            </a:ext>
          </a:extLst>
        </p:spPr>
      </p:pic>
      <p:sp>
        <p:nvSpPr>
          <p:cNvPr id="2" name="右矢印 1"/>
          <p:cNvSpPr/>
          <p:nvPr/>
        </p:nvSpPr>
        <p:spPr>
          <a:xfrm>
            <a:off x="3844588" y="1633876"/>
            <a:ext cx="3957990" cy="698284"/>
          </a:xfrm>
          <a:prstGeom prst="rightArrow">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58" name="直線コネクタ 57"/>
          <p:cNvCxnSpPr/>
          <p:nvPr/>
        </p:nvCxnSpPr>
        <p:spPr>
          <a:xfrm>
            <a:off x="3825978" y="1784020"/>
            <a:ext cx="0" cy="310802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080805" y="1794954"/>
            <a:ext cx="0" cy="309708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802578" y="1794954"/>
            <a:ext cx="0" cy="309708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9</a:t>
            </a:fld>
            <a:endParaRPr kumimoji="1" lang="en-GB" dirty="0"/>
          </a:p>
        </p:txBody>
      </p:sp>
      <p:pic>
        <p:nvPicPr>
          <p:cNvPr id="10" name="図 9">
            <a:extLst>
              <a:ext uri="{FF2B5EF4-FFF2-40B4-BE49-F238E27FC236}">
                <a16:creationId xmlns:a16="http://schemas.microsoft.com/office/drawing/2014/main" id="{C7DBD481-489E-4A4F-A2FC-DBD262EDFB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439" y="405892"/>
            <a:ext cx="1936397" cy="539191"/>
          </a:xfrm>
          <a:prstGeom prst="rect">
            <a:avLst/>
          </a:prstGeom>
        </p:spPr>
      </p:pic>
      <p:sp>
        <p:nvSpPr>
          <p:cNvPr id="6" name="テキスト プレースホルダー 3">
            <a:extLst>
              <a:ext uri="{FF2B5EF4-FFF2-40B4-BE49-F238E27FC236}">
                <a16:creationId xmlns:a16="http://schemas.microsoft.com/office/drawing/2014/main" id="{BF7FA137-CC2A-4F34-BFFD-E93D1329850E}"/>
              </a:ext>
            </a:extLst>
          </p:cNvPr>
          <p:cNvSpPr>
            <a:spLocks noGrp="1"/>
          </p:cNvSpPr>
          <p:nvPr>
            <p:ph type="body" sz="quarter" idx="12"/>
          </p:nvPr>
        </p:nvSpPr>
        <p:spPr>
          <a:xfrm>
            <a:off x="452438" y="990667"/>
            <a:ext cx="9095421" cy="643209"/>
          </a:xfrm>
          <a:prstGeom prst="rect">
            <a:avLst/>
          </a:prstGeom>
        </p:spPr>
        <p:txBody>
          <a:bodyPr/>
          <a:lstStyle/>
          <a:p>
            <a:r>
              <a:rPr lang="ja-JP" altLang="en-US" b="1" kern="100" dirty="0">
                <a:latin typeface="游明朝" panose="02020400000000000000" pitchFamily="18" charset="-128"/>
                <a:ea typeface="Yu Gothic UI" panose="020B0500000000000000" pitchFamily="50" charset="-128"/>
                <a:cs typeface="Times New Roman" panose="02020603050405020304" pitchFamily="18" charset="0"/>
              </a:rPr>
              <a:t>大阪市では</a:t>
            </a:r>
            <a:r>
              <a:rPr lang="en-US" altLang="ja-JP" b="1" kern="100" dirty="0">
                <a:latin typeface="Avenir Next LT Pro 本文"/>
                <a:ea typeface="Yu Gothic UI" panose="020B0500000000000000" pitchFamily="50" charset="-128"/>
                <a:cs typeface="Times New Roman" panose="02020603050405020304" pitchFamily="18" charset="0"/>
              </a:rPr>
              <a:t>2018</a:t>
            </a:r>
            <a:r>
              <a:rPr lang="ja-JP" altLang="en-US" b="1" kern="100" dirty="0">
                <a:latin typeface="游明朝" panose="02020400000000000000" pitchFamily="18" charset="-128"/>
                <a:ea typeface="Yu Gothic UI" panose="020B0500000000000000" pitchFamily="50" charset="-128"/>
                <a:cs typeface="Times New Roman" panose="02020603050405020304" pitchFamily="18" charset="0"/>
              </a:rPr>
              <a:t>年</a:t>
            </a:r>
            <a:r>
              <a:rPr lang="en-US" altLang="ja-JP" b="1" kern="100" dirty="0">
                <a:latin typeface="Avenir Next LT Pro 本文"/>
                <a:ea typeface="Yu Gothic UI" panose="020B0500000000000000" pitchFamily="50" charset="-128"/>
                <a:cs typeface="Times New Roman" panose="02020603050405020304" pitchFamily="18" charset="0"/>
              </a:rPr>
              <a:t>12</a:t>
            </a:r>
            <a:r>
              <a:rPr lang="ja-JP" altLang="en-US" b="1" kern="100" dirty="0">
                <a:latin typeface="游明朝" panose="02020400000000000000" pitchFamily="18" charset="-128"/>
                <a:ea typeface="Yu Gothic UI" panose="020B0500000000000000" pitchFamily="50" charset="-128"/>
                <a:cs typeface="Times New Roman" panose="02020603050405020304" pitchFamily="18" charset="0"/>
              </a:rPr>
              <a:t>月に「大阪市</a:t>
            </a:r>
            <a:r>
              <a:rPr lang="en-US" altLang="ja-JP" b="1" kern="100" dirty="0">
                <a:latin typeface="Avenir Next LT Pro 本文"/>
                <a:ea typeface="Yu Gothic UI" panose="020B0500000000000000" pitchFamily="50" charset="-128"/>
                <a:cs typeface="Times New Roman" panose="02020603050405020304" pitchFamily="18" charset="0"/>
              </a:rPr>
              <a:t>LINE</a:t>
            </a:r>
            <a:r>
              <a:rPr lang="ja-JP" altLang="en-US" b="1" kern="100" dirty="0">
                <a:latin typeface="游明朝" panose="02020400000000000000" pitchFamily="18" charset="-128"/>
                <a:ea typeface="Yu Gothic UI" panose="020B0500000000000000" pitchFamily="50" charset="-128"/>
                <a:cs typeface="Times New Roman" panose="02020603050405020304" pitchFamily="18" charset="0"/>
              </a:rPr>
              <a:t>公式アカウント」を開設するなど、ホームページと合わせて</a:t>
            </a:r>
            <a:r>
              <a:rPr lang="en-US" altLang="ja-JP" b="1" kern="100" dirty="0">
                <a:latin typeface="Avenir Next LT Pro 本文"/>
                <a:ea typeface="Yu Gothic UI" panose="020B0500000000000000" pitchFamily="50" charset="-128"/>
                <a:cs typeface="Times New Roman" panose="02020603050405020304" pitchFamily="18" charset="0"/>
              </a:rPr>
              <a:t>SNS</a:t>
            </a:r>
            <a:r>
              <a:rPr lang="ja-JP" altLang="en-US" b="1" kern="100" dirty="0">
                <a:latin typeface="游明朝" panose="02020400000000000000" pitchFamily="18" charset="-128"/>
                <a:ea typeface="Yu Gothic UI" panose="020B0500000000000000" pitchFamily="50" charset="-128"/>
                <a:cs typeface="Times New Roman" panose="02020603050405020304" pitchFamily="18" charset="0"/>
              </a:rPr>
              <a:t>も活用しながら生活に役立つコンテンツを発信してきました。今後も、リアルな人と人のコミュニケーションも大事にしながら、デジタルでさらに「気の利いた」サービスを実現します。</a:t>
            </a:r>
          </a:p>
          <a:p>
            <a:endParaRPr lang="ja-JP" altLang="en-US" b="1" kern="100" dirty="0">
              <a:latin typeface="游明朝" panose="02020400000000000000" pitchFamily="18" charset="-128"/>
              <a:ea typeface="Yu Gothic UI" panose="020B0500000000000000" pitchFamily="50" charset="-128"/>
              <a:cs typeface="Times New Roman" panose="02020603050405020304" pitchFamily="18" charset="0"/>
            </a:endParaRPr>
          </a:p>
          <a:p>
            <a:endParaRPr lang="en-US" altLang="ja-JP" b="1" kern="100" dirty="0">
              <a:latin typeface="游明朝" panose="02020400000000000000" pitchFamily="18" charset="-128"/>
              <a:ea typeface="Yu Gothic UI" panose="020B0500000000000000" pitchFamily="50" charset="-128"/>
              <a:cs typeface="Times New Roman" panose="02020603050405020304" pitchFamily="18" charset="0"/>
            </a:endParaRPr>
          </a:p>
        </p:txBody>
      </p:sp>
      <p:sp>
        <p:nvSpPr>
          <p:cNvPr id="33" name="正方形/長方形 32"/>
          <p:cNvSpPr/>
          <p:nvPr/>
        </p:nvSpPr>
        <p:spPr>
          <a:xfrm>
            <a:off x="1819802" y="1794954"/>
            <a:ext cx="18365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1100" b="1" dirty="0">
                <a:solidFill>
                  <a:srgbClr val="AF1932"/>
                </a:solidFill>
                <a:latin typeface="Yu Gothic UI" panose="020B0500000000000000" pitchFamily="50" charset="-128"/>
                <a:ea typeface="Yu Gothic UI" panose="020B0500000000000000" pitchFamily="50" charset="-128"/>
              </a:rPr>
              <a:t>これまでの主な取組</a:t>
            </a:r>
          </a:p>
        </p:txBody>
      </p:sp>
      <p:sp>
        <p:nvSpPr>
          <p:cNvPr id="34" name="正方形/長方形 33"/>
          <p:cNvSpPr/>
          <p:nvPr/>
        </p:nvSpPr>
        <p:spPr>
          <a:xfrm>
            <a:off x="5504257" y="1593428"/>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100" dirty="0">
              <a:latin typeface="Yu Gothic UI" panose="020B0500000000000000" pitchFamily="50" charset="-128"/>
              <a:ea typeface="Yu Gothic UI" panose="020B0500000000000000" pitchFamily="50" charset="-128"/>
            </a:endParaRPr>
          </a:p>
        </p:txBody>
      </p:sp>
      <p:sp>
        <p:nvSpPr>
          <p:cNvPr id="52" name="正方形/長方形 51"/>
          <p:cNvSpPr/>
          <p:nvPr/>
        </p:nvSpPr>
        <p:spPr>
          <a:xfrm>
            <a:off x="5726604" y="1515177"/>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2025</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sp>
        <p:nvSpPr>
          <p:cNvPr id="57" name="正方形/長方形 56"/>
          <p:cNvSpPr/>
          <p:nvPr/>
        </p:nvSpPr>
        <p:spPr>
          <a:xfrm>
            <a:off x="7461454" y="151560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2030</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sp>
        <p:nvSpPr>
          <p:cNvPr id="8" name="正方形/長方形 7"/>
          <p:cNvSpPr/>
          <p:nvPr/>
        </p:nvSpPr>
        <p:spPr>
          <a:xfrm>
            <a:off x="527256" y="2381262"/>
            <a:ext cx="1284921" cy="1211077"/>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rPr>
              <a:t>情報発信</a:t>
            </a:r>
          </a:p>
        </p:txBody>
      </p:sp>
      <p:sp>
        <p:nvSpPr>
          <p:cNvPr id="64" name="正方形/長方形 63"/>
          <p:cNvSpPr/>
          <p:nvPr/>
        </p:nvSpPr>
        <p:spPr>
          <a:xfrm>
            <a:off x="6169171" y="1808518"/>
            <a:ext cx="1604942" cy="34986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900" b="1" dirty="0">
                <a:solidFill>
                  <a:schemeClr val="bg1"/>
                </a:solidFill>
                <a:latin typeface="Yu Gothic UI" panose="020B0500000000000000" pitchFamily="50" charset="-128"/>
                <a:ea typeface="Yu Gothic UI" panose="020B0500000000000000" pitchFamily="50" charset="-128"/>
              </a:rPr>
              <a:t>VALUE</a:t>
            </a:r>
            <a:r>
              <a:rPr kumimoji="1" lang="ja-JP" altLang="en-US" sz="900" b="1" dirty="0">
                <a:solidFill>
                  <a:schemeClr val="bg1"/>
                </a:solidFill>
                <a:latin typeface="Yu Gothic UI" panose="020B0500000000000000" pitchFamily="50" charset="-128"/>
                <a:ea typeface="Yu Gothic UI" panose="020B0500000000000000" pitchFamily="50" charset="-128"/>
              </a:rPr>
              <a:t>の実現に向けた</a:t>
            </a:r>
            <a:endParaRPr kumimoji="1" lang="en-US" altLang="ja-JP" sz="9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900" b="1" dirty="0">
                <a:solidFill>
                  <a:schemeClr val="bg1"/>
                </a:solidFill>
                <a:latin typeface="Yu Gothic UI" panose="020B0500000000000000" pitchFamily="50" charset="-128"/>
                <a:ea typeface="Yu Gothic UI" panose="020B0500000000000000" pitchFamily="50" charset="-128"/>
              </a:rPr>
              <a:t>取組の方針</a:t>
            </a:r>
          </a:p>
        </p:txBody>
      </p:sp>
      <p:sp>
        <p:nvSpPr>
          <p:cNvPr id="44" name="正方形/長方形 43"/>
          <p:cNvSpPr/>
          <p:nvPr/>
        </p:nvSpPr>
        <p:spPr>
          <a:xfrm>
            <a:off x="1864420" y="2804608"/>
            <a:ext cx="1908094" cy="413021"/>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r>
              <a:rPr lang="ja-JP" altLang="en-US" sz="1000" dirty="0">
                <a:latin typeface="Yu Gothic UI" panose="020B0500000000000000" pitchFamily="50" charset="-128"/>
                <a:ea typeface="Yu Gothic UI" panose="020B0500000000000000" pitchFamily="50" charset="-128"/>
              </a:rPr>
              <a:t>大阪市</a:t>
            </a:r>
            <a:r>
              <a:rPr lang="en-US" altLang="ja-JP" sz="1000" dirty="0">
                <a:latin typeface="Yu Gothic UI" panose="020B0500000000000000" pitchFamily="50" charset="-128"/>
                <a:ea typeface="Yu Gothic UI" panose="020B0500000000000000" pitchFamily="50" charset="-128"/>
              </a:rPr>
              <a:t>LINE</a:t>
            </a:r>
            <a:r>
              <a:rPr lang="ja-JP" altLang="en-US" sz="1000" dirty="0">
                <a:latin typeface="Yu Gothic UI" panose="020B0500000000000000" pitchFamily="50" charset="-128"/>
                <a:ea typeface="Yu Gothic UI" panose="020B0500000000000000" pitchFamily="50" charset="-128"/>
              </a:rPr>
              <a:t>公式アカウントによる情報発信</a:t>
            </a:r>
          </a:p>
        </p:txBody>
      </p:sp>
      <p:sp>
        <p:nvSpPr>
          <p:cNvPr id="45" name="ホームベース 44"/>
          <p:cNvSpPr/>
          <p:nvPr/>
        </p:nvSpPr>
        <p:spPr>
          <a:xfrm>
            <a:off x="3872437" y="3750447"/>
            <a:ext cx="2189759" cy="480990"/>
          </a:xfrm>
          <a:prstGeom prst="homePlate">
            <a:avLst>
              <a:gd name="adj" fmla="val 21007"/>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chemeClr val="dk1"/>
                </a:solidFill>
                <a:latin typeface="Yu Gothic UI" panose="020B0500000000000000" pitchFamily="50" charset="-128"/>
                <a:ea typeface="Yu Gothic UI" panose="020B0500000000000000" pitchFamily="50" charset="-128"/>
              </a:rPr>
              <a:t>オンライン相談サービスの</a:t>
            </a:r>
            <a:r>
              <a:rPr lang="ja-JP" altLang="en-US" sz="1000" dirty="0">
                <a:latin typeface="Yu Gothic UI" panose="020B0500000000000000" pitchFamily="50" charset="-128"/>
                <a:ea typeface="Yu Gothic UI" panose="020B0500000000000000" pitchFamily="50" charset="-128"/>
              </a:rPr>
              <a:t>拡大</a:t>
            </a:r>
            <a:endParaRPr lang="ja-JP" altLang="en-US" sz="1000" dirty="0">
              <a:solidFill>
                <a:schemeClr val="dk1"/>
              </a:solidFill>
              <a:latin typeface="Yu Gothic UI" panose="020B0500000000000000" pitchFamily="50" charset="-128"/>
              <a:ea typeface="Yu Gothic UI" panose="020B0500000000000000" pitchFamily="50" charset="-128"/>
            </a:endParaRPr>
          </a:p>
        </p:txBody>
      </p:sp>
      <p:sp>
        <p:nvSpPr>
          <p:cNvPr id="46" name="正方形/長方形 45"/>
          <p:cNvSpPr/>
          <p:nvPr/>
        </p:nvSpPr>
        <p:spPr>
          <a:xfrm>
            <a:off x="1884705" y="3742699"/>
            <a:ext cx="1894815" cy="488738"/>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r>
              <a:rPr lang="ja-JP" altLang="en-US" sz="1000" dirty="0">
                <a:latin typeface="Yu Gothic UI" panose="020B0500000000000000" pitchFamily="50" charset="-128"/>
                <a:ea typeface="Yu Gothic UI" panose="020B0500000000000000" pitchFamily="50" charset="-128"/>
              </a:rPr>
              <a:t>子育て等に関する</a:t>
            </a:r>
            <a:r>
              <a:rPr lang="en-US" altLang="ja-JP" sz="1000" dirty="0">
                <a:latin typeface="Yu Gothic UI" panose="020B0500000000000000" pitchFamily="50" charset="-128"/>
                <a:ea typeface="Yu Gothic UI" panose="020B0500000000000000" pitchFamily="50" charset="-128"/>
              </a:rPr>
              <a:t>SNS</a:t>
            </a:r>
            <a:r>
              <a:rPr lang="ja-JP" altLang="en-US" sz="1000" dirty="0" err="1">
                <a:latin typeface="Yu Gothic UI" panose="020B0500000000000000" pitchFamily="50" charset="-128"/>
                <a:ea typeface="Yu Gothic UI" panose="020B0500000000000000" pitchFamily="50" charset="-128"/>
              </a:rPr>
              <a:t>での</a:t>
            </a:r>
            <a:endParaRPr lang="en-US" altLang="ja-JP" sz="1000" dirty="0">
              <a:latin typeface="Yu Gothic UI" panose="020B0500000000000000" pitchFamily="50" charset="-128"/>
              <a:ea typeface="Yu Gothic UI" panose="020B0500000000000000" pitchFamily="50" charset="-128"/>
            </a:endParaRPr>
          </a:p>
          <a:p>
            <a:r>
              <a:rPr lang="ja-JP" altLang="en-US" sz="1000" dirty="0">
                <a:latin typeface="Yu Gothic UI" panose="020B0500000000000000" pitchFamily="50" charset="-128"/>
                <a:ea typeface="Yu Gothic UI" panose="020B0500000000000000" pitchFamily="50" charset="-128"/>
              </a:rPr>
              <a:t>相談受付開始</a:t>
            </a:r>
          </a:p>
        </p:txBody>
      </p:sp>
      <p:sp>
        <p:nvSpPr>
          <p:cNvPr id="54" name="正方形/長方形 53"/>
          <p:cNvSpPr/>
          <p:nvPr/>
        </p:nvSpPr>
        <p:spPr>
          <a:xfrm>
            <a:off x="1864420" y="2385500"/>
            <a:ext cx="1908094" cy="349007"/>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latin typeface="Yu Gothic UI" panose="020B0500000000000000" pitchFamily="50" charset="-128"/>
                <a:ea typeface="Yu Gothic UI" panose="020B0500000000000000" pitchFamily="50" charset="-128"/>
              </a:rPr>
              <a:t>大阪市ホームページよる</a:t>
            </a:r>
            <a:endParaRPr lang="en-US" altLang="ja-JP" sz="1000" dirty="0">
              <a:latin typeface="Yu Gothic UI" panose="020B0500000000000000" pitchFamily="50" charset="-128"/>
              <a:ea typeface="Yu Gothic UI" panose="020B0500000000000000" pitchFamily="50" charset="-128"/>
            </a:endParaRPr>
          </a:p>
          <a:p>
            <a:r>
              <a:rPr lang="ja-JP" altLang="en-US" sz="1000" dirty="0">
                <a:latin typeface="Yu Gothic UI" panose="020B0500000000000000" pitchFamily="50" charset="-128"/>
                <a:ea typeface="Yu Gothic UI" panose="020B0500000000000000" pitchFamily="50" charset="-128"/>
              </a:rPr>
              <a:t>情報発信</a:t>
            </a:r>
          </a:p>
        </p:txBody>
      </p:sp>
      <p:sp>
        <p:nvSpPr>
          <p:cNvPr id="56" name="ホームベース 55"/>
          <p:cNvSpPr/>
          <p:nvPr/>
        </p:nvSpPr>
        <p:spPr>
          <a:xfrm>
            <a:off x="3881521" y="3253740"/>
            <a:ext cx="2180675" cy="338600"/>
          </a:xfrm>
          <a:prstGeom prst="homePlate">
            <a:avLst>
              <a:gd name="adj" fmla="val 36060"/>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chemeClr val="dk1"/>
                </a:solidFill>
                <a:latin typeface="Yu Gothic UI" panose="020B0500000000000000" pitchFamily="50" charset="-128"/>
                <a:ea typeface="Yu Gothic UI" panose="020B0500000000000000" pitchFamily="50" charset="-128"/>
              </a:rPr>
              <a:t>プッシュ型情報発信の拡大</a:t>
            </a:r>
          </a:p>
        </p:txBody>
      </p:sp>
      <p:sp>
        <p:nvSpPr>
          <p:cNvPr id="65" name="ホームベース 64"/>
          <p:cNvSpPr/>
          <p:nvPr/>
        </p:nvSpPr>
        <p:spPr>
          <a:xfrm>
            <a:off x="1884705" y="4464101"/>
            <a:ext cx="5917873" cy="311099"/>
          </a:xfrm>
          <a:prstGeom prst="homePlate">
            <a:avLst>
              <a:gd name="adj" fmla="val 42389"/>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000" dirty="0">
                <a:solidFill>
                  <a:schemeClr val="dk1"/>
                </a:solidFill>
                <a:latin typeface="Yu Gothic UI" panose="020B0500000000000000" pitchFamily="50" charset="-128"/>
                <a:ea typeface="Yu Gothic UI" panose="020B0500000000000000" pitchFamily="50" charset="-128"/>
              </a:rPr>
              <a:t>ICT</a:t>
            </a:r>
            <a:r>
              <a:rPr lang="ja-JP" altLang="en-US" sz="1000" dirty="0">
                <a:solidFill>
                  <a:schemeClr val="dk1"/>
                </a:solidFill>
                <a:latin typeface="Yu Gothic UI" panose="020B0500000000000000" pitchFamily="50" charset="-128"/>
                <a:ea typeface="Yu Gothic UI" panose="020B0500000000000000" pitchFamily="50" charset="-128"/>
              </a:rPr>
              <a:t>を活用した教育の推進</a:t>
            </a:r>
          </a:p>
        </p:txBody>
      </p:sp>
      <p:sp>
        <p:nvSpPr>
          <p:cNvPr id="66" name="正方形/長方形 65"/>
          <p:cNvSpPr/>
          <p:nvPr/>
        </p:nvSpPr>
        <p:spPr>
          <a:xfrm>
            <a:off x="6153334" y="3742700"/>
            <a:ext cx="1558106" cy="488738"/>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latin typeface="Yu Gothic UI" panose="020B0500000000000000" pitchFamily="50" charset="-128"/>
                <a:ea typeface="Yu Gothic UI" panose="020B0500000000000000" pitchFamily="50" charset="-128"/>
              </a:rPr>
              <a:t>対話型</a:t>
            </a:r>
            <a:r>
              <a:rPr kumimoji="1" lang="en-US" altLang="ja-JP" sz="1000" dirty="0">
                <a:latin typeface="Yu Gothic UI" panose="020B0500000000000000" pitchFamily="50" charset="-128"/>
                <a:ea typeface="Yu Gothic UI" panose="020B0500000000000000" pitchFamily="50" charset="-128"/>
              </a:rPr>
              <a:t>AI</a:t>
            </a:r>
            <a:r>
              <a:rPr kumimoji="1" lang="ja-JP" altLang="en-US" sz="1000" dirty="0">
                <a:latin typeface="Yu Gothic UI" panose="020B0500000000000000" pitchFamily="50" charset="-128"/>
                <a:ea typeface="Yu Gothic UI" panose="020B0500000000000000" pitchFamily="50" charset="-128"/>
              </a:rPr>
              <a:t>を有効活用した相談業務の検討</a:t>
            </a:r>
          </a:p>
        </p:txBody>
      </p:sp>
      <p:sp>
        <p:nvSpPr>
          <p:cNvPr id="67" name="正方形/長方形 66"/>
          <p:cNvSpPr/>
          <p:nvPr/>
        </p:nvSpPr>
        <p:spPr>
          <a:xfrm>
            <a:off x="6192934" y="2385500"/>
            <a:ext cx="1550699" cy="1206839"/>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latin typeface="Yu Gothic UI" panose="020B0500000000000000" pitchFamily="50" charset="-128"/>
                <a:ea typeface="Yu Gothic UI" panose="020B0500000000000000" pitchFamily="50" charset="-128"/>
              </a:rPr>
              <a:t>個人に最適化された</a:t>
            </a:r>
          </a:p>
          <a:p>
            <a:pPr algn="ctr"/>
            <a:r>
              <a:rPr kumimoji="1" lang="ja-JP" altLang="en-US" sz="1000" dirty="0">
                <a:latin typeface="Yu Gothic UI" panose="020B0500000000000000" pitchFamily="50" charset="-128"/>
                <a:ea typeface="Yu Gothic UI" panose="020B0500000000000000" pitchFamily="50" charset="-128"/>
              </a:rPr>
              <a:t>情報発信の実現</a:t>
            </a:r>
          </a:p>
        </p:txBody>
      </p:sp>
      <p:sp>
        <p:nvSpPr>
          <p:cNvPr id="68" name="正方形/長方形 67"/>
          <p:cNvSpPr/>
          <p:nvPr/>
        </p:nvSpPr>
        <p:spPr>
          <a:xfrm>
            <a:off x="7889831" y="2381262"/>
            <a:ext cx="1520870" cy="1211077"/>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latin typeface="Yu Gothic UI" panose="020B0500000000000000" pitchFamily="50" charset="-128"/>
                <a:ea typeface="Yu Gothic UI" panose="020B0500000000000000" pitchFamily="50" charset="-128"/>
              </a:rPr>
              <a:t>民間も含めた</a:t>
            </a:r>
          </a:p>
          <a:p>
            <a:pPr algn="ctr"/>
            <a:r>
              <a:rPr kumimoji="1" lang="ja-JP" altLang="en-US" sz="1000" dirty="0">
                <a:latin typeface="Yu Gothic UI" panose="020B0500000000000000" pitchFamily="50" charset="-128"/>
                <a:ea typeface="Yu Gothic UI" panose="020B0500000000000000" pitchFamily="50" charset="-128"/>
              </a:rPr>
              <a:t>個人に最適化された</a:t>
            </a:r>
          </a:p>
          <a:p>
            <a:pPr algn="ctr"/>
            <a:r>
              <a:rPr kumimoji="1" lang="ja-JP" altLang="en-US" sz="1000" dirty="0">
                <a:latin typeface="Yu Gothic UI" panose="020B0500000000000000" pitchFamily="50" charset="-128"/>
                <a:ea typeface="Yu Gothic UI" panose="020B0500000000000000" pitchFamily="50" charset="-128"/>
              </a:rPr>
              <a:t>情報発信の実現</a:t>
            </a:r>
          </a:p>
        </p:txBody>
      </p:sp>
      <p:sp>
        <p:nvSpPr>
          <p:cNvPr id="69" name="正方形/長方形 68"/>
          <p:cNvSpPr/>
          <p:nvPr/>
        </p:nvSpPr>
        <p:spPr>
          <a:xfrm>
            <a:off x="527256" y="3728861"/>
            <a:ext cx="1284921" cy="502576"/>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rPr>
              <a:t>相談業務</a:t>
            </a:r>
          </a:p>
        </p:txBody>
      </p:sp>
      <p:sp>
        <p:nvSpPr>
          <p:cNvPr id="70" name="正方形/長方形 69"/>
          <p:cNvSpPr/>
          <p:nvPr/>
        </p:nvSpPr>
        <p:spPr>
          <a:xfrm>
            <a:off x="527256" y="4448731"/>
            <a:ext cx="1284921" cy="333677"/>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rPr>
              <a:t>教育</a:t>
            </a:r>
            <a:r>
              <a:rPr kumimoji="1" lang="en-US" altLang="ja-JP" sz="1100" dirty="0">
                <a:solidFill>
                  <a:schemeClr val="bg1"/>
                </a:solidFill>
              </a:rPr>
              <a:t>ICT</a:t>
            </a:r>
            <a:endParaRPr kumimoji="1" lang="ja-JP" altLang="en-US" sz="1100" dirty="0">
              <a:solidFill>
                <a:schemeClr val="bg1"/>
              </a:solidFill>
            </a:endParaRPr>
          </a:p>
        </p:txBody>
      </p:sp>
      <p:sp>
        <p:nvSpPr>
          <p:cNvPr id="72" name="テキスト ボックス 71">
            <a:extLst>
              <a:ext uri="{FF2B5EF4-FFF2-40B4-BE49-F238E27FC236}">
                <a16:creationId xmlns:a16="http://schemas.microsoft.com/office/drawing/2014/main" id="{B5977502-E10D-469D-A3E9-D2E68404E73B}"/>
              </a:ext>
            </a:extLst>
          </p:cNvPr>
          <p:cNvSpPr txBox="1"/>
          <p:nvPr/>
        </p:nvSpPr>
        <p:spPr>
          <a:xfrm>
            <a:off x="2195885" y="435344"/>
            <a:ext cx="4540195" cy="400110"/>
          </a:xfrm>
          <a:prstGeom prst="rect">
            <a:avLst/>
          </a:prstGeom>
          <a:noFill/>
        </p:spPr>
        <p:txBody>
          <a:bodyPr wrap="square" rtlCol="0">
            <a:spAutoFit/>
          </a:bodyPr>
          <a:lstStyle/>
          <a:p>
            <a:pPr algn="r"/>
            <a:r>
              <a:rPr kumimoji="1" lang="ja-JP" altLang="en-US" sz="1400" spc="0" dirty="0">
                <a:ln w="9525">
                  <a:solidFill>
                    <a:srgbClr val="AF1932"/>
                  </a:solidFill>
                </a:ln>
                <a:solidFill>
                  <a:srgbClr val="AF1932"/>
                </a:solidFill>
                <a:latin typeface="+mn-ea"/>
                <a:ea typeface="+mn-ea"/>
              </a:rPr>
              <a:t>の</a:t>
            </a:r>
            <a:r>
              <a:rPr kumimoji="1" lang="ja-JP" altLang="en-US" sz="2000" spc="0" dirty="0">
                <a:ln w="9525">
                  <a:solidFill>
                    <a:srgbClr val="AF1932"/>
                  </a:solidFill>
                </a:ln>
                <a:solidFill>
                  <a:srgbClr val="AF1932"/>
                </a:solidFill>
                <a:latin typeface="+mn-ea"/>
              </a:rPr>
              <a:t> </a:t>
            </a:r>
            <a:r>
              <a:rPr kumimoji="1" lang="en-GB" altLang="ja-JP" sz="2000" spc="0" dirty="0">
                <a:ln w="9525">
                  <a:solidFill>
                    <a:srgbClr val="AF1932"/>
                  </a:solidFill>
                </a:ln>
                <a:solidFill>
                  <a:srgbClr val="AF1932"/>
                </a:solidFill>
                <a:latin typeface="Avenir Next LT Pro" panose="020B0504020202020204" pitchFamily="34" charset="0"/>
              </a:rPr>
              <a:t>Re-Design</a:t>
            </a:r>
            <a:r>
              <a:rPr kumimoji="1" lang="ja-JP" altLang="en-US" sz="2000" spc="0" dirty="0">
                <a:ln w="9525">
                  <a:solidFill>
                    <a:srgbClr val="AF1932"/>
                  </a:solidFill>
                </a:ln>
                <a:solidFill>
                  <a:srgbClr val="AF1932"/>
                </a:solidFill>
                <a:latin typeface="Avenir Next LT Pro" panose="020B0504020202020204" pitchFamily="34" charset="0"/>
              </a:rPr>
              <a:t>の実現に向けたロードマップ②</a:t>
            </a:r>
            <a:endParaRPr kumimoji="1" lang="en-GB" sz="2000" dirty="0">
              <a:ln w="9525">
                <a:solidFill>
                  <a:srgbClr val="AF1932"/>
                </a:solidFill>
              </a:ln>
              <a:solidFill>
                <a:srgbClr val="AF1932"/>
              </a:solidFill>
            </a:endParaRPr>
          </a:p>
        </p:txBody>
      </p:sp>
      <p:sp>
        <p:nvSpPr>
          <p:cNvPr id="79" name="テキスト ボックス 78"/>
          <p:cNvSpPr txBox="1"/>
          <p:nvPr/>
        </p:nvSpPr>
        <p:spPr>
          <a:xfrm>
            <a:off x="761516" y="1840402"/>
            <a:ext cx="874069"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defPPr>
              <a:defRPr lang="en-US"/>
            </a:defPPr>
            <a:lvl1pPr algn="ctr">
              <a:defRPr kumimoji="1" sz="1100" b="1">
                <a:solidFill>
                  <a:srgbClr val="AF1932"/>
                </a:solidFill>
                <a:latin typeface="Yu Gothic UI" panose="020B0500000000000000" pitchFamily="50" charset="-128"/>
                <a:ea typeface="Yu Gothic UI" panose="020B05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取組分野</a:t>
            </a:r>
          </a:p>
        </p:txBody>
      </p:sp>
      <p:sp>
        <p:nvSpPr>
          <p:cNvPr id="80" name="正方形/長方形 79"/>
          <p:cNvSpPr/>
          <p:nvPr/>
        </p:nvSpPr>
        <p:spPr>
          <a:xfrm>
            <a:off x="3467968" y="1502576"/>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2023</a:t>
            </a:r>
            <a:endParaRPr kumimoji="1" lang="ja-JP" altLang="en-US" sz="1100" b="1" dirty="0">
              <a:solidFill>
                <a:srgbClr val="AF1932"/>
              </a:solidFill>
              <a:latin typeface="Yu Gothic UI" panose="020B0500000000000000" pitchFamily="50" charset="-128"/>
              <a:ea typeface="Yu Gothic UI" panose="020B0500000000000000" pitchFamily="50" charset="-128"/>
            </a:endParaRPr>
          </a:p>
        </p:txBody>
      </p:sp>
      <p:sp>
        <p:nvSpPr>
          <p:cNvPr id="40" name="正方形/長方形 39"/>
          <p:cNvSpPr/>
          <p:nvPr/>
        </p:nvSpPr>
        <p:spPr>
          <a:xfrm>
            <a:off x="7821187" y="1786092"/>
            <a:ext cx="1748529"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dirty="0">
                <a:solidFill>
                  <a:srgbClr val="AF1932"/>
                </a:solidFill>
                <a:latin typeface="Yu Gothic UI" panose="020B0500000000000000" pitchFamily="50" charset="-128"/>
                <a:ea typeface="Yu Gothic UI" panose="020B0500000000000000" pitchFamily="50" charset="-128"/>
              </a:rPr>
              <a:t>2040</a:t>
            </a:r>
            <a:r>
              <a:rPr kumimoji="1" lang="ja-JP" altLang="en-US" sz="1100" b="1" dirty="0">
                <a:solidFill>
                  <a:srgbClr val="AF1932"/>
                </a:solidFill>
                <a:latin typeface="Yu Gothic UI" panose="020B0500000000000000" pitchFamily="50" charset="-128"/>
                <a:ea typeface="Yu Gothic UI" panose="020B0500000000000000" pitchFamily="50" charset="-128"/>
              </a:rPr>
              <a:t>年頃までに実現したい</a:t>
            </a:r>
            <a:endParaRPr kumimoji="1" lang="en-US" altLang="ja-JP" sz="1100" b="1" dirty="0">
              <a:solidFill>
                <a:srgbClr val="AF1932"/>
              </a:solidFill>
              <a:latin typeface="Yu Gothic UI" panose="020B0500000000000000" pitchFamily="50" charset="-128"/>
              <a:ea typeface="Yu Gothic UI" panose="020B0500000000000000" pitchFamily="50" charset="-128"/>
            </a:endParaRPr>
          </a:p>
          <a:p>
            <a:pPr algn="ctr"/>
            <a:r>
              <a:rPr kumimoji="1" lang="ja-JP" altLang="en-US" sz="1100" b="1" dirty="0">
                <a:solidFill>
                  <a:srgbClr val="AF1932"/>
                </a:solidFill>
                <a:latin typeface="Yu Gothic UI" panose="020B0500000000000000" pitchFamily="50" charset="-128"/>
                <a:ea typeface="Yu Gothic UI" panose="020B0500000000000000" pitchFamily="50" charset="-128"/>
              </a:rPr>
              <a:t>「未来の大阪市」</a:t>
            </a:r>
          </a:p>
        </p:txBody>
      </p:sp>
      <p:sp>
        <p:nvSpPr>
          <p:cNvPr id="47" name="ホームベース 46"/>
          <p:cNvSpPr/>
          <p:nvPr/>
        </p:nvSpPr>
        <p:spPr>
          <a:xfrm>
            <a:off x="3879443" y="2387160"/>
            <a:ext cx="2181231" cy="818644"/>
          </a:xfrm>
          <a:prstGeom prst="homePlate">
            <a:avLst>
              <a:gd name="adj" fmla="val 21472"/>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rgbClr val="000000"/>
                </a:solidFill>
                <a:latin typeface="Yu Gothic UI" panose="020B0500000000000000" pitchFamily="50" charset="-128"/>
                <a:ea typeface="Yu Gothic UI" panose="020B0500000000000000" pitchFamily="50" charset="-128"/>
              </a:rPr>
              <a:t>市民等がほしい情報をスムーズに</a:t>
            </a:r>
            <a:endParaRPr lang="en-US" altLang="ja-JP" sz="1000" dirty="0">
              <a:solidFill>
                <a:srgbClr val="000000"/>
              </a:solidFill>
              <a:latin typeface="Yu Gothic UI" panose="020B0500000000000000" pitchFamily="50" charset="-128"/>
              <a:ea typeface="Yu Gothic UI" panose="020B0500000000000000" pitchFamily="50" charset="-128"/>
            </a:endParaRPr>
          </a:p>
          <a:p>
            <a:r>
              <a:rPr lang="ja-JP" altLang="en-US" sz="1000" dirty="0">
                <a:solidFill>
                  <a:srgbClr val="000000"/>
                </a:solidFill>
                <a:latin typeface="Yu Gothic UI" panose="020B0500000000000000" pitchFamily="50" charset="-128"/>
                <a:ea typeface="Yu Gothic UI" panose="020B0500000000000000" pitchFamily="50" charset="-128"/>
              </a:rPr>
              <a:t>入手できるよう</a:t>
            </a:r>
            <a:r>
              <a:rPr lang="ja-JP" altLang="en-US" sz="1000" dirty="0">
                <a:latin typeface="Yu Gothic UI" panose="020B0500000000000000" pitchFamily="50" charset="-128"/>
                <a:ea typeface="Yu Gothic UI" panose="020B0500000000000000" pitchFamily="50" charset="-128"/>
              </a:rPr>
              <a:t>情報発信方法を変革</a:t>
            </a:r>
            <a:endParaRPr lang="ja-JP" altLang="en-US" sz="1000" dirty="0">
              <a:solidFill>
                <a:schemeClr val="dk1"/>
              </a:solidFill>
              <a:latin typeface="Yu Gothic UI" panose="020B0500000000000000" pitchFamily="50" charset="-128"/>
              <a:ea typeface="Yu Gothic UI" panose="020B0500000000000000" pitchFamily="50" charset="-128"/>
            </a:endParaRPr>
          </a:p>
        </p:txBody>
      </p:sp>
      <p:sp>
        <p:nvSpPr>
          <p:cNvPr id="41" name="正方形/長方形 40"/>
          <p:cNvSpPr/>
          <p:nvPr/>
        </p:nvSpPr>
        <p:spPr>
          <a:xfrm>
            <a:off x="4046286" y="1784020"/>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900" b="1" dirty="0">
                <a:solidFill>
                  <a:schemeClr val="bg1"/>
                </a:solidFill>
                <a:latin typeface="Yu Gothic UI" panose="020B0500000000000000" pitchFamily="50" charset="-128"/>
                <a:ea typeface="Yu Gothic UI" panose="020B0500000000000000" pitchFamily="50" charset="-128"/>
              </a:rPr>
              <a:t>これからの取組テーマ</a:t>
            </a:r>
          </a:p>
        </p:txBody>
      </p:sp>
      <p:grpSp>
        <p:nvGrpSpPr>
          <p:cNvPr id="42" name="グループ化 41"/>
          <p:cNvGrpSpPr/>
          <p:nvPr/>
        </p:nvGrpSpPr>
        <p:grpSpPr>
          <a:xfrm>
            <a:off x="354827" y="5444050"/>
            <a:ext cx="743157" cy="1088189"/>
            <a:chOff x="354827" y="5444050"/>
            <a:chExt cx="743157" cy="1088189"/>
          </a:xfrm>
        </p:grpSpPr>
        <p:sp>
          <p:nvSpPr>
            <p:cNvPr id="43" name="ホームベース 42"/>
            <p:cNvSpPr/>
            <p:nvPr/>
          </p:nvSpPr>
          <p:spPr>
            <a:xfrm>
              <a:off x="354827" y="5815116"/>
              <a:ext cx="743157" cy="156262"/>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500" spc="-40" dirty="0">
                  <a:solidFill>
                    <a:schemeClr val="tx1"/>
                  </a:solidFill>
                </a:rPr>
                <a:t>これからの取組テーマ</a:t>
              </a:r>
            </a:p>
          </p:txBody>
        </p:sp>
        <p:sp>
          <p:nvSpPr>
            <p:cNvPr id="48" name="正方形/長方形 47"/>
            <p:cNvSpPr/>
            <p:nvPr/>
          </p:nvSpPr>
          <p:spPr>
            <a:xfrm>
              <a:off x="354827" y="5633378"/>
              <a:ext cx="743157" cy="15079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dirty="0">
                  <a:solidFill>
                    <a:schemeClr val="tx1"/>
                  </a:solidFill>
                </a:rPr>
                <a:t>これまでの取組</a:t>
              </a:r>
            </a:p>
          </p:txBody>
        </p:sp>
        <p:sp>
          <p:nvSpPr>
            <p:cNvPr id="49" name="テキスト ボックス 48"/>
            <p:cNvSpPr txBox="1"/>
            <p:nvPr/>
          </p:nvSpPr>
          <p:spPr>
            <a:xfrm>
              <a:off x="540397" y="5444050"/>
              <a:ext cx="478782" cy="184666"/>
            </a:xfrm>
            <a:prstGeom prst="rect">
              <a:avLst/>
            </a:prstGeom>
            <a:noFill/>
          </p:spPr>
          <p:txBody>
            <a:bodyPr wrap="square" rtlCol="0">
              <a:spAutoFit/>
            </a:bodyPr>
            <a:lstStyle/>
            <a:p>
              <a:r>
                <a:rPr kumimoji="1" lang="ja-JP" altLang="en-US" sz="600" dirty="0"/>
                <a:t>凡例</a:t>
              </a:r>
            </a:p>
          </p:txBody>
        </p:sp>
        <p:sp>
          <p:nvSpPr>
            <p:cNvPr id="50" name="正方形/長方形 49"/>
            <p:cNvSpPr/>
            <p:nvPr/>
          </p:nvSpPr>
          <p:spPr>
            <a:xfrm>
              <a:off x="354827" y="6001591"/>
              <a:ext cx="743157" cy="150794"/>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dirty="0">
                  <a:solidFill>
                    <a:schemeClr val="tx1"/>
                  </a:solidFill>
                </a:rPr>
                <a:t>STRATEGY</a:t>
              </a:r>
              <a:endParaRPr kumimoji="1" lang="ja-JP" altLang="en-US" sz="600" spc="-40" dirty="0">
                <a:solidFill>
                  <a:schemeClr val="tx1"/>
                </a:solidFill>
              </a:endParaRPr>
            </a:p>
          </p:txBody>
        </p:sp>
        <p:sp>
          <p:nvSpPr>
            <p:cNvPr id="63" name="正方形/長方形 62"/>
            <p:cNvSpPr/>
            <p:nvPr/>
          </p:nvSpPr>
          <p:spPr>
            <a:xfrm>
              <a:off x="354827" y="6182598"/>
              <a:ext cx="743157" cy="150794"/>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dirty="0">
                  <a:solidFill>
                    <a:schemeClr val="tx1"/>
                  </a:solidFill>
                </a:rPr>
                <a:t>VALUE</a:t>
              </a:r>
              <a:endParaRPr kumimoji="1" lang="ja-JP" altLang="en-US" sz="600" spc="-40" dirty="0">
                <a:solidFill>
                  <a:schemeClr val="tx1"/>
                </a:solidFill>
              </a:endParaRPr>
            </a:p>
          </p:txBody>
        </p:sp>
        <p:sp>
          <p:nvSpPr>
            <p:cNvPr id="75" name="角丸四角形 74"/>
            <p:cNvSpPr/>
            <p:nvPr/>
          </p:nvSpPr>
          <p:spPr>
            <a:xfrm>
              <a:off x="354827" y="6363605"/>
              <a:ext cx="743157" cy="168634"/>
            </a:xfrm>
            <a:prstGeom prst="roundRect">
              <a:avLst/>
            </a:prstGeom>
            <a:solidFill>
              <a:srgbClr val="D9D9D9"/>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dirty="0">
                  <a:solidFill>
                    <a:schemeClr val="tx1"/>
                  </a:solidFill>
                </a:rPr>
                <a:t>国等の取組</a:t>
              </a:r>
            </a:p>
          </p:txBody>
        </p:sp>
      </p:grpSp>
    </p:spTree>
    <p:extLst>
      <p:ext uri="{BB962C8B-B14F-4D97-AF65-F5344CB8AC3E}">
        <p14:creationId xmlns:p14="http://schemas.microsoft.com/office/powerpoint/2010/main" val="568776735"/>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Avenir Next LT Pro Demi"/>
        <a:ea typeface="Yu Gothic UI"/>
        <a:cs typeface=""/>
      </a:majorFont>
      <a:minorFont>
        <a:latin typeface="Avenir Next LT Pro"/>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1E43B"/>
        </a:solidFill>
        <a:ln>
          <a:noFill/>
        </a:ln>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
  <TotalTime>0</TotalTime>
  <Words>21914</Words>
  <Application>Microsoft Office PowerPoint</Application>
  <PresentationFormat>A4 210 x 297 mm</PresentationFormat>
  <Paragraphs>2244</Paragraphs>
  <Slides>75</Slides>
  <Notes>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75</vt:i4>
      </vt:variant>
    </vt:vector>
  </HeadingPairs>
  <TitlesOfParts>
    <vt:vector size="85" baseType="lpstr">
      <vt:lpstr>Avenir Next LT Pro 本文</vt:lpstr>
      <vt:lpstr>Meiryo UI</vt:lpstr>
      <vt:lpstr>Yu Gothic UI</vt:lpstr>
      <vt:lpstr>游ゴシック</vt:lpstr>
      <vt:lpstr>游明朝</vt:lpstr>
      <vt:lpstr>Arial</vt:lpstr>
      <vt:lpstr>Avenir Next LT Pro</vt:lpstr>
      <vt:lpstr>Avenir Next LT Pro Demi</vt:lpstr>
      <vt:lpstr>Corbel</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「ええやん、DX」。 全職員でDXを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デジタル活用の 他の取組</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2024-03-28T04:33:06Z</dcterms:created>
  <dcterms:modified xsi:type="dcterms:W3CDTF">2024-03-28T04:39:29Z</dcterms:modified>
</cp:coreProperties>
</file>