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9" r:id="rId1"/>
  </p:sldMasterIdLst>
  <p:notesMasterIdLst>
    <p:notesMasterId r:id="rId64"/>
  </p:notesMasterIdLst>
  <p:sldIdLst>
    <p:sldId id="381" r:id="rId2"/>
    <p:sldId id="2147482744" r:id="rId3"/>
    <p:sldId id="2147482746" r:id="rId4"/>
    <p:sldId id="2147482740" r:id="rId5"/>
    <p:sldId id="2147482741" r:id="rId6"/>
    <p:sldId id="2147482742" r:id="rId7"/>
    <p:sldId id="2147482693" r:id="rId8"/>
    <p:sldId id="2147482694" r:id="rId9"/>
    <p:sldId id="2147482695" r:id="rId10"/>
    <p:sldId id="2147482743" r:id="rId11"/>
    <p:sldId id="2147377299" r:id="rId12"/>
    <p:sldId id="2147377286" r:id="rId13"/>
    <p:sldId id="2147482754" r:id="rId14"/>
    <p:sldId id="2147482715" r:id="rId15"/>
    <p:sldId id="2147482716" r:id="rId16"/>
    <p:sldId id="2147482717" r:id="rId17"/>
    <p:sldId id="2147482718" r:id="rId18"/>
    <p:sldId id="2147482719" r:id="rId19"/>
    <p:sldId id="2147482720" r:id="rId20"/>
    <p:sldId id="2147482721" r:id="rId21"/>
    <p:sldId id="2147377296" r:id="rId22"/>
    <p:sldId id="259" r:id="rId23"/>
    <p:sldId id="2147482660" r:id="rId24"/>
    <p:sldId id="2147482661" r:id="rId25"/>
    <p:sldId id="2147482662" r:id="rId26"/>
    <p:sldId id="2147482748" r:id="rId27"/>
    <p:sldId id="264" r:id="rId28"/>
    <p:sldId id="2147482723" r:id="rId29"/>
    <p:sldId id="2147482665" r:id="rId30"/>
    <p:sldId id="2147482666" r:id="rId31"/>
    <p:sldId id="2147482667" r:id="rId32"/>
    <p:sldId id="273" r:id="rId33"/>
    <p:sldId id="2147482668" r:id="rId34"/>
    <p:sldId id="2147482669" r:id="rId35"/>
    <p:sldId id="2147482670" r:id="rId36"/>
    <p:sldId id="274" r:id="rId37"/>
    <p:sldId id="2147482731" r:id="rId38"/>
    <p:sldId id="2147482732" r:id="rId39"/>
    <p:sldId id="2147482673" r:id="rId40"/>
    <p:sldId id="277" r:id="rId41"/>
    <p:sldId id="2147482674" r:id="rId42"/>
    <p:sldId id="2147482733" r:id="rId43"/>
    <p:sldId id="280" r:id="rId44"/>
    <p:sldId id="281" r:id="rId45"/>
    <p:sldId id="282" r:id="rId46"/>
    <p:sldId id="2147482750" r:id="rId47"/>
    <p:sldId id="2147482734" r:id="rId48"/>
    <p:sldId id="2147482675" r:id="rId49"/>
    <p:sldId id="2147482724" r:id="rId50"/>
    <p:sldId id="287" r:id="rId51"/>
    <p:sldId id="2147482747" r:id="rId52"/>
    <p:sldId id="2147482725" r:id="rId53"/>
    <p:sldId id="290" r:id="rId54"/>
    <p:sldId id="291" r:id="rId55"/>
    <p:sldId id="292" r:id="rId56"/>
    <p:sldId id="293" r:id="rId57"/>
    <p:sldId id="2147377255" r:id="rId58"/>
    <p:sldId id="294" r:id="rId59"/>
    <p:sldId id="295" r:id="rId60"/>
    <p:sldId id="296" r:id="rId61"/>
    <p:sldId id="297" r:id="rId62"/>
    <p:sldId id="2147482752" r:id="rId63"/>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43B"/>
    <a:srgbClr val="AF1932"/>
    <a:srgbClr val="FFFFFF"/>
    <a:srgbClr val="E6E6E6"/>
    <a:srgbClr val="F7C5CD"/>
    <a:srgbClr val="FCEAED"/>
    <a:srgbClr val="B37857"/>
    <a:srgbClr val="D0CECE"/>
    <a:srgbClr val="5C7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4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8428" cy="513508"/>
          </a:xfrm>
          <a:prstGeom prst="rect">
            <a:avLst/>
          </a:prstGeom>
        </p:spPr>
        <p:txBody>
          <a:bodyPr vert="horz" lIns="94657" tIns="47329" rIns="94657" bIns="47329"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2"/>
            <a:ext cx="3078428" cy="513508"/>
          </a:xfrm>
          <a:prstGeom prst="rect">
            <a:avLst/>
          </a:prstGeom>
        </p:spPr>
        <p:txBody>
          <a:bodyPr vert="horz" lIns="94657" tIns="47329" rIns="94657" bIns="47329" rtlCol="0"/>
          <a:lstStyle>
            <a:lvl1pPr algn="r">
              <a:defRPr sz="1200"/>
            </a:lvl1pPr>
          </a:lstStyle>
          <a:p>
            <a:fld id="{CB334C9F-0412-4E7F-B1C1-40537CE09149}"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657" tIns="47329" rIns="94657" bIns="4732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4657" tIns="47329" rIns="94657" bIns="473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57" tIns="47329" rIns="94657" bIns="473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57" tIns="47329" rIns="94657" bIns="47329" rtlCol="0" anchor="b"/>
          <a:lstStyle>
            <a:lvl1pPr algn="r">
              <a:defRPr sz="1200"/>
            </a:lvl1pPr>
          </a:lstStyle>
          <a:p>
            <a:fld id="{D2B66A45-CCB8-43FC-B2D9-631F7A24EAEB}" type="slidenum">
              <a:rPr kumimoji="1" lang="ja-JP" altLang="en-US" smtClean="0"/>
              <a:t>‹#›</a:t>
            </a:fld>
            <a:endParaRPr kumimoji="1" lang="ja-JP" altLang="en-US"/>
          </a:p>
        </p:txBody>
      </p:sp>
    </p:spTree>
    <p:extLst>
      <p:ext uri="{BB962C8B-B14F-4D97-AF65-F5344CB8AC3E}">
        <p14:creationId xmlns:p14="http://schemas.microsoft.com/office/powerpoint/2010/main" val="28988842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3F40-00FD-3682-E665-3296A74992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647A67-D28A-E0A9-3DE2-1B5F8D0789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4B7CF94-76D0-F43A-BD56-1D1BEAE5623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4906C02-8D1A-4574-6538-A5762BC3CAE5}"/>
              </a:ext>
            </a:extLst>
          </p:cNvPr>
          <p:cNvSpPr>
            <a:spLocks noGrp="1"/>
          </p:cNvSpPr>
          <p:nvPr>
            <p:ph type="sldNum" sz="quarter" idx="5"/>
          </p:nvPr>
        </p:nvSpPr>
        <p:spPr/>
        <p:txBody>
          <a:bodyPr/>
          <a:lstStyle/>
          <a:p>
            <a:pPr defTabSz="946475">
              <a:defRPr/>
            </a:pPr>
            <a:fld id="{BA44FAA9-51FA-4F6B-AC6F-9EF5239E7D33}" type="slidenum">
              <a:rPr lang="de-DE">
                <a:solidFill>
                  <a:prstClr val="black"/>
                </a:solidFill>
              </a:rPr>
              <a:pPr defTabSz="946475">
                <a:defRPr/>
              </a:pPr>
              <a:t>4</a:t>
            </a:fld>
            <a:endParaRPr lang="de-DE">
              <a:solidFill>
                <a:prstClr val="black"/>
              </a:solidFill>
            </a:endParaRPr>
          </a:p>
        </p:txBody>
      </p:sp>
    </p:spTree>
    <p:extLst>
      <p:ext uri="{BB962C8B-B14F-4D97-AF65-F5344CB8AC3E}">
        <p14:creationId xmlns:p14="http://schemas.microsoft.com/office/powerpoint/2010/main" val="406222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07E17-779C-4663-F896-19BEF36ED75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83DEF7-515C-114C-3DB5-27344CAA56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EED535-8551-F1EC-28CB-9C9326FB8CA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4F94332-871A-590B-5BCC-1022D562F2E4}"/>
              </a:ext>
            </a:extLst>
          </p:cNvPr>
          <p:cNvSpPr>
            <a:spLocks noGrp="1"/>
          </p:cNvSpPr>
          <p:nvPr>
            <p:ph type="sldNum" sz="quarter" idx="5"/>
          </p:nvPr>
        </p:nvSpPr>
        <p:spPr/>
        <p:txBody>
          <a:bodyPr/>
          <a:lstStyle/>
          <a:p>
            <a:fld id="{D2B66A45-CCB8-43FC-B2D9-631F7A24EAEB}" type="slidenum">
              <a:rPr kumimoji="1" lang="ja-JP" altLang="en-US" smtClean="0"/>
              <a:t>23</a:t>
            </a:fld>
            <a:endParaRPr kumimoji="1" lang="ja-JP" altLang="en-US"/>
          </a:p>
        </p:txBody>
      </p:sp>
    </p:spTree>
    <p:extLst>
      <p:ext uri="{BB962C8B-B14F-4D97-AF65-F5344CB8AC3E}">
        <p14:creationId xmlns:p14="http://schemas.microsoft.com/office/powerpoint/2010/main" val="4236492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96AA-8BC9-028B-288A-DE169E6C4E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A43983-202E-031B-A266-ABC0F62EF6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A97CED-9D4C-A1C3-2B18-82EF6C5A1C7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81D27F0-48A1-9A3F-3261-FF3829EE3C18}"/>
              </a:ext>
            </a:extLst>
          </p:cNvPr>
          <p:cNvSpPr>
            <a:spLocks noGrp="1"/>
          </p:cNvSpPr>
          <p:nvPr>
            <p:ph type="sldNum" sz="quarter" idx="5"/>
          </p:nvPr>
        </p:nvSpPr>
        <p:spPr/>
        <p:txBody>
          <a:bodyPr/>
          <a:lstStyle/>
          <a:p>
            <a:fld id="{D2B66A45-CCB8-43FC-B2D9-631F7A24EAEB}" type="slidenum">
              <a:rPr kumimoji="1" lang="ja-JP" altLang="en-US" smtClean="0"/>
              <a:t>24</a:t>
            </a:fld>
            <a:endParaRPr kumimoji="1" lang="ja-JP" altLang="en-US"/>
          </a:p>
        </p:txBody>
      </p:sp>
    </p:spTree>
    <p:extLst>
      <p:ext uri="{BB962C8B-B14F-4D97-AF65-F5344CB8AC3E}">
        <p14:creationId xmlns:p14="http://schemas.microsoft.com/office/powerpoint/2010/main" val="304775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183A-0CD6-30D3-AD6E-720F5ABAD4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5EE8AD-2C9A-6031-A54A-4EF7467E30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33FAF6-522B-7FA1-2E8D-A6FA15F9A81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37D3632-26EA-35BB-FF12-5FF5503081AC}"/>
              </a:ext>
            </a:extLst>
          </p:cNvPr>
          <p:cNvSpPr>
            <a:spLocks noGrp="1"/>
          </p:cNvSpPr>
          <p:nvPr>
            <p:ph type="sldNum" sz="quarter" idx="5"/>
          </p:nvPr>
        </p:nvSpPr>
        <p:spPr/>
        <p:txBody>
          <a:bodyPr/>
          <a:lstStyle/>
          <a:p>
            <a:fld id="{D2B66A45-CCB8-43FC-B2D9-631F7A24EAEB}" type="slidenum">
              <a:rPr kumimoji="1" lang="ja-JP" altLang="en-US" smtClean="0"/>
              <a:t>25</a:t>
            </a:fld>
            <a:endParaRPr kumimoji="1" lang="ja-JP" altLang="en-US"/>
          </a:p>
        </p:txBody>
      </p:sp>
    </p:spTree>
    <p:extLst>
      <p:ext uri="{BB962C8B-B14F-4D97-AF65-F5344CB8AC3E}">
        <p14:creationId xmlns:p14="http://schemas.microsoft.com/office/powerpoint/2010/main" val="173384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17C52-8CA5-48B8-9090-BF2B96D87D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6E7874-FFE4-3D17-0E25-7985EB72BCA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46A5B6-5CA8-CCC0-FD3C-2E7C02AE26A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254354-C035-9D86-25DE-1C5374B13CE6}"/>
              </a:ext>
            </a:extLst>
          </p:cNvPr>
          <p:cNvSpPr>
            <a:spLocks noGrp="1"/>
          </p:cNvSpPr>
          <p:nvPr>
            <p:ph type="sldNum" sz="quarter" idx="5"/>
          </p:nvPr>
        </p:nvSpPr>
        <p:spPr/>
        <p:txBody>
          <a:bodyPr/>
          <a:lstStyle/>
          <a:p>
            <a:fld id="{D2B66A45-CCB8-43FC-B2D9-631F7A24EAEB}" type="slidenum">
              <a:rPr kumimoji="1" lang="ja-JP" altLang="en-US" smtClean="0"/>
              <a:t>26</a:t>
            </a:fld>
            <a:endParaRPr kumimoji="1" lang="ja-JP" altLang="en-US"/>
          </a:p>
        </p:txBody>
      </p:sp>
    </p:spTree>
    <p:extLst>
      <p:ext uri="{BB962C8B-B14F-4D97-AF65-F5344CB8AC3E}">
        <p14:creationId xmlns:p14="http://schemas.microsoft.com/office/powerpoint/2010/main" val="2592840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2D1EB-E4EC-8F40-23AE-796F43392D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F0E4E7-96CC-C67D-DE36-AA039F8691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D7B724A-11C2-7DCC-0981-0918A8B231B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E8A0641-8F7A-7C3D-B780-B5280655F615}"/>
              </a:ext>
            </a:extLst>
          </p:cNvPr>
          <p:cNvSpPr>
            <a:spLocks noGrp="1"/>
          </p:cNvSpPr>
          <p:nvPr>
            <p:ph type="sldNum" sz="quarter" idx="5"/>
          </p:nvPr>
        </p:nvSpPr>
        <p:spPr/>
        <p:txBody>
          <a:bodyPr/>
          <a:lstStyle/>
          <a:p>
            <a:fld id="{D2B66A45-CCB8-43FC-B2D9-631F7A24EAEB}" type="slidenum">
              <a:rPr kumimoji="1" lang="ja-JP" altLang="en-US" smtClean="0"/>
              <a:t>28</a:t>
            </a:fld>
            <a:endParaRPr kumimoji="1" lang="ja-JP" altLang="en-US"/>
          </a:p>
        </p:txBody>
      </p:sp>
    </p:spTree>
    <p:extLst>
      <p:ext uri="{BB962C8B-B14F-4D97-AF65-F5344CB8AC3E}">
        <p14:creationId xmlns:p14="http://schemas.microsoft.com/office/powerpoint/2010/main" val="657217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898A2-245F-5123-7342-21956679C0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6A4EC5-D092-DB15-29A6-8D815930A6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8A527F-5719-04CE-7174-1E2103477D6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BD6E80-2C3C-7054-C0D4-F560291002B1}"/>
              </a:ext>
            </a:extLst>
          </p:cNvPr>
          <p:cNvSpPr>
            <a:spLocks noGrp="1"/>
          </p:cNvSpPr>
          <p:nvPr>
            <p:ph type="sldNum" sz="quarter" idx="5"/>
          </p:nvPr>
        </p:nvSpPr>
        <p:spPr/>
        <p:txBody>
          <a:bodyPr/>
          <a:lstStyle/>
          <a:p>
            <a:fld id="{D2B66A45-CCB8-43FC-B2D9-631F7A24EAEB}" type="slidenum">
              <a:rPr kumimoji="1" lang="ja-JP" altLang="en-US" smtClean="0"/>
              <a:t>29</a:t>
            </a:fld>
            <a:endParaRPr kumimoji="1" lang="ja-JP" altLang="en-US"/>
          </a:p>
        </p:txBody>
      </p:sp>
    </p:spTree>
    <p:extLst>
      <p:ext uri="{BB962C8B-B14F-4D97-AF65-F5344CB8AC3E}">
        <p14:creationId xmlns:p14="http://schemas.microsoft.com/office/powerpoint/2010/main" val="14125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25339-7886-DAD1-D921-08656DE373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AD2963-B929-CB7E-80B5-54A09F8D62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999A33-9172-61FC-444D-5AB7CB8F0E5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16FAAA-4368-3410-E344-5774F68F051C}"/>
              </a:ext>
            </a:extLst>
          </p:cNvPr>
          <p:cNvSpPr>
            <a:spLocks noGrp="1"/>
          </p:cNvSpPr>
          <p:nvPr>
            <p:ph type="sldNum" sz="quarter" idx="5"/>
          </p:nvPr>
        </p:nvSpPr>
        <p:spPr/>
        <p:txBody>
          <a:bodyPr/>
          <a:lstStyle/>
          <a:p>
            <a:fld id="{D2B66A45-CCB8-43FC-B2D9-631F7A24EAEB}" type="slidenum">
              <a:rPr kumimoji="1" lang="ja-JP" altLang="en-US" smtClean="0"/>
              <a:t>30</a:t>
            </a:fld>
            <a:endParaRPr kumimoji="1" lang="ja-JP" altLang="en-US"/>
          </a:p>
        </p:txBody>
      </p:sp>
    </p:spTree>
    <p:extLst>
      <p:ext uri="{BB962C8B-B14F-4D97-AF65-F5344CB8AC3E}">
        <p14:creationId xmlns:p14="http://schemas.microsoft.com/office/powerpoint/2010/main" val="337640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3EEB3-1E29-3D79-9FA9-E66A6FB3EE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4A25ED-4F9F-D46D-6ECC-052A7588ED9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8D1118E-D0D9-98ED-5777-A1E5D5A2475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9A5498D-B9FA-FBA5-9530-0FA42DADAAD9}"/>
              </a:ext>
            </a:extLst>
          </p:cNvPr>
          <p:cNvSpPr>
            <a:spLocks noGrp="1"/>
          </p:cNvSpPr>
          <p:nvPr>
            <p:ph type="sldNum" sz="quarter" idx="5"/>
          </p:nvPr>
        </p:nvSpPr>
        <p:spPr/>
        <p:txBody>
          <a:bodyPr/>
          <a:lstStyle/>
          <a:p>
            <a:fld id="{D2B66A45-CCB8-43FC-B2D9-631F7A24EAEB}" type="slidenum">
              <a:rPr kumimoji="1" lang="ja-JP" altLang="en-US" smtClean="0"/>
              <a:t>31</a:t>
            </a:fld>
            <a:endParaRPr kumimoji="1" lang="ja-JP" altLang="en-US"/>
          </a:p>
        </p:txBody>
      </p:sp>
    </p:spTree>
    <p:extLst>
      <p:ext uri="{BB962C8B-B14F-4D97-AF65-F5344CB8AC3E}">
        <p14:creationId xmlns:p14="http://schemas.microsoft.com/office/powerpoint/2010/main" val="2838440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029FB-5605-641E-38E2-E3CD591108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AC0D07-E3C3-13E5-D53C-1858F68BD62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7EE5FF-8B9E-2DFE-5CAD-6607F06EB1B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7A14695-77AF-D3BE-BFFB-938BDE20CF03}"/>
              </a:ext>
            </a:extLst>
          </p:cNvPr>
          <p:cNvSpPr>
            <a:spLocks noGrp="1"/>
          </p:cNvSpPr>
          <p:nvPr>
            <p:ph type="sldNum" sz="quarter" idx="5"/>
          </p:nvPr>
        </p:nvSpPr>
        <p:spPr/>
        <p:txBody>
          <a:bodyPr/>
          <a:lstStyle/>
          <a:p>
            <a:fld id="{D2B66A45-CCB8-43FC-B2D9-631F7A24EAEB}" type="slidenum">
              <a:rPr kumimoji="1" lang="ja-JP" altLang="en-US" smtClean="0"/>
              <a:t>33</a:t>
            </a:fld>
            <a:endParaRPr kumimoji="1" lang="ja-JP" altLang="en-US"/>
          </a:p>
        </p:txBody>
      </p:sp>
    </p:spTree>
    <p:extLst>
      <p:ext uri="{BB962C8B-B14F-4D97-AF65-F5344CB8AC3E}">
        <p14:creationId xmlns:p14="http://schemas.microsoft.com/office/powerpoint/2010/main" val="162834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FCDB4-2EA6-B580-C230-92C7D3F0FE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02FA8E-F738-E3F9-C4DD-B8DE313F62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3F6968-81C3-9A29-3A74-E8C39707298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DB87A7E-D928-6F10-A19F-9F9E20B00398}"/>
              </a:ext>
            </a:extLst>
          </p:cNvPr>
          <p:cNvSpPr>
            <a:spLocks noGrp="1"/>
          </p:cNvSpPr>
          <p:nvPr>
            <p:ph type="sldNum" sz="quarter" idx="5"/>
          </p:nvPr>
        </p:nvSpPr>
        <p:spPr/>
        <p:txBody>
          <a:bodyPr/>
          <a:lstStyle/>
          <a:p>
            <a:fld id="{D2B66A45-CCB8-43FC-B2D9-631F7A24EAEB}" type="slidenum">
              <a:rPr kumimoji="1" lang="ja-JP" altLang="en-US" smtClean="0"/>
              <a:t>34</a:t>
            </a:fld>
            <a:endParaRPr kumimoji="1" lang="ja-JP" altLang="en-US"/>
          </a:p>
        </p:txBody>
      </p:sp>
    </p:spTree>
    <p:extLst>
      <p:ext uri="{BB962C8B-B14F-4D97-AF65-F5344CB8AC3E}">
        <p14:creationId xmlns:p14="http://schemas.microsoft.com/office/powerpoint/2010/main" val="9541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03C9-744F-7EF2-C417-5494F6C07E6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7D08D4-FFDC-27B8-BB7D-2FE8261281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DB91C3-61D7-2D82-ADF5-5147757B980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C7EA28-67D7-687C-FA1E-5D72B4152DBF}"/>
              </a:ext>
            </a:extLst>
          </p:cNvPr>
          <p:cNvSpPr>
            <a:spLocks noGrp="1"/>
          </p:cNvSpPr>
          <p:nvPr>
            <p:ph type="sldNum" sz="quarter" idx="5"/>
          </p:nvPr>
        </p:nvSpPr>
        <p:spPr/>
        <p:txBody>
          <a:bodyPr/>
          <a:lstStyle/>
          <a:p>
            <a:pPr defTabSz="946475">
              <a:defRPr/>
            </a:pPr>
            <a:fld id="{BA44FAA9-51FA-4F6B-AC6F-9EF5239E7D33}" type="slidenum">
              <a:rPr lang="de-DE">
                <a:solidFill>
                  <a:prstClr val="black"/>
                </a:solidFill>
              </a:rPr>
              <a:pPr defTabSz="946475">
                <a:defRPr/>
              </a:pPr>
              <a:t>5</a:t>
            </a:fld>
            <a:endParaRPr lang="de-DE">
              <a:solidFill>
                <a:prstClr val="black"/>
              </a:solidFill>
            </a:endParaRPr>
          </a:p>
        </p:txBody>
      </p:sp>
    </p:spTree>
    <p:extLst>
      <p:ext uri="{BB962C8B-B14F-4D97-AF65-F5344CB8AC3E}">
        <p14:creationId xmlns:p14="http://schemas.microsoft.com/office/powerpoint/2010/main" val="3342375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E1C0-B922-437D-781B-31FC7436C3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DE82E9-FF4A-53B8-50A0-025260AECE9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C092E22-979A-D86C-7887-C8D14A2F4FA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397F950-CB3B-0A3C-5B2E-46B6644FF95D}"/>
              </a:ext>
            </a:extLst>
          </p:cNvPr>
          <p:cNvSpPr>
            <a:spLocks noGrp="1"/>
          </p:cNvSpPr>
          <p:nvPr>
            <p:ph type="sldNum" sz="quarter" idx="5"/>
          </p:nvPr>
        </p:nvSpPr>
        <p:spPr/>
        <p:txBody>
          <a:bodyPr/>
          <a:lstStyle/>
          <a:p>
            <a:fld id="{D2B66A45-CCB8-43FC-B2D9-631F7A24EAEB}" type="slidenum">
              <a:rPr kumimoji="1" lang="ja-JP" altLang="en-US" smtClean="0"/>
              <a:t>35</a:t>
            </a:fld>
            <a:endParaRPr kumimoji="1" lang="ja-JP" altLang="en-US"/>
          </a:p>
        </p:txBody>
      </p:sp>
    </p:spTree>
    <p:extLst>
      <p:ext uri="{BB962C8B-B14F-4D97-AF65-F5344CB8AC3E}">
        <p14:creationId xmlns:p14="http://schemas.microsoft.com/office/powerpoint/2010/main" val="1615037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EC3C-4910-F733-886D-1186269431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F42C94-5BE6-4C86-76AF-3C6E7E17E3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8E0F9A-AB60-134B-B17B-326903939F0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13D6F6B-933F-5B80-EC8A-DDC16C182930}"/>
              </a:ext>
            </a:extLst>
          </p:cNvPr>
          <p:cNvSpPr>
            <a:spLocks noGrp="1"/>
          </p:cNvSpPr>
          <p:nvPr>
            <p:ph type="sldNum" sz="quarter" idx="5"/>
          </p:nvPr>
        </p:nvSpPr>
        <p:spPr/>
        <p:txBody>
          <a:bodyPr/>
          <a:lstStyle/>
          <a:p>
            <a:fld id="{D2B66A45-CCB8-43FC-B2D9-631F7A24EAEB}" type="slidenum">
              <a:rPr kumimoji="1" lang="ja-JP" altLang="en-US" smtClean="0"/>
              <a:t>37</a:t>
            </a:fld>
            <a:endParaRPr kumimoji="1" lang="ja-JP" altLang="en-US"/>
          </a:p>
        </p:txBody>
      </p:sp>
    </p:spTree>
    <p:extLst>
      <p:ext uri="{BB962C8B-B14F-4D97-AF65-F5344CB8AC3E}">
        <p14:creationId xmlns:p14="http://schemas.microsoft.com/office/powerpoint/2010/main" val="1081821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4FF66-1051-F292-6C64-1DDDD842CC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BDAE88-488C-BFAF-D7CB-B2F96968DD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384286-1FD4-B53A-3AAF-DAFF7444473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F86DBEE-A8EF-F61B-E632-A3276D5FEFA9}"/>
              </a:ext>
            </a:extLst>
          </p:cNvPr>
          <p:cNvSpPr>
            <a:spLocks noGrp="1"/>
          </p:cNvSpPr>
          <p:nvPr>
            <p:ph type="sldNum" sz="quarter" idx="5"/>
          </p:nvPr>
        </p:nvSpPr>
        <p:spPr/>
        <p:txBody>
          <a:bodyPr/>
          <a:lstStyle/>
          <a:p>
            <a:fld id="{D2B66A45-CCB8-43FC-B2D9-631F7A24EAEB}" type="slidenum">
              <a:rPr kumimoji="1" lang="ja-JP" altLang="en-US" smtClean="0"/>
              <a:t>39</a:t>
            </a:fld>
            <a:endParaRPr kumimoji="1" lang="ja-JP" altLang="en-US"/>
          </a:p>
        </p:txBody>
      </p:sp>
    </p:spTree>
    <p:extLst>
      <p:ext uri="{BB962C8B-B14F-4D97-AF65-F5344CB8AC3E}">
        <p14:creationId xmlns:p14="http://schemas.microsoft.com/office/powerpoint/2010/main" val="1698545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403A-8542-6425-8AC7-1C4033AB1C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F8DD9D-260A-8EB0-B7F7-9443F57EF4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3EA3DE-6724-373A-8CC6-5D3ABF4C1F3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05520AC-6634-3628-5A5C-8DF3F03C8800}"/>
              </a:ext>
            </a:extLst>
          </p:cNvPr>
          <p:cNvSpPr>
            <a:spLocks noGrp="1"/>
          </p:cNvSpPr>
          <p:nvPr>
            <p:ph type="sldNum" sz="quarter" idx="5"/>
          </p:nvPr>
        </p:nvSpPr>
        <p:spPr/>
        <p:txBody>
          <a:bodyPr/>
          <a:lstStyle/>
          <a:p>
            <a:fld id="{D2B66A45-CCB8-43FC-B2D9-631F7A24EAEB}" type="slidenum">
              <a:rPr kumimoji="1" lang="ja-JP" altLang="en-US" smtClean="0"/>
              <a:t>41</a:t>
            </a:fld>
            <a:endParaRPr kumimoji="1" lang="ja-JP" altLang="en-US"/>
          </a:p>
        </p:txBody>
      </p:sp>
    </p:spTree>
    <p:extLst>
      <p:ext uri="{BB962C8B-B14F-4D97-AF65-F5344CB8AC3E}">
        <p14:creationId xmlns:p14="http://schemas.microsoft.com/office/powerpoint/2010/main" val="365161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2E6D1-4ABF-864D-1DD2-E0D4F32D7A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75701A-40F9-1F20-45D5-A925877894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272DF5-7101-F6CD-CFB7-1E7D045D046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A784B59-40E3-4B19-CAAF-09589CA716B6}"/>
              </a:ext>
            </a:extLst>
          </p:cNvPr>
          <p:cNvSpPr>
            <a:spLocks noGrp="1"/>
          </p:cNvSpPr>
          <p:nvPr>
            <p:ph type="sldNum" sz="quarter" idx="5"/>
          </p:nvPr>
        </p:nvSpPr>
        <p:spPr/>
        <p:txBody>
          <a:bodyPr/>
          <a:lstStyle/>
          <a:p>
            <a:fld id="{D2B66A45-CCB8-43FC-B2D9-631F7A24EAEB}" type="slidenum">
              <a:rPr kumimoji="1" lang="ja-JP" altLang="en-US" smtClean="0"/>
              <a:t>48</a:t>
            </a:fld>
            <a:endParaRPr kumimoji="1" lang="ja-JP" altLang="en-US"/>
          </a:p>
        </p:txBody>
      </p:sp>
    </p:spTree>
    <p:extLst>
      <p:ext uri="{BB962C8B-B14F-4D97-AF65-F5344CB8AC3E}">
        <p14:creationId xmlns:p14="http://schemas.microsoft.com/office/powerpoint/2010/main" val="1379026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AF1EAE6-E28C-4B2F-A0ED-81F76692BB2B}" type="slidenum">
              <a:rPr kumimoji="1" lang="ja-JP" altLang="en-US" smtClean="0"/>
              <a:t>49</a:t>
            </a:fld>
            <a:endParaRPr kumimoji="1" lang="ja-JP" altLang="en-US"/>
          </a:p>
        </p:txBody>
      </p:sp>
    </p:spTree>
    <p:extLst>
      <p:ext uri="{BB962C8B-B14F-4D97-AF65-F5344CB8AC3E}">
        <p14:creationId xmlns:p14="http://schemas.microsoft.com/office/powerpoint/2010/main" val="2601020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B66A45-CCB8-43FC-B2D9-631F7A24EAEB}" type="slidenum">
              <a:rPr kumimoji="1" lang="ja-JP" altLang="en-US" smtClean="0"/>
              <a:t>56</a:t>
            </a:fld>
            <a:endParaRPr kumimoji="1" lang="ja-JP" altLang="en-US"/>
          </a:p>
        </p:txBody>
      </p:sp>
    </p:spTree>
    <p:extLst>
      <p:ext uri="{BB962C8B-B14F-4D97-AF65-F5344CB8AC3E}">
        <p14:creationId xmlns:p14="http://schemas.microsoft.com/office/powerpoint/2010/main" val="358680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22405-5369-0934-2F22-BCD9CD5F6B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89CE755-4262-3490-9669-EE20D02455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EFF30B-E2DF-E480-360F-CD6014E7BCC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02FA4C9-E670-99B1-9D96-D2505696CE43}"/>
              </a:ext>
            </a:extLst>
          </p:cNvPr>
          <p:cNvSpPr>
            <a:spLocks noGrp="1"/>
          </p:cNvSpPr>
          <p:nvPr>
            <p:ph type="sldNum" sz="quarter" idx="5"/>
          </p:nvPr>
        </p:nvSpPr>
        <p:spPr/>
        <p:txBody>
          <a:bodyPr/>
          <a:lstStyle/>
          <a:p>
            <a:fld id="{E4D82DDE-EB6C-4E0E-8615-6EAC57F0DD5A}" type="slidenum">
              <a:rPr kumimoji="1" lang="en-GB" smtClean="0"/>
              <a:t>6</a:t>
            </a:fld>
            <a:endParaRPr kumimoji="1" lang="en-GB"/>
          </a:p>
        </p:txBody>
      </p:sp>
    </p:spTree>
    <p:extLst>
      <p:ext uri="{BB962C8B-B14F-4D97-AF65-F5344CB8AC3E}">
        <p14:creationId xmlns:p14="http://schemas.microsoft.com/office/powerpoint/2010/main" val="410854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FA6C-74F2-103F-CD23-C7745859B5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EDC9C6-1CA8-DA24-3D87-AD9AE6B37E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3D48AC-0C80-C5E3-6F10-6C3634128D2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F126214-572E-5750-9F35-5C6CB20F7BB5}"/>
              </a:ext>
            </a:extLst>
          </p:cNvPr>
          <p:cNvSpPr>
            <a:spLocks noGrp="1"/>
          </p:cNvSpPr>
          <p:nvPr>
            <p:ph type="sldNum" sz="quarter" idx="5"/>
          </p:nvPr>
        </p:nvSpPr>
        <p:spPr/>
        <p:txBody>
          <a:bodyPr/>
          <a:lstStyle/>
          <a:p>
            <a:pPr defTabSz="946475">
              <a:defRPr/>
            </a:pPr>
            <a:fld id="{BA44FAA9-51FA-4F6B-AC6F-9EF5239E7D33}" type="slidenum">
              <a:rPr lang="de-DE">
                <a:solidFill>
                  <a:prstClr val="black"/>
                </a:solidFill>
              </a:rPr>
              <a:pPr defTabSz="946475">
                <a:defRPr/>
              </a:pPr>
              <a:t>7</a:t>
            </a:fld>
            <a:endParaRPr lang="de-DE">
              <a:solidFill>
                <a:prstClr val="black"/>
              </a:solidFill>
            </a:endParaRPr>
          </a:p>
        </p:txBody>
      </p:sp>
    </p:spTree>
    <p:extLst>
      <p:ext uri="{BB962C8B-B14F-4D97-AF65-F5344CB8AC3E}">
        <p14:creationId xmlns:p14="http://schemas.microsoft.com/office/powerpoint/2010/main" val="143104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7F21D-BCF6-F28D-D986-A899BB2AD6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D2230A-9E35-C3E9-CD62-15A85B4150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31F298-57BE-2CB0-39A6-9AAFDB6608B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DF37A52-5577-992C-C39A-15ED3371E95D}"/>
              </a:ext>
            </a:extLst>
          </p:cNvPr>
          <p:cNvSpPr>
            <a:spLocks noGrp="1"/>
          </p:cNvSpPr>
          <p:nvPr>
            <p:ph type="sldNum" sz="quarter" idx="5"/>
          </p:nvPr>
        </p:nvSpPr>
        <p:spPr/>
        <p:txBody>
          <a:bodyPr/>
          <a:lstStyle/>
          <a:p>
            <a:fld id="{E4D82DDE-EB6C-4E0E-8615-6EAC57F0DD5A}" type="slidenum">
              <a:rPr kumimoji="1" lang="en-GB" smtClean="0"/>
              <a:t>8</a:t>
            </a:fld>
            <a:endParaRPr kumimoji="1" lang="en-GB"/>
          </a:p>
        </p:txBody>
      </p:sp>
    </p:spTree>
    <p:extLst>
      <p:ext uri="{BB962C8B-B14F-4D97-AF65-F5344CB8AC3E}">
        <p14:creationId xmlns:p14="http://schemas.microsoft.com/office/powerpoint/2010/main" val="26360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EB2D-352D-C644-B7A7-9185786497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89AAA6-DE47-4A98-3BD7-D260274E91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62FB58-ED93-554F-2D03-858FB06DC7A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3F25240-0655-38C6-94C7-4A1C6D1A15EB}"/>
              </a:ext>
            </a:extLst>
          </p:cNvPr>
          <p:cNvSpPr>
            <a:spLocks noGrp="1"/>
          </p:cNvSpPr>
          <p:nvPr>
            <p:ph type="sldNum" sz="quarter" idx="5"/>
          </p:nvPr>
        </p:nvSpPr>
        <p:spPr/>
        <p:txBody>
          <a:bodyPr/>
          <a:lstStyle/>
          <a:p>
            <a:pPr defTabSz="946475">
              <a:defRPr/>
            </a:pPr>
            <a:fld id="{BA44FAA9-51FA-4F6B-AC6F-9EF5239E7D33}" type="slidenum">
              <a:rPr lang="de-DE">
                <a:solidFill>
                  <a:prstClr val="black"/>
                </a:solidFill>
              </a:rPr>
              <a:pPr defTabSz="946475">
                <a:defRPr/>
              </a:pPr>
              <a:t>9</a:t>
            </a:fld>
            <a:endParaRPr lang="de-DE">
              <a:solidFill>
                <a:prstClr val="black"/>
              </a:solidFill>
            </a:endParaRPr>
          </a:p>
        </p:txBody>
      </p:sp>
    </p:spTree>
    <p:extLst>
      <p:ext uri="{BB962C8B-B14F-4D97-AF65-F5344CB8AC3E}">
        <p14:creationId xmlns:p14="http://schemas.microsoft.com/office/powerpoint/2010/main" val="275492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E155F-D340-23B1-C8EA-247659778A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B30CBD-FD46-4036-A1C8-C6412980548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DDC2A7-1B67-D2A0-7D25-97DEED6EF80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FB1FE5-5E21-0F2E-ADE2-951A28060F30}"/>
              </a:ext>
            </a:extLst>
          </p:cNvPr>
          <p:cNvSpPr>
            <a:spLocks noGrp="1"/>
          </p:cNvSpPr>
          <p:nvPr>
            <p:ph type="sldNum" sz="quarter" idx="5"/>
          </p:nvPr>
        </p:nvSpPr>
        <p:spPr/>
        <p:txBody>
          <a:bodyPr/>
          <a:lstStyle/>
          <a:p>
            <a:fld id="{E4D82DDE-EB6C-4E0E-8615-6EAC57F0DD5A}" type="slidenum">
              <a:rPr kumimoji="1" lang="en-GB" smtClean="0"/>
              <a:t>10</a:t>
            </a:fld>
            <a:endParaRPr kumimoji="1" lang="en-GB"/>
          </a:p>
        </p:txBody>
      </p:sp>
    </p:spTree>
    <p:extLst>
      <p:ext uri="{BB962C8B-B14F-4D97-AF65-F5344CB8AC3E}">
        <p14:creationId xmlns:p14="http://schemas.microsoft.com/office/powerpoint/2010/main" val="118768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5802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B66A45-CCB8-43FC-B2D9-631F7A24EAEB}" type="slidenum">
              <a:rPr kumimoji="1" lang="ja-JP" altLang="en-US" smtClean="0"/>
              <a:t>22</a:t>
            </a:fld>
            <a:endParaRPr kumimoji="1" lang="ja-JP" altLang="en-US"/>
          </a:p>
        </p:txBody>
      </p:sp>
    </p:spTree>
    <p:extLst>
      <p:ext uri="{BB962C8B-B14F-4D97-AF65-F5344CB8AC3E}">
        <p14:creationId xmlns:p14="http://schemas.microsoft.com/office/powerpoint/2010/main" val="422719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2224B-1E84-B1C7-DBE6-94BA34A1C540}"/>
              </a:ext>
            </a:extLst>
          </p:cNvPr>
          <p:cNvSpPr>
            <a:spLocks noGrp="1"/>
          </p:cNvSpPr>
          <p:nvPr>
            <p:ph type="title" hasCustomPrompt="1"/>
          </p:nvPr>
        </p:nvSpPr>
        <p:spPr>
          <a:xfrm>
            <a:off x="446400" y="136801"/>
            <a:ext cx="4737911" cy="396600"/>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タイトル</a:t>
            </a:r>
            <a:endParaRPr kumimoji="1" lang="en-GB"/>
          </a:p>
        </p:txBody>
      </p:sp>
      <p:sp>
        <p:nvSpPr>
          <p:cNvPr id="3" name="スライド番号プレースホルダー 5">
            <a:extLst>
              <a:ext uri="{FF2B5EF4-FFF2-40B4-BE49-F238E27FC236}">
                <a16:creationId xmlns:a16="http://schemas.microsoft.com/office/drawing/2014/main" id="{E38D94B0-159D-546F-5119-49D44D6A4798}"/>
              </a:ext>
            </a:extLst>
          </p:cNvPr>
          <p:cNvSpPr>
            <a:spLocks noGrp="1"/>
          </p:cNvSpPr>
          <p:nvPr>
            <p:ph type="sldNum" sz="quarter" idx="4"/>
          </p:nvPr>
        </p:nvSpPr>
        <p:spPr>
          <a:xfrm>
            <a:off x="7595919" y="6497849"/>
            <a:ext cx="2228850" cy="206375"/>
          </a:xfrm>
          <a:prstGeom prst="rect">
            <a:avLst/>
          </a:prstGeom>
        </p:spPr>
        <p:txBody>
          <a:bodyPr vert="horz" lIns="91440" tIns="45720" rIns="91440" bIns="45720" rtlCol="0" anchor="ctr"/>
          <a:lstStyle>
            <a:lvl1pPr algn="r">
              <a:defRPr sz="975">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270153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行政</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57768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を推進する仕組みづくり</a:t>
            </a: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393335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行政</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正方形/長方形 15">
            <a:extLst>
              <a:ext uri="{FF2B5EF4-FFF2-40B4-BE49-F238E27FC236}">
                <a16:creationId xmlns:a16="http://schemas.microsoft.com/office/drawing/2014/main" id="{BFFA2F53-DA68-1A4D-F5FB-D087FB959931}"/>
              </a:ext>
            </a:extLst>
          </p:cNvPr>
          <p:cNvSpPr/>
          <p:nvPr userDrawn="1"/>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バックオフィス（内部管理業務）</a:t>
            </a:r>
            <a:r>
              <a:rPr kumimoji="1" lang="en-US" altLang="ja-JP"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DX</a:t>
            </a: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の実現</a:t>
            </a:r>
          </a:p>
        </p:txBody>
      </p:sp>
    </p:spTree>
    <p:extLst>
      <p:ext uri="{BB962C8B-B14F-4D97-AF65-F5344CB8AC3E}">
        <p14:creationId xmlns:p14="http://schemas.microsoft.com/office/powerpoint/2010/main" val="262000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4063"/>
              </a:lnSpc>
              <a:defRPr spc="81"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9"/>
            <a:ext cx="2228850" cy="206375"/>
          </a:xfrm>
          <a:prstGeom prst="rect">
            <a:avLst/>
          </a:prstGeom>
        </p:spPr>
        <p:txBody>
          <a:bodyPr vert="horz" lIns="91440" tIns="45720" rIns="91440" bIns="45720" rtlCol="0" anchor="ctr"/>
          <a:lstStyle>
            <a:lvl1pPr algn="r">
              <a:defRPr sz="975">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463">
                <a:solidFill>
                  <a:schemeClr val="tx1">
                    <a:lumMod val="75000"/>
                    <a:lumOff val="25000"/>
                  </a:schemeClr>
                </a:solidFill>
                <a:latin typeface="Yu Gothic UI" panose="020B0500000000000000" pitchFamily="50" charset="-128"/>
                <a:ea typeface="Yu Gothic UI" panose="020B0500000000000000" pitchFamily="50" charset="-128"/>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9" y="2195242"/>
            <a:ext cx="3933825" cy="1252808"/>
          </a:xfrm>
          <a:prstGeom prst="rect">
            <a:avLst/>
          </a:prstGeom>
        </p:spPr>
        <p:txBody>
          <a:bodyPr/>
          <a:lstStyle>
            <a:lvl1pPr marL="0" indent="0">
              <a:lnSpc>
                <a:spcPts val="1544"/>
              </a:lnSpc>
              <a:buNone/>
              <a:defRPr sz="1138"/>
            </a:lvl1pPr>
          </a:lstStyle>
          <a:p>
            <a:pPr lvl="0"/>
            <a:r>
              <a:rPr kumimoji="1" lang="ja-JP" altLang="en-US"/>
              <a:t>マスター テキストの書式設定</a:t>
            </a:r>
          </a:p>
        </p:txBody>
      </p:sp>
    </p:spTree>
    <p:extLst>
      <p:ext uri="{BB962C8B-B14F-4D97-AF65-F5344CB8AC3E}">
        <p14:creationId xmlns:p14="http://schemas.microsoft.com/office/powerpoint/2010/main" val="29349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7" name="テキスト プレースホルダー 11">
            <a:extLst>
              <a:ext uri="{FF2B5EF4-FFF2-40B4-BE49-F238E27FC236}">
                <a16:creationId xmlns:a16="http://schemas.microsoft.com/office/drawing/2014/main" id="{FC18B925-3A8F-BEAC-DE68-D364A32BCE6C}"/>
              </a:ext>
            </a:extLst>
          </p:cNvPr>
          <p:cNvSpPr>
            <a:spLocks noGrp="1"/>
          </p:cNvSpPr>
          <p:nvPr>
            <p:ph type="body" sz="quarter" idx="15" hasCustomPrompt="1"/>
          </p:nvPr>
        </p:nvSpPr>
        <p:spPr>
          <a:xfrm>
            <a:off x="272480" y="296630"/>
            <a:ext cx="9359900" cy="396000"/>
          </a:xfrm>
          <a:prstGeom prst="rect">
            <a:avLst/>
          </a:prstGeom>
        </p:spPr>
        <p:txBody>
          <a:bodyPr vert="horz" wrap="square" lIns="0" tIns="0" rIns="0" bIns="0" rtlCol="0" anchor="ctr" anchorCtr="0">
            <a:spAutoFit/>
          </a:bodyPr>
          <a:lstStyle>
            <a:lvl1pPr marL="0" indent="0">
              <a:buNone/>
              <a:defRPr lang="ja-JP" altLang="en-US" sz="2400" b="1" i="0" dirty="0" smtClean="0">
                <a:solidFill>
                  <a:srgbClr val="AF1932"/>
                </a:solidFill>
                <a:effectLst/>
                <a:latin typeface="+mn-ea"/>
                <a:ea typeface="+mn-ea"/>
                <a:cs typeface="Arial" panose="020B0604020202020204" pitchFamily="34" charset="0"/>
              </a:defRPr>
            </a:lvl1pPr>
            <a:lvl2pPr>
              <a:defRPr lang="ja-JP" altLang="en-US" sz="1800" dirty="0" smtClean="0"/>
            </a:lvl2pPr>
            <a:lvl3pPr>
              <a:defRPr lang="ja-JP" altLang="en-US" sz="1800" dirty="0" smtClean="0"/>
            </a:lvl3pPr>
            <a:lvl4pPr>
              <a:defRPr lang="ja-JP" altLang="en-US" dirty="0" smtClean="0"/>
            </a:lvl4pPr>
            <a:lvl5pPr>
              <a:defRPr lang="en-GB" dirty="0"/>
            </a:lvl5pPr>
          </a:lstStyle>
          <a:p>
            <a:pPr marL="228600" marR="0" lvl="0" indent="-228600" defTabSz="914423" fontAlgn="auto">
              <a:spcBef>
                <a:spcPct val="0"/>
              </a:spcBef>
              <a:spcAft>
                <a:spcPts val="0"/>
              </a:spcAft>
              <a:buClrTx/>
              <a:buSzTx/>
              <a:tabLst/>
            </a:pPr>
            <a:r>
              <a:rPr kumimoji="1" lang="en-US" altLang="ja-JP"/>
              <a:t>Title</a:t>
            </a:r>
            <a:endParaRPr kumimoji="1" lang="ja-JP" altLang="en-US"/>
          </a:p>
        </p:txBody>
      </p:sp>
      <p:sp>
        <p:nvSpPr>
          <p:cNvPr id="9" name="テキスト プレースホルダー 3">
            <a:extLst>
              <a:ext uri="{FF2B5EF4-FFF2-40B4-BE49-F238E27FC236}">
                <a16:creationId xmlns:a16="http://schemas.microsoft.com/office/drawing/2014/main" id="{EACBBC22-0AF2-FF51-A084-0A53DCB09C78}"/>
              </a:ext>
            </a:extLst>
          </p:cNvPr>
          <p:cNvSpPr>
            <a:spLocks noGrp="1"/>
          </p:cNvSpPr>
          <p:nvPr>
            <p:ph type="body" sz="quarter" idx="13" hasCustomPrompt="1"/>
          </p:nvPr>
        </p:nvSpPr>
        <p:spPr>
          <a:xfrm>
            <a:off x="272480" y="692696"/>
            <a:ext cx="9359900" cy="715393"/>
          </a:xfrm>
          <a:prstGeom prst="rect">
            <a:avLst/>
          </a:prstGeom>
        </p:spPr>
        <p:txBody>
          <a:bodyPr wrap="square" lIns="72000" tIns="72000" rIns="72000" bIns="0">
            <a:noAutofit/>
          </a:bodyPr>
          <a:lstStyle>
            <a:lvl1pPr marL="0" indent="0" algn="l">
              <a:lnSpc>
                <a:spcPct val="100000"/>
              </a:lnSpc>
              <a:spcBef>
                <a:spcPts val="401"/>
              </a:spcBef>
              <a:buNone/>
              <a:defRPr lang="en" altLang="ja-JP" sz="1400" b="0" i="0" smtClean="0">
                <a:solidFill>
                  <a:schemeClr val="tx1"/>
                </a:solidFill>
                <a:effectLst/>
                <a:latin typeface="+mn-ea"/>
                <a:ea typeface="+mn-ea"/>
              </a:defRPr>
            </a:lvl1pPr>
          </a:lstStyle>
          <a:p>
            <a:pPr lvl="0"/>
            <a:r>
              <a:rPr kumimoji="1" lang="en-US" altLang="ja-JP"/>
              <a:t>Message line</a:t>
            </a:r>
          </a:p>
        </p:txBody>
      </p:sp>
      <p:sp>
        <p:nvSpPr>
          <p:cNvPr id="2" name="テキスト プレースホルダー 11">
            <a:extLst>
              <a:ext uri="{FF2B5EF4-FFF2-40B4-BE49-F238E27FC236}">
                <a16:creationId xmlns:a16="http://schemas.microsoft.com/office/drawing/2014/main" id="{EB9A05DB-D18E-F405-D447-2238DFCF457D}"/>
              </a:ext>
            </a:extLst>
          </p:cNvPr>
          <p:cNvSpPr>
            <a:spLocks noGrp="1"/>
          </p:cNvSpPr>
          <p:nvPr>
            <p:ph type="body" sz="quarter" idx="16" hasCustomPrompt="1"/>
          </p:nvPr>
        </p:nvSpPr>
        <p:spPr>
          <a:xfrm>
            <a:off x="283477" y="116632"/>
            <a:ext cx="9359900" cy="166199"/>
          </a:xfrm>
          <a:prstGeom prst="rect">
            <a:avLst/>
          </a:prstGeom>
        </p:spPr>
        <p:txBody>
          <a:bodyPr vert="horz" wrap="square" lIns="0" tIns="0" rIns="0" bIns="0" rtlCol="0" anchor="ctr" anchorCtr="0">
            <a:spAutoFit/>
          </a:bodyPr>
          <a:lstStyle>
            <a:lvl1pPr marL="0" indent="0">
              <a:buNone/>
              <a:defRPr lang="ja-JP" altLang="en-US" sz="1200" b="1" i="0" dirty="0" smtClean="0">
                <a:solidFill>
                  <a:srgbClr val="AF1932"/>
                </a:solidFill>
                <a:effectLst/>
                <a:latin typeface="+mn-ea"/>
                <a:ea typeface="+mn-ea"/>
                <a:cs typeface="Arial" panose="020B0604020202020204" pitchFamily="34" charset="0"/>
              </a:defRPr>
            </a:lvl1pPr>
            <a:lvl2pPr>
              <a:defRPr lang="ja-JP" altLang="en-US" sz="1800" dirty="0" smtClean="0"/>
            </a:lvl2pPr>
            <a:lvl3pPr>
              <a:defRPr lang="ja-JP" altLang="en-US" sz="1800" dirty="0" smtClean="0"/>
            </a:lvl3pPr>
            <a:lvl4pPr>
              <a:defRPr lang="ja-JP" altLang="en-US" dirty="0" smtClean="0"/>
            </a:lvl4pPr>
            <a:lvl5pPr>
              <a:defRPr lang="en-GB" dirty="0"/>
            </a:lvl5pPr>
          </a:lstStyle>
          <a:p>
            <a:pPr marL="228600" marR="0" lvl="0" indent="-228600" defTabSz="914423" fontAlgn="auto">
              <a:spcBef>
                <a:spcPct val="0"/>
              </a:spcBef>
              <a:spcAft>
                <a:spcPts val="0"/>
              </a:spcAft>
              <a:buClrTx/>
              <a:buSzTx/>
              <a:tabLst/>
            </a:pPr>
            <a:r>
              <a:rPr kumimoji="1" lang="en-US" altLang="ja-JP"/>
              <a:t>Title</a:t>
            </a:r>
            <a:endParaRPr kumimoji="1" lang="ja-JP" altLang="en-US"/>
          </a:p>
        </p:txBody>
      </p:sp>
      <p:sp>
        <p:nvSpPr>
          <p:cNvPr id="3" name="スライド番号プレースホルダー 5">
            <a:extLst>
              <a:ext uri="{FF2B5EF4-FFF2-40B4-BE49-F238E27FC236}">
                <a16:creationId xmlns:a16="http://schemas.microsoft.com/office/drawing/2014/main" id="{89FC3D17-6B4F-F521-A77F-8A6DFB91ED84}"/>
              </a:ext>
            </a:extLst>
          </p:cNvPr>
          <p:cNvSpPr>
            <a:spLocks noGrp="1"/>
          </p:cNvSpPr>
          <p:nvPr>
            <p:ph type="sldNum" sz="quarter" idx="4"/>
          </p:nvPr>
        </p:nvSpPr>
        <p:spPr>
          <a:xfrm>
            <a:off x="7595919" y="6497849"/>
            <a:ext cx="2228850" cy="206375"/>
          </a:xfrm>
          <a:prstGeom prst="rect">
            <a:avLst/>
          </a:prstGeom>
        </p:spPr>
        <p:txBody>
          <a:bodyPr vert="horz" lIns="91440" tIns="45720" rIns="91440" bIns="45720" rtlCol="0" anchor="ctr"/>
          <a:lstStyle>
            <a:lvl1pPr algn="r">
              <a:defRPr sz="975">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19738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F95DC71-6744-561C-B3B1-8A17195FE416}"/>
              </a:ext>
            </a:extLst>
          </p:cNvPr>
          <p:cNvSpPr/>
          <p:nvPr userDrawn="1"/>
        </p:nvSpPr>
        <p:spPr>
          <a:xfrm rot="10800000" flipV="1">
            <a:off x="210601" y="170623"/>
            <a:ext cx="1968279" cy="444387"/>
          </a:xfrm>
          <a:prstGeom prst="roundRect">
            <a:avLst>
              <a:gd name="adj" fmla="val 47835"/>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bg1"/>
                </a:solidFill>
              </a:rPr>
              <a:t>サービス</a:t>
            </a:r>
            <a:r>
              <a:rPr kumimoji="1" lang="en-US" altLang="ja-JP" sz="2400" b="1">
                <a:solidFill>
                  <a:schemeClr val="bg1"/>
                </a:solidFill>
              </a:rPr>
              <a:t>DX</a:t>
            </a:r>
            <a:endParaRPr kumimoji="1" lang="ja-JP" altLang="en-US" sz="2400" b="1">
              <a:solidFill>
                <a:schemeClr val="bg1"/>
              </a:solidFill>
            </a:endParaRPr>
          </a:p>
        </p:txBody>
      </p:sp>
      <p:cxnSp>
        <p:nvCxnSpPr>
          <p:cNvPr id="4" name="直線コネクタ 3">
            <a:extLst>
              <a:ext uri="{FF2B5EF4-FFF2-40B4-BE49-F238E27FC236}">
                <a16:creationId xmlns:a16="http://schemas.microsoft.com/office/drawing/2014/main" id="{356EF508-2D2C-1AD0-BD5C-48F1CB98D7DC}"/>
              </a:ext>
            </a:extLst>
          </p:cNvPr>
          <p:cNvCxnSpPr/>
          <p:nvPr userDrawn="1"/>
        </p:nvCxnSpPr>
        <p:spPr>
          <a:xfrm>
            <a:off x="2223533" y="536751"/>
            <a:ext cx="7633583" cy="0"/>
          </a:xfrm>
          <a:prstGeom prst="line">
            <a:avLst/>
          </a:prstGeom>
          <a:ln w="19050" cap="rnd">
            <a:solidFill>
              <a:srgbClr val="AF1932"/>
            </a:solidFill>
            <a:round/>
            <a:headEnd type="oval"/>
            <a:tailEnd type="non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5">
            <a:extLst>
              <a:ext uri="{FF2B5EF4-FFF2-40B4-BE49-F238E27FC236}">
                <a16:creationId xmlns:a16="http://schemas.microsoft.com/office/drawing/2014/main" id="{F7FE8129-4A18-11DC-53E4-207AFF1ACBBC}"/>
              </a:ext>
            </a:extLst>
          </p:cNvPr>
          <p:cNvSpPr>
            <a:spLocks noGrp="1"/>
          </p:cNvSpPr>
          <p:nvPr>
            <p:ph type="sldNum" sz="quarter" idx="4"/>
          </p:nvPr>
        </p:nvSpPr>
        <p:spPr>
          <a:xfrm>
            <a:off x="7595919" y="6497849"/>
            <a:ext cx="2228850" cy="206375"/>
          </a:xfrm>
          <a:prstGeom prst="rect">
            <a:avLst/>
          </a:prstGeom>
        </p:spPr>
        <p:txBody>
          <a:bodyPr vert="horz" lIns="91440" tIns="45720" rIns="91440" bIns="45720" rtlCol="0" anchor="ctr"/>
          <a:lstStyle>
            <a:lvl1pPr algn="r">
              <a:defRPr sz="975">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266316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2224B-1E84-B1C7-DBE6-94BA34A1C540}"/>
              </a:ext>
            </a:extLst>
          </p:cNvPr>
          <p:cNvSpPr>
            <a:spLocks noGrp="1"/>
          </p:cNvSpPr>
          <p:nvPr>
            <p:ph type="title" hasCustomPrompt="1"/>
          </p:nvPr>
        </p:nvSpPr>
        <p:spPr>
          <a:xfrm>
            <a:off x="304800" y="191526"/>
            <a:ext cx="4737911" cy="396600"/>
          </a:xfrm>
          <a:prstGeom prst="rect">
            <a:avLst/>
          </a:prstGeom>
        </p:spPr>
        <p:txBody>
          <a:bodyPr tIns="46800" bIns="46800" anchor="t"/>
          <a:lstStyle>
            <a:lvl1pPr>
              <a:lnSpc>
                <a:spcPct val="100000"/>
              </a:lnSpc>
              <a:defRPr sz="1800" b="0" spc="100" baseline="0">
                <a:ln w="9525">
                  <a:solidFill>
                    <a:srgbClr val="AF1932"/>
                  </a:solidFill>
                </a:ln>
                <a:solidFill>
                  <a:srgbClr val="AF1932"/>
                </a:solidFill>
              </a:defRPr>
            </a:lvl1pPr>
          </a:lstStyle>
          <a:p>
            <a:r>
              <a:rPr kumimoji="1" lang="ja-JP" altLang="en-US"/>
              <a:t>アクションプラン一覧（取組概要）</a:t>
            </a:r>
            <a:endParaRPr kumimoji="1" lang="en-GB"/>
          </a:p>
        </p:txBody>
      </p:sp>
    </p:spTree>
    <p:extLst>
      <p:ext uri="{BB962C8B-B14F-4D97-AF65-F5344CB8AC3E}">
        <p14:creationId xmlns:p14="http://schemas.microsoft.com/office/powerpoint/2010/main" val="152739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2224B-1E84-B1C7-DBE6-94BA34A1C540}"/>
              </a:ext>
            </a:extLst>
          </p:cNvPr>
          <p:cNvSpPr>
            <a:spLocks noGrp="1"/>
          </p:cNvSpPr>
          <p:nvPr>
            <p:ph type="title" hasCustomPrompt="1"/>
          </p:nvPr>
        </p:nvSpPr>
        <p:spPr>
          <a:xfrm>
            <a:off x="446400" y="136801"/>
            <a:ext cx="4737911" cy="396600"/>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タイトル</a:t>
            </a:r>
            <a:endParaRPr kumimoji="1" lang="en-GB"/>
          </a:p>
        </p:txBody>
      </p:sp>
      <p:sp>
        <p:nvSpPr>
          <p:cNvPr id="8" name="正方形/長方形 15">
            <a:extLst>
              <a:ext uri="{FF2B5EF4-FFF2-40B4-BE49-F238E27FC236}">
                <a16:creationId xmlns:a16="http://schemas.microsoft.com/office/drawing/2014/main" id="{054DF0F3-7972-F6D4-0972-EF430704BBFB}"/>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Tree>
    <p:extLst>
      <p:ext uri="{BB962C8B-B14F-4D97-AF65-F5344CB8AC3E}">
        <p14:creationId xmlns:p14="http://schemas.microsoft.com/office/powerpoint/2010/main" val="414283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2224B-1E84-B1C7-DBE6-94BA34A1C540}"/>
              </a:ext>
            </a:extLst>
          </p:cNvPr>
          <p:cNvSpPr>
            <a:spLocks noGrp="1"/>
          </p:cNvSpPr>
          <p:nvPr>
            <p:ph type="title" hasCustomPrompt="1"/>
          </p:nvPr>
        </p:nvSpPr>
        <p:spPr>
          <a:xfrm>
            <a:off x="446400" y="136801"/>
            <a:ext cx="4737911" cy="396600"/>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タイトル</a:t>
            </a:r>
            <a:endParaRPr kumimoji="1" lang="en-GB"/>
          </a:p>
        </p:txBody>
      </p:sp>
      <p:grpSp>
        <p:nvGrpSpPr>
          <p:cNvPr id="4" name="グループ化 3">
            <a:extLst>
              <a:ext uri="{FF2B5EF4-FFF2-40B4-BE49-F238E27FC236}">
                <a16:creationId xmlns:a16="http://schemas.microsoft.com/office/drawing/2014/main" id="{7DA66CE0-6D25-D66E-9A7B-5CAA0B80F198}"/>
              </a:ext>
            </a:extLst>
          </p:cNvPr>
          <p:cNvGrpSpPr/>
          <p:nvPr userDrawn="1"/>
        </p:nvGrpSpPr>
        <p:grpSpPr>
          <a:xfrm>
            <a:off x="445009" y="892800"/>
            <a:ext cx="1179936" cy="243520"/>
            <a:chOff x="528309" y="3016181"/>
            <a:chExt cx="1179936" cy="243520"/>
          </a:xfrm>
        </p:grpSpPr>
        <p:sp>
          <p:nvSpPr>
            <p:cNvPr id="5" name="正方形/長方形 4">
              <a:extLst>
                <a:ext uri="{FF2B5EF4-FFF2-40B4-BE49-F238E27FC236}">
                  <a16:creationId xmlns:a16="http://schemas.microsoft.com/office/drawing/2014/main" id="{D6A09950-3F56-C5A5-634E-48DE1898CE5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E30A899A-197F-260C-993D-273ABA510736}"/>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p>
          </p:txBody>
        </p:sp>
      </p:grpSp>
      <p:sp>
        <p:nvSpPr>
          <p:cNvPr id="7" name="テキスト プレースホルダー 12">
            <a:extLst>
              <a:ext uri="{FF2B5EF4-FFF2-40B4-BE49-F238E27FC236}">
                <a16:creationId xmlns:a16="http://schemas.microsoft.com/office/drawing/2014/main" id="{6FED5E9E-842F-737F-B835-38B724158786}"/>
              </a:ext>
            </a:extLst>
          </p:cNvPr>
          <p:cNvSpPr>
            <a:spLocks noGrp="1"/>
          </p:cNvSpPr>
          <p:nvPr>
            <p:ph type="body" sz="quarter" idx="12" hasCustomPrompt="1"/>
          </p:nvPr>
        </p:nvSpPr>
        <p:spPr>
          <a:xfrm>
            <a:off x="445009" y="1270800"/>
            <a:ext cx="9003791" cy="1252808"/>
          </a:xfrm>
          <a:prstGeom prst="rect">
            <a:avLst/>
          </a:prstGeom>
        </p:spPr>
        <p:txBody>
          <a:bodyPr/>
          <a:lstStyle>
            <a:lvl1pPr marL="177800" indent="-177800">
              <a:lnSpc>
                <a:spcPts val="1600"/>
              </a:lnSpc>
              <a:spcBef>
                <a:spcPts val="0"/>
              </a:spcBef>
              <a:spcAft>
                <a:spcPts val="600"/>
              </a:spcAft>
              <a:buFont typeface="Arial" panose="020B0604020202020204" pitchFamily="34" charset="0"/>
              <a:buChar char="•"/>
              <a:defRPr sz="1100"/>
            </a:lvl1pPr>
          </a:lstStyle>
          <a:p>
            <a:pPr lvl="0"/>
            <a:r>
              <a:rPr kumimoji="1" lang="ja-JP" altLang="en-US"/>
              <a:t>施策概要と効果：</a:t>
            </a:r>
            <a:r>
              <a:rPr kumimoji="1" lang="ja-JP" altLang="en-US" sz="1100">
                <a:solidFill>
                  <a:schemeClr val="tx1"/>
                </a:solidFill>
                <a:latin typeface="+mj-ea"/>
                <a:ea typeface="+mj-ea"/>
              </a:rPr>
              <a:t>既存の事業説明資料や予算要求資料を活用し、市民向けにわかりやすい表現で記載（目安：</a:t>
            </a:r>
            <a:r>
              <a:rPr kumimoji="1" lang="en-US" altLang="ja-JP" sz="1100">
                <a:solidFill>
                  <a:schemeClr val="tx1"/>
                </a:solidFill>
                <a:latin typeface="+mj-ea"/>
                <a:ea typeface="+mj-ea"/>
              </a:rPr>
              <a:t>10</a:t>
            </a:r>
            <a:r>
              <a:rPr kumimoji="1" lang="ja-JP" altLang="en-US" sz="1100">
                <a:solidFill>
                  <a:schemeClr val="tx1"/>
                </a:solidFill>
                <a:latin typeface="+mj-ea"/>
                <a:ea typeface="+mj-ea"/>
              </a:rPr>
              <a:t>～</a:t>
            </a:r>
            <a:r>
              <a:rPr kumimoji="1" lang="en-US" altLang="ja-JP" sz="1100">
                <a:solidFill>
                  <a:schemeClr val="tx1"/>
                </a:solidFill>
                <a:latin typeface="+mj-ea"/>
                <a:ea typeface="+mj-ea"/>
              </a:rPr>
              <a:t>15</a:t>
            </a:r>
            <a:r>
              <a:rPr kumimoji="1" lang="ja-JP" altLang="en-US" sz="1100">
                <a:solidFill>
                  <a:schemeClr val="tx1"/>
                </a:solidFill>
                <a:latin typeface="+mj-ea"/>
                <a:ea typeface="+mj-ea"/>
              </a:rPr>
              <a:t>行程度）</a:t>
            </a:r>
            <a:endParaRPr kumimoji="1" lang="en-US" altLang="ja-JP" sz="1100">
              <a:solidFill>
                <a:schemeClr val="tx1"/>
              </a:solidFill>
              <a:latin typeface="+mj-ea"/>
              <a:ea typeface="+mj-ea"/>
            </a:endParaRPr>
          </a:p>
          <a:p>
            <a:pPr lvl="0"/>
            <a:r>
              <a:rPr kumimoji="1" lang="en-US" altLang="ja-JP" sz="1100">
                <a:solidFill>
                  <a:schemeClr val="tx1"/>
                </a:solidFill>
                <a:latin typeface="+mj-ea"/>
                <a:ea typeface="+mj-ea"/>
              </a:rPr>
              <a:t>KPI</a:t>
            </a:r>
            <a:r>
              <a:rPr kumimoji="1" lang="ja-JP" altLang="en-US" sz="1100">
                <a:solidFill>
                  <a:schemeClr val="tx1"/>
                </a:solidFill>
                <a:latin typeface="+mj-ea"/>
                <a:ea typeface="+mj-ea"/>
              </a:rPr>
              <a:t>について「サービスや運用開始前」のフェーズで活動指標を設定している場合は、原則として最終的なアウトカム指標を記載すること</a:t>
            </a:r>
            <a:endParaRPr kumimoji="1" lang="ja-JP" altLang="en-US"/>
          </a:p>
        </p:txBody>
      </p:sp>
      <p:sp>
        <p:nvSpPr>
          <p:cNvPr id="8" name="正方形/長方形 15">
            <a:extLst>
              <a:ext uri="{FF2B5EF4-FFF2-40B4-BE49-F238E27FC236}">
                <a16:creationId xmlns:a16="http://schemas.microsoft.com/office/drawing/2014/main" id="{054DF0F3-7972-F6D4-0972-EF430704BBFB}"/>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Tree>
    <p:extLst>
      <p:ext uri="{BB962C8B-B14F-4D97-AF65-F5344CB8AC3E}">
        <p14:creationId xmlns:p14="http://schemas.microsoft.com/office/powerpoint/2010/main" val="194954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1" name="正方形/長方形 15">
            <a:extLst>
              <a:ext uri="{FF2B5EF4-FFF2-40B4-BE49-F238E27FC236}">
                <a16:creationId xmlns:a16="http://schemas.microsoft.com/office/drawing/2014/main" id="{BFFA2F53-DA68-1A4D-F5FB-D087FB959931}"/>
              </a:ext>
            </a:extLst>
          </p:cNvPr>
          <p:cNvSpPr/>
          <p:nvPr userDrawn="1"/>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404221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1" name="正方形/長方形 15">
            <a:extLst>
              <a:ext uri="{FF2B5EF4-FFF2-40B4-BE49-F238E27FC236}">
                <a16:creationId xmlns:a16="http://schemas.microsoft.com/office/drawing/2014/main" id="{BFFA2F53-DA68-1A4D-F5FB-D087FB959931}"/>
              </a:ext>
            </a:extLst>
          </p:cNvPr>
          <p:cNvSpPr/>
          <p:nvPr userDrawn="1"/>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区役所</a:t>
            </a:r>
            <a:r>
              <a:rPr kumimoji="1" lang="en-US" altLang="ja-JP"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DX</a:t>
            </a: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実現等に向けた取組</a:t>
            </a:r>
          </a:p>
        </p:txBody>
      </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427287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1" name="正方形/長方形 15">
            <a:extLst>
              <a:ext uri="{FF2B5EF4-FFF2-40B4-BE49-F238E27FC236}">
                <a16:creationId xmlns:a16="http://schemas.microsoft.com/office/drawing/2014/main" id="{BFFA2F53-DA68-1A4D-F5FB-D087FB959931}"/>
              </a:ext>
            </a:extLst>
          </p:cNvPr>
          <p:cNvSpPr/>
          <p:nvPr userDrawn="1"/>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デジタル技術を活用した大阪のにぎわい創出</a:t>
            </a:r>
          </a:p>
        </p:txBody>
      </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55613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311596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260262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D035C3F9-6659-4933-933C-75FEFE5F8EB0}"/>
              </a:ext>
            </a:extLst>
          </p:cNvPr>
          <p:cNvSpPr>
            <a:spLocks noGrp="1"/>
          </p:cNvSpPr>
          <p:nvPr>
            <p:ph type="sldNum" sz="quarter" idx="4"/>
          </p:nvPr>
        </p:nvSpPr>
        <p:spPr>
          <a:xfrm>
            <a:off x="7616825" y="6491572"/>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cxnSp>
        <p:nvCxnSpPr>
          <p:cNvPr id="61" name="直線コネクタ 60">
            <a:extLst>
              <a:ext uri="{FF2B5EF4-FFF2-40B4-BE49-F238E27FC236}">
                <a16:creationId xmlns:a16="http://schemas.microsoft.com/office/drawing/2014/main" id="{78D2BAB3-5639-41A3-A5DA-02017C8AD9E6}"/>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001764B-75E1-4CB2-9A09-2F79C8E61CD0}"/>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805494"/>
      </p:ext>
    </p:extLst>
  </p:cSld>
  <p:clrMap bg1="lt1" tx1="dk1" bg2="lt2" tx2="dk2" accent1="accent1" accent2="accent2" accent3="accent3" accent4="accent4" accent5="accent5" accent6="accent6" hlink="hlink" folHlink="folHlink"/>
  <p:sldLayoutIdLst>
    <p:sldLayoutId id="2147483854" r:id="rId1"/>
    <p:sldLayoutId id="2147483856" r:id="rId2"/>
    <p:sldLayoutId id="2147483865" r:id="rId3"/>
    <p:sldLayoutId id="2147483857" r:id="rId4"/>
    <p:sldLayoutId id="2147483841" r:id="rId5"/>
    <p:sldLayoutId id="2147483858" r:id="rId6"/>
    <p:sldLayoutId id="2147483860" r:id="rId7"/>
    <p:sldLayoutId id="2147483862" r:id="rId8"/>
    <p:sldLayoutId id="2147483868" r:id="rId9"/>
    <p:sldLayoutId id="2147483863" r:id="rId10"/>
    <p:sldLayoutId id="2147483866" r:id="rId11"/>
    <p:sldLayoutId id="2147483864" r:id="rId12"/>
    <p:sldLayoutId id="2147483851" r:id="rId13"/>
    <p:sldLayoutId id="2147483869" r:id="rId14"/>
    <p:sldLayoutId id="2147483870" r:id="rId15"/>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ty.osaka.lg.jp/ictsenryakushitsu/page/0000622670.html"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3.png"/><Relationship Id="rId11" Type="http://schemas.openxmlformats.org/officeDocument/2006/relationships/image" Target="../media/image58.jpe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85.pn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svg"/></Relationships>
</file>

<file path=ppt/slides/_rels/slide4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8.png"/></Relationships>
</file>

<file path=ppt/slides/_rels/slide41.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5.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6.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8.xml"/><Relationship Id="rId4" Type="http://schemas.openxmlformats.org/officeDocument/2006/relationships/image" Target="../media/image137.jpeg"/></Relationships>
</file>

<file path=ppt/slides/_rels/slide5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40.png"/><Relationship Id="rId7" Type="http://schemas.microsoft.com/office/2007/relationships/hdphoto" Target="../media/hdphoto5.wdp"/><Relationship Id="rId2" Type="http://schemas.openxmlformats.org/officeDocument/2006/relationships/image" Target="../media/image139.png"/><Relationship Id="rId1" Type="http://schemas.openxmlformats.org/officeDocument/2006/relationships/slideLayout" Target="../slideLayouts/slideLayout8.xml"/><Relationship Id="rId6" Type="http://schemas.openxmlformats.org/officeDocument/2006/relationships/image" Target="../media/image143.png"/><Relationship Id="rId5" Type="http://schemas.openxmlformats.org/officeDocument/2006/relationships/image" Target="../media/image142.png"/><Relationship Id="rId10" Type="http://schemas.openxmlformats.org/officeDocument/2006/relationships/image" Target="../media/image146.png"/><Relationship Id="rId4" Type="http://schemas.openxmlformats.org/officeDocument/2006/relationships/image" Target="../media/image141.png"/><Relationship Id="rId9" Type="http://schemas.openxmlformats.org/officeDocument/2006/relationships/image" Target="../media/image145.png"/></Relationships>
</file>

<file path=ppt/slides/_rels/slide5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8.xml"/><Relationship Id="rId5" Type="http://schemas.openxmlformats.org/officeDocument/2006/relationships/image" Target="../media/image150.png"/><Relationship Id="rId4" Type="http://schemas.openxmlformats.org/officeDocument/2006/relationships/image" Target="../media/image149.png"/></Relationships>
</file>

<file path=ppt/slides/_rels/slide5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57.xml.rels><?xml version="1.0" encoding="UTF-8" standalone="yes"?>
<Relationships xmlns="http://schemas.openxmlformats.org/package/2006/relationships"><Relationship Id="rId3" Type="http://schemas.openxmlformats.org/officeDocument/2006/relationships/image" Target="../media/image158.jpeg"/><Relationship Id="rId7"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4.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58.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ity.osaka.lg.jp/shimin/page/0000625029.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5.emf"/></Relationships>
</file>

<file path=ppt/slides/_rels/slide60.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image" Target="../media/image170.emf"/><Relationship Id="rId2" Type="http://schemas.openxmlformats.org/officeDocument/2006/relationships/image" Target="../media/image165.png"/><Relationship Id="rId1" Type="http://schemas.openxmlformats.org/officeDocument/2006/relationships/slideLayout" Target="../slideLayouts/slideLayout7.xml"/><Relationship Id="rId6" Type="http://schemas.openxmlformats.org/officeDocument/2006/relationships/image" Target="../media/image169.png"/><Relationship Id="rId5" Type="http://schemas.openxmlformats.org/officeDocument/2006/relationships/image" Target="../media/image168.emf"/><Relationship Id="rId4" Type="http://schemas.openxmlformats.org/officeDocument/2006/relationships/image" Target="../media/image167.jpeg"/></Relationships>
</file>

<file path=ppt/slides/_rels/slide61.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city.osaka.lg.jp/ictsenryakushitsu/page/0000650248.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9FD3164-1311-4A7A-8030-76E29931D0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867" y="2660341"/>
            <a:ext cx="4818845" cy="1398519"/>
          </a:xfrm>
          <a:prstGeom prst="rect">
            <a:avLst/>
          </a:prstGeom>
        </p:spPr>
      </p:pic>
      <p:grpSp>
        <p:nvGrpSpPr>
          <p:cNvPr id="17" name="グループ化 16">
            <a:extLst>
              <a:ext uri="{FF2B5EF4-FFF2-40B4-BE49-F238E27FC236}">
                <a16:creationId xmlns:a16="http://schemas.microsoft.com/office/drawing/2014/main" id="{2442242B-F020-495D-8CA4-7F0F5EF8A436}"/>
              </a:ext>
            </a:extLst>
          </p:cNvPr>
          <p:cNvGrpSpPr/>
          <p:nvPr/>
        </p:nvGrpSpPr>
        <p:grpSpPr>
          <a:xfrm>
            <a:off x="616406" y="2948752"/>
            <a:ext cx="8085249" cy="1640204"/>
            <a:chOff x="630580" y="2948752"/>
            <a:chExt cx="8085249" cy="1640204"/>
          </a:xfrm>
        </p:grpSpPr>
        <p:sp>
          <p:nvSpPr>
            <p:cNvPr id="6" name="テキスト ボックス 5">
              <a:extLst>
                <a:ext uri="{FF2B5EF4-FFF2-40B4-BE49-F238E27FC236}">
                  <a16:creationId xmlns:a16="http://schemas.microsoft.com/office/drawing/2014/main" id="{85852F24-2293-4301-80D6-5CE1ECBCAB17}"/>
                </a:ext>
              </a:extLst>
            </p:cNvPr>
            <p:cNvSpPr txBox="1"/>
            <p:nvPr/>
          </p:nvSpPr>
          <p:spPr>
            <a:xfrm>
              <a:off x="630580" y="4250718"/>
              <a:ext cx="5973319" cy="338238"/>
            </a:xfrm>
            <a:prstGeom prst="rect">
              <a:avLst/>
            </a:prstGeom>
            <a:noFill/>
          </p:spPr>
          <p:txBody>
            <a:bodyPr wrap="square" rtlCol="0" anchor="ctr">
              <a:noAutofit/>
            </a:bodyPr>
            <a:lstStyle/>
            <a:p>
              <a:pPr algn="dist"/>
              <a:r>
                <a:rPr lang="ja-JP" altLang="en-US" sz="2800" b="1" spc="300">
                  <a:solidFill>
                    <a:schemeClr val="tx1">
                      <a:lumMod val="85000"/>
                      <a:lumOff val="15000"/>
                    </a:schemeClr>
                  </a:solidFill>
                  <a:latin typeface="Yu Gothic UI" panose="020B0500000000000000" pitchFamily="50" charset="-128"/>
                  <a:ea typeface="Yu Gothic UI" panose="020B0500000000000000" pitchFamily="50" charset="-128"/>
                </a:rPr>
                <a:t>大阪市</a:t>
              </a:r>
              <a:r>
                <a:rPr lang="en-US" altLang="ja-JP" sz="2800" b="1" spc="300">
                  <a:solidFill>
                    <a:schemeClr val="tx1">
                      <a:lumMod val="85000"/>
                      <a:lumOff val="15000"/>
                    </a:schemeClr>
                  </a:solidFill>
                  <a:latin typeface="Avenir Next LT Pro Demi" panose="020B0704020202020204" pitchFamily="34" charset="0"/>
                  <a:ea typeface="Yu Gothic UI" panose="020B0500000000000000" pitchFamily="50" charset="-128"/>
                </a:rPr>
                <a:t>DX</a:t>
              </a:r>
              <a:r>
                <a:rPr lang="ja-JP" altLang="en-US" sz="2800" b="1" spc="300">
                  <a:solidFill>
                    <a:schemeClr val="tx1">
                      <a:lumMod val="85000"/>
                      <a:lumOff val="15000"/>
                    </a:schemeClr>
                  </a:solidFill>
                  <a:latin typeface="Yu Gothic UI" panose="020B0500000000000000" pitchFamily="50" charset="-128"/>
                  <a:ea typeface="Yu Gothic UI" panose="020B0500000000000000" pitchFamily="50" charset="-128"/>
                </a:rPr>
                <a:t>戦略アクションプラン</a:t>
              </a:r>
            </a:p>
          </p:txBody>
        </p:sp>
        <p:sp>
          <p:nvSpPr>
            <p:cNvPr id="8" name="テキスト ボックス 7">
              <a:extLst>
                <a:ext uri="{FF2B5EF4-FFF2-40B4-BE49-F238E27FC236}">
                  <a16:creationId xmlns:a16="http://schemas.microsoft.com/office/drawing/2014/main" id="{0CDA3F19-B877-494C-AEE3-537B9CBAD70A}"/>
                </a:ext>
              </a:extLst>
            </p:cNvPr>
            <p:cNvSpPr txBox="1"/>
            <p:nvPr/>
          </p:nvSpPr>
          <p:spPr>
            <a:xfrm>
              <a:off x="5257800" y="2948752"/>
              <a:ext cx="3458029" cy="867316"/>
            </a:xfrm>
            <a:prstGeom prst="rect">
              <a:avLst/>
            </a:prstGeom>
            <a:noFill/>
            <a:ln>
              <a:noFill/>
            </a:ln>
          </p:spPr>
          <p:txBody>
            <a:bodyPr wrap="square" lIns="90000" rIns="0" rtlCol="0" anchor="ctr">
              <a:noAutofit/>
            </a:bodyPr>
            <a:lstStyle/>
            <a:p>
              <a:pPr algn="dist"/>
              <a:r>
                <a:rPr lang="ja-JP" altLang="en-US" sz="6600" spc="1400">
                  <a:ln w="28575">
                    <a:solidFill>
                      <a:srgbClr val="AF1932"/>
                    </a:solidFill>
                    <a:miter lim="800000"/>
                  </a:ln>
                  <a:solidFill>
                    <a:srgbClr val="AF1932"/>
                  </a:solidFill>
                  <a:latin typeface="Yu Gothic UI" panose="020B0500000000000000" pitchFamily="50" charset="-128"/>
                  <a:ea typeface="Yu Gothic UI" panose="020B0500000000000000" pitchFamily="50" charset="-128"/>
                </a:rPr>
                <a:t>おおさか</a:t>
              </a:r>
              <a:endParaRPr lang="en-US" altLang="ja-JP" sz="6600" spc="900">
                <a:ln w="38100">
                  <a:solidFill>
                    <a:srgbClr val="AF1932"/>
                  </a:solidFill>
                  <a:miter lim="800000"/>
                </a:ln>
                <a:solidFill>
                  <a:srgbClr val="AF1932"/>
                </a:solidFill>
                <a:ea typeface="Yu Gothic UI" panose="020B0500000000000000" pitchFamily="50" charset="-128"/>
              </a:endParaRPr>
            </a:p>
          </p:txBody>
        </p:sp>
      </p:grpSp>
      <p:cxnSp>
        <p:nvCxnSpPr>
          <p:cNvPr id="5" name="直線コネクタ 4">
            <a:extLst>
              <a:ext uri="{FF2B5EF4-FFF2-40B4-BE49-F238E27FC236}">
                <a16:creationId xmlns:a16="http://schemas.microsoft.com/office/drawing/2014/main" id="{FDB59F24-26F1-4A40-A0F7-4C697E4F7559}"/>
              </a:ext>
            </a:extLst>
          </p:cNvPr>
          <p:cNvCxnSpPr>
            <a:cxnSpLocks/>
          </p:cNvCxnSpPr>
          <p:nvPr/>
        </p:nvCxnSpPr>
        <p:spPr>
          <a:xfrm>
            <a:off x="566851" y="3994353"/>
            <a:ext cx="8772299" cy="0"/>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75CDE696-B46A-476F-B6D9-1BFBDCC6ADF6}"/>
              </a:ext>
            </a:extLst>
          </p:cNvPr>
          <p:cNvSpPr txBox="1"/>
          <p:nvPr/>
        </p:nvSpPr>
        <p:spPr>
          <a:xfrm>
            <a:off x="7872299" y="5755287"/>
            <a:ext cx="1466851" cy="619400"/>
          </a:xfrm>
          <a:prstGeom prst="rect">
            <a:avLst/>
          </a:prstGeom>
          <a:noFill/>
        </p:spPr>
        <p:txBody>
          <a:bodyPr wrap="square" rtlCol="0">
            <a:spAutoFit/>
          </a:bodyPr>
          <a:lstStyle/>
          <a:p>
            <a:pPr algn="r"/>
            <a:r>
              <a:rPr lang="en-US" altLang="ja-JP">
                <a:solidFill>
                  <a:schemeClr val="tx1">
                    <a:lumMod val="85000"/>
                    <a:lumOff val="15000"/>
                  </a:schemeClr>
                </a:solidFill>
                <a:ea typeface="Yu Gothic UI" panose="020B0500000000000000" pitchFamily="50" charset="-128"/>
              </a:rPr>
              <a:t>2025/03</a:t>
            </a:r>
          </a:p>
          <a:p>
            <a:pPr algn="r"/>
            <a:r>
              <a:rPr lang="ja-JP" altLang="en-US" sz="1625">
                <a:solidFill>
                  <a:schemeClr val="tx1">
                    <a:lumMod val="85000"/>
                    <a:lumOff val="15000"/>
                  </a:schemeClr>
                </a:solidFill>
                <a:ea typeface="Yu Gothic UI" panose="020B0500000000000000" pitchFamily="50" charset="-128"/>
              </a:rPr>
              <a:t>大阪市</a:t>
            </a:r>
          </a:p>
        </p:txBody>
      </p:sp>
    </p:spTree>
    <p:extLst>
      <p:ext uri="{BB962C8B-B14F-4D97-AF65-F5344CB8AC3E}">
        <p14:creationId xmlns:p14="http://schemas.microsoft.com/office/powerpoint/2010/main" val="314928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AAE0F-A3D4-81AF-6EFB-9F8C2272955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2E4C338-99FF-82A6-8ABD-B29A899946F6}"/>
              </a:ext>
            </a:extLst>
          </p:cNvPr>
          <p:cNvSpPr/>
          <p:nvPr/>
        </p:nvSpPr>
        <p:spPr>
          <a:xfrm>
            <a:off x="368661" y="801757"/>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 </a:t>
            </a:r>
            <a:r>
              <a:rPr kumimoji="1" lang="ja-JP" altLang="en-US" sz="1600" b="1">
                <a:solidFill>
                  <a:schemeClr val="tx1">
                    <a:lumMod val="85000"/>
                    <a:lumOff val="15000"/>
                  </a:schemeClr>
                </a:solidFill>
              </a:rPr>
              <a:t>主要な計画</a:t>
            </a:r>
            <a:endParaRPr kumimoji="1" lang="en-US" altLang="ja-JP" sz="1600" b="1">
              <a:solidFill>
                <a:schemeClr val="tx1">
                  <a:lumMod val="85000"/>
                  <a:lumOff val="15000"/>
                </a:schemeClr>
              </a:solidFill>
            </a:endParaRPr>
          </a:p>
        </p:txBody>
      </p:sp>
      <p:sp>
        <p:nvSpPr>
          <p:cNvPr id="3" name="正方形/長方形 2">
            <a:extLst>
              <a:ext uri="{FF2B5EF4-FFF2-40B4-BE49-F238E27FC236}">
                <a16:creationId xmlns:a16="http://schemas.microsoft.com/office/drawing/2014/main" id="{D852D92D-82E6-7B60-CD52-1F27E8DEDA3B}"/>
              </a:ext>
            </a:extLst>
          </p:cNvPr>
          <p:cNvSpPr/>
          <p:nvPr/>
        </p:nvSpPr>
        <p:spPr>
          <a:xfrm>
            <a:off x="596674" y="1231275"/>
            <a:ext cx="8699725" cy="89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様々な取組により、行政</a:t>
            </a:r>
            <a:r>
              <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DX</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を推進しています。</a:t>
            </a:r>
            <a:endPar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endParaRPr>
          </a:p>
          <a:p>
            <a:pPr marL="285750" indent="-285750">
              <a:buFont typeface="Arial" panose="020B0604020202020204" pitchFamily="34" charset="0"/>
              <a:buChar char="•"/>
            </a:pP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特に、文書・人事・予算・契約・会計等のバックオフィス業務（内部管理業務）においては、デジタル技術を活用し、組織全体の最適化と働き方改革の実現をめざし、 「</a:t>
            </a:r>
            <a:r>
              <a:rPr kumimoji="1" lang="ja-JP" altLang="en-US"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extLst>
                    <a:ext uri="{A12FA001-AC4F-418D-AE19-62706E023703}">
                      <ahyp:hlinkClr xmlns:ahyp="http://schemas.microsoft.com/office/drawing/2018/hyperlinkcolor" val="tx"/>
                    </a:ext>
                  </a:extLst>
                </a:hlinkClick>
              </a:rPr>
              <a:t>バックオフィス</a:t>
            </a:r>
            <a:r>
              <a:rPr kumimoji="1" lang="en-US" altLang="ja-JP"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extLst>
                    <a:ext uri="{A12FA001-AC4F-418D-AE19-62706E023703}">
                      <ahyp:hlinkClr xmlns:ahyp="http://schemas.microsoft.com/office/drawing/2018/hyperlinkcolor" val="tx"/>
                    </a:ext>
                  </a:extLst>
                </a:hlinkClick>
              </a:rPr>
              <a:t>DX</a:t>
            </a:r>
            <a:r>
              <a:rPr kumimoji="1" lang="ja-JP" altLang="en-US"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extLst>
                    <a:ext uri="{A12FA001-AC4F-418D-AE19-62706E023703}">
                      <ahyp:hlinkClr xmlns:ahyp="http://schemas.microsoft.com/office/drawing/2018/hyperlinkcolor" val="tx"/>
                    </a:ext>
                  </a:extLst>
                </a:hlinkClick>
              </a:rPr>
              <a:t>グランドデザイン</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」を羅針盤として取り組みます。</a:t>
            </a:r>
          </a:p>
          <a:p>
            <a:endParaRPr lang="en-US" altLang="ja-JP" sz="1200" kern="100" spc="-5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2B0BCE07-6712-2448-C0AB-C9941D915D59}"/>
              </a:ext>
            </a:extLst>
          </p:cNvPr>
          <p:cNvSpPr txBox="1"/>
          <p:nvPr/>
        </p:nvSpPr>
        <p:spPr>
          <a:xfrm>
            <a:off x="806225" y="2574093"/>
            <a:ext cx="8499700" cy="646331"/>
          </a:xfrm>
          <a:prstGeom prst="rect">
            <a:avLst/>
          </a:prstGeom>
          <a:noFill/>
        </p:spPr>
        <p:txBody>
          <a:bodyPr wrap="square">
            <a:spAutoFit/>
          </a:bodyPr>
          <a:lstStyle/>
          <a:p>
            <a:pPr marL="285750" indent="-285750" algn="l">
              <a:buFont typeface="Arial" panose="020B0604020202020204" pitchFamily="34" charset="0"/>
              <a:buChar char="•"/>
            </a:pPr>
            <a:r>
              <a:rPr lang="ja-JP" altLang="en-US" sz="1200">
                <a:solidFill>
                  <a:schemeClr val="tx1">
                    <a:lumMod val="85000"/>
                    <a:lumOff val="15000"/>
                  </a:schemeClr>
                </a:solidFill>
                <a:latin typeface="+mn-ea"/>
              </a:rPr>
              <a:t>組織全体のパフォーマンス、業務品質を向上させるとともに、生産年齢人口の減少への対策・コア業務への重点配置を実現し注力することで、市民</a:t>
            </a:r>
            <a:r>
              <a:rPr lang="en-US" altLang="ja-JP" sz="1200">
                <a:solidFill>
                  <a:schemeClr val="tx1">
                    <a:lumMod val="85000"/>
                    <a:lumOff val="15000"/>
                  </a:schemeClr>
                </a:solidFill>
                <a:latin typeface="+mn-ea"/>
              </a:rPr>
              <a:t>QoL</a:t>
            </a:r>
            <a:r>
              <a:rPr lang="ja-JP" altLang="en-US" sz="1200">
                <a:solidFill>
                  <a:schemeClr val="tx1">
                    <a:lumMod val="85000"/>
                    <a:lumOff val="15000"/>
                  </a:schemeClr>
                </a:solidFill>
                <a:latin typeface="+mn-ea"/>
              </a:rPr>
              <a:t>（生活の質）の向上と都市力の向上につなげていくことを目的とします。</a:t>
            </a:r>
          </a:p>
          <a:p>
            <a:pPr marL="285750" indent="-285750" algn="l">
              <a:buFont typeface="Arial" panose="020B0604020202020204" pitchFamily="34" charset="0"/>
              <a:buChar char="•"/>
            </a:pPr>
            <a:r>
              <a:rPr lang="ja-JP" altLang="en-US" sz="1200">
                <a:solidFill>
                  <a:schemeClr val="tx1">
                    <a:lumMod val="85000"/>
                    <a:lumOff val="15000"/>
                  </a:schemeClr>
                </a:solidFill>
                <a:latin typeface="+mn-ea"/>
              </a:rPr>
              <a:t>取組期間：</a:t>
            </a:r>
            <a:r>
              <a:rPr lang="en-US" altLang="ja-JP" sz="1200">
                <a:solidFill>
                  <a:schemeClr val="tx1">
                    <a:lumMod val="85000"/>
                    <a:lumOff val="15000"/>
                  </a:schemeClr>
                </a:solidFill>
                <a:latin typeface="+mn-ea"/>
              </a:rPr>
              <a:t>2023</a:t>
            </a:r>
            <a:r>
              <a:rPr lang="ja-JP" altLang="en-US" sz="1200">
                <a:solidFill>
                  <a:schemeClr val="tx1">
                    <a:lumMod val="85000"/>
                    <a:lumOff val="15000"/>
                  </a:schemeClr>
                </a:solidFill>
                <a:latin typeface="+mn-ea"/>
              </a:rPr>
              <a:t>年度～</a:t>
            </a:r>
            <a:r>
              <a:rPr lang="en-US" altLang="ja-JP" sz="1200">
                <a:solidFill>
                  <a:schemeClr val="tx1">
                    <a:lumMod val="85000"/>
                    <a:lumOff val="15000"/>
                  </a:schemeClr>
                </a:solidFill>
                <a:latin typeface="+mn-ea"/>
              </a:rPr>
              <a:t>2030</a:t>
            </a:r>
            <a:r>
              <a:rPr lang="ja-JP" altLang="en-US" sz="1200">
                <a:solidFill>
                  <a:schemeClr val="tx1">
                    <a:lumMod val="85000"/>
                    <a:lumOff val="15000"/>
                  </a:schemeClr>
                </a:solidFill>
                <a:latin typeface="+mn-ea"/>
              </a:rPr>
              <a:t>年度</a:t>
            </a:r>
          </a:p>
        </p:txBody>
      </p:sp>
      <p:sp>
        <p:nvSpPr>
          <p:cNvPr id="11" name="正方形/長方形 10">
            <a:extLst>
              <a:ext uri="{FF2B5EF4-FFF2-40B4-BE49-F238E27FC236}">
                <a16:creationId xmlns:a16="http://schemas.microsoft.com/office/drawing/2014/main" id="{56C29B38-E80A-D02E-7684-92954E0ADDE6}"/>
              </a:ext>
            </a:extLst>
          </p:cNvPr>
          <p:cNvSpPr/>
          <p:nvPr/>
        </p:nvSpPr>
        <p:spPr>
          <a:xfrm>
            <a:off x="568100" y="2058224"/>
            <a:ext cx="8760957"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anose="05000000000000000000" pitchFamily="2" charset="2"/>
              <a:buChar char="u"/>
            </a:pPr>
            <a:r>
              <a:rPr kumimoji="1" lang="ja-JP" altLang="en-US" sz="1200" b="1">
                <a:solidFill>
                  <a:schemeClr val="tx1">
                    <a:lumMod val="85000"/>
                    <a:lumOff val="15000"/>
                  </a:schemeClr>
                </a:solidFill>
              </a:rPr>
              <a:t>バックオフィス</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グランドデザイン　</a:t>
            </a:r>
          </a:p>
          <a:p>
            <a:pPr algn="l"/>
            <a:r>
              <a:rPr kumimoji="1" lang="ja-JP" altLang="en-US" sz="1200" b="1">
                <a:solidFill>
                  <a:schemeClr val="tx1">
                    <a:lumMod val="85000"/>
                    <a:lumOff val="15000"/>
                  </a:schemeClr>
                </a:solidFill>
              </a:rPr>
              <a:t>　　：「大阪市</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戦略」のアクションプランとして「バックオフィス</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の実現」を達成するために掲げた、大阪市がめざすべき姿への羅針盤</a:t>
            </a:r>
          </a:p>
        </p:txBody>
      </p:sp>
      <p:sp>
        <p:nvSpPr>
          <p:cNvPr id="17" name="四角形: 角を丸くする 16">
            <a:extLst>
              <a:ext uri="{FF2B5EF4-FFF2-40B4-BE49-F238E27FC236}">
                <a16:creationId xmlns:a16="http://schemas.microsoft.com/office/drawing/2014/main" id="{9E4293D2-14A6-60A8-A1BA-D31F3151A280}"/>
              </a:ext>
            </a:extLst>
          </p:cNvPr>
          <p:cNvSpPr/>
          <p:nvPr/>
        </p:nvSpPr>
        <p:spPr>
          <a:xfrm rot="10800000" flipV="1">
            <a:off x="572746" y="3509954"/>
            <a:ext cx="1598954" cy="3004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rgbClr val="AF1932"/>
                </a:solidFill>
              </a:rPr>
              <a:t>┃</a:t>
            </a:r>
            <a:r>
              <a:rPr kumimoji="1" lang="ja-JP" altLang="en-US" sz="1400" b="1">
                <a:solidFill>
                  <a:schemeClr val="tx1">
                    <a:lumMod val="85000"/>
                    <a:lumOff val="15000"/>
                  </a:schemeClr>
                </a:solidFill>
              </a:rPr>
              <a:t>主な活動方針</a:t>
            </a:r>
          </a:p>
        </p:txBody>
      </p:sp>
      <p:sp>
        <p:nvSpPr>
          <p:cNvPr id="4" name="四角形: 角を丸くする 3">
            <a:extLst>
              <a:ext uri="{FF2B5EF4-FFF2-40B4-BE49-F238E27FC236}">
                <a16:creationId xmlns:a16="http://schemas.microsoft.com/office/drawing/2014/main" id="{0EA1294E-48C4-80E7-F1B5-FA3E63BB7F31}"/>
              </a:ext>
            </a:extLst>
          </p:cNvPr>
          <p:cNvSpPr/>
          <p:nvPr/>
        </p:nvSpPr>
        <p:spPr>
          <a:xfrm rot="10800000" flipV="1">
            <a:off x="210601" y="170623"/>
            <a:ext cx="1968279" cy="444387"/>
          </a:xfrm>
          <a:prstGeom prst="roundRect">
            <a:avLst>
              <a:gd name="adj" fmla="val 47835"/>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行政</a:t>
            </a:r>
            <a:r>
              <a:rPr kumimoji="1" lang="en-US" altLang="ja-JP" sz="2000" b="1">
                <a:solidFill>
                  <a:schemeClr val="bg1"/>
                </a:solidFill>
              </a:rPr>
              <a:t>DX</a:t>
            </a:r>
            <a:endParaRPr kumimoji="1" lang="ja-JP" altLang="en-US" sz="2000" b="1">
              <a:solidFill>
                <a:schemeClr val="bg1"/>
              </a:solidFill>
            </a:endParaRPr>
          </a:p>
        </p:txBody>
      </p:sp>
      <p:sp>
        <p:nvSpPr>
          <p:cNvPr id="22" name="正方形/長方形 21">
            <a:extLst>
              <a:ext uri="{FF2B5EF4-FFF2-40B4-BE49-F238E27FC236}">
                <a16:creationId xmlns:a16="http://schemas.microsoft.com/office/drawing/2014/main" id="{BD3A169B-A7F2-960F-D7B1-A88BC8F2ECB0}"/>
              </a:ext>
            </a:extLst>
          </p:cNvPr>
          <p:cNvSpPr/>
          <p:nvPr/>
        </p:nvSpPr>
        <p:spPr>
          <a:xfrm>
            <a:off x="6785345" y="6347065"/>
            <a:ext cx="2949760" cy="26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1100">
                <a:solidFill>
                  <a:schemeClr val="tx1">
                    <a:lumMod val="85000"/>
                    <a:lumOff val="15000"/>
                  </a:schemeClr>
                </a:solidFill>
                <a:latin typeface="+mn-ea"/>
              </a:rPr>
              <a:t>※</a:t>
            </a:r>
            <a:r>
              <a:rPr lang="ja-JP" altLang="en-US" sz="1100">
                <a:solidFill>
                  <a:schemeClr val="tx1">
                    <a:lumMod val="85000"/>
                    <a:lumOff val="15000"/>
                  </a:schemeClr>
                </a:solidFill>
                <a:latin typeface="+mn-ea"/>
              </a:rPr>
              <a:t>取組の詳細は、アクションプラン第２章に掲載</a:t>
            </a:r>
            <a:endParaRPr lang="en-US" altLang="ja-JP" sz="11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80B180CF-E161-4715-F3AF-66420247C4AA}"/>
              </a:ext>
            </a:extLst>
          </p:cNvPr>
          <p:cNvSpPr/>
          <p:nvPr/>
        </p:nvSpPr>
        <p:spPr>
          <a:xfrm>
            <a:off x="962025" y="4267199"/>
            <a:ext cx="3784595" cy="907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kumimoji="1" lang="ja-JP" altLang="en-US" sz="1200">
                <a:solidFill>
                  <a:schemeClr val="tx1">
                    <a:lumMod val="85000"/>
                    <a:lumOff val="15000"/>
                  </a:schemeClr>
                </a:solidFill>
                <a:latin typeface="+mn-ea"/>
              </a:rPr>
              <a:t>システム・ルール・組織体制のすべてを見直し、バックオフィスを根本から変革。アナログ業務の撤廃、データの利活用、システムの最適化により業務効率を高め、人間中心の設計で、使いやすく効率的なバックオフィス業務を実現</a:t>
            </a:r>
          </a:p>
        </p:txBody>
      </p:sp>
      <p:sp>
        <p:nvSpPr>
          <p:cNvPr id="9" name="四角形: 角を丸くする 8">
            <a:extLst>
              <a:ext uri="{FF2B5EF4-FFF2-40B4-BE49-F238E27FC236}">
                <a16:creationId xmlns:a16="http://schemas.microsoft.com/office/drawing/2014/main" id="{547A2919-F6C7-D76C-9E92-14E7F617BAC3}"/>
              </a:ext>
            </a:extLst>
          </p:cNvPr>
          <p:cNvSpPr/>
          <p:nvPr/>
        </p:nvSpPr>
        <p:spPr>
          <a:xfrm>
            <a:off x="835330" y="3923415"/>
            <a:ext cx="2965146" cy="300465"/>
          </a:xfrm>
          <a:prstGeom prst="roundRect">
            <a:avLst/>
          </a:prstGeom>
          <a:solidFill>
            <a:schemeClr val="accent3">
              <a:lumMod val="20000"/>
              <a:lumOff val="80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algn="l">
              <a:spcBef>
                <a:spcPts val="600"/>
              </a:spcBef>
            </a:pPr>
            <a:r>
              <a:rPr lang="ja-JP" altLang="en-US" sz="1200" b="1" i="0" u="none" strike="noStrike" baseline="0">
                <a:solidFill>
                  <a:schemeClr val="tx1">
                    <a:lumMod val="85000"/>
                    <a:lumOff val="15000"/>
                  </a:schemeClr>
                </a:solidFill>
                <a:latin typeface="+mn-ea"/>
              </a:rPr>
              <a:t>システム・ルール・組織体制から抜本的に改革</a:t>
            </a:r>
          </a:p>
        </p:txBody>
      </p:sp>
      <p:sp>
        <p:nvSpPr>
          <p:cNvPr id="12" name="四角形: 角を丸くする 11">
            <a:extLst>
              <a:ext uri="{FF2B5EF4-FFF2-40B4-BE49-F238E27FC236}">
                <a16:creationId xmlns:a16="http://schemas.microsoft.com/office/drawing/2014/main" id="{FC19EFDF-7366-47B0-E756-2447362304D0}"/>
              </a:ext>
            </a:extLst>
          </p:cNvPr>
          <p:cNvSpPr/>
          <p:nvPr/>
        </p:nvSpPr>
        <p:spPr>
          <a:xfrm>
            <a:off x="835329" y="5204147"/>
            <a:ext cx="3012771" cy="300465"/>
          </a:xfrm>
          <a:prstGeom prst="roundRect">
            <a:avLst/>
          </a:prstGeom>
          <a:solidFill>
            <a:schemeClr val="accent3">
              <a:lumMod val="20000"/>
              <a:lumOff val="80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algn="l">
              <a:spcBef>
                <a:spcPts val="600"/>
              </a:spcBef>
            </a:pPr>
            <a:r>
              <a:rPr lang="ja-JP" altLang="en-US" sz="1200" b="1" i="0" u="none" strike="noStrike" baseline="0">
                <a:solidFill>
                  <a:schemeClr val="tx1">
                    <a:lumMod val="85000"/>
                    <a:lumOff val="15000"/>
                  </a:schemeClr>
                </a:solidFill>
                <a:latin typeface="+mn-ea"/>
              </a:rPr>
              <a:t>次世代のしごと・働き方で、いきいき働く職員へ</a:t>
            </a:r>
          </a:p>
        </p:txBody>
      </p:sp>
      <p:sp>
        <p:nvSpPr>
          <p:cNvPr id="13" name="正方形/長方形 12">
            <a:extLst>
              <a:ext uri="{FF2B5EF4-FFF2-40B4-BE49-F238E27FC236}">
                <a16:creationId xmlns:a16="http://schemas.microsoft.com/office/drawing/2014/main" id="{E36BFA1C-0F85-F964-A20E-F6BE1870E280}"/>
              </a:ext>
            </a:extLst>
          </p:cNvPr>
          <p:cNvSpPr/>
          <p:nvPr/>
        </p:nvSpPr>
        <p:spPr>
          <a:xfrm>
            <a:off x="962025" y="5543211"/>
            <a:ext cx="3784595" cy="686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kumimoji="1" lang="ja-JP" altLang="en-US" sz="1200">
                <a:solidFill>
                  <a:schemeClr val="tx1">
                    <a:lumMod val="85000"/>
                    <a:lumOff val="15000"/>
                  </a:schemeClr>
                </a:solidFill>
                <a:latin typeface="+mn-ea"/>
              </a:rPr>
              <a:t>次世代のしごと・働き方で、時間や場所にとらわれない柔軟な働き方を実現。最新デジタル技術の導入により、定型業務を効率化し、職員一人ひとりの創造的な仕事を支援し、働きがいのある職場をめざす</a:t>
            </a:r>
          </a:p>
        </p:txBody>
      </p:sp>
      <p:sp>
        <p:nvSpPr>
          <p:cNvPr id="8" name="テキスト ボックス 7">
            <a:extLst>
              <a:ext uri="{FF2B5EF4-FFF2-40B4-BE49-F238E27FC236}">
                <a16:creationId xmlns:a16="http://schemas.microsoft.com/office/drawing/2014/main" id="{2C8C8A05-FEFF-02E7-CF54-50EFAA69DB88}"/>
              </a:ext>
            </a:extLst>
          </p:cNvPr>
          <p:cNvSpPr txBox="1"/>
          <p:nvPr/>
        </p:nvSpPr>
        <p:spPr>
          <a:xfrm>
            <a:off x="2312839" y="192006"/>
            <a:ext cx="7593161" cy="338554"/>
          </a:xfrm>
          <a:prstGeom prst="rect">
            <a:avLst/>
          </a:prstGeom>
          <a:noFill/>
        </p:spPr>
        <p:txBody>
          <a:bodyPr wrap="square">
            <a:spAutoFit/>
          </a:bodyPr>
          <a:lstStyle/>
          <a:p>
            <a:pPr algn="l"/>
            <a:r>
              <a:rPr lang="ja-JP" altLang="en-US" sz="1600" b="1">
                <a:solidFill>
                  <a:srgbClr val="AF1932"/>
                </a:solidFill>
                <a:latin typeface="Source Sans Pro" panose="020B0503030403020204" pitchFamily="34" charset="0"/>
              </a:rPr>
              <a:t>効率的かつ質の高い組織・業務運営の実現</a:t>
            </a:r>
          </a:p>
        </p:txBody>
      </p:sp>
      <p:cxnSp>
        <p:nvCxnSpPr>
          <p:cNvPr id="15" name="直線コネクタ 14">
            <a:extLst>
              <a:ext uri="{FF2B5EF4-FFF2-40B4-BE49-F238E27FC236}">
                <a16:creationId xmlns:a16="http://schemas.microsoft.com/office/drawing/2014/main" id="{4AAD6989-EDA8-67BA-C0B3-37433F498B21}"/>
              </a:ext>
            </a:extLst>
          </p:cNvPr>
          <p:cNvCxnSpPr/>
          <p:nvPr/>
        </p:nvCxnSpPr>
        <p:spPr>
          <a:xfrm>
            <a:off x="2223533" y="536751"/>
            <a:ext cx="7633583" cy="0"/>
          </a:xfrm>
          <a:prstGeom prst="line">
            <a:avLst/>
          </a:prstGeom>
          <a:ln w="19050" cap="rnd">
            <a:solidFill>
              <a:srgbClr val="AF1932"/>
            </a:solidFill>
            <a:round/>
            <a:headEnd type="oval"/>
            <a:tailEnd type="none"/>
          </a:ln>
        </p:spPr>
        <p:style>
          <a:lnRef idx="1">
            <a:schemeClr val="accent1"/>
          </a:lnRef>
          <a:fillRef idx="0">
            <a:schemeClr val="accent1"/>
          </a:fillRef>
          <a:effectRef idx="0">
            <a:schemeClr val="accent1"/>
          </a:effectRef>
          <a:fontRef idx="minor">
            <a:schemeClr val="tx1"/>
          </a:fontRef>
        </p:style>
      </p:cxnSp>
      <p:pic>
        <p:nvPicPr>
          <p:cNvPr id="6" name="図 5" descr="タイムライン が含まれている画像&#10;&#10;自動的に生成された説明">
            <a:extLst>
              <a:ext uri="{FF2B5EF4-FFF2-40B4-BE49-F238E27FC236}">
                <a16:creationId xmlns:a16="http://schemas.microsoft.com/office/drawing/2014/main" id="{03BF305C-ACB1-F0C2-BE60-0A2A8F420A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6620" y="4118180"/>
            <a:ext cx="4673606" cy="1727202"/>
          </a:xfrm>
          <a:prstGeom prst="rect">
            <a:avLst/>
          </a:prstGeom>
        </p:spPr>
      </p:pic>
      <p:sp>
        <p:nvSpPr>
          <p:cNvPr id="14" name="スライド番号プレースホルダー 2">
            <a:extLst>
              <a:ext uri="{FF2B5EF4-FFF2-40B4-BE49-F238E27FC236}">
                <a16:creationId xmlns:a16="http://schemas.microsoft.com/office/drawing/2014/main" id="{58EC4EAA-FD5B-DCFA-AE41-9BBF4729A6F4}"/>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10</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406195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2F4A065-2710-5667-DA65-71B4758154B2}"/>
              </a:ext>
            </a:extLst>
          </p:cNvPr>
          <p:cNvSpPr>
            <a:spLocks noGrp="1"/>
          </p:cNvSpPr>
          <p:nvPr>
            <p:ph type="title"/>
          </p:nvPr>
        </p:nvSpPr>
        <p:spPr/>
        <p:txBody>
          <a:bodyPr/>
          <a:lstStyle/>
          <a:p>
            <a:r>
              <a:rPr lang="ja-JP" altLang="en-US"/>
              <a:t>目次</a:t>
            </a:r>
          </a:p>
        </p:txBody>
      </p:sp>
      <p:sp>
        <p:nvSpPr>
          <p:cNvPr id="2" name="テキスト ボックス 1">
            <a:extLst>
              <a:ext uri="{FF2B5EF4-FFF2-40B4-BE49-F238E27FC236}">
                <a16:creationId xmlns:a16="http://schemas.microsoft.com/office/drawing/2014/main" id="{65E0A615-30C8-666A-DD0D-08A9757C593E}"/>
              </a:ext>
            </a:extLst>
          </p:cNvPr>
          <p:cNvSpPr txBox="1"/>
          <p:nvPr/>
        </p:nvSpPr>
        <p:spPr>
          <a:xfrm>
            <a:off x="630000" y="816984"/>
            <a:ext cx="8764989" cy="1081065"/>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第２章</a:t>
            </a:r>
            <a:endPar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33" normalizeH="0" baseline="0" noProof="0">
              <a:ln>
                <a:noFill/>
              </a:ln>
              <a:solidFill>
                <a:srgbClr val="AF1932"/>
              </a:solidFill>
              <a:effectLst/>
              <a:uLnTx/>
              <a:uFillTx/>
              <a:latin typeface="Avenir Next LT Pro"/>
              <a:ea typeface="Yu Gothic UI"/>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altLang="ja-JP" sz="1400" spc="-33">
                <a:latin typeface="+mn-ea"/>
              </a:rPr>
              <a:t>DX</a:t>
            </a:r>
            <a:r>
              <a:rPr lang="ja-JP" altLang="en-US" sz="1400" spc="-33">
                <a:latin typeface="+mn-ea"/>
              </a:rPr>
              <a:t>戦略を推進するための重点的な取組を３つの</a:t>
            </a:r>
            <a:r>
              <a:rPr lang="en-US" altLang="ja-JP" sz="1400" spc="-33">
                <a:latin typeface="+mn-ea"/>
              </a:rPr>
              <a:t>VISION</a:t>
            </a:r>
            <a:r>
              <a:rPr lang="ja-JP" altLang="en-US" sz="1400" spc="-33">
                <a:latin typeface="+mn-ea"/>
              </a:rPr>
              <a:t>（戦略の視点）ごとに紹介</a:t>
            </a:r>
            <a:br>
              <a:rPr kumimoji="0" lang="en-US" altLang="ja-JP" sz="1400" b="0" i="0" u="none" strike="noStrike" kern="1200" cap="none" spc="-33" normalizeH="0" baseline="0" noProof="0">
                <a:ln>
                  <a:noFill/>
                </a:ln>
                <a:solidFill>
                  <a:prstClr val="black"/>
                </a:solidFill>
                <a:effectLst/>
                <a:uLnTx/>
                <a:uFillTx/>
                <a:latin typeface="Avenir Next LT Pro"/>
                <a:ea typeface="Yu Gothic UI"/>
                <a:cs typeface="+mn-cs"/>
              </a:rPr>
            </a:br>
            <a:r>
              <a:rPr kumimoji="1" lang="ja-JP" altLang="en-US" sz="1625"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　</a:t>
            </a:r>
          </a:p>
        </p:txBody>
      </p:sp>
      <p:sp>
        <p:nvSpPr>
          <p:cNvPr id="4" name="正方形/長方形 3">
            <a:extLst>
              <a:ext uri="{FF2B5EF4-FFF2-40B4-BE49-F238E27FC236}">
                <a16:creationId xmlns:a16="http://schemas.microsoft.com/office/drawing/2014/main" id="{16CE2E38-B9F8-8F54-D1E6-939A4376F08C}"/>
              </a:ext>
            </a:extLst>
          </p:cNvPr>
          <p:cNvSpPr/>
          <p:nvPr/>
        </p:nvSpPr>
        <p:spPr>
          <a:xfrm>
            <a:off x="437317" y="863707"/>
            <a:ext cx="73693" cy="283303"/>
          </a:xfrm>
          <a:prstGeom prst="rect">
            <a:avLst/>
          </a:prstGeom>
          <a:solidFill>
            <a:srgbClr val="AF1932"/>
          </a:solidFill>
          <a:ln w="9525" cap="flat" cmpd="sng" algn="ctr">
            <a:noFill/>
            <a:prstDash val="solid"/>
          </a:ln>
          <a:effectLst/>
        </p:spPr>
        <p:txBody>
          <a:bodyPr lIns="234000" tIns="58500" rIns="58500" bIns="585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3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 name="正方形/長方形 6">
            <a:extLst>
              <a:ext uri="{FF2B5EF4-FFF2-40B4-BE49-F238E27FC236}">
                <a16:creationId xmlns:a16="http://schemas.microsoft.com/office/drawing/2014/main" id="{562AAD59-E4DB-E20B-4ABD-D21517FCCC4D}"/>
              </a:ext>
            </a:extLst>
          </p:cNvPr>
          <p:cNvSpPr/>
          <p:nvPr/>
        </p:nvSpPr>
        <p:spPr>
          <a:xfrm>
            <a:off x="1685959" y="2173219"/>
            <a:ext cx="2282791"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取組概要</a:t>
            </a:r>
            <a:r>
              <a:rPr kumimoji="1" lang="en-US" altLang="ja-JP" sz="1400" b="1" i="0" u="none" strike="noStrike" kern="1200" cap="none" spc="0" normalizeH="0" baseline="0" noProof="0">
                <a:ln>
                  <a:noFill/>
                </a:ln>
                <a:solidFill>
                  <a:prstClr val="black"/>
                </a:solidFill>
                <a:effectLst/>
                <a:uLnTx/>
                <a:uFillTx/>
                <a:latin typeface="+mn-ea"/>
                <a:cs typeface="+mn-cs"/>
              </a:rPr>
              <a:t>	</a:t>
            </a:r>
            <a:endParaRPr kumimoji="1" lang="en-GB" altLang="ja-JP" sz="1400" b="0" i="0" u="none" strike="noStrike" kern="1200" cap="none" spc="0" normalizeH="0" baseline="0" noProof="0">
              <a:ln>
                <a:noFill/>
              </a:ln>
              <a:solidFill>
                <a:prstClr val="black"/>
              </a:solidFill>
              <a:effectLst/>
              <a:uLnTx/>
              <a:uFillTx/>
              <a:latin typeface="+mn-ea"/>
              <a:cs typeface="+mn-cs"/>
            </a:endParaRPr>
          </a:p>
        </p:txBody>
      </p:sp>
      <p:sp>
        <p:nvSpPr>
          <p:cNvPr id="10" name="正方形/長方形 9">
            <a:extLst>
              <a:ext uri="{FF2B5EF4-FFF2-40B4-BE49-F238E27FC236}">
                <a16:creationId xmlns:a16="http://schemas.microsoft.com/office/drawing/2014/main" id="{6DA32DBC-D7EE-C15C-C3FF-4BC4BD690DF0}"/>
              </a:ext>
            </a:extLst>
          </p:cNvPr>
          <p:cNvSpPr/>
          <p:nvPr/>
        </p:nvSpPr>
        <p:spPr>
          <a:xfrm>
            <a:off x="1685959" y="2541113"/>
            <a:ext cx="2066891"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サービス</a:t>
            </a:r>
            <a:r>
              <a:rPr kumimoji="1" lang="en-US" altLang="ja-JP" sz="1400" b="1" i="0" u="none" strike="noStrike" kern="1200" cap="none" spc="0" normalizeH="0" baseline="0" noProof="0">
                <a:ln>
                  <a:noFill/>
                </a:ln>
                <a:solidFill>
                  <a:prstClr val="black"/>
                </a:solidFill>
                <a:effectLst/>
                <a:uLnTx/>
                <a:uFillTx/>
                <a:latin typeface="+mn-ea"/>
                <a:cs typeface="+mn-cs"/>
              </a:rPr>
              <a:t>DX	</a:t>
            </a:r>
            <a:endParaRPr kumimoji="1" lang="en-GB" altLang="ja-JP" sz="1400" b="0" i="0" u="none" strike="noStrike" kern="1200" cap="none" spc="0" normalizeH="0" baseline="0" noProof="0">
              <a:ln>
                <a:noFill/>
              </a:ln>
              <a:solidFill>
                <a:prstClr val="black"/>
              </a:solidFill>
              <a:effectLst/>
              <a:uLnTx/>
              <a:uFillTx/>
              <a:latin typeface="+mn-ea"/>
              <a:cs typeface="+mn-cs"/>
            </a:endParaRPr>
          </a:p>
        </p:txBody>
      </p:sp>
      <p:sp>
        <p:nvSpPr>
          <p:cNvPr id="13" name="正方形/長方形 12">
            <a:extLst>
              <a:ext uri="{FF2B5EF4-FFF2-40B4-BE49-F238E27FC236}">
                <a16:creationId xmlns:a16="http://schemas.microsoft.com/office/drawing/2014/main" id="{A6328911-0F00-4111-27EE-B2C60A5EDE6F}"/>
              </a:ext>
            </a:extLst>
          </p:cNvPr>
          <p:cNvSpPr/>
          <p:nvPr/>
        </p:nvSpPr>
        <p:spPr>
          <a:xfrm>
            <a:off x="1685959" y="2909007"/>
            <a:ext cx="1933541"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都市・まち</a:t>
            </a:r>
            <a:r>
              <a:rPr kumimoji="1" lang="en-US" altLang="ja-JP" sz="1400" b="1" i="0" u="none" strike="noStrike" kern="1200" cap="none" spc="0" normalizeH="0" baseline="0" noProof="0">
                <a:ln>
                  <a:noFill/>
                </a:ln>
                <a:solidFill>
                  <a:prstClr val="black"/>
                </a:solidFill>
                <a:effectLst/>
                <a:uLnTx/>
                <a:uFillTx/>
                <a:latin typeface="+mn-ea"/>
                <a:cs typeface="+mn-cs"/>
              </a:rPr>
              <a:t>DX</a:t>
            </a:r>
          </a:p>
        </p:txBody>
      </p:sp>
      <p:sp>
        <p:nvSpPr>
          <p:cNvPr id="16" name="正方形/長方形 15">
            <a:extLst>
              <a:ext uri="{FF2B5EF4-FFF2-40B4-BE49-F238E27FC236}">
                <a16:creationId xmlns:a16="http://schemas.microsoft.com/office/drawing/2014/main" id="{19DF30D4-268C-4E31-E26A-CEBD9A958DC6}"/>
              </a:ext>
            </a:extLst>
          </p:cNvPr>
          <p:cNvSpPr/>
          <p:nvPr/>
        </p:nvSpPr>
        <p:spPr>
          <a:xfrm>
            <a:off x="1685959" y="3276901"/>
            <a:ext cx="1279491"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行政</a:t>
            </a:r>
            <a:r>
              <a:rPr kumimoji="1" lang="en-US" altLang="ja-JP" sz="1400" b="1" i="0" u="none" strike="noStrike" kern="1200" cap="none" spc="0" normalizeH="0" baseline="0" noProof="0">
                <a:ln>
                  <a:noFill/>
                </a:ln>
                <a:solidFill>
                  <a:prstClr val="black"/>
                </a:solidFill>
                <a:effectLst/>
                <a:uLnTx/>
                <a:uFillTx/>
                <a:latin typeface="+mn-ea"/>
                <a:cs typeface="+mn-cs"/>
              </a:rPr>
              <a:t>DX</a:t>
            </a:r>
            <a:r>
              <a:rPr kumimoji="1" lang="ja-JP" altLang="en-US" sz="1400" b="1" i="0" u="none" strike="noStrike" kern="1200" cap="none" spc="0" normalizeH="0" baseline="0" noProof="0">
                <a:ln>
                  <a:noFill/>
                </a:ln>
                <a:solidFill>
                  <a:prstClr val="black"/>
                </a:solidFill>
                <a:effectLst/>
                <a:uLnTx/>
                <a:uFillTx/>
                <a:latin typeface="+mn-ea"/>
                <a:cs typeface="+mn-cs"/>
              </a:rPr>
              <a:t>　</a:t>
            </a:r>
            <a:endParaRPr kumimoji="1" lang="en-GB" altLang="ja-JP" sz="1400" b="0" i="0" u="none" strike="noStrike" kern="1200" cap="none" spc="0" normalizeH="0" baseline="0" noProof="0">
              <a:ln>
                <a:noFill/>
              </a:ln>
              <a:solidFill>
                <a:prstClr val="black"/>
              </a:solidFill>
              <a:effectLst/>
              <a:uLnTx/>
              <a:uFillTx/>
              <a:latin typeface="+mn-ea"/>
              <a:cs typeface="+mn-cs"/>
            </a:endParaRPr>
          </a:p>
        </p:txBody>
      </p:sp>
      <p:sp>
        <p:nvSpPr>
          <p:cNvPr id="19" name="正方形/長方形 18">
            <a:extLst>
              <a:ext uri="{FF2B5EF4-FFF2-40B4-BE49-F238E27FC236}">
                <a16:creationId xmlns:a16="http://schemas.microsoft.com/office/drawing/2014/main" id="{28A269A4-7528-882C-599F-3F3CD0A3F918}"/>
              </a:ext>
            </a:extLst>
          </p:cNvPr>
          <p:cNvSpPr/>
          <p:nvPr/>
        </p:nvSpPr>
        <p:spPr>
          <a:xfrm>
            <a:off x="1685960" y="3644795"/>
            <a:ext cx="2066890" cy="3082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black"/>
                </a:solidFill>
                <a:effectLst/>
                <a:uLnTx/>
                <a:uFillTx/>
                <a:latin typeface="+mn-ea"/>
                <a:cs typeface="+mn-cs"/>
              </a:rPr>
              <a:t>DX</a:t>
            </a:r>
            <a:r>
              <a:rPr kumimoji="1" lang="ja-JP" altLang="en-US" sz="1400" b="1" i="0" u="none" strike="noStrike" kern="1200" cap="none" spc="0" normalizeH="0" baseline="0" noProof="0">
                <a:ln>
                  <a:noFill/>
                </a:ln>
                <a:solidFill>
                  <a:prstClr val="black"/>
                </a:solidFill>
                <a:effectLst/>
                <a:uLnTx/>
                <a:uFillTx/>
                <a:latin typeface="+mn-ea"/>
                <a:cs typeface="+mn-cs"/>
              </a:rPr>
              <a:t>を推進する仕組みづくり</a:t>
            </a:r>
            <a:endParaRPr kumimoji="1" lang="en-GB" altLang="ja-JP" sz="1400" b="0" i="0" u="none" strike="noStrike" kern="1200" cap="none" spc="0" normalizeH="0" baseline="0" noProof="0">
              <a:ln>
                <a:noFill/>
              </a:ln>
              <a:solidFill>
                <a:prstClr val="black"/>
              </a:solidFill>
              <a:effectLst/>
              <a:uLnTx/>
              <a:uFillTx/>
              <a:latin typeface="+mn-ea"/>
              <a:cs typeface="+mn-cs"/>
            </a:endParaRPr>
          </a:p>
        </p:txBody>
      </p:sp>
      <p:sp>
        <p:nvSpPr>
          <p:cNvPr id="9" name="スライド番号プレースホルダー 2">
            <a:extLst>
              <a:ext uri="{FF2B5EF4-FFF2-40B4-BE49-F238E27FC236}">
                <a16:creationId xmlns:a16="http://schemas.microsoft.com/office/drawing/2014/main" id="{408FC5D6-8C38-EFF1-7A88-C5395F6AB88E}"/>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11</a:t>
            </a:fld>
            <a:endParaRPr kumimoji="1" lang="en-GB">
              <a:solidFill>
                <a:prstClr val="black">
                  <a:tint val="75000"/>
                </a:prstClr>
              </a:solidFill>
              <a:latin typeface="Avenir Next LT Pro"/>
              <a:ea typeface="Yu Gothic UI"/>
            </a:endParaRPr>
          </a:p>
        </p:txBody>
      </p:sp>
      <p:sp>
        <p:nvSpPr>
          <p:cNvPr id="11" name="正方形/長方形 10">
            <a:extLst>
              <a:ext uri="{FF2B5EF4-FFF2-40B4-BE49-F238E27FC236}">
                <a16:creationId xmlns:a16="http://schemas.microsoft.com/office/drawing/2014/main" id="{F51D0749-0AD4-D8F7-2106-29BE628B66FA}"/>
              </a:ext>
            </a:extLst>
          </p:cNvPr>
          <p:cNvSpPr/>
          <p:nvPr/>
        </p:nvSpPr>
        <p:spPr>
          <a:xfrm>
            <a:off x="4068426" y="2173219"/>
            <a:ext cx="2029695"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P 12 </a:t>
            </a: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20</a:t>
            </a:r>
            <a:endParaRPr kumimoji="1" lang="en-GB" altLang="ja-JP" sz="1400" b="0" i="0" u="none" strike="noStrike" kern="1200" cap="none" spc="0" normalizeH="0" baseline="0" noProof="0">
              <a:ln>
                <a:noFill/>
              </a:ln>
              <a:solidFill>
                <a:prstClr val="black"/>
              </a:solidFill>
              <a:effectLst/>
              <a:uLnTx/>
              <a:uFillTx/>
              <a:latin typeface="+mn-ea"/>
              <a:cs typeface="+mn-cs"/>
            </a:endParaRPr>
          </a:p>
        </p:txBody>
      </p:sp>
      <p:sp>
        <p:nvSpPr>
          <p:cNvPr id="12" name="正方形/長方形 11">
            <a:extLst>
              <a:ext uri="{FF2B5EF4-FFF2-40B4-BE49-F238E27FC236}">
                <a16:creationId xmlns:a16="http://schemas.microsoft.com/office/drawing/2014/main" id="{DF5D2ED6-8F66-33B3-4BF4-0C8947890361}"/>
              </a:ext>
            </a:extLst>
          </p:cNvPr>
          <p:cNvSpPr/>
          <p:nvPr/>
        </p:nvSpPr>
        <p:spPr>
          <a:xfrm>
            <a:off x="4068426" y="2540162"/>
            <a:ext cx="1409507" cy="2670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P</a:t>
            </a:r>
            <a:r>
              <a:rPr kumimoji="1" lang="ja-JP" altLang="en-US" sz="1400" b="1">
                <a:solidFill>
                  <a:prstClr val="black"/>
                </a:solidFill>
                <a:latin typeface="+mn-ea"/>
              </a:rPr>
              <a:t> </a:t>
            </a:r>
            <a:r>
              <a:rPr kumimoji="1" lang="en-US" altLang="ja-JP" sz="1400" b="1">
                <a:solidFill>
                  <a:prstClr val="black"/>
                </a:solidFill>
                <a:latin typeface="+mn-ea"/>
              </a:rPr>
              <a:t>21</a:t>
            </a:r>
            <a:r>
              <a:rPr kumimoji="1" lang="en-US" altLang="ja-JP" sz="1400" b="1" i="0" u="none" strike="noStrike" kern="1200" cap="none" spc="0" normalizeH="0" baseline="0" noProof="0">
                <a:ln>
                  <a:noFill/>
                </a:ln>
                <a:solidFill>
                  <a:prstClr val="black"/>
                </a:solidFill>
                <a:effectLst/>
                <a:uLnTx/>
                <a:uFillTx/>
                <a:latin typeface="+mn-ea"/>
                <a:cs typeface="+mn-cs"/>
              </a:rPr>
              <a:t> </a:t>
            </a: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62</a:t>
            </a:r>
            <a:endParaRPr kumimoji="1" lang="en-GB" altLang="ja-JP" sz="1400" b="0" i="0" u="none" strike="noStrike" kern="1200" cap="none" spc="0" normalizeH="0" baseline="0" noProof="0">
              <a:ln>
                <a:noFill/>
              </a:ln>
              <a:solidFill>
                <a:prstClr val="black"/>
              </a:solidFill>
              <a:effectLst/>
              <a:uLnTx/>
              <a:uFillTx/>
              <a:latin typeface="+mn-ea"/>
              <a:cs typeface="+mn-cs"/>
            </a:endParaRPr>
          </a:p>
        </p:txBody>
      </p:sp>
      <p:sp>
        <p:nvSpPr>
          <p:cNvPr id="14" name="正方形/長方形 13">
            <a:extLst>
              <a:ext uri="{FF2B5EF4-FFF2-40B4-BE49-F238E27FC236}">
                <a16:creationId xmlns:a16="http://schemas.microsoft.com/office/drawing/2014/main" id="{D0E38D57-F34F-385C-FD3D-772CFA19211C}"/>
              </a:ext>
            </a:extLst>
          </p:cNvPr>
          <p:cNvSpPr/>
          <p:nvPr/>
        </p:nvSpPr>
        <p:spPr>
          <a:xfrm>
            <a:off x="4068426" y="2910908"/>
            <a:ext cx="2090821"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P 63 </a:t>
            </a: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83</a:t>
            </a:r>
          </a:p>
        </p:txBody>
      </p:sp>
      <p:sp>
        <p:nvSpPr>
          <p:cNvPr id="15" name="正方形/長方形 14">
            <a:extLst>
              <a:ext uri="{FF2B5EF4-FFF2-40B4-BE49-F238E27FC236}">
                <a16:creationId xmlns:a16="http://schemas.microsoft.com/office/drawing/2014/main" id="{DFB324EE-66E5-83BD-FF08-52D17DAA0B48}"/>
              </a:ext>
            </a:extLst>
          </p:cNvPr>
          <p:cNvSpPr/>
          <p:nvPr/>
        </p:nvSpPr>
        <p:spPr>
          <a:xfrm>
            <a:off x="4068426" y="3277851"/>
            <a:ext cx="1616356"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P </a:t>
            </a:r>
            <a:r>
              <a:rPr kumimoji="1" lang="en-US" altLang="ja-JP" sz="1400" b="1">
                <a:solidFill>
                  <a:prstClr val="black"/>
                </a:solidFill>
                <a:latin typeface="+mn-ea"/>
              </a:rPr>
              <a:t>84</a:t>
            </a:r>
            <a:r>
              <a:rPr kumimoji="1" lang="en-US" altLang="ja-JP" sz="1400" b="1" i="0" u="none" strike="noStrike" kern="1200" cap="none" spc="0" normalizeH="0" baseline="0" noProof="0">
                <a:ln>
                  <a:noFill/>
                </a:ln>
                <a:solidFill>
                  <a:prstClr val="black"/>
                </a:solidFill>
                <a:effectLst/>
                <a:uLnTx/>
                <a:uFillTx/>
                <a:latin typeface="+mn-ea"/>
                <a:cs typeface="+mn-cs"/>
              </a:rPr>
              <a:t> </a:t>
            </a: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100</a:t>
            </a:r>
            <a:endParaRPr kumimoji="1" lang="en-GB" altLang="ja-JP" sz="1400" b="0" i="0" u="none" strike="noStrike" kern="1200" cap="none" spc="0" normalizeH="0" baseline="0" noProof="0">
              <a:ln>
                <a:noFill/>
              </a:ln>
              <a:solidFill>
                <a:prstClr val="black"/>
              </a:solidFill>
              <a:effectLst/>
              <a:uLnTx/>
              <a:uFillTx/>
              <a:latin typeface="+mn-ea"/>
              <a:cs typeface="+mn-cs"/>
            </a:endParaRPr>
          </a:p>
        </p:txBody>
      </p:sp>
      <p:sp>
        <p:nvSpPr>
          <p:cNvPr id="17" name="正方形/長方形 16">
            <a:extLst>
              <a:ext uri="{FF2B5EF4-FFF2-40B4-BE49-F238E27FC236}">
                <a16:creationId xmlns:a16="http://schemas.microsoft.com/office/drawing/2014/main" id="{0BF1D12F-A326-B583-3075-6C286C0807B6}"/>
              </a:ext>
            </a:extLst>
          </p:cNvPr>
          <p:cNvSpPr/>
          <p:nvPr/>
        </p:nvSpPr>
        <p:spPr>
          <a:xfrm>
            <a:off x="4068426" y="3644795"/>
            <a:ext cx="1319948"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P 101 </a:t>
            </a:r>
            <a:r>
              <a:rPr kumimoji="1" lang="ja-JP" altLang="en-US" sz="1400" b="1" i="0" u="none" strike="noStrike" kern="1200" cap="none" spc="0" normalizeH="0" baseline="0" noProof="0">
                <a:ln>
                  <a:noFill/>
                </a:ln>
                <a:solidFill>
                  <a:prstClr val="black"/>
                </a:solidFill>
                <a:effectLst/>
                <a:uLnTx/>
                <a:uFillTx/>
                <a:latin typeface="+mn-ea"/>
                <a:cs typeface="+mn-cs"/>
              </a:rPr>
              <a:t>ー </a:t>
            </a:r>
            <a:r>
              <a:rPr kumimoji="1" lang="en-US" altLang="ja-JP" sz="1400" b="1" i="0" u="none" strike="noStrike" kern="1200" cap="none" spc="0" normalizeH="0" baseline="0" noProof="0">
                <a:ln>
                  <a:noFill/>
                </a:ln>
                <a:solidFill>
                  <a:prstClr val="black"/>
                </a:solidFill>
                <a:effectLst/>
                <a:uLnTx/>
                <a:uFillTx/>
                <a:latin typeface="+mn-ea"/>
                <a:cs typeface="+mn-cs"/>
              </a:rPr>
              <a:t>108</a:t>
            </a:r>
            <a:endParaRPr kumimoji="1" lang="en-GB" altLang="ja-JP" sz="1400" b="0" i="0" u="none" strike="noStrike" kern="1200" cap="none" spc="0" normalizeH="0" baseline="0" noProof="0">
              <a:ln>
                <a:noFill/>
              </a:ln>
              <a:solidFill>
                <a:prstClr val="black"/>
              </a:solidFill>
              <a:effectLst/>
              <a:uLnTx/>
              <a:uFillTx/>
              <a:latin typeface="+mn-ea"/>
              <a:cs typeface="+mn-cs"/>
            </a:endParaRPr>
          </a:p>
        </p:txBody>
      </p:sp>
    </p:spTree>
    <p:extLst>
      <p:ext uri="{BB962C8B-B14F-4D97-AF65-F5344CB8AC3E}">
        <p14:creationId xmlns:p14="http://schemas.microsoft.com/office/powerpoint/2010/main" val="218040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AD6794C-E1A2-6B7B-44A3-26D452BDFAA3}"/>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AC2A7BC5-CE48-F214-18D2-F8BEA376E40A}"/>
              </a:ext>
            </a:extLst>
          </p:cNvPr>
          <p:cNvGraphicFramePr>
            <a:graphicFrameLocks noGrp="1"/>
          </p:cNvGraphicFramePr>
          <p:nvPr>
            <p:extLst>
              <p:ext uri="{D42A27DB-BD31-4B8C-83A1-F6EECF244321}">
                <p14:modId xmlns:p14="http://schemas.microsoft.com/office/powerpoint/2010/main" val="1132354910"/>
              </p:ext>
            </p:extLst>
          </p:nvPr>
        </p:nvGraphicFramePr>
        <p:xfrm>
          <a:off x="216000" y="648000"/>
          <a:ext cx="9360000" cy="57150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223720">
                  <a:extLst>
                    <a:ext uri="{9D8B030D-6E8A-4147-A177-3AD203B41FA5}">
                      <a16:colId xmlns:a16="http://schemas.microsoft.com/office/drawing/2014/main" val="2155346925"/>
                    </a:ext>
                  </a:extLst>
                </a:gridCol>
                <a:gridCol w="3024000">
                  <a:extLst>
                    <a:ext uri="{9D8B030D-6E8A-4147-A177-3AD203B41FA5}">
                      <a16:colId xmlns:a16="http://schemas.microsoft.com/office/drawing/2014/main" val="2328309787"/>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214448">
                <a:tc rowSpan="1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a:ln>
                            <a:noFill/>
                          </a:ln>
                          <a:solidFill>
                            <a:schemeClr val="tx1"/>
                          </a:solidFill>
                          <a:effectLst/>
                          <a:uLnTx/>
                          <a:uFillTx/>
                          <a:latin typeface="+mn-ea"/>
                          <a:ea typeface="+mn-ea"/>
                          <a:cs typeface="+mn-cs"/>
                        </a:rPr>
                        <a:t>デジタルで完結する行政手続き・サービス・相談の実現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30413254"/>
                  </a:ext>
                </a:extLst>
              </a:tr>
              <a:tr h="365760">
                <a:tc vMerge="1">
                  <a:txBody>
                    <a:bodyPr/>
                    <a:lstStyle/>
                    <a:p>
                      <a:pPr algn="l"/>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10">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行政手続きのオンライン化の推進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様々な申請サービスの活用や業務変革により、市民が行政手続きをオンラインで簡素・簡単に完結できるようにする。</a:t>
                      </a:r>
                      <a:endParaRPr kumimoji="0" lang="en-US" altLang="ja-JP"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22</a:t>
                      </a:r>
                      <a:endParaRPr kumimoji="0" lang="ja-JP" altLang="en-US" sz="1100" kern="0" spc="0">
                        <a:solidFill>
                          <a:schemeClr val="tx1"/>
                        </a:solidFill>
                        <a:latin typeface="+mn-lt"/>
                        <a:ea typeface="Yu Gothic UI"/>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93043739"/>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コミュニケーションツール活用で園児の安全確保と保護者の利便性を向上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kern="0" spc="0" dirty="0">
                          <a:solidFill>
                            <a:schemeClr val="tx1"/>
                          </a:solidFill>
                          <a:latin typeface="+mn-ea"/>
                          <a:ea typeface="+mn-ea"/>
                          <a:cs typeface="ＭＳ Ｐゴシック" panose="020B0600070205080204" pitchFamily="50" charset="-128"/>
                        </a:rPr>
                        <a:t>登降園管理、欠席連絡、緊急時の情報発信等の機能をもつシステムを活用し、</a:t>
                      </a:r>
                      <a:r>
                        <a:rPr lang="ja-JP" altLang="en-US" sz="1100" b="0" kern="0" spc="0" dirty="0">
                          <a:solidFill>
                            <a:schemeClr val="tx1"/>
                          </a:solidFill>
                          <a:latin typeface="+mn-ea"/>
                          <a:ea typeface="+mn-ea"/>
                          <a:cs typeface="ＭＳ Ｐゴシック" panose="020B0600070205080204" pitchFamily="50" charset="-128"/>
                        </a:rPr>
                        <a:t>保護者等の負担軽減や園との効率的な連絡ツールの確保に加え、園児の安全を確保し、保護者の利便性の向上を実現。</a:t>
                      </a:r>
                      <a:endParaRPr kumimoji="0" lang="ja-JP" sz="1100" b="0" i="0" u="none" strike="noStrike" kern="0" spc="0" noProof="0" dirty="0">
                        <a:solidFill>
                          <a:schemeClr val="tx1"/>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b="0" kern="0" spc="0">
                          <a:solidFill>
                            <a:schemeClr val="tx1"/>
                          </a:solidFill>
                          <a:latin typeface="+mn-lt"/>
                          <a:ea typeface="Yu Gothic UI"/>
                          <a:cs typeface="ＭＳ Ｐゴシック" panose="020B0600070205080204" pitchFamily="50" charset="-128"/>
                        </a:rPr>
                        <a:t>23</a:t>
                      </a:r>
                      <a:endParaRPr kumimoji="0" lang="ja-JP" altLang="en-US" sz="1100" b="0" kern="0" spc="0">
                        <a:solidFill>
                          <a:schemeClr val="tx1"/>
                        </a:solidFill>
                        <a:latin typeface="+mn-lt"/>
                        <a:ea typeface="Yu Gothic UI"/>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24800685"/>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習い事・塾代助成をオンラインでより便利に</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申請や請求手続きのオンライン化を推進し、</a:t>
                      </a:r>
                      <a:r>
                        <a:rPr lang="ja-JP" altLang="en-US" sz="1100" kern="0" spc="0">
                          <a:solidFill>
                            <a:schemeClr val="tx1"/>
                          </a:solidFill>
                          <a:latin typeface="+mn-ea"/>
                          <a:ea typeface="+mn-ea"/>
                          <a:cs typeface="ＭＳ Ｐゴシック" panose="020B0600070205080204" pitchFamily="50" charset="-128"/>
                        </a:rPr>
                        <a:t>利用者</a:t>
                      </a:r>
                      <a:r>
                        <a:rPr kumimoji="0" lang="ja-JP" altLang="en-US" sz="1100" kern="0" spc="0">
                          <a:solidFill>
                            <a:schemeClr val="tx1"/>
                          </a:solidFill>
                          <a:latin typeface="+mn-ea"/>
                          <a:ea typeface="+mn-ea"/>
                          <a:cs typeface="ＭＳ Ｐゴシック" panose="020B0600070205080204" pitchFamily="50" charset="-128"/>
                        </a:rPr>
                        <a:t>や</a:t>
                      </a:r>
                      <a:r>
                        <a:rPr lang="ja-JP" altLang="en-US" sz="1100" kern="0" spc="0">
                          <a:solidFill>
                            <a:schemeClr val="tx1"/>
                          </a:solidFill>
                          <a:latin typeface="+mn-ea"/>
                          <a:ea typeface="+mn-ea"/>
                          <a:cs typeface="ＭＳ Ｐゴシック" panose="020B0600070205080204" pitchFamily="50" charset="-128"/>
                        </a:rPr>
                        <a:t>参画</a:t>
                      </a:r>
                      <a:r>
                        <a:rPr kumimoji="0" lang="ja-JP" altLang="en-US" sz="1100" kern="0" spc="0">
                          <a:solidFill>
                            <a:schemeClr val="tx1"/>
                          </a:solidFill>
                          <a:latin typeface="+mn-ea"/>
                          <a:ea typeface="+mn-ea"/>
                          <a:cs typeface="ＭＳ Ｐゴシック" panose="020B0600070205080204" pitchFamily="50" charset="-128"/>
                        </a:rPr>
                        <a:t>事業者にとって、より利便性の高い事業へ再構築する。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24</a:t>
                      </a:r>
                      <a:endParaRPr kumimoji="0" lang="ja-JP" altLang="en-US" sz="1100" kern="0" spc="0">
                        <a:solidFill>
                          <a:schemeClr val="tx1"/>
                        </a:solidFill>
                        <a:latin typeface="+mn-lt"/>
                        <a:ea typeface="Yu Gothic UI"/>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06538745"/>
                  </a:ext>
                </a:extLst>
              </a:tr>
              <a:tr h="365760">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vMerge="1">
                  <a:txBody>
                    <a:bodyPr/>
                    <a:lstStyle/>
                    <a:p>
                      <a:endParaRPr kumimoji="1" lang="ja-JP" altLang="en-US"/>
                    </a:p>
                  </a:txBody>
                  <a:tcPr>
                    <a:lnT w="127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粗大ごみの申込はスマホが便利</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チャットボットによる受付、画像認証による手数料の検索、処理手数料のキャッシュレス決済などを導入する。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25</a:t>
                      </a:r>
                      <a:endParaRPr kumimoji="0" lang="ja-JP" altLang="en-US" sz="1100" kern="0" spc="0">
                        <a:solidFill>
                          <a:schemeClr val="tx1"/>
                        </a:solidFill>
                        <a:latin typeface="+mn-lt"/>
                        <a:ea typeface="Yu Gothic UI"/>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73587053"/>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新婚・子育て世帯向け分譲住宅購入融資利子補給手続のオンライン化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デジタル技術を活用し、申請手続きのオンライン化を図るとともに本市が保有している住民情報データと連携し、提出書類や手続きの簡素化を図る。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26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08829219"/>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高度な福祉サービスの提供等に向けた生活保護業務</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市民の利便性の向上、安心安全の確保と高度な福祉サービスの提供を実現するため、ケースファイルの電子化等による生活保護業務の</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の推進に向けた課題分析・</a:t>
                      </a:r>
                      <a:r>
                        <a:rPr kumimoji="0" lang="en-US" altLang="ja-JP" sz="1100" kern="0" spc="0">
                          <a:solidFill>
                            <a:schemeClr val="tx1"/>
                          </a:solidFill>
                          <a:latin typeface="+mn-ea"/>
                          <a:ea typeface="+mn-ea"/>
                          <a:cs typeface="ＭＳ Ｐゴシック" panose="020B0600070205080204" pitchFamily="50" charset="-128"/>
                        </a:rPr>
                        <a:t>BPR</a:t>
                      </a:r>
                      <a:r>
                        <a:rPr kumimoji="0" lang="ja-JP" altLang="en-US" sz="1100" kern="0" spc="0">
                          <a:solidFill>
                            <a:schemeClr val="tx1"/>
                          </a:solidFill>
                          <a:latin typeface="+mn-ea"/>
                          <a:ea typeface="+mn-ea"/>
                          <a:cs typeface="ＭＳ Ｐゴシック" panose="020B0600070205080204" pitchFamily="50" charset="-128"/>
                        </a:rPr>
                        <a:t>や中・長期的な計画作成等を実施。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27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727944"/>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障がい者等のタクシー料金給付を二次元コードの活用で便利に</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タクシー料金の給付において二次元コードを活用することにより、乗車時の利用確認や給付費の請求・審査等のデジタル化を図り、利便性の向上及び業務の効率化を実現。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28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88997562"/>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民間保育施設等とのスムーズな情報共有を実現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クラウド環境をベースとした業務フローを構築することで、補助金・給付の各種申請や監査業務における作業効率化及び保育サービスの質を向上する。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29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02372783"/>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放課後児童クラブへのスムーズな補助金支給を実現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クラウド環境をベースとした業務フローの構築により、補助金の申請・支払事務などを効率化し、事業者等の事務負担を減らすことで、保育の質の向上につなげるなど、より安全・安心な保育環境を実現。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30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67571071"/>
                  </a:ext>
                </a:extLst>
              </a:tr>
              <a:tr h="36576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クラウド利用で児童養護施設等の措置費・補助金手続きをスムーズに</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クラウド環境をベースとした業務フローの構築により、児童入所施設措置費等の請求・支払事務を効率化し、事業者等の事務負担を減らすことで、入所児童への処遇の質の向上につなげるなど、より充実した養育環境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a:cs typeface="ＭＳ Ｐゴシック" panose="020B0600070205080204" pitchFamily="50" charset="-128"/>
                        </a:rPr>
                        <a:t>31</a:t>
                      </a:r>
                      <a:endParaRPr kumimoji="0" lang="ja-JP" altLang="en-US" sz="1100" kern="0" spc="0" dirty="0">
                        <a:solidFill>
                          <a:schemeClr val="tx1"/>
                        </a:solidFill>
                        <a:latin typeface="+mn-lt"/>
                        <a:ea typeface="Yu Gothic UI"/>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44336894"/>
                  </a:ext>
                </a:extLst>
              </a:tr>
            </a:tbl>
          </a:graphicData>
        </a:graphic>
      </p:graphicFrame>
    </p:spTree>
    <p:extLst>
      <p:ext uri="{BB962C8B-B14F-4D97-AF65-F5344CB8AC3E}">
        <p14:creationId xmlns:p14="http://schemas.microsoft.com/office/powerpoint/2010/main" val="102776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E4EF4-CFD3-A9ED-BF8D-7A33147096AE}"/>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1291936A-9A8A-6006-4A70-075A470C8C77}"/>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a:extLst>
              <a:ext uri="{FF2B5EF4-FFF2-40B4-BE49-F238E27FC236}">
                <a16:creationId xmlns:a16="http://schemas.microsoft.com/office/drawing/2014/main" id="{55610A4E-17CF-C5BB-466B-859BE10401D9}"/>
              </a:ext>
            </a:extLst>
          </p:cNvPr>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29A3D7A9-4D88-81EF-DF80-C42AC0BA660C}"/>
              </a:ext>
            </a:extLst>
          </p:cNvPr>
          <p:cNvGraphicFramePr>
            <a:graphicFrameLocks noGrp="1"/>
          </p:cNvGraphicFramePr>
          <p:nvPr>
            <p:extLst>
              <p:ext uri="{D42A27DB-BD31-4B8C-83A1-F6EECF244321}">
                <p14:modId xmlns:p14="http://schemas.microsoft.com/office/powerpoint/2010/main" val="3820854616"/>
              </p:ext>
            </p:extLst>
          </p:nvPr>
        </p:nvGraphicFramePr>
        <p:xfrm>
          <a:off x="216000" y="648000"/>
          <a:ext cx="9360000" cy="5808600"/>
        </p:xfrm>
        <a:graphic>
          <a:graphicData uri="http://schemas.openxmlformats.org/drawingml/2006/table">
            <a:tbl>
              <a:tblPr firstRow="1" bandRow="1">
                <a:tableStyleId>{5940675A-B579-460E-94D1-54222C63F5DA}</a:tableStyleId>
              </a:tblPr>
              <a:tblGrid>
                <a:gridCol w="221751">
                  <a:extLst>
                    <a:ext uri="{9D8B030D-6E8A-4147-A177-3AD203B41FA5}">
                      <a16:colId xmlns:a16="http://schemas.microsoft.com/office/drawing/2014/main" val="740014886"/>
                    </a:ext>
                  </a:extLst>
                </a:gridCol>
                <a:gridCol w="221751">
                  <a:extLst>
                    <a:ext uri="{9D8B030D-6E8A-4147-A177-3AD203B41FA5}">
                      <a16:colId xmlns:a16="http://schemas.microsoft.com/office/drawing/2014/main" val="2499001716"/>
                    </a:ext>
                  </a:extLst>
                </a:gridCol>
                <a:gridCol w="3020109">
                  <a:extLst>
                    <a:ext uri="{9D8B030D-6E8A-4147-A177-3AD203B41FA5}">
                      <a16:colId xmlns:a16="http://schemas.microsoft.com/office/drawing/2014/main" val="2425669748"/>
                    </a:ext>
                  </a:extLst>
                </a:gridCol>
                <a:gridCol w="5393038">
                  <a:extLst>
                    <a:ext uri="{9D8B030D-6E8A-4147-A177-3AD203B41FA5}">
                      <a16:colId xmlns:a16="http://schemas.microsoft.com/office/drawing/2014/main" val="2682928431"/>
                    </a:ext>
                  </a:extLst>
                </a:gridCol>
                <a:gridCol w="503351">
                  <a:extLst>
                    <a:ext uri="{9D8B030D-6E8A-4147-A177-3AD203B41FA5}">
                      <a16:colId xmlns:a16="http://schemas.microsoft.com/office/drawing/2014/main" val="2411293356"/>
                    </a:ext>
                  </a:extLst>
                </a:gridCol>
              </a:tblGrid>
              <a:tr h="0">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0">
                <a:tc rowSpan="12">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schemeClr val="tx1"/>
                          </a:solidFill>
                          <a:effectLst/>
                          <a:uLnTx/>
                          <a:uFillTx/>
                          <a:latin typeface="+mn-ea"/>
                          <a:ea typeface="+mn-ea"/>
                          <a:cs typeface="+mn-cs"/>
                        </a:rPr>
                        <a:t>デジタルで完結する行政手続き・サービス・相談の実現</a:t>
                      </a:r>
                    </a:p>
                  </a:txBody>
                  <a:tcPr marT="46800" marB="468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endParaRPr kumimoji="0" lang="en-US" altLang="ja-JP"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90667078"/>
                  </a:ext>
                </a:extLst>
              </a:tr>
              <a:tr h="214448">
                <a:tc vMerge="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rowSpan="4">
                  <a:txBody>
                    <a:bodyPr/>
                    <a:lstStyle/>
                    <a:p>
                      <a:endParaRPr kumimoji="1" lang="ja-JP" altLang="en-US" sz="80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AI</a:t>
                      </a:r>
                      <a:r>
                        <a:rPr kumimoji="1" lang="ja-JP" altLang="en-US" sz="1100"/>
                        <a:t>電話による福祉サービス事業所からの</a:t>
                      </a:r>
                      <a:r>
                        <a:rPr kumimoji="1" lang="en-US" altLang="ja-JP" sz="1100"/>
                        <a:t>24</a:t>
                      </a:r>
                      <a:r>
                        <a:rPr kumimoji="1" lang="ja-JP" altLang="en-US" sz="1100"/>
                        <a:t>時間問合せ対応を実現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音声認識技術を活用した</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電話により、障がい福祉及び介護保険の指定サービス事業者等から寄せられる数多くの問合せ等に速やかに対応できる環境を構築。</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65155399"/>
                  </a:ext>
                </a:extLst>
              </a:tr>
              <a:tr h="214448">
                <a:tc vMerge="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kumimoji="1" lang="ja-JP" altLang="en-US" sz="800"/>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設計図書情報の取得をより便利に</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市民や事業者が専用サイトから簡便に設計図書等を取得できる仕組みを構築し、情報提供に必要となる手間や時間を軽減する。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98991661"/>
                  </a:ext>
                </a:extLst>
              </a:tr>
              <a:tr h="214448">
                <a:tc vMerge="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kumimoji="1" lang="ja-JP" altLang="en-US" sz="80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消防手続きをオンラインで完結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オンライン申請及びデータによる現地検査など、全ての消防行政手続きについてデジタルで完結できる体制を構築し、さらには取得データの活用により消防行政全般の</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推進を加速する。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55975409"/>
                  </a:ext>
                </a:extLst>
              </a:tr>
              <a:tr h="214448">
                <a:tc vMerge="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kumimoji="1" lang="ja-JP" altLang="en-US" sz="80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一人ひとりの防火・防災管理者に合った</a:t>
                      </a:r>
                      <a:br>
                        <a:rPr kumimoji="1" lang="ja-JP" altLang="en-US" sz="1100"/>
                      </a:br>
                      <a:r>
                        <a:rPr kumimoji="1" lang="ja-JP" altLang="en-US" sz="1100"/>
                        <a:t>スマートな消防行政サービスの提供</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防火管理等講習会の予約から修了証交付までをオンラインで完結できる仕組みを導入。将来的には、防火・防災管理者が管理する施設に応じたコンテンツを提供することで、災害に強いまちを実現する。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00934351"/>
                  </a:ext>
                </a:extLst>
              </a:tr>
              <a:tr h="214448">
                <a:tc vMerge="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3">
                  <a:txBody>
                    <a:bodyPr/>
                    <a:lstStyle/>
                    <a:p>
                      <a:r>
                        <a:rPr kumimoji="1" lang="ja-JP" altLang="en-US" sz="1100"/>
                        <a:t>区役所</a:t>
                      </a:r>
                      <a:r>
                        <a:rPr kumimoji="1" lang="en-US" altLang="ja-JP" sz="1100"/>
                        <a:t>DX</a:t>
                      </a:r>
                      <a:r>
                        <a:rPr kumimoji="1" lang="ja-JP" altLang="en-US" sz="1100"/>
                        <a:t>実現等に向けた取組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lnT w="6350" cap="flat" cmpd="sng" algn="ctr">
                      <a:solidFill>
                        <a:schemeClr val="bg1">
                          <a:lumMod val="65000"/>
                        </a:schemeClr>
                      </a:solidFill>
                      <a:prstDash val="solid"/>
                      <a:round/>
                      <a:headEnd type="none" w="med" len="med"/>
                      <a:tailEnd type="none" w="med" len="med"/>
                    </a:lnT>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30413254"/>
                  </a:ext>
                </a:extLst>
              </a:tr>
              <a:tr h="365760">
                <a:tc vMerge="1">
                  <a:txBody>
                    <a:bodyPr/>
                    <a:lstStyle/>
                    <a:p>
                      <a:pPr algn="l"/>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6">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kumimoji="0" lang="ja-JP" altLang="en-US" sz="1100" kern="0" spc="0">
                          <a:solidFill>
                            <a:schemeClr val="tx1"/>
                          </a:solidFill>
                          <a:latin typeface="+mn-ea"/>
                          <a:ea typeface="+mn-ea"/>
                          <a:cs typeface="ＭＳ Ｐゴシック" panose="020B0600070205080204" pitchFamily="50" charset="-128"/>
                        </a:rPr>
                        <a:t>書かない、漏れがない、待たない区役所窓口の実現</a:t>
                      </a:r>
                      <a:endParaRPr kumimoji="1"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を活用した「大阪にふさわしい新たなフロントヤード」をめざし、まずは「書かない、漏れがない、待たない窓口」を実現するため、全区において窓口支援システムなどを活用した窓口業務の改善・自動化やフロア整備といった窓口改革の取組を実施。</a:t>
                      </a:r>
                      <a:endParaRPr kumimoji="0" lang="en-US" altLang="ja-JP"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93043739"/>
                  </a:ext>
                </a:extLst>
              </a:tr>
              <a:tr h="365760">
                <a:tc vMerge="1">
                  <a:txBody>
                    <a:bodyPr/>
                    <a:lstStyle/>
                    <a:p>
                      <a:endParaRPr kumimoji="1" lang="ja-JP" altLang="en-US"/>
                    </a:p>
                  </a:txBody>
                  <a:tcPr/>
                </a:tc>
                <a:tc vMerge="1">
                  <a:txBody>
                    <a:bodyPr/>
                    <a:lstStyle/>
                    <a:p>
                      <a:endParaRPr kumimoji="1" lang="ja-JP" altLang="en-US"/>
                    </a:p>
                  </a:txBody>
                  <a:tcPr/>
                </a:tc>
                <a:tc>
                  <a:txBody>
                    <a:bodyPr/>
                    <a:lstStyle/>
                    <a:p>
                      <a:r>
                        <a:rPr kumimoji="0" lang="ja-JP" altLang="en-US" sz="1100" kern="0" spc="0">
                          <a:solidFill>
                            <a:schemeClr val="tx1"/>
                          </a:solidFill>
                          <a:latin typeface="+mn-ea"/>
                          <a:ea typeface="+mn-ea"/>
                          <a:cs typeface="ＭＳ Ｐゴシック" panose="020B0600070205080204" pitchFamily="50" charset="-128"/>
                        </a:rPr>
                        <a:t>窓口で待たずに簡単 セルフ転出届</a:t>
                      </a:r>
                      <a:endParaRPr kumimoji="1"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ブース設置を含めたマイナポータル利用環境を各区に整備し、転出の届出については、マイナポータルに誘導することにより、市民サービスの向上と区役所業務の効率化を実現。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12974535"/>
                  </a:ext>
                </a:extLst>
              </a:tr>
              <a:tr h="365760">
                <a:tc vMerge="1">
                  <a:txBody>
                    <a:bodyPr/>
                    <a:lstStyle/>
                    <a:p>
                      <a:endParaRPr kumimoji="1" lang="ja-JP" altLang="en-US"/>
                    </a:p>
                  </a:txBody>
                  <a:tcPr/>
                </a:tc>
                <a:tc vMerge="1">
                  <a:txBody>
                    <a:bodyPr/>
                    <a:lstStyle/>
                    <a:p>
                      <a:endParaRPr kumimoji="1" lang="ja-JP" altLang="en-US"/>
                    </a:p>
                  </a:txBody>
                  <a:tcPr/>
                </a:tc>
                <a:tc>
                  <a:txBody>
                    <a:bodyPr/>
                    <a:lstStyle/>
                    <a:p>
                      <a:r>
                        <a:rPr kumimoji="0" lang="ja-JP" altLang="en-US" sz="1100" kern="0" spc="0">
                          <a:solidFill>
                            <a:schemeClr val="tx1"/>
                          </a:solidFill>
                          <a:latin typeface="+mn-ea"/>
                          <a:ea typeface="+mn-ea"/>
                          <a:cs typeface="ＭＳ Ｐゴシック" panose="020B0600070205080204" pitchFamily="50" charset="-128"/>
                        </a:rPr>
                        <a:t>マイナンバーカードを活用して申請手続きを簡単に</a:t>
                      </a:r>
                      <a:endParaRPr kumimoji="1"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全区役所の窓口にマイナンバーカード券面記載事項読取印刷機器を導入し、申請書へ基本４情報（氏名・住所・生年月日・性別）を事前印刷することで、来庁者の利便性を向上させる。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38</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24800685"/>
                  </a:ext>
                </a:extLst>
              </a:tr>
              <a:tr h="36576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a:t>住民票などの証明書の取得をスピーディーに</a:t>
                      </a:r>
                      <a:endParaRPr kumimoji="1"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全区役所にキオスク端末を設置し、市民の方に利便性等を感じていただき、今後のコンビニでの証明書の取得を促進することで、来庁者の減少・待ち時間の短縮により待合の過密状態を解消する。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39</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08570103"/>
                  </a:ext>
                </a:extLst>
              </a:tr>
              <a:tr h="365760">
                <a:tc vMerge="1">
                  <a:txBody>
                    <a:bodyPr/>
                    <a:lstStyle/>
                    <a:p>
                      <a:endParaRPr kumimoji="1" lang="ja-JP" altLang="en-US"/>
                    </a:p>
                  </a:txBody>
                  <a:tcPr/>
                </a:tc>
                <a:tc vMerge="1">
                  <a:txBody>
                    <a:bodyPr/>
                    <a:lstStyle/>
                    <a:p>
                      <a:endParaRPr kumimoji="1" lang="ja-JP" altLang="en-US"/>
                    </a:p>
                  </a:txBody>
                  <a:tcPr/>
                </a:tc>
                <a:tc>
                  <a:txBody>
                    <a:bodyPr/>
                    <a:lstStyle/>
                    <a:p>
                      <a:r>
                        <a:rPr kumimoji="0" lang="ja-JP" altLang="en-US" sz="1100" kern="0" spc="0">
                          <a:solidFill>
                            <a:schemeClr val="tx1"/>
                          </a:solidFill>
                          <a:latin typeface="+mn-ea"/>
                          <a:ea typeface="+mn-ea"/>
                          <a:cs typeface="ＭＳ Ｐゴシック" panose="020B0600070205080204" pitchFamily="50" charset="-128"/>
                        </a:rPr>
                        <a:t>手数料等の支払いをキャッシュレスで便利に</a:t>
                      </a:r>
                      <a:endParaRPr kumimoji="1"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全区役所や市税事務所にキャッシュレス決済を導入し、様々な支払い手段を選択できる環境を整え、市民の利便性を向上させる。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79852215"/>
                  </a:ext>
                </a:extLst>
              </a:tr>
              <a:tr h="365760">
                <a:tc vMerge="1">
                  <a:txBody>
                    <a:bodyPr/>
                    <a:lstStyle/>
                    <a:p>
                      <a:endParaRPr kumimoji="1" lang="ja-JP" altLang="en-US"/>
                    </a:p>
                  </a:txBody>
                  <a:tcPr/>
                </a:tc>
                <a:tc vMerge="1">
                  <a:txBody>
                    <a:bodyPr/>
                    <a:lstStyle/>
                    <a:p>
                      <a:endParaRPr kumimoji="1" lang="ja-JP" altLang="en-US"/>
                    </a:p>
                  </a:txBody>
                  <a:tcPr/>
                </a:tc>
                <a:tc>
                  <a:txBody>
                    <a:bodyPr/>
                    <a:lstStyle/>
                    <a:p>
                      <a:r>
                        <a:rPr kumimoji="0" lang="ja-JP" altLang="en-US" sz="1100" kern="0" spc="0">
                          <a:solidFill>
                            <a:schemeClr val="tx1"/>
                          </a:solidFill>
                          <a:latin typeface="+mn-ea"/>
                          <a:ea typeface="+mn-ea"/>
                          <a:cs typeface="ＭＳ Ｐゴシック" panose="020B0600070205080204" pitchFamily="50" charset="-128"/>
                        </a:rPr>
                        <a:t>みんなにやさしい音声認識サービスの提供</a:t>
                      </a:r>
                      <a:endParaRPr kumimoji="1"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聴覚障がい者支援及び多言語翻訳のための新たな音声認識ツールを導入し、市民対応への積極的・効果的な活用を推進。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96870640"/>
                  </a:ext>
                </a:extLst>
              </a:tr>
            </a:tbl>
          </a:graphicData>
        </a:graphic>
      </p:graphicFrame>
    </p:spTree>
    <p:extLst>
      <p:ext uri="{BB962C8B-B14F-4D97-AF65-F5344CB8AC3E}">
        <p14:creationId xmlns:p14="http://schemas.microsoft.com/office/powerpoint/2010/main" val="12252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2A40-A67F-563B-DB1F-68A3D3F678E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BBAC0B59-87A7-CD97-6E8C-AC9A88C961A2}"/>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a:extLst>
              <a:ext uri="{FF2B5EF4-FFF2-40B4-BE49-F238E27FC236}">
                <a16:creationId xmlns:a16="http://schemas.microsoft.com/office/drawing/2014/main" id="{008601E0-51CC-332D-9781-9E5299386807}"/>
              </a:ext>
            </a:extLst>
          </p:cNvPr>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DE59B261-01C3-1930-A0AA-8158267AB526}"/>
              </a:ext>
            </a:extLst>
          </p:cNvPr>
          <p:cNvGraphicFramePr>
            <a:graphicFrameLocks noGrp="1"/>
          </p:cNvGraphicFramePr>
          <p:nvPr>
            <p:extLst>
              <p:ext uri="{D42A27DB-BD31-4B8C-83A1-F6EECF244321}">
                <p14:modId xmlns:p14="http://schemas.microsoft.com/office/powerpoint/2010/main" val="680558194"/>
              </p:ext>
            </p:extLst>
          </p:nvPr>
        </p:nvGraphicFramePr>
        <p:xfrm>
          <a:off x="216000" y="648000"/>
          <a:ext cx="9360000" cy="57150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223720">
                  <a:extLst>
                    <a:ext uri="{9D8B030D-6E8A-4147-A177-3AD203B41FA5}">
                      <a16:colId xmlns:a16="http://schemas.microsoft.com/office/drawing/2014/main" val="2155346925"/>
                    </a:ext>
                  </a:extLst>
                </a:gridCol>
                <a:gridCol w="3024000">
                  <a:extLst>
                    <a:ext uri="{9D8B030D-6E8A-4147-A177-3AD203B41FA5}">
                      <a16:colId xmlns:a16="http://schemas.microsoft.com/office/drawing/2014/main" val="2328309787"/>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214448">
                <a:tc rowSpan="1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3">
                  <a:txBody>
                    <a:bodyPr/>
                    <a:lstStyle/>
                    <a:p>
                      <a:r>
                        <a:rPr kumimoji="1" lang="ja-JP" altLang="en-US" sz="1100"/>
                        <a:t>区役所</a:t>
                      </a:r>
                      <a:r>
                        <a:rPr kumimoji="1" lang="en-US" altLang="ja-JP" sz="1100"/>
                        <a:t>DX</a:t>
                      </a:r>
                      <a:r>
                        <a:rPr kumimoji="1" lang="ja-JP" altLang="en-US" sz="1100"/>
                        <a:t>等の実現に向けた取組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30413254"/>
                  </a:ext>
                </a:extLst>
              </a:tr>
              <a:tr h="365760">
                <a:tc vMerge="1">
                  <a:txBody>
                    <a:bodyPr/>
                    <a:lstStyle/>
                    <a:p>
                      <a:pPr algn="l"/>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5">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デジタルサイネージと</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分析によるリアルタイムかつ最適な情報伝達</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区役所における紙のポスターやチラシをデジタル化するとともに、区役所来庁者等の属性をもとにデータ分析を行い、デジタルサイネージを用いて、タイムリーに来庁者等の属性に応じた効果的なコンテンツによる情報発信を実施。</a:t>
                      </a:r>
                      <a:endParaRPr kumimoji="0" lang="en-US" altLang="ja-JP"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42</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93043739"/>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電話による</a:t>
                      </a:r>
                      <a:r>
                        <a:rPr kumimoji="0" lang="en-US" altLang="ja-JP" sz="1100" kern="0" spc="0">
                          <a:solidFill>
                            <a:schemeClr val="tx1"/>
                          </a:solidFill>
                          <a:latin typeface="+mn-ea"/>
                          <a:ea typeface="+mn-ea"/>
                          <a:cs typeface="ＭＳ Ｐゴシック" panose="020B0600070205080204" pitchFamily="50" charset="-128"/>
                        </a:rPr>
                        <a:t>24</a:t>
                      </a:r>
                      <a:r>
                        <a:rPr kumimoji="0" lang="ja-JP" altLang="en-US" sz="1100" kern="0" spc="0">
                          <a:solidFill>
                            <a:schemeClr val="tx1"/>
                          </a:solidFill>
                          <a:latin typeface="+mn-ea"/>
                          <a:ea typeface="+mn-ea"/>
                          <a:cs typeface="ＭＳ Ｐゴシック" panose="020B0600070205080204" pitchFamily="50" charset="-128"/>
                        </a:rPr>
                        <a:t>時間市民問合せ窓口の導入</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区役所におけるよくある定型的な電話の問合せに対して、</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電話を用いて自動応答を行い、原則、職員が対応することなく、</a:t>
                      </a:r>
                      <a:r>
                        <a:rPr kumimoji="0" lang="en-US" altLang="ja-JP" sz="1100" kern="0" spc="0">
                          <a:solidFill>
                            <a:schemeClr val="tx1"/>
                          </a:solidFill>
                          <a:latin typeface="+mn-ea"/>
                          <a:ea typeface="+mn-ea"/>
                          <a:cs typeface="ＭＳ Ｐゴシック" panose="020B0600070205080204" pitchFamily="50" charset="-128"/>
                        </a:rPr>
                        <a:t>24</a:t>
                      </a:r>
                      <a:r>
                        <a:rPr kumimoji="0" lang="ja-JP" altLang="en-US" sz="1100" kern="0" spc="0">
                          <a:solidFill>
                            <a:schemeClr val="tx1"/>
                          </a:solidFill>
                          <a:latin typeface="+mn-ea"/>
                          <a:ea typeface="+mn-ea"/>
                          <a:cs typeface="ＭＳ Ｐゴシック" panose="020B0600070205080204" pitchFamily="50" charset="-128"/>
                        </a:rPr>
                        <a:t>時間</a:t>
                      </a:r>
                      <a:r>
                        <a:rPr kumimoji="0" lang="en-US" altLang="ja-JP" sz="1100" kern="0" spc="0">
                          <a:solidFill>
                            <a:schemeClr val="tx1"/>
                          </a:solidFill>
                          <a:latin typeface="+mn-ea"/>
                          <a:ea typeface="+mn-ea"/>
                          <a:cs typeface="ＭＳ Ｐゴシック" panose="020B0600070205080204" pitchFamily="50" charset="-128"/>
                        </a:rPr>
                        <a:t>365</a:t>
                      </a:r>
                      <a:r>
                        <a:rPr kumimoji="0" lang="ja-JP" altLang="en-US" sz="1100" kern="0" spc="0">
                          <a:solidFill>
                            <a:schemeClr val="tx1"/>
                          </a:solidFill>
                          <a:latin typeface="+mn-ea"/>
                          <a:ea typeface="+mn-ea"/>
                          <a:cs typeface="ＭＳ Ｐゴシック" panose="020B0600070205080204" pitchFamily="50" charset="-128"/>
                        </a:rPr>
                        <a:t>日の問合せ対応を実施。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43</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12974535"/>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区役所庁舎空間の最適化による住民サービスの向上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紙媒体を使用する業務を前提とした区役所の執務スペースや業務プロセスを変革し、バックヤードの改革を行うことで、新たな相談ブースや市民のためのスペース拡大など、今後の住民ニーズに対応でき、安心して相談や手続きを行える新しい区役所空間を創出。</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44</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24800685"/>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町会活動に役立つアプリを試行導入</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町会活動の負担軽減や担い手確保に向け、町会に電子回覧板や災害時の情報共有などの機能を有するアプリを試行導入する。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45</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06538745"/>
                  </a:ext>
                </a:extLst>
              </a:tr>
              <a:tr h="365760">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vMerge="1">
                  <a:txBody>
                    <a:bodyPr/>
                    <a:lstStyle/>
                    <a:p>
                      <a:endParaRPr kumimoji="1" lang="ja-JP" altLang="en-US"/>
                    </a:p>
                  </a:txBody>
                  <a:tcPr>
                    <a:lnT w="127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デジタルを活用し、地活協補助金申請手続きをスムーズに</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地域活動協議会補助金申請にかかる地域の事務負担の軽減に向け、レシートから決算書への転記や金額の自動集計ができるシステムを導入する。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73587053"/>
                  </a:ext>
                </a:extLst>
              </a:tr>
              <a:tr h="365760">
                <a:tc vMerge="1">
                  <a:txBody>
                    <a:bodyPr/>
                    <a:lstStyle/>
                    <a:p>
                      <a:endParaRPr kumimoji="1" lang="ja-JP" altLang="en-US"/>
                    </a:p>
                  </a:txBody>
                  <a:tcPr>
                    <a:lnT w="6350" cap="flat" cmpd="sng" algn="ctr">
                      <a:solidFill>
                        <a:schemeClr val="bg1">
                          <a:lumMod val="65000"/>
                        </a:schemeClr>
                      </a:solidFill>
                      <a:prstDash val="solid"/>
                      <a:round/>
                      <a:headEnd type="none" w="med" len="med"/>
                      <a:tailEnd type="none" w="med" len="med"/>
                    </a:lnT>
                  </a:tcPr>
                </a:tc>
                <a:tc gridSpan="2">
                  <a:txBody>
                    <a:bodyPr/>
                    <a:lstStyle/>
                    <a:p>
                      <a:r>
                        <a:rPr kumimoji="1" lang="ja-JP" altLang="en-US" sz="1100"/>
                        <a:t>コミュニケーションツールを活用して地域関係者等とのやりとりをスムーズに</a:t>
                      </a:r>
                      <a:endParaRPr kumimoji="1" lang="ja-JP" altLang="en-US" sz="1100">
                        <a:highlight>
                          <a:srgbClr val="FFFF00"/>
                        </a:highligh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市役所内におけるコミュニケーションツールを活用し、地域団体や事業者等、市役所以外の地域関係者等とデータなどを安全かつ迅速にやり取りできる環境を整備することで情報連携を推進する。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727944"/>
                  </a:ext>
                </a:extLst>
              </a:tr>
              <a:tr h="365760">
                <a:tc vMerge="1">
                  <a:txBody>
                    <a:bodyPr/>
                    <a:lstStyle/>
                    <a:p>
                      <a:endParaRPr kumimoji="1" lang="ja-JP" altLang="en-US"/>
                    </a:p>
                  </a:txBody>
                  <a:tcPr/>
                </a:tc>
                <a:tc gridSpan="2">
                  <a:txBody>
                    <a:bodyPr/>
                    <a:lstStyle/>
                    <a:p>
                      <a:r>
                        <a:rPr kumimoji="1" lang="ja-JP" altLang="en-US" sz="1100"/>
                        <a:t>デジタル技術を活用した行政サービス提供スタイルの変革による</a:t>
                      </a:r>
                      <a:r>
                        <a:rPr kumimoji="1" lang="en-US" altLang="ja-JP" sz="1100"/>
                        <a:t>CX</a:t>
                      </a:r>
                      <a:r>
                        <a:rPr kumimoji="1" lang="ja-JP" altLang="en-US" sz="1100"/>
                        <a:t>イノベーションの推進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デジタル技術を活用した行政サービスの提供スタイルの将来像を検討し、市民・事業者の新たな体験・価値（</a:t>
                      </a:r>
                      <a:r>
                        <a:rPr kumimoji="0" lang="en-US" altLang="ja-JP" sz="1100" kern="0" spc="0">
                          <a:solidFill>
                            <a:schemeClr val="tx1"/>
                          </a:solidFill>
                          <a:latin typeface="+mn-ea"/>
                          <a:ea typeface="+mn-ea"/>
                          <a:cs typeface="ＭＳ Ｐゴシック" panose="020B0600070205080204" pitchFamily="50" charset="-128"/>
                        </a:rPr>
                        <a:t>CX:</a:t>
                      </a:r>
                      <a:r>
                        <a:rPr kumimoji="0" lang="ja-JP" altLang="en-US" sz="1100" kern="0" spc="0">
                          <a:solidFill>
                            <a:schemeClr val="tx1"/>
                          </a:solidFill>
                          <a:latin typeface="+mn-ea"/>
                          <a:ea typeface="+mn-ea"/>
                          <a:cs typeface="ＭＳ Ｐゴシック" panose="020B0600070205080204" pitchFamily="50" charset="-128"/>
                        </a:rPr>
                        <a:t>カスタマーエクスペリエンス）の創造をめざす構想・取組計画を策定。</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88997562"/>
                  </a:ext>
                </a:extLst>
              </a:tr>
              <a:tr h="365760">
                <a:tc vMerge="1">
                  <a:txBody>
                    <a:bodyPr/>
                    <a:lstStyle/>
                    <a:p>
                      <a:endParaRPr kumimoji="1" lang="ja-JP" altLang="en-US"/>
                    </a:p>
                  </a:txBody>
                  <a:tcPr/>
                </a:tc>
                <a:tc gridSpan="2">
                  <a:txBody>
                    <a:bodyPr/>
                    <a:lstStyle/>
                    <a:p>
                      <a:r>
                        <a:rPr kumimoji="1" lang="ja-JP" altLang="en-US" sz="1100"/>
                        <a:t>一人ひとりの状況に合ったスマートな情報発信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デジタルツールを活用した情報発信の全体最適化を図り、市民等が必要とする情報へアクセスしやすく、行政サービスをスムーズに受けられる状態をめざす。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17080711"/>
                  </a:ext>
                </a:extLst>
              </a:tr>
              <a:tr h="365760">
                <a:tc vMerge="1">
                  <a:txBody>
                    <a:bodyPr/>
                    <a:lstStyle/>
                    <a:p>
                      <a:endParaRPr kumimoji="1" lang="ja-JP" altLang="en-US"/>
                    </a:p>
                  </a:txBody>
                  <a:tcPr/>
                </a:tc>
                <a:tc gridSpan="2">
                  <a:txBody>
                    <a:bodyPr/>
                    <a:lstStyle/>
                    <a:p>
                      <a:r>
                        <a:rPr kumimoji="1" lang="ja-JP" altLang="en-US" sz="1100"/>
                        <a:t>プールの利用者の安全と健康をサポートするシステムをモデル導入</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プール利用者の安全性向上と健康管理支援につなげるため、遊泳者の不自然な動きの検知及び運動量の把握ができる監視システムを試行導入し、効果検証を実施する。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35389506"/>
                  </a:ext>
                </a:extLst>
              </a:tr>
              <a:tr h="36576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r>
                        <a:rPr kumimoji="1" lang="ja-JP" altLang="en-US" sz="1100"/>
                        <a:t>まちづくりに協力いただく土地所有者等への対応品質を向上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本市が用地取得を行う際に、デジタルデバイスを活用して権利者への情報伝達や調査を行い、権利者の負担を軽減する。さらに、デジタル技術を使った業務最適化により、職員の対応の質を向上させる。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44336894"/>
                  </a:ext>
                </a:extLst>
              </a:tr>
            </a:tbl>
          </a:graphicData>
        </a:graphic>
      </p:graphicFrame>
    </p:spTree>
    <p:extLst>
      <p:ext uri="{BB962C8B-B14F-4D97-AF65-F5344CB8AC3E}">
        <p14:creationId xmlns:p14="http://schemas.microsoft.com/office/powerpoint/2010/main" val="168029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FE09D-1925-DDA8-CBAD-BCAAECAE26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A5CCC03D-F9E1-E2ED-1A48-3A279B028073}"/>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a:extLst>
              <a:ext uri="{FF2B5EF4-FFF2-40B4-BE49-F238E27FC236}">
                <a16:creationId xmlns:a16="http://schemas.microsoft.com/office/drawing/2014/main" id="{A8A6CFDC-19AF-8219-89DB-18D595E09201}"/>
              </a:ext>
            </a:extLst>
          </p:cNvPr>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92E62838-37F3-A507-7581-45D0ABC19E1B}"/>
              </a:ext>
            </a:extLst>
          </p:cNvPr>
          <p:cNvGraphicFramePr>
            <a:graphicFrameLocks noGrp="1"/>
          </p:cNvGraphicFramePr>
          <p:nvPr>
            <p:extLst>
              <p:ext uri="{D42A27DB-BD31-4B8C-83A1-F6EECF244321}">
                <p14:modId xmlns:p14="http://schemas.microsoft.com/office/powerpoint/2010/main" val="571492801"/>
              </p:ext>
            </p:extLst>
          </p:nvPr>
        </p:nvGraphicFramePr>
        <p:xfrm>
          <a:off x="216000" y="648000"/>
          <a:ext cx="9360000" cy="51511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208280">
                  <a:extLst>
                    <a:ext uri="{9D8B030D-6E8A-4147-A177-3AD203B41FA5}">
                      <a16:colId xmlns:a16="http://schemas.microsoft.com/office/drawing/2014/main" val="2155346925"/>
                    </a:ext>
                  </a:extLst>
                </a:gridCol>
                <a:gridCol w="3039440">
                  <a:extLst>
                    <a:ext uri="{9D8B030D-6E8A-4147-A177-3AD203B41FA5}">
                      <a16:colId xmlns:a16="http://schemas.microsoft.com/office/drawing/2014/main" val="73748514"/>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365760">
                <a:tc rowSpan="1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gridSpan="2">
                  <a:txBody>
                    <a:bodyPr/>
                    <a:lstStyle/>
                    <a:p>
                      <a:r>
                        <a:rPr kumimoji="1" lang="ja-JP" altLang="en-US" sz="1100"/>
                        <a:t>健康なまちづくりに向けた保健師活動</a:t>
                      </a:r>
                      <a:r>
                        <a:rPr kumimoji="1" lang="en-US" altLang="ja-JP" sz="1100"/>
                        <a:t>DX</a:t>
                      </a:r>
                      <a:r>
                        <a:rPr kumimoji="1" lang="ja-JP" altLang="en-US" sz="1100"/>
                        <a:t>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保健師活動の</a:t>
                      </a:r>
                      <a:r>
                        <a:rPr kumimoji="0" lang="en-US" altLang="ja-JP" sz="1100" kern="0" spc="0">
                          <a:solidFill>
                            <a:schemeClr val="tx1"/>
                          </a:solidFill>
                          <a:latin typeface="+mn-ea"/>
                          <a:ea typeface="+mn-ea"/>
                          <a:cs typeface="ＭＳ Ｐゴシック" panose="020B0600070205080204" pitchFamily="50" charset="-128"/>
                        </a:rPr>
                        <a:t>BPR</a:t>
                      </a:r>
                      <a:r>
                        <a:rPr kumimoji="0" lang="ja-JP" altLang="en-US" sz="1100" kern="0" spc="0">
                          <a:solidFill>
                            <a:schemeClr val="tx1"/>
                          </a:solidFill>
                          <a:latin typeface="+mn-ea"/>
                          <a:ea typeface="+mn-ea"/>
                          <a:cs typeface="ＭＳ Ｐゴシック" panose="020B0600070205080204" pitchFamily="50" charset="-128"/>
                        </a:rPr>
                        <a:t>とデジタル技術を活用した業務効率化を図り、保健師が保健指導等の業務に注力できる環境を整えることなどにより、市民サービスの更なる向上をめざす。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727944"/>
                  </a:ext>
                </a:extLst>
              </a:tr>
              <a:tr h="365760">
                <a:tc vMerge="1">
                  <a:txBody>
                    <a:bodyPr/>
                    <a:lstStyle/>
                    <a:p>
                      <a:endParaRPr kumimoji="1" lang="ja-JP" altLang="en-US"/>
                    </a:p>
                  </a:txBody>
                  <a:tcPr/>
                </a:tc>
                <a:tc gridSpan="2">
                  <a:txBody>
                    <a:bodyPr/>
                    <a:lstStyle/>
                    <a:p>
                      <a:r>
                        <a:rPr kumimoji="1" lang="ja-JP" altLang="en-US" sz="1100"/>
                        <a:t>コミュニケーションツール活用で学校給食のアレルギー事故を未然防止</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保護者と学校との間で行っている紙資料のやり取りに代わるシステムを導入し、より安心安全な学校給食を実現するとともに、保護者と学校の負担を軽減する。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88997562"/>
                  </a:ext>
                </a:extLst>
              </a:tr>
              <a:tr h="365760">
                <a:tc vMerge="1">
                  <a:txBody>
                    <a:bodyPr/>
                    <a:lstStyle/>
                    <a:p>
                      <a:endParaRPr kumimoji="1" lang="ja-JP" altLang="en-US"/>
                    </a:p>
                  </a:txBody>
                  <a:tcPr/>
                </a:tc>
                <a:tc gridSpan="2">
                  <a:txBody>
                    <a:bodyPr/>
                    <a:lstStyle/>
                    <a:p>
                      <a:r>
                        <a:rPr kumimoji="1" lang="ja-JP" altLang="en-US" sz="1100"/>
                        <a:t>デジタルを活用した開かれた議会の推進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会議運営支援システムの構築などを通して情報発信力を強化し、さらなる開かれた議会を実現するとともに、議員在席表示システム等の再構築などにより議会関連業務全体を最適化する。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17080711"/>
                  </a:ext>
                </a:extLst>
              </a:tr>
              <a:tr h="365760">
                <a:tc vMerge="1">
                  <a:txBody>
                    <a:bodyPr/>
                    <a:lstStyle/>
                    <a:p>
                      <a:endParaRPr kumimoji="1" lang="ja-JP" altLang="en-US"/>
                    </a:p>
                  </a:txBody>
                  <a:tcPr/>
                </a:tc>
                <a:tc gridSpan="2">
                  <a:txBody>
                    <a:bodyPr/>
                    <a:lstStyle/>
                    <a:p>
                      <a:r>
                        <a:rPr kumimoji="1" lang="ja-JP" altLang="en-US" sz="1100"/>
                        <a:t>一時保護所入所児童に対する安全・安心とケアの質向上を実現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こども相談センター一時保護所において服薬やアレルギーの管理をデジタル化することなどにより、入所児童の安全・安心を確保するとともに、より充実した生活環境を整備。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35389506"/>
                  </a:ext>
                </a:extLst>
              </a:tr>
              <a:tr h="36576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r>
                        <a:rPr kumimoji="1" lang="ja-JP" altLang="en-US" sz="1100"/>
                        <a:t>安全安心な生活衛生・医事衛生の確保に向けた監視指導</a:t>
                      </a:r>
                      <a:r>
                        <a:rPr kumimoji="1" lang="en-US" altLang="ja-JP" sz="1100"/>
                        <a:t>DX</a:t>
                      </a:r>
                      <a:r>
                        <a:rPr kumimoji="1" lang="ja-JP" altLang="en-US" sz="1100"/>
                        <a:t>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市民・事業者サービスの向上をめざし、生活衛生・医事衛生の許認可業務や監視指導業務などのデジタル化の推進に向け、課題分析や</a:t>
                      </a:r>
                      <a:r>
                        <a:rPr kumimoji="0" lang="en-US" altLang="ja-JP" sz="1100" kern="0" spc="0">
                          <a:solidFill>
                            <a:schemeClr val="tx1"/>
                          </a:solidFill>
                          <a:latin typeface="+mn-ea"/>
                          <a:ea typeface="+mn-ea"/>
                          <a:cs typeface="ＭＳ Ｐゴシック" panose="020B0600070205080204" pitchFamily="50" charset="-128"/>
                        </a:rPr>
                        <a:t>BPR</a:t>
                      </a:r>
                      <a:r>
                        <a:rPr kumimoji="0" lang="ja-JP" altLang="en-US" sz="1100" kern="0" spc="0">
                          <a:solidFill>
                            <a:schemeClr val="tx1"/>
                          </a:solidFill>
                          <a:latin typeface="+mn-ea"/>
                          <a:ea typeface="+mn-ea"/>
                          <a:cs typeface="ＭＳ Ｐゴシック" panose="020B0600070205080204" pitchFamily="50" charset="-128"/>
                        </a:rPr>
                        <a:t>などを実施。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44336894"/>
                  </a:ext>
                </a:extLst>
              </a:tr>
              <a:tr h="0">
                <a:tc vMerge="1">
                  <a:txBody>
                    <a:bodyPr/>
                    <a:lstStyle/>
                    <a:p>
                      <a:endParaRPr kumimoji="1" lang="ja-JP" altLang="en-US" sz="110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デジタル技術を活用した大阪のにぎわい創出</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0213124"/>
                  </a:ext>
                </a:extLst>
              </a:tr>
              <a:tr h="365760">
                <a:tc vMerge="1">
                  <a:txBody>
                    <a:bodyPr/>
                    <a:lstStyle/>
                    <a:p>
                      <a:endParaRPr lang="ja-JP" altLang="en-US" sz="110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高精細デジタル技術等を活用して大阪城の魅力を発信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大阪城天守閣の館蔵品の魅力や大阪城の歴史を伝える映像コンテンツを公開し、動画等による多言語対応の史跡案内を実施する。</a:t>
                      </a:r>
                      <a:endParaRPr kumimoji="0" lang="en-US" altLang="ja-JP"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58</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36677781"/>
                  </a:ext>
                </a:extLst>
              </a:tr>
              <a:tr h="365760">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デジタル技術を活用して博物館等の魅力を発信​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博物館施設６館の所蔵品を高精細画像デジタルデータ化し、様々な角度から鑑賞できる機能に作品解説などを加えた上で、</a:t>
                      </a:r>
                      <a:r>
                        <a:rPr kumimoji="0" lang="en-US" altLang="ja-JP" sz="1100" kern="0" spc="0">
                          <a:solidFill>
                            <a:schemeClr val="tx1"/>
                          </a:solidFill>
                          <a:latin typeface="+mn-ea"/>
                          <a:ea typeface="+mn-ea"/>
                          <a:cs typeface="ＭＳ Ｐゴシック" panose="020B0600070205080204" pitchFamily="50" charset="-128"/>
                        </a:rPr>
                        <a:t>WEB</a:t>
                      </a:r>
                      <a:r>
                        <a:rPr kumimoji="0" lang="ja-JP" altLang="en-US" sz="1100" kern="0" spc="0">
                          <a:solidFill>
                            <a:schemeClr val="tx1"/>
                          </a:solidFill>
                          <a:latin typeface="+mn-ea"/>
                          <a:ea typeface="+mn-ea"/>
                          <a:cs typeface="ＭＳ Ｐゴシック" panose="020B0600070205080204" pitchFamily="50" charset="-128"/>
                        </a:rPr>
                        <a:t>上で鑑賞できるようにする。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59</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33860511"/>
                  </a:ext>
                </a:extLst>
              </a:tr>
              <a:tr h="365760">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a:t>
                      </a:r>
                      <a:r>
                        <a:rPr kumimoji="0" lang="en-US" altLang="ja-JP" sz="1100" kern="0" spc="0">
                          <a:solidFill>
                            <a:schemeClr val="tx1"/>
                          </a:solidFill>
                          <a:latin typeface="+mn-ea"/>
                          <a:ea typeface="+mn-ea"/>
                          <a:cs typeface="ＭＳ Ｐゴシック" panose="020B0600070205080204" pitchFamily="50" charset="-128"/>
                        </a:rPr>
                        <a:t>AR</a:t>
                      </a:r>
                      <a:r>
                        <a:rPr kumimoji="0" lang="ja-JP" altLang="en-US" sz="1100" kern="0" spc="0">
                          <a:solidFill>
                            <a:schemeClr val="tx1"/>
                          </a:solidFill>
                          <a:latin typeface="+mn-ea"/>
                          <a:ea typeface="+mn-ea"/>
                          <a:cs typeface="ＭＳ Ｐゴシック" panose="020B0600070205080204" pitchFamily="50" charset="-128"/>
                        </a:rPr>
                        <a:t>技術等を活用して文化財の魅力を発信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国指定の史跡である難波宮跡で</a:t>
                      </a:r>
                      <a:r>
                        <a:rPr kumimoji="0" lang="en-US" altLang="ja-JP" sz="1100" kern="0" spc="0">
                          <a:solidFill>
                            <a:schemeClr val="tx1"/>
                          </a:solidFill>
                          <a:latin typeface="+mn-ea"/>
                          <a:ea typeface="+mn-ea"/>
                          <a:cs typeface="ＭＳ Ｐゴシック" panose="020B0600070205080204" pitchFamily="50" charset="-128"/>
                        </a:rPr>
                        <a:t>AR</a:t>
                      </a:r>
                      <a:r>
                        <a:rPr kumimoji="0" lang="ja-JP" altLang="en-US" sz="1100" kern="0" spc="0">
                          <a:solidFill>
                            <a:schemeClr val="tx1"/>
                          </a:solidFill>
                          <a:latin typeface="+mn-ea"/>
                          <a:ea typeface="+mn-ea"/>
                          <a:cs typeface="ＭＳ Ｐゴシック" panose="020B0600070205080204" pitchFamily="50" charset="-128"/>
                        </a:rPr>
                        <a:t>技術を活用し、スマートフォンやタブレットで</a:t>
                      </a:r>
                      <a:r>
                        <a:rPr kumimoji="0" lang="en-US" altLang="ja-JP" sz="1100" kern="0" spc="0">
                          <a:solidFill>
                            <a:schemeClr val="tx1"/>
                          </a:solidFill>
                          <a:latin typeface="+mn-ea"/>
                          <a:ea typeface="+mn-ea"/>
                          <a:cs typeface="ＭＳ Ｐゴシック" panose="020B0600070205080204" pitchFamily="50" charset="-128"/>
                        </a:rPr>
                        <a:t>QR</a:t>
                      </a:r>
                      <a:r>
                        <a:rPr kumimoji="0" lang="ja-JP" altLang="en-US" sz="1100" kern="0" spc="0">
                          <a:solidFill>
                            <a:schemeClr val="tx1"/>
                          </a:solidFill>
                          <a:latin typeface="+mn-ea"/>
                          <a:ea typeface="+mn-ea"/>
                          <a:cs typeface="ＭＳ Ｐゴシック" panose="020B0600070205080204" pitchFamily="50" charset="-128"/>
                        </a:rPr>
                        <a:t>コードを読み取ることで古代の難波宮を再現した建築物を表示し、文化財の付加価値を高め、にぎわいを創出する。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94524139"/>
                  </a:ext>
                </a:extLst>
              </a:tr>
              <a:tr h="365760">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gridSpan="2">
                  <a:txBody>
                    <a:bodyPr/>
                    <a:lstStyle/>
                    <a:p>
                      <a:r>
                        <a:rPr lang="ja-JP" altLang="en-US" sz="1100"/>
                        <a:t>中小企業の</a:t>
                      </a:r>
                      <a:r>
                        <a:rPr lang="en-US" altLang="ja-JP" sz="1100">
                          <a:latin typeface="+mn-ea"/>
                          <a:ea typeface="+mn-ea"/>
                        </a:rPr>
                        <a:t>DX</a:t>
                      </a:r>
                      <a:r>
                        <a:rPr lang="ja-JP" altLang="en-US" sz="1100"/>
                        <a:t>推進ニーズに応える支援を実施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lang="ja-JP" altLang="en-US" sz="110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ja-JP" altLang="en-US" sz="1100"/>
                        <a:t>大阪市内の中小企業に対し、セミナーや専門家派遣などを通じて、</a:t>
                      </a:r>
                      <a:r>
                        <a:rPr lang="en-US" altLang="ja-JP" sz="1100">
                          <a:latin typeface="+mn-ea"/>
                          <a:ea typeface="+mn-ea"/>
                        </a:rPr>
                        <a:t>DX</a:t>
                      </a:r>
                      <a:r>
                        <a:rPr lang="ja-JP" altLang="en-US" sz="1100"/>
                        <a:t>の取組を支援する。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lang="en-US" altLang="ja-JP" sz="1100"/>
                        <a:t>61</a:t>
                      </a:r>
                      <a:endParaRPr lang="ja-JP" altLang="en-US" sz="110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24622708"/>
                  </a:ext>
                </a:extLst>
              </a:tr>
              <a:tr h="365760">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gridSpan="2">
                  <a:txBody>
                    <a:bodyPr/>
                    <a:lstStyle/>
                    <a:p>
                      <a:r>
                        <a:rPr lang="en-US" altLang="ja-JP" sz="1100">
                          <a:latin typeface="+mn-ea"/>
                          <a:ea typeface="+mn-ea"/>
                        </a:rPr>
                        <a:t>AI</a:t>
                      </a:r>
                      <a:r>
                        <a:rPr lang="ja-JP" altLang="en-US" sz="1100">
                          <a:latin typeface="+mn-ea"/>
                          <a:ea typeface="+mn-ea"/>
                        </a:rPr>
                        <a:t>音声認識技術（</a:t>
                      </a:r>
                      <a:r>
                        <a:rPr lang="en-US" altLang="ja-JP" sz="1100">
                          <a:latin typeface="+mn-ea"/>
                          <a:ea typeface="+mn-ea"/>
                        </a:rPr>
                        <a:t>AI</a:t>
                      </a:r>
                      <a:r>
                        <a:rPr lang="ja-JP" altLang="en-US" sz="1100">
                          <a:latin typeface="+mn-ea"/>
                          <a:ea typeface="+mn-ea"/>
                        </a:rPr>
                        <a:t>電話）を活用した各種相談予約自動受付</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lang="ja-JP" altLang="en-US" sz="110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ja-JP" altLang="en-US" sz="1100"/>
                        <a:t>高齢者でも使い慣れた電話</a:t>
                      </a:r>
                      <a:r>
                        <a:rPr lang="ja-JP" altLang="en-US" sz="1100">
                          <a:latin typeface="+mn-ea"/>
                          <a:ea typeface="+mn-ea"/>
                        </a:rPr>
                        <a:t>に</a:t>
                      </a:r>
                      <a:r>
                        <a:rPr lang="en-US" altLang="ja-JP" sz="1100">
                          <a:latin typeface="+mn-ea"/>
                          <a:ea typeface="+mn-ea"/>
                        </a:rPr>
                        <a:t>AI</a:t>
                      </a:r>
                      <a:r>
                        <a:rPr lang="ja-JP" altLang="en-US" sz="1100">
                          <a:latin typeface="+mn-ea"/>
                          <a:ea typeface="+mn-ea"/>
                        </a:rPr>
                        <a:t>を活</a:t>
                      </a:r>
                      <a:r>
                        <a:rPr lang="ja-JP" altLang="en-US" sz="1100"/>
                        <a:t>用した自動応答サービスを導入することで、スマートフォンやパソコンを活用した状況と同等のメリットを享受できる環境をめざす。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lang="en-US" altLang="ja-JP" sz="1100" dirty="0"/>
                        <a:t>62</a:t>
                      </a:r>
                      <a:endParaRPr lang="ja-JP" altLang="en-US" sz="11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49273899"/>
                  </a:ext>
                </a:extLst>
              </a:tr>
            </a:tbl>
          </a:graphicData>
        </a:graphic>
      </p:graphicFrame>
    </p:spTree>
    <p:extLst>
      <p:ext uri="{BB962C8B-B14F-4D97-AF65-F5344CB8AC3E}">
        <p14:creationId xmlns:p14="http://schemas.microsoft.com/office/powerpoint/2010/main" val="87059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B1B24-341F-2FB0-A4F6-F9CD67C0C63D}"/>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8052415B-DB51-851A-B6FA-908244919B13}"/>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a:extLst>
              <a:ext uri="{FF2B5EF4-FFF2-40B4-BE49-F238E27FC236}">
                <a16:creationId xmlns:a16="http://schemas.microsoft.com/office/drawing/2014/main" id="{B682F522-FB1D-C0B2-D57F-5A6C3075C5F2}"/>
              </a:ext>
            </a:extLst>
          </p:cNvPr>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F62FF7FC-11DD-EF17-9510-73C09FF82B8B}"/>
              </a:ext>
            </a:extLst>
          </p:cNvPr>
          <p:cNvGraphicFramePr>
            <a:graphicFrameLocks noGrp="1"/>
          </p:cNvGraphicFramePr>
          <p:nvPr>
            <p:extLst>
              <p:ext uri="{D42A27DB-BD31-4B8C-83A1-F6EECF244321}">
                <p14:modId xmlns:p14="http://schemas.microsoft.com/office/powerpoint/2010/main" val="878345905"/>
              </p:ext>
            </p:extLst>
          </p:nvPr>
        </p:nvGraphicFramePr>
        <p:xfrm>
          <a:off x="216000" y="648000"/>
          <a:ext cx="9360000" cy="57150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3247720">
                  <a:extLst>
                    <a:ext uri="{9D8B030D-6E8A-4147-A177-3AD203B41FA5}">
                      <a16:colId xmlns:a16="http://schemas.microsoft.com/office/drawing/2014/main" val="2155346925"/>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dirty="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7699">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都市・まち</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365760">
                <a:tc rowSpan="1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kumimoji="1" lang="ja-JP" altLang="en-US" sz="1100" dirty="0"/>
                        <a:t>建設生産プロセスにおける</a:t>
                      </a:r>
                      <a:r>
                        <a:rPr kumimoji="1" lang="en-US" altLang="ja-JP" sz="1100" dirty="0"/>
                        <a:t>DX</a:t>
                      </a:r>
                      <a:r>
                        <a:rPr kumimoji="1" lang="ja-JP" altLang="en-US" sz="1100" dirty="0"/>
                        <a:t>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ea"/>
                          <a:ea typeface="+mn-ea"/>
                          <a:cs typeface="ＭＳ Ｐゴシック" panose="020B0600070205080204" pitchFamily="50" charset="-128"/>
                        </a:rPr>
                        <a:t>2024</a:t>
                      </a:r>
                      <a:r>
                        <a:rPr kumimoji="0" lang="ja-JP" altLang="en-US" sz="1100" kern="0" spc="0" dirty="0">
                          <a:solidFill>
                            <a:schemeClr val="tx1"/>
                          </a:solidFill>
                          <a:latin typeface="+mn-ea"/>
                          <a:ea typeface="+mn-ea"/>
                          <a:cs typeface="ＭＳ Ｐゴシック" panose="020B0600070205080204" pitchFamily="50" charset="-128"/>
                        </a:rPr>
                        <a:t>年度末に策定した「都市・まち</a:t>
                      </a:r>
                      <a:r>
                        <a:rPr kumimoji="0" lang="en-US" altLang="ja-JP" sz="1100" kern="0" spc="0" dirty="0">
                          <a:solidFill>
                            <a:schemeClr val="tx1"/>
                          </a:solidFill>
                          <a:latin typeface="+mn-ea"/>
                          <a:ea typeface="+mn-ea"/>
                          <a:cs typeface="ＭＳ Ｐゴシック" panose="020B0600070205080204" pitchFamily="50" charset="-128"/>
                        </a:rPr>
                        <a:t>DX</a:t>
                      </a:r>
                      <a:r>
                        <a:rPr kumimoji="0" lang="ja-JP" altLang="en-US" sz="1100" kern="0" spc="0" dirty="0">
                          <a:solidFill>
                            <a:schemeClr val="tx1"/>
                          </a:solidFill>
                          <a:latin typeface="+mn-ea"/>
                          <a:ea typeface="+mn-ea"/>
                          <a:cs typeface="ＭＳ Ｐゴシック" panose="020B0600070205080204" pitchFamily="50" charset="-128"/>
                        </a:rPr>
                        <a:t>推進計画</a:t>
                      </a:r>
                      <a:r>
                        <a:rPr kumimoji="0" lang="en-US" altLang="ja-JP" sz="1100" kern="0" spc="0" dirty="0">
                          <a:solidFill>
                            <a:schemeClr val="tx1"/>
                          </a:solidFill>
                          <a:latin typeface="+mn-ea"/>
                          <a:ea typeface="+mn-ea"/>
                          <a:cs typeface="ＭＳ Ｐゴシック" panose="020B0600070205080204" pitchFamily="50" charset="-128"/>
                        </a:rPr>
                        <a:t>Ver1.0</a:t>
                      </a:r>
                      <a:r>
                        <a:rPr kumimoji="0" lang="ja-JP" altLang="en-US" sz="1100" kern="0" spc="0" dirty="0">
                          <a:solidFill>
                            <a:schemeClr val="tx1"/>
                          </a:solidFill>
                          <a:latin typeface="+mn-ea"/>
                          <a:ea typeface="+mn-ea"/>
                          <a:cs typeface="ＭＳ Ｐゴシック" panose="020B0600070205080204" pitchFamily="50" charset="-128"/>
                        </a:rPr>
                        <a:t>」に基づき、建設生産プロセス（計画→設計・積算→施工→維持・運転管理→更新）</a:t>
                      </a:r>
                      <a:r>
                        <a:rPr kumimoji="0" lang="en-US" altLang="ja-JP" sz="1100" kern="0" spc="0" dirty="0">
                          <a:solidFill>
                            <a:schemeClr val="tx1"/>
                          </a:solidFill>
                          <a:latin typeface="+mn-ea"/>
                          <a:ea typeface="+mn-ea"/>
                          <a:cs typeface="ＭＳ Ｐゴシック" panose="020B0600070205080204" pitchFamily="50" charset="-128"/>
                        </a:rPr>
                        <a:t>DX</a:t>
                      </a:r>
                      <a:r>
                        <a:rPr kumimoji="0" lang="ja-JP" altLang="en-US" sz="1100" kern="0" spc="0" dirty="0">
                          <a:solidFill>
                            <a:schemeClr val="tx1"/>
                          </a:solidFill>
                          <a:latin typeface="+mn-ea"/>
                          <a:ea typeface="+mn-ea"/>
                          <a:cs typeface="ＭＳ Ｐゴシック" panose="020B0600070205080204" pitchFamily="50" charset="-128"/>
                        </a:rPr>
                        <a:t>の具体的な取組を所属横断的に推進するテーマ</a:t>
                      </a:r>
                      <a:r>
                        <a:rPr kumimoji="0" lang="en-US" altLang="ja-JP" sz="1100" kern="0" spc="0" dirty="0">
                          <a:solidFill>
                            <a:schemeClr val="tx1"/>
                          </a:solidFill>
                          <a:latin typeface="+mn-ea"/>
                          <a:ea typeface="+mn-ea"/>
                          <a:cs typeface="ＭＳ Ｐゴシック" panose="020B0600070205080204" pitchFamily="50" charset="-128"/>
                        </a:rPr>
                        <a:t>WG</a:t>
                      </a:r>
                      <a:r>
                        <a:rPr kumimoji="0" lang="ja-JP" altLang="en-US" sz="1100" kern="0" spc="0" dirty="0">
                          <a:solidFill>
                            <a:schemeClr val="tx1"/>
                          </a:solidFill>
                          <a:latin typeface="+mn-ea"/>
                          <a:ea typeface="+mn-ea"/>
                          <a:cs typeface="ＭＳ Ｐゴシック" panose="020B0600070205080204" pitchFamily="50" charset="-128"/>
                        </a:rPr>
                        <a:t>を実施し、事業化を推進する。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727944"/>
                  </a:ext>
                </a:extLst>
              </a:tr>
              <a:tr h="365760">
                <a:tc vMerge="1">
                  <a:txBody>
                    <a:bodyPr/>
                    <a:lstStyle/>
                    <a:p>
                      <a:endParaRPr kumimoji="1" lang="ja-JP" altLang="en-US"/>
                    </a:p>
                  </a:txBody>
                  <a:tcPr/>
                </a:tc>
                <a:tc>
                  <a:txBody>
                    <a:bodyPr/>
                    <a:lstStyle/>
                    <a:p>
                      <a:r>
                        <a:rPr kumimoji="1" lang="en-US" altLang="ja-JP" sz="1100" dirty="0"/>
                        <a:t>3</a:t>
                      </a:r>
                      <a:r>
                        <a:rPr kumimoji="1" lang="ja-JP" altLang="en-US" sz="1100" dirty="0"/>
                        <a:t>次元データを活用した建設生産プロセスの高度化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ea"/>
                          <a:ea typeface="+mn-ea"/>
                          <a:cs typeface="ＭＳ Ｐゴシック" panose="020B0600070205080204" pitchFamily="50" charset="-128"/>
                        </a:rPr>
                        <a:t>より高度な都市インフラの整備・維持管理の実現に向け、建設</a:t>
                      </a:r>
                      <a:r>
                        <a:rPr kumimoji="0" lang="ja-JP" altLang="en-US" sz="1100" kern="0" spc="0">
                          <a:solidFill>
                            <a:schemeClr val="tx1"/>
                          </a:solidFill>
                          <a:latin typeface="+mn-ea"/>
                          <a:ea typeface="+mn-ea"/>
                          <a:cs typeface="ＭＳ Ｐゴシック" panose="020B0600070205080204" pitchFamily="50" charset="-128"/>
                        </a:rPr>
                        <a:t>生産プロセスに</a:t>
                      </a:r>
                      <a:r>
                        <a:rPr kumimoji="0" lang="ja-JP" altLang="en-US" sz="1100" kern="0" spc="0" dirty="0">
                          <a:solidFill>
                            <a:schemeClr val="tx1"/>
                          </a:solidFill>
                          <a:latin typeface="+mn-ea"/>
                          <a:ea typeface="+mn-ea"/>
                          <a:cs typeface="ＭＳ Ｐゴシック" panose="020B0600070205080204" pitchFamily="50" charset="-128"/>
                        </a:rPr>
                        <a:t>おける３次元データの利活用方法について、本市の地域的特性を踏まえた検討を実施。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93157292"/>
                  </a:ext>
                </a:extLst>
              </a:tr>
              <a:tr h="365760">
                <a:tc vMerge="1">
                  <a:txBody>
                    <a:bodyPr/>
                    <a:lstStyle/>
                    <a:p>
                      <a:endParaRPr kumimoji="1" lang="ja-JP" altLang="en-US"/>
                    </a:p>
                  </a:txBody>
                  <a:tcPr/>
                </a:tc>
                <a:tc>
                  <a:txBody>
                    <a:bodyPr/>
                    <a:lstStyle/>
                    <a:p>
                      <a:r>
                        <a:rPr kumimoji="1" lang="ja-JP" altLang="en-US" sz="1100"/>
                        <a:t>夢洲の道路・護岸の</a:t>
                      </a:r>
                      <a:r>
                        <a:rPr kumimoji="1" lang="en-US" altLang="ja-JP" sz="1100"/>
                        <a:t>BIM/CIM</a:t>
                      </a:r>
                      <a:r>
                        <a:rPr kumimoji="1" lang="ja-JP" altLang="en-US" sz="1100"/>
                        <a:t>化等による維持管理の高度化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道路・埋設管等の３次元データ化や</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を活用した舗装損傷の自動検知など、夢洲インフラ施設の維持管理の高度化につながる手法を検討する。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007905"/>
                  </a:ext>
                </a:extLst>
              </a:tr>
              <a:tr h="365760">
                <a:tc vMerge="1">
                  <a:txBody>
                    <a:bodyPr/>
                    <a:lstStyle/>
                    <a:p>
                      <a:endParaRPr kumimoji="1" lang="ja-JP" altLang="en-US"/>
                    </a:p>
                  </a:txBody>
                  <a:tcPr/>
                </a:tc>
                <a:tc>
                  <a:txBody>
                    <a:bodyPr/>
                    <a:lstStyle/>
                    <a:p>
                      <a:r>
                        <a:rPr kumimoji="1" lang="ja-JP" altLang="en-US" sz="1100"/>
                        <a:t>淀川左岸線（２期）事業におけるメタバースの活用​</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淀川左岸線（２期）における事業記録のアーカイブ化とメタバース空間の活用により、住民等との合意形成、国などの関係機関との連携、技術職員の人材育成を推進する。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15526370"/>
                  </a:ext>
                </a:extLst>
              </a:tr>
              <a:tr h="365760">
                <a:tc vMerge="1">
                  <a:txBody>
                    <a:bodyPr/>
                    <a:lstStyle/>
                    <a:p>
                      <a:endParaRPr kumimoji="1" lang="ja-JP" altLang="en-US"/>
                    </a:p>
                  </a:txBody>
                  <a:tcPr/>
                </a:tc>
                <a:tc>
                  <a:txBody>
                    <a:bodyPr/>
                    <a:lstStyle/>
                    <a:p>
                      <a:r>
                        <a:rPr kumimoji="1" lang="ja-JP" altLang="en-US" sz="1100"/>
                        <a:t>新技術の導入で橋梁維持管理を効率化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橋梁点検において新技術の導入により作業時間や点検コストの削減を図るとともに、画像診断を活用した橋梁の健全度の高度な評価方法の検証により橋梁の安全安心を確保する。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5611562"/>
                  </a:ext>
                </a:extLst>
              </a:tr>
              <a:tr h="365760">
                <a:tc vMerge="1">
                  <a:txBody>
                    <a:bodyPr/>
                    <a:lstStyle/>
                    <a:p>
                      <a:endParaRPr kumimoji="1" lang="ja-JP" altLang="en-US"/>
                    </a:p>
                  </a:txBody>
                  <a:tcPr/>
                </a:tc>
                <a:tc>
                  <a:txBody>
                    <a:bodyPr/>
                    <a:lstStyle/>
                    <a:p>
                      <a:r>
                        <a:rPr kumimoji="1" lang="ja-JP" altLang="en-US" sz="1100" dirty="0"/>
                        <a:t>公園・港湾施設緑化系維持管理業務を最適化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公園施設や港湾施設の緑化系維持管理業務の全体最適化の検討及び電子情報化による市民への情報発信を行う。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61218551"/>
                  </a:ext>
                </a:extLst>
              </a:tr>
              <a:tr h="365760">
                <a:tc vMerge="1">
                  <a:txBody>
                    <a:bodyPr/>
                    <a:lstStyle/>
                    <a:p>
                      <a:endParaRPr kumimoji="1" lang="ja-JP" altLang="en-US"/>
                    </a:p>
                  </a:txBody>
                  <a:tcPr/>
                </a:tc>
                <a:tc>
                  <a:txBody>
                    <a:bodyPr/>
                    <a:lstStyle/>
                    <a:p>
                      <a:r>
                        <a:rPr kumimoji="1" lang="ja-JP" altLang="en-US" sz="1100"/>
                        <a:t>ドライブレコーダー映像データの利活用</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ごみ収集車両のドライブレコーダー映像データを、ごみの収集状況の確認や道路・街路樹の管理及び火災等災害発生前の状況の把握等、利活用にあたって検証を進める。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88997562"/>
                  </a:ext>
                </a:extLst>
              </a:tr>
              <a:tr h="365760">
                <a:tc vMerge="1">
                  <a:txBody>
                    <a:bodyPr/>
                    <a:lstStyle/>
                    <a:p>
                      <a:endParaRPr kumimoji="1" lang="ja-JP" altLang="en-US"/>
                    </a:p>
                  </a:txBody>
                  <a:tcPr/>
                </a:tc>
                <a:tc>
                  <a:txBody>
                    <a:bodyPr/>
                    <a:lstStyle/>
                    <a:p>
                      <a:r>
                        <a:rPr kumimoji="1" lang="ja-JP" altLang="en-US" sz="1100"/>
                        <a:t>道路維持管理の効率化に向けたドライブレコーダー映像の</a:t>
                      </a:r>
                      <a:r>
                        <a:rPr kumimoji="1" lang="en-US" altLang="ja-JP" sz="1100">
                          <a:latin typeface="+mn-ea"/>
                          <a:ea typeface="+mn-ea"/>
                        </a:rPr>
                        <a:t>AI</a:t>
                      </a:r>
                      <a:r>
                        <a:rPr kumimoji="1" lang="ja-JP" altLang="en-US" sz="1100"/>
                        <a:t>解析実証</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ドライブレコーダーの映像データ等を活用した</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解析による区画線の劣化度判定等の手法を検証し、道路の維持管理業務の高度化・効率化を推進する。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17080711"/>
                  </a:ext>
                </a:extLst>
              </a:tr>
              <a:tr h="365760">
                <a:tc vMerge="1">
                  <a:txBody>
                    <a:bodyPr/>
                    <a:lstStyle/>
                    <a:p>
                      <a:endParaRPr kumimoji="1" lang="ja-JP" altLang="en-US"/>
                    </a:p>
                  </a:txBody>
                  <a:tcPr/>
                </a:tc>
                <a:tc>
                  <a:txBody>
                    <a:bodyPr/>
                    <a:lstStyle/>
                    <a:p>
                      <a:r>
                        <a:rPr kumimoji="1" lang="en-US" altLang="ja-JP" sz="1100">
                          <a:latin typeface="+mn-ea"/>
                          <a:ea typeface="+mn-ea"/>
                        </a:rPr>
                        <a:t>AI</a:t>
                      </a:r>
                      <a:r>
                        <a:rPr kumimoji="1" lang="ja-JP" altLang="en-US" sz="1100"/>
                        <a:t>を活用した特殊車両の違法通行対策及び申請許可業務の最適化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可搬式の</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カメラによる取締りを行うことで、取締り業務プロセスの省人化・簡易化を図り、取締り頻度を向上させるとともに、許可業務で国のシステムと連携できるアプリケーションを開発する。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35389506"/>
                  </a:ext>
                </a:extLst>
              </a:tr>
              <a:tr h="36576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100"/>
                        <a:t>御堂筋における</a:t>
                      </a:r>
                      <a:r>
                        <a:rPr kumimoji="1" lang="en-US" altLang="ja-JP" sz="1100">
                          <a:latin typeface="+mn-ea"/>
                          <a:ea typeface="+mn-ea"/>
                        </a:rPr>
                        <a:t>AI</a:t>
                      </a:r>
                      <a:r>
                        <a:rPr kumimoji="1" lang="ja-JP" altLang="en-US" sz="1100"/>
                        <a:t>カメラ及びビッグデータ等を活用した”スマートストリート”の実現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カメラを使って荷捌きや沿道アクセススペースの利用状況を把握し、効率的な運用を検討する。また、歩行者の回遊状況を調査し、周辺エリアへの回遊性向上を図り、地域の活性化やエリア価値の向上を促進し、御堂筋を人中心の道路に転換する取組を進め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73</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44336894"/>
                  </a:ext>
                </a:extLst>
              </a:tr>
              <a:tr h="365760">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en-US" altLang="ja-JP" sz="1100">
                          <a:latin typeface="+mn-ea"/>
                          <a:ea typeface="+mn-ea"/>
                        </a:rPr>
                        <a:t>AI</a:t>
                      </a:r>
                      <a:r>
                        <a:rPr lang="ja-JP" altLang="en-US" sz="1100"/>
                        <a:t>カメラ等を活用したなんば広場の安全・安心な維持管理の実現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ja-JP" altLang="en-US" sz="1100"/>
                        <a:t>人の混雑・集中状況をリアルタイムに把握できるデジタル機器を設置し、イベント時の効果的・効率的な事故防止につなげるなど、なんば広場のより一層の安全・安心の確保に向けたデジタル技術の導入の検討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lang="en-US" altLang="ja-JP" sz="1100" dirty="0"/>
                        <a:t>74</a:t>
                      </a:r>
                      <a:endParaRPr lang="ja-JP" altLang="en-US" sz="11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49273899"/>
                  </a:ext>
                </a:extLst>
              </a:tr>
            </a:tbl>
          </a:graphicData>
        </a:graphic>
      </p:graphicFrame>
    </p:spTree>
    <p:extLst>
      <p:ext uri="{BB962C8B-B14F-4D97-AF65-F5344CB8AC3E}">
        <p14:creationId xmlns:p14="http://schemas.microsoft.com/office/powerpoint/2010/main" val="223025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FC24F-0310-A8EF-316E-8CA7F2C223E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E8BADE15-C6DE-AD68-1B55-95D896F12FC8}"/>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a:extLst>
              <a:ext uri="{FF2B5EF4-FFF2-40B4-BE49-F238E27FC236}">
                <a16:creationId xmlns:a16="http://schemas.microsoft.com/office/drawing/2014/main" id="{0151C052-A80D-A848-A187-4FADB4DA5EBA}"/>
              </a:ext>
            </a:extLst>
          </p:cNvPr>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87FD8F39-C4FB-A1E3-71F2-3A47FDF16509}"/>
              </a:ext>
            </a:extLst>
          </p:cNvPr>
          <p:cNvGraphicFramePr>
            <a:graphicFrameLocks noGrp="1"/>
          </p:cNvGraphicFramePr>
          <p:nvPr>
            <p:extLst>
              <p:ext uri="{D42A27DB-BD31-4B8C-83A1-F6EECF244321}">
                <p14:modId xmlns:p14="http://schemas.microsoft.com/office/powerpoint/2010/main" val="1504397525"/>
              </p:ext>
            </p:extLst>
          </p:nvPr>
        </p:nvGraphicFramePr>
        <p:xfrm>
          <a:off x="216000" y="648000"/>
          <a:ext cx="9360000" cy="46939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3247720">
                  <a:extLst>
                    <a:ext uri="{9D8B030D-6E8A-4147-A177-3AD203B41FA5}">
                      <a16:colId xmlns:a16="http://schemas.microsoft.com/office/drawing/2014/main" val="2155346925"/>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都市・まち</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365760">
                <a:tc rowSpan="9">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kumimoji="1" lang="en-US" altLang="ja-JP" sz="1100"/>
                        <a:t>3D</a:t>
                      </a:r>
                      <a:r>
                        <a:rPr kumimoji="1" lang="ja-JP" altLang="en-US" sz="1100"/>
                        <a:t>都市モデルによる可視化で各種データをまちづくりに活用</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都市計画基礎調査情報や都市計画決定情報など、まちづくりの検討や分析に資するデータについて、</a:t>
                      </a:r>
                      <a:r>
                        <a:rPr kumimoji="0" lang="en-US" altLang="ja-JP" sz="1100" kern="0" spc="0">
                          <a:solidFill>
                            <a:schemeClr val="tx1"/>
                          </a:solidFill>
                          <a:latin typeface="+mn-ea"/>
                          <a:ea typeface="+mn-ea"/>
                          <a:cs typeface="ＭＳ Ｐゴシック" panose="020B0600070205080204" pitchFamily="50" charset="-128"/>
                        </a:rPr>
                        <a:t>3D</a:t>
                      </a:r>
                      <a:r>
                        <a:rPr kumimoji="0" lang="ja-JP" altLang="en-US" sz="1100" kern="0" spc="0">
                          <a:solidFill>
                            <a:schemeClr val="tx1"/>
                          </a:solidFill>
                          <a:latin typeface="+mn-ea"/>
                          <a:ea typeface="+mn-ea"/>
                          <a:cs typeface="ＭＳ Ｐゴシック" panose="020B0600070205080204" pitchFamily="50" charset="-128"/>
                        </a:rPr>
                        <a:t>都市モデルによる可視化やオープンデータ化を行うことで、官民ともに活用しやすい環境を構築。</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727944"/>
                  </a:ext>
                </a:extLst>
              </a:tr>
              <a:tr h="365760">
                <a:tc vMerge="1">
                  <a:txBody>
                    <a:bodyPr/>
                    <a:lstStyle/>
                    <a:p>
                      <a:endParaRPr kumimoji="1" lang="ja-JP" altLang="en-US"/>
                    </a:p>
                  </a:txBody>
                  <a:tcPr/>
                </a:tc>
                <a:tc>
                  <a:txBody>
                    <a:bodyPr/>
                    <a:lstStyle/>
                    <a:p>
                      <a:r>
                        <a:rPr kumimoji="1" lang="ja-JP" altLang="en-US" sz="1100"/>
                        <a:t>建築分野の手続きをオンラインで便利に</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市民等の利便性向上や職員の業務効率化を図るため、建築確認等に関する各種業務・手続きのデジタル化を推進。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93157292"/>
                  </a:ext>
                </a:extLst>
              </a:tr>
              <a:tr h="365760">
                <a:tc vMerge="1">
                  <a:txBody>
                    <a:bodyPr/>
                    <a:lstStyle/>
                    <a:p>
                      <a:endParaRPr kumimoji="1" lang="ja-JP" altLang="en-US"/>
                    </a:p>
                  </a:txBody>
                  <a:tcPr/>
                </a:tc>
                <a:tc>
                  <a:txBody>
                    <a:bodyPr/>
                    <a:lstStyle/>
                    <a:p>
                      <a:r>
                        <a:rPr kumimoji="1" lang="ja-JP" altLang="en-US" sz="1100"/>
                        <a:t>デジタルツインを活用した</a:t>
                      </a:r>
                      <a:r>
                        <a:rPr kumimoji="1" lang="en-US" altLang="ja-JP" sz="1100"/>
                        <a:t>CO2</a:t>
                      </a:r>
                      <a:r>
                        <a:rPr kumimoji="1" lang="ja-JP" altLang="en-US" sz="1100"/>
                        <a:t>削減モデル化による脱炭素化の推進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デジタル技術を活用し、業務ビルへの様々な省エネ技術の導入等による</a:t>
                      </a:r>
                      <a:r>
                        <a:rPr kumimoji="0" lang="en-US" altLang="ja-JP" sz="1100" kern="0" spc="0">
                          <a:solidFill>
                            <a:schemeClr val="tx1"/>
                          </a:solidFill>
                          <a:latin typeface="+mn-ea"/>
                          <a:ea typeface="+mn-ea"/>
                          <a:cs typeface="ＭＳ Ｐゴシック" panose="020B0600070205080204" pitchFamily="50" charset="-128"/>
                        </a:rPr>
                        <a:t>CO2</a:t>
                      </a:r>
                      <a:r>
                        <a:rPr kumimoji="0" lang="ja-JP" altLang="en-US" sz="1100" kern="0" spc="0">
                          <a:solidFill>
                            <a:schemeClr val="tx1"/>
                          </a:solidFill>
                          <a:latin typeface="+mn-ea"/>
                          <a:ea typeface="+mn-ea"/>
                          <a:cs typeface="ＭＳ Ｐゴシック" panose="020B0600070205080204" pitchFamily="50" charset="-128"/>
                        </a:rPr>
                        <a:t>削減効果を可視化・発信することで、関係者の行動変容につなげ、</a:t>
                      </a:r>
                      <a:r>
                        <a:rPr kumimoji="0" lang="en-US" altLang="ja-JP" sz="1100" kern="0" spc="0">
                          <a:solidFill>
                            <a:schemeClr val="tx1"/>
                          </a:solidFill>
                          <a:latin typeface="+mn-ea"/>
                          <a:ea typeface="+mn-ea"/>
                          <a:cs typeface="ＭＳ Ｐゴシック" panose="020B0600070205080204" pitchFamily="50" charset="-128"/>
                        </a:rPr>
                        <a:t>2030</a:t>
                      </a:r>
                      <a:r>
                        <a:rPr kumimoji="0" lang="ja-JP" altLang="en-US" sz="1100" kern="0" spc="0">
                          <a:solidFill>
                            <a:schemeClr val="tx1"/>
                          </a:solidFill>
                          <a:latin typeface="+mn-ea"/>
                          <a:ea typeface="+mn-ea"/>
                          <a:cs typeface="ＭＳ Ｐゴシック" panose="020B0600070205080204" pitchFamily="50" charset="-128"/>
                        </a:rPr>
                        <a:t>（令和</a:t>
                      </a:r>
                      <a:r>
                        <a:rPr kumimoji="0" lang="en-US" altLang="ja-JP" sz="1100" kern="0" spc="0">
                          <a:solidFill>
                            <a:schemeClr val="tx1"/>
                          </a:solidFill>
                          <a:latin typeface="+mn-ea"/>
                          <a:ea typeface="+mn-ea"/>
                          <a:cs typeface="ＭＳ Ｐゴシック" panose="020B0600070205080204" pitchFamily="50" charset="-128"/>
                        </a:rPr>
                        <a:t>12</a:t>
                      </a:r>
                      <a:r>
                        <a:rPr kumimoji="0" lang="ja-JP" altLang="en-US" sz="1100" kern="0" spc="0">
                          <a:solidFill>
                            <a:schemeClr val="tx1"/>
                          </a:solidFill>
                          <a:latin typeface="+mn-ea"/>
                          <a:ea typeface="+mn-ea"/>
                          <a:cs typeface="ＭＳ Ｐゴシック" panose="020B0600070205080204" pitchFamily="50" charset="-128"/>
                        </a:rPr>
                        <a:t>）年度目標の達成に寄与する。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007905"/>
                  </a:ext>
                </a:extLst>
              </a:tr>
              <a:tr h="365760">
                <a:tc vMerge="1">
                  <a:txBody>
                    <a:bodyPr/>
                    <a:lstStyle/>
                    <a:p>
                      <a:endParaRPr kumimoji="1" lang="ja-JP" altLang="en-US"/>
                    </a:p>
                  </a:txBody>
                  <a:tcPr/>
                </a:tc>
                <a:tc>
                  <a:txBody>
                    <a:bodyPr/>
                    <a:lstStyle/>
                    <a:p>
                      <a:r>
                        <a:rPr kumimoji="1" lang="ja-JP" altLang="en-US" sz="1100"/>
                        <a:t>事業活動に伴う温室効果ガス排出量の可視化で脱炭素化を推進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事業活動における温室効果ガス削減対策を促すため、温室効果ガス排出量の可視化ツール導入の取組を支援する。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15526370"/>
                  </a:ext>
                </a:extLst>
              </a:tr>
              <a:tr h="365760">
                <a:tc vMerge="1">
                  <a:txBody>
                    <a:bodyPr/>
                    <a:lstStyle/>
                    <a:p>
                      <a:endParaRPr kumimoji="1" lang="ja-JP" altLang="en-US"/>
                    </a:p>
                  </a:txBody>
                  <a:tcPr/>
                </a:tc>
                <a:tc>
                  <a:txBody>
                    <a:bodyPr/>
                    <a:lstStyle/>
                    <a:p>
                      <a:r>
                        <a:rPr kumimoji="1" lang="en-US" altLang="ja-JP" sz="1100">
                          <a:latin typeface="+mn-ea"/>
                          <a:ea typeface="+mn-ea"/>
                        </a:rPr>
                        <a:t>AR</a:t>
                      </a:r>
                      <a:r>
                        <a:rPr kumimoji="1" lang="ja-JP" altLang="en-US" sz="1100"/>
                        <a:t>技術等を活用した体験型環境学習の実施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脱炭素型ライフスタイルへの変革を促進するため、</a:t>
                      </a:r>
                      <a:r>
                        <a:rPr kumimoji="0" lang="en-US" altLang="ja-JP" sz="1100" kern="0" spc="0">
                          <a:solidFill>
                            <a:schemeClr val="tx1"/>
                          </a:solidFill>
                          <a:latin typeface="+mn-ea"/>
                          <a:ea typeface="+mn-ea"/>
                          <a:cs typeface="ＭＳ Ｐゴシック" panose="020B0600070205080204" pitchFamily="50" charset="-128"/>
                        </a:rPr>
                        <a:t>AR</a:t>
                      </a:r>
                      <a:r>
                        <a:rPr kumimoji="0" lang="ja-JP" altLang="en-US" sz="1100" kern="0" spc="0">
                          <a:solidFill>
                            <a:schemeClr val="tx1"/>
                          </a:solidFill>
                          <a:latin typeface="+mn-ea"/>
                          <a:ea typeface="+mn-ea"/>
                          <a:cs typeface="ＭＳ Ｐゴシック" panose="020B0600070205080204" pitchFamily="50" charset="-128"/>
                        </a:rPr>
                        <a:t>技術等を活用した環境学習・啓発を推進する。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5611562"/>
                  </a:ext>
                </a:extLst>
              </a:tr>
              <a:tr h="365760">
                <a:tc vMerge="1">
                  <a:txBody>
                    <a:bodyPr/>
                    <a:lstStyle/>
                    <a:p>
                      <a:endParaRPr kumimoji="1" lang="ja-JP" altLang="en-US"/>
                    </a:p>
                  </a:txBody>
                  <a:tcPr/>
                </a:tc>
                <a:tc>
                  <a:txBody>
                    <a:bodyPr/>
                    <a:lstStyle/>
                    <a:p>
                      <a:r>
                        <a:rPr kumimoji="1" lang="en-US" altLang="ja-JP" sz="1100">
                          <a:latin typeface="+mn-ea"/>
                          <a:ea typeface="+mn-ea"/>
                        </a:rPr>
                        <a:t>AI</a:t>
                      </a:r>
                      <a:r>
                        <a:rPr kumimoji="1" lang="ja-JP" altLang="en-US" sz="1100"/>
                        <a:t>を活用した空調制御システムによる省エネルギー化の推進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本市施設において、人感センサーと外気温度データを使って</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が空調を最適化・自動制御するシステムを先行的に導入・運用することで、省エネルギー化の効果検証を実施。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61218551"/>
                  </a:ext>
                </a:extLst>
              </a:tr>
              <a:tr h="365760">
                <a:tc vMerge="1">
                  <a:txBody>
                    <a:bodyPr/>
                    <a:lstStyle/>
                    <a:p>
                      <a:endParaRPr kumimoji="1" lang="ja-JP" altLang="en-US"/>
                    </a:p>
                  </a:txBody>
                  <a:tcPr/>
                </a:tc>
                <a:tc>
                  <a:txBody>
                    <a:bodyPr/>
                    <a:lstStyle/>
                    <a:p>
                      <a:r>
                        <a:rPr kumimoji="1" lang="ja-JP" altLang="en-US" sz="1100"/>
                        <a:t>災害重要拠点間無線ネットワークを整備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大規模災害時、災害重要拠点間の安定した通信を確保するため、自営の無線ネットワークを整備する。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88997562"/>
                  </a:ext>
                </a:extLst>
              </a:tr>
              <a:tr h="36576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100"/>
                        <a:t>防災・減災に向けた河川防災情報発信の高度化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本市管理河川の情報（水位・カメラ映像等）を大阪府</a:t>
                      </a:r>
                      <a:r>
                        <a:rPr kumimoji="0" lang="en-US" altLang="ja-JP" sz="1100" kern="0" spc="0">
                          <a:solidFill>
                            <a:schemeClr val="tx1"/>
                          </a:solidFill>
                          <a:latin typeface="+mn-ea"/>
                          <a:ea typeface="+mn-ea"/>
                          <a:cs typeface="ＭＳ Ｐゴシック" panose="020B0600070205080204" pitchFamily="50" charset="-128"/>
                        </a:rPr>
                        <a:t>HP</a:t>
                      </a:r>
                      <a:r>
                        <a:rPr kumimoji="0" lang="ja-JP" altLang="en-US" sz="1100" kern="0" spc="0">
                          <a:solidFill>
                            <a:schemeClr val="tx1"/>
                          </a:solidFill>
                          <a:latin typeface="+mn-ea"/>
                          <a:ea typeface="+mn-ea"/>
                          <a:cs typeface="ＭＳ Ｐゴシック" panose="020B0600070205080204" pitchFamily="50" charset="-128"/>
                        </a:rPr>
                        <a:t>にて公開することで、市民がリアルタイムで河川の情報を確認できる環境を整え、河川氾濫等災害時の安全・安心の確保を推進。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82</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44336894"/>
                  </a:ext>
                </a:extLst>
              </a:tr>
              <a:tr h="365760">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ja-JP" altLang="en-US" sz="1100"/>
                        <a:t>新・港湾情報システム「</a:t>
                      </a:r>
                      <a:r>
                        <a:rPr lang="en-US" altLang="ja-JP" sz="1100">
                          <a:latin typeface="+mn-ea"/>
                          <a:ea typeface="+mn-ea"/>
                        </a:rPr>
                        <a:t>CONPAS</a:t>
                      </a:r>
                      <a:r>
                        <a:rPr lang="ja-JP" altLang="en-US" sz="1100">
                          <a:latin typeface="+mn-ea"/>
                          <a:ea typeface="+mn-ea"/>
                        </a:rPr>
                        <a:t>」の</a:t>
                      </a:r>
                      <a:r>
                        <a:rPr lang="ja-JP" altLang="en-US" sz="1100"/>
                        <a:t>導入によりコンテナ物流の効率化及び生産性を向上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ja-JP" altLang="en-US" sz="1100"/>
                        <a:t>国土交通省が開発した新・港湾情報</a:t>
                      </a:r>
                      <a:r>
                        <a:rPr lang="ja-JP" altLang="en-US" sz="1100">
                          <a:latin typeface="+mn-ea"/>
                          <a:ea typeface="+mn-ea"/>
                        </a:rPr>
                        <a:t>システム「</a:t>
                      </a:r>
                      <a:r>
                        <a:rPr lang="en-US" altLang="ja-JP" sz="1100">
                          <a:latin typeface="+mn-ea"/>
                          <a:ea typeface="+mn-ea"/>
                        </a:rPr>
                        <a:t>CONPAS</a:t>
                      </a:r>
                      <a:r>
                        <a:rPr lang="ja-JP" altLang="en-US" sz="1100">
                          <a:latin typeface="+mn-ea"/>
                          <a:ea typeface="+mn-ea"/>
                        </a:rPr>
                        <a:t>」を導入</a:t>
                      </a:r>
                      <a:r>
                        <a:rPr lang="ja-JP" altLang="en-US" sz="1100"/>
                        <a:t>し、コンテナターミナルのゲート前混雑の解消などを図ることで、コンテナ物流の効率化及び生産性向上をめざす。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lang="en-US" altLang="ja-JP" sz="1100" dirty="0"/>
                        <a:t>83</a:t>
                      </a:r>
                      <a:endParaRPr lang="ja-JP" altLang="en-US" sz="11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49273899"/>
                  </a:ext>
                </a:extLst>
              </a:tr>
            </a:tbl>
          </a:graphicData>
        </a:graphic>
      </p:graphicFrame>
    </p:spTree>
    <p:extLst>
      <p:ext uri="{BB962C8B-B14F-4D97-AF65-F5344CB8AC3E}">
        <p14:creationId xmlns:p14="http://schemas.microsoft.com/office/powerpoint/2010/main" val="68582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F0CB5-017E-DBE2-C9CA-DE68D421ABC7}"/>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D4EC3326-6F4C-781C-FA90-4AFFEB74D5C9}"/>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a:extLst>
              <a:ext uri="{FF2B5EF4-FFF2-40B4-BE49-F238E27FC236}">
                <a16:creationId xmlns:a16="http://schemas.microsoft.com/office/drawing/2014/main" id="{591B41E3-F667-80F6-0C07-4A1AF4F90713}"/>
              </a:ext>
            </a:extLst>
          </p:cNvPr>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DE6298AF-8803-A5ED-E539-C25918F3ACD5}"/>
              </a:ext>
            </a:extLst>
          </p:cNvPr>
          <p:cNvGraphicFramePr>
            <a:graphicFrameLocks noGrp="1"/>
          </p:cNvGraphicFramePr>
          <p:nvPr>
            <p:extLst>
              <p:ext uri="{D42A27DB-BD31-4B8C-83A1-F6EECF244321}">
                <p14:modId xmlns:p14="http://schemas.microsoft.com/office/powerpoint/2010/main" val="3350526067"/>
              </p:ext>
            </p:extLst>
          </p:nvPr>
        </p:nvGraphicFramePr>
        <p:xfrm>
          <a:off x="216000" y="648000"/>
          <a:ext cx="9360000" cy="55473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223720">
                  <a:extLst>
                    <a:ext uri="{9D8B030D-6E8A-4147-A177-3AD203B41FA5}">
                      <a16:colId xmlns:a16="http://schemas.microsoft.com/office/drawing/2014/main" val="2155346925"/>
                    </a:ext>
                  </a:extLst>
                </a:gridCol>
                <a:gridCol w="3024000">
                  <a:extLst>
                    <a:ext uri="{9D8B030D-6E8A-4147-A177-3AD203B41FA5}">
                      <a16:colId xmlns:a16="http://schemas.microsoft.com/office/drawing/2014/main" val="2328309787"/>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行政</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214448">
                <a:tc rowSpan="1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2">
                  <a:txBody>
                    <a:bodyPr/>
                    <a:lstStyle/>
                    <a:p>
                      <a:r>
                        <a:rPr kumimoji="1" lang="ja-JP" altLang="en-US" sz="1100"/>
                        <a:t>バックオフィス（内部管理業務）</a:t>
                      </a:r>
                      <a:r>
                        <a:rPr kumimoji="1" lang="en-US" altLang="ja-JP" sz="1100"/>
                        <a:t>DX</a:t>
                      </a:r>
                      <a:r>
                        <a:rPr kumimoji="1" lang="ja-JP" altLang="en-US" sz="1100"/>
                        <a:t>の実現</a:t>
                      </a:r>
                    </a:p>
                  </a:txBody>
                  <a:tcPr anchor="ctr">
                    <a:lnL w="12700" cap="flat" cmpd="sng" algn="ctr">
                      <a:solidFill>
                        <a:schemeClr val="bg2">
                          <a:lumMod val="9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r>
                        <a:rPr kumimoji="1" lang="ja-JP" altLang="en-US" sz="1100"/>
                        <a:t>文書・人事・予算・契約・会計等のバックオフィス業務（内部管理業務）においてデジタル技術を活用し、組織全体の最適化と働き方改革を実現する。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sym typeface="Helvetica Light"/>
                        </a:rPr>
                        <a:t>85</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30413254"/>
                  </a:ext>
                </a:extLst>
              </a:tr>
              <a:tr h="365760">
                <a:tc vMerge="1">
                  <a:txBody>
                    <a:bodyPr/>
                    <a:lstStyle/>
                    <a:p>
                      <a:pPr algn="l"/>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6">
                  <a:txBody>
                    <a:bodyPr/>
                    <a:lstStyle/>
                    <a:p>
                      <a:endParaRPr lang="ja-JP" altLang="en-US"/>
                    </a:p>
                  </a:txBody>
                  <a:tcPr anchor="ctr">
                    <a:lnL w="12700" cap="flat" cmpd="sng" algn="ctr">
                      <a:solidFill>
                        <a:schemeClr val="bg2">
                          <a:lumMod val="9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バックオフィス</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を実現させるシステム基盤の導入</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業務横断で共通的に利用するシステム基盤として、シームレスにデータ連携できる基盤やノーコード・ローコード機能を有した統合的にサービスを管理できるプラットフォーム、さらに全庁共通的に利用できるオンラインストレージを導入する。</a:t>
                      </a:r>
                      <a:endParaRPr kumimoji="0" lang="en-US" altLang="ja-JP"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93043739"/>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公文書管理業務の最適化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文書管理システム再構築に向けた要件の整理、公文書管理に関する事務効率化に向けた汎用オンラインストレージの試行検証を実施する。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12974535"/>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人事給与等関係業務の最適化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人事給与等関係業務の最適化に向けて、近年急成長している</a:t>
                      </a:r>
                      <a:r>
                        <a:rPr kumimoji="0" lang="en-US" altLang="ja-JP" sz="1100" kern="0" spc="0">
                          <a:solidFill>
                            <a:schemeClr val="tx1"/>
                          </a:solidFill>
                          <a:latin typeface="+mn-ea"/>
                          <a:ea typeface="+mn-ea"/>
                          <a:cs typeface="ＭＳ Ｐゴシック" panose="020B0600070205080204" pitchFamily="50" charset="-128"/>
                        </a:rPr>
                        <a:t>HR</a:t>
                      </a:r>
                      <a:r>
                        <a:rPr kumimoji="0" lang="ja-JP" altLang="en-US" sz="1100" kern="0" spc="0">
                          <a:solidFill>
                            <a:schemeClr val="tx1"/>
                          </a:solidFill>
                          <a:latin typeface="+mn-ea"/>
                          <a:ea typeface="+mn-ea"/>
                          <a:cs typeface="ＭＳ Ｐゴシック" panose="020B0600070205080204" pitchFamily="50" charset="-128"/>
                        </a:rPr>
                        <a:t>テックサービスの導入に向けた試行検証、及び職員採用管理業務を含む関係業務の全体最適化等に関する準備・検討を実施する。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54517741"/>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予算編成業務の最適化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各部署間で紙やメール等のやり取りによりアナログな運用となっている予算編成業務について、全庁的な効率化を図るために予算編成システムの構築を行う。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5719259"/>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調達・契約業務の最適化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現行保有している入札等管理機能を拡充するとともに、新たに電子契約機能を追加し、</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の推進に資するシステム構築を実施する。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24800685"/>
                  </a:ext>
                </a:extLst>
              </a:tr>
              <a:tr h="3657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財務会計業務の最適化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財務会計業務の最適化に向けて、業務改革を実現しながら、バックオフィス</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実現のため導入するシステム基盤と連携して財務会計システムの再構築を行う。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06538745"/>
                  </a:ext>
                </a:extLst>
              </a:tr>
              <a:tr h="365760">
                <a:tc vMerge="1">
                  <a:txBody>
                    <a:bodyPr/>
                    <a:lstStyle/>
                    <a:p>
                      <a:endParaRPr kumimoji="1" lang="ja-JP" altLang="en-US"/>
                    </a:p>
                  </a:txBody>
                  <a:tcPr>
                    <a:lnT w="6350" cap="flat" cmpd="sng" algn="ctr">
                      <a:solidFill>
                        <a:schemeClr val="bg1">
                          <a:lumMod val="65000"/>
                        </a:schemeClr>
                      </a:solidFill>
                      <a:prstDash val="solid"/>
                      <a:round/>
                      <a:headEnd type="none" w="med" len="med"/>
                      <a:tailEnd type="none" w="med" len="med"/>
                    </a:lnT>
                  </a:tcPr>
                </a:tc>
                <a:tc gridSpan="2">
                  <a:txBody>
                    <a:bodyPr/>
                    <a:lstStyle/>
                    <a:p>
                      <a:r>
                        <a:rPr kumimoji="1" lang="ja-JP" altLang="en-US" sz="1100"/>
                        <a:t>自治体情報システムの標準化・共通化</a:t>
                      </a:r>
                    </a:p>
                  </a:txBody>
                  <a:tcPr anchor="ctr">
                    <a:lnL w="12700" cap="flat" cmpd="sng" algn="ctr">
                      <a:solidFill>
                        <a:schemeClr val="bg2">
                          <a:lumMod val="9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地方公共団体情報システムの標準化に関する法律に基づき、地方公共団体の主要</a:t>
                      </a:r>
                      <a:r>
                        <a:rPr kumimoji="0" lang="en-US" altLang="ja-JP" sz="1100" kern="0" spc="0">
                          <a:solidFill>
                            <a:schemeClr val="tx1"/>
                          </a:solidFill>
                          <a:latin typeface="+mn-ea"/>
                          <a:ea typeface="+mn-ea"/>
                          <a:cs typeface="ＭＳ Ｐゴシック" panose="020B0600070205080204" pitchFamily="50" charset="-128"/>
                        </a:rPr>
                        <a:t>20</a:t>
                      </a:r>
                      <a:r>
                        <a:rPr kumimoji="0" lang="ja-JP" altLang="en-US" sz="1100" kern="0" spc="0">
                          <a:solidFill>
                            <a:schemeClr val="tx1"/>
                          </a:solidFill>
                          <a:latin typeface="+mn-ea"/>
                          <a:ea typeface="+mn-ea"/>
                          <a:cs typeface="ＭＳ Ｐゴシック" panose="020B0600070205080204" pitchFamily="50" charset="-128"/>
                        </a:rPr>
                        <a:t>業務を国の標準化基準にあわせた情報システムへ移行する。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727944"/>
                  </a:ext>
                </a:extLst>
              </a:tr>
              <a:tr h="365760">
                <a:tc vMerge="1">
                  <a:txBody>
                    <a:bodyPr/>
                    <a:lstStyle/>
                    <a:p>
                      <a:endParaRPr kumimoji="1" lang="ja-JP" altLang="en-US"/>
                    </a:p>
                  </a:txBody>
                  <a:tcPr/>
                </a:tc>
                <a:tc gridSpan="2">
                  <a:txBody>
                    <a:bodyPr/>
                    <a:lstStyle/>
                    <a:p>
                      <a:r>
                        <a:rPr kumimoji="1" lang="ja-JP" altLang="en-US" sz="1100"/>
                        <a:t>システム刷新計画の推進</a:t>
                      </a:r>
                    </a:p>
                  </a:txBody>
                  <a:tcPr anchor="ctr">
                    <a:lnL w="12700" cap="flat" cmpd="sng" algn="ctr">
                      <a:solidFill>
                        <a:schemeClr val="bg2">
                          <a:lumMod val="9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業務の効率化や生産性向上に向け、全体での最適化及び</a:t>
                      </a:r>
                      <a:r>
                        <a:rPr kumimoji="0" lang="en-US" altLang="ja-JP" sz="1100" kern="0" spc="0">
                          <a:solidFill>
                            <a:schemeClr val="tx1"/>
                          </a:solidFill>
                          <a:latin typeface="+mn-ea"/>
                          <a:ea typeface="+mn-ea"/>
                          <a:cs typeface="ＭＳ Ｐゴシック" panose="020B0600070205080204" pitchFamily="50" charset="-128"/>
                        </a:rPr>
                        <a:t>BPR</a:t>
                      </a:r>
                      <a:r>
                        <a:rPr kumimoji="0" lang="ja-JP" altLang="en-US" sz="1100" kern="0" spc="0">
                          <a:solidFill>
                            <a:schemeClr val="tx1"/>
                          </a:solidFill>
                          <a:latin typeface="+mn-ea"/>
                          <a:ea typeface="+mn-ea"/>
                          <a:cs typeface="ＭＳ Ｐゴシック" panose="020B0600070205080204" pitchFamily="50" charset="-128"/>
                        </a:rPr>
                        <a:t>を行い、クラウドサービスを利用し、情報システムの刷新を推進していく。</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88997562"/>
                  </a:ext>
                </a:extLst>
              </a:tr>
              <a:tr h="365760">
                <a:tc vMerge="1">
                  <a:txBody>
                    <a:bodyPr/>
                    <a:lstStyle/>
                    <a:p>
                      <a:endParaRPr kumimoji="1" lang="ja-JP" altLang="en-US"/>
                    </a:p>
                  </a:txBody>
                  <a:tcPr>
                    <a:lnT w="6350" cap="flat" cmpd="sng" algn="ctr">
                      <a:solidFill>
                        <a:schemeClr val="bg1">
                          <a:lumMod val="65000"/>
                        </a:schemeClr>
                      </a:solidFill>
                      <a:prstDash val="solid"/>
                      <a:round/>
                      <a:headEnd type="none" w="med" len="med"/>
                      <a:tailEnd type="none" w="med" len="med"/>
                    </a:lnT>
                  </a:tcPr>
                </a:tc>
                <a:tc gridSpan="2">
                  <a:txBody>
                    <a:bodyPr/>
                    <a:lstStyle/>
                    <a:p>
                      <a:r>
                        <a:rPr kumimoji="1" lang="ja-JP" altLang="en-US" sz="1100"/>
                        <a:t>システムの職員内製化により</a:t>
                      </a:r>
                      <a:r>
                        <a:rPr kumimoji="1" lang="en-US" altLang="ja-JP" sz="1100"/>
                        <a:t>BPR</a:t>
                      </a:r>
                      <a:r>
                        <a:rPr kumimoji="1" lang="ja-JP" altLang="en-US" sz="1100"/>
                        <a:t>を推進</a:t>
                      </a:r>
                    </a:p>
                  </a:txBody>
                  <a:tcPr anchor="ctr">
                    <a:lnL w="12700" cap="flat" cmpd="sng" algn="ctr">
                      <a:solidFill>
                        <a:schemeClr val="bg2">
                          <a:lumMod val="9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プログラミングの知識やスキルが無くてもシステムやアプリケーションの構築ができるノーコードツールを導入し、デジタル統括室が各部局を支援しながらシステムの職員内製化と</a:t>
                      </a:r>
                      <a:r>
                        <a:rPr kumimoji="0" lang="en-US" altLang="ja-JP" sz="1100" kern="0" spc="0">
                          <a:solidFill>
                            <a:schemeClr val="tx1"/>
                          </a:solidFill>
                          <a:latin typeface="+mn-ea"/>
                          <a:ea typeface="+mn-ea"/>
                          <a:cs typeface="ＭＳ Ｐゴシック" panose="020B0600070205080204" pitchFamily="50" charset="-128"/>
                        </a:rPr>
                        <a:t>BPR</a:t>
                      </a:r>
                      <a:r>
                        <a:rPr kumimoji="0" lang="ja-JP" altLang="en-US" sz="1100" kern="0" spc="0">
                          <a:solidFill>
                            <a:schemeClr val="tx1"/>
                          </a:solidFill>
                          <a:latin typeface="+mn-ea"/>
                          <a:ea typeface="+mn-ea"/>
                          <a:cs typeface="ＭＳ Ｐゴシック" panose="020B0600070205080204" pitchFamily="50" charset="-128"/>
                        </a:rPr>
                        <a:t>を進める​。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35389506"/>
                  </a:ext>
                </a:extLst>
              </a:tr>
              <a:tr h="36576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r>
                        <a:rPr kumimoji="1" lang="ja-JP" altLang="en-US" sz="1100"/>
                        <a:t>生成</a:t>
                      </a:r>
                      <a:r>
                        <a:rPr kumimoji="1" lang="en-US" altLang="ja-JP" sz="1100">
                          <a:latin typeface="+mn-ea"/>
                          <a:ea typeface="+mn-ea"/>
                        </a:rPr>
                        <a:t>AI</a:t>
                      </a:r>
                      <a:r>
                        <a:rPr kumimoji="1" lang="ja-JP" altLang="en-US" sz="1100">
                          <a:latin typeface="+mn-ea"/>
                          <a:ea typeface="+mn-ea"/>
                        </a:rPr>
                        <a:t>を活</a:t>
                      </a:r>
                      <a:r>
                        <a:rPr kumimoji="1" lang="ja-JP" altLang="en-US" sz="1100"/>
                        <a:t>用して業務効率化を推進</a:t>
                      </a:r>
                    </a:p>
                  </a:txBody>
                  <a:tcPr anchor="ctr">
                    <a:lnL w="12700" cap="flat" cmpd="sng" algn="ctr">
                      <a:solidFill>
                        <a:schemeClr val="bg2">
                          <a:lumMod val="9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業務の効率化、作業の負荷軽減及び業務品質の向上をめざし、職員が日常的に行う文書の作成・要約・添削等の業務に活用するため、生成</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の利用環境を構築する。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92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44336894"/>
                  </a:ext>
                </a:extLst>
              </a:tr>
            </a:tbl>
          </a:graphicData>
        </a:graphic>
      </p:graphicFrame>
    </p:spTree>
    <p:extLst>
      <p:ext uri="{BB962C8B-B14F-4D97-AF65-F5344CB8AC3E}">
        <p14:creationId xmlns:p14="http://schemas.microsoft.com/office/powerpoint/2010/main" val="3751138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066B0-6606-30D3-B5DC-5A9A32FAC9AF}"/>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E79627ED-9AE7-818A-0D14-F8578A9F60E9}"/>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a:extLst>
              <a:ext uri="{FF2B5EF4-FFF2-40B4-BE49-F238E27FC236}">
                <a16:creationId xmlns:a16="http://schemas.microsoft.com/office/drawing/2014/main" id="{5122FF00-F386-12CE-60F2-02C5E25BD52B}"/>
              </a:ext>
            </a:extLst>
          </p:cNvPr>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59D82506-2D5D-65A8-0F34-9195D1F4A393}"/>
              </a:ext>
            </a:extLst>
          </p:cNvPr>
          <p:cNvGraphicFramePr>
            <a:graphicFrameLocks noGrp="1"/>
          </p:cNvGraphicFramePr>
          <p:nvPr>
            <p:extLst>
              <p:ext uri="{D42A27DB-BD31-4B8C-83A1-F6EECF244321}">
                <p14:modId xmlns:p14="http://schemas.microsoft.com/office/powerpoint/2010/main" val="812561289"/>
              </p:ext>
            </p:extLst>
          </p:nvPr>
        </p:nvGraphicFramePr>
        <p:xfrm>
          <a:off x="216000" y="648000"/>
          <a:ext cx="9360000" cy="460248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3247720">
                  <a:extLst>
                    <a:ext uri="{9D8B030D-6E8A-4147-A177-3AD203B41FA5}">
                      <a16:colId xmlns:a16="http://schemas.microsoft.com/office/drawing/2014/main" val="2155346925"/>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dirty="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行政</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365760">
                <a:tc rowSpan="8">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kumimoji="1" lang="en-US" altLang="ja-JP" sz="1100">
                          <a:latin typeface="+mn-ea"/>
                          <a:ea typeface="+mn-ea"/>
                        </a:rPr>
                        <a:t>AI</a:t>
                      </a:r>
                      <a:r>
                        <a:rPr kumimoji="1" lang="ja-JP" altLang="en-US" sz="1100"/>
                        <a:t>文字起こしツールを活用して業務効率化を推進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文字起こしツールを活用し、議事録だけでなく窓口や庁外などの現場における面談記録等の作成に関する作業負担軽減と効率化を図る。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727944"/>
                  </a:ext>
                </a:extLst>
              </a:tr>
              <a:tr h="365760">
                <a:tc vMerge="1">
                  <a:txBody>
                    <a:bodyPr/>
                    <a:lstStyle/>
                    <a:p>
                      <a:endParaRPr kumimoji="1" lang="ja-JP" altLang="en-US"/>
                    </a:p>
                  </a:txBody>
                  <a:tcPr/>
                </a:tc>
                <a:tc>
                  <a:txBody>
                    <a:bodyPr/>
                    <a:lstStyle/>
                    <a:p>
                      <a:r>
                        <a:rPr kumimoji="1" lang="en-US" altLang="ja-JP" sz="1100">
                          <a:latin typeface="+mn-ea"/>
                          <a:ea typeface="+mn-ea"/>
                        </a:rPr>
                        <a:t>AI</a:t>
                      </a:r>
                      <a:r>
                        <a:rPr kumimoji="1" lang="ja-JP" altLang="en-US" sz="1100"/>
                        <a:t>を活用したファイル検索機能によるサービス向上と業務効率化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職員業務に</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やデジタル技術を活用し、大容量のデータから迅速に目的のフォルダやファイルを検索する機能を導入することで行政サービスの品質向上と業務効率・労働生産性の向上を実現する。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93157292"/>
                  </a:ext>
                </a:extLst>
              </a:tr>
              <a:tr h="365760">
                <a:tc vMerge="1">
                  <a:txBody>
                    <a:bodyPr/>
                    <a:lstStyle/>
                    <a:p>
                      <a:endParaRPr kumimoji="1" lang="ja-JP" altLang="en-US"/>
                    </a:p>
                  </a:txBody>
                  <a:tcPr/>
                </a:tc>
                <a:tc>
                  <a:txBody>
                    <a:bodyPr/>
                    <a:lstStyle/>
                    <a:p>
                      <a:r>
                        <a:rPr kumimoji="1" lang="ja-JP" altLang="en-US" sz="1100"/>
                        <a:t>データ利活用で実現する、効果的な施策立案と行政サービスの質の向上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データ活用及び</a:t>
                      </a:r>
                      <a:r>
                        <a:rPr kumimoji="0" lang="en-US" altLang="ja-JP" sz="1100" kern="0" spc="0">
                          <a:solidFill>
                            <a:schemeClr val="tx1"/>
                          </a:solidFill>
                          <a:latin typeface="+mn-ea"/>
                          <a:ea typeface="+mn-ea"/>
                          <a:cs typeface="ＭＳ Ｐゴシック" panose="020B0600070205080204" pitchFamily="50" charset="-128"/>
                        </a:rPr>
                        <a:t>EBPM</a:t>
                      </a:r>
                      <a:r>
                        <a:rPr kumimoji="0" lang="ja-JP" altLang="en-US" sz="1100" kern="0" spc="0">
                          <a:solidFill>
                            <a:schemeClr val="tx1"/>
                          </a:solidFill>
                          <a:latin typeface="+mn-ea"/>
                          <a:ea typeface="+mn-ea"/>
                          <a:cs typeface="ＭＳ Ｐゴシック" panose="020B0600070205080204" pitchFamily="50" charset="-128"/>
                        </a:rPr>
                        <a:t>の推進のためデータ可視化環境の充実や人材育成を行うとともに、データを安全かつ速やかに連携し利活用するため「庁内データブリッジ」（データ連携ツール）の導入に向けた検討を実施。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007905"/>
                  </a:ext>
                </a:extLst>
              </a:tr>
              <a:tr h="365760">
                <a:tc vMerge="1">
                  <a:txBody>
                    <a:bodyPr/>
                    <a:lstStyle/>
                    <a:p>
                      <a:endParaRPr kumimoji="1" lang="ja-JP" altLang="en-US"/>
                    </a:p>
                  </a:txBody>
                  <a:tcPr/>
                </a:tc>
                <a:tc>
                  <a:txBody>
                    <a:bodyPr/>
                    <a:lstStyle/>
                    <a:p>
                      <a:r>
                        <a:rPr kumimoji="1" lang="ja-JP" altLang="en-US" sz="1100"/>
                        <a:t>施設カルテのクラウド化で効率的な公共施設管理を実現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法定点検結果や工事履歴等の情報を集約化している施設カルテをクラウド上で管理することにより、データの随時更新や最新データの共有を図り、効果的、効率的な施設管理を実現する。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15526370"/>
                  </a:ext>
                </a:extLst>
              </a:tr>
              <a:tr h="365760">
                <a:tc vMerge="1">
                  <a:txBody>
                    <a:bodyPr/>
                    <a:lstStyle/>
                    <a:p>
                      <a:endParaRPr kumimoji="1" lang="ja-JP" altLang="en-US"/>
                    </a:p>
                  </a:txBody>
                  <a:tcPr/>
                </a:tc>
                <a:tc>
                  <a:txBody>
                    <a:bodyPr/>
                    <a:lstStyle/>
                    <a:p>
                      <a:r>
                        <a:rPr kumimoji="1" lang="ja-JP" altLang="en-US" sz="1100" dirty="0"/>
                        <a:t>現場におけるウェアラブルカメラ等を活用した業務効率化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dirty="0">
                          <a:solidFill>
                            <a:schemeClr val="tx1"/>
                          </a:solidFill>
                          <a:latin typeface="+mn-ea"/>
                          <a:ea typeface="+mn-ea"/>
                          <a:cs typeface="ＭＳ Ｐゴシック" panose="020B0600070205080204" pitchFamily="50" charset="-128"/>
                        </a:rPr>
                        <a:t>監督職員などがウェアラブルカメラを装着し現場状況を映すことにより、遠隔地にいる上司や設計担当と現場の状況をリアルタイムに共有し、業務の効率化等を図る。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5611562"/>
                  </a:ext>
                </a:extLst>
              </a:tr>
              <a:tr h="365760">
                <a:tc vMerge="1">
                  <a:txBody>
                    <a:bodyPr/>
                    <a:lstStyle/>
                    <a:p>
                      <a:endParaRPr kumimoji="1" lang="ja-JP" altLang="en-US"/>
                    </a:p>
                  </a:txBody>
                  <a:tcPr/>
                </a:tc>
                <a:tc>
                  <a:txBody>
                    <a:bodyPr/>
                    <a:lstStyle/>
                    <a:p>
                      <a:r>
                        <a:rPr kumimoji="1" lang="ja-JP" altLang="en-US" sz="1100"/>
                        <a:t>市設建築物情報管理のシステム化による着実な維持管理の実現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市設建築物における設計から維持管理までの情報を一元的に管理する「（仮称）市設建築物情報管理システム」を構築し、全市的に市設建築物におけるデータ活用を実現することで、公共施設の機能維持向上につなげ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61218551"/>
                  </a:ext>
                </a:extLst>
              </a:tr>
              <a:tr h="365760">
                <a:tc vMerge="1">
                  <a:txBody>
                    <a:bodyPr/>
                    <a:lstStyle/>
                    <a:p>
                      <a:endParaRPr kumimoji="1" lang="ja-JP" altLang="en-US"/>
                    </a:p>
                  </a:txBody>
                  <a:tcPr/>
                </a:tc>
                <a:tc>
                  <a:txBody>
                    <a:bodyPr/>
                    <a:lstStyle/>
                    <a:p>
                      <a:r>
                        <a:rPr kumimoji="1" lang="ja-JP" altLang="en-US" sz="1100"/>
                        <a:t>デジタル技術を活用した都市計画道路等整備関係業務の最適化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都市の骨格である都市計画道路等の整備事業の効率化・最適化に向け、既存の業務手法等の抜本的な見直しや資料・情報のデジタル化、</a:t>
                      </a:r>
                      <a:r>
                        <a:rPr kumimoji="0" lang="en-US" altLang="ja-JP" sz="1100" kern="0" spc="0">
                          <a:solidFill>
                            <a:schemeClr val="tx1"/>
                          </a:solidFill>
                          <a:latin typeface="+mn-ea"/>
                          <a:ea typeface="+mn-ea"/>
                          <a:cs typeface="ＭＳ Ｐゴシック" panose="020B0600070205080204" pitchFamily="50" charset="-128"/>
                        </a:rPr>
                        <a:t>PM</a:t>
                      </a:r>
                      <a:r>
                        <a:rPr kumimoji="0" lang="ja-JP" altLang="en-US" sz="1100" kern="0" spc="0">
                          <a:solidFill>
                            <a:schemeClr val="tx1"/>
                          </a:solidFill>
                          <a:latin typeface="+mn-ea"/>
                          <a:ea typeface="+mn-ea"/>
                          <a:cs typeface="ＭＳ Ｐゴシック" panose="020B0600070205080204" pitchFamily="50" charset="-128"/>
                        </a:rPr>
                        <a:t>（</a:t>
                      </a:r>
                      <a:r>
                        <a:rPr kumimoji="0" lang="en-US" altLang="ja-JP" sz="1100" kern="0" spc="0">
                          <a:solidFill>
                            <a:schemeClr val="tx1"/>
                          </a:solidFill>
                          <a:latin typeface="+mn-ea"/>
                          <a:ea typeface="+mn-ea"/>
                          <a:cs typeface="ＭＳ Ｐゴシック" panose="020B0600070205080204" pitchFamily="50" charset="-128"/>
                        </a:rPr>
                        <a:t>Project Management</a:t>
                      </a:r>
                      <a:r>
                        <a:rPr kumimoji="0" lang="ja-JP" altLang="en-US" sz="1100" kern="0" spc="0">
                          <a:solidFill>
                            <a:schemeClr val="tx1"/>
                          </a:solidFill>
                          <a:latin typeface="+mn-ea"/>
                          <a:ea typeface="+mn-ea"/>
                          <a:cs typeface="ＭＳ Ｐゴシック" panose="020B0600070205080204" pitchFamily="50" charset="-128"/>
                        </a:rPr>
                        <a:t>）等の活用に向けた検討を実施。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99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88997562"/>
                  </a:ext>
                </a:extLst>
              </a:tr>
              <a:tr h="365760">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ja-JP" altLang="en-US" sz="1100"/>
                        <a:t>大阪市の情報セキュリティレベルの向上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ja-JP" altLang="en-US" sz="1100"/>
                        <a:t>外部専門人材の活用、インシデント対応機能の確保、職員への研修・訓練を通じて、全庁的な情報セキュリティ体制の強化を図る。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lang="en-US" altLang="ja-JP" sz="1100" dirty="0"/>
                        <a:t>100</a:t>
                      </a:r>
                      <a:endParaRPr lang="ja-JP" altLang="en-US" sz="11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49273899"/>
                  </a:ext>
                </a:extLst>
              </a:tr>
            </a:tbl>
          </a:graphicData>
        </a:graphic>
      </p:graphicFrame>
    </p:spTree>
    <p:extLst>
      <p:ext uri="{BB962C8B-B14F-4D97-AF65-F5344CB8AC3E}">
        <p14:creationId xmlns:p14="http://schemas.microsoft.com/office/powerpoint/2010/main" val="300146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8878EEF-266A-1955-0EAE-9EA9EE2B65AF}"/>
              </a:ext>
            </a:extLst>
          </p:cNvPr>
          <p:cNvSpPr>
            <a:spLocks noGrp="1"/>
          </p:cNvSpPr>
          <p:nvPr>
            <p:ph type="title"/>
          </p:nvPr>
        </p:nvSpPr>
        <p:spPr/>
        <p:txBody>
          <a:bodyPr/>
          <a:lstStyle/>
          <a:p>
            <a:r>
              <a:rPr lang="ja-JP" altLang="en-US"/>
              <a:t>アクションプランについて</a:t>
            </a:r>
          </a:p>
        </p:txBody>
      </p:sp>
      <p:sp>
        <p:nvSpPr>
          <p:cNvPr id="3" name="スライド番号プレースホルダー 2"/>
          <p:cNvSpPr>
            <a:spLocks noGrp="1"/>
          </p:cNvSpPr>
          <p:nvPr>
            <p:ph type="sldNum" sz="quarter" idx="4"/>
          </p:nvPr>
        </p:nvSpPr>
        <p:spPr>
          <a:xfrm>
            <a:off x="7616825" y="6491572"/>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pPr/>
              <a:t>2</a:t>
            </a:fld>
            <a:endParaRPr kumimoji="1" lang="en-GB"/>
          </a:p>
        </p:txBody>
      </p:sp>
      <p:sp>
        <p:nvSpPr>
          <p:cNvPr id="21" name="テキスト ボックス 20">
            <a:extLst>
              <a:ext uri="{FF2B5EF4-FFF2-40B4-BE49-F238E27FC236}">
                <a16:creationId xmlns:a16="http://schemas.microsoft.com/office/drawing/2014/main" id="{945E38E8-6958-218B-C83D-6259A993E8B6}"/>
              </a:ext>
            </a:extLst>
          </p:cNvPr>
          <p:cNvSpPr txBox="1"/>
          <p:nvPr/>
        </p:nvSpPr>
        <p:spPr>
          <a:xfrm>
            <a:off x="446400" y="6315150"/>
            <a:ext cx="9842546" cy="415498"/>
          </a:xfrm>
          <a:prstGeom prst="rect">
            <a:avLst/>
          </a:prstGeom>
          <a:noFill/>
        </p:spPr>
        <p:txBody>
          <a:bodyPr wrap="square">
            <a:spAutoFit/>
          </a:bodyPr>
          <a:lstStyle/>
          <a:p>
            <a:r>
              <a:rPr lang="en-US" altLang="ja-JP" sz="1050" dirty="0"/>
              <a:t>※1 Key Performance Indicator</a:t>
            </a:r>
            <a:r>
              <a:rPr lang="ja-JP" altLang="en-US" sz="1050" dirty="0"/>
              <a:t>の略。組織において業績を評価するための指標。達成すべき目標に対し、どれだけの進捗が見られたかを測る指標。</a:t>
            </a:r>
            <a:endParaRPr lang="en-US" altLang="ja-JP" sz="1050" dirty="0"/>
          </a:p>
          <a:p>
            <a:r>
              <a:rPr lang="en-US" altLang="ja-JP" sz="1050" dirty="0"/>
              <a:t>※2 VISION</a:t>
            </a:r>
            <a:r>
              <a:rPr lang="ja-JP" altLang="en-US" sz="1050" dirty="0"/>
              <a:t>ごとの進捗を評価する仕組みとして設定するが、各評価指標の向上には他の</a:t>
            </a:r>
            <a:r>
              <a:rPr lang="en-US" altLang="ja-JP" sz="1050" dirty="0"/>
              <a:t>VISION</a:t>
            </a:r>
            <a:r>
              <a:rPr lang="ja-JP" altLang="en-US" sz="1050" dirty="0"/>
              <a:t>の取組も寄与する場合がある。</a:t>
            </a:r>
            <a:endParaRPr lang="en-US" altLang="ja-JP" sz="1050" dirty="0"/>
          </a:p>
        </p:txBody>
      </p:sp>
      <p:pic>
        <p:nvPicPr>
          <p:cNvPr id="27" name="図 26">
            <a:extLst>
              <a:ext uri="{FF2B5EF4-FFF2-40B4-BE49-F238E27FC236}">
                <a16:creationId xmlns:a16="http://schemas.microsoft.com/office/drawing/2014/main" id="{46DAEB35-5557-1590-9020-97779DE35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3741" y="1138391"/>
            <a:ext cx="1944786" cy="2021353"/>
          </a:xfrm>
          <a:prstGeom prst="rect">
            <a:avLst/>
          </a:prstGeom>
        </p:spPr>
      </p:pic>
      <p:pic>
        <p:nvPicPr>
          <p:cNvPr id="31" name="図 30">
            <a:extLst>
              <a:ext uri="{FF2B5EF4-FFF2-40B4-BE49-F238E27FC236}">
                <a16:creationId xmlns:a16="http://schemas.microsoft.com/office/drawing/2014/main" id="{B2646514-3CF1-916B-DB08-562668E15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741" y="3534125"/>
            <a:ext cx="1947849" cy="2021353"/>
          </a:xfrm>
          <a:prstGeom prst="rect">
            <a:avLst/>
          </a:prstGeom>
        </p:spPr>
      </p:pic>
      <p:sp>
        <p:nvSpPr>
          <p:cNvPr id="32" name="矢印: 山形 78">
            <a:extLst>
              <a:ext uri="{FF2B5EF4-FFF2-40B4-BE49-F238E27FC236}">
                <a16:creationId xmlns:a16="http://schemas.microsoft.com/office/drawing/2014/main" id="{E6695BF4-727B-2790-8D9E-747C5D541A69}"/>
              </a:ext>
            </a:extLst>
          </p:cNvPr>
          <p:cNvSpPr/>
          <p:nvPr/>
        </p:nvSpPr>
        <p:spPr>
          <a:xfrm rot="5400000">
            <a:off x="4770821" y="1939815"/>
            <a:ext cx="2580292" cy="219222"/>
          </a:xfrm>
          <a:prstGeom prst="chevron">
            <a:avLst>
              <a:gd name="adj" fmla="val 1586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lumMod val="50000"/>
                  <a:lumOff val="50000"/>
                </a:schemeClr>
              </a:solidFill>
            </a:endParaRPr>
          </a:p>
        </p:txBody>
      </p:sp>
      <p:sp>
        <p:nvSpPr>
          <p:cNvPr id="33" name="矢印: 山形 79">
            <a:extLst>
              <a:ext uri="{FF2B5EF4-FFF2-40B4-BE49-F238E27FC236}">
                <a16:creationId xmlns:a16="http://schemas.microsoft.com/office/drawing/2014/main" id="{64850105-D733-BE29-B39B-B86470AF8B1A}"/>
              </a:ext>
            </a:extLst>
          </p:cNvPr>
          <p:cNvSpPr/>
          <p:nvPr/>
        </p:nvSpPr>
        <p:spPr>
          <a:xfrm rot="5400000">
            <a:off x="4839954" y="4206995"/>
            <a:ext cx="2442026" cy="219222"/>
          </a:xfrm>
          <a:prstGeom prst="chevron">
            <a:avLst>
              <a:gd name="adj" fmla="val 15868"/>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bg1"/>
              </a:solidFill>
            </a:endParaRPr>
          </a:p>
        </p:txBody>
      </p:sp>
      <p:sp>
        <p:nvSpPr>
          <p:cNvPr id="34" name="正方形/長方形 33">
            <a:extLst>
              <a:ext uri="{FF2B5EF4-FFF2-40B4-BE49-F238E27FC236}">
                <a16:creationId xmlns:a16="http://schemas.microsoft.com/office/drawing/2014/main" id="{B6B05A0D-9D97-AABB-3B63-FE04FAF06F09}"/>
              </a:ext>
            </a:extLst>
          </p:cNvPr>
          <p:cNvSpPr/>
          <p:nvPr/>
        </p:nvSpPr>
        <p:spPr>
          <a:xfrm>
            <a:off x="6396990" y="872078"/>
            <a:ext cx="3060693" cy="26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400" b="1">
                <a:solidFill>
                  <a:schemeClr val="tx1"/>
                </a:solidFill>
                <a:latin typeface="+mn-ea"/>
              </a:rPr>
              <a:t>企画・</a:t>
            </a:r>
            <a:r>
              <a:rPr kumimoji="1" lang="en-US" altLang="ja-JP" sz="1400" b="1">
                <a:solidFill>
                  <a:schemeClr val="tx1"/>
                </a:solidFill>
                <a:latin typeface="+mn-ea"/>
              </a:rPr>
              <a:t>BPR</a:t>
            </a:r>
            <a:r>
              <a:rPr kumimoji="1" lang="ja-JP" altLang="en-US" sz="1400" b="1">
                <a:solidFill>
                  <a:schemeClr val="tx1"/>
                </a:solidFill>
                <a:latin typeface="+mn-ea"/>
              </a:rPr>
              <a:t>段階</a:t>
            </a:r>
            <a:endParaRPr kumimoji="1" lang="en-GB" sz="1400" b="1">
              <a:solidFill>
                <a:schemeClr val="tx1"/>
              </a:solidFill>
              <a:latin typeface="+mn-ea"/>
            </a:endParaRPr>
          </a:p>
        </p:txBody>
      </p:sp>
      <p:sp>
        <p:nvSpPr>
          <p:cNvPr id="35" name="正方形/長方形 34">
            <a:extLst>
              <a:ext uri="{FF2B5EF4-FFF2-40B4-BE49-F238E27FC236}">
                <a16:creationId xmlns:a16="http://schemas.microsoft.com/office/drawing/2014/main" id="{A7469F76-E245-6B0E-260C-D14F0C9E2D27}"/>
              </a:ext>
            </a:extLst>
          </p:cNvPr>
          <p:cNvSpPr/>
          <p:nvPr/>
        </p:nvSpPr>
        <p:spPr>
          <a:xfrm>
            <a:off x="6396990" y="3223637"/>
            <a:ext cx="3060693" cy="26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400" b="1">
                <a:solidFill>
                  <a:schemeClr val="tx1"/>
                </a:solidFill>
                <a:latin typeface="+mn-ea"/>
              </a:rPr>
              <a:t>ソリューション導入段階</a:t>
            </a:r>
            <a:endParaRPr kumimoji="1" lang="en-GB" sz="1400" b="1">
              <a:solidFill>
                <a:schemeClr val="tx1"/>
              </a:solidFill>
              <a:latin typeface="+mn-ea"/>
            </a:endParaRPr>
          </a:p>
        </p:txBody>
      </p:sp>
      <p:sp>
        <p:nvSpPr>
          <p:cNvPr id="36" name="テキスト プレースホルダー 9">
            <a:extLst>
              <a:ext uri="{FF2B5EF4-FFF2-40B4-BE49-F238E27FC236}">
                <a16:creationId xmlns:a16="http://schemas.microsoft.com/office/drawing/2014/main" id="{464DE467-909D-499D-AFBD-6F384F979737}"/>
              </a:ext>
            </a:extLst>
          </p:cNvPr>
          <p:cNvSpPr txBox="1">
            <a:spLocks/>
          </p:cNvSpPr>
          <p:nvPr/>
        </p:nvSpPr>
        <p:spPr>
          <a:xfrm>
            <a:off x="448316" y="759280"/>
            <a:ext cx="4964118" cy="4313651"/>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GB" spc="-40" dirty="0"/>
              <a:t>D</a:t>
            </a:r>
            <a:r>
              <a:rPr lang="en-US" altLang="ja-JP" spc="-40" dirty="0"/>
              <a:t>X</a:t>
            </a:r>
            <a:r>
              <a:rPr lang="ja-JP" altLang="en-US" spc="-40" dirty="0"/>
              <a:t>戦略に基づく具体的な取組計画として「大阪市</a:t>
            </a:r>
            <a:r>
              <a:rPr lang="en-US" altLang="ja-JP" spc="-40" dirty="0"/>
              <a:t>DX</a:t>
            </a:r>
            <a:r>
              <a:rPr lang="ja-JP" altLang="en-US" spc="-40" dirty="0"/>
              <a:t>戦略アクションプラン」を</a:t>
            </a:r>
            <a:r>
              <a:rPr lang="en-US" altLang="ja-JP" spc="-40" dirty="0"/>
              <a:t>2023</a:t>
            </a:r>
            <a:r>
              <a:rPr lang="ja-JP" altLang="en-US" spc="-40" dirty="0"/>
              <a:t>年３月に策定しました。市民の</a:t>
            </a:r>
            <a:r>
              <a:rPr lang="en-US" altLang="ja-JP" spc="-40" dirty="0"/>
              <a:t>QoL</a:t>
            </a:r>
            <a:r>
              <a:rPr lang="ja-JP" altLang="en-US" spc="-40" dirty="0"/>
              <a:t>の向上と都市力の向上をめざし、「サービス</a:t>
            </a:r>
            <a:r>
              <a:rPr lang="en-US" altLang="ja-JP" spc="-40" dirty="0"/>
              <a:t>DX</a:t>
            </a:r>
            <a:r>
              <a:rPr lang="ja-JP" altLang="en-US" spc="-40" dirty="0"/>
              <a:t>」、「都市・まち</a:t>
            </a:r>
            <a:r>
              <a:rPr lang="en-US" altLang="ja-JP" spc="-40" dirty="0"/>
              <a:t>DX</a:t>
            </a:r>
            <a:r>
              <a:rPr lang="ja-JP" altLang="en-US" spc="-40" dirty="0"/>
              <a:t>」、「行政</a:t>
            </a:r>
            <a:r>
              <a:rPr lang="en-US" altLang="ja-JP" spc="-40" dirty="0"/>
              <a:t>DX</a:t>
            </a:r>
            <a:r>
              <a:rPr lang="ja-JP" altLang="en-US" spc="-40" dirty="0"/>
              <a:t>」の３方向から取組を進めます。</a:t>
            </a:r>
            <a:endParaRPr lang="en-US" altLang="ja-JP" spc="-40" dirty="0"/>
          </a:p>
          <a:p>
            <a:pPr marL="285750" indent="-285750" algn="just">
              <a:buFont typeface="Arial" panose="020B0604020202020204" pitchFamily="34" charset="0"/>
              <a:buChar char="•"/>
            </a:pPr>
            <a:r>
              <a:rPr lang="ja-JP" altLang="en-US" spc="-40" dirty="0"/>
              <a:t>各取組については、設定する</a:t>
            </a:r>
            <a:r>
              <a:rPr lang="en-US" altLang="ja-JP" spc="-40" dirty="0"/>
              <a:t>KPI</a:t>
            </a:r>
            <a:r>
              <a:rPr lang="en-US" altLang="ja-JP" sz="1000" spc="-40" dirty="0">
                <a:latin typeface="+mn-ea"/>
              </a:rPr>
              <a:t>※1</a:t>
            </a:r>
            <a:r>
              <a:rPr lang="ja-JP" altLang="en-US" spc="-40" dirty="0"/>
              <a:t>に基づき進捗管理を行うとともに、デジタル技術の進展や社会を取り巻く状況等を踏まえ、適宜、取組の追加や見直しも行っていきます。</a:t>
            </a:r>
            <a:endParaRPr lang="en-US" altLang="ja-JP" spc="-40" dirty="0"/>
          </a:p>
          <a:p>
            <a:pPr marL="285750" indent="-285750" algn="just">
              <a:buFont typeface="Arial" panose="020B0604020202020204" pitchFamily="34" charset="0"/>
              <a:buChar char="•"/>
            </a:pPr>
            <a:r>
              <a:rPr lang="ja-JP" altLang="en-US" spc="-40" dirty="0"/>
              <a:t>あわせて、</a:t>
            </a:r>
            <a:r>
              <a:rPr lang="en-US" altLang="ja-JP" spc="-40" dirty="0"/>
              <a:t>VISION</a:t>
            </a:r>
            <a:r>
              <a:rPr lang="ja-JP" altLang="en-US" spc="-40" dirty="0"/>
              <a:t>ごとの進捗を評価する仕組みとして</a:t>
            </a:r>
            <a:r>
              <a:rPr kumimoji="1" lang="ja-JP" altLang="en-US" sz="1400" dirty="0">
                <a:solidFill>
                  <a:schemeClr val="tx1"/>
                </a:solidFill>
              </a:rPr>
              <a:t>、「評価カテゴリ」、「評価</a:t>
            </a:r>
            <a:r>
              <a:rPr lang="ja-JP" altLang="en-US" dirty="0"/>
              <a:t>指標</a:t>
            </a:r>
            <a:r>
              <a:rPr kumimoji="1" lang="ja-JP" altLang="en-US" sz="1400" dirty="0">
                <a:solidFill>
                  <a:schemeClr val="tx1"/>
                </a:solidFill>
              </a:rPr>
              <a:t>」を設定して取り組んでまいります</a:t>
            </a:r>
            <a:r>
              <a:rPr lang="en-US" altLang="ja-JP" sz="1000" spc="-40" dirty="0">
                <a:latin typeface="+mn-ea"/>
              </a:rPr>
              <a:t>※2</a:t>
            </a:r>
            <a:r>
              <a:rPr lang="en-US" altLang="ja-JP" sz="1000" spc="-40" dirty="0"/>
              <a:t> </a:t>
            </a:r>
            <a:r>
              <a:rPr kumimoji="1" lang="ja-JP" altLang="en-US" sz="1400" dirty="0">
                <a:solidFill>
                  <a:schemeClr val="tx1"/>
                </a:solidFill>
              </a:rPr>
              <a:t>。</a:t>
            </a:r>
            <a:endParaRPr kumimoji="1" lang="en-US" altLang="ja-JP" sz="1400" dirty="0">
              <a:solidFill>
                <a:schemeClr val="tx1"/>
              </a:solidFill>
            </a:endParaRPr>
          </a:p>
          <a:p>
            <a:pPr marL="285750" indent="-285750" algn="just">
              <a:buFont typeface="Arial" panose="020B0604020202020204" pitchFamily="34" charset="0"/>
              <a:buChar char="•"/>
            </a:pPr>
            <a:r>
              <a:rPr lang="ja-JP" altLang="en-US" spc="-40" dirty="0"/>
              <a:t>「大阪市</a:t>
            </a:r>
            <a:r>
              <a:rPr lang="en-US" altLang="ja-JP" spc="-40" dirty="0"/>
              <a:t>DX</a:t>
            </a:r>
            <a:r>
              <a:rPr lang="ja-JP" altLang="en-US" spc="-40" dirty="0"/>
              <a:t>戦略アクションプラン」は随時見直しを行うこととしており、今回、新たな取組を追加する等の見直しを行います。見直し後の本アクションプランは、当面３年間（</a:t>
            </a:r>
            <a:r>
              <a:rPr lang="en-US" altLang="ja-JP" spc="-40" dirty="0"/>
              <a:t>2025</a:t>
            </a:r>
            <a:r>
              <a:rPr lang="ja-JP" altLang="en-US" spc="-40" dirty="0"/>
              <a:t>年度～</a:t>
            </a:r>
            <a:r>
              <a:rPr lang="en-US" altLang="ja-JP" spc="-40" dirty="0"/>
              <a:t>2027</a:t>
            </a:r>
            <a:r>
              <a:rPr lang="ja-JP" altLang="en-US" spc="-40" dirty="0"/>
              <a:t>年度）を対象として作成しています。</a:t>
            </a:r>
            <a:endParaRPr lang="en-US" altLang="ja-JP" spc="-40" dirty="0"/>
          </a:p>
          <a:p>
            <a:pPr marL="285750" lvl="0" indent="-285750" algn="just">
              <a:buFont typeface="Arial" panose="020B0604020202020204" pitchFamily="34" charset="0"/>
              <a:buChar char="•"/>
            </a:pPr>
            <a:r>
              <a:rPr lang="ja-JP" altLang="en-US" spc="-40" dirty="0"/>
              <a:t>外部有識者から専門的な知見に基づく助言を得ることにより、取組の有効性を高めるとともに、市長をトップとした「大阪市</a:t>
            </a:r>
            <a:r>
              <a:rPr lang="en-US" altLang="ja-JP" spc="-40" dirty="0"/>
              <a:t>DX</a:t>
            </a:r>
            <a:r>
              <a:rPr lang="ja-JP" altLang="en-US" spc="-40" dirty="0"/>
              <a:t>推進本部会議」において取組状況の確認を行いながら、総合的かつ強力に</a:t>
            </a:r>
            <a:r>
              <a:rPr lang="en-US" altLang="ja-JP" spc="-40" dirty="0"/>
              <a:t>DX</a:t>
            </a:r>
            <a:r>
              <a:rPr lang="ja-JP" altLang="en-US" spc="-40" dirty="0"/>
              <a:t>を推進していきます。</a:t>
            </a:r>
            <a:endParaRPr lang="en-US" altLang="ja-JP" spc="-40" dirty="0"/>
          </a:p>
          <a:p>
            <a:pPr marL="285750" lvl="0" indent="-285750" algn="just">
              <a:buFont typeface="Arial" panose="020B0604020202020204" pitchFamily="34" charset="0"/>
              <a:buChar char="•"/>
            </a:pPr>
            <a:r>
              <a:rPr lang="ja-JP" altLang="en-US" spc="-40" dirty="0"/>
              <a:t>多様なニーズに対し、明確なビジョンを持ち、「企画⇒実行⇒改善」のサイクルをスピーディーに繰り返す、いわゆる「アジャイル手法」で、</a:t>
            </a:r>
            <a:br>
              <a:rPr lang="en-US" altLang="ja-JP" spc="-40" dirty="0"/>
            </a:br>
            <a:r>
              <a:rPr lang="ja-JP" altLang="en-US" spc="-40" dirty="0"/>
              <a:t>できることは素早く、柔軟に軌道修正しながら取組を進めていきます。</a:t>
            </a:r>
            <a:endParaRPr lang="en-US" altLang="ja-JP" spc="-40" dirty="0"/>
          </a:p>
        </p:txBody>
      </p:sp>
      <p:cxnSp>
        <p:nvCxnSpPr>
          <p:cNvPr id="38" name="直線矢印コネクタ 37">
            <a:extLst>
              <a:ext uri="{FF2B5EF4-FFF2-40B4-BE49-F238E27FC236}">
                <a16:creationId xmlns:a16="http://schemas.microsoft.com/office/drawing/2014/main" id="{DFA5D971-03D9-48F9-15F4-5E18E7CE40B7}"/>
              </a:ext>
            </a:extLst>
          </p:cNvPr>
          <p:cNvCxnSpPr>
            <a:cxnSpLocks/>
          </p:cNvCxnSpPr>
          <p:nvPr/>
        </p:nvCxnSpPr>
        <p:spPr>
          <a:xfrm>
            <a:off x="6060966" y="1001230"/>
            <a:ext cx="345440" cy="0"/>
          </a:xfrm>
          <a:prstGeom prst="straightConnector1">
            <a:avLst/>
          </a:prstGeom>
          <a:ln w="9525">
            <a:solidFill>
              <a:schemeClr val="tx1">
                <a:lumMod val="85000"/>
                <a:lumOff val="1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9EAE8F39-BDD0-63FD-FCB5-D65F41F66471}"/>
              </a:ext>
            </a:extLst>
          </p:cNvPr>
          <p:cNvCxnSpPr>
            <a:cxnSpLocks/>
            <a:endCxn id="35" idx="1"/>
          </p:cNvCxnSpPr>
          <p:nvPr/>
        </p:nvCxnSpPr>
        <p:spPr>
          <a:xfrm>
            <a:off x="6060966" y="3356793"/>
            <a:ext cx="336024" cy="1"/>
          </a:xfrm>
          <a:prstGeom prst="straightConnector1">
            <a:avLst/>
          </a:prstGeom>
          <a:ln w="9525">
            <a:solidFill>
              <a:schemeClr val="tx1">
                <a:lumMod val="85000"/>
                <a:lumOff val="1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円弧 39">
            <a:extLst>
              <a:ext uri="{FF2B5EF4-FFF2-40B4-BE49-F238E27FC236}">
                <a16:creationId xmlns:a16="http://schemas.microsoft.com/office/drawing/2014/main" id="{27E497AF-3D0F-6954-B076-31A6BF74143F}"/>
              </a:ext>
            </a:extLst>
          </p:cNvPr>
          <p:cNvSpPr/>
          <p:nvPr/>
        </p:nvSpPr>
        <p:spPr>
          <a:xfrm>
            <a:off x="7597252" y="1798598"/>
            <a:ext cx="614746" cy="614746"/>
          </a:xfrm>
          <a:prstGeom prst="arc">
            <a:avLst>
              <a:gd name="adj1" fmla="val 13487511"/>
              <a:gd name="adj2" fmla="val 153273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1" name="円弧 40">
            <a:extLst>
              <a:ext uri="{FF2B5EF4-FFF2-40B4-BE49-F238E27FC236}">
                <a16:creationId xmlns:a16="http://schemas.microsoft.com/office/drawing/2014/main" id="{10E9C11E-5648-F2C1-2F17-FB10BAA4CE59}"/>
              </a:ext>
            </a:extLst>
          </p:cNvPr>
          <p:cNvSpPr/>
          <p:nvPr/>
        </p:nvSpPr>
        <p:spPr>
          <a:xfrm>
            <a:off x="7597252" y="1798598"/>
            <a:ext cx="614746" cy="614746"/>
          </a:xfrm>
          <a:prstGeom prst="arc">
            <a:avLst>
              <a:gd name="adj1" fmla="val 1942005"/>
              <a:gd name="adj2" fmla="val 1303649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2" name="円弧 41">
            <a:extLst>
              <a:ext uri="{FF2B5EF4-FFF2-40B4-BE49-F238E27FC236}">
                <a16:creationId xmlns:a16="http://schemas.microsoft.com/office/drawing/2014/main" id="{DEDFB463-44EA-015C-A43F-622171168968}"/>
              </a:ext>
            </a:extLst>
          </p:cNvPr>
          <p:cNvSpPr/>
          <p:nvPr/>
        </p:nvSpPr>
        <p:spPr>
          <a:xfrm>
            <a:off x="7597252" y="4191217"/>
            <a:ext cx="614746" cy="614746"/>
          </a:xfrm>
          <a:prstGeom prst="arc">
            <a:avLst>
              <a:gd name="adj1" fmla="val 13487511"/>
              <a:gd name="adj2" fmla="val 153273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3" name="円弧 42">
            <a:extLst>
              <a:ext uri="{FF2B5EF4-FFF2-40B4-BE49-F238E27FC236}">
                <a16:creationId xmlns:a16="http://schemas.microsoft.com/office/drawing/2014/main" id="{C676062C-1CD3-64B2-50B0-E0646D87A1BB}"/>
              </a:ext>
            </a:extLst>
          </p:cNvPr>
          <p:cNvSpPr/>
          <p:nvPr/>
        </p:nvSpPr>
        <p:spPr>
          <a:xfrm>
            <a:off x="7597252" y="4191217"/>
            <a:ext cx="614746" cy="614746"/>
          </a:xfrm>
          <a:prstGeom prst="arc">
            <a:avLst>
              <a:gd name="adj1" fmla="val 1942005"/>
              <a:gd name="adj2" fmla="val 1303649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Tree>
    <p:extLst>
      <p:ext uri="{BB962C8B-B14F-4D97-AF65-F5344CB8AC3E}">
        <p14:creationId xmlns:p14="http://schemas.microsoft.com/office/powerpoint/2010/main" val="279967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BD05F-7996-0568-533A-2C98D4676CB3}"/>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06058E80-E73C-DD5E-B23E-2F6AB2CE026B}"/>
              </a:ext>
            </a:extLst>
          </p:cNvPr>
          <p:cNvSpPr>
            <a:spLocks noGrp="1"/>
          </p:cNvSpPr>
          <p:nvPr>
            <p:ph type="title"/>
          </p:nvPr>
        </p:nvSpPr>
        <p:spPr/>
        <p:txBody>
          <a:bodyPr/>
          <a:lstStyle/>
          <a:p>
            <a:r>
              <a:rPr lang="ja-JP" altLang="en-US"/>
              <a:t>アクションプランの取組一覧</a:t>
            </a:r>
          </a:p>
        </p:txBody>
      </p:sp>
      <p:sp>
        <p:nvSpPr>
          <p:cNvPr id="3" name="スライド番号プレースホルダー 2">
            <a:extLst>
              <a:ext uri="{FF2B5EF4-FFF2-40B4-BE49-F238E27FC236}">
                <a16:creationId xmlns:a16="http://schemas.microsoft.com/office/drawing/2014/main" id="{38575673-8857-4E03-4477-AC04588B2EBE}"/>
              </a:ext>
            </a:extLst>
          </p:cNvPr>
          <p:cNvSpPr>
            <a:spLocks noGrp="1"/>
          </p:cNvSpPr>
          <p:nvPr>
            <p:ph type="sldNum" sz="quarter" idx="4294967295"/>
          </p:nvPr>
        </p:nvSpPr>
        <p:spPr>
          <a:xfrm>
            <a:off x="760095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2374303E-5FCE-CB27-5426-BCF2CDC8D86A}"/>
              </a:ext>
            </a:extLst>
          </p:cNvPr>
          <p:cNvGraphicFramePr>
            <a:graphicFrameLocks noGrp="1"/>
          </p:cNvGraphicFramePr>
          <p:nvPr>
            <p:extLst>
              <p:ext uri="{D42A27DB-BD31-4B8C-83A1-F6EECF244321}">
                <p14:modId xmlns:p14="http://schemas.microsoft.com/office/powerpoint/2010/main" val="3415381605"/>
              </p:ext>
            </p:extLst>
          </p:nvPr>
        </p:nvGraphicFramePr>
        <p:xfrm>
          <a:off x="216000" y="648000"/>
          <a:ext cx="9360000" cy="28194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3247720">
                  <a:extLst>
                    <a:ext uri="{9D8B030D-6E8A-4147-A177-3AD203B41FA5}">
                      <a16:colId xmlns:a16="http://schemas.microsoft.com/office/drawing/2014/main" val="2155346925"/>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noProof="0">
                          <a:ln>
                            <a:noFill/>
                          </a:ln>
                          <a:solidFill>
                            <a:schemeClr val="tx1"/>
                          </a:solidFill>
                          <a:effectLst/>
                          <a:uLnTx/>
                          <a:uFillTx/>
                          <a:latin typeface="Avenir Next LT Pro Demi"/>
                          <a:ea typeface="Yu Gothic UI"/>
                          <a:cs typeface="+mn-cs"/>
                        </a:rPr>
                        <a:t>DX</a:t>
                      </a:r>
                      <a:r>
                        <a:rPr kumimoji="1" lang="ja-JP" altLang="en-US" sz="1100" b="1" i="0" u="none" strike="noStrike" kern="1200" cap="none" spc="50" normalizeH="0" baseline="0" noProof="0">
                          <a:ln>
                            <a:noFill/>
                          </a:ln>
                          <a:solidFill>
                            <a:schemeClr val="tx1"/>
                          </a:solidFill>
                          <a:effectLst/>
                          <a:uLnTx/>
                          <a:uFillTx/>
                          <a:latin typeface="Avenir Next LT Pro Demi"/>
                          <a:ea typeface="Yu Gothic UI"/>
                          <a:cs typeface="+mn-cs"/>
                        </a:rPr>
                        <a:t>を推進する仕組みづくり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365760">
                <a:tc rowSpan="5">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kumimoji="1" lang="ja-JP" altLang="en-US" sz="1100"/>
                        <a:t>各部局の</a:t>
                      </a:r>
                      <a:r>
                        <a:rPr kumimoji="1" lang="en-US" altLang="ja-JP" sz="1100"/>
                        <a:t>DX</a:t>
                      </a:r>
                      <a:r>
                        <a:rPr kumimoji="1" lang="ja-JP" altLang="en-US" sz="1100"/>
                        <a:t>の取組を伴走支援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各部局への支援や他都市の事例を活用しつつ、成功事例と知見を蓄積し、マニュアル化を行うとともに、デジタル統括室が調達したコンサルティング事業者を活用し、職員が自発的に</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を進められるノウハウを習得することで、全庁的に</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の取組を推進する仕組みを構築。</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103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7727944"/>
                  </a:ext>
                </a:extLst>
              </a:tr>
              <a:tr h="365760">
                <a:tc vMerge="1">
                  <a:txBody>
                    <a:bodyPr/>
                    <a:lstStyle/>
                    <a:p>
                      <a:endParaRPr kumimoji="1" lang="ja-JP" altLang="en-US"/>
                    </a:p>
                  </a:txBody>
                  <a:tcPr/>
                </a:tc>
                <a:tc>
                  <a:txBody>
                    <a:bodyPr/>
                    <a:lstStyle/>
                    <a:p>
                      <a:r>
                        <a:rPr kumimoji="1" lang="ja-JP" altLang="en-US" sz="1100"/>
                        <a:t>外部専門人材を活用して取組を支援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を積極的に推進またはけん引できる人材として外部専門人材を採用し、当該人材が各部局における</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の取組に積極的に関与・参画・支援していく。</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104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93157292"/>
                  </a:ext>
                </a:extLst>
              </a:tr>
              <a:tr h="365760">
                <a:tc vMerge="1">
                  <a:txBody>
                    <a:bodyPr/>
                    <a:lstStyle/>
                    <a:p>
                      <a:endParaRPr kumimoji="1" lang="ja-JP" altLang="en-US"/>
                    </a:p>
                  </a:txBody>
                  <a:tcPr/>
                </a:tc>
                <a:tc>
                  <a:txBody>
                    <a:bodyPr/>
                    <a:lstStyle/>
                    <a:p>
                      <a:r>
                        <a:rPr kumimoji="1" lang="en-US" altLang="ja-JP" sz="1100"/>
                        <a:t>DX</a:t>
                      </a:r>
                      <a:r>
                        <a:rPr kumimoji="1" lang="ja-JP" altLang="en-US" sz="1100"/>
                        <a:t>マインド・デジタルリテラシーを身につけた人材の育成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全職員に対してスピード感を持ったリスキリング（学び直し）を行い、職員の</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マインド・デジタルリテラシーの向上を図り、行政スキルに加えデジタルスキルを身につけた人材を育成する​。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106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007905"/>
                  </a:ext>
                </a:extLst>
              </a:tr>
              <a:tr h="36576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100"/>
                        <a:t>デジタルを活用して“</a:t>
                      </a:r>
                      <a:r>
                        <a:rPr kumimoji="1" lang="en-US" altLang="ja-JP" sz="1100"/>
                        <a:t>Re-Design”</a:t>
                      </a:r>
                      <a:r>
                        <a:rPr kumimoji="1" lang="ja-JP" altLang="en-US" sz="1100"/>
                        <a:t>を主体的に担う人材を育成</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自らの業務の</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を主体的に担える人材を育成するため、グループワークを中心とした研修を通して、</a:t>
                      </a:r>
                      <a:r>
                        <a:rPr kumimoji="0" lang="en-US" altLang="ja-JP" sz="1100" kern="0" spc="0">
                          <a:solidFill>
                            <a:schemeClr val="tx1"/>
                          </a:solidFill>
                          <a:latin typeface="+mn-ea"/>
                          <a:ea typeface="+mn-ea"/>
                          <a:cs typeface="ＭＳ Ｐゴシック" panose="020B0600070205080204" pitchFamily="50" charset="-128"/>
                        </a:rPr>
                        <a:t>BPR</a:t>
                      </a:r>
                      <a:r>
                        <a:rPr kumimoji="0" lang="ja-JP" altLang="en-US" sz="1100" kern="0" spc="0">
                          <a:solidFill>
                            <a:schemeClr val="tx1"/>
                          </a:solidFill>
                          <a:latin typeface="+mn-ea"/>
                          <a:ea typeface="+mn-ea"/>
                          <a:cs typeface="ＭＳ Ｐゴシック" panose="020B0600070205080204" pitchFamily="50" charset="-128"/>
                        </a:rPr>
                        <a:t>やサービスデザイン思考、デジタル技術に関する知識の習得をめざす。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a:cs typeface="ＭＳ Ｐゴシック" panose="020B0600070205080204" pitchFamily="50" charset="-128"/>
                        </a:rPr>
                        <a:t>107</a:t>
                      </a:r>
                      <a:endParaRPr kumimoji="0" lang="ja-JP" altLang="en-US" sz="1100" kern="0" spc="0">
                        <a:solidFill>
                          <a:schemeClr val="tx1"/>
                        </a:solidFill>
                        <a:latin typeface="+mn-lt"/>
                        <a:ea typeface="Yu Gothic UI"/>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44336894"/>
                  </a:ext>
                </a:extLst>
              </a:tr>
              <a:tr h="365760">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ja-JP" altLang="en-US" sz="1100"/>
                        <a:t>都市・インフラ分野における</a:t>
                      </a:r>
                      <a:r>
                        <a:rPr lang="en-US" altLang="ja-JP" sz="1100"/>
                        <a:t>DX</a:t>
                      </a:r>
                      <a:r>
                        <a:rPr lang="ja-JP" altLang="en-US" sz="1100"/>
                        <a:t>人材を育成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lvl="0">
                        <a:buNone/>
                      </a:pPr>
                      <a:r>
                        <a:rPr lang="ja-JP" sz="1100" b="0" i="0" u="none" strike="noStrike" noProof="0">
                          <a:latin typeface="Avenir Next LT Pro"/>
                        </a:rPr>
                        <a:t>都市・まち</a:t>
                      </a:r>
                      <a:r>
                        <a:rPr lang="en-US" sz="1100" b="0" i="0" u="none" strike="noStrike" noProof="0">
                          <a:latin typeface="Avenir Next LT Pro"/>
                        </a:rPr>
                        <a:t>DX</a:t>
                      </a:r>
                      <a:r>
                        <a:rPr lang="ja-JP" sz="1100" b="0" i="0" u="none" strike="noStrike" noProof="0">
                          <a:latin typeface="Avenir Next LT Pro"/>
                        </a:rPr>
                        <a:t>の実現に向けて、技術職員に対して、デジタル技術に</a:t>
                      </a:r>
                      <a:r>
                        <a:rPr lang="ja-JP" altLang="en-US" sz="1100" b="0" i="0" u="none" strike="noStrike" noProof="0">
                          <a:latin typeface="Avenir Next LT Pro"/>
                        </a:rPr>
                        <a:t>関する</a:t>
                      </a:r>
                      <a:r>
                        <a:rPr lang="ja-JP" sz="1100" b="0" i="0" u="none" strike="noStrike" noProof="0">
                          <a:latin typeface="Avenir Next LT Pro"/>
                        </a:rPr>
                        <a:t>幅広い知識の習得や、実業務を想定したデジタル化推進の企画等を体験する研修を実施する。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r"/>
                      <a:r>
                        <a:rPr lang="en-US" altLang="ja-JP" sz="1100" dirty="0"/>
                        <a:t>108</a:t>
                      </a:r>
                      <a:endParaRPr lang="ja-JP" altLang="en-US" sz="11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49273899"/>
                  </a:ext>
                </a:extLst>
              </a:tr>
            </a:tbl>
          </a:graphicData>
        </a:graphic>
      </p:graphicFrame>
    </p:spTree>
    <p:extLst>
      <p:ext uri="{BB962C8B-B14F-4D97-AF65-F5344CB8AC3E}">
        <p14:creationId xmlns:p14="http://schemas.microsoft.com/office/powerpoint/2010/main" val="176397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7408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noFill/>
        </p:spPr>
        <p:txBody>
          <a:bodyPr/>
          <a:lstStyle/>
          <a:p>
            <a:r>
              <a:rPr lang="ja-JP" altLang="en-US" spc="300">
                <a:ln w="9525">
                  <a:solidFill>
                    <a:schemeClr val="bg1"/>
                  </a:solidFill>
                </a:ln>
                <a:solidFill>
                  <a:schemeClr val="bg1"/>
                </a:solidFill>
                <a:latin typeface="+mj-lt"/>
              </a:rPr>
              <a:t>サービス</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12" name="スライド番号プレースホルダー 2">
            <a:extLst>
              <a:ext uri="{FF2B5EF4-FFF2-40B4-BE49-F238E27FC236}">
                <a16:creationId xmlns:a16="http://schemas.microsoft.com/office/drawing/2014/main" id="{0DC2886A-76C5-2CCA-E9DB-A4BE10814BB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pSp>
        <p:nvGrpSpPr>
          <p:cNvPr id="5" name="グループ化 4">
            <a:extLst>
              <a:ext uri="{FF2B5EF4-FFF2-40B4-BE49-F238E27FC236}">
                <a16:creationId xmlns:a16="http://schemas.microsoft.com/office/drawing/2014/main" id="{647777EC-FAC5-6C41-79B9-8DE9E03600C3}"/>
              </a:ext>
            </a:extLst>
          </p:cNvPr>
          <p:cNvGrpSpPr/>
          <p:nvPr/>
        </p:nvGrpSpPr>
        <p:grpSpPr>
          <a:xfrm>
            <a:off x="6012000" y="2808000"/>
            <a:ext cx="2880000" cy="2700000"/>
            <a:chOff x="-4482484" y="1878317"/>
            <a:chExt cx="3546568" cy="3365675"/>
          </a:xfrm>
        </p:grpSpPr>
        <p:pic>
          <p:nvPicPr>
            <p:cNvPr id="8" name="図 7">
              <a:extLst>
                <a:ext uri="{FF2B5EF4-FFF2-40B4-BE49-F238E27FC236}">
                  <a16:creationId xmlns:a16="http://schemas.microsoft.com/office/drawing/2014/main" id="{1FD7B968-D289-B448-AE76-4202A520E64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3019" b="90000" l="11424" r="89807">
                          <a14:foregroundMark x1="62742" y1="39057" x2="47979" y2="28679"/>
                          <a14:foregroundMark x1="47979" y1="28679" x2="39719" y2="13396"/>
                          <a14:foregroundMark x1="39719" y1="13396" x2="61336" y2="9434"/>
                          <a14:foregroundMark x1="61336" y1="9434" x2="58524" y2="18868"/>
                          <a14:foregroundMark x1="44288" y1="16226" x2="61336" y2="18679"/>
                          <a14:foregroundMark x1="61336" y1="18679" x2="56415" y2="23396"/>
                          <a14:foregroundMark x1="57821" y1="14906" x2="61687" y2="17358"/>
                          <a14:foregroundMark x1="58348" y1="9623" x2="45694" y2="6226"/>
                          <a14:foregroundMark x1="46221" y1="3774" x2="55360" y2="3019"/>
                        </a14:backgroundRemoval>
                      </a14:imgEffect>
                    </a14:imgLayer>
                  </a14:imgProps>
                </a:ext>
                <a:ext uri="{28A0092B-C50C-407E-A947-70E740481C1C}">
                  <a14:useLocalDpi xmlns:a14="http://schemas.microsoft.com/office/drawing/2010/main"/>
                </a:ext>
              </a:extLst>
            </a:blip>
            <a:srcRect l="1848"/>
            <a:stretch/>
          </p:blipFill>
          <p:spPr>
            <a:xfrm>
              <a:off x="-4482484" y="1878317"/>
              <a:ext cx="3546568" cy="3365673"/>
            </a:xfrm>
            <a:prstGeom prst="rect">
              <a:avLst/>
            </a:prstGeom>
          </p:spPr>
        </p:pic>
        <p:grpSp>
          <p:nvGrpSpPr>
            <p:cNvPr id="9" name="グループ化 8">
              <a:extLst>
                <a:ext uri="{FF2B5EF4-FFF2-40B4-BE49-F238E27FC236}">
                  <a16:creationId xmlns:a16="http://schemas.microsoft.com/office/drawing/2014/main" id="{CB6DD05C-434E-65E6-8471-916218BF0E66}"/>
                </a:ext>
              </a:extLst>
            </p:cNvPr>
            <p:cNvGrpSpPr/>
            <p:nvPr/>
          </p:nvGrpSpPr>
          <p:grpSpPr>
            <a:xfrm>
              <a:off x="-4482484" y="1878318"/>
              <a:ext cx="3546568" cy="3365674"/>
              <a:chOff x="-4482484" y="1878318"/>
              <a:chExt cx="3546568" cy="3365674"/>
            </a:xfrm>
          </p:grpSpPr>
          <p:pic>
            <p:nvPicPr>
              <p:cNvPr id="10" name="図 9">
                <a:extLst>
                  <a:ext uri="{FF2B5EF4-FFF2-40B4-BE49-F238E27FC236}">
                    <a16:creationId xmlns:a16="http://schemas.microsoft.com/office/drawing/2014/main" id="{A4C73A35-46D3-4288-4914-FFE119BF3C78}"/>
                  </a:ext>
                </a:extLst>
              </p:cNvPr>
              <p:cNvPicPr>
                <a:picLocks noChangeAspect="1"/>
              </p:cNvPicPr>
              <p:nvPr/>
            </p:nvPicPr>
            <p:blipFill rotWithShape="1">
              <a:blip r:embed="rId5" cstate="screen">
                <a:alphaModFix amt="40000"/>
                <a:extLst>
                  <a:ext uri="{BEBA8EAE-BF5A-486C-A8C5-ECC9F3942E4B}">
                    <a14:imgProps xmlns:a14="http://schemas.microsoft.com/office/drawing/2010/main">
                      <a14:imgLayer r:embed="rId4">
                        <a14:imgEffect>
                          <a14:backgroundRemoval t="3019" b="97358" l="2988" r="89807">
                            <a14:foregroundMark x1="45167" y1="51321" x2="22144" y2="54340"/>
                            <a14:foregroundMark x1="22144" y1="54340" x2="16169" y2="77547"/>
                            <a14:foregroundMark x1="16169" y1="77547" x2="29174" y2="86038"/>
                            <a14:foregroundMark x1="29174" y1="86038" x2="37258" y2="68302"/>
                            <a14:foregroundMark x1="37258" y1="68302" x2="24429" y2="76604"/>
                            <a14:foregroundMark x1="20387" y1="63019" x2="30404" y2="82453"/>
                            <a14:foregroundMark x1="30404" y1="82453" x2="11951" y2="84151"/>
                            <a14:foregroundMark x1="11951" y1="84151" x2="7557" y2="68679"/>
                            <a14:foregroundMark x1="7557" y1="68679" x2="19684" y2="60943"/>
                            <a14:foregroundMark x1="19684" y1="60943" x2="33040" y2="67358"/>
                            <a14:foregroundMark x1="33040" y1="67358" x2="38489" y2="90566"/>
                            <a14:foregroundMark x1="38489" y1="90566" x2="34271" y2="62453"/>
                            <a14:foregroundMark x1="34271" y1="62453" x2="15290" y2="63774"/>
                            <a14:foregroundMark x1="15290" y1="63774" x2="3163" y2="73396"/>
                            <a14:foregroundMark x1="20738" y1="90755" x2="35325" y2="94528"/>
                            <a14:foregroundMark x1="35325" y1="94528" x2="42707" y2="78679"/>
                            <a14:foregroundMark x1="42707" y1="78679" x2="42355" y2="78868"/>
                            <a14:foregroundMark x1="23550" y1="97358" x2="33216" y2="97358"/>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Removal>
                        </a14:imgEffect>
                      </a14:imgLayer>
                    </a14:imgProps>
                  </a:ext>
                  <a:ext uri="{28A0092B-C50C-407E-A947-70E740481C1C}">
                    <a14:useLocalDpi xmlns:a14="http://schemas.microsoft.com/office/drawing/2010/main"/>
                  </a:ext>
                </a:extLst>
              </a:blip>
              <a:srcRect l="1848"/>
              <a:stretch/>
            </p:blipFill>
            <p:spPr>
              <a:xfrm>
                <a:off x="-4482484" y="1878319"/>
                <a:ext cx="3546568" cy="3365673"/>
              </a:xfrm>
              <a:prstGeom prst="rect">
                <a:avLst/>
              </a:prstGeom>
            </p:spPr>
          </p:pic>
          <p:pic>
            <p:nvPicPr>
              <p:cNvPr id="11" name="図 10">
                <a:extLst>
                  <a:ext uri="{FF2B5EF4-FFF2-40B4-BE49-F238E27FC236}">
                    <a16:creationId xmlns:a16="http://schemas.microsoft.com/office/drawing/2014/main" id="{392F4A6B-4AFD-B776-298E-CCB677157915}"/>
                  </a:ext>
                </a:extLst>
              </p:cNvPr>
              <p:cNvPicPr>
                <a:picLocks noChangeAspect="1"/>
              </p:cNvPicPr>
              <p:nvPr/>
            </p:nvPicPr>
            <p:blipFill rotWithShape="1">
              <a:blip r:embed="rId6" cstate="screen">
                <a:alphaModFix amt="40000"/>
                <a:extLst>
                  <a:ext uri="{BEBA8EAE-BF5A-486C-A8C5-ECC9F3942E4B}">
                    <a14:imgProps xmlns:a14="http://schemas.microsoft.com/office/drawing/2010/main">
                      <a14:imgLayer r:embed="rId4">
                        <a14:imgEffect>
                          <a14:backgroundRemoval t="3019" b="97170" l="2988" r="97891">
                            <a14:foregroundMark x1="50088" y1="66415" x2="59402" y2="83774"/>
                            <a14:foregroundMark x1="59402" y1="83774" x2="74692" y2="94340"/>
                            <a14:foregroundMark x1="74692" y1="94340" x2="89279" y2="86792"/>
                            <a14:foregroundMark x1="89279" y1="86792" x2="94200" y2="62830"/>
                            <a14:foregroundMark x1="94200" y1="62830" x2="82250" y2="51509"/>
                            <a14:foregroundMark x1="82250" y1="51509" x2="68366" y2="61321"/>
                            <a14:foregroundMark x1="68366" y1="61321" x2="66608" y2="79623"/>
                            <a14:foregroundMark x1="66608" y1="79623" x2="76977" y2="89623"/>
                            <a14:foregroundMark x1="76977" y1="89623" x2="82074" y2="61698"/>
                            <a14:foregroundMark x1="78559" y1="58302" x2="97891" y2="70943"/>
                            <a14:foregroundMark x1="83304" y1="64340" x2="69596" y2="82830"/>
                            <a14:foregroundMark x1="69596" y1="82830" x2="76274" y2="68302"/>
                            <a14:foregroundMark x1="76274" y1="68302" x2="78559" y2="70377"/>
                            <a14:foregroundMark x1="74692" y1="79811" x2="77856" y2="84717"/>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Mark x1="39719" y1="52264" x2="18629" y2="61698"/>
                            <a14:backgroundMark x1="18629" y1="61698" x2="26714" y2="81132"/>
                            <a14:backgroundMark x1="26714" y1="81132" x2="11951" y2="75849"/>
                            <a14:backgroundMark x1="11951" y1="75849" x2="30756" y2="84528"/>
                            <a14:backgroundMark x1="30756" y1="84528" x2="29877" y2="67170"/>
                            <a14:backgroundMark x1="29877" y1="67170" x2="42531" y2="53019"/>
                            <a14:backgroundMark x1="42531" y1="53019" x2="24429" y2="49811"/>
                            <a14:backgroundMark x1="24429" y1="49811" x2="27768" y2="70943"/>
                            <a14:backgroundMark x1="27768" y1="70943" x2="15114" y2="76981"/>
                            <a14:backgroundMark x1="15114" y1="76981" x2="21968" y2="92453"/>
                            <a14:backgroundMark x1="21968" y1="92453" x2="39367" y2="89245"/>
                            <a14:backgroundMark x1="39367" y1="89245" x2="42355" y2="62453"/>
                            <a14:backgroundMark x1="42355" y1="62453" x2="33216" y2="66981"/>
                            <a14:backgroundMark x1="33216" y1="66981" x2="33216" y2="66981"/>
                            <a14:backgroundMark x1="33216" y1="66981" x2="39016" y2="82075"/>
                            <a14:backgroundMark x1="39016" y1="82075" x2="21793" y2="83396"/>
                            <a14:backgroundMark x1="21793" y1="83396" x2="5975" y2="70377"/>
                            <a14:backgroundMark x1="5975" y1="70377" x2="18102" y2="87736"/>
                            <a14:backgroundMark x1="18102" y1="87736" x2="18453" y2="89811"/>
                            <a14:backgroundMark x1="7909" y1="55283" x2="18981" y2="83962"/>
                            <a14:backgroundMark x1="18981" y1="83962" x2="33216" y2="97547"/>
                            <a14:backgroundMark x1="33216" y1="97547" x2="43585" y2="73774"/>
                            <a14:backgroundMark x1="43585" y1="73774" x2="45870" y2="59057"/>
                            <a14:backgroundMark x1="45870" y1="59057" x2="31810" y2="61509"/>
                            <a14:backgroundMark x1="31810" y1="61509" x2="31986" y2="68868"/>
                            <a14:backgroundMark x1="43058" y1="79057" x2="10018" y2="69811"/>
                            <a14:backgroundMark x1="10018" y1="69811" x2="19684" y2="95660"/>
                            <a14:backgroundMark x1="19684" y1="95660" x2="23550" y2="97925"/>
                            <a14:backgroundMark x1="41125" y1="83019" x2="38137" y2="63585"/>
                            <a14:backgroundMark x1="38137" y1="63585" x2="45343" y2="51887"/>
                            <a14:backgroundMark x1="45343" y1="51887" x2="45518" y2="51887"/>
                            <a14:backgroundMark x1="45518" y1="51887" x2="38313" y2="52642"/>
                            <a14:backgroundMark x1="8963" y1="68868" x2="5097" y2="69623"/>
                            <a14:backgroundMark x1="27768" y1="98868" x2="21265" y2="98679"/>
                            <a14:backgroundMark x1="40422" y1="81698" x2="40422" y2="86038"/>
                          </a14:backgroundRemoval>
                        </a14:imgEffect>
                      </a14:imgLayer>
                    </a14:imgProps>
                  </a:ext>
                  <a:ext uri="{28A0092B-C50C-407E-A947-70E740481C1C}">
                    <a14:useLocalDpi xmlns:a14="http://schemas.microsoft.com/office/drawing/2010/main"/>
                  </a:ext>
                </a:extLst>
              </a:blip>
              <a:srcRect l="1848"/>
              <a:stretch/>
            </p:blipFill>
            <p:spPr>
              <a:xfrm>
                <a:off x="-4482484" y="1878318"/>
                <a:ext cx="3546568" cy="3365673"/>
              </a:xfrm>
              <a:prstGeom prst="rect">
                <a:avLst/>
              </a:prstGeom>
            </p:spPr>
          </p:pic>
        </p:grpSp>
      </p:grpSp>
      <p:sp>
        <p:nvSpPr>
          <p:cNvPr id="13" name="正方形/長方形 12">
            <a:extLst>
              <a:ext uri="{FF2B5EF4-FFF2-40B4-BE49-F238E27FC236}">
                <a16:creationId xmlns:a16="http://schemas.microsoft.com/office/drawing/2014/main" id="{4018B92D-E0AE-8105-23F5-1DD92871CFDD}"/>
              </a:ext>
            </a:extLst>
          </p:cNvPr>
          <p:cNvSpPr/>
          <p:nvPr/>
        </p:nvSpPr>
        <p:spPr>
          <a:xfrm>
            <a:off x="1324361" y="3712029"/>
            <a:ext cx="2460172" cy="2449286"/>
          </a:xfrm>
          <a:prstGeom prst="rect">
            <a:avLst/>
          </a:prstGeom>
          <a:gradFill flip="none" rotWithShape="1">
            <a:gsLst>
              <a:gs pos="26000">
                <a:schemeClr val="accent1">
                  <a:lumMod val="5000"/>
                  <a:lumOff val="95000"/>
                </a:schemeClr>
              </a:gs>
              <a:gs pos="100000">
                <a:schemeClr val="accent1">
                  <a:lumMod val="45000"/>
                  <a:lumOff val="55000"/>
                  <a:alpha val="0"/>
                </a:schemeClr>
              </a:gs>
              <a:gs pos="100000">
                <a:schemeClr val="accent1">
                  <a:lumMod val="45000"/>
                  <a:lumOff val="55000"/>
                </a:schemeClr>
              </a:gs>
              <a:gs pos="65000">
                <a:schemeClr val="bg1"/>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Picture 6">
            <a:extLst>
              <a:ext uri="{FF2B5EF4-FFF2-40B4-BE49-F238E27FC236}">
                <a16:creationId xmlns:a16="http://schemas.microsoft.com/office/drawing/2014/main" id="{0B52E05E-95AB-9C64-BF5F-044EB063757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403882" y="3755920"/>
            <a:ext cx="2272862" cy="2362199"/>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2DEBCCD3-0040-67EE-9EBE-E393B56C9CD7}"/>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ja-JP" altLang="en-US" sz="1100">
                <a:solidFill>
                  <a:schemeClr val="tx1">
                    <a:lumMod val="75000"/>
                    <a:lumOff val="25000"/>
                  </a:schemeClr>
                </a:solidFill>
                <a:ea typeface="Yu Gothic UI" panose="020B0500000000000000" pitchFamily="50" charset="-128"/>
              </a:rPr>
              <a:t>様々の要因による社会環境の変化、人々の価値観や行動の変化など、社会のニーズを敏感にとらえ、それに見合った対応ができるように、臨機応変に、素早く、そして常にチャレンジ精神を持って、行政サービスの提供のスピードアップや提供スタイルの変革、利用者目線に立った新たな行政サービスの創出を図り、市民</a:t>
            </a:r>
            <a:r>
              <a:rPr kumimoji="1" lang="en-US" altLang="ja-JP" sz="1100">
                <a:solidFill>
                  <a:schemeClr val="tx1">
                    <a:lumMod val="75000"/>
                    <a:lumOff val="25000"/>
                  </a:schemeClr>
                </a:solidFill>
                <a:ea typeface="Yu Gothic UI" panose="020B0500000000000000" pitchFamily="50" charset="-128"/>
              </a:rPr>
              <a:t>QoL</a:t>
            </a:r>
            <a:r>
              <a:rPr kumimoji="1" lang="ja-JP" altLang="en-US" sz="1100">
                <a:solidFill>
                  <a:schemeClr val="tx1">
                    <a:lumMod val="75000"/>
                    <a:lumOff val="25000"/>
                  </a:schemeClr>
                </a:solidFill>
                <a:ea typeface="Yu Gothic UI" panose="020B0500000000000000" pitchFamily="50" charset="-128"/>
              </a:rPr>
              <a:t>の向上をめざします。</a:t>
            </a:r>
          </a:p>
        </p:txBody>
      </p:sp>
      <p:sp>
        <p:nvSpPr>
          <p:cNvPr id="24" name="正方形/長方形 23">
            <a:extLst>
              <a:ext uri="{FF2B5EF4-FFF2-40B4-BE49-F238E27FC236}">
                <a16:creationId xmlns:a16="http://schemas.microsoft.com/office/drawing/2014/main" id="{BD870023-29C8-C79C-D93B-EF178D30008F}"/>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利用者目線でデザインされた便利・快適な行政サービスのスピーディーな提供の実現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cxnSp>
        <p:nvCxnSpPr>
          <p:cNvPr id="25" name="直線コネクタ 24">
            <a:extLst>
              <a:ext uri="{FF2B5EF4-FFF2-40B4-BE49-F238E27FC236}">
                <a16:creationId xmlns:a16="http://schemas.microsoft.com/office/drawing/2014/main" id="{AF9C4DD4-ECE8-AF5E-859F-83A9CA5107B1}"/>
              </a:ext>
            </a:extLst>
          </p:cNvPr>
          <p:cNvCxnSpPr>
            <a:cxnSpLocks/>
          </p:cNvCxnSpPr>
          <p:nvPr/>
        </p:nvCxnSpPr>
        <p:spPr>
          <a:xfrm flipH="1">
            <a:off x="5256554" y="1090441"/>
            <a:ext cx="3634901" cy="0"/>
          </a:xfrm>
          <a:prstGeom prst="line">
            <a:avLst/>
          </a:prstGeom>
          <a:ln w="12700">
            <a:solidFill>
              <a:srgbClr val="AF1932"/>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7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22</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F22DA87A-C82F-591A-7612-B4446C75443D}"/>
              </a:ext>
            </a:extLst>
          </p:cNvPr>
          <p:cNvSpPr>
            <a:spLocks noGrp="1"/>
          </p:cNvSpPr>
          <p:nvPr>
            <p:ph type="body" sz="quarter" idx="4294967295"/>
          </p:nvPr>
        </p:nvSpPr>
        <p:spPr>
          <a:xfrm>
            <a:off x="445009" y="1185592"/>
            <a:ext cx="4126991" cy="1252808"/>
          </a:xfrm>
          <a:prstGeom prst="rect">
            <a:avLst/>
          </a:prstGeom>
        </p:spPr>
        <p:txBody>
          <a:bodyPr/>
          <a:lstStyle/>
          <a:p>
            <a:pPr marL="85725" indent="-85725">
              <a:lnSpc>
                <a:spcPts val="1500"/>
              </a:lnSpc>
              <a:spcBef>
                <a:spcPts val="0"/>
              </a:spcBef>
              <a:spcAft>
                <a:spcPts val="600"/>
              </a:spcAft>
            </a:pPr>
            <a:r>
              <a:rPr kumimoji="1" lang="ja-JP" altLang="en-US" sz="1100">
                <a:latin typeface="Yu Gothic UI" panose="020B0500000000000000" pitchFamily="50" charset="-128"/>
                <a:ea typeface="Yu Gothic UI" panose="020B0500000000000000" pitchFamily="50" charset="-128"/>
              </a:rPr>
              <a:t>様々な申請サービスの活用や業務</a:t>
            </a:r>
            <a:r>
              <a:rPr lang="ja-JP" altLang="en-US" sz="1100">
                <a:latin typeface="Yu Gothic UI" panose="020B0500000000000000" pitchFamily="50" charset="-128"/>
                <a:ea typeface="Yu Gothic UI" panose="020B0500000000000000" pitchFamily="50" charset="-128"/>
              </a:rPr>
              <a:t>改革</a:t>
            </a:r>
            <a:r>
              <a:rPr kumimoji="1" lang="ja-JP" altLang="en-US" sz="1100">
                <a:latin typeface="Yu Gothic UI" panose="020B0500000000000000" pitchFamily="50" charset="-128"/>
                <a:ea typeface="Yu Gothic UI" panose="020B0500000000000000" pitchFamily="50" charset="-128"/>
              </a:rPr>
              <a:t>により、市民が行政手続きをオンラインで簡素・簡単に完結できるようにする。あわせて業務やルール等の見直しを行っていく。</a:t>
            </a:r>
            <a:endParaRPr kumimoji="1" lang="en-US" altLang="ja-JP" sz="1100">
              <a:latin typeface="Yu Gothic UI" panose="020B0500000000000000" pitchFamily="50" charset="-128"/>
              <a:ea typeface="Yu Gothic UI" panose="020B0500000000000000" pitchFamily="50" charset="-128"/>
            </a:endParaRPr>
          </a:p>
          <a:p>
            <a:pPr marL="85725" indent="-85725">
              <a:lnSpc>
                <a:spcPts val="1500"/>
              </a:lnSpc>
              <a:spcBef>
                <a:spcPts val="0"/>
              </a:spcBef>
              <a:spcAft>
                <a:spcPts val="600"/>
              </a:spcAft>
            </a:pPr>
            <a:r>
              <a:rPr kumimoji="1" lang="ja-JP" altLang="en-US" sz="1100">
                <a:latin typeface="Yu Gothic UI" panose="020B0500000000000000" pitchFamily="50" charset="-128"/>
                <a:ea typeface="Yu Gothic UI" panose="020B0500000000000000" pitchFamily="50" charset="-128"/>
              </a:rPr>
              <a:t>特に、申請件数の多い手続きや、市民生活に関わる手続きから優先的に取り組むとともに、ライフステージに応じた手続きの案内やオンラインでできる手続きを拡充していく。</a:t>
            </a:r>
          </a:p>
          <a:p>
            <a:pPr marL="85725" indent="-85725">
              <a:lnSpc>
                <a:spcPts val="1500"/>
              </a:lnSpc>
              <a:spcBef>
                <a:spcPts val="0"/>
              </a:spcBef>
              <a:spcAft>
                <a:spcPts val="600"/>
              </a:spcAft>
            </a:pPr>
            <a:r>
              <a:rPr kumimoji="1" lang="ja-JP" altLang="en-US" sz="1100">
                <a:latin typeface="Yu Gothic UI" panose="020B0500000000000000" pitchFamily="50" charset="-128"/>
                <a:ea typeface="Yu Gothic UI" panose="020B0500000000000000" pitchFamily="50" charset="-128"/>
              </a:rPr>
              <a:t>これにより、行政手続きに市民や事業者が費やしている時間や費用・労力を削減し、市民の利便性向上や職員の業務効率化が期待できる。</a:t>
            </a:r>
            <a:endParaRPr kumimoji="1" lang="ja-JP" altLang="en-US" sz="1100">
              <a:solidFill>
                <a:srgbClr val="FF0000"/>
              </a:solidFill>
              <a:latin typeface="Yu Gothic UI" panose="020B0500000000000000" pitchFamily="50" charset="-128"/>
              <a:ea typeface="Yu Gothic UI" panose="020B0500000000000000" pitchFamily="50" charset="-128"/>
            </a:endParaRPr>
          </a:p>
        </p:txBody>
      </p:sp>
      <p:sp>
        <p:nvSpPr>
          <p:cNvPr id="5" name="テキスト プレースホルダー 4">
            <a:extLst>
              <a:ext uri="{FF2B5EF4-FFF2-40B4-BE49-F238E27FC236}">
                <a16:creationId xmlns:a16="http://schemas.microsoft.com/office/drawing/2014/main" id="{0444607A-1D83-2A08-AE93-E9B23974E696}"/>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行政手続きのために市民が費やしている時間や費用・労力を削減すること。</a:t>
            </a:r>
          </a:p>
        </p:txBody>
      </p:sp>
      <p:sp>
        <p:nvSpPr>
          <p:cNvPr id="6" name="テキスト プレースホルダー 5">
            <a:extLst>
              <a:ext uri="{FF2B5EF4-FFF2-40B4-BE49-F238E27FC236}">
                <a16:creationId xmlns:a16="http://schemas.microsoft.com/office/drawing/2014/main" id="{423E5466-D8CE-11A7-BB04-23275A38573B}"/>
              </a:ext>
            </a:extLst>
          </p:cNvPr>
          <p:cNvSpPr>
            <a:spLocks noGrp="1"/>
          </p:cNvSpPr>
          <p:nvPr>
            <p:ph type="body" sz="quarter" idx="14"/>
          </p:nvPr>
        </p:nvSpPr>
        <p:spPr>
          <a:xfrm>
            <a:off x="5904000" y="1963153"/>
            <a:ext cx="3414740" cy="511528"/>
          </a:xfrm>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オンライン化済の手続き数（累計）</a:t>
            </a:r>
          </a:p>
        </p:txBody>
      </p:sp>
      <p:pic>
        <p:nvPicPr>
          <p:cNvPr id="47" name="図プレースホルダー 46" descr="アイコン&#10;&#10;中程度の精度で自動的に生成された説明">
            <a:extLst>
              <a:ext uri="{FF2B5EF4-FFF2-40B4-BE49-F238E27FC236}">
                <a16:creationId xmlns:a16="http://schemas.microsoft.com/office/drawing/2014/main" id="{2BDFE3E2-DE8D-BDB5-30F0-2ACEF07E22E3}"/>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b="-254"/>
          <a:stretch/>
        </p:blipFill>
        <p:spPr>
          <a:xfrm>
            <a:off x="2144976" y="5284105"/>
            <a:ext cx="680920" cy="526105"/>
          </a:xfrm>
          <a:prstGeom prst="rect">
            <a:avLst/>
          </a:prstGeom>
        </p:spPr>
      </p:pic>
      <p:grpSp>
        <p:nvGrpSpPr>
          <p:cNvPr id="13" name="グループ化 12">
            <a:extLst>
              <a:ext uri="{FF2B5EF4-FFF2-40B4-BE49-F238E27FC236}">
                <a16:creationId xmlns:a16="http://schemas.microsoft.com/office/drawing/2014/main" id="{A1787C1C-9F96-6F73-10CB-AB28EC656290}"/>
              </a:ext>
            </a:extLst>
          </p:cNvPr>
          <p:cNvGrpSpPr/>
          <p:nvPr/>
        </p:nvGrpSpPr>
        <p:grpSpPr>
          <a:xfrm>
            <a:off x="4881838" y="3962400"/>
            <a:ext cx="1157494" cy="243520"/>
            <a:chOff x="528309" y="7695403"/>
            <a:chExt cx="1157494" cy="243520"/>
          </a:xfrm>
        </p:grpSpPr>
        <p:sp>
          <p:nvSpPr>
            <p:cNvPr id="14" name="正方形/長方形 13">
              <a:extLst>
                <a:ext uri="{FF2B5EF4-FFF2-40B4-BE49-F238E27FC236}">
                  <a16:creationId xmlns:a16="http://schemas.microsoft.com/office/drawing/2014/main" id="{2257A37D-1C7D-BA1D-4C31-DF61696F00B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0AE86D8F-E921-8B7D-E67C-E56E0A2C71A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4" name="正方形/長方形 23">
            <a:extLst>
              <a:ext uri="{FF2B5EF4-FFF2-40B4-BE49-F238E27FC236}">
                <a16:creationId xmlns:a16="http://schemas.microsoft.com/office/drawing/2014/main" id="{DFAA36B6-9EEC-ED3C-C089-650B16356140}"/>
              </a:ext>
            </a:extLst>
          </p:cNvPr>
          <p:cNvSpPr/>
          <p:nvPr/>
        </p:nvSpPr>
        <p:spPr>
          <a:xfrm>
            <a:off x="6972478" y="43871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5" name="正方形/長方形 24">
            <a:extLst>
              <a:ext uri="{FF2B5EF4-FFF2-40B4-BE49-F238E27FC236}">
                <a16:creationId xmlns:a16="http://schemas.microsoft.com/office/drawing/2014/main" id="{A114CE5A-1C32-F7E0-BABE-AC1CB5C5A3FD}"/>
              </a:ext>
            </a:extLst>
          </p:cNvPr>
          <p:cNvSpPr/>
          <p:nvPr/>
        </p:nvSpPr>
        <p:spPr>
          <a:xfrm>
            <a:off x="5928478" y="43871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6" name="正方形/長方形 25">
            <a:extLst>
              <a:ext uri="{FF2B5EF4-FFF2-40B4-BE49-F238E27FC236}">
                <a16:creationId xmlns:a16="http://schemas.microsoft.com/office/drawing/2014/main" id="{5838CEC3-0C75-9863-C6EC-2EAD21DDB9AA}"/>
              </a:ext>
            </a:extLst>
          </p:cNvPr>
          <p:cNvSpPr/>
          <p:nvPr/>
        </p:nvSpPr>
        <p:spPr>
          <a:xfrm>
            <a:off x="8016478" y="43871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7" name="テキスト ボックス 26">
            <a:extLst>
              <a:ext uri="{FF2B5EF4-FFF2-40B4-BE49-F238E27FC236}">
                <a16:creationId xmlns:a16="http://schemas.microsoft.com/office/drawing/2014/main" id="{E27C75CC-446A-1D92-824C-7A7AC93D68D3}"/>
              </a:ext>
            </a:extLst>
          </p:cNvPr>
          <p:cNvSpPr txBox="1"/>
          <p:nvPr/>
        </p:nvSpPr>
        <p:spPr>
          <a:xfrm>
            <a:off x="4881838" y="469492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オンラン手続きの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拡大</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9" name="ホームベース 30">
            <a:extLst>
              <a:ext uri="{FF2B5EF4-FFF2-40B4-BE49-F238E27FC236}">
                <a16:creationId xmlns:a16="http://schemas.microsoft.com/office/drawing/2014/main" id="{CE13710A-2AA4-3D67-9919-F70916BDB9F7}"/>
              </a:ext>
            </a:extLst>
          </p:cNvPr>
          <p:cNvSpPr/>
          <p:nvPr/>
        </p:nvSpPr>
        <p:spPr>
          <a:xfrm>
            <a:off x="5928478" y="4694985"/>
            <a:ext cx="1032719"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オンライン化支援</a:t>
            </a:r>
          </a:p>
        </p:txBody>
      </p:sp>
      <p:pic>
        <p:nvPicPr>
          <p:cNvPr id="22" name="図 21" descr="テキスト が含まれている画像&#10;&#10;自動的に生成された説明">
            <a:extLst>
              <a:ext uri="{FF2B5EF4-FFF2-40B4-BE49-F238E27FC236}">
                <a16:creationId xmlns:a16="http://schemas.microsoft.com/office/drawing/2014/main" id="{DA3FFCBB-C125-05F2-119B-B8AC5FDD9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1736" y="4858459"/>
            <a:ext cx="1157169" cy="1157169"/>
          </a:xfrm>
          <a:prstGeom prst="rect">
            <a:avLst/>
          </a:prstGeom>
        </p:spPr>
      </p:pic>
      <p:pic>
        <p:nvPicPr>
          <p:cNvPr id="33" name="図 32" descr="パソコンの画面&#10;&#10;中程度の精度で自動的に生成された説明">
            <a:extLst>
              <a:ext uri="{FF2B5EF4-FFF2-40B4-BE49-F238E27FC236}">
                <a16:creationId xmlns:a16="http://schemas.microsoft.com/office/drawing/2014/main" id="{7DB209E4-1A82-188E-2461-E87FF09F90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4856176"/>
            <a:ext cx="1259505" cy="1111513"/>
          </a:xfrm>
          <a:prstGeom prst="rect">
            <a:avLst/>
          </a:prstGeom>
        </p:spPr>
      </p:pic>
      <p:graphicFrame>
        <p:nvGraphicFramePr>
          <p:cNvPr id="8" name="表 7">
            <a:extLst>
              <a:ext uri="{FF2B5EF4-FFF2-40B4-BE49-F238E27FC236}">
                <a16:creationId xmlns:a16="http://schemas.microsoft.com/office/drawing/2014/main" id="{BD1C6E14-6169-F340-6602-1FCFD9AA6810}"/>
              </a:ext>
            </a:extLst>
          </p:cNvPr>
          <p:cNvGraphicFramePr>
            <a:graphicFrameLocks noGrp="1"/>
          </p:cNvGraphicFramePr>
          <p:nvPr>
            <p:extLst>
              <p:ext uri="{D42A27DB-BD31-4B8C-83A1-F6EECF244321}">
                <p14:modId xmlns:p14="http://schemas.microsoft.com/office/powerpoint/2010/main" val="795927646"/>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0" name="テキスト プレースホルダー 12">
            <a:extLst>
              <a:ext uri="{FF2B5EF4-FFF2-40B4-BE49-F238E27FC236}">
                <a16:creationId xmlns:a16="http://schemas.microsoft.com/office/drawing/2014/main" id="{1B68D7B7-5EF7-B4F4-93B6-AC1EBF62CD66}"/>
              </a:ext>
            </a:extLst>
          </p:cNvPr>
          <p:cNvSpPr txBox="1">
            <a:spLocks/>
          </p:cNvSpPr>
          <p:nvPr/>
        </p:nvSpPr>
        <p:spPr>
          <a:xfrm>
            <a:off x="453801" y="39624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2025</a:t>
            </a:r>
            <a:r>
              <a:rPr lang="ja-JP" altLang="en-US"/>
              <a:t>年度までにオンライン化が可能なすべての手続き（約 </a:t>
            </a:r>
            <a:r>
              <a:rPr lang="en-US" altLang="ja-JP"/>
              <a:t>2,000</a:t>
            </a:r>
            <a:r>
              <a:rPr lang="ja-JP" altLang="en-US"/>
              <a:t>手続き）を確実にオンライン化するため、取組の前倒しや</a:t>
            </a:r>
            <a:r>
              <a:rPr lang="en-US" altLang="ja-JP"/>
              <a:t>BPR</a:t>
            </a:r>
            <a:r>
              <a:rPr lang="ja-JP" altLang="en-US"/>
              <a:t>に着手。</a:t>
            </a:r>
          </a:p>
        </p:txBody>
      </p:sp>
      <p:sp>
        <p:nvSpPr>
          <p:cNvPr id="23" name="正方形/長方形 22">
            <a:extLst>
              <a:ext uri="{FF2B5EF4-FFF2-40B4-BE49-F238E27FC236}">
                <a16:creationId xmlns:a16="http://schemas.microsoft.com/office/drawing/2014/main" id="{EFEC5F06-F604-378E-36A4-4A688932CA41}"/>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8" name="正方形/長方形 27">
            <a:extLst>
              <a:ext uri="{FF2B5EF4-FFF2-40B4-BE49-F238E27FC236}">
                <a16:creationId xmlns:a16="http://schemas.microsoft.com/office/drawing/2014/main" id="{5992B8B5-E0D7-F09E-0146-A9E9831DA481}"/>
              </a:ext>
            </a:extLst>
          </p:cNvPr>
          <p:cNvSpPr/>
          <p:nvPr/>
        </p:nvSpPr>
        <p:spPr>
          <a:xfrm>
            <a:off x="4860000" y="1963153"/>
            <a:ext cx="972000" cy="12372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0" name="グループ化 29">
            <a:extLst>
              <a:ext uri="{FF2B5EF4-FFF2-40B4-BE49-F238E27FC236}">
                <a16:creationId xmlns:a16="http://schemas.microsoft.com/office/drawing/2014/main" id="{39C1F836-492D-764A-D292-E220C19E628E}"/>
              </a:ext>
            </a:extLst>
          </p:cNvPr>
          <p:cNvGrpSpPr/>
          <p:nvPr/>
        </p:nvGrpSpPr>
        <p:grpSpPr>
          <a:xfrm>
            <a:off x="447675" y="3657600"/>
            <a:ext cx="1375502" cy="243520"/>
            <a:chOff x="528309" y="7695403"/>
            <a:chExt cx="1375502" cy="243520"/>
          </a:xfrm>
        </p:grpSpPr>
        <p:sp>
          <p:nvSpPr>
            <p:cNvPr id="31" name="正方形/長方形 30">
              <a:extLst>
                <a:ext uri="{FF2B5EF4-FFF2-40B4-BE49-F238E27FC236}">
                  <a16:creationId xmlns:a16="http://schemas.microsoft.com/office/drawing/2014/main" id="{1E27F748-91F5-D6E6-F881-D821ED6FFC4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C2F4BCD4-D951-A74C-56A2-7D35A90AF93B}"/>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16" name="グループ化 15">
            <a:extLst>
              <a:ext uri="{FF2B5EF4-FFF2-40B4-BE49-F238E27FC236}">
                <a16:creationId xmlns:a16="http://schemas.microsoft.com/office/drawing/2014/main" id="{DF6E3F4C-CDBE-FAFA-2ABA-C01FD4F5181F}"/>
              </a:ext>
            </a:extLst>
          </p:cNvPr>
          <p:cNvGrpSpPr/>
          <p:nvPr/>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aphicFrame>
        <p:nvGraphicFramePr>
          <p:cNvPr id="9" name="表プレースホルダー 18">
            <a:extLst>
              <a:ext uri="{FF2B5EF4-FFF2-40B4-BE49-F238E27FC236}">
                <a16:creationId xmlns:a16="http://schemas.microsoft.com/office/drawing/2014/main" id="{1BF1B21F-B7A6-042C-589C-761E4E892D64}"/>
              </a:ext>
            </a:extLst>
          </p:cNvPr>
          <p:cNvGraphicFramePr>
            <a:graphicFrameLocks/>
          </p:cNvGraphicFramePr>
          <p:nvPr>
            <p:extLst>
              <p:ext uri="{D42A27DB-BD31-4B8C-83A1-F6EECF244321}">
                <p14:modId xmlns:p14="http://schemas.microsoft.com/office/powerpoint/2010/main" val="3359377774"/>
              </p:ext>
            </p:extLst>
          </p:nvPr>
        </p:nvGraphicFramePr>
        <p:xfrm>
          <a:off x="5943600" y="2209800"/>
          <a:ext cx="3359400" cy="8391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504293082"/>
                    </a:ext>
                  </a:extLst>
                </a:gridCol>
                <a:gridCol w="936000">
                  <a:extLst>
                    <a:ext uri="{9D8B030D-6E8A-4147-A177-3AD203B41FA5}">
                      <a16:colId xmlns:a16="http://schemas.microsoft.com/office/drawing/2014/main" val="2331554222"/>
                    </a:ext>
                  </a:extLst>
                </a:gridCol>
                <a:gridCol w="743700">
                  <a:extLst>
                    <a:ext uri="{9D8B030D-6E8A-4147-A177-3AD203B41FA5}">
                      <a16:colId xmlns:a16="http://schemas.microsoft.com/office/drawing/2014/main" val="1412111175"/>
                    </a:ext>
                  </a:extLst>
                </a:gridCol>
                <a:gridCol w="7437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末見込</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1,600</a:t>
                      </a:r>
                      <a:r>
                        <a:rPr kumimoji="1" lang="ja-JP" altLang="en-US" sz="1000">
                          <a:solidFill>
                            <a:schemeClr val="tx1"/>
                          </a:solidFill>
                          <a:latin typeface="Yu Gothic UI" panose="020B0500000000000000" pitchFamily="50" charset="-128"/>
                          <a:ea typeface="Yu Gothic UI" panose="020B0500000000000000" pitchFamily="50" charset="-128"/>
                        </a:rPr>
                        <a:t>手続き</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1000">
                          <a:solidFill>
                            <a:schemeClr val="tx1"/>
                          </a:solidFill>
                          <a:latin typeface="Yu Gothic UI" panose="020B0500000000000000" pitchFamily="50" charset="-128"/>
                          <a:ea typeface="Yu Gothic UI" panose="020B0500000000000000" pitchFamily="50" charset="-128"/>
                        </a:rPr>
                        <a:t>(1,300</a:t>
                      </a:r>
                      <a:r>
                        <a:rPr kumimoji="1" lang="ja-JP" altLang="en-US" sz="1000">
                          <a:solidFill>
                            <a:schemeClr val="tx1"/>
                          </a:solidFill>
                          <a:latin typeface="Yu Gothic UI" panose="020B0500000000000000" pitchFamily="50" charset="-128"/>
                          <a:ea typeface="Yu Gothic UI" panose="020B0500000000000000" pitchFamily="50" charset="-128"/>
                        </a:rPr>
                        <a:t>手続き</a:t>
                      </a:r>
                      <a:r>
                        <a:rPr kumimoji="1" lang="en-US" altLang="ja-JP"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2,000</a:t>
                      </a:r>
                      <a:r>
                        <a:rPr kumimoji="1" lang="ja-JP" altLang="en-US" sz="1000">
                          <a:solidFill>
                            <a:schemeClr val="tx1"/>
                          </a:solidFill>
                          <a:latin typeface="Yu Gothic UI" panose="020B0500000000000000" pitchFamily="50" charset="-128"/>
                          <a:ea typeface="Yu Gothic UI" panose="020B0500000000000000" pitchFamily="50" charset="-128"/>
                        </a:rPr>
                        <a:t>手続き</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11" name="テキスト ボックス 19">
            <a:extLst>
              <a:ext uri="{FF2B5EF4-FFF2-40B4-BE49-F238E27FC236}">
                <a16:creationId xmlns:a16="http://schemas.microsoft.com/office/drawing/2014/main" id="{79761E4E-43CE-CA48-94B1-AE56FFCB1E60}"/>
              </a:ext>
            </a:extLst>
          </p:cNvPr>
          <p:cNvSpPr txBox="1"/>
          <p:nvPr/>
        </p:nvSpPr>
        <p:spPr>
          <a:xfrm>
            <a:off x="8182408" y="2937646"/>
            <a:ext cx="1055872" cy="430887"/>
          </a:xfrm>
          <a:prstGeom prst="rect">
            <a:avLst/>
          </a:prstGeom>
          <a:noFill/>
          <a:ln>
            <a:noFill/>
          </a:ln>
        </p:spPr>
        <p:txBody>
          <a:bodyPr wrap="square" lIns="144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2" defTabSz="914400">
              <a:spcAft>
                <a:spcPts val="600"/>
              </a:spcAft>
              <a:tabLst>
                <a:tab pos="361950" algn="l"/>
              </a:tabLst>
              <a:defRPr/>
            </a:pPr>
            <a:r>
              <a:rPr lang="ja-JP" altLang="en-US" sz="600">
                <a:solidFill>
                  <a:srgbClr val="000000"/>
                </a:solidFill>
                <a:latin typeface="Avenir Next LT Pro"/>
                <a:ea typeface="Yu Gothic UI" panose="020B0500000000000000" pitchFamily="50" charset="-128"/>
              </a:rPr>
              <a:t>（）内は当初設定数値</a:t>
            </a:r>
          </a:p>
        </p:txBody>
      </p:sp>
      <p:sp>
        <p:nvSpPr>
          <p:cNvPr id="21"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kumimoji="1" lang="ja-JP" altLang="en-US"/>
              <a:t>行政手続きのオンライン化の推進</a:t>
            </a:r>
          </a:p>
        </p:txBody>
      </p:sp>
    </p:spTree>
    <p:extLst>
      <p:ext uri="{BB962C8B-B14F-4D97-AF65-F5344CB8AC3E}">
        <p14:creationId xmlns:p14="http://schemas.microsoft.com/office/powerpoint/2010/main" val="166358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35086-A805-2E3B-8046-B3907060D88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8B83050-07FA-C19B-DDC0-2B0273C6D5E7}"/>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23</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D4D59423-9070-8D40-48B1-C13359F4F7E2}"/>
              </a:ext>
            </a:extLst>
          </p:cNvPr>
          <p:cNvSpPr>
            <a:spLocks noGrp="1"/>
          </p:cNvSpPr>
          <p:nvPr>
            <p:ph type="body" sz="quarter" idx="4294967295"/>
          </p:nvPr>
        </p:nvSpPr>
        <p:spPr>
          <a:xfrm>
            <a:off x="445009" y="1185592"/>
            <a:ext cx="4126991" cy="1252808"/>
          </a:xfrm>
          <a:prstGeom prst="rect">
            <a:avLst/>
          </a:prstGeom>
        </p:spPr>
        <p:txBody>
          <a:bodyPr/>
          <a:lstStyle/>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登降園管理、欠席連絡、緊急時の情報発信等の機能をもつ幼稚園保育補助システムを導入し、保護者・職員の負担軽減を図るとともに、保護者がより安心して市立幼稚園を利用できる環境の実現をめざす。</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登降園管理と欠席情報を連携することでこどもの置き去り事故や連れ去り事故等の未然防止を図る。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幼稚園職員の勤務時間集計等をシステム化し、効率化することで園児の教育時間の充実を図る。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将来的には市立保育所等と統一的なシステム運用を検討し、保護者にとって、より利用しやすい環境となることをめざす。</a:t>
            </a:r>
          </a:p>
        </p:txBody>
      </p:sp>
      <p:sp>
        <p:nvSpPr>
          <p:cNvPr id="5" name="テキスト プレースホルダー 4">
            <a:extLst>
              <a:ext uri="{FF2B5EF4-FFF2-40B4-BE49-F238E27FC236}">
                <a16:creationId xmlns:a16="http://schemas.microsoft.com/office/drawing/2014/main" id="{A200CE88-67BD-168C-5567-D885A06BEA6C}"/>
              </a:ext>
            </a:extLst>
          </p:cNvPr>
          <p:cNvSpPr>
            <a:spLocks noGrp="1"/>
          </p:cNvSpPr>
          <p:nvPr>
            <p:ph type="body" sz="quarter" idx="13"/>
          </p:nvPr>
        </p:nvSpPr>
        <p:spPr>
          <a:xfrm>
            <a:off x="5904000" y="1252089"/>
            <a:ext cx="3414740" cy="663928"/>
          </a:xfrm>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大阪市立幼稚園を利用する保護者の利便性が向上し、園児の安全が確保された状態であること。</a:t>
            </a:r>
          </a:p>
        </p:txBody>
      </p:sp>
      <p:sp>
        <p:nvSpPr>
          <p:cNvPr id="6" name="テキスト プレースホルダー 5">
            <a:extLst>
              <a:ext uri="{FF2B5EF4-FFF2-40B4-BE49-F238E27FC236}">
                <a16:creationId xmlns:a16="http://schemas.microsoft.com/office/drawing/2014/main" id="{238F6CCD-C9EC-C4C6-CECE-DA05C45E44BD}"/>
              </a:ext>
            </a:extLst>
          </p:cNvPr>
          <p:cNvSpPr>
            <a:spLocks noGrp="1"/>
          </p:cNvSpPr>
          <p:nvPr>
            <p:ph type="body" sz="quarter" idx="14"/>
          </p:nvPr>
        </p:nvSpPr>
        <p:spPr>
          <a:xfrm>
            <a:off x="5904000" y="1963152"/>
            <a:ext cx="3414740" cy="511528"/>
          </a:xfrm>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保護者の利用状況</a:t>
            </a:r>
            <a:endParaRPr kumimoji="1" lang="en-US" altLang="ja-JP" sz="1100">
              <a:latin typeface="Yu Gothic UI" panose="020B0500000000000000" pitchFamily="50" charset="-128"/>
              <a:ea typeface="Yu Gothic UI" panose="020B0500000000000000" pitchFamily="50" charset="-128"/>
            </a:endParaRPr>
          </a:p>
          <a:p>
            <a:endParaRPr lang="en-US" altLang="ja-JP"/>
          </a:p>
          <a:p>
            <a:endParaRPr kumimoji="1" lang="en-US" altLang="ja-JP" sz="1100">
              <a:latin typeface="Yu Gothic UI" panose="020B0500000000000000" pitchFamily="50" charset="-128"/>
              <a:ea typeface="Yu Gothic UI" panose="020B0500000000000000" pitchFamily="50" charset="-128"/>
            </a:endParaRPr>
          </a:p>
          <a:p>
            <a:pPr marL="0" indent="0">
              <a:buNone/>
            </a:pPr>
            <a:endParaRPr lang="en-US" altLang="ja-JP"/>
          </a:p>
          <a:p>
            <a:pPr marL="0" indent="0">
              <a:buNone/>
            </a:pPr>
            <a:endParaRPr kumimoji="1" lang="en-US" altLang="ja-JP" sz="1100">
              <a:latin typeface="Yu Gothic UI" panose="020B0500000000000000" pitchFamily="50" charset="-128"/>
              <a:ea typeface="Yu Gothic UI" panose="020B0500000000000000" pitchFamily="50" charset="-128"/>
            </a:endParaRPr>
          </a:p>
          <a:p>
            <a:r>
              <a:rPr kumimoji="1" lang="ja-JP" altLang="en-US" sz="1100">
                <a:latin typeface="Yu Gothic UI" panose="020B0500000000000000" pitchFamily="50" charset="-128"/>
                <a:ea typeface="Yu Gothic UI" panose="020B0500000000000000" pitchFamily="50" charset="-128"/>
              </a:rPr>
              <a:t>園児の登降園状況の把握漏れ発生件数</a:t>
            </a:r>
          </a:p>
        </p:txBody>
      </p:sp>
      <p:grpSp>
        <p:nvGrpSpPr>
          <p:cNvPr id="13" name="グループ化 12">
            <a:extLst>
              <a:ext uri="{FF2B5EF4-FFF2-40B4-BE49-F238E27FC236}">
                <a16:creationId xmlns:a16="http://schemas.microsoft.com/office/drawing/2014/main" id="{F7ADAEB5-6C64-F5CE-691F-DBF875E899FC}"/>
              </a:ext>
            </a:extLst>
          </p:cNvPr>
          <p:cNvGrpSpPr/>
          <p:nvPr/>
        </p:nvGrpSpPr>
        <p:grpSpPr>
          <a:xfrm>
            <a:off x="4881838" y="4633280"/>
            <a:ext cx="1157494" cy="243520"/>
            <a:chOff x="528309" y="7695403"/>
            <a:chExt cx="1157494" cy="243520"/>
          </a:xfrm>
        </p:grpSpPr>
        <p:sp>
          <p:nvSpPr>
            <p:cNvPr id="14" name="正方形/長方形 13">
              <a:extLst>
                <a:ext uri="{FF2B5EF4-FFF2-40B4-BE49-F238E27FC236}">
                  <a16:creationId xmlns:a16="http://schemas.microsoft.com/office/drawing/2014/main" id="{4ADB02AD-DF28-F41D-8E8E-921828C33C2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493E5AD5-B6DC-5226-C28A-D87F2EAF220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3FF4C1FD-0A5B-3439-28C0-8A8938AAD730}"/>
              </a:ext>
            </a:extLst>
          </p:cNvPr>
          <p:cNvGraphicFramePr>
            <a:graphicFrameLocks noGrp="1"/>
          </p:cNvGraphicFramePr>
          <p:nvPr>
            <p:extLst>
              <p:ext uri="{D42A27DB-BD31-4B8C-83A1-F6EECF244321}">
                <p14:modId xmlns:p14="http://schemas.microsoft.com/office/powerpoint/2010/main" val="3825991259"/>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0" name="テキスト プレースホルダー 12">
            <a:extLst>
              <a:ext uri="{FF2B5EF4-FFF2-40B4-BE49-F238E27FC236}">
                <a16:creationId xmlns:a16="http://schemas.microsoft.com/office/drawing/2014/main" id="{28DED036-3C3E-8CE3-D4CC-60165CCDEC40}"/>
              </a:ext>
            </a:extLst>
          </p:cNvPr>
          <p:cNvSpPr txBox="1">
            <a:spLocks/>
          </p:cNvSpPr>
          <p:nvPr/>
        </p:nvSpPr>
        <p:spPr>
          <a:xfrm>
            <a:off x="453801" y="38862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年９月にシステム導入、運用を開始した。</a:t>
            </a:r>
            <a:endParaRPr lang="ja-JP" altLang="en-US" strike="sngStrike">
              <a:highlight>
                <a:srgbClr val="FFFF00"/>
              </a:highlight>
            </a:endParaRPr>
          </a:p>
        </p:txBody>
      </p:sp>
      <p:sp>
        <p:nvSpPr>
          <p:cNvPr id="23" name="正方形/長方形 22">
            <a:extLst>
              <a:ext uri="{FF2B5EF4-FFF2-40B4-BE49-F238E27FC236}">
                <a16:creationId xmlns:a16="http://schemas.microsoft.com/office/drawing/2014/main" id="{4D0944F6-6054-63B2-28C8-347EBCC1AF7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8" name="正方形/長方形 27">
            <a:extLst>
              <a:ext uri="{FF2B5EF4-FFF2-40B4-BE49-F238E27FC236}">
                <a16:creationId xmlns:a16="http://schemas.microsoft.com/office/drawing/2014/main" id="{066C904E-2B81-D234-C09A-EB5F1BB3273F}"/>
              </a:ext>
            </a:extLst>
          </p:cNvPr>
          <p:cNvSpPr/>
          <p:nvPr/>
        </p:nvSpPr>
        <p:spPr>
          <a:xfrm>
            <a:off x="4860000" y="1963152"/>
            <a:ext cx="972000" cy="23802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0" name="グループ化 29">
            <a:extLst>
              <a:ext uri="{FF2B5EF4-FFF2-40B4-BE49-F238E27FC236}">
                <a16:creationId xmlns:a16="http://schemas.microsoft.com/office/drawing/2014/main" id="{53C7C437-938F-7031-917A-06BEDCF71DB9}"/>
              </a:ext>
            </a:extLst>
          </p:cNvPr>
          <p:cNvGrpSpPr/>
          <p:nvPr/>
        </p:nvGrpSpPr>
        <p:grpSpPr>
          <a:xfrm>
            <a:off x="447675" y="3581400"/>
            <a:ext cx="1375502" cy="243520"/>
            <a:chOff x="528309" y="7695403"/>
            <a:chExt cx="1375502" cy="243520"/>
          </a:xfrm>
        </p:grpSpPr>
        <p:sp>
          <p:nvSpPr>
            <p:cNvPr id="31" name="正方形/長方形 30">
              <a:extLst>
                <a:ext uri="{FF2B5EF4-FFF2-40B4-BE49-F238E27FC236}">
                  <a16:creationId xmlns:a16="http://schemas.microsoft.com/office/drawing/2014/main" id="{0EF40071-5A85-DEA9-8758-1679EBC79F3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283DE75F-FF78-4157-E291-A36193575A3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39" name="表プレースホルダー 18">
            <a:extLst>
              <a:ext uri="{FF2B5EF4-FFF2-40B4-BE49-F238E27FC236}">
                <a16:creationId xmlns:a16="http://schemas.microsoft.com/office/drawing/2014/main" id="{82C7A0A9-4C47-7A52-4C4F-3CD506151E92}"/>
              </a:ext>
            </a:extLst>
          </p:cNvPr>
          <p:cNvGraphicFramePr>
            <a:graphicFrameLocks/>
          </p:cNvGraphicFramePr>
          <p:nvPr>
            <p:extLst>
              <p:ext uri="{D42A27DB-BD31-4B8C-83A1-F6EECF244321}">
                <p14:modId xmlns:p14="http://schemas.microsoft.com/office/powerpoint/2010/main" val="722156851"/>
              </p:ext>
            </p:extLst>
          </p:nvPr>
        </p:nvGraphicFramePr>
        <p:xfrm>
          <a:off x="5957327" y="2209800"/>
          <a:ext cx="3216272" cy="775336"/>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100</a:t>
                      </a: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en-US" altLang="ja-JP" sz="100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Yu Gothic UI" panose="020B0500000000000000" pitchFamily="50" charset="-128"/>
                          <a:ea typeface="Yu Gothic UI" panose="020B0500000000000000" pitchFamily="50" charset="-128"/>
                        </a:rPr>
                        <a:t>（</a:t>
                      </a:r>
                      <a:r>
                        <a:rPr kumimoji="1" lang="en-US" altLang="ja-JP" sz="1000">
                          <a:latin typeface="Yu Gothic UI" panose="020B0500000000000000" pitchFamily="50" charset="-128"/>
                          <a:ea typeface="Yu Gothic UI" panose="020B0500000000000000" pitchFamily="50" charset="-128"/>
                        </a:rPr>
                        <a:t>100</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latin typeface="Yu Gothic UI" panose="020B0500000000000000" pitchFamily="50" charset="-128"/>
                          <a:ea typeface="Yu Gothic UI" panose="020B0500000000000000" pitchFamily="50" charset="-128"/>
                        </a:rPr>
                        <a:t>）</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100%</a:t>
                      </a:r>
                      <a:endParaRPr kumimoji="1" lang="ja-JP" altLang="en-US" sz="100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100%</a:t>
                      </a:r>
                      <a:endParaRPr kumimoji="1" lang="ja-JP" altLang="en-US" sz="100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100%</a:t>
                      </a:r>
                      <a:endParaRPr kumimoji="1" lang="ja-JP" altLang="en-US" sz="1000" dirty="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40" name="テキスト ボックス 39">
            <a:extLst>
              <a:ext uri="{FF2B5EF4-FFF2-40B4-BE49-F238E27FC236}">
                <a16:creationId xmlns:a16="http://schemas.microsoft.com/office/drawing/2014/main" id="{8F5E8F00-EEED-7833-EFF2-B0908AA854A6}"/>
              </a:ext>
            </a:extLst>
          </p:cNvPr>
          <p:cNvSpPr txBox="1"/>
          <p:nvPr/>
        </p:nvSpPr>
        <p:spPr>
          <a:xfrm>
            <a:off x="7924800" y="2943838"/>
            <a:ext cx="1277605" cy="182739"/>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aphicFrame>
        <p:nvGraphicFramePr>
          <p:cNvPr id="42" name="表プレースホルダー 18">
            <a:extLst>
              <a:ext uri="{FF2B5EF4-FFF2-40B4-BE49-F238E27FC236}">
                <a16:creationId xmlns:a16="http://schemas.microsoft.com/office/drawing/2014/main" id="{0116D6CB-6B02-0B4C-11E0-960AE67D9E3C}"/>
              </a:ext>
            </a:extLst>
          </p:cNvPr>
          <p:cNvGraphicFramePr>
            <a:graphicFrameLocks/>
          </p:cNvGraphicFramePr>
          <p:nvPr>
            <p:extLst>
              <p:ext uri="{D42A27DB-BD31-4B8C-83A1-F6EECF244321}">
                <p14:modId xmlns:p14="http://schemas.microsoft.com/office/powerpoint/2010/main" val="3943392027"/>
              </p:ext>
            </p:extLst>
          </p:nvPr>
        </p:nvGraphicFramePr>
        <p:xfrm>
          <a:off x="5961108" y="3429000"/>
          <a:ext cx="3216272" cy="775336"/>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ja-JP" altLang="en-US" sz="1000">
                          <a:latin typeface="Yu Gothic UI" panose="020B0500000000000000" pitchFamily="50" charset="-128"/>
                          <a:ea typeface="Yu Gothic UI" panose="020B0500000000000000" pitchFamily="50" charset="-128"/>
                        </a:rPr>
                        <a:t>０件</a:t>
                      </a:r>
                      <a:endParaRPr kumimoji="1" lang="en-US" altLang="ja-JP" sz="1000">
                        <a:latin typeface="Yu Gothic UI" panose="020B0500000000000000" pitchFamily="50" charset="-128"/>
                        <a:ea typeface="Yu Gothic UI" panose="020B0500000000000000" pitchFamily="50" charset="-128"/>
                      </a:endParaRPr>
                    </a:p>
                    <a:p>
                      <a:pPr algn="ctr"/>
                      <a:r>
                        <a:rPr kumimoji="1" lang="ja-JP" altLang="en-US" sz="1000">
                          <a:latin typeface="Yu Gothic UI" panose="020B0500000000000000" pitchFamily="50" charset="-128"/>
                          <a:ea typeface="Yu Gothic UI" panose="020B0500000000000000" pitchFamily="50" charset="-128"/>
                        </a:rPr>
                        <a:t>（</a:t>
                      </a:r>
                      <a:r>
                        <a:rPr kumimoji="1" lang="en-US" altLang="ja-JP" sz="1000">
                          <a:latin typeface="Yu Gothic UI" panose="020B0500000000000000" pitchFamily="50" charset="-128"/>
                          <a:ea typeface="Yu Gothic UI" panose="020B0500000000000000" pitchFamily="50" charset="-128"/>
                        </a:rPr>
                        <a:t>0</a:t>
                      </a:r>
                      <a:r>
                        <a:rPr kumimoji="1" lang="ja-JP" altLang="en-US" sz="1000">
                          <a:latin typeface="Yu Gothic UI" panose="020B0500000000000000" pitchFamily="50" charset="-128"/>
                          <a:ea typeface="Yu Gothic UI" panose="020B0500000000000000" pitchFamily="50" charset="-128"/>
                        </a:rPr>
                        <a:t>件）</a:t>
                      </a:r>
                      <a:endParaRPr kumimoji="1" lang="en-US" altLang="ja-JP" sz="100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Yu Gothic UI" panose="020B0500000000000000" pitchFamily="50" charset="-128"/>
                          <a:ea typeface="Yu Gothic UI" panose="020B0500000000000000" pitchFamily="50" charset="-128"/>
                        </a:rPr>
                        <a:t>０件</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Yu Gothic UI" panose="020B0500000000000000" pitchFamily="50" charset="-128"/>
                          <a:ea typeface="Yu Gothic UI" panose="020B0500000000000000" pitchFamily="50" charset="-128"/>
                        </a:rPr>
                        <a:t>０件</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Yu Gothic UI" panose="020B0500000000000000" pitchFamily="50" charset="-128"/>
                          <a:ea typeface="Yu Gothic UI" panose="020B0500000000000000" pitchFamily="50" charset="-128"/>
                        </a:rPr>
                        <a:t>０件</a:t>
                      </a: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51" name="ホームベース 30">
            <a:extLst>
              <a:ext uri="{FF2B5EF4-FFF2-40B4-BE49-F238E27FC236}">
                <a16:creationId xmlns:a16="http://schemas.microsoft.com/office/drawing/2014/main" id="{6B15B1CE-CB5E-F635-3CD4-C520FCB5A384}"/>
              </a:ext>
            </a:extLst>
          </p:cNvPr>
          <p:cNvSpPr/>
          <p:nvPr/>
        </p:nvSpPr>
        <p:spPr>
          <a:xfrm>
            <a:off x="5928478" y="5241686"/>
            <a:ext cx="307489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サービス利用開始</a:t>
            </a:r>
          </a:p>
        </p:txBody>
      </p:sp>
      <p:sp>
        <p:nvSpPr>
          <p:cNvPr id="53" name="正方形/長方形 52">
            <a:extLst>
              <a:ext uri="{FF2B5EF4-FFF2-40B4-BE49-F238E27FC236}">
                <a16:creationId xmlns:a16="http://schemas.microsoft.com/office/drawing/2014/main" id="{E4C68655-0C5F-05A8-A22C-9500A775FBE4}"/>
              </a:ext>
            </a:extLst>
          </p:cNvPr>
          <p:cNvSpPr/>
          <p:nvPr/>
        </p:nvSpPr>
        <p:spPr>
          <a:xfrm>
            <a:off x="6972478" y="49339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5B627A5A-C130-223F-B983-9135893E2C85}"/>
              </a:ext>
            </a:extLst>
          </p:cNvPr>
          <p:cNvSpPr/>
          <p:nvPr/>
        </p:nvSpPr>
        <p:spPr>
          <a:xfrm>
            <a:off x="5928478" y="49339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7406D83C-FEB5-3C0F-CC59-25B777D42F7B}"/>
              </a:ext>
            </a:extLst>
          </p:cNvPr>
          <p:cNvSpPr/>
          <p:nvPr/>
        </p:nvSpPr>
        <p:spPr>
          <a:xfrm>
            <a:off x="8016478" y="49339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テキスト ボックス 55">
            <a:extLst>
              <a:ext uri="{FF2B5EF4-FFF2-40B4-BE49-F238E27FC236}">
                <a16:creationId xmlns:a16="http://schemas.microsoft.com/office/drawing/2014/main" id="{B7F1E201-126E-F0AC-B4F4-5E03F87383C8}"/>
              </a:ext>
            </a:extLst>
          </p:cNvPr>
          <p:cNvSpPr txBox="1"/>
          <p:nvPr/>
        </p:nvSpPr>
        <p:spPr>
          <a:xfrm>
            <a:off x="4881838" y="5241686"/>
            <a:ext cx="972000" cy="465257"/>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a:solidFill>
                  <a:srgbClr val="FFFFFF"/>
                </a:solidFill>
                <a:latin typeface="Yu Gothic UI" panose="020B0500000000000000" pitchFamily="50" charset="-128"/>
                <a:ea typeface="Yu Gothic UI" panose="020B0500000000000000" pitchFamily="50" charset="-128"/>
              </a:rPr>
              <a:t>システム</a:t>
            </a:r>
            <a:endParaRPr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lang="ja-JP" altLang="en-US" sz="1000" b="1">
                <a:solidFill>
                  <a:srgbClr val="FFFFFF"/>
                </a:solidFill>
                <a:latin typeface="Yu Gothic UI" panose="020B0500000000000000" pitchFamily="50" charset="-128"/>
                <a:ea typeface="Yu Gothic UI" panose="020B0500000000000000" pitchFamily="50" charset="-128"/>
              </a:rPr>
              <a:t>導入・運用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7" name="ホームベース 30">
            <a:extLst>
              <a:ext uri="{FF2B5EF4-FFF2-40B4-BE49-F238E27FC236}">
                <a16:creationId xmlns:a16="http://schemas.microsoft.com/office/drawing/2014/main" id="{F51A90DA-CD22-26D2-A452-289B8D4EEEEF}"/>
              </a:ext>
            </a:extLst>
          </p:cNvPr>
          <p:cNvSpPr/>
          <p:nvPr/>
        </p:nvSpPr>
        <p:spPr>
          <a:xfrm>
            <a:off x="5928478" y="5783143"/>
            <a:ext cx="307489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市立保育所等との連携検討</a:t>
            </a:r>
          </a:p>
        </p:txBody>
      </p:sp>
      <p:sp>
        <p:nvSpPr>
          <p:cNvPr id="58" name="テキスト ボックス 57">
            <a:extLst>
              <a:ext uri="{FF2B5EF4-FFF2-40B4-BE49-F238E27FC236}">
                <a16:creationId xmlns:a16="http://schemas.microsoft.com/office/drawing/2014/main" id="{983DEE8C-011A-5D94-BD49-29792009F466}"/>
              </a:ext>
            </a:extLst>
          </p:cNvPr>
          <p:cNvSpPr txBox="1"/>
          <p:nvPr/>
        </p:nvSpPr>
        <p:spPr>
          <a:xfrm>
            <a:off x="4881838" y="5783143"/>
            <a:ext cx="972000" cy="465257"/>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a:solidFill>
                  <a:srgbClr val="FFFFFF"/>
                </a:solidFill>
                <a:latin typeface="Yu Gothic UI" panose="020B0500000000000000" pitchFamily="50" charset="-128"/>
                <a:ea typeface="Yu Gothic UI" panose="020B0500000000000000" pitchFamily="50" charset="-128"/>
              </a:rPr>
              <a:t>他施設との連携</a:t>
            </a:r>
          </a:p>
        </p:txBody>
      </p:sp>
      <p:sp>
        <p:nvSpPr>
          <p:cNvPr id="59" name="テキスト ボックス 58">
            <a:extLst>
              <a:ext uri="{FF2B5EF4-FFF2-40B4-BE49-F238E27FC236}">
                <a16:creationId xmlns:a16="http://schemas.microsoft.com/office/drawing/2014/main" id="{18506F85-BD53-DA27-4159-E68D9741E67E}"/>
              </a:ext>
            </a:extLst>
          </p:cNvPr>
          <p:cNvSpPr txBox="1"/>
          <p:nvPr/>
        </p:nvSpPr>
        <p:spPr>
          <a:xfrm>
            <a:off x="7924800" y="4160661"/>
            <a:ext cx="1277605" cy="182739"/>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25" name="グループ化 24">
            <a:extLst>
              <a:ext uri="{FF2B5EF4-FFF2-40B4-BE49-F238E27FC236}">
                <a16:creationId xmlns:a16="http://schemas.microsoft.com/office/drawing/2014/main" id="{EF2C8460-25ED-07D1-9A17-28F7F1F98A99}"/>
              </a:ext>
            </a:extLst>
          </p:cNvPr>
          <p:cNvGrpSpPr/>
          <p:nvPr/>
        </p:nvGrpSpPr>
        <p:grpSpPr>
          <a:xfrm>
            <a:off x="4881600" y="892800"/>
            <a:ext cx="2011895" cy="243520"/>
            <a:chOff x="528309" y="3016181"/>
            <a:chExt cx="2011895" cy="243520"/>
          </a:xfrm>
        </p:grpSpPr>
        <p:sp>
          <p:nvSpPr>
            <p:cNvPr id="26" name="正方形/長方形 25">
              <a:extLst>
                <a:ext uri="{FF2B5EF4-FFF2-40B4-BE49-F238E27FC236}">
                  <a16:creationId xmlns:a16="http://schemas.microsoft.com/office/drawing/2014/main" id="{C5FC919B-C0DF-5EEA-C97D-F8AD1BEE1424}"/>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7" name="テキスト ボックス 26">
              <a:extLst>
                <a:ext uri="{FF2B5EF4-FFF2-40B4-BE49-F238E27FC236}">
                  <a16:creationId xmlns:a16="http://schemas.microsoft.com/office/drawing/2014/main" id="{E03A41BF-8247-881C-F50D-E3591F8EF3BA}"/>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pSp>
        <p:nvGrpSpPr>
          <p:cNvPr id="7" name="グループ化 6">
            <a:extLst>
              <a:ext uri="{FF2B5EF4-FFF2-40B4-BE49-F238E27FC236}">
                <a16:creationId xmlns:a16="http://schemas.microsoft.com/office/drawing/2014/main" id="{9235F615-357E-468C-2698-812BB7140A94}"/>
              </a:ext>
            </a:extLst>
          </p:cNvPr>
          <p:cNvGrpSpPr/>
          <p:nvPr/>
        </p:nvGrpSpPr>
        <p:grpSpPr>
          <a:xfrm>
            <a:off x="633358" y="4343399"/>
            <a:ext cx="3716392" cy="2154448"/>
            <a:chOff x="-15744" y="3238398"/>
            <a:chExt cx="6361531" cy="3308939"/>
          </a:xfrm>
        </p:grpSpPr>
        <p:pic>
          <p:nvPicPr>
            <p:cNvPr id="19" name="図 18">
              <a:extLst>
                <a:ext uri="{FF2B5EF4-FFF2-40B4-BE49-F238E27FC236}">
                  <a16:creationId xmlns:a16="http://schemas.microsoft.com/office/drawing/2014/main" id="{03E7B59A-978F-D860-3C41-74B18B4FA1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7262" y="5346593"/>
              <a:ext cx="864000" cy="1200744"/>
            </a:xfrm>
            <a:prstGeom prst="rect">
              <a:avLst/>
            </a:prstGeom>
          </p:spPr>
        </p:pic>
        <p:pic>
          <p:nvPicPr>
            <p:cNvPr id="22" name="図 21">
              <a:extLst>
                <a:ext uri="{FF2B5EF4-FFF2-40B4-BE49-F238E27FC236}">
                  <a16:creationId xmlns:a16="http://schemas.microsoft.com/office/drawing/2014/main" id="{B286B788-CFC2-43A2-82D2-DE97FE7C17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23579" y="5304468"/>
              <a:ext cx="900000" cy="1238500"/>
            </a:xfrm>
            <a:prstGeom prst="rect">
              <a:avLst/>
            </a:prstGeom>
          </p:spPr>
        </p:pic>
        <p:pic>
          <p:nvPicPr>
            <p:cNvPr id="24" name="図 23">
              <a:extLst>
                <a:ext uri="{FF2B5EF4-FFF2-40B4-BE49-F238E27FC236}">
                  <a16:creationId xmlns:a16="http://schemas.microsoft.com/office/drawing/2014/main" id="{62D2DF9F-0B97-E76F-EC42-E383967532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8508" y="4519531"/>
              <a:ext cx="456513" cy="616984"/>
            </a:xfrm>
            <a:prstGeom prst="rect">
              <a:avLst/>
            </a:prstGeom>
          </p:spPr>
        </p:pic>
        <p:pic>
          <p:nvPicPr>
            <p:cNvPr id="29" name="図 28">
              <a:extLst>
                <a:ext uri="{FF2B5EF4-FFF2-40B4-BE49-F238E27FC236}">
                  <a16:creationId xmlns:a16="http://schemas.microsoft.com/office/drawing/2014/main" id="{FEB50A44-EAD4-910B-0FF0-8138E5B38E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9156" y="5550231"/>
              <a:ext cx="497841" cy="926900"/>
            </a:xfrm>
            <a:prstGeom prst="rect">
              <a:avLst/>
            </a:prstGeom>
          </p:spPr>
        </p:pic>
        <p:pic>
          <p:nvPicPr>
            <p:cNvPr id="33" name="図 32">
              <a:extLst>
                <a:ext uri="{FF2B5EF4-FFF2-40B4-BE49-F238E27FC236}">
                  <a16:creationId xmlns:a16="http://schemas.microsoft.com/office/drawing/2014/main" id="{280AE3A7-0707-C338-3DFD-BC32F5051F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76228" y="3890007"/>
              <a:ext cx="621989" cy="978365"/>
            </a:xfrm>
            <a:prstGeom prst="rect">
              <a:avLst/>
            </a:prstGeom>
          </p:spPr>
        </p:pic>
        <p:pic>
          <p:nvPicPr>
            <p:cNvPr id="41" name="図 40">
              <a:extLst>
                <a:ext uri="{FF2B5EF4-FFF2-40B4-BE49-F238E27FC236}">
                  <a16:creationId xmlns:a16="http://schemas.microsoft.com/office/drawing/2014/main" id="{F550D465-0EE8-25F5-5B49-A5B3838F55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40894" y="3839440"/>
              <a:ext cx="707206" cy="1036199"/>
            </a:xfrm>
            <a:prstGeom prst="rect">
              <a:avLst/>
            </a:prstGeom>
          </p:spPr>
        </p:pic>
        <p:pic>
          <p:nvPicPr>
            <p:cNvPr id="43" name="図 42">
              <a:extLst>
                <a:ext uri="{FF2B5EF4-FFF2-40B4-BE49-F238E27FC236}">
                  <a16:creationId xmlns:a16="http://schemas.microsoft.com/office/drawing/2014/main" id="{70ED0AA6-EF25-DF2D-EAE5-2E7816F803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87411" y="3525236"/>
              <a:ext cx="550803" cy="573677"/>
            </a:xfrm>
            <a:prstGeom prst="rect">
              <a:avLst/>
            </a:prstGeom>
          </p:spPr>
        </p:pic>
        <p:pic>
          <p:nvPicPr>
            <p:cNvPr id="44" name="図 43">
              <a:extLst>
                <a:ext uri="{FF2B5EF4-FFF2-40B4-BE49-F238E27FC236}">
                  <a16:creationId xmlns:a16="http://schemas.microsoft.com/office/drawing/2014/main" id="{A30CED63-0643-692E-7968-5F7228C1848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07516" y="4447829"/>
              <a:ext cx="988904" cy="693754"/>
            </a:xfrm>
            <a:prstGeom prst="rect">
              <a:avLst/>
            </a:prstGeom>
          </p:spPr>
        </p:pic>
        <p:sp>
          <p:nvSpPr>
            <p:cNvPr id="45" name="吹き出し: 角を丸めた四角形 44">
              <a:extLst>
                <a:ext uri="{FF2B5EF4-FFF2-40B4-BE49-F238E27FC236}">
                  <a16:creationId xmlns:a16="http://schemas.microsoft.com/office/drawing/2014/main" id="{D85967ED-9158-1453-31D1-4CC22E7E8F49}"/>
                </a:ext>
              </a:extLst>
            </p:cNvPr>
            <p:cNvSpPr/>
            <p:nvPr/>
          </p:nvSpPr>
          <p:spPr>
            <a:xfrm>
              <a:off x="4425003" y="3238398"/>
              <a:ext cx="1920784" cy="573676"/>
            </a:xfrm>
            <a:prstGeom prst="wedgeRoundRectCallout">
              <a:avLst>
                <a:gd name="adj1" fmla="val -62888"/>
                <a:gd name="adj2" fmla="val 12543"/>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000">
                  <a:solidFill>
                    <a:prstClr val="black"/>
                  </a:solidFill>
                  <a:latin typeface="Yu Gothic UI" panose="020B0500000000000000" pitchFamily="50" charset="-128"/>
                  <a:ea typeface="Yu Gothic UI" panose="020B0500000000000000" pitchFamily="50" charset="-128"/>
                </a:rPr>
                <a:t>欠席連絡などが簡単に</a:t>
              </a:r>
              <a:endParaRPr kumimoji="0" lang="ja-JP" altLang="en-US" sz="1600">
                <a:solidFill>
                  <a:prstClr val="black"/>
                </a:solidFill>
                <a:latin typeface="Yu Gothic UI" panose="020B0500000000000000" pitchFamily="50" charset="-128"/>
                <a:ea typeface="Yu Gothic UI" panose="020B0500000000000000" pitchFamily="50" charset="-128"/>
              </a:endParaRPr>
            </a:p>
          </p:txBody>
        </p:sp>
        <p:sp>
          <p:nvSpPr>
            <p:cNvPr id="46" name="吹き出し: 角を丸めた四角形 45">
              <a:extLst>
                <a:ext uri="{FF2B5EF4-FFF2-40B4-BE49-F238E27FC236}">
                  <a16:creationId xmlns:a16="http://schemas.microsoft.com/office/drawing/2014/main" id="{5DF60485-8BC9-BC64-ED56-4229DAF7DE31}"/>
                </a:ext>
              </a:extLst>
            </p:cNvPr>
            <p:cNvSpPr/>
            <p:nvPr/>
          </p:nvSpPr>
          <p:spPr>
            <a:xfrm>
              <a:off x="-15744" y="3558660"/>
              <a:ext cx="3545071" cy="693753"/>
            </a:xfrm>
            <a:prstGeom prst="wedgeRoundRectCallout">
              <a:avLst>
                <a:gd name="adj1" fmla="val -11051"/>
                <a:gd name="adj2" fmla="val 77653"/>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prstClr val="black"/>
                  </a:solidFill>
                  <a:latin typeface="Yu Gothic UI" panose="020B0500000000000000" pitchFamily="50" charset="-128"/>
                  <a:ea typeface="Yu Gothic UI" panose="020B0500000000000000" pitchFamily="50" charset="-128"/>
                </a:rPr>
                <a:t>登降園管理と欠席情報を連携</a:t>
              </a:r>
              <a:endParaRPr lang="en-US" altLang="ja-JP" sz="1000">
                <a:solidFill>
                  <a:prstClr val="black"/>
                </a:solidFill>
                <a:latin typeface="Yu Gothic UI" panose="020B0500000000000000" pitchFamily="50" charset="-128"/>
                <a:ea typeface="Yu Gothic UI" panose="020B0500000000000000" pitchFamily="50" charset="-128"/>
              </a:endParaRPr>
            </a:p>
            <a:p>
              <a:r>
                <a:rPr lang="ja-JP" altLang="en-US" sz="1000">
                  <a:solidFill>
                    <a:prstClr val="black"/>
                  </a:solidFill>
                  <a:latin typeface="Yu Gothic UI" panose="020B0500000000000000" pitchFamily="50" charset="-128"/>
                  <a:ea typeface="Yu Gothic UI" panose="020B0500000000000000" pitchFamily="50" charset="-128"/>
                </a:rPr>
                <a:t>置き去り事故などの未然防止</a:t>
              </a:r>
            </a:p>
          </p:txBody>
        </p:sp>
        <p:sp>
          <p:nvSpPr>
            <p:cNvPr id="47" name="吹き出し: 角を丸めた四角形 46">
              <a:extLst>
                <a:ext uri="{FF2B5EF4-FFF2-40B4-BE49-F238E27FC236}">
                  <a16:creationId xmlns:a16="http://schemas.microsoft.com/office/drawing/2014/main" id="{E7571E4E-6525-4CC9-47D4-72C3BC85E798}"/>
                </a:ext>
              </a:extLst>
            </p:cNvPr>
            <p:cNvSpPr/>
            <p:nvPr/>
          </p:nvSpPr>
          <p:spPr>
            <a:xfrm>
              <a:off x="3339171" y="5002863"/>
              <a:ext cx="2868323" cy="370735"/>
            </a:xfrm>
            <a:prstGeom prst="wedgeRoundRectCallout">
              <a:avLst>
                <a:gd name="adj1" fmla="val -36467"/>
                <a:gd name="adj2" fmla="val 92627"/>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prstClr val="black"/>
                  </a:solidFill>
                  <a:latin typeface="Yu Gothic UI" panose="020B0500000000000000" pitchFamily="50" charset="-128"/>
                  <a:ea typeface="Yu Gothic UI" panose="020B0500000000000000" pitchFamily="50" charset="-128"/>
                </a:rPr>
                <a:t>園児の教育時間の充実へ</a:t>
              </a:r>
            </a:p>
          </p:txBody>
        </p:sp>
      </p:grpSp>
      <p:sp>
        <p:nvSpPr>
          <p:cNvPr id="12" name="タイトル 8">
            <a:extLst>
              <a:ext uri="{FF2B5EF4-FFF2-40B4-BE49-F238E27FC236}">
                <a16:creationId xmlns:a16="http://schemas.microsoft.com/office/drawing/2014/main" id="{6485F9A2-F53B-8307-6420-3F6604B406AD}"/>
              </a:ext>
            </a:extLst>
          </p:cNvPr>
          <p:cNvSpPr>
            <a:spLocks noGrp="1"/>
          </p:cNvSpPr>
          <p:nvPr>
            <p:ph type="title"/>
          </p:nvPr>
        </p:nvSpPr>
        <p:spPr>
          <a:xfrm>
            <a:off x="446399" y="85725"/>
            <a:ext cx="5119513" cy="728793"/>
          </a:xfrm>
        </p:spPr>
        <p:txBody>
          <a:bodyPr/>
          <a:lstStyle/>
          <a:p>
            <a:r>
              <a:rPr lang="ja-JP" altLang="en-US"/>
              <a:t>コミュニケーションツール活用で</a:t>
            </a:r>
            <a:br>
              <a:rPr lang="ja-JP" altLang="en-US"/>
            </a:br>
            <a:r>
              <a:rPr lang="ja-JP" altLang="en-US"/>
              <a:t>　園児の安全確保と保護者の利便性を向上</a:t>
            </a:r>
          </a:p>
        </p:txBody>
      </p:sp>
    </p:spTree>
    <p:extLst>
      <p:ext uri="{BB962C8B-B14F-4D97-AF65-F5344CB8AC3E}">
        <p14:creationId xmlns:p14="http://schemas.microsoft.com/office/powerpoint/2010/main" val="389618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9AF43-9E76-09D3-6642-4F79850F6B76}"/>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9CAF247-09D5-BF31-F7F0-53F5C1265529}"/>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24</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3559B47D-3974-A445-8EB8-41B5A3F40651}"/>
              </a:ext>
            </a:extLst>
          </p:cNvPr>
          <p:cNvSpPr>
            <a:spLocks noGrp="1"/>
          </p:cNvSpPr>
          <p:nvPr>
            <p:ph type="body" sz="quarter" idx="4294967295"/>
          </p:nvPr>
        </p:nvSpPr>
        <p:spPr>
          <a:xfrm>
            <a:off x="445009" y="1185592"/>
            <a:ext cx="4126991" cy="1252808"/>
          </a:xfrm>
          <a:prstGeom prst="rect">
            <a:avLst/>
          </a:prstGeom>
        </p:spPr>
        <p:txBody>
          <a:bodyPr/>
          <a:lstStyle/>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習い事・塾代助成事業は、子育て世帯の経済的負担を軽減するとともに、こどもたちの学力や才能を伸ばす機会を提供するため、学習塾や家庭教師、文化・スポーツ教室などに関する費用を助成する事業であ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現在、紙や</a:t>
            </a:r>
            <a:r>
              <a:rPr lang="en-US" altLang="ja-JP" sz="1100">
                <a:latin typeface="Yu Gothic UI" panose="020B0500000000000000" pitchFamily="50" charset="-128"/>
                <a:ea typeface="Yu Gothic UI" panose="020B0500000000000000" pitchFamily="50" charset="-128"/>
              </a:rPr>
              <a:t>FAX</a:t>
            </a:r>
            <a:r>
              <a:rPr lang="ja-JP" altLang="en-US" sz="1100">
                <a:latin typeface="Yu Gothic UI" panose="020B0500000000000000" pitchFamily="50" charset="-128"/>
                <a:ea typeface="Yu Gothic UI" panose="020B0500000000000000" pitchFamily="50" charset="-128"/>
              </a:rPr>
              <a:t>、</a:t>
            </a:r>
            <a:r>
              <a:rPr lang="en-US" altLang="ja-JP" sz="1100">
                <a:latin typeface="Yu Gothic UI" panose="020B0500000000000000" pitchFamily="50" charset="-128"/>
                <a:ea typeface="Yu Gothic UI" panose="020B0500000000000000" pitchFamily="50" charset="-128"/>
              </a:rPr>
              <a:t>IC</a:t>
            </a:r>
            <a:r>
              <a:rPr lang="ja-JP" altLang="en-US" sz="1100">
                <a:latin typeface="Yu Gothic UI" panose="020B0500000000000000" pitchFamily="50" charset="-128"/>
                <a:ea typeface="Yu Gothic UI" panose="020B0500000000000000" pitchFamily="50" charset="-128"/>
              </a:rPr>
              <a:t>カードで行っている手続きについて、オンライン手続きサービスなどシステムのあり方を含めた検討を行い、利用者・参画事業者双方の利便性向上させる。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新スキームの導入においては、より多くの児童・生徒が本事業を利用して学力や学習意欲</a:t>
            </a:r>
            <a:r>
              <a:rPr lang="en-US" altLang="ja-JP" sz="1100">
                <a:latin typeface="Yu Gothic UI" panose="020B0500000000000000" pitchFamily="50" charset="-128"/>
                <a:ea typeface="Yu Gothic UI" panose="020B0500000000000000" pitchFamily="50" charset="-128"/>
              </a:rPr>
              <a:t>､</a:t>
            </a:r>
            <a:r>
              <a:rPr lang="ja-JP" altLang="en-US" sz="1100">
                <a:latin typeface="Yu Gothic UI" panose="020B0500000000000000" pitchFamily="50" charset="-128"/>
                <a:ea typeface="Yu Gothic UI" panose="020B0500000000000000" pitchFamily="50" charset="-128"/>
              </a:rPr>
              <a:t>個性や才能を伸ばす機会を得られるよう、「クーポン利用率」と「参画事業者数」の２項目を</a:t>
            </a:r>
            <a:r>
              <a:rPr lang="en-US" altLang="ja-JP" sz="1100">
                <a:latin typeface="Yu Gothic UI" panose="020B0500000000000000" pitchFamily="50" charset="-128"/>
                <a:ea typeface="Yu Gothic UI" panose="020B0500000000000000" pitchFamily="50" charset="-128"/>
              </a:rPr>
              <a:t>2025</a:t>
            </a:r>
            <a:r>
              <a:rPr lang="ja-JP" altLang="en-US" sz="1100">
                <a:latin typeface="Yu Gothic UI" panose="020B0500000000000000" pitchFamily="50" charset="-128"/>
                <a:ea typeface="Yu Gothic UI" panose="020B0500000000000000" pitchFamily="50" charset="-128"/>
              </a:rPr>
              <a:t>年度実績から向上させることをめざす。</a:t>
            </a:r>
          </a:p>
        </p:txBody>
      </p:sp>
      <p:sp>
        <p:nvSpPr>
          <p:cNvPr id="5" name="テキスト プレースホルダー 4">
            <a:extLst>
              <a:ext uri="{FF2B5EF4-FFF2-40B4-BE49-F238E27FC236}">
                <a16:creationId xmlns:a16="http://schemas.microsoft.com/office/drawing/2014/main" id="{3AD220BA-C901-5A8E-A6F2-40F9F558ADC6}"/>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習い事・塾代助成事業を通じて、本市の児童・生徒が</a:t>
            </a:r>
            <a:br>
              <a:rPr kumimoji="1" lang="ja-JP" altLang="en-US" sz="1100">
                <a:latin typeface="Yu Gothic UI" panose="020B0500000000000000" pitchFamily="50" charset="-128"/>
                <a:ea typeface="Yu Gothic UI" panose="020B0500000000000000" pitchFamily="50" charset="-128"/>
              </a:rPr>
            </a:br>
            <a:r>
              <a:rPr kumimoji="1" lang="ja-JP" altLang="en-US" sz="1100">
                <a:latin typeface="Yu Gothic UI" panose="020B0500000000000000" pitchFamily="50" charset="-128"/>
                <a:ea typeface="Yu Gothic UI" panose="020B0500000000000000" pitchFamily="50" charset="-128"/>
              </a:rPr>
              <a:t>学力や学習意欲、個性や才能を伸ばす機会を得られるよう、より利便性の高い事業を実施していること。</a:t>
            </a:r>
          </a:p>
        </p:txBody>
      </p:sp>
      <p:graphicFrame>
        <p:nvGraphicFramePr>
          <p:cNvPr id="8" name="表 7">
            <a:extLst>
              <a:ext uri="{FF2B5EF4-FFF2-40B4-BE49-F238E27FC236}">
                <a16:creationId xmlns:a16="http://schemas.microsoft.com/office/drawing/2014/main" id="{029BDF3E-315D-22E6-03C4-B89623272F70}"/>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0" name="テキスト プレースホルダー 12">
            <a:extLst>
              <a:ext uri="{FF2B5EF4-FFF2-40B4-BE49-F238E27FC236}">
                <a16:creationId xmlns:a16="http://schemas.microsoft.com/office/drawing/2014/main" id="{CDCA40DA-D6A4-2779-5A33-EADAD99F6019}"/>
              </a:ext>
            </a:extLst>
          </p:cNvPr>
          <p:cNvSpPr txBox="1">
            <a:spLocks/>
          </p:cNvSpPr>
          <p:nvPr/>
        </p:nvSpPr>
        <p:spPr>
          <a:xfrm>
            <a:off x="453801" y="39624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2023</a:t>
            </a:r>
            <a:r>
              <a:rPr lang="ja-JP" altLang="en-US"/>
              <a:t>年度に事業運営の見直しに向けた調査・検討を実施した。</a:t>
            </a:r>
            <a:endParaRPr lang="en-US" altLang="ja-JP"/>
          </a:p>
          <a:p>
            <a:r>
              <a:rPr lang="en-US" altLang="ja-JP">
                <a:latin typeface="Yu Gothic UI" panose="020B0500000000000000" pitchFamily="50" charset="-128"/>
                <a:ea typeface="Yu Gothic UI" panose="020B0500000000000000" pitchFamily="50" charset="-128"/>
              </a:rPr>
              <a:t>2024</a:t>
            </a:r>
            <a:r>
              <a:rPr lang="ja-JP" altLang="en-US">
                <a:latin typeface="Yu Gothic UI" panose="020B0500000000000000" pitchFamily="50" charset="-128"/>
                <a:ea typeface="Yu Gothic UI" panose="020B0500000000000000" pitchFamily="50" charset="-128"/>
              </a:rPr>
              <a:t>年度に新規運営事業者を選定</a:t>
            </a:r>
            <a:endParaRPr kumimoji="1" lang="ja-JP" altLang="en-US">
              <a:latin typeface="Yu Gothic UI" panose="020B0500000000000000" pitchFamily="50" charset="-128"/>
              <a:ea typeface="Yu Gothic UI" panose="020B0500000000000000" pitchFamily="50" charset="-128"/>
            </a:endParaRPr>
          </a:p>
        </p:txBody>
      </p:sp>
      <p:sp>
        <p:nvSpPr>
          <p:cNvPr id="23" name="正方形/長方形 22">
            <a:extLst>
              <a:ext uri="{FF2B5EF4-FFF2-40B4-BE49-F238E27FC236}">
                <a16:creationId xmlns:a16="http://schemas.microsoft.com/office/drawing/2014/main" id="{9102F5E8-16BF-CC36-C9FC-EC6BA7E9D484}"/>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8" name="正方形/長方形 27">
            <a:extLst>
              <a:ext uri="{FF2B5EF4-FFF2-40B4-BE49-F238E27FC236}">
                <a16:creationId xmlns:a16="http://schemas.microsoft.com/office/drawing/2014/main" id="{548CD7E8-B10D-3015-7F30-BF748E14736D}"/>
              </a:ext>
            </a:extLst>
          </p:cNvPr>
          <p:cNvSpPr/>
          <p:nvPr/>
        </p:nvSpPr>
        <p:spPr>
          <a:xfrm>
            <a:off x="4860000" y="1963153"/>
            <a:ext cx="972000" cy="13134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0" name="グループ化 29">
            <a:extLst>
              <a:ext uri="{FF2B5EF4-FFF2-40B4-BE49-F238E27FC236}">
                <a16:creationId xmlns:a16="http://schemas.microsoft.com/office/drawing/2014/main" id="{DB351820-2A9C-ADD1-517B-EA11C812A9B1}"/>
              </a:ext>
            </a:extLst>
          </p:cNvPr>
          <p:cNvGrpSpPr/>
          <p:nvPr/>
        </p:nvGrpSpPr>
        <p:grpSpPr>
          <a:xfrm>
            <a:off x="447675" y="3657600"/>
            <a:ext cx="1375502" cy="243520"/>
            <a:chOff x="528309" y="7695403"/>
            <a:chExt cx="1375502" cy="243520"/>
          </a:xfrm>
        </p:grpSpPr>
        <p:sp>
          <p:nvSpPr>
            <p:cNvPr id="31" name="正方形/長方形 30">
              <a:extLst>
                <a:ext uri="{FF2B5EF4-FFF2-40B4-BE49-F238E27FC236}">
                  <a16:creationId xmlns:a16="http://schemas.microsoft.com/office/drawing/2014/main" id="{AAF89E82-D8CE-2DB6-0D7E-8D2B5619B45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E6989F36-3D59-8C5E-B053-86FAA0176E60}"/>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 name="フローチャート: 処理 6">
            <a:extLst>
              <a:ext uri="{FF2B5EF4-FFF2-40B4-BE49-F238E27FC236}">
                <a16:creationId xmlns:a16="http://schemas.microsoft.com/office/drawing/2014/main" id="{96EB42B2-C007-1D2B-FB0B-CCB83F3DCA30}"/>
              </a:ext>
            </a:extLst>
          </p:cNvPr>
          <p:cNvSpPr/>
          <p:nvPr/>
        </p:nvSpPr>
        <p:spPr>
          <a:xfrm>
            <a:off x="1007334" y="4578498"/>
            <a:ext cx="2965945" cy="222102"/>
          </a:xfrm>
          <a:prstGeom prst="flowChartProcess">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Yu Gothic UI" panose="020B0500000000000000" pitchFamily="50" charset="-128"/>
                <a:ea typeface="Yu Gothic UI" panose="020B0500000000000000" pitchFamily="50" charset="-128"/>
              </a:rPr>
              <a:t>オンライン化の推進により、もっと利用しやすい事業へ</a:t>
            </a:r>
            <a:endParaRPr kumimoji="1" lang="en-US" altLang="ja-JP" sz="1050" b="1">
              <a:solidFill>
                <a:schemeClr val="tx1"/>
              </a:solidFill>
              <a:latin typeface="Yu Gothic UI" panose="020B0500000000000000" pitchFamily="50" charset="-128"/>
              <a:ea typeface="Yu Gothic UI" panose="020B0500000000000000" pitchFamily="50" charset="-128"/>
            </a:endParaRPr>
          </a:p>
        </p:txBody>
      </p:sp>
      <p:pic>
        <p:nvPicPr>
          <p:cNvPr id="9" name="図 8">
            <a:extLst>
              <a:ext uri="{FF2B5EF4-FFF2-40B4-BE49-F238E27FC236}">
                <a16:creationId xmlns:a16="http://schemas.microsoft.com/office/drawing/2014/main" id="{59BA2158-18BA-30F2-B051-A0CE7EF47A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065" y="4954839"/>
            <a:ext cx="771535" cy="793508"/>
          </a:xfrm>
          <a:prstGeom prst="rect">
            <a:avLst/>
          </a:prstGeom>
        </p:spPr>
      </p:pic>
      <p:pic>
        <p:nvPicPr>
          <p:cNvPr id="11" name="図 10">
            <a:extLst>
              <a:ext uri="{FF2B5EF4-FFF2-40B4-BE49-F238E27FC236}">
                <a16:creationId xmlns:a16="http://schemas.microsoft.com/office/drawing/2014/main" id="{431CDA3F-DF99-7B00-C399-48A9FDAABB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200" y="4953000"/>
            <a:ext cx="771535" cy="795347"/>
          </a:xfrm>
          <a:prstGeom prst="rect">
            <a:avLst/>
          </a:prstGeom>
        </p:spPr>
      </p:pic>
      <p:pic>
        <p:nvPicPr>
          <p:cNvPr id="12" name="図 11">
            <a:extLst>
              <a:ext uri="{FF2B5EF4-FFF2-40B4-BE49-F238E27FC236}">
                <a16:creationId xmlns:a16="http://schemas.microsoft.com/office/drawing/2014/main" id="{608466EB-FB58-6BC1-9E0E-FDFD4572C4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065" y="5765312"/>
            <a:ext cx="771535" cy="805290"/>
          </a:xfrm>
          <a:prstGeom prst="rect">
            <a:avLst/>
          </a:prstGeom>
        </p:spPr>
      </p:pic>
      <p:pic>
        <p:nvPicPr>
          <p:cNvPr id="16" name="図 15">
            <a:extLst>
              <a:ext uri="{FF2B5EF4-FFF2-40B4-BE49-F238E27FC236}">
                <a16:creationId xmlns:a16="http://schemas.microsoft.com/office/drawing/2014/main" id="{87A69E24-956F-4F36-D173-118AFBB451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24200" y="5799067"/>
            <a:ext cx="771535" cy="771535"/>
          </a:xfrm>
          <a:prstGeom prst="rect">
            <a:avLst/>
          </a:prstGeom>
        </p:spPr>
      </p:pic>
      <p:pic>
        <p:nvPicPr>
          <p:cNvPr id="17" name="図 16">
            <a:extLst>
              <a:ext uri="{FF2B5EF4-FFF2-40B4-BE49-F238E27FC236}">
                <a16:creationId xmlns:a16="http://schemas.microsoft.com/office/drawing/2014/main" id="{D30C8BF4-1DD1-9261-1FB0-3547D6C43B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52633" y="5785723"/>
            <a:ext cx="771535" cy="798224"/>
          </a:xfrm>
          <a:prstGeom prst="rect">
            <a:avLst/>
          </a:prstGeom>
        </p:spPr>
      </p:pic>
      <p:pic>
        <p:nvPicPr>
          <p:cNvPr id="18" name="図 17" descr="ロゴ&#10;&#10;自動的に生成された説明">
            <a:extLst>
              <a:ext uri="{FF2B5EF4-FFF2-40B4-BE49-F238E27FC236}">
                <a16:creationId xmlns:a16="http://schemas.microsoft.com/office/drawing/2014/main" id="{24DADE86-4E25-136A-9CFC-C9EB4B0BE4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52633" y="4930334"/>
            <a:ext cx="771535" cy="818013"/>
          </a:xfrm>
          <a:prstGeom prst="rect">
            <a:avLst/>
          </a:prstGeom>
        </p:spPr>
      </p:pic>
      <p:graphicFrame>
        <p:nvGraphicFramePr>
          <p:cNvPr id="34" name="表プレースホルダー 20">
            <a:extLst>
              <a:ext uri="{FF2B5EF4-FFF2-40B4-BE49-F238E27FC236}">
                <a16:creationId xmlns:a16="http://schemas.microsoft.com/office/drawing/2014/main" id="{40136486-69D7-AC23-5E8B-8C6079C30468}"/>
              </a:ext>
            </a:extLst>
          </p:cNvPr>
          <p:cNvGraphicFramePr>
            <a:graphicFrameLocks/>
          </p:cNvGraphicFramePr>
          <p:nvPr>
            <p:extLst>
              <p:ext uri="{D42A27DB-BD31-4B8C-83A1-F6EECF244321}">
                <p14:modId xmlns:p14="http://schemas.microsoft.com/office/powerpoint/2010/main" val="2860693012"/>
              </p:ext>
            </p:extLst>
          </p:nvPr>
        </p:nvGraphicFramePr>
        <p:xfrm>
          <a:off x="5943600" y="1981200"/>
          <a:ext cx="3390644" cy="1250224"/>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1255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algn="l"/>
                      <a:r>
                        <a:rPr kumimoji="1" lang="ja-JP" altLang="en-US" sz="1000">
                          <a:solidFill>
                            <a:schemeClr val="tx1"/>
                          </a:solidFill>
                          <a:latin typeface="+mn-ea"/>
                          <a:ea typeface="+mn-ea"/>
                        </a:rPr>
                        <a:t>仕様書作成・新規運営事業者選定</a:t>
                      </a:r>
                    </a:p>
                  </a:txBody>
                  <a:tcPr anchor="ctr">
                    <a:solidFill>
                      <a:srgbClr val="FCEAED"/>
                    </a:solidFill>
                  </a:tcPr>
                </a:tc>
                <a:extLst>
                  <a:ext uri="{0D108BD9-81ED-4DB2-BD59-A6C34878D82A}">
                    <a16:rowId xmlns:a16="http://schemas.microsoft.com/office/drawing/2014/main" val="137827545"/>
                  </a:ext>
                </a:extLst>
              </a:tr>
              <a:tr h="31255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algn="l"/>
                      <a:r>
                        <a:rPr kumimoji="1" lang="ja-JP" altLang="en-US" sz="1000">
                          <a:solidFill>
                            <a:schemeClr val="tx1"/>
                          </a:solidFill>
                          <a:latin typeface="+mn-ea"/>
                          <a:ea typeface="+mn-ea"/>
                        </a:rPr>
                        <a:t>システム構築・次年度準備</a:t>
                      </a:r>
                    </a:p>
                  </a:txBody>
                  <a:tcPr anchor="ctr">
                    <a:solidFill>
                      <a:srgbClr val="FCEAED"/>
                    </a:solidFill>
                  </a:tcPr>
                </a:tc>
                <a:extLst>
                  <a:ext uri="{0D108BD9-81ED-4DB2-BD59-A6C34878D82A}">
                    <a16:rowId xmlns:a16="http://schemas.microsoft.com/office/drawing/2014/main" val="3387827350"/>
                  </a:ext>
                </a:extLst>
              </a:tr>
              <a:tr h="31255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mn-ea"/>
                          <a:ea typeface="+mn-ea"/>
                        </a:rPr>
                        <a:t>新スキームでの事業開始時に設定</a:t>
                      </a:r>
                    </a:p>
                  </a:txBody>
                  <a:tcPr anchor="ctr">
                    <a:solidFill>
                      <a:srgbClr val="FCEAED"/>
                    </a:solidFill>
                  </a:tcPr>
                </a:tc>
                <a:extLst>
                  <a:ext uri="{0D108BD9-81ED-4DB2-BD59-A6C34878D82A}">
                    <a16:rowId xmlns:a16="http://schemas.microsoft.com/office/drawing/2014/main" val="3011694763"/>
                  </a:ext>
                </a:extLst>
              </a:tr>
              <a:tr h="31255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algn="l"/>
                      <a:r>
                        <a:rPr kumimoji="1" lang="ja-JP" altLang="en-US" sz="1000" dirty="0">
                          <a:solidFill>
                            <a:schemeClr val="tx1"/>
                          </a:solidFill>
                          <a:latin typeface="+mn-ea"/>
                          <a:ea typeface="+mn-ea"/>
                        </a:rPr>
                        <a:t>新スキームでの課題の検証・改善</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3" name="グループ化 42">
            <a:extLst>
              <a:ext uri="{FF2B5EF4-FFF2-40B4-BE49-F238E27FC236}">
                <a16:creationId xmlns:a16="http://schemas.microsoft.com/office/drawing/2014/main" id="{94E6528A-741B-4875-F176-36F86202E883}"/>
              </a:ext>
            </a:extLst>
          </p:cNvPr>
          <p:cNvGrpSpPr/>
          <p:nvPr/>
        </p:nvGrpSpPr>
        <p:grpSpPr>
          <a:xfrm>
            <a:off x="4881838" y="3657600"/>
            <a:ext cx="1157494" cy="243520"/>
            <a:chOff x="528309" y="7695403"/>
            <a:chExt cx="1157494" cy="243520"/>
          </a:xfrm>
        </p:grpSpPr>
        <p:sp>
          <p:nvSpPr>
            <p:cNvPr id="44" name="正方形/長方形 43">
              <a:extLst>
                <a:ext uri="{FF2B5EF4-FFF2-40B4-BE49-F238E27FC236}">
                  <a16:creationId xmlns:a16="http://schemas.microsoft.com/office/drawing/2014/main" id="{A90A4E07-8CA4-20CE-DC76-7401042DC18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7635919C-D01D-9B8F-BD86-BCA9FE3174E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6" name="ホームベース 30">
            <a:extLst>
              <a:ext uri="{FF2B5EF4-FFF2-40B4-BE49-F238E27FC236}">
                <a16:creationId xmlns:a16="http://schemas.microsoft.com/office/drawing/2014/main" id="{049DFB04-5563-43B2-2D6E-B59444A65A4D}"/>
              </a:ext>
            </a:extLst>
          </p:cNvPr>
          <p:cNvSpPr/>
          <p:nvPr/>
        </p:nvSpPr>
        <p:spPr>
          <a:xfrm>
            <a:off x="5928479" y="42660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事業実施</a:t>
            </a:r>
          </a:p>
        </p:txBody>
      </p:sp>
      <p:sp>
        <p:nvSpPr>
          <p:cNvPr id="48" name="正方形/長方形 47">
            <a:extLst>
              <a:ext uri="{FF2B5EF4-FFF2-40B4-BE49-F238E27FC236}">
                <a16:creationId xmlns:a16="http://schemas.microsoft.com/office/drawing/2014/main" id="{42D4D196-3F6C-2EDF-CF9C-88D5532FB8EF}"/>
              </a:ext>
            </a:extLst>
          </p:cNvPr>
          <p:cNvSpPr/>
          <p:nvPr/>
        </p:nvSpPr>
        <p:spPr>
          <a:xfrm>
            <a:off x="6972478" y="3958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9" name="正方形/長方形 48">
            <a:extLst>
              <a:ext uri="{FF2B5EF4-FFF2-40B4-BE49-F238E27FC236}">
                <a16:creationId xmlns:a16="http://schemas.microsoft.com/office/drawing/2014/main" id="{2BE81DD4-D5D8-974C-7A47-5717FB57089C}"/>
              </a:ext>
            </a:extLst>
          </p:cNvPr>
          <p:cNvSpPr/>
          <p:nvPr/>
        </p:nvSpPr>
        <p:spPr>
          <a:xfrm>
            <a:off x="5928478" y="3958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0" name="正方形/長方形 49">
            <a:extLst>
              <a:ext uri="{FF2B5EF4-FFF2-40B4-BE49-F238E27FC236}">
                <a16:creationId xmlns:a16="http://schemas.microsoft.com/office/drawing/2014/main" id="{AD6258CB-825B-0F3E-6867-3B124F62385E}"/>
              </a:ext>
            </a:extLst>
          </p:cNvPr>
          <p:cNvSpPr/>
          <p:nvPr/>
        </p:nvSpPr>
        <p:spPr>
          <a:xfrm>
            <a:off x="8016478" y="3958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1" name="テキスト ボックス 50">
            <a:extLst>
              <a:ext uri="{FF2B5EF4-FFF2-40B4-BE49-F238E27FC236}">
                <a16:creationId xmlns:a16="http://schemas.microsoft.com/office/drawing/2014/main" id="{3C51EA5C-EFED-1177-38F6-2B2AAD1E1BD9}"/>
              </a:ext>
            </a:extLst>
          </p:cNvPr>
          <p:cNvSpPr txBox="1"/>
          <p:nvPr/>
        </p:nvSpPr>
        <p:spPr>
          <a:xfrm>
            <a:off x="4881838" y="4266006"/>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現行スキーム</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2" name="ホームベース 30">
            <a:extLst>
              <a:ext uri="{FF2B5EF4-FFF2-40B4-BE49-F238E27FC236}">
                <a16:creationId xmlns:a16="http://schemas.microsoft.com/office/drawing/2014/main" id="{8345693E-1104-99D2-1690-C5C09AEB193F}"/>
              </a:ext>
            </a:extLst>
          </p:cNvPr>
          <p:cNvSpPr/>
          <p:nvPr/>
        </p:nvSpPr>
        <p:spPr>
          <a:xfrm>
            <a:off x="5928479" y="4800600"/>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システム構築</a:t>
            </a:r>
            <a:br>
              <a:rPr lang="en-US" altLang="ja-JP" sz="900">
                <a:solidFill>
                  <a:srgbClr val="000000"/>
                </a:solidFill>
                <a:latin typeface="Yu Gothic UI" panose="020B0500000000000000" pitchFamily="50" charset="-128"/>
                <a:ea typeface="Yu Gothic UI" panose="020B0500000000000000" pitchFamily="50" charset="-128"/>
              </a:rPr>
            </a:br>
            <a:r>
              <a:rPr lang="ja-JP" altLang="en-US" sz="900">
                <a:solidFill>
                  <a:srgbClr val="000000"/>
                </a:solidFill>
                <a:latin typeface="Yu Gothic UI" panose="020B0500000000000000" pitchFamily="50" charset="-128"/>
                <a:ea typeface="Yu Gothic UI" panose="020B0500000000000000" pitchFamily="50" charset="-128"/>
              </a:rPr>
              <a:t>次年度準備</a:t>
            </a:r>
          </a:p>
        </p:txBody>
      </p:sp>
      <p:sp>
        <p:nvSpPr>
          <p:cNvPr id="53" name="テキスト ボックス 52">
            <a:extLst>
              <a:ext uri="{FF2B5EF4-FFF2-40B4-BE49-F238E27FC236}">
                <a16:creationId xmlns:a16="http://schemas.microsoft.com/office/drawing/2014/main" id="{10C2FB1E-D49D-C517-D03B-4E3AF23F69BE}"/>
              </a:ext>
            </a:extLst>
          </p:cNvPr>
          <p:cNvSpPr txBox="1"/>
          <p:nvPr/>
        </p:nvSpPr>
        <p:spPr>
          <a:xfrm>
            <a:off x="4881838" y="4807463"/>
            <a:ext cx="972000" cy="465257"/>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a:solidFill>
                  <a:srgbClr val="FFFFFF"/>
                </a:solidFill>
                <a:latin typeface="Yu Gothic UI" panose="020B0500000000000000" pitchFamily="50" charset="-128"/>
                <a:ea typeface="Yu Gothic UI" panose="020B0500000000000000" pitchFamily="50" charset="-128"/>
              </a:rPr>
              <a:t>新スキーム</a:t>
            </a:r>
          </a:p>
        </p:txBody>
      </p:sp>
      <p:sp>
        <p:nvSpPr>
          <p:cNvPr id="54" name="ホームベース 30">
            <a:extLst>
              <a:ext uri="{FF2B5EF4-FFF2-40B4-BE49-F238E27FC236}">
                <a16:creationId xmlns:a16="http://schemas.microsoft.com/office/drawing/2014/main" id="{8D3BF835-6641-C5F4-6E31-BDB641100650}"/>
              </a:ext>
            </a:extLst>
          </p:cNvPr>
          <p:cNvSpPr/>
          <p:nvPr/>
        </p:nvSpPr>
        <p:spPr>
          <a:xfrm>
            <a:off x="6995277" y="4800600"/>
            <a:ext cx="2029325"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事業実施</a:t>
            </a:r>
          </a:p>
        </p:txBody>
      </p:sp>
      <p:grpSp>
        <p:nvGrpSpPr>
          <p:cNvPr id="20" name="グループ化 19">
            <a:extLst>
              <a:ext uri="{FF2B5EF4-FFF2-40B4-BE49-F238E27FC236}">
                <a16:creationId xmlns:a16="http://schemas.microsoft.com/office/drawing/2014/main" id="{45CDA027-361A-78AA-02F5-3EFD50EC1CB6}"/>
              </a:ext>
            </a:extLst>
          </p:cNvPr>
          <p:cNvGrpSpPr/>
          <p:nvPr/>
        </p:nvGrpSpPr>
        <p:grpSpPr>
          <a:xfrm>
            <a:off x="4881600" y="892800"/>
            <a:ext cx="2011895" cy="243520"/>
            <a:chOff x="528309" y="3016181"/>
            <a:chExt cx="2011895" cy="243520"/>
          </a:xfrm>
        </p:grpSpPr>
        <p:sp>
          <p:nvSpPr>
            <p:cNvPr id="21" name="正方形/長方形 20">
              <a:extLst>
                <a:ext uri="{FF2B5EF4-FFF2-40B4-BE49-F238E27FC236}">
                  <a16:creationId xmlns:a16="http://schemas.microsoft.com/office/drawing/2014/main" id="{5F26D71C-EA0A-B4E9-661A-23A6583FB0F3}"/>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FB972380-B683-E821-C18D-21276791878A}"/>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9" name="タイトル 1">
            <a:extLst>
              <a:ext uri="{FF2B5EF4-FFF2-40B4-BE49-F238E27FC236}">
                <a16:creationId xmlns:a16="http://schemas.microsoft.com/office/drawing/2014/main" id="{B2065950-583C-AC68-7803-1533B0D05D23}"/>
              </a:ext>
            </a:extLst>
          </p:cNvPr>
          <p:cNvSpPr>
            <a:spLocks noGrp="1"/>
          </p:cNvSpPr>
          <p:nvPr>
            <p:ph type="title"/>
          </p:nvPr>
        </p:nvSpPr>
        <p:spPr>
          <a:xfrm>
            <a:off x="446400" y="85725"/>
            <a:ext cx="4737911" cy="728793"/>
          </a:xfrm>
        </p:spPr>
        <p:txBody>
          <a:bodyPr/>
          <a:lstStyle/>
          <a:p>
            <a:r>
              <a:rPr kumimoji="1" lang="ja-JP" altLang="en-US"/>
              <a:t>習い事・塾代助成をオンラインでより便利に</a:t>
            </a:r>
          </a:p>
        </p:txBody>
      </p:sp>
    </p:spTree>
    <p:extLst>
      <p:ext uri="{BB962C8B-B14F-4D97-AF65-F5344CB8AC3E}">
        <p14:creationId xmlns:p14="http://schemas.microsoft.com/office/powerpoint/2010/main" val="269094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7AAF0-2DE3-C622-B285-0E8F9A971FB8}"/>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FD7320-1ACE-468E-EAEA-1A48DD89B5F8}"/>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25</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D608CC51-D02D-E2E2-3C49-F98273D98A03}"/>
              </a:ext>
            </a:extLst>
          </p:cNvPr>
          <p:cNvSpPr>
            <a:spLocks noGrp="1"/>
          </p:cNvSpPr>
          <p:nvPr>
            <p:ph type="body" sz="quarter" idx="4294967295"/>
          </p:nvPr>
        </p:nvSpPr>
        <p:spPr>
          <a:xfrm>
            <a:off x="445009" y="1185592"/>
            <a:ext cx="4126991" cy="1252808"/>
          </a:xfrm>
          <a:prstGeom prst="rect">
            <a:avLst/>
          </a:prstGeom>
        </p:spPr>
        <p:txBody>
          <a:bodyPr lIns="91440" tIns="45720" rIns="91440" bIns="45720" anchor="t"/>
          <a:lstStyle/>
          <a:p>
            <a:pPr marL="85725" indent="-85725">
              <a:lnSpc>
                <a:spcPts val="1500"/>
              </a:lnSpc>
              <a:spcBef>
                <a:spcPts val="0"/>
              </a:spcBef>
              <a:spcAft>
                <a:spcPts val="600"/>
              </a:spcAft>
            </a:pPr>
            <a:r>
              <a:rPr lang="ja-JP" altLang="en-US" sz="1100">
                <a:latin typeface="Yu Gothic UI"/>
                <a:ea typeface="Yu Gothic UI"/>
              </a:rPr>
              <a:t>現在、粗大ごみは、電話またはインターネットにより受付し、コンビニやスーパー等で処理手数料券を購入のうえ、粗大ごみに貼って排出されたものを収集している。</a:t>
            </a:r>
          </a:p>
          <a:p>
            <a:pPr marL="85725" indent="-85725">
              <a:lnSpc>
                <a:spcPts val="1500"/>
              </a:lnSpc>
              <a:spcBef>
                <a:spcPts val="0"/>
              </a:spcBef>
              <a:spcAft>
                <a:spcPts val="600"/>
              </a:spcAft>
            </a:pPr>
            <a:r>
              <a:rPr lang="ja-JP" altLang="en-US" sz="1100">
                <a:latin typeface="Yu Gothic UI"/>
                <a:ea typeface="Yu Gothic UI"/>
              </a:rPr>
              <a:t>従来の申込み方法に加え、いつでも、簡単、便利、快適な粗大ごみ受付手段を提供するため、次の取組を行う。</a:t>
            </a:r>
          </a:p>
          <a:p>
            <a:pPr marL="174625" indent="-174625">
              <a:lnSpc>
                <a:spcPts val="1500"/>
              </a:lnSpc>
              <a:spcBef>
                <a:spcPts val="0"/>
              </a:spcBef>
              <a:spcAft>
                <a:spcPts val="600"/>
              </a:spcAft>
              <a:buNone/>
            </a:pPr>
            <a:r>
              <a:rPr lang="ja-JP" altLang="en-US" sz="1100">
                <a:latin typeface="Yu Gothic UI"/>
                <a:ea typeface="Yu Gothic UI"/>
              </a:rPr>
              <a:t>① チャットボットの活用及び画像認識による手数料の検索</a:t>
            </a:r>
            <a:br>
              <a:rPr lang="ja-JP" altLang="en-US" sz="1100">
                <a:latin typeface="Yu Gothic UI" panose="020B0500000000000000" pitchFamily="50" charset="-128"/>
                <a:ea typeface="Yu Gothic UI" panose="020B0500000000000000" pitchFamily="50" charset="-128"/>
              </a:rPr>
            </a:br>
            <a:r>
              <a:rPr lang="ja-JP" altLang="en-US" sz="1100">
                <a:latin typeface="Yu Gothic UI"/>
                <a:ea typeface="Yu Gothic UI"/>
              </a:rPr>
              <a:t>受付チャネルの拡大を図ることで、広い世代への利便性向上をめざす。 また、手数料額の検索を簡単にし、 申込時間を短縮する。</a:t>
            </a:r>
          </a:p>
          <a:p>
            <a:pPr marL="174625" indent="-174625">
              <a:lnSpc>
                <a:spcPts val="1500"/>
              </a:lnSpc>
              <a:spcBef>
                <a:spcPts val="0"/>
              </a:spcBef>
              <a:spcAft>
                <a:spcPts val="600"/>
              </a:spcAft>
              <a:buNone/>
            </a:pPr>
            <a:r>
              <a:rPr lang="ja-JP" altLang="en-US" sz="1100">
                <a:latin typeface="Yu Gothic UI"/>
                <a:ea typeface="Yu Gothic UI"/>
              </a:rPr>
              <a:t>② 処理手数料のキャッシュレス決済を導入</a:t>
            </a:r>
            <a:br>
              <a:rPr lang="ja-JP" altLang="en-US" sz="1100">
                <a:latin typeface="Yu Gothic UI" panose="020B0500000000000000" pitchFamily="50" charset="-128"/>
                <a:ea typeface="Yu Gothic UI" panose="020B0500000000000000" pitchFamily="50" charset="-128"/>
              </a:rPr>
            </a:br>
            <a:r>
              <a:rPr lang="ja-JP" altLang="en-US" sz="1100">
                <a:latin typeface="Yu Gothic UI"/>
                <a:ea typeface="Yu Gothic UI"/>
              </a:rPr>
              <a:t>インターネット申込を行った市民の手数料券購入の手間を省略することで、利便性向上を図る。</a:t>
            </a:r>
          </a:p>
        </p:txBody>
      </p:sp>
      <p:sp>
        <p:nvSpPr>
          <p:cNvPr id="5" name="テキスト プレースホルダー 4">
            <a:extLst>
              <a:ext uri="{FF2B5EF4-FFF2-40B4-BE49-F238E27FC236}">
                <a16:creationId xmlns:a16="http://schemas.microsoft.com/office/drawing/2014/main" id="{B0802F26-48D4-4430-039B-982C5A118B2A}"/>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粗大ごみ受付において、市民がいつでも、簡単、便利、快適に粗大ごみが申込できていること。</a:t>
            </a:r>
          </a:p>
        </p:txBody>
      </p:sp>
      <p:sp>
        <p:nvSpPr>
          <p:cNvPr id="6" name="テキスト プレースホルダー 5">
            <a:extLst>
              <a:ext uri="{FF2B5EF4-FFF2-40B4-BE49-F238E27FC236}">
                <a16:creationId xmlns:a16="http://schemas.microsoft.com/office/drawing/2014/main" id="{137813CE-F111-0878-7380-E1D8A1ECE72B}"/>
              </a:ext>
            </a:extLst>
          </p:cNvPr>
          <p:cNvSpPr>
            <a:spLocks noGrp="1"/>
          </p:cNvSpPr>
          <p:nvPr>
            <p:ph type="body" sz="quarter" idx="14"/>
          </p:nvPr>
        </p:nvSpPr>
        <p:spPr>
          <a:xfrm>
            <a:off x="5904000" y="2003072"/>
            <a:ext cx="3414740" cy="511528"/>
          </a:xfrm>
          <a:prstGeom prst="rect">
            <a:avLst/>
          </a:prstGeom>
        </p:spPr>
        <p:txBody>
          <a:bodyPr/>
          <a:lstStyle/>
          <a:p>
            <a:r>
              <a:rPr kumimoji="0" lang="ja-JP" altLang="en-US" sz="1100">
                <a:solidFill>
                  <a:srgbClr val="000000"/>
                </a:solidFill>
                <a:latin typeface="Yu Gothic UI" panose="020B0500000000000000" pitchFamily="50" charset="-128"/>
                <a:ea typeface="Yu Gothic UI" panose="020B0500000000000000" pitchFamily="50" charset="-128"/>
              </a:rPr>
              <a:t>チャットボット（画像認識を含む）の利用率</a:t>
            </a:r>
            <a:r>
              <a:rPr kumimoji="0" lang="en-US" altLang="ja-JP" sz="700">
                <a:solidFill>
                  <a:srgbClr val="000000"/>
                </a:solidFill>
                <a:latin typeface="Yu Gothic UI" panose="020B0500000000000000" pitchFamily="50" charset="-128"/>
                <a:ea typeface="Yu Gothic UI" panose="020B0500000000000000" pitchFamily="50" charset="-128"/>
              </a:rPr>
              <a:t>※</a:t>
            </a:r>
            <a:endParaRPr kumimoji="0" lang="en-US" altLang="ja-JP" sz="1100">
              <a:solidFill>
                <a:srgbClr val="000000"/>
              </a:solidFill>
              <a:latin typeface="Yu Gothic UI" panose="020B0500000000000000" pitchFamily="50" charset="-128"/>
              <a:ea typeface="Yu Gothic UI" panose="020B0500000000000000" pitchFamily="50" charset="-128"/>
            </a:endParaRPr>
          </a:p>
          <a:p>
            <a:endParaRPr kumimoji="1" lang="ja-JP" altLang="en-US">
              <a:latin typeface="Yu Gothic UI" panose="020B0500000000000000" pitchFamily="50" charset="-128"/>
              <a:ea typeface="Yu Gothic UI" panose="020B0500000000000000" pitchFamily="50" charset="-128"/>
            </a:endParaRPr>
          </a:p>
          <a:p>
            <a:pPr marL="0" indent="0">
              <a:buNone/>
            </a:pPr>
            <a:endParaRPr lang="en-US" altLang="ja-JP"/>
          </a:p>
          <a:p>
            <a:endParaRPr kumimoji="1" lang="en-US" altLang="ja-JP" sz="1100">
              <a:latin typeface="Yu Gothic UI" panose="020B0500000000000000" pitchFamily="50" charset="-128"/>
              <a:ea typeface="Yu Gothic UI" panose="020B0500000000000000" pitchFamily="50" charset="-128"/>
            </a:endParaRPr>
          </a:p>
          <a:p>
            <a:pPr marL="0" indent="0">
              <a:buNone/>
            </a:pPr>
            <a:endParaRPr lang="en-US" altLang="ja-JP"/>
          </a:p>
          <a:p>
            <a:pPr marL="0" indent="0">
              <a:buNone/>
            </a:pPr>
            <a:endParaRPr kumimoji="1" lang="en-US" altLang="ja-JP" sz="1100">
              <a:latin typeface="Yu Gothic UI" panose="020B0500000000000000" pitchFamily="50" charset="-128"/>
              <a:ea typeface="Yu Gothic UI" panose="020B0500000000000000" pitchFamily="50" charset="-128"/>
            </a:endParaRPr>
          </a:p>
          <a:p>
            <a:r>
              <a:rPr lang="ja-JP" altLang="en-US" sz="1100">
                <a:latin typeface="Yu Gothic UI"/>
                <a:ea typeface="Yu Gothic UI"/>
              </a:rPr>
              <a:t>インターネット申込</a:t>
            </a:r>
            <a:r>
              <a:rPr kumimoji="1" lang="ja-JP" altLang="en-US" sz="1100">
                <a:latin typeface="Yu Gothic UI" panose="020B0500000000000000" pitchFamily="50" charset="-128"/>
                <a:ea typeface="Yu Gothic UI" panose="020B0500000000000000" pitchFamily="50" charset="-128"/>
              </a:rPr>
              <a:t>におけるキャッシュレス決済の利用率</a:t>
            </a:r>
          </a:p>
          <a:p>
            <a:endParaRPr kumimoji="1" lang="ja-JP" altLang="en-US" sz="1100">
              <a:latin typeface="Yu Gothic UI" panose="020B0500000000000000" pitchFamily="50" charset="-128"/>
              <a:ea typeface="Yu Gothic UI" panose="020B0500000000000000" pitchFamily="50" charset="-128"/>
            </a:endParaRPr>
          </a:p>
        </p:txBody>
      </p:sp>
      <p:grpSp>
        <p:nvGrpSpPr>
          <p:cNvPr id="13" name="グループ化 12">
            <a:extLst>
              <a:ext uri="{FF2B5EF4-FFF2-40B4-BE49-F238E27FC236}">
                <a16:creationId xmlns:a16="http://schemas.microsoft.com/office/drawing/2014/main" id="{A64ABD0B-81BA-D18D-5512-37523B809F94}"/>
              </a:ext>
            </a:extLst>
          </p:cNvPr>
          <p:cNvGrpSpPr/>
          <p:nvPr/>
        </p:nvGrpSpPr>
        <p:grpSpPr>
          <a:xfrm>
            <a:off x="4881838" y="4785680"/>
            <a:ext cx="1157494" cy="243520"/>
            <a:chOff x="528309" y="7695403"/>
            <a:chExt cx="1157494" cy="243520"/>
          </a:xfrm>
        </p:grpSpPr>
        <p:sp>
          <p:nvSpPr>
            <p:cNvPr id="14" name="正方形/長方形 13">
              <a:extLst>
                <a:ext uri="{FF2B5EF4-FFF2-40B4-BE49-F238E27FC236}">
                  <a16:creationId xmlns:a16="http://schemas.microsoft.com/office/drawing/2014/main" id="{3ADE4678-AF5C-582E-CD82-E04D1ABE951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B68256A5-2338-910C-C971-6AD22A4AC2EF}"/>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228272C8-C2B1-0749-609C-DDF5B793D4C4}"/>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3" name="正方形/長方形 22">
            <a:extLst>
              <a:ext uri="{FF2B5EF4-FFF2-40B4-BE49-F238E27FC236}">
                <a16:creationId xmlns:a16="http://schemas.microsoft.com/office/drawing/2014/main" id="{CB6F48AC-7516-192C-6E8F-AE83582FB8E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8" name="正方形/長方形 27">
            <a:extLst>
              <a:ext uri="{FF2B5EF4-FFF2-40B4-BE49-F238E27FC236}">
                <a16:creationId xmlns:a16="http://schemas.microsoft.com/office/drawing/2014/main" id="{EE2A59FF-4B0A-4C3A-AD78-7CB2CB8C37CC}"/>
              </a:ext>
            </a:extLst>
          </p:cNvPr>
          <p:cNvSpPr/>
          <p:nvPr/>
        </p:nvSpPr>
        <p:spPr>
          <a:xfrm>
            <a:off x="4860000" y="1963151"/>
            <a:ext cx="972000" cy="270297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0" name="グループ化 29">
            <a:extLst>
              <a:ext uri="{FF2B5EF4-FFF2-40B4-BE49-F238E27FC236}">
                <a16:creationId xmlns:a16="http://schemas.microsoft.com/office/drawing/2014/main" id="{B34A9020-8D9B-42A5-8FD2-BE9D3756D2BF}"/>
              </a:ext>
            </a:extLst>
          </p:cNvPr>
          <p:cNvGrpSpPr/>
          <p:nvPr/>
        </p:nvGrpSpPr>
        <p:grpSpPr>
          <a:xfrm>
            <a:off x="447675" y="3787585"/>
            <a:ext cx="1375502" cy="243520"/>
            <a:chOff x="528309" y="7695403"/>
            <a:chExt cx="1375502" cy="243520"/>
          </a:xfrm>
        </p:grpSpPr>
        <p:sp>
          <p:nvSpPr>
            <p:cNvPr id="31" name="正方形/長方形 30">
              <a:extLst>
                <a:ext uri="{FF2B5EF4-FFF2-40B4-BE49-F238E27FC236}">
                  <a16:creationId xmlns:a16="http://schemas.microsoft.com/office/drawing/2014/main" id="{7695F3DF-D7A2-FC92-245A-0EDA3F403B0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A225B4EF-39ED-0254-320B-307DADF99135}"/>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1" name="ホームベース 30">
            <a:extLst>
              <a:ext uri="{FF2B5EF4-FFF2-40B4-BE49-F238E27FC236}">
                <a16:creationId xmlns:a16="http://schemas.microsoft.com/office/drawing/2014/main" id="{96E755FE-74D1-DBBF-8EF7-99F77D5D5575}"/>
              </a:ext>
            </a:extLst>
          </p:cNvPr>
          <p:cNvSpPr/>
          <p:nvPr/>
        </p:nvSpPr>
        <p:spPr>
          <a:xfrm>
            <a:off x="5928478" y="5394086"/>
            <a:ext cx="307489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運用</a:t>
            </a:r>
          </a:p>
        </p:txBody>
      </p:sp>
      <p:sp>
        <p:nvSpPr>
          <p:cNvPr id="53" name="正方形/長方形 52">
            <a:extLst>
              <a:ext uri="{FF2B5EF4-FFF2-40B4-BE49-F238E27FC236}">
                <a16:creationId xmlns:a16="http://schemas.microsoft.com/office/drawing/2014/main" id="{455120E4-BC1C-91C9-DFDC-5B67A9D88D3A}"/>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9C8C3E05-BD5C-6A08-E174-13A7E088BA37}"/>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B81BDA6C-A6CE-2087-A823-C334F7025101}"/>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テキスト ボックス 55">
            <a:extLst>
              <a:ext uri="{FF2B5EF4-FFF2-40B4-BE49-F238E27FC236}">
                <a16:creationId xmlns:a16="http://schemas.microsoft.com/office/drawing/2014/main" id="{FC84CDDD-B8AE-35C0-D6C0-2E1B42729F1A}"/>
              </a:ext>
            </a:extLst>
          </p:cNvPr>
          <p:cNvSpPr txBox="1"/>
          <p:nvPr/>
        </p:nvSpPr>
        <p:spPr>
          <a:xfrm>
            <a:off x="4881838"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粗大ごみ</a:t>
            </a:r>
            <a:br>
              <a:rPr lang="en-US" altLang="ja-JP" sz="1000" b="1">
                <a:solidFill>
                  <a:srgbClr val="FFFFFF"/>
                </a:solidFill>
                <a:latin typeface="Yu Gothic UI" panose="020B0500000000000000" pitchFamily="50" charset="-128"/>
                <a:ea typeface="Yu Gothic UI" panose="020B0500000000000000" pitchFamily="50" charset="-128"/>
              </a:rPr>
            </a:br>
            <a:r>
              <a:rPr lang="ja-JP" altLang="en-US" sz="1000" b="1">
                <a:solidFill>
                  <a:srgbClr val="FFFFFF"/>
                </a:solidFill>
                <a:latin typeface="Yu Gothic UI" panose="020B0500000000000000" pitchFamily="50" charset="-128"/>
                <a:ea typeface="Yu Gothic UI" panose="020B0500000000000000" pitchFamily="50" charset="-128"/>
              </a:rPr>
              <a:t>受付業務</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57" name="ホームベース 30">
            <a:extLst>
              <a:ext uri="{FF2B5EF4-FFF2-40B4-BE49-F238E27FC236}">
                <a16:creationId xmlns:a16="http://schemas.microsoft.com/office/drawing/2014/main" id="{A308C707-AFC4-96CB-B30E-78F7ADC329F4}"/>
              </a:ext>
            </a:extLst>
          </p:cNvPr>
          <p:cNvSpPr/>
          <p:nvPr/>
        </p:nvSpPr>
        <p:spPr>
          <a:xfrm>
            <a:off x="5928478" y="5935543"/>
            <a:ext cx="307489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情報発信</a:t>
            </a:r>
          </a:p>
        </p:txBody>
      </p:sp>
      <p:sp>
        <p:nvSpPr>
          <p:cNvPr id="58" name="テキスト ボックス 57">
            <a:extLst>
              <a:ext uri="{FF2B5EF4-FFF2-40B4-BE49-F238E27FC236}">
                <a16:creationId xmlns:a16="http://schemas.microsoft.com/office/drawing/2014/main" id="{651EBC7B-E729-AF50-E852-E8EDE46D2EF0}"/>
              </a:ext>
            </a:extLst>
          </p:cNvPr>
          <p:cNvSpPr txBox="1"/>
          <p:nvPr/>
        </p:nvSpPr>
        <p:spPr>
          <a:xfrm>
            <a:off x="4881838" y="59355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利用促進</a:t>
            </a:r>
          </a:p>
        </p:txBody>
      </p:sp>
      <p:sp>
        <p:nvSpPr>
          <p:cNvPr id="2" name="テキスト ボックス 1">
            <a:extLst>
              <a:ext uri="{FF2B5EF4-FFF2-40B4-BE49-F238E27FC236}">
                <a16:creationId xmlns:a16="http://schemas.microsoft.com/office/drawing/2014/main" id="{8069E4AB-4A54-25FF-A067-F16DE09DA1D1}"/>
              </a:ext>
            </a:extLst>
          </p:cNvPr>
          <p:cNvSpPr txBox="1"/>
          <p:nvPr/>
        </p:nvSpPr>
        <p:spPr>
          <a:xfrm>
            <a:off x="1676400" y="6248400"/>
            <a:ext cx="2195180" cy="404726"/>
          </a:xfrm>
          <a:prstGeom prst="rect">
            <a:avLst/>
          </a:prstGeom>
          <a:noFill/>
        </p:spPr>
        <p:txBody>
          <a:bodyPr wrap="square" rtlCol="0">
            <a:spAutoFit/>
          </a:bodyPr>
          <a:lstStyle/>
          <a:p>
            <a:pPr>
              <a:defRPr/>
            </a:pPr>
            <a:r>
              <a:rPr kumimoji="0" lang="ja-JP" altLang="en-US" sz="1000" b="1">
                <a:solidFill>
                  <a:srgbClr val="000000"/>
                </a:solidFill>
                <a:latin typeface="Yu Gothic UI" panose="020B0500000000000000" pitchFamily="50" charset="-128"/>
                <a:ea typeface="Yu Gothic UI" panose="020B0500000000000000" pitchFamily="50" charset="-128"/>
              </a:rPr>
              <a:t>チャットボットの活用</a:t>
            </a:r>
            <a:r>
              <a:rPr lang="ja-JP" altLang="en-US" sz="1000" b="1">
                <a:solidFill>
                  <a:srgbClr val="000000"/>
                </a:solidFill>
                <a:latin typeface="Yu Gothic UI" panose="020B0500000000000000" pitchFamily="50" charset="-128"/>
                <a:ea typeface="Yu Gothic UI" panose="020B0500000000000000" pitchFamily="50" charset="-128"/>
              </a:rPr>
              <a:t>及び</a:t>
            </a:r>
            <a:endParaRPr kumimoji="0" lang="en-US" altLang="ja-JP" sz="1000" b="1">
              <a:solidFill>
                <a:srgbClr val="000000"/>
              </a:solidFill>
              <a:latin typeface="Yu Gothic UI" panose="020B0500000000000000" pitchFamily="50" charset="-128"/>
              <a:ea typeface="Yu Gothic UI" panose="020B0500000000000000" pitchFamily="50" charset="-128"/>
            </a:endParaRPr>
          </a:p>
          <a:p>
            <a:pPr>
              <a:defRPr/>
            </a:pPr>
            <a:r>
              <a:rPr kumimoji="0" lang="ja-JP" altLang="en-US" sz="1000" b="1">
                <a:solidFill>
                  <a:srgbClr val="000000"/>
                </a:solidFill>
                <a:latin typeface="Yu Gothic UI" panose="020B0500000000000000" pitchFamily="50" charset="-128"/>
                <a:ea typeface="Yu Gothic UI" panose="020B0500000000000000" pitchFamily="50" charset="-128"/>
              </a:rPr>
              <a:t>処理手数料のキャッシュレス決済</a:t>
            </a:r>
            <a:endParaRPr kumimoji="0" lang="en-US" altLang="ja-JP" sz="1000" b="1">
              <a:solidFill>
                <a:srgbClr val="000000"/>
              </a:solidFill>
              <a:latin typeface="Yu Gothic UI" panose="020B0500000000000000" pitchFamily="50" charset="-128"/>
              <a:ea typeface="Yu Gothic UI" panose="020B0500000000000000" pitchFamily="50" charset="-128"/>
            </a:endParaRPr>
          </a:p>
        </p:txBody>
      </p:sp>
      <p:pic>
        <p:nvPicPr>
          <p:cNvPr id="7" name="図 6">
            <a:extLst>
              <a:ext uri="{FF2B5EF4-FFF2-40B4-BE49-F238E27FC236}">
                <a16:creationId xmlns:a16="http://schemas.microsoft.com/office/drawing/2014/main" id="{6884E02C-9FD0-E33B-1D77-D0FD4C84B9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5205654"/>
            <a:ext cx="1118946" cy="1118946"/>
          </a:xfrm>
          <a:prstGeom prst="rect">
            <a:avLst/>
          </a:prstGeom>
        </p:spPr>
      </p:pic>
      <p:pic>
        <p:nvPicPr>
          <p:cNvPr id="19" name="図 18">
            <a:extLst>
              <a:ext uri="{FF2B5EF4-FFF2-40B4-BE49-F238E27FC236}">
                <a16:creationId xmlns:a16="http://schemas.microsoft.com/office/drawing/2014/main" id="{DA6DA0D8-95F9-2CE7-6A5D-1B16365311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759" y="5348953"/>
            <a:ext cx="1089041" cy="1089041"/>
          </a:xfrm>
          <a:prstGeom prst="rect">
            <a:avLst/>
          </a:prstGeom>
        </p:spPr>
      </p:pic>
      <p:graphicFrame>
        <p:nvGraphicFramePr>
          <p:cNvPr id="22" name="表プレースホルダー 18">
            <a:extLst>
              <a:ext uri="{FF2B5EF4-FFF2-40B4-BE49-F238E27FC236}">
                <a16:creationId xmlns:a16="http://schemas.microsoft.com/office/drawing/2014/main" id="{BA81C1E6-0792-5FFA-2C0C-038F844B222C}"/>
              </a:ext>
            </a:extLst>
          </p:cNvPr>
          <p:cNvGraphicFramePr>
            <a:graphicFrameLocks/>
          </p:cNvGraphicFramePr>
          <p:nvPr>
            <p:extLst>
              <p:ext uri="{D42A27DB-BD31-4B8C-83A1-F6EECF244321}">
                <p14:modId xmlns:p14="http://schemas.microsoft.com/office/powerpoint/2010/main" val="679536347"/>
              </p:ext>
            </p:extLst>
          </p:nvPr>
        </p:nvGraphicFramePr>
        <p:xfrm>
          <a:off x="5984402" y="2273270"/>
          <a:ext cx="3216272" cy="813008"/>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416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95184">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19.5%</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21.1%</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22.8%</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24" name="テキスト ボックス 23">
            <a:extLst>
              <a:ext uri="{FF2B5EF4-FFF2-40B4-BE49-F238E27FC236}">
                <a16:creationId xmlns:a16="http://schemas.microsoft.com/office/drawing/2014/main" id="{1B4C5000-1CEF-6650-2C75-3EE8A92B9095}"/>
              </a:ext>
            </a:extLst>
          </p:cNvPr>
          <p:cNvSpPr txBox="1"/>
          <p:nvPr/>
        </p:nvSpPr>
        <p:spPr>
          <a:xfrm>
            <a:off x="5908202" y="3075555"/>
            <a:ext cx="3311998" cy="35344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defTabSz="914400">
              <a:spcAft>
                <a:spcPts val="600"/>
              </a:spcAft>
              <a:tabLst>
                <a:tab pos="361950" algn="l"/>
              </a:tabLst>
              <a:defRPr/>
            </a:pPr>
            <a:r>
              <a:rPr lang="en-US" altLang="ja-JP" sz="900">
                <a:solidFill>
                  <a:srgbClr val="000000"/>
                </a:solidFill>
                <a:latin typeface="Yu Gothic UI" panose="020B0500000000000000" pitchFamily="50" charset="-128"/>
                <a:ea typeface="Yu Gothic UI" panose="020B0500000000000000" pitchFamily="50" charset="-128"/>
              </a:rPr>
              <a:t>※</a:t>
            </a:r>
            <a:r>
              <a:rPr lang="ja-JP" altLang="en-US" sz="900">
                <a:solidFill>
                  <a:srgbClr val="000000"/>
                </a:solidFill>
                <a:latin typeface="Yu Gothic UI" panose="020B0500000000000000" pitchFamily="50" charset="-128"/>
                <a:ea typeface="Yu Gothic UI" panose="020B0500000000000000" pitchFamily="50" charset="-128"/>
              </a:rPr>
              <a:t>チャットボット利用率：チャットボット利用件数、電話応答件数及び有人チャット件数の累計に対する チャットボット利用件数の割合</a:t>
            </a:r>
          </a:p>
        </p:txBody>
      </p:sp>
      <p:graphicFrame>
        <p:nvGraphicFramePr>
          <p:cNvPr id="25" name="表プレースホルダー 18">
            <a:extLst>
              <a:ext uri="{FF2B5EF4-FFF2-40B4-BE49-F238E27FC236}">
                <a16:creationId xmlns:a16="http://schemas.microsoft.com/office/drawing/2014/main" id="{870E936A-F716-1AB5-AB2F-BD18F61EB311}"/>
              </a:ext>
            </a:extLst>
          </p:cNvPr>
          <p:cNvGraphicFramePr>
            <a:graphicFrameLocks/>
          </p:cNvGraphicFramePr>
          <p:nvPr/>
        </p:nvGraphicFramePr>
        <p:xfrm>
          <a:off x="6001932" y="37338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899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84628">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38.2%</a:t>
                      </a:r>
                    </a:p>
                    <a:p>
                      <a:pPr algn="ct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40</a:t>
                      </a:r>
                      <a:r>
                        <a:rPr kumimoji="1" lang="en-US" altLang="ja-JP" sz="9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40</a:t>
                      </a:r>
                      <a:r>
                        <a:rPr kumimoji="1" lang="en-US" altLang="ja-JP" sz="9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40</a:t>
                      </a:r>
                      <a:r>
                        <a:rPr kumimoji="1" lang="en-US" altLang="ja-JP" sz="9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pSp>
        <p:nvGrpSpPr>
          <p:cNvPr id="16" name="グループ化 15">
            <a:extLst>
              <a:ext uri="{FF2B5EF4-FFF2-40B4-BE49-F238E27FC236}">
                <a16:creationId xmlns:a16="http://schemas.microsoft.com/office/drawing/2014/main" id="{A8F7AB45-775F-9E3D-CE4B-30378DAF8312}"/>
              </a:ext>
            </a:extLst>
          </p:cNvPr>
          <p:cNvGrpSpPr/>
          <p:nvPr/>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4D94C493-7E30-0097-A20E-D68E75F45B3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124CBB03-8822-934A-14B1-A679EBF2890D}"/>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9" name="タイトル 8">
            <a:extLst>
              <a:ext uri="{FF2B5EF4-FFF2-40B4-BE49-F238E27FC236}">
                <a16:creationId xmlns:a16="http://schemas.microsoft.com/office/drawing/2014/main" id="{64228FFD-A18D-148C-447A-B66ECA3E9BED}"/>
              </a:ext>
            </a:extLst>
          </p:cNvPr>
          <p:cNvSpPr>
            <a:spLocks noGrp="1"/>
          </p:cNvSpPr>
          <p:nvPr>
            <p:ph type="title"/>
          </p:nvPr>
        </p:nvSpPr>
        <p:spPr>
          <a:xfrm>
            <a:off x="446400" y="85725"/>
            <a:ext cx="4811400" cy="728793"/>
          </a:xfrm>
        </p:spPr>
        <p:txBody>
          <a:bodyPr/>
          <a:lstStyle/>
          <a:p>
            <a:r>
              <a:rPr lang="ja-JP" altLang="en-US"/>
              <a:t>粗大ごみの申込はスマホが便利</a:t>
            </a:r>
          </a:p>
        </p:txBody>
      </p:sp>
      <p:sp>
        <p:nvSpPr>
          <p:cNvPr id="9" name="テキスト ボックス 8">
            <a:extLst>
              <a:ext uri="{FF2B5EF4-FFF2-40B4-BE49-F238E27FC236}">
                <a16:creationId xmlns:a16="http://schemas.microsoft.com/office/drawing/2014/main" id="{A69A07FB-A59A-B828-4044-1C7FD7A8088C}"/>
              </a:ext>
            </a:extLst>
          </p:cNvPr>
          <p:cNvSpPr txBox="1"/>
          <p:nvPr/>
        </p:nvSpPr>
        <p:spPr>
          <a:xfrm>
            <a:off x="7924800" y="4483392"/>
            <a:ext cx="1277605" cy="182739"/>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0" name="テキスト プレースホルダー 12">
            <a:extLst>
              <a:ext uri="{FF2B5EF4-FFF2-40B4-BE49-F238E27FC236}">
                <a16:creationId xmlns:a16="http://schemas.microsoft.com/office/drawing/2014/main" id="{64119F86-7959-12BD-AE19-0563A47A01EB}"/>
              </a:ext>
            </a:extLst>
          </p:cNvPr>
          <p:cNvSpPr txBox="1">
            <a:spLocks/>
          </p:cNvSpPr>
          <p:nvPr/>
        </p:nvSpPr>
        <p:spPr>
          <a:xfrm>
            <a:off x="453801" y="4092385"/>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上記の取組を実現するシステムの開発を行い、</a:t>
            </a:r>
            <a:r>
              <a:rPr lang="en-US" altLang="ja-JP"/>
              <a:t>2024</a:t>
            </a:r>
            <a:r>
              <a:rPr lang="ja-JP" altLang="en-US"/>
              <a:t>年３月より運用を開始した。</a:t>
            </a:r>
          </a:p>
          <a:p>
            <a:r>
              <a:rPr lang="en-US" altLang="ja-JP"/>
              <a:t>2024</a:t>
            </a:r>
            <a:r>
              <a:rPr lang="ja-JP" altLang="en-US"/>
              <a:t>年度におけるチャットボット・画像認識・キャッシュレス決済の利用件数（累計）は約</a:t>
            </a:r>
            <a:r>
              <a:rPr lang="en-US" altLang="ja-JP"/>
              <a:t>30</a:t>
            </a:r>
            <a:r>
              <a:rPr lang="ja-JP" altLang="en-US"/>
              <a:t>万件となり、</a:t>
            </a:r>
            <a:r>
              <a:rPr lang="en-US" altLang="ja-JP"/>
              <a:t>2024</a:t>
            </a:r>
            <a:r>
              <a:rPr lang="ja-JP" altLang="en-US"/>
              <a:t>年度目標６万件及び</a:t>
            </a:r>
            <a:r>
              <a:rPr lang="en-US" altLang="ja-JP"/>
              <a:t>2025</a:t>
            </a:r>
            <a:r>
              <a:rPr lang="ja-JP" altLang="en-US"/>
              <a:t>年度目標</a:t>
            </a:r>
            <a:r>
              <a:rPr lang="en-US" altLang="ja-JP"/>
              <a:t>10</a:t>
            </a:r>
            <a:r>
              <a:rPr lang="ja-JP" altLang="en-US"/>
              <a:t>万件を前倒しで達成したことを受け、現状の利用状況を踏まえて、利用率を新たな指標として用い、引き続き取り組んでいく。</a:t>
            </a:r>
          </a:p>
        </p:txBody>
      </p:sp>
    </p:spTree>
    <p:extLst>
      <p:ext uri="{BB962C8B-B14F-4D97-AF65-F5344CB8AC3E}">
        <p14:creationId xmlns:p14="http://schemas.microsoft.com/office/powerpoint/2010/main" val="328027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50761-F02F-BB2B-9F88-23D273B7A433}"/>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E9C8F8F-991A-BF99-4709-3BD5A41581C3}"/>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26</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A237111A-701A-2D7F-0A03-E088DF4868ED}"/>
              </a:ext>
            </a:extLst>
          </p:cNvPr>
          <p:cNvSpPr>
            <a:spLocks noGrp="1"/>
          </p:cNvSpPr>
          <p:nvPr>
            <p:ph type="body" sz="quarter" idx="4294967295"/>
          </p:nvPr>
        </p:nvSpPr>
        <p:spPr>
          <a:xfrm>
            <a:off x="445009" y="1185592"/>
            <a:ext cx="4126991" cy="1252808"/>
          </a:xfrm>
          <a:prstGeom prst="rect">
            <a:avLst/>
          </a:prstGeom>
        </p:spPr>
        <p:txBody>
          <a:bodyPr/>
          <a:lstStyle/>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本手続きの対象者である新婚・子育て世帯にとって、平日開庁時間に窓口を訪れて手続きをすることは負担が大きい。加えて、申請に必要な住民票の写しを取得するために別途時間や費用がかかっている。また、毎年、利子補給額の確認のため複数回の手続きが必要となってい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そのため、市民自身が持つ端末から、開庁時間を気にせずオンライン申請の手続きが可能となるよう業務システムを構築する。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あわせて、デジタル技術を活用し、業務フローの見直しや本市が保有している住民情報データとの連携により手続きを簡素化し、市民の負担軽減及び申請処理の迅速化を図る。</a:t>
            </a:r>
          </a:p>
        </p:txBody>
      </p:sp>
      <p:sp>
        <p:nvSpPr>
          <p:cNvPr id="5" name="テキスト プレースホルダー 4">
            <a:extLst>
              <a:ext uri="{FF2B5EF4-FFF2-40B4-BE49-F238E27FC236}">
                <a16:creationId xmlns:a16="http://schemas.microsoft.com/office/drawing/2014/main" id="{2CE7C899-C9C9-9C22-7342-2F2F0414C4F5}"/>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市民が窓口を訪れることなく、自宅等から申請ができていること。</a:t>
            </a:r>
          </a:p>
        </p:txBody>
      </p:sp>
      <p:sp>
        <p:nvSpPr>
          <p:cNvPr id="6" name="テキスト プレースホルダー 5">
            <a:extLst>
              <a:ext uri="{FF2B5EF4-FFF2-40B4-BE49-F238E27FC236}">
                <a16:creationId xmlns:a16="http://schemas.microsoft.com/office/drawing/2014/main" id="{074CF0B2-E1AB-3E45-747B-1F62C2A8ED94}"/>
              </a:ext>
            </a:extLst>
          </p:cNvPr>
          <p:cNvSpPr>
            <a:spLocks noGrp="1"/>
          </p:cNvSpPr>
          <p:nvPr>
            <p:ph type="body" sz="quarter" idx="14"/>
          </p:nvPr>
        </p:nvSpPr>
        <p:spPr>
          <a:xfrm>
            <a:off x="5904000" y="1963153"/>
            <a:ext cx="3414740" cy="511528"/>
          </a:xfrm>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オンライン申請利用者の満足度</a:t>
            </a:r>
          </a:p>
        </p:txBody>
      </p:sp>
      <p:graphicFrame>
        <p:nvGraphicFramePr>
          <p:cNvPr id="19" name="表プレースホルダー 18">
            <a:extLst>
              <a:ext uri="{FF2B5EF4-FFF2-40B4-BE49-F238E27FC236}">
                <a16:creationId xmlns:a16="http://schemas.microsoft.com/office/drawing/2014/main" id="{6F20BAB8-4465-D67D-64DA-50065B9416CC}"/>
              </a:ext>
            </a:extLst>
          </p:cNvPr>
          <p:cNvGraphicFramePr>
            <a:graphicFrameLocks noGrp="1"/>
          </p:cNvGraphicFramePr>
          <p:nvPr>
            <p:ph type="tbl" sz="quarter" idx="4294967295"/>
          </p:nvPr>
        </p:nvGraphicFramePr>
        <p:xfrm>
          <a:off x="5943600" y="22860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80%</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80%</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80%</a:t>
                      </a:r>
                      <a:r>
                        <a:rPr kumimoji="1" lang="ja-JP" altLang="en-US" sz="1000" dirty="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pSp>
        <p:nvGrpSpPr>
          <p:cNvPr id="13" name="グループ化 12">
            <a:extLst>
              <a:ext uri="{FF2B5EF4-FFF2-40B4-BE49-F238E27FC236}">
                <a16:creationId xmlns:a16="http://schemas.microsoft.com/office/drawing/2014/main" id="{E1056D8C-50EE-0007-CE17-F6C682BF7999}"/>
              </a:ext>
            </a:extLst>
          </p:cNvPr>
          <p:cNvGrpSpPr/>
          <p:nvPr/>
        </p:nvGrpSpPr>
        <p:grpSpPr>
          <a:xfrm>
            <a:off x="4881838" y="3657600"/>
            <a:ext cx="1157494" cy="243520"/>
            <a:chOff x="528309" y="7695403"/>
            <a:chExt cx="1157494" cy="243520"/>
          </a:xfrm>
        </p:grpSpPr>
        <p:sp>
          <p:nvSpPr>
            <p:cNvPr id="14" name="正方形/長方形 13">
              <a:extLst>
                <a:ext uri="{FF2B5EF4-FFF2-40B4-BE49-F238E27FC236}">
                  <a16:creationId xmlns:a16="http://schemas.microsoft.com/office/drawing/2014/main" id="{6B86BF27-78EE-B5F0-DDBF-42EA36289C7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4A7A1CFE-415B-378A-ECF2-1C2EEC6F319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57DE61DE-DFBC-4D96-845D-919177E95790}"/>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0" name="テキスト プレースホルダー 12">
            <a:extLst>
              <a:ext uri="{FF2B5EF4-FFF2-40B4-BE49-F238E27FC236}">
                <a16:creationId xmlns:a16="http://schemas.microsoft.com/office/drawing/2014/main" id="{34B1F986-3BF0-AE0A-DF9B-3FF2CD093930}"/>
              </a:ext>
            </a:extLst>
          </p:cNvPr>
          <p:cNvSpPr txBox="1">
            <a:spLocks/>
          </p:cNvSpPr>
          <p:nvPr/>
        </p:nvSpPr>
        <p:spPr>
          <a:xfrm>
            <a:off x="453801" y="39624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2023</a:t>
            </a:r>
            <a:r>
              <a:rPr lang="ja-JP" altLang="en-US"/>
              <a:t>年</a:t>
            </a:r>
            <a:r>
              <a:rPr lang="en-US" altLang="ja-JP"/>
              <a:t>10</a:t>
            </a:r>
            <a:r>
              <a:rPr lang="ja-JP" altLang="en-US"/>
              <a:t>月　業務システムの開発を開始</a:t>
            </a:r>
            <a:endParaRPr lang="en-US" altLang="ja-JP"/>
          </a:p>
          <a:p>
            <a:r>
              <a:rPr lang="en-US" altLang="ja-JP"/>
              <a:t>2024</a:t>
            </a:r>
            <a:r>
              <a:rPr lang="ja-JP" altLang="en-US"/>
              <a:t>年６月　クラウドシステムとしての運用を開始</a:t>
            </a:r>
            <a:endParaRPr lang="en-US" altLang="ja-JP"/>
          </a:p>
          <a:p>
            <a:pPr marL="0" indent="0">
              <a:buNone/>
            </a:pPr>
            <a:r>
              <a:rPr lang="ja-JP" altLang="en-US"/>
              <a:t>　　　　　　   オンライン申請開始に向けた機能開発を開始</a:t>
            </a:r>
          </a:p>
          <a:p>
            <a:pPr marL="0" indent="0">
              <a:buNone/>
            </a:pPr>
            <a:endParaRPr lang="ja-JP" altLang="en-US"/>
          </a:p>
        </p:txBody>
      </p:sp>
      <p:sp>
        <p:nvSpPr>
          <p:cNvPr id="23" name="正方形/長方形 22">
            <a:extLst>
              <a:ext uri="{FF2B5EF4-FFF2-40B4-BE49-F238E27FC236}">
                <a16:creationId xmlns:a16="http://schemas.microsoft.com/office/drawing/2014/main" id="{151A664E-D6EE-5979-BB43-A78C6C69A8B6}"/>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8" name="正方形/長方形 27">
            <a:extLst>
              <a:ext uri="{FF2B5EF4-FFF2-40B4-BE49-F238E27FC236}">
                <a16:creationId xmlns:a16="http://schemas.microsoft.com/office/drawing/2014/main" id="{A469D39B-52AE-5603-5F3A-1C9A8803EB23}"/>
              </a:ext>
            </a:extLst>
          </p:cNvPr>
          <p:cNvSpPr/>
          <p:nvPr/>
        </p:nvSpPr>
        <p:spPr>
          <a:xfrm>
            <a:off x="4860000" y="1963153"/>
            <a:ext cx="972000" cy="13134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0" name="グループ化 29">
            <a:extLst>
              <a:ext uri="{FF2B5EF4-FFF2-40B4-BE49-F238E27FC236}">
                <a16:creationId xmlns:a16="http://schemas.microsoft.com/office/drawing/2014/main" id="{94F917C3-2EAA-A1FD-3D6D-A2305D54BEF0}"/>
              </a:ext>
            </a:extLst>
          </p:cNvPr>
          <p:cNvGrpSpPr/>
          <p:nvPr/>
        </p:nvGrpSpPr>
        <p:grpSpPr>
          <a:xfrm>
            <a:off x="447675" y="3657600"/>
            <a:ext cx="1375502" cy="243520"/>
            <a:chOff x="528309" y="7695403"/>
            <a:chExt cx="1375502" cy="243520"/>
          </a:xfrm>
        </p:grpSpPr>
        <p:sp>
          <p:nvSpPr>
            <p:cNvPr id="31" name="正方形/長方形 30">
              <a:extLst>
                <a:ext uri="{FF2B5EF4-FFF2-40B4-BE49-F238E27FC236}">
                  <a16:creationId xmlns:a16="http://schemas.microsoft.com/office/drawing/2014/main" id="{9B46782D-F376-0BFE-781B-973A476B56F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FD439F70-A469-35F7-9FFE-85F056037CF7}"/>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7" name="図 6" descr="挿絵 が含まれている画像&#10;&#10;自動的に生成された説明">
            <a:extLst>
              <a:ext uri="{FF2B5EF4-FFF2-40B4-BE49-F238E27FC236}">
                <a16:creationId xmlns:a16="http://schemas.microsoft.com/office/drawing/2014/main" id="{B0FA899C-13DE-9E83-1B04-56FEE21048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96290" y="5120320"/>
            <a:ext cx="1487429" cy="1193566"/>
          </a:xfrm>
          <a:prstGeom prst="rect">
            <a:avLst/>
          </a:prstGeom>
        </p:spPr>
      </p:pic>
      <p:pic>
        <p:nvPicPr>
          <p:cNvPr id="9" name="図 8" descr="グラフィカル ユーザー インターフェイス&#10;&#10;中程度の精度で自動的に生成された説明">
            <a:extLst>
              <a:ext uri="{FF2B5EF4-FFF2-40B4-BE49-F238E27FC236}">
                <a16:creationId xmlns:a16="http://schemas.microsoft.com/office/drawing/2014/main" id="{61DDA6D9-FF0B-E9B2-F427-7FB9DFA73F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90800" y="4865863"/>
            <a:ext cx="1564573" cy="1448023"/>
          </a:xfrm>
          <a:prstGeom prst="rect">
            <a:avLst/>
          </a:prstGeom>
        </p:spPr>
      </p:pic>
      <p:sp>
        <p:nvSpPr>
          <p:cNvPr id="11" name="正方形/長方形 10">
            <a:extLst>
              <a:ext uri="{FF2B5EF4-FFF2-40B4-BE49-F238E27FC236}">
                <a16:creationId xmlns:a16="http://schemas.microsoft.com/office/drawing/2014/main" id="{F9636D54-6ACB-7AFE-A786-03A7B458C972}"/>
              </a:ext>
            </a:extLst>
          </p:cNvPr>
          <p:cNvSpPr/>
          <p:nvPr/>
        </p:nvSpPr>
        <p:spPr>
          <a:xfrm>
            <a:off x="2508504" y="6221147"/>
            <a:ext cx="1860227" cy="550020"/>
          </a:xfrm>
          <a:prstGeom prst="rect">
            <a:avLst/>
          </a:prstGeom>
          <a:noFill/>
          <a:ln w="9525" cap="flat" cmpd="sng" algn="ctr">
            <a:noFill/>
            <a:prstDash val="solid"/>
          </a:ln>
          <a:effectLst/>
        </p:spPr>
        <p:txBody>
          <a:bodyPr lIns="36000" tIns="36000" rIns="36000" bIns="36000" rtlCol="0" anchor="t">
            <a:noAutofit/>
          </a:bodyPr>
          <a:lstStyle/>
          <a:p>
            <a:pPr marL="0" marR="0" lvl="2" indent="0" algn="ctr" defTabSz="914400" rtl="0" eaLnBrk="1" fontAlgn="auto" latinLnBrk="0" hangingPunct="1">
              <a:lnSpc>
                <a:spcPct val="100000"/>
              </a:lnSpc>
              <a:spcBef>
                <a:spcPts val="0"/>
              </a:spcBef>
              <a:spcAft>
                <a:spcPts val="600"/>
              </a:spcAft>
              <a:buClrTx/>
              <a:buSzTx/>
              <a:buFontTx/>
              <a:buNone/>
              <a:tabLst>
                <a:tab pos="361950" algn="l"/>
              </a:tabLst>
              <a:defRPr/>
            </a:pP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市民自身が持つ端末から</a:t>
            </a:r>
            <a:br>
              <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b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申請手続きが可能となる</a:t>
            </a:r>
          </a:p>
        </p:txBody>
      </p:sp>
      <p:sp>
        <p:nvSpPr>
          <p:cNvPr id="12" name="正方形/長方形 11">
            <a:extLst>
              <a:ext uri="{FF2B5EF4-FFF2-40B4-BE49-F238E27FC236}">
                <a16:creationId xmlns:a16="http://schemas.microsoft.com/office/drawing/2014/main" id="{2F351535-10C5-3FB4-CD7C-70C29880BF44}"/>
              </a:ext>
            </a:extLst>
          </p:cNvPr>
          <p:cNvSpPr/>
          <p:nvPr/>
        </p:nvSpPr>
        <p:spPr>
          <a:xfrm>
            <a:off x="617756" y="6133412"/>
            <a:ext cx="1754893" cy="592159"/>
          </a:xfrm>
          <a:prstGeom prst="rect">
            <a:avLst/>
          </a:prstGeom>
          <a:noFill/>
          <a:ln w="9525" cap="flat" cmpd="sng" algn="ctr">
            <a:noFill/>
            <a:prstDash val="solid"/>
          </a:ln>
          <a:effectLst/>
        </p:spPr>
        <p:txBody>
          <a:bodyPr lIns="36000" tIns="36000" rIns="36000" bIns="36000" rtlCol="0" anchor="t">
            <a:noAutofit/>
          </a:bodyPr>
          <a:lstStyle/>
          <a:p>
            <a:pPr marL="0" marR="0" lvl="2" indent="0" algn="ctr" defTabSz="914400" rtl="0" eaLnBrk="1" fontAlgn="auto" latinLnBrk="0" hangingPunct="1">
              <a:lnSpc>
                <a:spcPct val="100000"/>
              </a:lnSpc>
              <a:spcBef>
                <a:spcPts val="0"/>
              </a:spcBef>
              <a:spcAft>
                <a:spcPts val="600"/>
              </a:spcAft>
              <a:buClrTx/>
              <a:buSzTx/>
              <a:buFontTx/>
              <a:buNone/>
              <a:tabLst>
                <a:tab pos="361950" algn="l"/>
              </a:tabLst>
              <a:defRPr/>
            </a:pP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デジタル技術を活用し、</a:t>
            </a:r>
            <a:br>
              <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b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市民の負担軽減及び</a:t>
            </a:r>
            <a:br>
              <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b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申請処理の迅速化</a:t>
            </a:r>
          </a:p>
        </p:txBody>
      </p:sp>
      <p:sp>
        <p:nvSpPr>
          <p:cNvPr id="16" name="ホームベース 30">
            <a:extLst>
              <a:ext uri="{FF2B5EF4-FFF2-40B4-BE49-F238E27FC236}">
                <a16:creationId xmlns:a16="http://schemas.microsoft.com/office/drawing/2014/main" id="{12CA12D0-4B98-7B76-3F7B-7E114EC5929F}"/>
              </a:ext>
            </a:extLst>
          </p:cNvPr>
          <p:cNvSpPr/>
          <p:nvPr/>
        </p:nvSpPr>
        <p:spPr>
          <a:xfrm>
            <a:off x="5928478" y="4324406"/>
            <a:ext cx="307489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オンライン申請開始・運用</a:t>
            </a:r>
            <a:endParaRPr lang="en-US" altLang="ja-JP" sz="900">
              <a:solidFill>
                <a:srgbClr val="000000"/>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2A00F36-DD96-E5C7-1724-1E234EEC93D9}"/>
              </a:ext>
            </a:extLst>
          </p:cNvPr>
          <p:cNvSpPr/>
          <p:nvPr/>
        </p:nvSpPr>
        <p:spPr>
          <a:xfrm>
            <a:off x="6972478" y="4016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11FAFE38-02B1-8288-AEFD-996C29BDF4F2}"/>
              </a:ext>
            </a:extLst>
          </p:cNvPr>
          <p:cNvSpPr/>
          <p:nvPr/>
        </p:nvSpPr>
        <p:spPr>
          <a:xfrm>
            <a:off x="5928478" y="4016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3D551A2B-FEDC-BFFC-3D95-912B8ADF22F4}"/>
              </a:ext>
            </a:extLst>
          </p:cNvPr>
          <p:cNvSpPr/>
          <p:nvPr/>
        </p:nvSpPr>
        <p:spPr>
          <a:xfrm>
            <a:off x="8016478" y="4016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テキスト ボックス 20">
            <a:extLst>
              <a:ext uri="{FF2B5EF4-FFF2-40B4-BE49-F238E27FC236}">
                <a16:creationId xmlns:a16="http://schemas.microsoft.com/office/drawing/2014/main" id="{68F4AE4E-1EA6-DD69-DFB0-3FFABFE6E3E2}"/>
              </a:ext>
            </a:extLst>
          </p:cNvPr>
          <p:cNvSpPr txBox="1"/>
          <p:nvPr/>
        </p:nvSpPr>
        <p:spPr>
          <a:xfrm>
            <a:off x="4881838" y="43244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利子補給システム</a:t>
            </a:r>
          </a:p>
        </p:txBody>
      </p:sp>
      <p:sp>
        <p:nvSpPr>
          <p:cNvPr id="34" name="ホームベース 30">
            <a:extLst>
              <a:ext uri="{FF2B5EF4-FFF2-40B4-BE49-F238E27FC236}">
                <a16:creationId xmlns:a16="http://schemas.microsoft.com/office/drawing/2014/main" id="{AAE3BC67-8C50-F077-BED8-639885E2062C}"/>
              </a:ext>
            </a:extLst>
          </p:cNvPr>
          <p:cNvSpPr/>
          <p:nvPr/>
        </p:nvSpPr>
        <p:spPr>
          <a:xfrm>
            <a:off x="6705600" y="4865863"/>
            <a:ext cx="2297769"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データ連携</a:t>
            </a:r>
          </a:p>
        </p:txBody>
      </p:sp>
      <p:sp>
        <p:nvSpPr>
          <p:cNvPr id="35" name="テキスト ボックス 34">
            <a:extLst>
              <a:ext uri="{FF2B5EF4-FFF2-40B4-BE49-F238E27FC236}">
                <a16:creationId xmlns:a16="http://schemas.microsoft.com/office/drawing/2014/main" id="{B3E61839-EB9E-5320-85D9-B9C1B51CD8E2}"/>
              </a:ext>
            </a:extLst>
          </p:cNvPr>
          <p:cNvSpPr txBox="1"/>
          <p:nvPr/>
        </p:nvSpPr>
        <p:spPr>
          <a:xfrm>
            <a:off x="4881838" y="486586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住基システム連携</a:t>
            </a:r>
            <a:endParaRPr lang="en-US" altLang="ja-JP" sz="1000" b="1">
              <a:solidFill>
                <a:srgbClr val="FFFFFF"/>
              </a:solidFill>
              <a:latin typeface="Yu Gothic UI" panose="020B0500000000000000" pitchFamily="50" charset="-128"/>
              <a:ea typeface="Yu Gothic UI" panose="020B0500000000000000" pitchFamily="50" charset="-128"/>
            </a:endParaRPr>
          </a:p>
        </p:txBody>
      </p:sp>
      <p:grpSp>
        <p:nvGrpSpPr>
          <p:cNvPr id="24" name="グループ化 23">
            <a:extLst>
              <a:ext uri="{FF2B5EF4-FFF2-40B4-BE49-F238E27FC236}">
                <a16:creationId xmlns:a16="http://schemas.microsoft.com/office/drawing/2014/main" id="{014920D6-E1CC-6527-521F-A588B33A5157}"/>
              </a:ext>
            </a:extLst>
          </p:cNvPr>
          <p:cNvGrpSpPr/>
          <p:nvPr/>
        </p:nvGrpSpPr>
        <p:grpSpPr>
          <a:xfrm>
            <a:off x="4881600" y="892800"/>
            <a:ext cx="2011895" cy="243520"/>
            <a:chOff x="528309" y="3016181"/>
            <a:chExt cx="2011895" cy="243520"/>
          </a:xfrm>
        </p:grpSpPr>
        <p:sp>
          <p:nvSpPr>
            <p:cNvPr id="25" name="正方形/長方形 24">
              <a:extLst>
                <a:ext uri="{FF2B5EF4-FFF2-40B4-BE49-F238E27FC236}">
                  <a16:creationId xmlns:a16="http://schemas.microsoft.com/office/drawing/2014/main" id="{0116414D-3F24-280A-C0E1-99DB59F72CB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6" name="テキスト ボックス 25">
              <a:extLst>
                <a:ext uri="{FF2B5EF4-FFF2-40B4-BE49-F238E27FC236}">
                  <a16:creationId xmlns:a16="http://schemas.microsoft.com/office/drawing/2014/main" id="{896FC5BA-96B3-D216-E6DF-00346913921C}"/>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6" name="タイトル 1">
            <a:extLst>
              <a:ext uri="{FF2B5EF4-FFF2-40B4-BE49-F238E27FC236}">
                <a16:creationId xmlns:a16="http://schemas.microsoft.com/office/drawing/2014/main" id="{92F8274F-E2FF-8BBC-D42E-3CB6FCB75D96}"/>
              </a:ext>
            </a:extLst>
          </p:cNvPr>
          <p:cNvSpPr>
            <a:spLocks noGrp="1"/>
          </p:cNvSpPr>
          <p:nvPr>
            <p:ph type="title"/>
          </p:nvPr>
        </p:nvSpPr>
        <p:spPr>
          <a:xfrm>
            <a:off x="446400" y="85725"/>
            <a:ext cx="4737911" cy="728793"/>
          </a:xfrm>
        </p:spPr>
        <p:txBody>
          <a:bodyPr/>
          <a:lstStyle/>
          <a:p>
            <a:r>
              <a:rPr kumimoji="1" lang="ja-JP" altLang="en-US"/>
              <a:t>新婚・子育て世帯向け分譲住宅購入</a:t>
            </a:r>
            <a:br>
              <a:rPr kumimoji="1" lang="en-US" altLang="ja-JP"/>
            </a:br>
            <a:r>
              <a:rPr kumimoji="1" lang="ja-JP" altLang="en-US"/>
              <a:t>　融資利子補給手続のオンライン化</a:t>
            </a:r>
          </a:p>
        </p:txBody>
      </p:sp>
    </p:spTree>
    <p:extLst>
      <p:ext uri="{BB962C8B-B14F-4D97-AF65-F5344CB8AC3E}">
        <p14:creationId xmlns:p14="http://schemas.microsoft.com/office/powerpoint/2010/main" val="221729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テキスト プレースホルダー 96">
            <a:extLst>
              <a:ext uri="{FF2B5EF4-FFF2-40B4-BE49-F238E27FC236}">
                <a16:creationId xmlns:a16="http://schemas.microsoft.com/office/drawing/2014/main" id="{0138BFE2-CAC9-3758-4F5A-25C545BB4B3C}"/>
              </a:ext>
            </a:extLst>
          </p:cNvPr>
          <p:cNvSpPr>
            <a:spLocks noGrp="1"/>
          </p:cNvSpPr>
          <p:nvPr>
            <p:ph type="body" sz="quarter" idx="13"/>
          </p:nvPr>
        </p:nvSpPr>
        <p:spPr/>
        <p:txBody>
          <a:bodyPr/>
          <a:lstStyle/>
          <a:p>
            <a:r>
              <a:rPr lang="ja-JP" altLang="en-US"/>
              <a:t>生活保護業務におけるデジタル技術の活用により、高度な福祉サービスの提供ができていること。</a:t>
            </a:r>
          </a:p>
        </p:txBody>
      </p:sp>
      <p:graphicFrame>
        <p:nvGraphicFramePr>
          <p:cNvPr id="53" name="表 52">
            <a:extLst>
              <a:ext uri="{FF2B5EF4-FFF2-40B4-BE49-F238E27FC236}">
                <a16:creationId xmlns:a16="http://schemas.microsoft.com/office/drawing/2014/main" id="{9ADD5385-4B14-1DE8-378E-170AA8106935}"/>
              </a:ext>
            </a:extLst>
          </p:cNvPr>
          <p:cNvGraphicFramePr>
            <a:graphicFrameLocks noGrp="1"/>
          </p:cNvGraphicFramePr>
          <p:nvPr>
            <p:extLst>
              <p:ext uri="{D42A27DB-BD31-4B8C-83A1-F6EECF244321}">
                <p14:modId xmlns:p14="http://schemas.microsoft.com/office/powerpoint/2010/main" val="4010764100"/>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54" name="テキスト プレースホルダー 3">
            <a:extLst>
              <a:ext uri="{FF2B5EF4-FFF2-40B4-BE49-F238E27FC236}">
                <a16:creationId xmlns:a16="http://schemas.microsoft.com/office/drawing/2014/main" id="{A7FEDC4F-9BC1-996C-0B51-F96978706F24}"/>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ケースワーカー等が作成する記録や生活保護受給者からの各種提出書類等は、すべて世帯ごとに紙媒体の「ケースファイル」で管理しており、大阪市全体で約</a:t>
            </a:r>
            <a:r>
              <a:rPr lang="en-US" altLang="ja-JP"/>
              <a:t>40</a:t>
            </a:r>
            <a:r>
              <a:rPr lang="ja-JP" altLang="en-US"/>
              <a:t>万冊存在する。</a:t>
            </a:r>
          </a:p>
          <a:p>
            <a:r>
              <a:rPr lang="ja-JP" altLang="en-US"/>
              <a:t>ケースファイルの電子化を前提に、生活保護業務の見直しを行うことにより、事務の効率化を図り、それにより生み出した時間を相談対応にあてることで、高度な福祉サービスの提供等を実現する。　</a:t>
            </a:r>
          </a:p>
        </p:txBody>
      </p:sp>
      <p:grpSp>
        <p:nvGrpSpPr>
          <p:cNvPr id="56" name="グループ化 55">
            <a:extLst>
              <a:ext uri="{FF2B5EF4-FFF2-40B4-BE49-F238E27FC236}">
                <a16:creationId xmlns:a16="http://schemas.microsoft.com/office/drawing/2014/main" id="{77B26608-31BA-C1DA-EE0E-3A83DCF8C154}"/>
              </a:ext>
            </a:extLst>
          </p:cNvPr>
          <p:cNvGrpSpPr/>
          <p:nvPr/>
        </p:nvGrpSpPr>
        <p:grpSpPr>
          <a:xfrm>
            <a:off x="4881838" y="3657600"/>
            <a:ext cx="1157494" cy="243520"/>
            <a:chOff x="528309" y="7695403"/>
            <a:chExt cx="1157494" cy="243520"/>
          </a:xfrm>
        </p:grpSpPr>
        <p:sp>
          <p:nvSpPr>
            <p:cNvPr id="57" name="正方形/長方形 56">
              <a:extLst>
                <a:ext uri="{FF2B5EF4-FFF2-40B4-BE49-F238E27FC236}">
                  <a16:creationId xmlns:a16="http://schemas.microsoft.com/office/drawing/2014/main" id="{E6A09A20-CE4D-FF33-BD94-39C152830D6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8" name="テキスト ボックス 57">
              <a:extLst>
                <a:ext uri="{FF2B5EF4-FFF2-40B4-BE49-F238E27FC236}">
                  <a16:creationId xmlns:a16="http://schemas.microsoft.com/office/drawing/2014/main" id="{0127DA20-CCF0-8A44-7C6C-6AF24F46F12C}"/>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1" name="正方形/長方形 60">
            <a:extLst>
              <a:ext uri="{FF2B5EF4-FFF2-40B4-BE49-F238E27FC236}">
                <a16:creationId xmlns:a16="http://schemas.microsoft.com/office/drawing/2014/main" id="{5F5397FF-B9DE-1714-CD01-14F21663E786}"/>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62" name="正方形/長方形 61">
            <a:extLst>
              <a:ext uri="{FF2B5EF4-FFF2-40B4-BE49-F238E27FC236}">
                <a16:creationId xmlns:a16="http://schemas.microsoft.com/office/drawing/2014/main" id="{082B8409-24B2-6780-15A4-D66126207CB1}"/>
              </a:ext>
            </a:extLst>
          </p:cNvPr>
          <p:cNvSpPr/>
          <p:nvPr/>
        </p:nvSpPr>
        <p:spPr>
          <a:xfrm>
            <a:off x="4860000" y="1963153"/>
            <a:ext cx="972000" cy="15569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66" name="表プレースホルダー 20">
            <a:extLst>
              <a:ext uri="{FF2B5EF4-FFF2-40B4-BE49-F238E27FC236}">
                <a16:creationId xmlns:a16="http://schemas.microsoft.com/office/drawing/2014/main" id="{4C484736-8400-4AAB-C063-64BFC7B6472A}"/>
              </a:ext>
            </a:extLst>
          </p:cNvPr>
          <p:cNvGraphicFramePr>
            <a:graphicFrameLocks/>
          </p:cNvGraphicFramePr>
          <p:nvPr>
            <p:extLst>
              <p:ext uri="{D42A27DB-BD31-4B8C-83A1-F6EECF244321}">
                <p14:modId xmlns:p14="http://schemas.microsoft.com/office/powerpoint/2010/main" val="3927434112"/>
              </p:ext>
            </p:extLst>
          </p:nvPr>
        </p:nvGraphicFramePr>
        <p:xfrm>
          <a:off x="5979388" y="1965415"/>
          <a:ext cx="3390644" cy="158496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898712949"/>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システム構築の方向性検討等</a:t>
                      </a:r>
                    </a:p>
                  </a:txBody>
                  <a:tcPr anchor="ctr">
                    <a:solidFill>
                      <a:srgbClr val="FCEAED"/>
                    </a:solidFill>
                  </a:tcPr>
                </a:tc>
                <a:extLst>
                  <a:ext uri="{0D108BD9-81ED-4DB2-BD59-A6C34878D82A}">
                    <a16:rowId xmlns:a16="http://schemas.microsoft.com/office/drawing/2014/main" val="137827545"/>
                  </a:ext>
                </a:extLst>
              </a:tr>
              <a:tr h="39624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システム開発に向けた要件定義等の検討等</a:t>
                      </a:r>
                    </a:p>
                  </a:txBody>
                  <a:tcPr anchor="ctr">
                    <a:solidFill>
                      <a:srgbClr val="FCEAED"/>
                    </a:solidFill>
                  </a:tcPr>
                </a:tc>
                <a:extLst>
                  <a:ext uri="{0D108BD9-81ED-4DB2-BD59-A6C34878D82A}">
                    <a16:rowId xmlns:a16="http://schemas.microsoft.com/office/drawing/2014/main" val="3387827350"/>
                  </a:ext>
                </a:extLst>
              </a:tr>
              <a:tr h="39624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システムの開発等</a:t>
                      </a:r>
                    </a:p>
                  </a:txBody>
                  <a:tcPr anchor="ctr">
                    <a:solidFill>
                      <a:srgbClr val="FCEAED"/>
                    </a:solidFill>
                  </a:tcPr>
                </a:tc>
                <a:extLst>
                  <a:ext uri="{0D108BD9-81ED-4DB2-BD59-A6C34878D82A}">
                    <a16:rowId xmlns:a16="http://schemas.microsoft.com/office/drawing/2014/main" val="3011694763"/>
                  </a:ext>
                </a:extLst>
              </a:tr>
            </a:tbl>
          </a:graphicData>
        </a:graphic>
      </p:graphicFrame>
      <p:sp>
        <p:nvSpPr>
          <p:cNvPr id="67" name="フリーフォーム: 図形 66">
            <a:extLst>
              <a:ext uri="{FF2B5EF4-FFF2-40B4-BE49-F238E27FC236}">
                <a16:creationId xmlns:a16="http://schemas.microsoft.com/office/drawing/2014/main" id="{6025B22F-5FC1-B7AB-7EEF-3778EC570C37}"/>
              </a:ext>
            </a:extLst>
          </p:cNvPr>
          <p:cNvSpPr/>
          <p:nvPr/>
        </p:nvSpPr>
        <p:spPr>
          <a:xfrm>
            <a:off x="2178961" y="3539770"/>
            <a:ext cx="811192" cy="589484"/>
          </a:xfrm>
          <a:custGeom>
            <a:avLst/>
            <a:gdLst>
              <a:gd name="connsiteX0" fmla="*/ 405596 w 811192"/>
              <a:gd name="connsiteY0" fmla="*/ 589484 h 589484"/>
              <a:gd name="connsiteX1" fmla="*/ 811192 w 811192"/>
              <a:gd name="connsiteY1" fmla="*/ 294742 h 589484"/>
              <a:gd name="connsiteX2" fmla="*/ 405596 w 811192"/>
              <a:gd name="connsiteY2" fmla="*/ 0 h 589484"/>
              <a:gd name="connsiteX3" fmla="*/ 0 w 811192"/>
              <a:gd name="connsiteY3" fmla="*/ 294742 h 589484"/>
              <a:gd name="connsiteX4" fmla="*/ 405596 w 811192"/>
              <a:gd name="connsiteY4" fmla="*/ 589484 h 589484"/>
              <a:gd name="connsiteX5" fmla="*/ 405596 w 811192"/>
              <a:gd name="connsiteY5" fmla="*/ 73686 h 589484"/>
              <a:gd name="connsiteX6" fmla="*/ 709793 w 811192"/>
              <a:gd name="connsiteY6" fmla="*/ 294742 h 589484"/>
              <a:gd name="connsiteX7" fmla="*/ 405596 w 811192"/>
              <a:gd name="connsiteY7" fmla="*/ 515799 h 589484"/>
              <a:gd name="connsiteX8" fmla="*/ 101399 w 811192"/>
              <a:gd name="connsiteY8" fmla="*/ 294742 h 589484"/>
              <a:gd name="connsiteX9" fmla="*/ 405596 w 811192"/>
              <a:gd name="connsiteY9" fmla="*/ 73686 h 58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192" h="589484">
                <a:moveTo>
                  <a:pt x="405596" y="589484"/>
                </a:moveTo>
                <a:cubicBezTo>
                  <a:pt x="629602" y="589484"/>
                  <a:pt x="811192" y="457525"/>
                  <a:pt x="811192" y="294742"/>
                </a:cubicBezTo>
                <a:cubicBezTo>
                  <a:pt x="811192" y="131960"/>
                  <a:pt x="629602" y="0"/>
                  <a:pt x="405596" y="0"/>
                </a:cubicBezTo>
                <a:cubicBezTo>
                  <a:pt x="181590" y="0"/>
                  <a:pt x="0" y="131960"/>
                  <a:pt x="0" y="294742"/>
                </a:cubicBezTo>
                <a:cubicBezTo>
                  <a:pt x="254" y="457447"/>
                  <a:pt x="181697" y="589300"/>
                  <a:pt x="405596" y="589484"/>
                </a:cubicBezTo>
                <a:close/>
                <a:moveTo>
                  <a:pt x="405596" y="73686"/>
                </a:moveTo>
                <a:cubicBezTo>
                  <a:pt x="573599" y="73686"/>
                  <a:pt x="709793" y="172656"/>
                  <a:pt x="709793" y="294742"/>
                </a:cubicBezTo>
                <a:cubicBezTo>
                  <a:pt x="709793" y="416828"/>
                  <a:pt x="573599" y="515799"/>
                  <a:pt x="405596" y="515799"/>
                </a:cubicBezTo>
                <a:cubicBezTo>
                  <a:pt x="237593" y="515799"/>
                  <a:pt x="101399" y="416828"/>
                  <a:pt x="101399" y="294742"/>
                </a:cubicBezTo>
                <a:cubicBezTo>
                  <a:pt x="101597" y="172715"/>
                  <a:pt x="237674" y="73829"/>
                  <a:pt x="405596" y="73686"/>
                </a:cubicBezTo>
                <a:close/>
              </a:path>
            </a:pathLst>
          </a:custGeom>
          <a:solidFill>
            <a:srgbClr val="C00000"/>
          </a:solidFill>
          <a:ln w="50602" cap="flat">
            <a:noFill/>
            <a:prstDash val="solid"/>
            <a:miter/>
          </a:ln>
        </p:spPr>
        <p:txBody>
          <a:bodyPr rtlCol="0" anchor="ctr"/>
          <a:lstStyle/>
          <a:p>
            <a:endParaRPr lang="ja-JP" altLang="en-US">
              <a:latin typeface="Yu Gothic UI" panose="020B0500000000000000" pitchFamily="50" charset="-128"/>
              <a:ea typeface="Yu Gothic UI" panose="020B0500000000000000" pitchFamily="50" charset="-128"/>
            </a:endParaRPr>
          </a:p>
        </p:txBody>
      </p:sp>
      <p:sp>
        <p:nvSpPr>
          <p:cNvPr id="68" name="フリーフォーム: 図形 67">
            <a:extLst>
              <a:ext uri="{FF2B5EF4-FFF2-40B4-BE49-F238E27FC236}">
                <a16:creationId xmlns:a16="http://schemas.microsoft.com/office/drawing/2014/main" id="{5BED5402-C8D6-400A-FD05-7187966C7A0F}"/>
              </a:ext>
            </a:extLst>
          </p:cNvPr>
          <p:cNvSpPr/>
          <p:nvPr/>
        </p:nvSpPr>
        <p:spPr>
          <a:xfrm>
            <a:off x="911473" y="5087166"/>
            <a:ext cx="811192" cy="589484"/>
          </a:xfrm>
          <a:custGeom>
            <a:avLst/>
            <a:gdLst>
              <a:gd name="connsiteX0" fmla="*/ 405596 w 811192"/>
              <a:gd name="connsiteY0" fmla="*/ 589484 h 589484"/>
              <a:gd name="connsiteX1" fmla="*/ 811192 w 811192"/>
              <a:gd name="connsiteY1" fmla="*/ 294742 h 589484"/>
              <a:gd name="connsiteX2" fmla="*/ 405596 w 811192"/>
              <a:gd name="connsiteY2" fmla="*/ 0 h 589484"/>
              <a:gd name="connsiteX3" fmla="*/ 0 w 811192"/>
              <a:gd name="connsiteY3" fmla="*/ 294742 h 589484"/>
              <a:gd name="connsiteX4" fmla="*/ 405596 w 811192"/>
              <a:gd name="connsiteY4" fmla="*/ 589484 h 589484"/>
              <a:gd name="connsiteX5" fmla="*/ 405596 w 811192"/>
              <a:gd name="connsiteY5" fmla="*/ 73686 h 589484"/>
              <a:gd name="connsiteX6" fmla="*/ 709793 w 811192"/>
              <a:gd name="connsiteY6" fmla="*/ 294742 h 589484"/>
              <a:gd name="connsiteX7" fmla="*/ 405596 w 811192"/>
              <a:gd name="connsiteY7" fmla="*/ 515799 h 589484"/>
              <a:gd name="connsiteX8" fmla="*/ 101399 w 811192"/>
              <a:gd name="connsiteY8" fmla="*/ 294742 h 589484"/>
              <a:gd name="connsiteX9" fmla="*/ 405596 w 811192"/>
              <a:gd name="connsiteY9" fmla="*/ 73686 h 58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192" h="589484">
                <a:moveTo>
                  <a:pt x="405596" y="589484"/>
                </a:moveTo>
                <a:cubicBezTo>
                  <a:pt x="629602" y="589484"/>
                  <a:pt x="811192" y="457524"/>
                  <a:pt x="811192" y="294742"/>
                </a:cubicBezTo>
                <a:cubicBezTo>
                  <a:pt x="811192" y="131960"/>
                  <a:pt x="629602" y="0"/>
                  <a:pt x="405596" y="0"/>
                </a:cubicBezTo>
                <a:cubicBezTo>
                  <a:pt x="181590" y="0"/>
                  <a:pt x="0" y="131960"/>
                  <a:pt x="0" y="294742"/>
                </a:cubicBezTo>
                <a:cubicBezTo>
                  <a:pt x="254" y="457447"/>
                  <a:pt x="181697" y="589300"/>
                  <a:pt x="405596" y="589484"/>
                </a:cubicBezTo>
                <a:close/>
                <a:moveTo>
                  <a:pt x="405596" y="73686"/>
                </a:moveTo>
                <a:cubicBezTo>
                  <a:pt x="573599" y="73686"/>
                  <a:pt x="709793" y="172656"/>
                  <a:pt x="709793" y="294742"/>
                </a:cubicBezTo>
                <a:cubicBezTo>
                  <a:pt x="709793" y="416828"/>
                  <a:pt x="573599" y="515799"/>
                  <a:pt x="405596" y="515799"/>
                </a:cubicBezTo>
                <a:cubicBezTo>
                  <a:pt x="237593" y="515799"/>
                  <a:pt x="101399" y="416828"/>
                  <a:pt x="101399" y="294742"/>
                </a:cubicBezTo>
                <a:cubicBezTo>
                  <a:pt x="101597" y="172715"/>
                  <a:pt x="237674" y="73829"/>
                  <a:pt x="405596" y="73686"/>
                </a:cubicBezTo>
                <a:close/>
              </a:path>
            </a:pathLst>
          </a:custGeom>
          <a:solidFill>
            <a:srgbClr val="C00000"/>
          </a:solidFill>
          <a:ln w="50602" cap="flat">
            <a:noFill/>
            <a:prstDash val="solid"/>
            <a:miter/>
          </a:ln>
        </p:spPr>
        <p:txBody>
          <a:bodyPr rtlCol="0" anchor="ctr"/>
          <a:lstStyle/>
          <a:p>
            <a:endParaRPr lang="ja-JP" altLang="en-US">
              <a:latin typeface="Yu Gothic UI" panose="020B0500000000000000" pitchFamily="50" charset="-128"/>
              <a:ea typeface="Yu Gothic UI" panose="020B0500000000000000" pitchFamily="50" charset="-128"/>
            </a:endParaRPr>
          </a:p>
        </p:txBody>
      </p:sp>
      <p:sp>
        <p:nvSpPr>
          <p:cNvPr id="69" name="フリーフォーム: 図形 68">
            <a:extLst>
              <a:ext uri="{FF2B5EF4-FFF2-40B4-BE49-F238E27FC236}">
                <a16:creationId xmlns:a16="http://schemas.microsoft.com/office/drawing/2014/main" id="{0D6B421A-D0D4-7E83-A048-D78149468FC3}"/>
              </a:ext>
            </a:extLst>
          </p:cNvPr>
          <p:cNvSpPr/>
          <p:nvPr/>
        </p:nvSpPr>
        <p:spPr>
          <a:xfrm>
            <a:off x="3118879" y="3876845"/>
            <a:ext cx="936038" cy="1124699"/>
          </a:xfrm>
          <a:custGeom>
            <a:avLst/>
            <a:gdLst>
              <a:gd name="connsiteX0" fmla="*/ 834565 w 936038"/>
              <a:gd name="connsiteY0" fmla="*/ 989265 h 1124699"/>
              <a:gd name="connsiteX1" fmla="*/ 824881 w 936038"/>
              <a:gd name="connsiteY1" fmla="*/ 1105762 h 1124699"/>
              <a:gd name="connsiteX2" fmla="*/ 923745 w 936038"/>
              <a:gd name="connsiteY2" fmla="*/ 1124699 h 1124699"/>
              <a:gd name="connsiteX3" fmla="*/ 20280 w 936038"/>
              <a:gd name="connsiteY3" fmla="*/ 0 h 1124699"/>
              <a:gd name="connsiteX4" fmla="*/ 0 w 936038"/>
              <a:gd name="connsiteY4" fmla="*/ 73428 h 1124699"/>
              <a:gd name="connsiteX5" fmla="*/ 834565 w 936038"/>
              <a:gd name="connsiteY5" fmla="*/ 989265 h 112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038" h="1124699">
                <a:moveTo>
                  <a:pt x="834565" y="989265"/>
                </a:moveTo>
                <a:cubicBezTo>
                  <a:pt x="834443" y="1028201"/>
                  <a:pt x="831213" y="1067099"/>
                  <a:pt x="824881" y="1105762"/>
                </a:cubicBezTo>
                <a:cubicBezTo>
                  <a:pt x="858571" y="1109833"/>
                  <a:pt x="891673" y="1116170"/>
                  <a:pt x="923745" y="1124699"/>
                </a:cubicBezTo>
                <a:cubicBezTo>
                  <a:pt x="1009676" y="644107"/>
                  <a:pt x="638408" y="181930"/>
                  <a:pt x="20280" y="0"/>
                </a:cubicBezTo>
                <a:cubicBezTo>
                  <a:pt x="16690" y="24884"/>
                  <a:pt x="9901" y="49465"/>
                  <a:pt x="0" y="73428"/>
                </a:cubicBezTo>
                <a:cubicBezTo>
                  <a:pt x="505571" y="229623"/>
                  <a:pt x="834007" y="590048"/>
                  <a:pt x="834565" y="989265"/>
                </a:cubicBezTo>
                <a:close/>
              </a:path>
            </a:pathLst>
          </a:custGeom>
          <a:solidFill>
            <a:srgbClr val="B37857"/>
          </a:solidFill>
          <a:ln w="50602" cap="flat">
            <a:noFill/>
            <a:prstDash val="solid"/>
            <a:miter/>
          </a:ln>
        </p:spPr>
        <p:txBody>
          <a:bodyPr rtlCol="0" anchor="ctr"/>
          <a:lstStyle/>
          <a:p>
            <a:endParaRPr lang="ja-JP" altLang="en-US">
              <a:latin typeface="Yu Gothic UI" panose="020B0500000000000000" pitchFamily="50" charset="-128"/>
              <a:ea typeface="Yu Gothic UI" panose="020B0500000000000000" pitchFamily="50" charset="-128"/>
            </a:endParaRPr>
          </a:p>
        </p:txBody>
      </p:sp>
      <p:sp>
        <p:nvSpPr>
          <p:cNvPr id="70" name="フリーフォーム: 図形 69">
            <a:extLst>
              <a:ext uri="{FF2B5EF4-FFF2-40B4-BE49-F238E27FC236}">
                <a16:creationId xmlns:a16="http://schemas.microsoft.com/office/drawing/2014/main" id="{360EDC30-94CC-6987-368E-76178D9B748E}"/>
              </a:ext>
            </a:extLst>
          </p:cNvPr>
          <p:cNvSpPr/>
          <p:nvPr/>
        </p:nvSpPr>
        <p:spPr>
          <a:xfrm>
            <a:off x="1664158" y="5646956"/>
            <a:ext cx="1840392" cy="287574"/>
          </a:xfrm>
          <a:custGeom>
            <a:avLst/>
            <a:gdLst>
              <a:gd name="connsiteX0" fmla="*/ 920399 w 1840392"/>
              <a:gd name="connsiteY0" fmla="*/ 213909 h 287574"/>
              <a:gd name="connsiteX1" fmla="*/ 73717 w 1840392"/>
              <a:gd name="connsiteY1" fmla="*/ 0 h 287574"/>
              <a:gd name="connsiteX2" fmla="*/ 0 w 1840392"/>
              <a:gd name="connsiteY2" fmla="*/ 51580 h 287574"/>
              <a:gd name="connsiteX3" fmla="*/ 1840392 w 1840392"/>
              <a:gd name="connsiteY3" fmla="*/ 51580 h 287574"/>
              <a:gd name="connsiteX4" fmla="*/ 1766675 w 1840392"/>
              <a:gd name="connsiteY4" fmla="*/ 0 h 287574"/>
              <a:gd name="connsiteX5" fmla="*/ 920399 w 1840392"/>
              <a:gd name="connsiteY5" fmla="*/ 213909 h 28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0392" h="287574">
                <a:moveTo>
                  <a:pt x="920399" y="213909"/>
                </a:moveTo>
                <a:cubicBezTo>
                  <a:pt x="613038" y="214082"/>
                  <a:pt x="314641" y="138691"/>
                  <a:pt x="73717" y="0"/>
                </a:cubicBezTo>
                <a:cubicBezTo>
                  <a:pt x="51359" y="18790"/>
                  <a:pt x="26688" y="36058"/>
                  <a:pt x="0" y="51580"/>
                </a:cubicBezTo>
                <a:cubicBezTo>
                  <a:pt x="537055" y="366239"/>
                  <a:pt x="1303337" y="366239"/>
                  <a:pt x="1840392" y="51580"/>
                </a:cubicBezTo>
                <a:cubicBezTo>
                  <a:pt x="1813704" y="36058"/>
                  <a:pt x="1789028" y="18790"/>
                  <a:pt x="1766675" y="0"/>
                </a:cubicBezTo>
                <a:cubicBezTo>
                  <a:pt x="1525863" y="138628"/>
                  <a:pt x="1227618" y="214016"/>
                  <a:pt x="920399" y="213909"/>
                </a:cubicBezTo>
                <a:close/>
              </a:path>
            </a:pathLst>
          </a:custGeom>
          <a:solidFill>
            <a:srgbClr val="B37857"/>
          </a:solidFill>
          <a:ln w="50602" cap="flat">
            <a:noFill/>
            <a:prstDash val="solid"/>
            <a:miter/>
          </a:ln>
        </p:spPr>
        <p:txBody>
          <a:bodyPr rtlCol="0" anchor="ctr"/>
          <a:lstStyle/>
          <a:p>
            <a:endParaRPr lang="ja-JP" altLang="en-US">
              <a:latin typeface="Yu Gothic UI" panose="020B0500000000000000" pitchFamily="50" charset="-128"/>
              <a:ea typeface="Yu Gothic UI" panose="020B0500000000000000" pitchFamily="50" charset="-128"/>
            </a:endParaRPr>
          </a:p>
        </p:txBody>
      </p:sp>
      <p:sp>
        <p:nvSpPr>
          <p:cNvPr id="71" name="フリーフォーム: 図形 70">
            <a:extLst>
              <a:ext uri="{FF2B5EF4-FFF2-40B4-BE49-F238E27FC236}">
                <a16:creationId xmlns:a16="http://schemas.microsoft.com/office/drawing/2014/main" id="{B6BBE30E-04EE-D7D2-90EA-6593C65D38E0}"/>
              </a:ext>
            </a:extLst>
          </p:cNvPr>
          <p:cNvSpPr/>
          <p:nvPr/>
        </p:nvSpPr>
        <p:spPr>
          <a:xfrm>
            <a:off x="1114298" y="3876845"/>
            <a:ext cx="936038" cy="1124699"/>
          </a:xfrm>
          <a:custGeom>
            <a:avLst/>
            <a:gdLst>
              <a:gd name="connsiteX0" fmla="*/ 111056 w 936038"/>
              <a:gd name="connsiteY0" fmla="*/ 1105762 h 1124699"/>
              <a:gd name="connsiteX1" fmla="*/ 936039 w 936038"/>
              <a:gd name="connsiteY1" fmla="*/ 73428 h 1124699"/>
              <a:gd name="connsiteX2" fmla="*/ 915759 w 936038"/>
              <a:gd name="connsiteY2" fmla="*/ 0 h 1124699"/>
              <a:gd name="connsiteX3" fmla="*/ 12294 w 936038"/>
              <a:gd name="connsiteY3" fmla="*/ 1124699 h 1124699"/>
              <a:gd name="connsiteX4" fmla="*/ 111056 w 936038"/>
              <a:gd name="connsiteY4" fmla="*/ 1105762 h 112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38" h="1124699">
                <a:moveTo>
                  <a:pt x="111056" y="1105762"/>
                </a:moveTo>
                <a:cubicBezTo>
                  <a:pt x="38672" y="666493"/>
                  <a:pt x="375145" y="245450"/>
                  <a:pt x="936039" y="73428"/>
                </a:cubicBezTo>
                <a:cubicBezTo>
                  <a:pt x="926137" y="49465"/>
                  <a:pt x="919343" y="24884"/>
                  <a:pt x="915759" y="0"/>
                </a:cubicBezTo>
                <a:cubicBezTo>
                  <a:pt x="297630" y="181930"/>
                  <a:pt x="-73637" y="644107"/>
                  <a:pt x="12294" y="1124699"/>
                </a:cubicBezTo>
                <a:cubicBezTo>
                  <a:pt x="44336" y="1116178"/>
                  <a:pt x="77397" y="1109837"/>
                  <a:pt x="111056" y="1105762"/>
                </a:cubicBezTo>
                <a:close/>
              </a:path>
            </a:pathLst>
          </a:custGeom>
          <a:solidFill>
            <a:srgbClr val="B37857"/>
          </a:solidFill>
          <a:ln w="50602" cap="flat">
            <a:noFill/>
            <a:prstDash val="solid"/>
            <a:miter/>
          </a:ln>
        </p:spPr>
        <p:txBody>
          <a:bodyPr rtlCol="0" anchor="ctr"/>
          <a:lstStyle/>
          <a:p>
            <a:endParaRPr lang="ja-JP" altLang="en-US">
              <a:latin typeface="Yu Gothic UI" panose="020B0500000000000000" pitchFamily="50" charset="-128"/>
              <a:ea typeface="Yu Gothic UI" panose="020B0500000000000000" pitchFamily="50" charset="-128"/>
            </a:endParaRPr>
          </a:p>
        </p:txBody>
      </p:sp>
      <p:sp>
        <p:nvSpPr>
          <p:cNvPr id="72" name="フリーフォーム: 図形 71">
            <a:extLst>
              <a:ext uri="{FF2B5EF4-FFF2-40B4-BE49-F238E27FC236}">
                <a16:creationId xmlns:a16="http://schemas.microsoft.com/office/drawing/2014/main" id="{3AE94FB6-84B9-1FF7-45C6-3DA525C2CA25}"/>
              </a:ext>
            </a:extLst>
          </p:cNvPr>
          <p:cNvSpPr/>
          <p:nvPr/>
        </p:nvSpPr>
        <p:spPr>
          <a:xfrm>
            <a:off x="3446449" y="5087166"/>
            <a:ext cx="811192" cy="589484"/>
          </a:xfrm>
          <a:custGeom>
            <a:avLst/>
            <a:gdLst>
              <a:gd name="connsiteX0" fmla="*/ 0 w 811192"/>
              <a:gd name="connsiteY0" fmla="*/ 294742 h 589484"/>
              <a:gd name="connsiteX1" fmla="*/ 405596 w 811192"/>
              <a:gd name="connsiteY1" fmla="*/ 589484 h 589484"/>
              <a:gd name="connsiteX2" fmla="*/ 811192 w 811192"/>
              <a:gd name="connsiteY2" fmla="*/ 294742 h 589484"/>
              <a:gd name="connsiteX3" fmla="*/ 405596 w 811192"/>
              <a:gd name="connsiteY3" fmla="*/ 0 h 589484"/>
              <a:gd name="connsiteX4" fmla="*/ 0 w 811192"/>
              <a:gd name="connsiteY4" fmla="*/ 294742 h 589484"/>
              <a:gd name="connsiteX5" fmla="*/ 709793 w 811192"/>
              <a:gd name="connsiteY5" fmla="*/ 294742 h 589484"/>
              <a:gd name="connsiteX6" fmla="*/ 405596 w 811192"/>
              <a:gd name="connsiteY6" fmla="*/ 515799 h 589484"/>
              <a:gd name="connsiteX7" fmla="*/ 101399 w 811192"/>
              <a:gd name="connsiteY7" fmla="*/ 294742 h 589484"/>
              <a:gd name="connsiteX8" fmla="*/ 405596 w 811192"/>
              <a:gd name="connsiteY8" fmla="*/ 73686 h 589484"/>
              <a:gd name="connsiteX9" fmla="*/ 709793 w 811192"/>
              <a:gd name="connsiteY9" fmla="*/ 294742 h 58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192" h="589484">
                <a:moveTo>
                  <a:pt x="0" y="294742"/>
                </a:moveTo>
                <a:cubicBezTo>
                  <a:pt x="0" y="457524"/>
                  <a:pt x="181591" y="589484"/>
                  <a:pt x="405596" y="589484"/>
                </a:cubicBezTo>
                <a:cubicBezTo>
                  <a:pt x="629602" y="589484"/>
                  <a:pt x="811192" y="457524"/>
                  <a:pt x="811192" y="294742"/>
                </a:cubicBezTo>
                <a:cubicBezTo>
                  <a:pt x="811192" y="131960"/>
                  <a:pt x="629602" y="0"/>
                  <a:pt x="405596" y="0"/>
                </a:cubicBezTo>
                <a:cubicBezTo>
                  <a:pt x="181697" y="184"/>
                  <a:pt x="253" y="132037"/>
                  <a:pt x="0" y="294742"/>
                </a:cubicBezTo>
                <a:close/>
                <a:moveTo>
                  <a:pt x="709793" y="294742"/>
                </a:moveTo>
                <a:cubicBezTo>
                  <a:pt x="709793" y="416828"/>
                  <a:pt x="573599" y="515799"/>
                  <a:pt x="405596" y="515799"/>
                </a:cubicBezTo>
                <a:cubicBezTo>
                  <a:pt x="237593" y="515799"/>
                  <a:pt x="101399" y="416828"/>
                  <a:pt x="101399" y="294742"/>
                </a:cubicBezTo>
                <a:cubicBezTo>
                  <a:pt x="101399" y="172656"/>
                  <a:pt x="237593" y="73686"/>
                  <a:pt x="405596" y="73686"/>
                </a:cubicBezTo>
                <a:cubicBezTo>
                  <a:pt x="573518" y="73829"/>
                  <a:pt x="709596" y="172715"/>
                  <a:pt x="709793" y="294742"/>
                </a:cubicBezTo>
                <a:close/>
              </a:path>
            </a:pathLst>
          </a:custGeom>
          <a:solidFill>
            <a:srgbClr val="C00000"/>
          </a:solidFill>
          <a:ln w="50602" cap="flat">
            <a:noFill/>
            <a:prstDash val="solid"/>
            <a:miter/>
          </a:ln>
        </p:spPr>
        <p:txBody>
          <a:bodyPr rtlCol="0" anchor="ctr"/>
          <a:lstStyle/>
          <a:p>
            <a:endParaRPr lang="ja-JP" altLang="en-US">
              <a:latin typeface="Yu Gothic UI" panose="020B0500000000000000" pitchFamily="50" charset="-128"/>
              <a:ea typeface="Yu Gothic UI" panose="020B0500000000000000" pitchFamily="50" charset="-128"/>
            </a:endParaRPr>
          </a:p>
        </p:txBody>
      </p:sp>
      <p:pic>
        <p:nvPicPr>
          <p:cNvPr id="73" name="図 72" descr="アイコン が含まれている画像&#10;&#10;自動的に生成された説明">
            <a:extLst>
              <a:ext uri="{FF2B5EF4-FFF2-40B4-BE49-F238E27FC236}">
                <a16:creationId xmlns:a16="http://schemas.microsoft.com/office/drawing/2014/main" id="{01354A6A-C050-6E20-3165-62F19EC2C2F7}"/>
              </a:ext>
            </a:extLst>
          </p:cNvPr>
          <p:cNvPicPr>
            <a:picLocks noChangeAspect="1"/>
          </p:cNvPicPr>
          <p:nvPr/>
        </p:nvPicPr>
        <p:blipFill>
          <a:blip r:embed="rId2" cstate="screen">
            <a:clrChange>
              <a:clrFrom>
                <a:srgbClr val="FFFFFF"/>
              </a:clrFrom>
              <a:clrTo>
                <a:srgbClr val="FFFFFF">
                  <a:alpha val="0"/>
                </a:srgbClr>
              </a:clrTo>
            </a:clrChange>
            <a:duotone>
              <a:prstClr val="black"/>
              <a:schemeClr val="accent2">
                <a:tint val="45000"/>
                <a:satMod val="400000"/>
              </a:schemeClr>
            </a:duotone>
            <a:alphaModFix/>
            <a:extLst>
              <a:ext uri="{28A0092B-C50C-407E-A947-70E740481C1C}">
                <a14:useLocalDpi xmlns:a14="http://schemas.microsoft.com/office/drawing/2010/main"/>
              </a:ext>
            </a:extLst>
          </a:blip>
          <a:stretch>
            <a:fillRect/>
          </a:stretch>
        </p:blipFill>
        <p:spPr>
          <a:xfrm>
            <a:off x="1704095" y="4465574"/>
            <a:ext cx="1848519" cy="717658"/>
          </a:xfrm>
          <a:prstGeom prst="rect">
            <a:avLst/>
          </a:prstGeom>
          <a:noFill/>
          <a:ln>
            <a:noFill/>
          </a:ln>
        </p:spPr>
      </p:pic>
      <p:sp>
        <p:nvSpPr>
          <p:cNvPr id="74" name="テキスト ボックス 73">
            <a:extLst>
              <a:ext uri="{FF2B5EF4-FFF2-40B4-BE49-F238E27FC236}">
                <a16:creationId xmlns:a16="http://schemas.microsoft.com/office/drawing/2014/main" id="{023DDB30-3C56-4181-49D8-B7C1D90CA816}"/>
              </a:ext>
            </a:extLst>
          </p:cNvPr>
          <p:cNvSpPr txBox="1"/>
          <p:nvPr/>
        </p:nvSpPr>
        <p:spPr>
          <a:xfrm>
            <a:off x="457200" y="5804356"/>
            <a:ext cx="1399013" cy="246221"/>
          </a:xfrm>
          <a:prstGeom prst="rect">
            <a:avLst/>
          </a:prstGeom>
          <a:noFill/>
        </p:spPr>
        <p:txBody>
          <a:bodyPr wrap="square" rtlCol="0">
            <a:spAutoFit/>
          </a:bodyPr>
          <a:lstStyle/>
          <a:p>
            <a:pPr algn="ctr"/>
            <a:r>
              <a:rPr kumimoji="1" lang="ja-JP" altLang="en-US" sz="1000" b="1">
                <a:latin typeface="Yu Gothic UI" panose="020B0500000000000000" pitchFamily="50" charset="-128"/>
                <a:ea typeface="Yu Gothic UI" panose="020B0500000000000000" pitchFamily="50" charset="-128"/>
              </a:rPr>
              <a:t>記録作成の電子化</a:t>
            </a:r>
            <a:endParaRPr kumimoji="1" lang="ja-JP" altLang="en-US" sz="1100" b="1">
              <a:latin typeface="Yu Gothic UI" panose="020B0500000000000000" pitchFamily="50" charset="-128"/>
              <a:ea typeface="Yu Gothic UI" panose="020B0500000000000000" pitchFamily="50" charset="-128"/>
            </a:endParaRPr>
          </a:p>
        </p:txBody>
      </p:sp>
      <p:sp>
        <p:nvSpPr>
          <p:cNvPr id="75" name="テキスト ボックス 74">
            <a:extLst>
              <a:ext uri="{FF2B5EF4-FFF2-40B4-BE49-F238E27FC236}">
                <a16:creationId xmlns:a16="http://schemas.microsoft.com/office/drawing/2014/main" id="{461DFCBC-88AD-0C0B-F6E2-9B7011F392DA}"/>
              </a:ext>
            </a:extLst>
          </p:cNvPr>
          <p:cNvSpPr txBox="1"/>
          <p:nvPr/>
        </p:nvSpPr>
        <p:spPr>
          <a:xfrm>
            <a:off x="1834187" y="5230257"/>
            <a:ext cx="1465148" cy="253916"/>
          </a:xfrm>
          <a:prstGeom prst="rect">
            <a:avLst/>
          </a:prstGeom>
          <a:noFill/>
        </p:spPr>
        <p:txBody>
          <a:bodyPr wrap="square" rtlCol="0">
            <a:spAutoFit/>
          </a:bodyPr>
          <a:lstStyle/>
          <a:p>
            <a:pPr algn="ctr"/>
            <a:r>
              <a:rPr kumimoji="1" lang="ja-JP" altLang="en-US" sz="1000" b="1">
                <a:latin typeface="Yu Gothic UI" panose="020B0500000000000000" pitchFamily="50" charset="-128"/>
                <a:ea typeface="Yu Gothic UI" panose="020B0500000000000000" pitchFamily="50" charset="-128"/>
              </a:rPr>
              <a:t>ケースファイルの</a:t>
            </a:r>
            <a:r>
              <a:rPr kumimoji="1" lang="ja-JP" altLang="en-US" sz="1050" b="1">
                <a:latin typeface="Yu Gothic UI" panose="020B0500000000000000" pitchFamily="50" charset="-128"/>
                <a:ea typeface="Yu Gothic UI" panose="020B0500000000000000" pitchFamily="50" charset="-128"/>
              </a:rPr>
              <a:t>電子化</a:t>
            </a:r>
            <a:endParaRPr kumimoji="1" lang="ja-JP" altLang="en-US" sz="1100" b="1">
              <a:latin typeface="Yu Gothic UI" panose="020B0500000000000000" pitchFamily="50" charset="-128"/>
              <a:ea typeface="Yu Gothic UI" panose="020B0500000000000000" pitchFamily="50" charset="-128"/>
            </a:endParaRPr>
          </a:p>
        </p:txBody>
      </p:sp>
      <p:sp>
        <p:nvSpPr>
          <p:cNvPr id="76" name="楕円 75">
            <a:extLst>
              <a:ext uri="{FF2B5EF4-FFF2-40B4-BE49-F238E27FC236}">
                <a16:creationId xmlns:a16="http://schemas.microsoft.com/office/drawing/2014/main" id="{EBCE8CBA-D1F1-AE36-110B-34BFED314C23}"/>
              </a:ext>
            </a:extLst>
          </p:cNvPr>
          <p:cNvSpPr/>
          <p:nvPr/>
        </p:nvSpPr>
        <p:spPr>
          <a:xfrm>
            <a:off x="1972673" y="3406366"/>
            <a:ext cx="1117758" cy="7991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77" name="図 76" descr="黒い背景に白い文字がある&#10;&#10;低い精度で自動的に生成された説明">
            <a:extLst>
              <a:ext uri="{FF2B5EF4-FFF2-40B4-BE49-F238E27FC236}">
                <a16:creationId xmlns:a16="http://schemas.microsoft.com/office/drawing/2014/main" id="{4FB73FA5-C4F6-2920-B4E7-8432A7B2A5F1}"/>
              </a:ext>
            </a:extLst>
          </p:cNvPr>
          <p:cNvPicPr>
            <a:picLocks noChangeAspect="1"/>
          </p:cNvPicPr>
          <p:nvPr/>
        </p:nvPicPr>
        <p:blipFill>
          <a:blip r:embed="rId3" cstate="screen">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2113257" y="3237817"/>
            <a:ext cx="968074" cy="723067"/>
          </a:xfrm>
          <a:prstGeom prst="rect">
            <a:avLst/>
          </a:prstGeom>
        </p:spPr>
      </p:pic>
      <p:sp>
        <p:nvSpPr>
          <p:cNvPr id="78" name="テキスト ボックス 77">
            <a:extLst>
              <a:ext uri="{FF2B5EF4-FFF2-40B4-BE49-F238E27FC236}">
                <a16:creationId xmlns:a16="http://schemas.microsoft.com/office/drawing/2014/main" id="{916665EC-94E0-E811-7575-BF81A229308B}"/>
              </a:ext>
            </a:extLst>
          </p:cNvPr>
          <p:cNvSpPr txBox="1"/>
          <p:nvPr/>
        </p:nvSpPr>
        <p:spPr>
          <a:xfrm>
            <a:off x="1832045" y="3876314"/>
            <a:ext cx="1399013" cy="246221"/>
          </a:xfrm>
          <a:prstGeom prst="rect">
            <a:avLst/>
          </a:prstGeom>
          <a:noFill/>
        </p:spPr>
        <p:txBody>
          <a:bodyPr wrap="square" rtlCol="0">
            <a:spAutoFit/>
          </a:bodyPr>
          <a:lstStyle/>
          <a:p>
            <a:pPr algn="ctr"/>
            <a:r>
              <a:rPr kumimoji="1" lang="ja-JP" altLang="en-US" sz="1000" b="1">
                <a:latin typeface="Yu Gothic UI" panose="020B0500000000000000" pitchFamily="50" charset="-128"/>
                <a:ea typeface="Yu Gothic UI" panose="020B0500000000000000" pitchFamily="50" charset="-128"/>
              </a:rPr>
              <a:t>オンライン届出</a:t>
            </a:r>
            <a:endParaRPr kumimoji="1" lang="ja-JP" altLang="en-US" sz="1100" b="1">
              <a:latin typeface="Yu Gothic UI" panose="020B0500000000000000" pitchFamily="50" charset="-128"/>
              <a:ea typeface="Yu Gothic UI" panose="020B0500000000000000" pitchFamily="50" charset="-128"/>
            </a:endParaRPr>
          </a:p>
        </p:txBody>
      </p:sp>
      <p:sp>
        <p:nvSpPr>
          <p:cNvPr id="79" name="楕円 78">
            <a:extLst>
              <a:ext uri="{FF2B5EF4-FFF2-40B4-BE49-F238E27FC236}">
                <a16:creationId xmlns:a16="http://schemas.microsoft.com/office/drawing/2014/main" id="{A7E237D1-7365-CF42-0043-76BB9C92D9B2}"/>
              </a:ext>
            </a:extLst>
          </p:cNvPr>
          <p:cNvSpPr/>
          <p:nvPr/>
        </p:nvSpPr>
        <p:spPr>
          <a:xfrm>
            <a:off x="817799" y="4913984"/>
            <a:ext cx="943443" cy="7991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80" name="楕円 79">
            <a:extLst>
              <a:ext uri="{FF2B5EF4-FFF2-40B4-BE49-F238E27FC236}">
                <a16:creationId xmlns:a16="http://schemas.microsoft.com/office/drawing/2014/main" id="{5835466D-56A3-E34D-19E5-97AEAFE66E1A}"/>
              </a:ext>
            </a:extLst>
          </p:cNvPr>
          <p:cNvSpPr/>
          <p:nvPr/>
        </p:nvSpPr>
        <p:spPr>
          <a:xfrm>
            <a:off x="3350197" y="5012832"/>
            <a:ext cx="1011475" cy="7991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81" name="図 80" descr="グラフィカル ユーザー インターフェイス&#10;&#10;中程度の精度で自動的に生成された説明">
            <a:extLst>
              <a:ext uri="{FF2B5EF4-FFF2-40B4-BE49-F238E27FC236}">
                <a16:creationId xmlns:a16="http://schemas.microsoft.com/office/drawing/2014/main" id="{FAADA926-BEFC-2351-E251-28FA77C59F51}"/>
              </a:ext>
            </a:extLst>
          </p:cNvPr>
          <p:cNvPicPr>
            <a:picLocks noChangeAspect="1"/>
          </p:cNvPicPr>
          <p:nvPr/>
        </p:nvPicPr>
        <p:blipFill>
          <a:blip r:embed="rId4" cstate="screen">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502216" y="5061946"/>
            <a:ext cx="910318" cy="679409"/>
          </a:xfrm>
          <a:prstGeom prst="rect">
            <a:avLst/>
          </a:prstGeom>
        </p:spPr>
      </p:pic>
      <p:grpSp>
        <p:nvGrpSpPr>
          <p:cNvPr id="82" name="グループ化 81">
            <a:extLst>
              <a:ext uri="{FF2B5EF4-FFF2-40B4-BE49-F238E27FC236}">
                <a16:creationId xmlns:a16="http://schemas.microsoft.com/office/drawing/2014/main" id="{82B793CB-C8D8-A4AB-60A3-C20BFCDD8B04}"/>
              </a:ext>
            </a:extLst>
          </p:cNvPr>
          <p:cNvGrpSpPr/>
          <p:nvPr/>
        </p:nvGrpSpPr>
        <p:grpSpPr>
          <a:xfrm>
            <a:off x="802355" y="4764444"/>
            <a:ext cx="757250" cy="1027593"/>
            <a:chOff x="681717" y="5125591"/>
            <a:chExt cx="757250" cy="1027593"/>
          </a:xfrm>
        </p:grpSpPr>
        <p:pic>
          <p:nvPicPr>
            <p:cNvPr id="83" name="図 82" descr="挿絵 が含まれている画像&#10;&#10;自動的に生成された説明">
              <a:extLst>
                <a:ext uri="{FF2B5EF4-FFF2-40B4-BE49-F238E27FC236}">
                  <a16:creationId xmlns:a16="http://schemas.microsoft.com/office/drawing/2014/main" id="{CF5BA460-4C13-65D6-B9F8-E3421FB29D1D}"/>
                </a:ext>
              </a:extLst>
            </p:cNvPr>
            <p:cNvPicPr>
              <a:picLocks noChangeAspect="1"/>
            </p:cNvPicPr>
            <p:nvPr/>
          </p:nvPicPr>
          <p:blipFill>
            <a:blip r:embed="rId5" cstate="screen">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060216" y="5135061"/>
              <a:ext cx="378751" cy="1018123"/>
            </a:xfrm>
            <a:prstGeom prst="rect">
              <a:avLst/>
            </a:prstGeom>
          </p:spPr>
        </p:pic>
        <p:pic>
          <p:nvPicPr>
            <p:cNvPr id="84" name="図 83" descr="アイコン&#10;&#10;自動的に生成された説明">
              <a:extLst>
                <a:ext uri="{FF2B5EF4-FFF2-40B4-BE49-F238E27FC236}">
                  <a16:creationId xmlns:a16="http://schemas.microsoft.com/office/drawing/2014/main" id="{32141C8D-9950-D512-C968-2CCD8A5D18E6}"/>
                </a:ext>
              </a:extLst>
            </p:cNvPr>
            <p:cNvPicPr>
              <a:picLocks noChangeAspect="1"/>
            </p:cNvPicPr>
            <p:nvPr/>
          </p:nvPicPr>
          <p:blipFill>
            <a:blip r:embed="rId6" cstate="screen">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681717" y="5125591"/>
              <a:ext cx="378118" cy="997063"/>
            </a:xfrm>
            <a:prstGeom prst="rect">
              <a:avLst/>
            </a:prstGeom>
          </p:spPr>
        </p:pic>
      </p:grpSp>
      <p:sp>
        <p:nvSpPr>
          <p:cNvPr id="85" name="ホームベース 30">
            <a:extLst>
              <a:ext uri="{FF2B5EF4-FFF2-40B4-BE49-F238E27FC236}">
                <a16:creationId xmlns:a16="http://schemas.microsoft.com/office/drawing/2014/main" id="{C917CFF2-8747-B167-95DD-C64563A0A723}"/>
              </a:ext>
            </a:extLst>
          </p:cNvPr>
          <p:cNvSpPr/>
          <p:nvPr/>
        </p:nvSpPr>
        <p:spPr>
          <a:xfrm>
            <a:off x="5928479" y="4346368"/>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業務分析</a:t>
            </a:r>
            <a:br>
              <a:rPr lang="en-US" altLang="ja-JP" sz="900">
                <a:solidFill>
                  <a:srgbClr val="000000"/>
                </a:solidFill>
                <a:latin typeface="Yu Gothic UI" panose="020B0500000000000000" pitchFamily="50" charset="-128"/>
                <a:ea typeface="Yu Gothic UI" panose="020B0500000000000000" pitchFamily="50" charset="-128"/>
              </a:rPr>
            </a:br>
            <a:r>
              <a:rPr lang="en-US" altLang="ja-JP" sz="900">
                <a:solidFill>
                  <a:srgbClr val="000000"/>
                </a:solidFill>
                <a:latin typeface="Yu Gothic UI" panose="020B0500000000000000" pitchFamily="50" charset="-128"/>
                <a:ea typeface="Yu Gothic UI" panose="020B0500000000000000" pitchFamily="50" charset="-128"/>
              </a:rPr>
              <a:t>BPR</a:t>
            </a:r>
          </a:p>
        </p:txBody>
      </p:sp>
      <p:sp>
        <p:nvSpPr>
          <p:cNvPr id="86" name="正方形/長方形 85">
            <a:extLst>
              <a:ext uri="{FF2B5EF4-FFF2-40B4-BE49-F238E27FC236}">
                <a16:creationId xmlns:a16="http://schemas.microsoft.com/office/drawing/2014/main" id="{75920F95-EDB5-B234-EE37-854EE3710CC8}"/>
              </a:ext>
            </a:extLst>
          </p:cNvPr>
          <p:cNvSpPr/>
          <p:nvPr/>
        </p:nvSpPr>
        <p:spPr>
          <a:xfrm>
            <a:off x="6972478" y="40386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7" name="正方形/長方形 86">
            <a:extLst>
              <a:ext uri="{FF2B5EF4-FFF2-40B4-BE49-F238E27FC236}">
                <a16:creationId xmlns:a16="http://schemas.microsoft.com/office/drawing/2014/main" id="{1D393E1C-C7FB-3504-30A3-28CA15077AAF}"/>
              </a:ext>
            </a:extLst>
          </p:cNvPr>
          <p:cNvSpPr/>
          <p:nvPr/>
        </p:nvSpPr>
        <p:spPr>
          <a:xfrm>
            <a:off x="5928478" y="40386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8" name="正方形/長方形 87">
            <a:extLst>
              <a:ext uri="{FF2B5EF4-FFF2-40B4-BE49-F238E27FC236}">
                <a16:creationId xmlns:a16="http://schemas.microsoft.com/office/drawing/2014/main" id="{2F374ECD-498C-E62A-B04D-84A51BA79726}"/>
              </a:ext>
            </a:extLst>
          </p:cNvPr>
          <p:cNvSpPr/>
          <p:nvPr/>
        </p:nvSpPr>
        <p:spPr>
          <a:xfrm>
            <a:off x="8016478" y="40386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9" name="テキスト ボックス 88">
            <a:extLst>
              <a:ext uri="{FF2B5EF4-FFF2-40B4-BE49-F238E27FC236}">
                <a16:creationId xmlns:a16="http://schemas.microsoft.com/office/drawing/2014/main" id="{691FE96E-1690-ABBB-A247-E395E8D8D569}"/>
              </a:ext>
            </a:extLst>
          </p:cNvPr>
          <p:cNvSpPr txBox="1"/>
          <p:nvPr/>
        </p:nvSpPr>
        <p:spPr>
          <a:xfrm>
            <a:off x="4881838" y="434636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業務分析等</a:t>
            </a:r>
          </a:p>
        </p:txBody>
      </p:sp>
      <p:sp>
        <p:nvSpPr>
          <p:cNvPr id="90" name="ホームベース 30">
            <a:extLst>
              <a:ext uri="{FF2B5EF4-FFF2-40B4-BE49-F238E27FC236}">
                <a16:creationId xmlns:a16="http://schemas.microsoft.com/office/drawing/2014/main" id="{5C4A975C-EBC0-8C59-9832-87E888EAAF7C}"/>
              </a:ext>
            </a:extLst>
          </p:cNvPr>
          <p:cNvSpPr/>
          <p:nvPr/>
        </p:nvSpPr>
        <p:spPr>
          <a:xfrm>
            <a:off x="5928479" y="4887825"/>
            <a:ext cx="20574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ケースファイルの電子化に向けた検討</a:t>
            </a:r>
          </a:p>
        </p:txBody>
      </p:sp>
      <p:sp>
        <p:nvSpPr>
          <p:cNvPr id="91" name="テキスト ボックス 90">
            <a:extLst>
              <a:ext uri="{FF2B5EF4-FFF2-40B4-BE49-F238E27FC236}">
                <a16:creationId xmlns:a16="http://schemas.microsoft.com/office/drawing/2014/main" id="{1B6AEF1A-189F-73D2-DA07-A2ADDC653307}"/>
              </a:ext>
            </a:extLst>
          </p:cNvPr>
          <p:cNvSpPr txBox="1"/>
          <p:nvPr/>
        </p:nvSpPr>
        <p:spPr>
          <a:xfrm>
            <a:off x="4881838" y="4887825"/>
            <a:ext cx="972000" cy="1436775"/>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システム等</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92" name="ホームベース 30">
            <a:extLst>
              <a:ext uri="{FF2B5EF4-FFF2-40B4-BE49-F238E27FC236}">
                <a16:creationId xmlns:a16="http://schemas.microsoft.com/office/drawing/2014/main" id="{5DE7AE51-FAD6-12BB-543D-1755BCF8660D}"/>
              </a:ext>
            </a:extLst>
          </p:cNvPr>
          <p:cNvSpPr/>
          <p:nvPr/>
        </p:nvSpPr>
        <p:spPr>
          <a:xfrm>
            <a:off x="6972478" y="4343400"/>
            <a:ext cx="20953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業務分析等の継続実施</a:t>
            </a:r>
            <a:endParaRPr lang="en-US" altLang="ja-JP" sz="900">
              <a:solidFill>
                <a:srgbClr val="000000"/>
              </a:solidFill>
              <a:latin typeface="Yu Gothic UI" panose="020B0500000000000000" pitchFamily="50" charset="-128"/>
              <a:ea typeface="Yu Gothic UI" panose="020B0500000000000000" pitchFamily="50" charset="-128"/>
            </a:endParaRPr>
          </a:p>
        </p:txBody>
      </p:sp>
      <p:sp>
        <p:nvSpPr>
          <p:cNvPr id="93" name="ホームベース 30">
            <a:extLst>
              <a:ext uri="{FF2B5EF4-FFF2-40B4-BE49-F238E27FC236}">
                <a16:creationId xmlns:a16="http://schemas.microsoft.com/office/drawing/2014/main" id="{5F4BE058-F038-4372-33B3-3766AA8E0629}"/>
              </a:ext>
            </a:extLst>
          </p:cNvPr>
          <p:cNvSpPr/>
          <p:nvPr/>
        </p:nvSpPr>
        <p:spPr>
          <a:xfrm>
            <a:off x="8016478" y="4876800"/>
            <a:ext cx="1008125"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開発</a:t>
            </a:r>
          </a:p>
        </p:txBody>
      </p:sp>
      <p:sp>
        <p:nvSpPr>
          <p:cNvPr id="95" name="ホームベース 30">
            <a:extLst>
              <a:ext uri="{FF2B5EF4-FFF2-40B4-BE49-F238E27FC236}">
                <a16:creationId xmlns:a16="http://schemas.microsoft.com/office/drawing/2014/main" id="{C1C11594-F4D0-8248-5DE7-9D5B4AC52A79}"/>
              </a:ext>
            </a:extLst>
          </p:cNvPr>
          <p:cNvSpPr/>
          <p:nvPr/>
        </p:nvSpPr>
        <p:spPr>
          <a:xfrm>
            <a:off x="5928478" y="5943600"/>
            <a:ext cx="3074007"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照会作業の電子化・オンライン届出の運用</a:t>
            </a: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（可能なものから順次開始）</a:t>
            </a:r>
          </a:p>
        </p:txBody>
      </p:sp>
      <p:grpSp>
        <p:nvGrpSpPr>
          <p:cNvPr id="101" name="グループ化 100">
            <a:extLst>
              <a:ext uri="{FF2B5EF4-FFF2-40B4-BE49-F238E27FC236}">
                <a16:creationId xmlns:a16="http://schemas.microsoft.com/office/drawing/2014/main" id="{D16C2EF0-A845-B316-3D04-DF957AB37276}"/>
              </a:ext>
            </a:extLst>
          </p:cNvPr>
          <p:cNvGrpSpPr/>
          <p:nvPr/>
        </p:nvGrpSpPr>
        <p:grpSpPr>
          <a:xfrm>
            <a:off x="5943600" y="5298774"/>
            <a:ext cx="3048000" cy="557878"/>
            <a:chOff x="5943600" y="5287750"/>
            <a:chExt cx="3048000" cy="557878"/>
          </a:xfrm>
        </p:grpSpPr>
        <p:sp>
          <p:nvSpPr>
            <p:cNvPr id="94" name="ホームベース 30">
              <a:extLst>
                <a:ext uri="{FF2B5EF4-FFF2-40B4-BE49-F238E27FC236}">
                  <a16:creationId xmlns:a16="http://schemas.microsoft.com/office/drawing/2014/main" id="{6696377F-0DA1-2416-DCE2-DC75A06129E6}"/>
                </a:ext>
              </a:extLst>
            </p:cNvPr>
            <p:cNvSpPr/>
            <p:nvPr/>
          </p:nvSpPr>
          <p:spPr>
            <a:xfrm>
              <a:off x="5943600" y="5287750"/>
              <a:ext cx="20574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タブレットの活用（モデル実施）</a:t>
              </a:r>
            </a:p>
          </p:txBody>
        </p:sp>
        <p:sp>
          <p:nvSpPr>
            <p:cNvPr id="96" name="ホームベース 30">
              <a:extLst>
                <a:ext uri="{FF2B5EF4-FFF2-40B4-BE49-F238E27FC236}">
                  <a16:creationId xmlns:a16="http://schemas.microsoft.com/office/drawing/2014/main" id="{85999A2A-29D9-91F7-49DA-91EFDD1EFEEF}"/>
                </a:ext>
              </a:extLst>
            </p:cNvPr>
            <p:cNvSpPr/>
            <p:nvPr/>
          </p:nvSpPr>
          <p:spPr>
            <a:xfrm>
              <a:off x="6934200" y="5593628"/>
              <a:ext cx="20574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タブレットの活用（本格実施）</a:t>
              </a:r>
            </a:p>
          </p:txBody>
        </p:sp>
      </p:grpSp>
      <p:sp>
        <p:nvSpPr>
          <p:cNvPr id="99" name="スライド番号プレースホルダー 2">
            <a:extLst>
              <a:ext uri="{FF2B5EF4-FFF2-40B4-BE49-F238E27FC236}">
                <a16:creationId xmlns:a16="http://schemas.microsoft.com/office/drawing/2014/main" id="{8C221176-D9CF-7951-0033-EB32B16372D8}"/>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27</a:t>
            </a:fld>
            <a:endParaRPr kumimoji="1" lang="en-GB">
              <a:latin typeface="Yu Gothic UI" panose="020B0500000000000000" pitchFamily="50" charset="-128"/>
              <a:ea typeface="Yu Gothic UI" panose="020B0500000000000000" pitchFamily="50" charset="-128"/>
            </a:endParaRPr>
          </a:p>
        </p:txBody>
      </p:sp>
      <p:sp>
        <p:nvSpPr>
          <p:cNvPr id="102" name="テキスト ボックス 101">
            <a:extLst>
              <a:ext uri="{FF2B5EF4-FFF2-40B4-BE49-F238E27FC236}">
                <a16:creationId xmlns:a16="http://schemas.microsoft.com/office/drawing/2014/main" id="{F7E6DB3B-A51E-A6F1-204E-AE534D6300A7}"/>
              </a:ext>
            </a:extLst>
          </p:cNvPr>
          <p:cNvSpPr txBox="1"/>
          <p:nvPr/>
        </p:nvSpPr>
        <p:spPr>
          <a:xfrm>
            <a:off x="3217989" y="5804356"/>
            <a:ext cx="1399013" cy="246221"/>
          </a:xfrm>
          <a:prstGeom prst="rect">
            <a:avLst/>
          </a:prstGeom>
          <a:noFill/>
        </p:spPr>
        <p:txBody>
          <a:bodyPr wrap="square" rtlCol="0">
            <a:spAutoFit/>
          </a:bodyPr>
          <a:lstStyle/>
          <a:p>
            <a:pPr algn="ctr"/>
            <a:r>
              <a:rPr kumimoji="1" lang="ja-JP" altLang="en-US" sz="1000" b="1">
                <a:latin typeface="Yu Gothic UI" panose="020B0500000000000000" pitchFamily="50" charset="-128"/>
                <a:ea typeface="Yu Gothic UI" panose="020B0500000000000000" pitchFamily="50" charset="-128"/>
              </a:rPr>
              <a:t>照会作業の電子化</a:t>
            </a:r>
            <a:endParaRPr kumimoji="1" lang="ja-JP" altLang="en-US" sz="1100" b="1">
              <a:latin typeface="Yu Gothic UI" panose="020B0500000000000000" pitchFamily="50" charset="-128"/>
              <a:ea typeface="Yu Gothic UI" panose="020B0500000000000000" pitchFamily="50" charset="-128"/>
            </a:endParaRPr>
          </a:p>
        </p:txBody>
      </p:sp>
      <p:grpSp>
        <p:nvGrpSpPr>
          <p:cNvPr id="6" name="グループ化 5">
            <a:extLst>
              <a:ext uri="{FF2B5EF4-FFF2-40B4-BE49-F238E27FC236}">
                <a16:creationId xmlns:a16="http://schemas.microsoft.com/office/drawing/2014/main" id="{53DBC234-814B-0A83-D516-0D8C31260FB3}"/>
              </a:ext>
            </a:extLst>
          </p:cNvPr>
          <p:cNvGrpSpPr/>
          <p:nvPr/>
        </p:nvGrpSpPr>
        <p:grpSpPr>
          <a:xfrm>
            <a:off x="4881600" y="892800"/>
            <a:ext cx="2011895" cy="243520"/>
            <a:chOff x="528309" y="3016181"/>
            <a:chExt cx="2011895" cy="243520"/>
          </a:xfrm>
        </p:grpSpPr>
        <p:sp>
          <p:nvSpPr>
            <p:cNvPr id="7" name="正方形/長方形 6">
              <a:extLst>
                <a:ext uri="{FF2B5EF4-FFF2-40B4-BE49-F238E27FC236}">
                  <a16:creationId xmlns:a16="http://schemas.microsoft.com/office/drawing/2014/main" id="{39321218-3048-6504-F14A-8BAE54BB0400}"/>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1141280E-8720-91D1-2479-1F250937B67E}"/>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タイトル 8">
            <a:extLst>
              <a:ext uri="{FF2B5EF4-FFF2-40B4-BE49-F238E27FC236}">
                <a16:creationId xmlns:a16="http://schemas.microsoft.com/office/drawing/2014/main" id="{2C076848-CD51-9640-8094-A5C9F07A8B54}"/>
              </a:ext>
            </a:extLst>
          </p:cNvPr>
          <p:cNvSpPr>
            <a:spLocks noGrp="1"/>
          </p:cNvSpPr>
          <p:nvPr>
            <p:ph type="title"/>
          </p:nvPr>
        </p:nvSpPr>
        <p:spPr>
          <a:xfrm>
            <a:off x="446400" y="85725"/>
            <a:ext cx="4737911" cy="728793"/>
          </a:xfrm>
        </p:spPr>
        <p:txBody>
          <a:bodyPr/>
          <a:lstStyle/>
          <a:p>
            <a:r>
              <a:rPr lang="ja-JP" altLang="en-US" b="0"/>
              <a:t>高度な福祉サービスの提供等に向けた</a:t>
            </a:r>
            <a:br>
              <a:rPr lang="ja-JP" altLang="en-US" b="0"/>
            </a:br>
            <a:r>
              <a:rPr lang="ja-JP" altLang="en-US" b="0"/>
              <a:t>　生活保護業務</a:t>
            </a:r>
            <a:r>
              <a:rPr lang="en-US" altLang="ja-JP" b="0"/>
              <a:t>DX</a:t>
            </a:r>
            <a:r>
              <a:rPr lang="ja-JP" altLang="en-US" b="0"/>
              <a:t>を推進</a:t>
            </a:r>
          </a:p>
        </p:txBody>
      </p:sp>
    </p:spTree>
    <p:extLst>
      <p:ext uri="{BB962C8B-B14F-4D97-AF65-F5344CB8AC3E}">
        <p14:creationId xmlns:p14="http://schemas.microsoft.com/office/powerpoint/2010/main" val="3037080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24391-3AA8-702B-51D7-5AC2F61E5186}"/>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E483FC7-C938-6DA9-00CF-974293C1421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28</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E4F9F9AD-5FB4-758C-F841-31504F1CE811}"/>
              </a:ext>
            </a:extLst>
          </p:cNvPr>
          <p:cNvSpPr>
            <a:spLocks noGrp="1"/>
          </p:cNvSpPr>
          <p:nvPr>
            <p:ph type="body" sz="quarter" idx="4294967295"/>
          </p:nvPr>
        </p:nvSpPr>
        <p:spPr>
          <a:xfrm>
            <a:off x="445009" y="1185592"/>
            <a:ext cx="4126991" cy="1252808"/>
          </a:xfrm>
          <a:prstGeom prst="rect">
            <a:avLst/>
          </a:prstGeom>
        </p:spPr>
        <p:txBody>
          <a:bodyPr/>
          <a:lstStyle/>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重度障がい者等及び多胎児家庭に対し、タクシー料金の一部を給付するため、冊子形式のタクシー給付券を交付しているが、タクシー給付券に氏名、乗車日時など必要事項を記入する手間が課題となってい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タクシー給付券を二次元コード付きの給付券に変更し、利用者及びタクシー運転手が手書きしていた乗車記録等をデータ化することで、利便性の向上を図る。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あわせて、給付費の請求・審査業務の効率化による関係者の事務負担の軽減、不正使用や請求誤り等がなく適正な事業運営が行われている状態をめざす。</a:t>
            </a:r>
          </a:p>
        </p:txBody>
      </p:sp>
      <p:sp>
        <p:nvSpPr>
          <p:cNvPr id="5" name="テキスト プレースホルダー 4">
            <a:extLst>
              <a:ext uri="{FF2B5EF4-FFF2-40B4-BE49-F238E27FC236}">
                <a16:creationId xmlns:a16="http://schemas.microsoft.com/office/drawing/2014/main" id="{1CD01B3A-2873-B0EA-22FD-0A1E2796E2C3}"/>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二次元コードの活用により、利用者とタクシー事業者が共に負担なく給付券を利用できるなど、利便性が向上していること。</a:t>
            </a:r>
          </a:p>
        </p:txBody>
      </p:sp>
      <p:grpSp>
        <p:nvGrpSpPr>
          <p:cNvPr id="13" name="グループ化 12">
            <a:extLst>
              <a:ext uri="{FF2B5EF4-FFF2-40B4-BE49-F238E27FC236}">
                <a16:creationId xmlns:a16="http://schemas.microsoft.com/office/drawing/2014/main" id="{9A896F89-764F-3B98-5478-9B7E36601FDB}"/>
              </a:ext>
            </a:extLst>
          </p:cNvPr>
          <p:cNvGrpSpPr/>
          <p:nvPr/>
        </p:nvGrpSpPr>
        <p:grpSpPr>
          <a:xfrm>
            <a:off x="4881838" y="4038600"/>
            <a:ext cx="1157494" cy="243520"/>
            <a:chOff x="528309" y="7695403"/>
            <a:chExt cx="1157494" cy="243520"/>
          </a:xfrm>
        </p:grpSpPr>
        <p:sp>
          <p:nvSpPr>
            <p:cNvPr id="14" name="正方形/長方形 13">
              <a:extLst>
                <a:ext uri="{FF2B5EF4-FFF2-40B4-BE49-F238E27FC236}">
                  <a16:creationId xmlns:a16="http://schemas.microsoft.com/office/drawing/2014/main" id="{6D7E050F-4E7D-F42E-C685-2CD498F22F0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65025ED5-6243-5871-379D-BE8F0D33641C}"/>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FFC94EA9-D871-9C23-96CE-BA58B9EB3056}"/>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3" name="正方形/長方形 22">
            <a:extLst>
              <a:ext uri="{FF2B5EF4-FFF2-40B4-BE49-F238E27FC236}">
                <a16:creationId xmlns:a16="http://schemas.microsoft.com/office/drawing/2014/main" id="{496A8E1B-3EDA-49AD-C385-D81A7D1A0966}"/>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8" name="正方形/長方形 27">
            <a:extLst>
              <a:ext uri="{FF2B5EF4-FFF2-40B4-BE49-F238E27FC236}">
                <a16:creationId xmlns:a16="http://schemas.microsoft.com/office/drawing/2014/main" id="{B05A96FA-B116-6A91-2BDF-209D962F1D2C}"/>
              </a:ext>
            </a:extLst>
          </p:cNvPr>
          <p:cNvSpPr/>
          <p:nvPr/>
        </p:nvSpPr>
        <p:spPr>
          <a:xfrm>
            <a:off x="4860000" y="1963153"/>
            <a:ext cx="972000" cy="16182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34" name="表プレースホルダー 20">
            <a:extLst>
              <a:ext uri="{FF2B5EF4-FFF2-40B4-BE49-F238E27FC236}">
                <a16:creationId xmlns:a16="http://schemas.microsoft.com/office/drawing/2014/main" id="{A38356A9-83BF-8794-6628-6D6331D016ED}"/>
              </a:ext>
            </a:extLst>
          </p:cNvPr>
          <p:cNvGraphicFramePr>
            <a:graphicFrameLocks/>
          </p:cNvGraphicFramePr>
          <p:nvPr>
            <p:extLst>
              <p:ext uri="{D42A27DB-BD31-4B8C-83A1-F6EECF244321}">
                <p14:modId xmlns:p14="http://schemas.microsoft.com/office/powerpoint/2010/main" val="1286754375"/>
              </p:ext>
            </p:extLst>
          </p:nvPr>
        </p:nvGraphicFramePr>
        <p:xfrm>
          <a:off x="5979388" y="1965415"/>
          <a:ext cx="3390644" cy="158496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9624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algn="l"/>
                      <a:r>
                        <a:rPr kumimoji="1" lang="ja-JP" altLang="en-US" sz="1000">
                          <a:solidFill>
                            <a:schemeClr val="tx1"/>
                          </a:solidFill>
                          <a:latin typeface="+mn-ea"/>
                          <a:ea typeface="+mn-ea"/>
                        </a:rPr>
                        <a:t>手法検討</a:t>
                      </a:r>
                    </a:p>
                  </a:txBody>
                  <a:tcPr anchor="ctr">
                    <a:solidFill>
                      <a:srgbClr val="FCEAED"/>
                    </a:solidFill>
                  </a:tcPr>
                </a:tc>
                <a:extLst>
                  <a:ext uri="{0D108BD9-81ED-4DB2-BD59-A6C34878D82A}">
                    <a16:rowId xmlns:a16="http://schemas.microsoft.com/office/drawing/2014/main" val="137827545"/>
                  </a:ext>
                </a:extLst>
              </a:tr>
              <a:tr h="39624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新運用フローを作成</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システムの構築（仕様作成、設計）</a:t>
                      </a:r>
                    </a:p>
                  </a:txBody>
                  <a:tcPr anchor="ctr">
                    <a:solidFill>
                      <a:srgbClr val="FCEAED"/>
                    </a:solidFill>
                  </a:tcPr>
                </a:tc>
                <a:extLst>
                  <a:ext uri="{0D108BD9-81ED-4DB2-BD59-A6C34878D82A}">
                    <a16:rowId xmlns:a16="http://schemas.microsoft.com/office/drawing/2014/main" val="3387827350"/>
                  </a:ext>
                </a:extLst>
              </a:tr>
              <a:tr h="39624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システムの構築（開発・テスト）</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関係者への説明会、研修会</a:t>
                      </a:r>
                    </a:p>
                  </a:txBody>
                  <a:tcPr anchor="ctr">
                    <a:solidFill>
                      <a:srgbClr val="FCEAED"/>
                    </a:solidFill>
                  </a:tcPr>
                </a:tc>
                <a:extLst>
                  <a:ext uri="{0D108BD9-81ED-4DB2-BD59-A6C34878D82A}">
                    <a16:rowId xmlns:a16="http://schemas.microsoft.com/office/drawing/2014/main" val="3011694763"/>
                  </a:ext>
                </a:extLst>
              </a:tr>
              <a:tr h="39624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新給付券での運用を開始</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6" name="ホームベース 30">
            <a:extLst>
              <a:ext uri="{FF2B5EF4-FFF2-40B4-BE49-F238E27FC236}">
                <a16:creationId xmlns:a16="http://schemas.microsoft.com/office/drawing/2014/main" id="{2CB65A76-E573-1914-017E-DCA22708674F}"/>
              </a:ext>
            </a:extLst>
          </p:cNvPr>
          <p:cNvSpPr/>
          <p:nvPr/>
        </p:nvSpPr>
        <p:spPr>
          <a:xfrm>
            <a:off x="5928478" y="47054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新運用フロー</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作成</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19" name="正方形/長方形 18">
            <a:extLst>
              <a:ext uri="{FF2B5EF4-FFF2-40B4-BE49-F238E27FC236}">
                <a16:creationId xmlns:a16="http://schemas.microsoft.com/office/drawing/2014/main" id="{E03AD891-78C4-D5CF-68B2-691DB5541EF4}"/>
              </a:ext>
            </a:extLst>
          </p:cNvPr>
          <p:cNvSpPr/>
          <p:nvPr/>
        </p:nvSpPr>
        <p:spPr>
          <a:xfrm>
            <a:off x="6972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AE6648F9-7659-EEFB-32D1-02D4AC0E7A32}"/>
              </a:ext>
            </a:extLst>
          </p:cNvPr>
          <p:cNvSpPr/>
          <p:nvPr/>
        </p:nvSpPr>
        <p:spPr>
          <a:xfrm>
            <a:off x="5928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774EE2DA-7D75-8D4C-68CA-30C77424D102}"/>
              </a:ext>
            </a:extLst>
          </p:cNvPr>
          <p:cNvSpPr/>
          <p:nvPr/>
        </p:nvSpPr>
        <p:spPr>
          <a:xfrm>
            <a:off x="8016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5FD7AAC4-E4C4-DE86-448E-55FD21F3611E}"/>
              </a:ext>
            </a:extLst>
          </p:cNvPr>
          <p:cNvSpPr txBox="1"/>
          <p:nvPr/>
        </p:nvSpPr>
        <p:spPr>
          <a:xfrm>
            <a:off x="4881838" y="47054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新給付券の導入</a:t>
            </a:r>
            <a:endParaRPr lang="ja-JP" altLang="en-US" sz="1000" b="1">
              <a:solidFill>
                <a:srgbClr val="FFFFFF"/>
              </a:solidFill>
              <a:latin typeface="Yu Gothic UI" panose="020B0500000000000000" pitchFamily="50" charset="-128"/>
              <a:ea typeface="Yu Gothic UI" panose="020B0500000000000000" pitchFamily="50" charset="-128"/>
            </a:endParaRPr>
          </a:p>
        </p:txBody>
      </p:sp>
      <p:sp>
        <p:nvSpPr>
          <p:cNvPr id="24" name="ホームベース 30">
            <a:extLst>
              <a:ext uri="{FF2B5EF4-FFF2-40B4-BE49-F238E27FC236}">
                <a16:creationId xmlns:a16="http://schemas.microsoft.com/office/drawing/2014/main" id="{7157080D-8D36-6757-445B-5BEDD418E651}"/>
              </a:ext>
            </a:extLst>
          </p:cNvPr>
          <p:cNvSpPr/>
          <p:nvPr/>
        </p:nvSpPr>
        <p:spPr>
          <a:xfrm>
            <a:off x="6705601" y="5254920"/>
            <a:ext cx="12954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開発</a:t>
            </a:r>
            <a:endParaRPr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テスト</a:t>
            </a:r>
          </a:p>
        </p:txBody>
      </p:sp>
      <p:sp>
        <p:nvSpPr>
          <p:cNvPr id="25" name="テキスト ボックス 24">
            <a:extLst>
              <a:ext uri="{FF2B5EF4-FFF2-40B4-BE49-F238E27FC236}">
                <a16:creationId xmlns:a16="http://schemas.microsoft.com/office/drawing/2014/main" id="{93A86585-89EA-AA59-8D7B-5E5239D0AB0E}"/>
              </a:ext>
            </a:extLst>
          </p:cNvPr>
          <p:cNvSpPr txBox="1"/>
          <p:nvPr/>
        </p:nvSpPr>
        <p:spPr>
          <a:xfrm>
            <a:off x="4881838" y="524686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タクシー料金給付システムの開発</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6" name="ホームベース 30">
            <a:extLst>
              <a:ext uri="{FF2B5EF4-FFF2-40B4-BE49-F238E27FC236}">
                <a16:creationId xmlns:a16="http://schemas.microsoft.com/office/drawing/2014/main" id="{3299A8A7-621F-FA02-ED68-E8E5CB023E00}"/>
              </a:ext>
            </a:extLst>
          </p:cNvPr>
          <p:cNvSpPr/>
          <p:nvPr/>
        </p:nvSpPr>
        <p:spPr>
          <a:xfrm>
            <a:off x="6972478" y="4721520"/>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説明会・研修会</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試行テスト</a:t>
            </a:r>
          </a:p>
        </p:txBody>
      </p:sp>
      <p:sp>
        <p:nvSpPr>
          <p:cNvPr id="27" name="ホームベース 30">
            <a:extLst>
              <a:ext uri="{FF2B5EF4-FFF2-40B4-BE49-F238E27FC236}">
                <a16:creationId xmlns:a16="http://schemas.microsoft.com/office/drawing/2014/main" id="{D9AEE3D0-1BD2-11ED-B1B9-DECA55950DC8}"/>
              </a:ext>
            </a:extLst>
          </p:cNvPr>
          <p:cNvSpPr/>
          <p:nvPr/>
        </p:nvSpPr>
        <p:spPr>
          <a:xfrm>
            <a:off x="8016478" y="5254920"/>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a:t>
            </a:r>
          </a:p>
        </p:txBody>
      </p:sp>
      <p:grpSp>
        <p:nvGrpSpPr>
          <p:cNvPr id="29" name="グループ化 28">
            <a:extLst>
              <a:ext uri="{FF2B5EF4-FFF2-40B4-BE49-F238E27FC236}">
                <a16:creationId xmlns:a16="http://schemas.microsoft.com/office/drawing/2014/main" id="{CDCAF2AC-BCF1-BB58-97E4-C59D24B69086}"/>
              </a:ext>
            </a:extLst>
          </p:cNvPr>
          <p:cNvGrpSpPr>
            <a:grpSpLocks noChangeAspect="1"/>
          </p:cNvGrpSpPr>
          <p:nvPr/>
        </p:nvGrpSpPr>
        <p:grpSpPr>
          <a:xfrm>
            <a:off x="808429" y="4332106"/>
            <a:ext cx="1659470" cy="863386"/>
            <a:chOff x="411425" y="482063"/>
            <a:chExt cx="4239254" cy="2205592"/>
          </a:xfrm>
        </p:grpSpPr>
        <p:pic>
          <p:nvPicPr>
            <p:cNvPr id="33" name="図 32" descr="ウィンドウ, 挿絵, 光 が含まれている画像&#10;&#10;自動的に生成された説明">
              <a:extLst>
                <a:ext uri="{FF2B5EF4-FFF2-40B4-BE49-F238E27FC236}">
                  <a16:creationId xmlns:a16="http://schemas.microsoft.com/office/drawing/2014/main" id="{4EF0601E-9E25-7013-627B-9B53CE0E41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25" y="482064"/>
              <a:ext cx="1384569" cy="2205591"/>
            </a:xfrm>
            <a:prstGeom prst="rect">
              <a:avLst/>
            </a:prstGeom>
          </p:spPr>
        </p:pic>
        <p:grpSp>
          <p:nvGrpSpPr>
            <p:cNvPr id="35" name="グループ化 34">
              <a:extLst>
                <a:ext uri="{FF2B5EF4-FFF2-40B4-BE49-F238E27FC236}">
                  <a16:creationId xmlns:a16="http://schemas.microsoft.com/office/drawing/2014/main" id="{1EC7E2D2-0FFA-38C5-5B18-E78E229B9054}"/>
                </a:ext>
              </a:extLst>
            </p:cNvPr>
            <p:cNvGrpSpPr/>
            <p:nvPr/>
          </p:nvGrpSpPr>
          <p:grpSpPr>
            <a:xfrm>
              <a:off x="2922679" y="482063"/>
              <a:ext cx="1728000" cy="1439999"/>
              <a:chOff x="5351689" y="1020030"/>
              <a:chExt cx="1857375" cy="1583998"/>
            </a:xfrm>
          </p:grpSpPr>
          <p:sp>
            <p:nvSpPr>
              <p:cNvPr id="44" name="正方形/長方形 43">
                <a:extLst>
                  <a:ext uri="{FF2B5EF4-FFF2-40B4-BE49-F238E27FC236}">
                    <a16:creationId xmlns:a16="http://schemas.microsoft.com/office/drawing/2014/main" id="{1C341B35-6449-4B55-E2D8-3178AECCFF74}"/>
                  </a:ext>
                </a:extLst>
              </p:cNvPr>
              <p:cNvSpPr/>
              <p:nvPr/>
            </p:nvSpPr>
            <p:spPr>
              <a:xfrm>
                <a:off x="5603080" y="1020030"/>
                <a:ext cx="1404000" cy="1583998"/>
              </a:xfrm>
              <a:custGeom>
                <a:avLst/>
                <a:gdLst>
                  <a:gd name="connsiteX0" fmla="*/ 0 w 1404000"/>
                  <a:gd name="connsiteY0" fmla="*/ 0 h 1583998"/>
                  <a:gd name="connsiteX1" fmla="*/ 439920 w 1404000"/>
                  <a:gd name="connsiteY1" fmla="*/ 0 h 1583998"/>
                  <a:gd name="connsiteX2" fmla="*/ 907920 w 1404000"/>
                  <a:gd name="connsiteY2" fmla="*/ 0 h 1583998"/>
                  <a:gd name="connsiteX3" fmla="*/ 1404000 w 1404000"/>
                  <a:gd name="connsiteY3" fmla="*/ 0 h 1583998"/>
                  <a:gd name="connsiteX4" fmla="*/ 1404000 w 1404000"/>
                  <a:gd name="connsiteY4" fmla="*/ 559679 h 1583998"/>
                  <a:gd name="connsiteX5" fmla="*/ 1404000 w 1404000"/>
                  <a:gd name="connsiteY5" fmla="*/ 1040159 h 1583998"/>
                  <a:gd name="connsiteX6" fmla="*/ 1404000 w 1404000"/>
                  <a:gd name="connsiteY6" fmla="*/ 1583998 h 1583998"/>
                  <a:gd name="connsiteX7" fmla="*/ 907920 w 1404000"/>
                  <a:gd name="connsiteY7" fmla="*/ 1583998 h 1583998"/>
                  <a:gd name="connsiteX8" fmla="*/ 411840 w 1404000"/>
                  <a:gd name="connsiteY8" fmla="*/ 1583998 h 1583998"/>
                  <a:gd name="connsiteX9" fmla="*/ 0 w 1404000"/>
                  <a:gd name="connsiteY9" fmla="*/ 1583998 h 1583998"/>
                  <a:gd name="connsiteX10" fmla="*/ 0 w 1404000"/>
                  <a:gd name="connsiteY10" fmla="*/ 1040159 h 1583998"/>
                  <a:gd name="connsiteX11" fmla="*/ 0 w 1404000"/>
                  <a:gd name="connsiteY11" fmla="*/ 480479 h 1583998"/>
                  <a:gd name="connsiteX12" fmla="*/ 0 w 1404000"/>
                  <a:gd name="connsiteY12" fmla="*/ 0 h 15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000" h="1583998" fill="none" extrusionOk="0">
                    <a:moveTo>
                      <a:pt x="0" y="0"/>
                    </a:moveTo>
                    <a:cubicBezTo>
                      <a:pt x="131514" y="21715"/>
                      <a:pt x="351631" y="-12878"/>
                      <a:pt x="439920" y="0"/>
                    </a:cubicBezTo>
                    <a:cubicBezTo>
                      <a:pt x="528209" y="12878"/>
                      <a:pt x="786852" y="-13183"/>
                      <a:pt x="907920" y="0"/>
                    </a:cubicBezTo>
                    <a:cubicBezTo>
                      <a:pt x="1028988" y="13183"/>
                      <a:pt x="1169008" y="-18242"/>
                      <a:pt x="1404000" y="0"/>
                    </a:cubicBezTo>
                    <a:cubicBezTo>
                      <a:pt x="1424400" y="132702"/>
                      <a:pt x="1391720" y="344610"/>
                      <a:pt x="1404000" y="559679"/>
                    </a:cubicBezTo>
                    <a:cubicBezTo>
                      <a:pt x="1416280" y="774748"/>
                      <a:pt x="1423529" y="838840"/>
                      <a:pt x="1404000" y="1040159"/>
                    </a:cubicBezTo>
                    <a:cubicBezTo>
                      <a:pt x="1384471" y="1241478"/>
                      <a:pt x="1411513" y="1375799"/>
                      <a:pt x="1404000" y="1583998"/>
                    </a:cubicBezTo>
                    <a:cubicBezTo>
                      <a:pt x="1221481" y="1578567"/>
                      <a:pt x="1010982" y="1591752"/>
                      <a:pt x="907920" y="1583998"/>
                    </a:cubicBezTo>
                    <a:cubicBezTo>
                      <a:pt x="804858" y="1576244"/>
                      <a:pt x="641479" y="1596104"/>
                      <a:pt x="411840" y="1583998"/>
                    </a:cubicBezTo>
                    <a:cubicBezTo>
                      <a:pt x="182201" y="1571892"/>
                      <a:pt x="96784" y="1573279"/>
                      <a:pt x="0" y="1583998"/>
                    </a:cubicBezTo>
                    <a:cubicBezTo>
                      <a:pt x="13456" y="1326943"/>
                      <a:pt x="19082" y="1240279"/>
                      <a:pt x="0" y="1040159"/>
                    </a:cubicBezTo>
                    <a:cubicBezTo>
                      <a:pt x="-19082" y="840039"/>
                      <a:pt x="-22446" y="741574"/>
                      <a:pt x="0" y="480479"/>
                    </a:cubicBezTo>
                    <a:cubicBezTo>
                      <a:pt x="22446" y="219384"/>
                      <a:pt x="7349" y="156729"/>
                      <a:pt x="0" y="0"/>
                    </a:cubicBezTo>
                    <a:close/>
                  </a:path>
                  <a:path w="1404000" h="1583998" stroke="0" extrusionOk="0">
                    <a:moveTo>
                      <a:pt x="0" y="0"/>
                    </a:moveTo>
                    <a:cubicBezTo>
                      <a:pt x="214929" y="-46"/>
                      <a:pt x="391403" y="21645"/>
                      <a:pt x="496080" y="0"/>
                    </a:cubicBezTo>
                    <a:cubicBezTo>
                      <a:pt x="600757" y="-21645"/>
                      <a:pt x="813228" y="4072"/>
                      <a:pt x="964080" y="0"/>
                    </a:cubicBezTo>
                    <a:cubicBezTo>
                      <a:pt x="1114932" y="-4072"/>
                      <a:pt x="1268788" y="-1225"/>
                      <a:pt x="1404000" y="0"/>
                    </a:cubicBezTo>
                    <a:cubicBezTo>
                      <a:pt x="1401988" y="224899"/>
                      <a:pt x="1409126" y="379670"/>
                      <a:pt x="1404000" y="527999"/>
                    </a:cubicBezTo>
                    <a:cubicBezTo>
                      <a:pt x="1398874" y="676328"/>
                      <a:pt x="1406430" y="950020"/>
                      <a:pt x="1404000" y="1055999"/>
                    </a:cubicBezTo>
                    <a:cubicBezTo>
                      <a:pt x="1401570" y="1161978"/>
                      <a:pt x="1382576" y="1372092"/>
                      <a:pt x="1404000" y="1583998"/>
                    </a:cubicBezTo>
                    <a:cubicBezTo>
                      <a:pt x="1262516" y="1590126"/>
                      <a:pt x="1073635" y="1576789"/>
                      <a:pt x="978120" y="1583998"/>
                    </a:cubicBezTo>
                    <a:cubicBezTo>
                      <a:pt x="882605" y="1591207"/>
                      <a:pt x="728015" y="1594572"/>
                      <a:pt x="496080" y="1583998"/>
                    </a:cubicBezTo>
                    <a:cubicBezTo>
                      <a:pt x="264145" y="1573424"/>
                      <a:pt x="180272" y="1575098"/>
                      <a:pt x="0" y="1583998"/>
                    </a:cubicBezTo>
                    <a:cubicBezTo>
                      <a:pt x="-1628" y="1417328"/>
                      <a:pt x="-5451" y="1326340"/>
                      <a:pt x="0" y="1071839"/>
                    </a:cubicBezTo>
                    <a:cubicBezTo>
                      <a:pt x="5451" y="817338"/>
                      <a:pt x="-23630" y="695496"/>
                      <a:pt x="0" y="575519"/>
                    </a:cubicBezTo>
                    <a:cubicBezTo>
                      <a:pt x="23630" y="455542"/>
                      <a:pt x="14718" y="273946"/>
                      <a:pt x="0" y="0"/>
                    </a:cubicBezTo>
                    <a:close/>
                  </a:path>
                </a:pathLst>
              </a:custGeom>
              <a:solidFill>
                <a:schemeClr val="bg1"/>
              </a:solidFill>
              <a:ln w="19050">
                <a:extLst>
                  <a:ext uri="{C807C97D-BFC1-408E-A445-0C87EB9F89A2}">
                    <ask:lineSketchStyleProps xmlns:ask="http://schemas.microsoft.com/office/drawing/2018/sketchyshapes" sd="98176570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45" name="図 44">
                <a:extLst>
                  <a:ext uri="{FF2B5EF4-FFF2-40B4-BE49-F238E27FC236}">
                    <a16:creationId xmlns:a16="http://schemas.microsoft.com/office/drawing/2014/main" id="{E04AB61B-B64E-93B6-DDB8-0ADB47D698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2769" y="1452709"/>
                <a:ext cx="718643" cy="718640"/>
              </a:xfrm>
              <a:prstGeom prst="rect">
                <a:avLst/>
              </a:prstGeom>
            </p:spPr>
          </p:pic>
          <p:sp>
            <p:nvSpPr>
              <p:cNvPr id="46" name="テキスト ボックス 45">
                <a:extLst>
                  <a:ext uri="{FF2B5EF4-FFF2-40B4-BE49-F238E27FC236}">
                    <a16:creationId xmlns:a16="http://schemas.microsoft.com/office/drawing/2014/main" id="{88CCD811-C574-848D-CD6A-BDACBF984FFC}"/>
                  </a:ext>
                </a:extLst>
              </p:cNvPr>
              <p:cNvSpPr txBox="1"/>
              <p:nvPr/>
            </p:nvSpPr>
            <p:spPr>
              <a:xfrm>
                <a:off x="5351689" y="1066188"/>
                <a:ext cx="1857375" cy="518919"/>
              </a:xfrm>
              <a:prstGeom prst="rect">
                <a:avLst/>
              </a:prstGeom>
              <a:noFill/>
            </p:spPr>
            <p:txBody>
              <a:bodyPr wrap="square" rtlCol="0">
                <a:spAutoFit/>
              </a:bodyPr>
              <a:lstStyle/>
              <a:p>
                <a:pPr algn="ctr"/>
                <a:r>
                  <a:rPr kumimoji="1" lang="ja-JP" altLang="en-US" sz="300">
                    <a:latin typeface="Yu Gothic UI" panose="020B0500000000000000" pitchFamily="50" charset="-128"/>
                    <a:ea typeface="Yu Gothic UI" panose="020B0500000000000000" pitchFamily="50" charset="-128"/>
                  </a:rPr>
                  <a:t>大阪市重度障がい者等</a:t>
                </a:r>
                <a:endParaRPr kumimoji="1" lang="en-US" altLang="ja-JP" sz="300">
                  <a:latin typeface="Yu Gothic UI" panose="020B0500000000000000" pitchFamily="50" charset="-128"/>
                  <a:ea typeface="Yu Gothic UI" panose="020B0500000000000000" pitchFamily="50" charset="-128"/>
                </a:endParaRPr>
              </a:p>
              <a:p>
                <a:pPr algn="ctr"/>
                <a:r>
                  <a:rPr kumimoji="1" lang="ja-JP" altLang="en-US" sz="300">
                    <a:latin typeface="Yu Gothic UI" panose="020B0500000000000000" pitchFamily="50" charset="-128"/>
                    <a:ea typeface="Yu Gothic UI" panose="020B0500000000000000" pitchFamily="50" charset="-128"/>
                  </a:rPr>
                  <a:t>タクシー給付券</a:t>
                </a:r>
              </a:p>
            </p:txBody>
          </p:sp>
        </p:grpSp>
        <p:pic>
          <p:nvPicPr>
            <p:cNvPr id="43" name="Picture 6">
              <a:extLst>
                <a:ext uri="{FF2B5EF4-FFF2-40B4-BE49-F238E27FC236}">
                  <a16:creationId xmlns:a16="http://schemas.microsoft.com/office/drawing/2014/main" id="{C31283D8-D1EF-CB42-914D-4625A75EC10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07917" y="972068"/>
              <a:ext cx="1450464" cy="1656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図 46" descr="挿絵 が含まれている画像&#10;&#10;自動的に生成された説明">
            <a:extLst>
              <a:ext uri="{FF2B5EF4-FFF2-40B4-BE49-F238E27FC236}">
                <a16:creationId xmlns:a16="http://schemas.microsoft.com/office/drawing/2014/main" id="{53029EC2-0BC3-8E36-D640-756D8F1C2A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0043" y="5057653"/>
            <a:ext cx="951180" cy="782119"/>
          </a:xfrm>
          <a:prstGeom prst="rect">
            <a:avLst/>
          </a:prstGeom>
        </p:spPr>
      </p:pic>
      <p:grpSp>
        <p:nvGrpSpPr>
          <p:cNvPr id="48" name="グループ化 47">
            <a:extLst>
              <a:ext uri="{FF2B5EF4-FFF2-40B4-BE49-F238E27FC236}">
                <a16:creationId xmlns:a16="http://schemas.microsoft.com/office/drawing/2014/main" id="{3CCF1055-8EC4-3E22-1750-B22C9E759584}"/>
              </a:ext>
            </a:extLst>
          </p:cNvPr>
          <p:cNvGrpSpPr>
            <a:grpSpLocks noChangeAspect="1"/>
          </p:cNvGrpSpPr>
          <p:nvPr/>
        </p:nvGrpSpPr>
        <p:grpSpPr>
          <a:xfrm>
            <a:off x="3034295" y="4038600"/>
            <a:ext cx="748127" cy="723401"/>
            <a:chOff x="507583" y="844477"/>
            <a:chExt cx="2645027" cy="2536385"/>
          </a:xfrm>
        </p:grpSpPr>
        <p:pic>
          <p:nvPicPr>
            <p:cNvPr id="49" name="図 48" descr="携帯電話のホーム画面&#10;&#10;中程度の精度で自動的に生成された説明">
              <a:extLst>
                <a:ext uri="{FF2B5EF4-FFF2-40B4-BE49-F238E27FC236}">
                  <a16:creationId xmlns:a16="http://schemas.microsoft.com/office/drawing/2014/main" id="{A9F166C4-072E-781B-E749-320F15336E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7583" y="844477"/>
              <a:ext cx="2645027" cy="2536385"/>
            </a:xfrm>
            <a:prstGeom prst="rect">
              <a:avLst/>
            </a:prstGeom>
          </p:spPr>
        </p:pic>
        <p:pic>
          <p:nvPicPr>
            <p:cNvPr id="50" name="図 49" descr="アイコン&#10;&#10;自動的に生成された説明">
              <a:extLst>
                <a:ext uri="{FF2B5EF4-FFF2-40B4-BE49-F238E27FC236}">
                  <a16:creationId xmlns:a16="http://schemas.microsoft.com/office/drawing/2014/main" id="{1A3D33EA-0229-0E1C-9493-D592D940380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2119" y="1167788"/>
              <a:ext cx="946451" cy="857716"/>
            </a:xfrm>
            <a:prstGeom prst="rect">
              <a:avLst/>
            </a:prstGeom>
          </p:spPr>
        </p:pic>
      </p:grpSp>
      <p:pic>
        <p:nvPicPr>
          <p:cNvPr id="51" name="図 50" descr="QR コード&#10;&#10;中程度の精度で自動的に生成された説明">
            <a:extLst>
              <a:ext uri="{FF2B5EF4-FFF2-40B4-BE49-F238E27FC236}">
                <a16:creationId xmlns:a16="http://schemas.microsoft.com/office/drawing/2014/main" id="{ED79FFD6-10E8-BFB3-17EC-4968FC2B117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782987" y="4202563"/>
            <a:ext cx="339748" cy="503803"/>
          </a:xfrm>
          <a:prstGeom prst="rect">
            <a:avLst/>
          </a:prstGeom>
        </p:spPr>
      </p:pic>
      <p:pic>
        <p:nvPicPr>
          <p:cNvPr id="52" name="図 51" descr="アイコン&#10;&#10;自動的に生成された説明">
            <a:extLst>
              <a:ext uri="{FF2B5EF4-FFF2-40B4-BE49-F238E27FC236}">
                <a16:creationId xmlns:a16="http://schemas.microsoft.com/office/drawing/2014/main" id="{CF6C77C9-835E-56A3-DD56-4C9EF10EAD8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8816"/>
          <a:stretch/>
        </p:blipFill>
        <p:spPr>
          <a:xfrm>
            <a:off x="4001529" y="5059726"/>
            <a:ext cx="405924" cy="335114"/>
          </a:xfrm>
          <a:prstGeom prst="rect">
            <a:avLst/>
          </a:prstGeom>
        </p:spPr>
      </p:pic>
      <p:sp>
        <p:nvSpPr>
          <p:cNvPr id="54" name="テキスト プレースホルダー 30">
            <a:extLst>
              <a:ext uri="{FF2B5EF4-FFF2-40B4-BE49-F238E27FC236}">
                <a16:creationId xmlns:a16="http://schemas.microsoft.com/office/drawing/2014/main" id="{97533671-9DEA-6462-0279-F85E72992317}"/>
              </a:ext>
            </a:extLst>
          </p:cNvPr>
          <p:cNvSpPr txBox="1">
            <a:spLocks/>
          </p:cNvSpPr>
          <p:nvPr/>
        </p:nvSpPr>
        <p:spPr>
          <a:xfrm>
            <a:off x="2743094" y="4774112"/>
            <a:ext cx="1721534" cy="487117"/>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000">
                <a:latin typeface="Yu Gothic UI" panose="020B0500000000000000" pitchFamily="50" charset="-128"/>
                <a:ea typeface="Yu Gothic UI" panose="020B0500000000000000" pitchFamily="50" charset="-128"/>
              </a:rPr>
              <a:t>タクシー運転手が読み取り</a:t>
            </a:r>
            <a:endParaRPr lang="en-US" altLang="ja-JP" sz="1000">
              <a:latin typeface="Yu Gothic UI" panose="020B0500000000000000" pitchFamily="50" charset="-128"/>
              <a:ea typeface="Yu Gothic UI" panose="020B0500000000000000" pitchFamily="50" charset="-128"/>
            </a:endParaRPr>
          </a:p>
          <a:p>
            <a:pPr marL="0" indent="0" algn="ctr">
              <a:lnSpc>
                <a:spcPct val="100000"/>
              </a:lnSpc>
              <a:spcBef>
                <a:spcPts val="0"/>
              </a:spcBef>
              <a:buNone/>
            </a:pPr>
            <a:r>
              <a:rPr lang="ja-JP" altLang="en-US" sz="1000">
                <a:latin typeface="Yu Gothic UI" panose="020B0500000000000000" pitchFamily="50" charset="-128"/>
                <a:ea typeface="Yu Gothic UI" panose="020B0500000000000000" pitchFamily="50" charset="-128"/>
              </a:rPr>
              <a:t>利用確認を行う</a:t>
            </a:r>
          </a:p>
        </p:txBody>
      </p:sp>
      <p:sp>
        <p:nvSpPr>
          <p:cNvPr id="55" name="テキスト プレースホルダー 30">
            <a:extLst>
              <a:ext uri="{FF2B5EF4-FFF2-40B4-BE49-F238E27FC236}">
                <a16:creationId xmlns:a16="http://schemas.microsoft.com/office/drawing/2014/main" id="{312437A0-BCE3-62D0-E311-E2AFD51C19BC}"/>
              </a:ext>
            </a:extLst>
          </p:cNvPr>
          <p:cNvSpPr txBox="1">
            <a:spLocks/>
          </p:cNvSpPr>
          <p:nvPr/>
        </p:nvSpPr>
        <p:spPr>
          <a:xfrm>
            <a:off x="2744157" y="5828152"/>
            <a:ext cx="1721534" cy="187658"/>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000">
                <a:latin typeface="Yu Gothic UI" panose="020B0500000000000000" pitchFamily="50" charset="-128"/>
                <a:ea typeface="Yu Gothic UI" panose="020B0500000000000000" pitchFamily="50" charset="-128"/>
              </a:rPr>
              <a:t>利用実績はデータで管理</a:t>
            </a:r>
          </a:p>
        </p:txBody>
      </p:sp>
      <p:pic>
        <p:nvPicPr>
          <p:cNvPr id="56" name="図 55" descr="挿絵 が含まれている画像&#10;&#10;自動的に生成された説明">
            <a:extLst>
              <a:ext uri="{FF2B5EF4-FFF2-40B4-BE49-F238E27FC236}">
                <a16:creationId xmlns:a16="http://schemas.microsoft.com/office/drawing/2014/main" id="{781736E0-EFEF-ED93-7AC1-3DEB84DFBFE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73039" y="5245336"/>
            <a:ext cx="394465" cy="504109"/>
          </a:xfrm>
          <a:prstGeom prst="rect">
            <a:avLst/>
          </a:prstGeom>
        </p:spPr>
      </p:pic>
      <p:pic>
        <p:nvPicPr>
          <p:cNvPr id="57" name="図 56">
            <a:extLst>
              <a:ext uri="{FF2B5EF4-FFF2-40B4-BE49-F238E27FC236}">
                <a16:creationId xmlns:a16="http://schemas.microsoft.com/office/drawing/2014/main" id="{D112C6CB-41FC-8631-D219-56CB2AA6EAA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32755" y="5166050"/>
            <a:ext cx="648548" cy="648548"/>
          </a:xfrm>
          <a:prstGeom prst="rect">
            <a:avLst/>
          </a:prstGeom>
        </p:spPr>
      </p:pic>
      <p:sp>
        <p:nvSpPr>
          <p:cNvPr id="58" name="テキスト プレースホルダー 30">
            <a:extLst>
              <a:ext uri="{FF2B5EF4-FFF2-40B4-BE49-F238E27FC236}">
                <a16:creationId xmlns:a16="http://schemas.microsoft.com/office/drawing/2014/main" id="{98D38986-E232-B05F-21C7-EDF5049A7BCB}"/>
              </a:ext>
            </a:extLst>
          </p:cNvPr>
          <p:cNvSpPr txBox="1">
            <a:spLocks/>
          </p:cNvSpPr>
          <p:nvPr/>
        </p:nvSpPr>
        <p:spPr>
          <a:xfrm>
            <a:off x="762000" y="5828152"/>
            <a:ext cx="1721534" cy="487117"/>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000">
                <a:latin typeface="Yu Gothic UI" panose="020B0500000000000000" pitchFamily="50" charset="-128"/>
                <a:ea typeface="Yu Gothic UI" panose="020B0500000000000000" pitchFamily="50" charset="-128"/>
              </a:rPr>
              <a:t>利用者は二次元コード付きの給付券を提示</a:t>
            </a:r>
          </a:p>
        </p:txBody>
      </p:sp>
      <p:grpSp>
        <p:nvGrpSpPr>
          <p:cNvPr id="12" name="グループ化 11">
            <a:extLst>
              <a:ext uri="{FF2B5EF4-FFF2-40B4-BE49-F238E27FC236}">
                <a16:creationId xmlns:a16="http://schemas.microsoft.com/office/drawing/2014/main" id="{F1EE234C-5BAA-C43E-9CB5-ACB79DE02825}"/>
              </a:ext>
            </a:extLst>
          </p:cNvPr>
          <p:cNvGrpSpPr/>
          <p:nvPr/>
        </p:nvGrpSpPr>
        <p:grpSpPr>
          <a:xfrm>
            <a:off x="4881600" y="892800"/>
            <a:ext cx="2011895" cy="243520"/>
            <a:chOff x="528309" y="3016181"/>
            <a:chExt cx="2011895" cy="243520"/>
          </a:xfrm>
        </p:grpSpPr>
        <p:sp>
          <p:nvSpPr>
            <p:cNvPr id="16" name="正方形/長方形 15">
              <a:extLst>
                <a:ext uri="{FF2B5EF4-FFF2-40B4-BE49-F238E27FC236}">
                  <a16:creationId xmlns:a16="http://schemas.microsoft.com/office/drawing/2014/main" id="{85189EA2-7E01-57A4-909A-AD084BC502D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7" name="テキスト ボックス 16">
              <a:extLst>
                <a:ext uri="{FF2B5EF4-FFF2-40B4-BE49-F238E27FC236}">
                  <a16:creationId xmlns:a16="http://schemas.microsoft.com/office/drawing/2014/main" id="{C16658D4-4E4C-48E7-8A4B-F85D75D243F5}"/>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1" name="タイトル 1">
            <a:extLst>
              <a:ext uri="{FF2B5EF4-FFF2-40B4-BE49-F238E27FC236}">
                <a16:creationId xmlns:a16="http://schemas.microsoft.com/office/drawing/2014/main" id="{1D361D8B-71E9-53AA-4774-26056995CA1F}"/>
              </a:ext>
            </a:extLst>
          </p:cNvPr>
          <p:cNvSpPr>
            <a:spLocks noGrp="1"/>
          </p:cNvSpPr>
          <p:nvPr>
            <p:ph type="title"/>
          </p:nvPr>
        </p:nvSpPr>
        <p:spPr>
          <a:xfrm>
            <a:off x="446400" y="85725"/>
            <a:ext cx="4737911" cy="728793"/>
          </a:xfrm>
        </p:spPr>
        <p:txBody>
          <a:bodyPr/>
          <a:lstStyle/>
          <a:p>
            <a:r>
              <a:rPr kumimoji="1" lang="ja-JP" altLang="en-US"/>
              <a:t>障がい者等のタクシー料金給付を</a:t>
            </a:r>
            <a:br>
              <a:rPr kumimoji="1" lang="ja-JP" altLang="en-US"/>
            </a:br>
            <a:r>
              <a:rPr kumimoji="1" lang="ja-JP" altLang="en-US"/>
              <a:t>　二次元コードの活用で便利に</a:t>
            </a:r>
          </a:p>
        </p:txBody>
      </p:sp>
    </p:spTree>
    <p:extLst>
      <p:ext uri="{BB962C8B-B14F-4D97-AF65-F5344CB8AC3E}">
        <p14:creationId xmlns:p14="http://schemas.microsoft.com/office/powerpoint/2010/main" val="1270058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3854C-DBA4-AAB1-45D5-4E7B710EC72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A5BFDF-D8AB-171A-C798-090CD5FA8487}"/>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29</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92CC6F9E-4435-42DE-BC54-5F6498A89986}"/>
              </a:ext>
            </a:extLst>
          </p:cNvPr>
          <p:cNvSpPr>
            <a:spLocks noGrp="1"/>
          </p:cNvSpPr>
          <p:nvPr>
            <p:ph type="body" sz="quarter" idx="4294967295"/>
          </p:nvPr>
        </p:nvSpPr>
        <p:spPr>
          <a:xfrm>
            <a:off x="445009" y="1185592"/>
            <a:ext cx="4126991" cy="1252808"/>
          </a:xfrm>
          <a:prstGeom prst="rect">
            <a:avLst/>
          </a:prstGeom>
        </p:spPr>
        <p:txBody>
          <a:bodyPr lIns="91440" tIns="45720" rIns="91440" bIns="45720" anchor="t"/>
          <a:lstStyle/>
          <a:p>
            <a:pPr marL="85725" indent="-85725">
              <a:lnSpc>
                <a:spcPts val="1500"/>
              </a:lnSpc>
              <a:spcBef>
                <a:spcPts val="0"/>
              </a:spcBef>
              <a:spcAft>
                <a:spcPts val="600"/>
              </a:spcAft>
            </a:pPr>
            <a:r>
              <a:rPr lang="ja-JP" altLang="en-US" sz="1100">
                <a:latin typeface="Yu Gothic UI"/>
                <a:ea typeface="Yu Gothic UI"/>
              </a:rPr>
              <a:t>待機児童対策に伴う保育施設数の増加により事務作業量が増え、クラウド環境の導入により作業時間を短縮しているが、まだ対応できていない業務がある。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このため補助金・給付や指導監査の業務において、クラウド環境を活用した業務フローに見直すことで効率化を図る。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将来的には、保育施設とのクラウド上のコミュニケーションを通じて情報共有を密にすることで、事業者・市の職員双方の負担を軽減するとともに、モバイル端末を利用した監査を導入することでも、職員の負荷を軽減する。また、監査・指導結果を早期に公表することで、事業者の改善を促し、市民の安心を確保する。</a:t>
            </a:r>
          </a:p>
        </p:txBody>
      </p:sp>
      <p:sp>
        <p:nvSpPr>
          <p:cNvPr id="5" name="テキスト プレースホルダー 4">
            <a:extLst>
              <a:ext uri="{FF2B5EF4-FFF2-40B4-BE49-F238E27FC236}">
                <a16:creationId xmlns:a16="http://schemas.microsoft.com/office/drawing/2014/main" id="{EB3F1DA7-2D75-7FA9-C0D9-1AF7C67A0169}"/>
              </a:ext>
            </a:extLst>
          </p:cNvPr>
          <p:cNvSpPr>
            <a:spLocks noGrp="1"/>
          </p:cNvSpPr>
          <p:nvPr>
            <p:ph type="body" sz="quarter" idx="13"/>
          </p:nvPr>
        </p:nvSpPr>
        <p:spPr>
          <a:prstGeom prst="rect">
            <a:avLst/>
          </a:prstGeom>
        </p:spPr>
        <p:txBody>
          <a:bodyPr/>
          <a:lstStyle/>
          <a:p>
            <a:r>
              <a:rPr kumimoji="1" lang="ja-JP" altLang="en-US">
                <a:latin typeface="Yu Gothic UI" panose="020B0500000000000000" pitchFamily="50" charset="-128"/>
                <a:ea typeface="Yu Gothic UI" panose="020B0500000000000000" pitchFamily="50" charset="-128"/>
              </a:rPr>
              <a:t>補助金・給付の各種申請や監査業務における作業効率化及び保育サービスの質向上が図られていること</a:t>
            </a:r>
            <a:r>
              <a:rPr kumimoji="1" lang="ja-JP" altLang="en-US" sz="1100">
                <a:latin typeface="Yu Gothic UI" panose="020B0500000000000000" pitchFamily="50" charset="-128"/>
                <a:ea typeface="Yu Gothic UI" panose="020B0500000000000000" pitchFamily="50" charset="-128"/>
              </a:rPr>
              <a:t>。</a:t>
            </a:r>
          </a:p>
        </p:txBody>
      </p:sp>
      <p:grpSp>
        <p:nvGrpSpPr>
          <p:cNvPr id="13" name="グループ化 12">
            <a:extLst>
              <a:ext uri="{FF2B5EF4-FFF2-40B4-BE49-F238E27FC236}">
                <a16:creationId xmlns:a16="http://schemas.microsoft.com/office/drawing/2014/main" id="{3300A04E-EAD0-D868-8B5C-778701647DFA}"/>
              </a:ext>
            </a:extLst>
          </p:cNvPr>
          <p:cNvGrpSpPr/>
          <p:nvPr/>
        </p:nvGrpSpPr>
        <p:grpSpPr>
          <a:xfrm>
            <a:off x="4881838" y="4651080"/>
            <a:ext cx="1157494" cy="243520"/>
            <a:chOff x="528309" y="7695403"/>
            <a:chExt cx="1157494" cy="243520"/>
          </a:xfrm>
        </p:grpSpPr>
        <p:sp>
          <p:nvSpPr>
            <p:cNvPr id="14" name="正方形/長方形 13">
              <a:extLst>
                <a:ext uri="{FF2B5EF4-FFF2-40B4-BE49-F238E27FC236}">
                  <a16:creationId xmlns:a16="http://schemas.microsoft.com/office/drawing/2014/main" id="{10F04A8F-02D1-C0E1-0917-8E6658508A9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F1DB3261-BC01-8F0D-67EC-1ABC6DDACFA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9AD0FF76-5691-B43C-D392-8FBE8AEAFDD3}"/>
              </a:ext>
            </a:extLst>
          </p:cNvPr>
          <p:cNvGraphicFramePr>
            <a:graphicFrameLocks noGrp="1"/>
          </p:cNvGraphicFramePr>
          <p:nvPr>
            <p:extLst>
              <p:ext uri="{D42A27DB-BD31-4B8C-83A1-F6EECF244321}">
                <p14:modId xmlns:p14="http://schemas.microsoft.com/office/powerpoint/2010/main" val="536002657"/>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0" name="テキスト プレースホルダー 12">
            <a:extLst>
              <a:ext uri="{FF2B5EF4-FFF2-40B4-BE49-F238E27FC236}">
                <a16:creationId xmlns:a16="http://schemas.microsoft.com/office/drawing/2014/main" id="{F663484B-3A8C-D284-ED13-AF3BA6929DB9}"/>
              </a:ext>
            </a:extLst>
          </p:cNvPr>
          <p:cNvSpPr txBox="1">
            <a:spLocks/>
          </p:cNvSpPr>
          <p:nvPr/>
        </p:nvSpPr>
        <p:spPr>
          <a:xfrm>
            <a:off x="453801" y="39624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年度にシステム開発及び試用テスト等を実施した。</a:t>
            </a:r>
          </a:p>
          <a:p>
            <a:endParaRPr lang="ja-JP" altLang="en-US"/>
          </a:p>
        </p:txBody>
      </p:sp>
      <p:sp>
        <p:nvSpPr>
          <p:cNvPr id="23" name="正方形/長方形 22">
            <a:extLst>
              <a:ext uri="{FF2B5EF4-FFF2-40B4-BE49-F238E27FC236}">
                <a16:creationId xmlns:a16="http://schemas.microsoft.com/office/drawing/2014/main" id="{5386DEA9-4FDE-342E-93E5-86EA16785028}"/>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pSp>
        <p:nvGrpSpPr>
          <p:cNvPr id="30" name="グループ化 29">
            <a:extLst>
              <a:ext uri="{FF2B5EF4-FFF2-40B4-BE49-F238E27FC236}">
                <a16:creationId xmlns:a16="http://schemas.microsoft.com/office/drawing/2014/main" id="{98AF7625-AEB9-CD4F-F0C4-1DAC6E007458}"/>
              </a:ext>
            </a:extLst>
          </p:cNvPr>
          <p:cNvGrpSpPr/>
          <p:nvPr/>
        </p:nvGrpSpPr>
        <p:grpSpPr>
          <a:xfrm>
            <a:off x="447675" y="3657600"/>
            <a:ext cx="1375502" cy="243520"/>
            <a:chOff x="528309" y="7695403"/>
            <a:chExt cx="1375502" cy="243520"/>
          </a:xfrm>
        </p:grpSpPr>
        <p:sp>
          <p:nvSpPr>
            <p:cNvPr id="31" name="正方形/長方形 30">
              <a:extLst>
                <a:ext uri="{FF2B5EF4-FFF2-40B4-BE49-F238E27FC236}">
                  <a16:creationId xmlns:a16="http://schemas.microsoft.com/office/drawing/2014/main" id="{FD553A82-C693-3D40-CCD0-478656A47CD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E83F4C3E-BCBD-E493-7F9A-A416C4116869}"/>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6" name="ホームベース 30">
            <a:extLst>
              <a:ext uri="{FF2B5EF4-FFF2-40B4-BE49-F238E27FC236}">
                <a16:creationId xmlns:a16="http://schemas.microsoft.com/office/drawing/2014/main" id="{D4ABF3C0-7B08-1CDC-0AA6-7FF42044E383}"/>
              </a:ext>
            </a:extLst>
          </p:cNvPr>
          <p:cNvSpPr/>
          <p:nvPr/>
        </p:nvSpPr>
        <p:spPr>
          <a:xfrm>
            <a:off x="6972478" y="5317886"/>
            <a:ext cx="2019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運用保守</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（職員で実施）</a:t>
            </a:r>
            <a:endParaRPr lang="en-US" altLang="ja-JP" sz="900">
              <a:solidFill>
                <a:srgbClr val="000000"/>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55DEB6EE-A624-F75C-C85F-8A1647B051C3}"/>
              </a:ext>
            </a:extLst>
          </p:cNvPr>
          <p:cNvSpPr/>
          <p:nvPr/>
        </p:nvSpPr>
        <p:spPr>
          <a:xfrm>
            <a:off x="6972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16775549-23A1-AE67-1E22-F490A5BCE6EF}"/>
              </a:ext>
            </a:extLst>
          </p:cNvPr>
          <p:cNvSpPr/>
          <p:nvPr/>
        </p:nvSpPr>
        <p:spPr>
          <a:xfrm>
            <a:off x="5928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9C68E06C-A8E3-3C8B-6EEF-AE85B91DC778}"/>
              </a:ext>
            </a:extLst>
          </p:cNvPr>
          <p:cNvSpPr/>
          <p:nvPr/>
        </p:nvSpPr>
        <p:spPr>
          <a:xfrm>
            <a:off x="8016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テキスト ボックス 20">
            <a:extLst>
              <a:ext uri="{FF2B5EF4-FFF2-40B4-BE49-F238E27FC236}">
                <a16:creationId xmlns:a16="http://schemas.microsoft.com/office/drawing/2014/main" id="{C2BE586E-12D6-1533-294F-6043940F023B}"/>
              </a:ext>
            </a:extLst>
          </p:cNvPr>
          <p:cNvSpPr txBox="1"/>
          <p:nvPr/>
        </p:nvSpPr>
        <p:spPr>
          <a:xfrm>
            <a:off x="4881838" y="53178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システム</a:t>
            </a:r>
            <a:br>
              <a:rPr lang="en-US" altLang="ja-JP" sz="1000" b="1">
                <a:solidFill>
                  <a:srgbClr val="FFFFFF"/>
                </a:solidFill>
                <a:latin typeface="Yu Gothic UI" panose="020B0500000000000000" pitchFamily="50" charset="-128"/>
                <a:ea typeface="Yu Gothic UI" panose="020B0500000000000000" pitchFamily="50" charset="-128"/>
              </a:rPr>
            </a:br>
            <a:r>
              <a:rPr lang="ja-JP" altLang="en-US" sz="1000" b="1">
                <a:solidFill>
                  <a:srgbClr val="FFFFFF"/>
                </a:solidFill>
                <a:latin typeface="Yu Gothic UI" panose="020B0500000000000000" pitchFamily="50" charset="-128"/>
                <a:ea typeface="Yu Gothic UI" panose="020B0500000000000000" pitchFamily="50" charset="-128"/>
              </a:rPr>
              <a:t>開発・運用保守</a:t>
            </a:r>
          </a:p>
        </p:txBody>
      </p:sp>
      <p:sp>
        <p:nvSpPr>
          <p:cNvPr id="34" name="ホームベース 30">
            <a:extLst>
              <a:ext uri="{FF2B5EF4-FFF2-40B4-BE49-F238E27FC236}">
                <a16:creationId xmlns:a16="http://schemas.microsoft.com/office/drawing/2014/main" id="{DB5B914F-BA54-0D73-FD7A-FE7CD82695B5}"/>
              </a:ext>
            </a:extLst>
          </p:cNvPr>
          <p:cNvSpPr/>
          <p:nvPr/>
        </p:nvSpPr>
        <p:spPr>
          <a:xfrm>
            <a:off x="5928478" y="5859343"/>
            <a:ext cx="307489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シミュレーションツール稼働</a:t>
            </a:r>
          </a:p>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モバイル端末による監査の実施</a:t>
            </a:r>
          </a:p>
        </p:txBody>
      </p:sp>
      <p:sp>
        <p:nvSpPr>
          <p:cNvPr id="35" name="テキスト ボックス 34">
            <a:extLst>
              <a:ext uri="{FF2B5EF4-FFF2-40B4-BE49-F238E27FC236}">
                <a16:creationId xmlns:a16="http://schemas.microsoft.com/office/drawing/2014/main" id="{1AD0DCC0-5E4A-61D1-EB42-F9F92BC81239}"/>
              </a:ext>
            </a:extLst>
          </p:cNvPr>
          <p:cNvSpPr txBox="1"/>
          <p:nvPr/>
        </p:nvSpPr>
        <p:spPr>
          <a:xfrm>
            <a:off x="4881838" y="58593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システム利用</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39" name="テキスト プレースホルダー 5">
            <a:extLst>
              <a:ext uri="{FF2B5EF4-FFF2-40B4-BE49-F238E27FC236}">
                <a16:creationId xmlns:a16="http://schemas.microsoft.com/office/drawing/2014/main" id="{87C397B4-AC1B-3223-C5DA-3440746AA96F}"/>
              </a:ext>
            </a:extLst>
          </p:cNvPr>
          <p:cNvSpPr>
            <a:spLocks noGrp="1"/>
          </p:cNvSpPr>
          <p:nvPr>
            <p:ph type="body" sz="quarter" idx="14"/>
          </p:nvPr>
        </p:nvSpPr>
        <p:spPr>
          <a:xfrm>
            <a:off x="5904000" y="2003072"/>
            <a:ext cx="3414740" cy="511528"/>
          </a:xfrm>
          <a:prstGeom prst="rect">
            <a:avLst/>
          </a:prstGeom>
        </p:spPr>
        <p:txBody>
          <a:bodyPr/>
          <a:lstStyle/>
          <a:p>
            <a:r>
              <a:rPr lang="ja-JP" altLang="en-US">
                <a:latin typeface="Yu Gothic UI" panose="020B0500000000000000" pitchFamily="50" charset="-128"/>
                <a:ea typeface="Yu Gothic UI" panose="020B0500000000000000" pitchFamily="50" charset="-128"/>
              </a:rPr>
              <a:t>事業者からの問合せ件数の減少</a:t>
            </a:r>
            <a:endParaRPr lang="en-US" altLang="ja-JP">
              <a:latin typeface="Yu Gothic UI" panose="020B0500000000000000" pitchFamily="50" charset="-128"/>
              <a:ea typeface="Yu Gothic UI" panose="020B0500000000000000" pitchFamily="50" charset="-128"/>
            </a:endParaRPr>
          </a:p>
          <a:p>
            <a:endParaRPr kumimoji="1" lang="en-US" altLang="ja-JP" sz="1100"/>
          </a:p>
          <a:p>
            <a:pPr marL="0" indent="0">
              <a:buNone/>
            </a:pPr>
            <a:endParaRPr kumimoji="1" lang="en-US" altLang="ja-JP" sz="1100">
              <a:latin typeface="Yu Gothic UI" panose="020B0500000000000000" pitchFamily="50" charset="-128"/>
              <a:ea typeface="Yu Gothic UI" panose="020B0500000000000000" pitchFamily="50" charset="-128"/>
            </a:endParaRPr>
          </a:p>
          <a:p>
            <a:pPr marL="0" indent="0">
              <a:buNone/>
            </a:pPr>
            <a:endParaRPr lang="en-US" altLang="ja-JP"/>
          </a:p>
          <a:p>
            <a:pPr marL="0" indent="0">
              <a:buNone/>
            </a:pPr>
            <a:endParaRPr kumimoji="1" lang="en-US" altLang="ja-JP" sz="1100">
              <a:latin typeface="Yu Gothic UI" panose="020B0500000000000000" pitchFamily="50" charset="-128"/>
              <a:ea typeface="Yu Gothic UI" panose="020B0500000000000000" pitchFamily="50" charset="-128"/>
            </a:endParaRPr>
          </a:p>
          <a:p>
            <a:r>
              <a:rPr kumimoji="1" lang="ja-JP" altLang="en-US" sz="1100">
                <a:latin typeface="Yu Gothic UI" panose="020B0500000000000000" pitchFamily="50" charset="-128"/>
                <a:ea typeface="Yu Gothic UI" panose="020B0500000000000000" pitchFamily="50" charset="-128"/>
              </a:rPr>
              <a:t>事業者からの問合せ対応時間の減少</a:t>
            </a:r>
          </a:p>
        </p:txBody>
      </p:sp>
      <p:sp>
        <p:nvSpPr>
          <p:cNvPr id="40" name="正方形/長方形 39">
            <a:extLst>
              <a:ext uri="{FF2B5EF4-FFF2-40B4-BE49-F238E27FC236}">
                <a16:creationId xmlns:a16="http://schemas.microsoft.com/office/drawing/2014/main" id="{48ECC2CE-1B21-21D0-7023-CDC842974FFC}"/>
              </a:ext>
            </a:extLst>
          </p:cNvPr>
          <p:cNvSpPr/>
          <p:nvPr/>
        </p:nvSpPr>
        <p:spPr>
          <a:xfrm>
            <a:off x="4860000" y="1963152"/>
            <a:ext cx="972000" cy="23802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2" name="表プレースホルダー 18">
            <a:extLst>
              <a:ext uri="{FF2B5EF4-FFF2-40B4-BE49-F238E27FC236}">
                <a16:creationId xmlns:a16="http://schemas.microsoft.com/office/drawing/2014/main" id="{EBEB6D44-A75B-98E4-27AC-592E270BCDD3}"/>
              </a:ext>
            </a:extLst>
          </p:cNvPr>
          <p:cNvGraphicFramePr>
            <a:graphicFrameLocks/>
          </p:cNvGraphicFramePr>
          <p:nvPr>
            <p:extLst>
              <p:ext uri="{D42A27DB-BD31-4B8C-83A1-F6EECF244321}">
                <p14:modId xmlns:p14="http://schemas.microsoft.com/office/powerpoint/2010/main" val="825770258"/>
              </p:ext>
            </p:extLst>
          </p:nvPr>
        </p:nvGraphicFramePr>
        <p:xfrm>
          <a:off x="5957327" y="2268407"/>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a:ea typeface="Yu Gothic UI"/>
                        </a:rPr>
                        <a:t>10</a:t>
                      </a:r>
                      <a:r>
                        <a:rPr kumimoji="1" lang="ja-JP" altLang="en-US" sz="1000">
                          <a:solidFill>
                            <a:schemeClr val="tx1"/>
                          </a:solidFill>
                          <a:latin typeface="Yu Gothic UI"/>
                          <a:ea typeface="Yu Gothic UI"/>
                        </a:rPr>
                        <a:t>件</a:t>
                      </a:r>
                      <a:r>
                        <a:rPr kumimoji="1" lang="en-US" altLang="ja-JP" sz="1000">
                          <a:solidFill>
                            <a:schemeClr val="tx1"/>
                          </a:solidFill>
                          <a:latin typeface="Yu Gothic UI"/>
                          <a:ea typeface="Yu Gothic UI"/>
                        </a:rPr>
                        <a:t>/</a:t>
                      </a:r>
                      <a:r>
                        <a:rPr kumimoji="1" lang="ja-JP" altLang="en-US" sz="1000">
                          <a:solidFill>
                            <a:schemeClr val="tx1"/>
                          </a:solidFill>
                          <a:latin typeface="Yu Gothic UI"/>
                          <a:ea typeface="Yu Gothic UI"/>
                        </a:rPr>
                        <a:t>月</a:t>
                      </a:r>
                      <a:endParaRPr kumimoji="1" lang="en-US" altLang="ja-JP" sz="1000">
                        <a:solidFill>
                          <a:schemeClr val="tx1"/>
                        </a:solidFill>
                        <a:latin typeface="Yu Gothic UI"/>
                        <a:ea typeface="Yu Gothic UI"/>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10</a:t>
                      </a:r>
                      <a:r>
                        <a:rPr kumimoji="1" lang="ja-JP" altLang="en-US" sz="1000">
                          <a:solidFill>
                            <a:schemeClr val="tx1"/>
                          </a:solidFill>
                          <a:latin typeface="Yu Gothic UI" panose="020B0500000000000000" pitchFamily="50" charset="-128"/>
                          <a:ea typeface="Yu Gothic UI" panose="020B0500000000000000" pitchFamily="50" charset="-128"/>
                        </a:rPr>
                        <a:t>件</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月</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a:t>
                      </a:r>
                      <a:r>
                        <a:rPr kumimoji="1" lang="ja-JP" altLang="en-US" sz="1000">
                          <a:solidFill>
                            <a:schemeClr val="tx1"/>
                          </a:solidFill>
                          <a:latin typeface="Yu Gothic UI" panose="020B0500000000000000" pitchFamily="50" charset="-128"/>
                          <a:ea typeface="Yu Gothic UI" panose="020B0500000000000000" pitchFamily="50" charset="-128"/>
                        </a:rPr>
                        <a:t>件</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月</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5</a:t>
                      </a:r>
                      <a:r>
                        <a:rPr kumimoji="1" lang="ja-JP" altLang="en-US" sz="1000" dirty="0">
                          <a:solidFill>
                            <a:schemeClr val="tx1"/>
                          </a:solidFill>
                          <a:latin typeface="Yu Gothic UI" panose="020B0500000000000000" pitchFamily="50" charset="-128"/>
                          <a:ea typeface="Yu Gothic UI" panose="020B0500000000000000" pitchFamily="50" charset="-128"/>
                        </a:rPr>
                        <a:t>件</a:t>
                      </a:r>
                      <a:r>
                        <a:rPr kumimoji="1" lang="en-US" altLang="ja-JP" sz="1000" dirty="0">
                          <a:solidFill>
                            <a:schemeClr val="tx1"/>
                          </a:solidFill>
                          <a:latin typeface="Yu Gothic UI" panose="020B0500000000000000" pitchFamily="50" charset="-128"/>
                          <a:ea typeface="Yu Gothic UI" panose="020B0500000000000000" pitchFamily="50" charset="-128"/>
                        </a:rPr>
                        <a:t>/</a:t>
                      </a:r>
                      <a:r>
                        <a:rPr kumimoji="1" lang="ja-JP" altLang="en-US" sz="1000" dirty="0">
                          <a:solidFill>
                            <a:schemeClr val="tx1"/>
                          </a:solidFill>
                          <a:latin typeface="Yu Gothic UI" panose="020B0500000000000000" pitchFamily="50" charset="-128"/>
                          <a:ea typeface="Yu Gothic UI" panose="020B0500000000000000" pitchFamily="50" charset="-128"/>
                        </a:rPr>
                        <a:t>月</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45" name="表プレースホルダー 18">
            <a:extLst>
              <a:ext uri="{FF2B5EF4-FFF2-40B4-BE49-F238E27FC236}">
                <a16:creationId xmlns:a16="http://schemas.microsoft.com/office/drawing/2014/main" id="{F34D684E-3B94-5E61-80DE-72215FCAA97E}"/>
              </a:ext>
            </a:extLst>
          </p:cNvPr>
          <p:cNvGraphicFramePr>
            <a:graphicFrameLocks/>
          </p:cNvGraphicFramePr>
          <p:nvPr>
            <p:extLst>
              <p:ext uri="{D42A27DB-BD31-4B8C-83A1-F6EECF244321}">
                <p14:modId xmlns:p14="http://schemas.microsoft.com/office/powerpoint/2010/main" val="691327572"/>
              </p:ext>
            </p:extLst>
          </p:nvPr>
        </p:nvGraphicFramePr>
        <p:xfrm>
          <a:off x="5961108" y="3505200"/>
          <a:ext cx="3216272" cy="709902"/>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solidFill>
                            <a:schemeClr val="tx1"/>
                          </a:solidFill>
                          <a:latin typeface="Yu Gothic UI"/>
                          <a:ea typeface="Yu Gothic UI"/>
                        </a:rPr>
                        <a:t>90</a:t>
                      </a:r>
                      <a:r>
                        <a:rPr kumimoji="1" lang="ja-JP" altLang="en-US" sz="1000">
                          <a:solidFill>
                            <a:schemeClr val="tx1"/>
                          </a:solidFill>
                          <a:latin typeface="Yu Gothic UI"/>
                          <a:ea typeface="Yu Gothic UI"/>
                        </a:rPr>
                        <a:t>分</a:t>
                      </a:r>
                      <a:r>
                        <a:rPr kumimoji="1" lang="en-US" altLang="ja-JP" sz="1000">
                          <a:solidFill>
                            <a:schemeClr val="tx1"/>
                          </a:solidFill>
                          <a:latin typeface="Yu Gothic UI"/>
                          <a:ea typeface="Yu Gothic UI"/>
                        </a:rPr>
                        <a:t>/</a:t>
                      </a:r>
                      <a:r>
                        <a:rPr kumimoji="1" lang="ja-JP" altLang="en-US" sz="1000">
                          <a:solidFill>
                            <a:schemeClr val="tx1"/>
                          </a:solidFill>
                          <a:latin typeface="Yu Gothic UI"/>
                          <a:ea typeface="Yu Gothic UI"/>
                        </a:rPr>
                        <a:t>件</a:t>
                      </a:r>
                      <a:endParaRPr kumimoji="1" lang="en-US" altLang="ja-JP" sz="1000">
                        <a:solidFill>
                          <a:schemeClr val="tx1"/>
                        </a:solidFill>
                        <a:latin typeface="Yu Gothic UI"/>
                        <a:ea typeface="Yu Gothic UI"/>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45</a:t>
                      </a:r>
                      <a:r>
                        <a:rPr kumimoji="1" lang="ja-JP" altLang="en-US" sz="1000">
                          <a:solidFill>
                            <a:schemeClr val="tx1"/>
                          </a:solidFill>
                          <a:latin typeface="Yu Gothic UI" panose="020B0500000000000000" pitchFamily="50" charset="-128"/>
                          <a:ea typeface="Yu Gothic UI" panose="020B0500000000000000" pitchFamily="50" charset="-128"/>
                        </a:rPr>
                        <a:t>分</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件</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25</a:t>
                      </a:r>
                      <a:r>
                        <a:rPr kumimoji="1" lang="ja-JP" altLang="en-US" sz="1000">
                          <a:solidFill>
                            <a:schemeClr val="tx1"/>
                          </a:solidFill>
                          <a:latin typeface="Yu Gothic UI" panose="020B0500000000000000" pitchFamily="50" charset="-128"/>
                          <a:ea typeface="Yu Gothic UI" panose="020B0500000000000000" pitchFamily="50" charset="-128"/>
                        </a:rPr>
                        <a:t>分</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件</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25</a:t>
                      </a:r>
                      <a:r>
                        <a:rPr kumimoji="1" lang="ja-JP" altLang="en-US" sz="1000" dirty="0">
                          <a:solidFill>
                            <a:schemeClr val="tx1"/>
                          </a:solidFill>
                          <a:latin typeface="Yu Gothic UI" panose="020B0500000000000000" pitchFamily="50" charset="-128"/>
                          <a:ea typeface="Yu Gothic UI" panose="020B0500000000000000" pitchFamily="50" charset="-128"/>
                        </a:rPr>
                        <a:t>分</a:t>
                      </a:r>
                      <a:r>
                        <a:rPr kumimoji="1" lang="en-US" altLang="ja-JP" sz="1000" dirty="0">
                          <a:solidFill>
                            <a:schemeClr val="tx1"/>
                          </a:solidFill>
                          <a:latin typeface="Yu Gothic UI" panose="020B0500000000000000" pitchFamily="50" charset="-128"/>
                          <a:ea typeface="Yu Gothic UI" panose="020B0500000000000000" pitchFamily="50" charset="-128"/>
                        </a:rPr>
                        <a:t>/</a:t>
                      </a:r>
                      <a:r>
                        <a:rPr kumimoji="1" lang="ja-JP" altLang="en-US" sz="1000" dirty="0">
                          <a:solidFill>
                            <a:schemeClr val="tx1"/>
                          </a:solidFill>
                          <a:latin typeface="Yu Gothic UI" panose="020B0500000000000000" pitchFamily="50" charset="-128"/>
                          <a:ea typeface="Yu Gothic UI" panose="020B0500000000000000" pitchFamily="50" charset="-128"/>
                        </a:rPr>
                        <a:t>件</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47" name="ホームベース 30">
            <a:extLst>
              <a:ext uri="{FF2B5EF4-FFF2-40B4-BE49-F238E27FC236}">
                <a16:creationId xmlns:a16="http://schemas.microsoft.com/office/drawing/2014/main" id="{B59AA16A-F7EF-E96C-D7D3-A676A1A14261}"/>
              </a:ext>
            </a:extLst>
          </p:cNvPr>
          <p:cNvSpPr/>
          <p:nvPr/>
        </p:nvSpPr>
        <p:spPr>
          <a:xfrm>
            <a:off x="59284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運用保守</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（事業者で実施）</a:t>
            </a:r>
          </a:p>
        </p:txBody>
      </p:sp>
      <p:grpSp>
        <p:nvGrpSpPr>
          <p:cNvPr id="7" name="グループ化 6">
            <a:extLst>
              <a:ext uri="{FF2B5EF4-FFF2-40B4-BE49-F238E27FC236}">
                <a16:creationId xmlns:a16="http://schemas.microsoft.com/office/drawing/2014/main" id="{85346F7B-8116-1BBD-E2F5-BE19272E3D93}"/>
              </a:ext>
            </a:extLst>
          </p:cNvPr>
          <p:cNvGrpSpPr/>
          <p:nvPr/>
        </p:nvGrpSpPr>
        <p:grpSpPr>
          <a:xfrm>
            <a:off x="4881600" y="892800"/>
            <a:ext cx="2011895" cy="243520"/>
            <a:chOff x="528309" y="3016181"/>
            <a:chExt cx="2011895" cy="243520"/>
          </a:xfrm>
        </p:grpSpPr>
        <p:sp>
          <p:nvSpPr>
            <p:cNvPr id="9" name="正方形/長方形 8">
              <a:extLst>
                <a:ext uri="{FF2B5EF4-FFF2-40B4-BE49-F238E27FC236}">
                  <a16:creationId xmlns:a16="http://schemas.microsoft.com/office/drawing/2014/main" id="{DCD9E4FD-81FF-09CF-A3F3-1A368A28D7D2}"/>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テキスト ボックス 10">
              <a:extLst>
                <a:ext uri="{FF2B5EF4-FFF2-40B4-BE49-F238E27FC236}">
                  <a16:creationId xmlns:a16="http://schemas.microsoft.com/office/drawing/2014/main" id="{23FFF660-CF46-C6C1-78C4-07D459279656}"/>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9" name="タイトル 1">
            <a:extLst>
              <a:ext uri="{FF2B5EF4-FFF2-40B4-BE49-F238E27FC236}">
                <a16:creationId xmlns:a16="http://schemas.microsoft.com/office/drawing/2014/main" id="{90CD9B74-F664-46CF-C9E4-640C991AF94F}"/>
              </a:ext>
            </a:extLst>
          </p:cNvPr>
          <p:cNvSpPr>
            <a:spLocks noGrp="1"/>
          </p:cNvSpPr>
          <p:nvPr>
            <p:ph type="title"/>
          </p:nvPr>
        </p:nvSpPr>
        <p:spPr>
          <a:xfrm>
            <a:off x="446400" y="85725"/>
            <a:ext cx="4737911" cy="728793"/>
          </a:xfrm>
        </p:spPr>
        <p:txBody>
          <a:bodyPr/>
          <a:lstStyle/>
          <a:p>
            <a:r>
              <a:rPr kumimoji="1" lang="ja-JP" altLang="en-US"/>
              <a:t>民間保育施設等との</a:t>
            </a:r>
            <a:br>
              <a:rPr kumimoji="1" lang="ja-JP" altLang="en-US"/>
            </a:br>
            <a:r>
              <a:rPr kumimoji="1" lang="ja-JP" altLang="en-US"/>
              <a:t>　スムーズな情報共有を実現</a:t>
            </a:r>
          </a:p>
        </p:txBody>
      </p:sp>
      <p:pic>
        <p:nvPicPr>
          <p:cNvPr id="46" name="図 45">
            <a:extLst>
              <a:ext uri="{FF2B5EF4-FFF2-40B4-BE49-F238E27FC236}">
                <a16:creationId xmlns:a16="http://schemas.microsoft.com/office/drawing/2014/main" id="{37D3E942-9A53-07D6-C3FD-AB8CEAE3C9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154" y="4676143"/>
            <a:ext cx="676646" cy="502938"/>
          </a:xfrm>
          <a:prstGeom prst="rect">
            <a:avLst/>
          </a:prstGeom>
        </p:spPr>
      </p:pic>
      <p:pic>
        <p:nvPicPr>
          <p:cNvPr id="65" name="図 64" descr="テキスト が含まれている画像&#10;&#10;自動的に生成された説明">
            <a:extLst>
              <a:ext uri="{FF2B5EF4-FFF2-40B4-BE49-F238E27FC236}">
                <a16:creationId xmlns:a16="http://schemas.microsoft.com/office/drawing/2014/main" id="{CC0E4EB1-279D-7261-E533-D619947FCE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172" y="5152046"/>
            <a:ext cx="887581" cy="887581"/>
          </a:xfrm>
          <a:prstGeom prst="rect">
            <a:avLst/>
          </a:prstGeom>
        </p:spPr>
      </p:pic>
      <p:sp>
        <p:nvSpPr>
          <p:cNvPr id="66" name="メモ 11">
            <a:extLst>
              <a:ext uri="{FF2B5EF4-FFF2-40B4-BE49-F238E27FC236}">
                <a16:creationId xmlns:a16="http://schemas.microsoft.com/office/drawing/2014/main" id="{B80B77C2-F772-6B39-A414-F9777815840F}"/>
              </a:ext>
            </a:extLst>
          </p:cNvPr>
          <p:cNvSpPr/>
          <p:nvPr/>
        </p:nvSpPr>
        <p:spPr>
          <a:xfrm>
            <a:off x="2362200" y="4495800"/>
            <a:ext cx="365376" cy="401983"/>
          </a:xfrm>
          <a:prstGeom prst="foldedCorner">
            <a:avLst>
              <a:gd name="adj" fmla="val 27511"/>
            </a:avLst>
          </a:prstGeom>
          <a:solidFill>
            <a:srgbClr val="66FF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kumimoji="1" lang="en-US" altLang="ja-JP" sz="400">
                <a:solidFill>
                  <a:schemeClr val="tx1"/>
                </a:solidFill>
                <a:latin typeface="Yu Gothic UI" panose="020B0500000000000000" pitchFamily="50" charset="-128"/>
                <a:ea typeface="Yu Gothic UI" panose="020B0500000000000000" pitchFamily="50" charset="-128"/>
              </a:rPr>
              <a:t>―――</a:t>
            </a:r>
          </a:p>
          <a:p>
            <a:pPr algn="ctr"/>
            <a:r>
              <a:rPr kumimoji="1" lang="en-US" altLang="ja-JP" sz="400">
                <a:solidFill>
                  <a:schemeClr val="tx1"/>
                </a:solidFill>
                <a:latin typeface="Yu Gothic UI" panose="020B0500000000000000" pitchFamily="50" charset="-128"/>
                <a:ea typeface="Yu Gothic UI" panose="020B0500000000000000" pitchFamily="50" charset="-128"/>
              </a:rPr>
              <a:t>―――</a:t>
            </a:r>
            <a:endParaRPr kumimoji="1" lang="ja-JP" altLang="en-US" sz="400">
              <a:solidFill>
                <a:schemeClr val="tx1"/>
              </a:solidFill>
              <a:latin typeface="Yu Gothic UI" panose="020B0500000000000000" pitchFamily="50" charset="-128"/>
              <a:ea typeface="Yu Gothic UI" panose="020B0500000000000000" pitchFamily="50" charset="-128"/>
            </a:endParaRPr>
          </a:p>
          <a:p>
            <a:pPr algn="ctr"/>
            <a:r>
              <a:rPr kumimoji="1" lang="en-US" altLang="ja-JP" sz="400">
                <a:solidFill>
                  <a:schemeClr val="tx1"/>
                </a:solidFill>
                <a:latin typeface="Yu Gothic UI" panose="020B0500000000000000" pitchFamily="50" charset="-128"/>
                <a:ea typeface="Yu Gothic UI" panose="020B0500000000000000" pitchFamily="50" charset="-128"/>
              </a:rPr>
              <a:t>―――</a:t>
            </a:r>
            <a:endParaRPr kumimoji="1" lang="ja-JP" altLang="en-US" sz="400">
              <a:solidFill>
                <a:schemeClr val="tx1"/>
              </a:solidFill>
              <a:latin typeface="Yu Gothic UI" panose="020B0500000000000000" pitchFamily="50" charset="-128"/>
              <a:ea typeface="Yu Gothic UI" panose="020B0500000000000000" pitchFamily="50" charset="-128"/>
            </a:endParaRPr>
          </a:p>
        </p:txBody>
      </p:sp>
      <p:sp>
        <p:nvSpPr>
          <p:cNvPr id="67" name="雲 66">
            <a:extLst>
              <a:ext uri="{FF2B5EF4-FFF2-40B4-BE49-F238E27FC236}">
                <a16:creationId xmlns:a16="http://schemas.microsoft.com/office/drawing/2014/main" id="{811E6386-02AC-5F1E-67EE-BDC8CAEBA422}"/>
              </a:ext>
            </a:extLst>
          </p:cNvPr>
          <p:cNvSpPr/>
          <p:nvPr/>
        </p:nvSpPr>
        <p:spPr>
          <a:xfrm>
            <a:off x="1689578" y="5031193"/>
            <a:ext cx="883636" cy="465257"/>
          </a:xfrm>
          <a:prstGeom prst="cloud">
            <a:avLst/>
          </a:prstGeom>
          <a:solidFill>
            <a:schemeClr val="bg1"/>
          </a:solid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68" name="図 67">
            <a:extLst>
              <a:ext uri="{FF2B5EF4-FFF2-40B4-BE49-F238E27FC236}">
                <a16:creationId xmlns:a16="http://schemas.microsoft.com/office/drawing/2014/main" id="{41D7F437-8229-9CE4-53B5-1644974478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0763" y="4690876"/>
            <a:ext cx="433484" cy="512997"/>
          </a:xfrm>
          <a:prstGeom prst="rect">
            <a:avLst/>
          </a:prstGeom>
        </p:spPr>
      </p:pic>
      <p:pic>
        <p:nvPicPr>
          <p:cNvPr id="69" name="図 68">
            <a:extLst>
              <a:ext uri="{FF2B5EF4-FFF2-40B4-BE49-F238E27FC236}">
                <a16:creationId xmlns:a16="http://schemas.microsoft.com/office/drawing/2014/main" id="{3EF9B515-AD87-5108-FECB-B15B2DC96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9146" y="6101315"/>
            <a:ext cx="676646" cy="502938"/>
          </a:xfrm>
          <a:prstGeom prst="rect">
            <a:avLst/>
          </a:prstGeom>
        </p:spPr>
      </p:pic>
      <p:pic>
        <p:nvPicPr>
          <p:cNvPr id="70" name="図 69">
            <a:extLst>
              <a:ext uri="{FF2B5EF4-FFF2-40B4-BE49-F238E27FC236}">
                <a16:creationId xmlns:a16="http://schemas.microsoft.com/office/drawing/2014/main" id="{AC8FE5CD-DD96-F0BE-9F02-5B8C9AEE81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9367" y="5696167"/>
            <a:ext cx="628433" cy="628433"/>
          </a:xfrm>
          <a:prstGeom prst="rect">
            <a:avLst/>
          </a:prstGeom>
        </p:spPr>
      </p:pic>
      <p:pic>
        <p:nvPicPr>
          <p:cNvPr id="71" name="図 70">
            <a:extLst>
              <a:ext uri="{FF2B5EF4-FFF2-40B4-BE49-F238E27FC236}">
                <a16:creationId xmlns:a16="http://schemas.microsoft.com/office/drawing/2014/main" id="{ECDFB5DF-A801-3374-DFC0-4EB62F8B96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2286000" y="5915241"/>
            <a:ext cx="585086" cy="550585"/>
          </a:xfrm>
          <a:prstGeom prst="rect">
            <a:avLst/>
          </a:prstGeom>
        </p:spPr>
      </p:pic>
      <p:pic>
        <p:nvPicPr>
          <p:cNvPr id="72" name="図 71">
            <a:extLst>
              <a:ext uri="{FF2B5EF4-FFF2-40B4-BE49-F238E27FC236}">
                <a16:creationId xmlns:a16="http://schemas.microsoft.com/office/drawing/2014/main" id="{EF80F6DB-80BE-6191-C896-ED5D10E0E27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223401" y="4746154"/>
            <a:ext cx="628432" cy="664046"/>
          </a:xfrm>
          <a:prstGeom prst="rect">
            <a:avLst/>
          </a:prstGeom>
        </p:spPr>
      </p:pic>
      <p:sp>
        <p:nvSpPr>
          <p:cNvPr id="73" name="右矢印 98">
            <a:extLst>
              <a:ext uri="{FF2B5EF4-FFF2-40B4-BE49-F238E27FC236}">
                <a16:creationId xmlns:a16="http://schemas.microsoft.com/office/drawing/2014/main" id="{5494714C-83CC-2566-29D9-49EC52E7F4EC}"/>
              </a:ext>
            </a:extLst>
          </p:cNvPr>
          <p:cNvSpPr/>
          <p:nvPr/>
        </p:nvSpPr>
        <p:spPr>
          <a:xfrm rot="19438085">
            <a:off x="1195387" y="5487143"/>
            <a:ext cx="489906" cy="237010"/>
          </a:xfrm>
          <a:prstGeom prst="rightArrow">
            <a:avLst>
              <a:gd name="adj1" fmla="val 50000"/>
              <a:gd name="adj2" fmla="val 65240"/>
            </a:avLst>
          </a:prstGeom>
          <a:gradFill flip="none" rotWithShape="1">
            <a:gsLst>
              <a:gs pos="0">
                <a:srgbClr val="4E9CE2">
                  <a:shade val="30000"/>
                  <a:satMod val="115000"/>
                </a:srgbClr>
              </a:gs>
              <a:gs pos="50000">
                <a:srgbClr val="4E9CE2">
                  <a:shade val="67500"/>
                  <a:satMod val="115000"/>
                </a:srgbClr>
              </a:gs>
              <a:gs pos="100000">
                <a:srgbClr val="4E9CE2">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74" name="右矢印 98">
            <a:extLst>
              <a:ext uri="{FF2B5EF4-FFF2-40B4-BE49-F238E27FC236}">
                <a16:creationId xmlns:a16="http://schemas.microsoft.com/office/drawing/2014/main" id="{DCCF99D7-DBDE-FAF3-7822-F03ACCAFE648}"/>
              </a:ext>
            </a:extLst>
          </p:cNvPr>
          <p:cNvSpPr/>
          <p:nvPr/>
        </p:nvSpPr>
        <p:spPr>
          <a:xfrm rot="10800000">
            <a:off x="2683626" y="5028415"/>
            <a:ext cx="532608" cy="216670"/>
          </a:xfrm>
          <a:prstGeom prst="rightArrow">
            <a:avLst>
              <a:gd name="adj1" fmla="val 50000"/>
              <a:gd name="adj2" fmla="val 65240"/>
            </a:avLst>
          </a:prstGeom>
          <a:gradFill flip="none" rotWithShape="1">
            <a:gsLst>
              <a:gs pos="0">
                <a:srgbClr val="4E9CE2">
                  <a:shade val="30000"/>
                  <a:satMod val="115000"/>
                </a:srgbClr>
              </a:gs>
              <a:gs pos="50000">
                <a:srgbClr val="4E9CE2">
                  <a:shade val="67500"/>
                  <a:satMod val="115000"/>
                </a:srgbClr>
              </a:gs>
              <a:gs pos="100000">
                <a:srgbClr val="4E9CE2">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75" name="右矢印 98">
            <a:extLst>
              <a:ext uri="{FF2B5EF4-FFF2-40B4-BE49-F238E27FC236}">
                <a16:creationId xmlns:a16="http://schemas.microsoft.com/office/drawing/2014/main" id="{FB7B3334-9CC1-7246-9B29-D23109B57630}"/>
              </a:ext>
            </a:extLst>
          </p:cNvPr>
          <p:cNvSpPr/>
          <p:nvPr/>
        </p:nvSpPr>
        <p:spPr>
          <a:xfrm>
            <a:off x="2787334" y="5194295"/>
            <a:ext cx="503334" cy="224760"/>
          </a:xfrm>
          <a:prstGeom prst="rightArrow">
            <a:avLst>
              <a:gd name="adj1" fmla="val 50000"/>
              <a:gd name="adj2" fmla="val 6524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76" name="四角形: 角を丸くする 75">
            <a:extLst>
              <a:ext uri="{FF2B5EF4-FFF2-40B4-BE49-F238E27FC236}">
                <a16:creationId xmlns:a16="http://schemas.microsoft.com/office/drawing/2014/main" id="{AEB83587-4B27-3C6F-ED41-2B1F78C3364F}"/>
              </a:ext>
            </a:extLst>
          </p:cNvPr>
          <p:cNvSpPr/>
          <p:nvPr/>
        </p:nvSpPr>
        <p:spPr>
          <a:xfrm>
            <a:off x="990600" y="4267200"/>
            <a:ext cx="976339" cy="346875"/>
          </a:xfrm>
          <a:prstGeom prst="roundRect">
            <a:avLst/>
          </a:prstGeom>
          <a:solidFill>
            <a:srgbClr val="F7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クラウド環境</a:t>
            </a:r>
          </a:p>
        </p:txBody>
      </p:sp>
      <p:sp>
        <p:nvSpPr>
          <p:cNvPr id="77" name="右矢印 98">
            <a:extLst>
              <a:ext uri="{FF2B5EF4-FFF2-40B4-BE49-F238E27FC236}">
                <a16:creationId xmlns:a16="http://schemas.microsoft.com/office/drawing/2014/main" id="{B7E29700-BC82-9F7D-205C-1CBFA70A5F92}"/>
              </a:ext>
            </a:extLst>
          </p:cNvPr>
          <p:cNvSpPr/>
          <p:nvPr/>
        </p:nvSpPr>
        <p:spPr>
          <a:xfrm rot="14979605">
            <a:off x="2330235" y="5562967"/>
            <a:ext cx="391713" cy="235202"/>
          </a:xfrm>
          <a:prstGeom prst="rightArrow">
            <a:avLst>
              <a:gd name="adj1" fmla="val 50000"/>
              <a:gd name="adj2" fmla="val 65240"/>
            </a:avLst>
          </a:prstGeom>
          <a:gradFill flip="none" rotWithShape="1">
            <a:gsLst>
              <a:gs pos="0">
                <a:srgbClr val="4E9CE2">
                  <a:shade val="30000"/>
                  <a:satMod val="115000"/>
                </a:srgbClr>
              </a:gs>
              <a:gs pos="50000">
                <a:srgbClr val="4E9CE2">
                  <a:shade val="67500"/>
                  <a:satMod val="115000"/>
                </a:srgbClr>
              </a:gs>
              <a:gs pos="100000">
                <a:srgbClr val="4E9CE2">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78" name="右矢印 98">
            <a:extLst>
              <a:ext uri="{FF2B5EF4-FFF2-40B4-BE49-F238E27FC236}">
                <a16:creationId xmlns:a16="http://schemas.microsoft.com/office/drawing/2014/main" id="{07B16709-37D6-6473-39C3-830AE3878FEA}"/>
              </a:ext>
            </a:extLst>
          </p:cNvPr>
          <p:cNvSpPr/>
          <p:nvPr/>
        </p:nvSpPr>
        <p:spPr>
          <a:xfrm rot="4179605">
            <a:off x="2113656" y="5643168"/>
            <a:ext cx="395181" cy="237432"/>
          </a:xfrm>
          <a:prstGeom prst="rightArrow">
            <a:avLst>
              <a:gd name="adj1" fmla="val 50000"/>
              <a:gd name="adj2" fmla="val 6524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79" name="四角形: 角を丸くする 78">
            <a:extLst>
              <a:ext uri="{FF2B5EF4-FFF2-40B4-BE49-F238E27FC236}">
                <a16:creationId xmlns:a16="http://schemas.microsoft.com/office/drawing/2014/main" id="{265F0132-3BC0-8297-510C-692E2E063DAD}"/>
              </a:ext>
            </a:extLst>
          </p:cNvPr>
          <p:cNvSpPr/>
          <p:nvPr/>
        </p:nvSpPr>
        <p:spPr>
          <a:xfrm>
            <a:off x="3048001" y="5496450"/>
            <a:ext cx="1653460" cy="466515"/>
          </a:xfrm>
          <a:prstGeom prst="roundRect">
            <a:avLst/>
          </a:prstGeom>
          <a:solidFill>
            <a:srgbClr val="F7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補助金・給付</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指導監査業務などで活用</a:t>
            </a:r>
          </a:p>
        </p:txBody>
      </p:sp>
      <p:sp>
        <p:nvSpPr>
          <p:cNvPr id="80" name="メモ 11">
            <a:extLst>
              <a:ext uri="{FF2B5EF4-FFF2-40B4-BE49-F238E27FC236}">
                <a16:creationId xmlns:a16="http://schemas.microsoft.com/office/drawing/2014/main" id="{1EFD64E7-0C3B-9551-3EE8-1A7B6E82EB58}"/>
              </a:ext>
            </a:extLst>
          </p:cNvPr>
          <p:cNvSpPr/>
          <p:nvPr/>
        </p:nvSpPr>
        <p:spPr>
          <a:xfrm>
            <a:off x="1524000" y="4648200"/>
            <a:ext cx="365376" cy="401983"/>
          </a:xfrm>
          <a:prstGeom prst="foldedCorner">
            <a:avLst>
              <a:gd name="adj" fmla="val 27511"/>
            </a:avLst>
          </a:prstGeom>
          <a:solidFill>
            <a:srgbClr val="66FF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kumimoji="1" lang="en-US" altLang="ja-JP" sz="400">
                <a:solidFill>
                  <a:schemeClr val="tx1"/>
                </a:solidFill>
                <a:latin typeface="Yu Gothic UI" panose="020B0500000000000000" pitchFamily="50" charset="-128"/>
                <a:ea typeface="Yu Gothic UI" panose="020B0500000000000000" pitchFamily="50" charset="-128"/>
              </a:rPr>
              <a:t>―――</a:t>
            </a:r>
          </a:p>
          <a:p>
            <a:pPr algn="ctr"/>
            <a:r>
              <a:rPr kumimoji="1" lang="en-US" altLang="ja-JP" sz="400">
                <a:solidFill>
                  <a:schemeClr val="tx1"/>
                </a:solidFill>
                <a:latin typeface="Yu Gothic UI" panose="020B0500000000000000" pitchFamily="50" charset="-128"/>
                <a:ea typeface="Yu Gothic UI" panose="020B0500000000000000" pitchFamily="50" charset="-128"/>
              </a:rPr>
              <a:t>―――</a:t>
            </a:r>
            <a:endParaRPr kumimoji="1" lang="ja-JP" altLang="en-US" sz="400">
              <a:solidFill>
                <a:schemeClr val="tx1"/>
              </a:solidFill>
              <a:latin typeface="Yu Gothic UI" panose="020B0500000000000000" pitchFamily="50" charset="-128"/>
              <a:ea typeface="Yu Gothic UI" panose="020B0500000000000000" pitchFamily="50" charset="-128"/>
            </a:endParaRPr>
          </a:p>
          <a:p>
            <a:pPr algn="ctr"/>
            <a:r>
              <a:rPr kumimoji="1" lang="en-US" altLang="ja-JP" sz="400">
                <a:solidFill>
                  <a:schemeClr val="tx1"/>
                </a:solidFill>
                <a:latin typeface="Yu Gothic UI" panose="020B0500000000000000" pitchFamily="50" charset="-128"/>
                <a:ea typeface="Yu Gothic UI" panose="020B0500000000000000" pitchFamily="50" charset="-128"/>
              </a:rPr>
              <a:t>―――</a:t>
            </a:r>
            <a:endParaRPr kumimoji="1" lang="ja-JP" altLang="en-US" sz="6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63849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目次</a:t>
            </a:r>
          </a:p>
        </p:txBody>
      </p:sp>
      <p:sp>
        <p:nvSpPr>
          <p:cNvPr id="2" name="テキスト ボックス 1">
            <a:extLst>
              <a:ext uri="{FF2B5EF4-FFF2-40B4-BE49-F238E27FC236}">
                <a16:creationId xmlns:a16="http://schemas.microsoft.com/office/drawing/2014/main" id="{65E0A615-30C8-666A-DD0D-08A9757C593E}"/>
              </a:ext>
            </a:extLst>
          </p:cNvPr>
          <p:cNvSpPr txBox="1"/>
          <p:nvPr/>
        </p:nvSpPr>
        <p:spPr>
          <a:xfrm>
            <a:off x="638792" y="792448"/>
            <a:ext cx="8764989" cy="957955"/>
          </a:xfrm>
          <a:prstGeom prst="rect">
            <a:avLst/>
          </a:prstGeom>
          <a:noFill/>
        </p:spPr>
        <p:txBody>
          <a:bodyPr wrap="square" lIns="0">
            <a:spAutoFit/>
          </a:bodyPr>
          <a:lstStyle/>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第１章</a:t>
            </a:r>
            <a:endParaRPr kumimoji="1" lang="en-US" altLang="ja-JP" sz="2000" b="1" kern="0">
              <a:solidFill>
                <a:srgbClr val="AF1932"/>
              </a:solidFill>
              <a:latin typeface="Yu Gothic UI" panose="020B0500000000000000" pitchFamily="50" charset="-128"/>
              <a:ea typeface="Yu Gothic UI" panose="020B0500000000000000" pitchFamily="50" charset="-128"/>
            </a:endParaRPr>
          </a:p>
          <a:p>
            <a:pPr lvl="0" fontAlgn="base">
              <a:spcBef>
                <a:spcPct val="0"/>
              </a:spcBef>
              <a:spcAft>
                <a:spcPct val="0"/>
              </a:spcAft>
              <a:defRPr/>
            </a:pPr>
            <a:endParaRPr kumimoji="1" lang="en-US" altLang="ja-JP" sz="2000" b="1" kern="0">
              <a:solidFill>
                <a:srgbClr val="AF1932"/>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r>
              <a:rPr kumimoji="1" lang="ja-JP" altLang="en-US" sz="1400">
                <a:latin typeface="Yu Gothic UI" panose="020B0500000000000000" pitchFamily="50" charset="-128"/>
                <a:ea typeface="Yu Gothic UI" panose="020B0500000000000000" pitchFamily="50" charset="-128"/>
              </a:rPr>
              <a:t>本章で</a:t>
            </a:r>
            <a:r>
              <a:rPr kumimoji="1" lang="ja-JP" altLang="en-US" sz="1400">
                <a:solidFill>
                  <a:schemeClr val="tx1"/>
                </a:solidFill>
                <a:latin typeface="Yu Gothic UI" panose="020B0500000000000000" pitchFamily="50" charset="-128"/>
                <a:ea typeface="Yu Gothic UI" panose="020B0500000000000000" pitchFamily="50" charset="-128"/>
              </a:rPr>
              <a:t>は、本市の</a:t>
            </a:r>
            <a:r>
              <a:rPr kumimoji="1" lang="en-US" altLang="ja-JP" sz="1400">
                <a:solidFill>
                  <a:schemeClr val="tx1"/>
                </a:solidFill>
                <a:latin typeface="Yu Gothic UI" panose="020B0500000000000000" pitchFamily="50" charset="-128"/>
                <a:ea typeface="Yu Gothic UI" panose="020B0500000000000000" pitchFamily="50" charset="-128"/>
              </a:rPr>
              <a:t>DX</a:t>
            </a:r>
            <a:r>
              <a:rPr kumimoji="1" lang="ja-JP" altLang="en-US" sz="1400">
                <a:solidFill>
                  <a:schemeClr val="tx1"/>
                </a:solidFill>
                <a:latin typeface="Yu Gothic UI" panose="020B0500000000000000" pitchFamily="50" charset="-128"/>
                <a:ea typeface="Yu Gothic UI" panose="020B0500000000000000" pitchFamily="50" charset="-128"/>
              </a:rPr>
              <a:t>戦略のゴール</a:t>
            </a:r>
            <a:r>
              <a:rPr kumimoji="1" lang="ja-JP" altLang="en-US" sz="1400">
                <a:latin typeface="Yu Gothic UI" panose="020B0500000000000000" pitchFamily="50" charset="-128"/>
                <a:ea typeface="Yu Gothic UI" panose="020B0500000000000000" pitchFamily="50" charset="-128"/>
              </a:rPr>
              <a:t>に向けたストーリー</a:t>
            </a:r>
            <a:r>
              <a:rPr kumimoji="1" lang="ja-JP" altLang="en-US" sz="1400">
                <a:solidFill>
                  <a:schemeClr val="tx1"/>
                </a:solidFill>
                <a:latin typeface="Yu Gothic UI" panose="020B0500000000000000" pitchFamily="50" charset="-128"/>
                <a:ea typeface="Yu Gothic UI" panose="020B0500000000000000" pitchFamily="50" charset="-128"/>
              </a:rPr>
              <a:t>をわかりやすく示すとともに、各</a:t>
            </a:r>
            <a:r>
              <a:rPr kumimoji="1" lang="en-US" altLang="ja-JP" sz="1400">
                <a:solidFill>
                  <a:schemeClr val="tx1"/>
                </a:solidFill>
                <a:latin typeface="Yu Gothic UI" panose="020B0500000000000000" pitchFamily="50" charset="-128"/>
                <a:ea typeface="Yu Gothic UI" panose="020B0500000000000000" pitchFamily="50" charset="-128"/>
              </a:rPr>
              <a:t>VISION</a:t>
            </a:r>
            <a:r>
              <a:rPr kumimoji="1" lang="ja-JP" altLang="en-US" sz="1400">
                <a:solidFill>
                  <a:schemeClr val="tx1"/>
                </a:solidFill>
                <a:latin typeface="Yu Gothic UI" panose="020B0500000000000000" pitchFamily="50" charset="-128"/>
                <a:ea typeface="Yu Gothic UI" panose="020B0500000000000000" pitchFamily="50" charset="-128"/>
              </a:rPr>
              <a:t>の評価の方向性を示します。</a:t>
            </a:r>
            <a:r>
              <a:rPr kumimoji="1" lang="ja-JP" altLang="en-US" sz="1625" b="1" kern="0">
                <a:solidFill>
                  <a:srgbClr val="AF1932"/>
                </a:solidFill>
                <a:latin typeface="Yu Gothic UI" panose="020B0500000000000000" pitchFamily="50" charset="-128"/>
                <a:ea typeface="Yu Gothic UI" panose="020B0500000000000000" pitchFamily="50" charset="-128"/>
              </a:rPr>
              <a:t>　</a:t>
            </a:r>
          </a:p>
        </p:txBody>
      </p:sp>
      <p:sp>
        <p:nvSpPr>
          <p:cNvPr id="4" name="正方形/長方形 3">
            <a:extLst>
              <a:ext uri="{FF2B5EF4-FFF2-40B4-BE49-F238E27FC236}">
                <a16:creationId xmlns:a16="http://schemas.microsoft.com/office/drawing/2014/main" id="{16CE2E38-B9F8-8F54-D1E6-939A4376F08C}"/>
              </a:ext>
            </a:extLst>
          </p:cNvPr>
          <p:cNvSpPr/>
          <p:nvPr/>
        </p:nvSpPr>
        <p:spPr>
          <a:xfrm>
            <a:off x="437317" y="863707"/>
            <a:ext cx="73693" cy="283303"/>
          </a:xfrm>
          <a:prstGeom prst="rect">
            <a:avLst/>
          </a:prstGeom>
          <a:solidFill>
            <a:srgbClr val="AF1932"/>
          </a:solidFill>
          <a:ln w="9525" cap="flat" cmpd="sng" algn="ctr">
            <a:noFill/>
            <a:prstDash val="solid"/>
          </a:ln>
          <a:effectLst/>
        </p:spPr>
        <p:txBody>
          <a:bodyPr lIns="234000" tIns="58500" rIns="58500" bIns="58500" rtlCol="0" anchor="ctr"/>
          <a:lstStyle/>
          <a:p>
            <a:pPr fontAlgn="base">
              <a:spcBef>
                <a:spcPct val="0"/>
              </a:spcBef>
              <a:spcAft>
                <a:spcPct val="0"/>
              </a:spcAft>
              <a:defRPr/>
            </a:pPr>
            <a:endParaRPr kumimoji="1" lang="ja-JP" altLang="en-US" sz="1300" b="1" kern="0">
              <a:solidFill>
                <a:srgbClr val="FFFFFF"/>
              </a:solidFill>
              <a:latin typeface="Yu Gothic UI" panose="020B0500000000000000" pitchFamily="50" charset="-128"/>
              <a:ea typeface="Yu Gothic UI" panose="020B0500000000000000" pitchFamily="50" charset="-128"/>
            </a:endParaRPr>
          </a:p>
        </p:txBody>
      </p:sp>
      <p:sp>
        <p:nvSpPr>
          <p:cNvPr id="7" name="正方形/長方形 6">
            <a:extLst>
              <a:ext uri="{FF2B5EF4-FFF2-40B4-BE49-F238E27FC236}">
                <a16:creationId xmlns:a16="http://schemas.microsoft.com/office/drawing/2014/main" id="{562AAD59-E4DB-E20B-4ABD-D21517FCCC4D}"/>
              </a:ext>
            </a:extLst>
          </p:cNvPr>
          <p:cNvSpPr/>
          <p:nvPr/>
        </p:nvSpPr>
        <p:spPr>
          <a:xfrm>
            <a:off x="1197127" y="2425381"/>
            <a:ext cx="6660049" cy="3761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en-US" altLang="ja-JP" sz="1400" b="1">
                <a:solidFill>
                  <a:schemeClr val="tx1"/>
                </a:solidFill>
              </a:rPr>
              <a:t>DX</a:t>
            </a:r>
            <a:r>
              <a:rPr kumimoji="1" lang="ja-JP" altLang="en-US" sz="1400" b="1">
                <a:solidFill>
                  <a:schemeClr val="tx1"/>
                </a:solidFill>
              </a:rPr>
              <a:t>戦略のゴールに向けたストーリー</a:t>
            </a:r>
            <a:r>
              <a:rPr kumimoji="1" lang="en-US" altLang="ja-JP" sz="1400" b="1">
                <a:solidFill>
                  <a:schemeClr val="tx1"/>
                </a:solidFill>
              </a:rPr>
              <a:t>			</a:t>
            </a:r>
            <a:r>
              <a:rPr kumimoji="1" lang="ja-JP" altLang="en-US" sz="1400" b="1">
                <a:solidFill>
                  <a:schemeClr val="tx1"/>
                </a:solidFill>
              </a:rPr>
              <a:t>　</a:t>
            </a:r>
            <a:r>
              <a:rPr kumimoji="1" lang="en-US" altLang="ja-JP" sz="1400" b="1">
                <a:solidFill>
                  <a:schemeClr val="tx1"/>
                </a:solidFill>
              </a:rPr>
              <a:t>	</a:t>
            </a:r>
            <a:r>
              <a:rPr kumimoji="1" lang="ja-JP" altLang="en-US" sz="1400" b="1">
                <a:solidFill>
                  <a:schemeClr val="tx1"/>
                </a:solidFill>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a:t>
            </a:r>
            <a:r>
              <a:rPr kumimoji="1" lang="ja-JP" altLang="en-US" sz="1400" b="1">
                <a:solidFill>
                  <a:schemeClr val="tx1"/>
                </a:solidFill>
                <a:latin typeface="+mj-lt"/>
                <a:ea typeface="Yu Gothic UI" panose="020B0500000000000000" pitchFamily="50" charset="-128"/>
              </a:rPr>
              <a:t> </a:t>
            </a:r>
            <a:r>
              <a:rPr kumimoji="1" lang="en-US" altLang="ja-JP" sz="1400" b="1">
                <a:solidFill>
                  <a:schemeClr val="tx1"/>
                </a:solidFill>
                <a:latin typeface="+mj-lt"/>
                <a:ea typeface="Yu Gothic UI" panose="020B0500000000000000" pitchFamily="50" charset="-128"/>
              </a:rPr>
              <a:t>4</a:t>
            </a:r>
          </a:p>
        </p:txBody>
      </p:sp>
      <p:sp>
        <p:nvSpPr>
          <p:cNvPr id="10" name="正方形/長方形 9">
            <a:extLst>
              <a:ext uri="{FF2B5EF4-FFF2-40B4-BE49-F238E27FC236}">
                <a16:creationId xmlns:a16="http://schemas.microsoft.com/office/drawing/2014/main" id="{6DA32DBC-D7EE-C15C-C3FF-4BC4BD690DF0}"/>
              </a:ext>
            </a:extLst>
          </p:cNvPr>
          <p:cNvSpPr/>
          <p:nvPr/>
        </p:nvSpPr>
        <p:spPr>
          <a:xfrm>
            <a:off x="1197127" y="2768420"/>
            <a:ext cx="6550405" cy="3761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rPr>
              <a:t>評価カテゴリ及び指標の考え方・主な取組のスケジュール・主要な計画</a:t>
            </a:r>
            <a:r>
              <a:rPr kumimoji="1" lang="en-US" altLang="ja-JP" sz="1400" b="1">
                <a:solidFill>
                  <a:schemeClr val="tx1"/>
                </a:solidFill>
                <a:latin typeface="+mj-lt"/>
                <a:ea typeface="Yu Gothic UI" panose="020B0500000000000000" pitchFamily="50" charset="-128"/>
              </a:rPr>
              <a:t>		</a:t>
            </a:r>
            <a:endParaRPr kumimoji="1" lang="en-GB" altLang="ja-JP" sz="1400" b="1">
              <a:solidFill>
                <a:schemeClr val="tx1"/>
              </a:solidFill>
              <a:ea typeface="Yu Gothic UI" panose="020B0500000000000000" pitchFamily="50" charset="-128"/>
            </a:endParaRPr>
          </a:p>
        </p:txBody>
      </p:sp>
      <p:sp>
        <p:nvSpPr>
          <p:cNvPr id="13" name="正方形/長方形 12">
            <a:extLst>
              <a:ext uri="{FF2B5EF4-FFF2-40B4-BE49-F238E27FC236}">
                <a16:creationId xmlns:a16="http://schemas.microsoft.com/office/drawing/2014/main" id="{A6328911-0F00-4111-27EE-B2C60A5EDE6F}"/>
              </a:ext>
            </a:extLst>
          </p:cNvPr>
          <p:cNvSpPr/>
          <p:nvPr/>
        </p:nvSpPr>
        <p:spPr>
          <a:xfrm>
            <a:off x="5554698" y="3105449"/>
            <a:ext cx="2870396" cy="3761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サービス</a:t>
            </a:r>
            <a:r>
              <a:rPr kumimoji="1" lang="en-US" altLang="ja-JP" sz="1400" b="1">
                <a:solidFill>
                  <a:schemeClr val="tx1"/>
                </a:solidFill>
                <a:latin typeface="+mj-lt"/>
                <a:ea typeface="Yu Gothic UI" panose="020B0500000000000000" pitchFamily="50" charset="-128"/>
              </a:rPr>
              <a:t>DX</a:t>
            </a:r>
            <a:r>
              <a:rPr kumimoji="1" lang="en-US" altLang="ja-JP" sz="1400" b="1">
                <a:solidFill>
                  <a:schemeClr val="tx1"/>
                </a:solidFill>
              </a:rPr>
              <a:t>		</a:t>
            </a:r>
            <a:r>
              <a:rPr kumimoji="1" lang="ja-JP" altLang="en-US" sz="1400" b="1">
                <a:solidFill>
                  <a:schemeClr val="tx1"/>
                </a:solidFill>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a:t>
            </a:r>
            <a:r>
              <a:rPr kumimoji="1" lang="en-US" altLang="ja-JP" sz="1400" b="1">
                <a:solidFill>
                  <a:prstClr val="black"/>
                </a:solidFill>
                <a:latin typeface="Yu Gothic UI" panose="020B0500000000000000" pitchFamily="50" charset="-128"/>
                <a:ea typeface="Yu Gothic UI" panose="020B0500000000000000" pitchFamily="50" charset="-128"/>
              </a:rPr>
              <a:t>5-6</a:t>
            </a:r>
            <a:endParaRPr kumimoji="1" lang="en-GB" altLang="ja-JP" sz="1400" b="1">
              <a:solidFill>
                <a:schemeClr val="tx1"/>
              </a:solidFill>
              <a:ea typeface="Yu Gothic UI" panose="020B0500000000000000" pitchFamily="50" charset="-128"/>
            </a:endParaRPr>
          </a:p>
        </p:txBody>
      </p:sp>
      <p:sp>
        <p:nvSpPr>
          <p:cNvPr id="16" name="正方形/長方形 15">
            <a:extLst>
              <a:ext uri="{FF2B5EF4-FFF2-40B4-BE49-F238E27FC236}">
                <a16:creationId xmlns:a16="http://schemas.microsoft.com/office/drawing/2014/main" id="{19DF30D4-268C-4E31-E26A-CEBD9A958DC6}"/>
              </a:ext>
            </a:extLst>
          </p:cNvPr>
          <p:cNvSpPr/>
          <p:nvPr/>
        </p:nvSpPr>
        <p:spPr>
          <a:xfrm>
            <a:off x="5554698" y="3487624"/>
            <a:ext cx="2536567" cy="3761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都市・まち</a:t>
            </a:r>
            <a:r>
              <a:rPr kumimoji="1" lang="en-US" altLang="ja-JP" sz="1400" b="1">
                <a:solidFill>
                  <a:schemeClr val="tx1"/>
                </a:solidFill>
                <a:latin typeface="+mj-lt"/>
                <a:ea typeface="Yu Gothic UI" panose="020B0500000000000000" pitchFamily="50" charset="-128"/>
              </a:rPr>
              <a:t>DX	</a:t>
            </a:r>
            <a:r>
              <a:rPr kumimoji="1" lang="ja-JP" altLang="en-US" sz="1400" b="1">
                <a:solidFill>
                  <a:schemeClr val="tx1"/>
                </a:solidFill>
                <a:latin typeface="+mj-lt"/>
                <a:ea typeface="Yu Gothic UI" panose="020B0500000000000000" pitchFamily="50" charset="-128"/>
              </a:rPr>
              <a:t>　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a:t>
            </a:r>
            <a:r>
              <a:rPr kumimoji="1" lang="en-US" altLang="ja-JP" sz="1400" b="1">
                <a:solidFill>
                  <a:prstClr val="black"/>
                </a:solidFill>
                <a:latin typeface="Yu Gothic UI" panose="020B0500000000000000" pitchFamily="50" charset="-128"/>
                <a:ea typeface="Yu Gothic UI" panose="020B0500000000000000" pitchFamily="50" charset="-128"/>
              </a:rPr>
              <a:t>7-8</a:t>
            </a:r>
            <a:endParaRPr kumimoji="1" lang="en-GB" altLang="ja-JP" sz="1400" b="1">
              <a:solidFill>
                <a:schemeClr val="tx1"/>
              </a:solidFill>
              <a:ea typeface="Yu Gothic UI" panose="020B0500000000000000" pitchFamily="50" charset="-128"/>
            </a:endParaRPr>
          </a:p>
        </p:txBody>
      </p:sp>
      <p:sp>
        <p:nvSpPr>
          <p:cNvPr id="26" name="正方形/長方形 25">
            <a:extLst>
              <a:ext uri="{FF2B5EF4-FFF2-40B4-BE49-F238E27FC236}">
                <a16:creationId xmlns:a16="http://schemas.microsoft.com/office/drawing/2014/main" id="{F01A2DEE-4A8D-72D0-5B54-6E58F2D0AEE9}"/>
              </a:ext>
            </a:extLst>
          </p:cNvPr>
          <p:cNvSpPr/>
          <p:nvPr/>
        </p:nvSpPr>
        <p:spPr>
          <a:xfrm>
            <a:off x="5554698" y="3869798"/>
            <a:ext cx="2870396" cy="3761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行政</a:t>
            </a:r>
            <a:r>
              <a:rPr kumimoji="1" lang="en-US" altLang="ja-JP" sz="1400" b="1">
                <a:solidFill>
                  <a:schemeClr val="tx1"/>
                </a:solidFill>
                <a:latin typeface="+mj-lt"/>
                <a:ea typeface="Yu Gothic UI" panose="020B0500000000000000" pitchFamily="50" charset="-128"/>
              </a:rPr>
              <a:t>DX	</a:t>
            </a:r>
            <a:r>
              <a:rPr kumimoji="1" lang="ja-JP" altLang="en-US" sz="1400" b="1">
                <a:solidFill>
                  <a:schemeClr val="tx1"/>
                </a:solidFill>
                <a:latin typeface="+mj-lt"/>
                <a:ea typeface="Yu Gothic UI" panose="020B0500000000000000" pitchFamily="50" charset="-128"/>
              </a:rPr>
              <a:t>　</a:t>
            </a:r>
            <a:r>
              <a:rPr kumimoji="1" lang="en-US" altLang="ja-JP" sz="1400" b="1">
                <a:solidFill>
                  <a:schemeClr val="tx1"/>
                </a:solidFill>
              </a:rPr>
              <a:t>	</a:t>
            </a:r>
            <a:r>
              <a:rPr kumimoji="1" lang="ja-JP" altLang="en-US" sz="1400" b="1">
                <a:solidFill>
                  <a:schemeClr val="tx1"/>
                </a:solidFill>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a:t>
            </a:r>
            <a:r>
              <a:rPr kumimoji="1" lang="en-US" altLang="ja-JP" sz="1400" b="1">
                <a:solidFill>
                  <a:prstClr val="black"/>
                </a:solidFill>
                <a:latin typeface="Yu Gothic UI" panose="020B0500000000000000" pitchFamily="50" charset="-128"/>
                <a:ea typeface="Yu Gothic UI" panose="020B0500000000000000" pitchFamily="50" charset="-128"/>
              </a:rPr>
              <a:t>9-10</a:t>
            </a:r>
            <a:endParaRPr kumimoji="1" lang="en-GB" altLang="ja-JP" sz="1400" b="1">
              <a:solidFill>
                <a:schemeClr val="tx1"/>
              </a:solidFill>
              <a:ea typeface="Yu Gothic UI" panose="020B0500000000000000" pitchFamily="50" charset="-128"/>
            </a:endParaRPr>
          </a:p>
        </p:txBody>
      </p:sp>
      <p:sp>
        <p:nvSpPr>
          <p:cNvPr id="5" name="スライド番号プレースホルダー 2">
            <a:extLst>
              <a:ext uri="{FF2B5EF4-FFF2-40B4-BE49-F238E27FC236}">
                <a16:creationId xmlns:a16="http://schemas.microsoft.com/office/drawing/2014/main" id="{39E04CB4-2A0A-A94A-4B0B-F61720FDD4B6}"/>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3</a:t>
            </a:fld>
            <a:endParaRPr kumimoji="1" lang="en-GB">
              <a:solidFill>
                <a:prstClr val="black">
                  <a:tint val="75000"/>
                </a:prstClr>
              </a:solidFill>
              <a:latin typeface="Avenir Next LT Pro"/>
              <a:ea typeface="Yu Gothic UI"/>
            </a:endParaRPr>
          </a:p>
        </p:txBody>
      </p:sp>
      <p:sp>
        <p:nvSpPr>
          <p:cNvPr id="3" name="正方形/長方形 2">
            <a:extLst>
              <a:ext uri="{FF2B5EF4-FFF2-40B4-BE49-F238E27FC236}">
                <a16:creationId xmlns:a16="http://schemas.microsoft.com/office/drawing/2014/main" id="{63419199-150C-F367-D8C9-20010D534264}"/>
              </a:ext>
            </a:extLst>
          </p:cNvPr>
          <p:cNvSpPr/>
          <p:nvPr/>
        </p:nvSpPr>
        <p:spPr>
          <a:xfrm>
            <a:off x="5815315" y="6528814"/>
            <a:ext cx="4239838" cy="25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en-US" altLang="ja-JP" sz="1000">
                <a:solidFill>
                  <a:schemeClr val="tx1"/>
                </a:solidFill>
              </a:rPr>
              <a:t>※</a:t>
            </a:r>
            <a:r>
              <a:rPr lang="ja-JP" altLang="en-US" sz="1100" b="0" i="0" u="none" strike="noStrike" baseline="0">
                <a:solidFill>
                  <a:srgbClr val="000000"/>
                </a:solidFill>
                <a:latin typeface="Yu Gothic UI" panose="020B0500000000000000" pitchFamily="50" charset="-128"/>
                <a:ea typeface="Yu Gothic UI" panose="020B0500000000000000" pitchFamily="50" charset="-128"/>
              </a:rPr>
              <a:t>今後、様々な動向等を反映するため、適宜見直しを行います。</a:t>
            </a:r>
            <a:r>
              <a:rPr kumimoji="1" lang="en-US" altLang="ja-JP" sz="1000">
                <a:solidFill>
                  <a:schemeClr val="tx1"/>
                </a:solidFill>
              </a:rPr>
              <a:t>	</a:t>
            </a:r>
            <a:endParaRPr kumimoji="1" lang="ja-JP" altLang="en-US" sz="1000">
              <a:solidFill>
                <a:schemeClr val="tx1"/>
              </a:solidFill>
            </a:endParaRPr>
          </a:p>
        </p:txBody>
      </p:sp>
    </p:spTree>
    <p:extLst>
      <p:ext uri="{BB962C8B-B14F-4D97-AF65-F5344CB8AC3E}">
        <p14:creationId xmlns:p14="http://schemas.microsoft.com/office/powerpoint/2010/main" val="715950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FD6C8-38FC-8817-5866-6B5C317AB3AF}"/>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E5A6A0-D872-B7C0-F423-73CCD5BB083E}"/>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30</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7CB191AE-D374-0599-6F84-B0FE8BB0B69C}"/>
              </a:ext>
            </a:extLst>
          </p:cNvPr>
          <p:cNvSpPr>
            <a:spLocks noGrp="1"/>
          </p:cNvSpPr>
          <p:nvPr>
            <p:ph type="body" sz="quarter" idx="4294967295"/>
          </p:nvPr>
        </p:nvSpPr>
        <p:spPr>
          <a:xfrm>
            <a:off x="445009" y="1185592"/>
            <a:ext cx="4126991" cy="1252808"/>
          </a:xfrm>
          <a:prstGeom prst="rect">
            <a:avLst/>
          </a:prstGeom>
        </p:spPr>
        <p:txBody>
          <a:bodyPr lIns="91440" tIns="45720" rIns="91440" bIns="45720" anchor="t"/>
          <a:lstStyle/>
          <a:p>
            <a:pPr marL="85725" indent="-85725">
              <a:lnSpc>
                <a:spcPts val="1500"/>
              </a:lnSpc>
              <a:spcBef>
                <a:spcPts val="0"/>
              </a:spcBef>
              <a:spcAft>
                <a:spcPts val="600"/>
              </a:spcAft>
            </a:pPr>
            <a:r>
              <a:rPr lang="ja-JP" altLang="en-US" sz="1100">
                <a:latin typeface="Yu Gothic UI"/>
                <a:ea typeface="Yu Gothic UI"/>
              </a:rPr>
              <a:t>放課後児童クラブへの補助金については、補助項目の増加に伴う補助金申請等が煩雑化し、事務負担が増加しており、事業者、本市ともに業務の効率化・最適化に取り組む必要がある。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これに対応するため、放課後児童クラブと本市の補助金等事務にクラウド環境を導入し、補助金申請から交付決定、支払いまでの処理を迅速化させ、本市及び事業者の事務負担の軽減を図る。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放課後児童クラブへの補助金に関する事務の最適化を進めることで、事業者においては保育の質の向上、本市においては職員の業務の効率化を達成し、児童の健全な育成環境の確保をめざす。</a:t>
            </a:r>
          </a:p>
        </p:txBody>
      </p:sp>
      <p:sp>
        <p:nvSpPr>
          <p:cNvPr id="5" name="テキスト プレースホルダー 4">
            <a:extLst>
              <a:ext uri="{FF2B5EF4-FFF2-40B4-BE49-F238E27FC236}">
                <a16:creationId xmlns:a16="http://schemas.microsoft.com/office/drawing/2014/main" id="{878B6E70-C5DB-CD7F-4B63-81B3D2963082}"/>
              </a:ext>
            </a:extLst>
          </p:cNvPr>
          <p:cNvSpPr>
            <a:spLocks noGrp="1"/>
          </p:cNvSpPr>
          <p:nvPr>
            <p:ph type="body" sz="quarter" idx="13"/>
          </p:nvPr>
        </p:nvSpPr>
        <p:spPr>
          <a:xfrm>
            <a:off x="5904000" y="1296000"/>
            <a:ext cx="3506700" cy="663928"/>
          </a:xfrm>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補助金申請等に関する事務の最適化により業務の効率化及び保育の質の向上が図られていること。</a:t>
            </a:r>
          </a:p>
        </p:txBody>
      </p:sp>
      <p:grpSp>
        <p:nvGrpSpPr>
          <p:cNvPr id="13" name="グループ化 12">
            <a:extLst>
              <a:ext uri="{FF2B5EF4-FFF2-40B4-BE49-F238E27FC236}">
                <a16:creationId xmlns:a16="http://schemas.microsoft.com/office/drawing/2014/main" id="{91E46AD0-E2F3-CA86-A478-B87B31139D0E}"/>
              </a:ext>
            </a:extLst>
          </p:cNvPr>
          <p:cNvGrpSpPr/>
          <p:nvPr/>
        </p:nvGrpSpPr>
        <p:grpSpPr>
          <a:xfrm>
            <a:off x="4881838" y="3886200"/>
            <a:ext cx="1157494" cy="243520"/>
            <a:chOff x="528309" y="7695403"/>
            <a:chExt cx="1157494" cy="243520"/>
          </a:xfrm>
        </p:grpSpPr>
        <p:sp>
          <p:nvSpPr>
            <p:cNvPr id="14" name="正方形/長方形 13">
              <a:extLst>
                <a:ext uri="{FF2B5EF4-FFF2-40B4-BE49-F238E27FC236}">
                  <a16:creationId xmlns:a16="http://schemas.microsoft.com/office/drawing/2014/main" id="{4FF8FD79-A901-2C6A-E8E9-E5B5DE4FD77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2314A1D4-1695-3ED8-64B0-7C41CFC47C00}"/>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FA1A02D2-4DBD-5D93-D4D0-0F5BC8F49275}"/>
              </a:ext>
            </a:extLst>
          </p:cNvPr>
          <p:cNvGraphicFramePr>
            <a:graphicFrameLocks noGrp="1"/>
          </p:cNvGraphicFramePr>
          <p:nvPr>
            <p:extLst>
              <p:ext uri="{D42A27DB-BD31-4B8C-83A1-F6EECF244321}">
                <p14:modId xmlns:p14="http://schemas.microsoft.com/office/powerpoint/2010/main" val="3345701256"/>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3" name="正方形/長方形 22">
            <a:extLst>
              <a:ext uri="{FF2B5EF4-FFF2-40B4-BE49-F238E27FC236}">
                <a16:creationId xmlns:a16="http://schemas.microsoft.com/office/drawing/2014/main" id="{8EE037EE-8428-BDBB-BD43-D73F70E73C02}"/>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6" name="ホームベース 30">
            <a:extLst>
              <a:ext uri="{FF2B5EF4-FFF2-40B4-BE49-F238E27FC236}">
                <a16:creationId xmlns:a16="http://schemas.microsoft.com/office/drawing/2014/main" id="{BE1A5EC0-F8AF-64B5-26D0-C3D11E6191D8}"/>
              </a:ext>
            </a:extLst>
          </p:cNvPr>
          <p:cNvSpPr/>
          <p:nvPr/>
        </p:nvSpPr>
        <p:spPr>
          <a:xfrm>
            <a:off x="5928478" y="45530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業者選定・契約</a:t>
            </a:r>
            <a:endParaRPr kumimoji="1" lang="ja-JP" altLang="en-US" sz="7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700">
                <a:solidFill>
                  <a:schemeClr val="tx1"/>
                </a:solidFill>
                <a:latin typeface="Yu Gothic UI" panose="020B0500000000000000" pitchFamily="50" charset="-128"/>
                <a:ea typeface="Yu Gothic UI" panose="020B0500000000000000" pitchFamily="50" charset="-128"/>
              </a:rPr>
              <a:t>一部運用</a:t>
            </a:r>
          </a:p>
          <a:p>
            <a:pPr algn="ctr" fontAlgn="base">
              <a:spcAft>
                <a:spcPct val="0"/>
              </a:spcAft>
              <a:defRPr/>
            </a:pPr>
            <a:r>
              <a:rPr kumimoji="1" lang="ja-JP" altLang="en-US" sz="700">
                <a:solidFill>
                  <a:schemeClr val="tx1"/>
                </a:solidFill>
                <a:latin typeface="Yu Gothic UI" panose="020B0500000000000000" pitchFamily="50" charset="-128"/>
                <a:ea typeface="Yu Gothic UI" panose="020B0500000000000000" pitchFamily="50" charset="-128"/>
              </a:rPr>
              <a:t>（一部申請手続き）</a:t>
            </a:r>
          </a:p>
        </p:txBody>
      </p:sp>
      <p:sp>
        <p:nvSpPr>
          <p:cNvPr id="19" name="正方形/長方形 18">
            <a:extLst>
              <a:ext uri="{FF2B5EF4-FFF2-40B4-BE49-F238E27FC236}">
                <a16:creationId xmlns:a16="http://schemas.microsoft.com/office/drawing/2014/main" id="{ADF8F7D8-73AD-67FC-3170-AF160F67F9D1}"/>
              </a:ext>
            </a:extLst>
          </p:cNvPr>
          <p:cNvSpPr/>
          <p:nvPr/>
        </p:nvSpPr>
        <p:spPr>
          <a:xfrm>
            <a:off x="6972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D63978B1-9124-8CE7-E1F1-699CB086CB95}"/>
              </a:ext>
            </a:extLst>
          </p:cNvPr>
          <p:cNvSpPr/>
          <p:nvPr/>
        </p:nvSpPr>
        <p:spPr>
          <a:xfrm>
            <a:off x="5928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EAAF40E3-D1CD-98CE-FD59-DF348AF01FD6}"/>
              </a:ext>
            </a:extLst>
          </p:cNvPr>
          <p:cNvSpPr/>
          <p:nvPr/>
        </p:nvSpPr>
        <p:spPr>
          <a:xfrm>
            <a:off x="8016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B8EE7843-F7D7-77D2-CE41-3A60E417F477}"/>
              </a:ext>
            </a:extLst>
          </p:cNvPr>
          <p:cNvSpPr txBox="1"/>
          <p:nvPr/>
        </p:nvSpPr>
        <p:spPr>
          <a:xfrm>
            <a:off x="4881838" y="4553006"/>
            <a:ext cx="972000" cy="465257"/>
          </a:xfrm>
          <a:prstGeom prst="rect">
            <a:avLst/>
          </a:prstGeom>
          <a:solidFill>
            <a:srgbClr val="AF1932"/>
          </a:solidFill>
        </p:spPr>
        <p:txBody>
          <a:bodyPr wrap="square" lIns="0" tIns="0" rIns="0" bIns="0" rtlCol="0" anchor="ctr" anchorCtr="0">
            <a:noAutofit/>
          </a:bodyPr>
          <a:lstStyle/>
          <a:p>
            <a:pPr algn="ctr" defTabSz="228600">
              <a:lnSpc>
                <a:spcPts val="1000"/>
              </a:lnSpc>
              <a:spcBef>
                <a:spcPts val="600"/>
              </a:spcBef>
              <a:defRPr/>
            </a:pPr>
            <a:r>
              <a:rPr kumimoji="1" lang="ja-JP" altLang="en-US" sz="1000" b="1">
                <a:solidFill>
                  <a:srgbClr val="FFFFFF"/>
                </a:solidFill>
                <a:latin typeface="Yu Gothic UI" panose="020B0500000000000000" pitchFamily="50" charset="-128"/>
                <a:ea typeface="Yu Gothic UI" panose="020B0500000000000000" pitchFamily="50" charset="-128"/>
              </a:rPr>
              <a:t>クラウド環境構築</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lnSpc>
                <a:spcPts val="1000"/>
              </a:lnSpc>
              <a:spcBef>
                <a:spcPts val="600"/>
              </a:spcBef>
              <a:defRPr/>
            </a:pPr>
            <a:r>
              <a:rPr kumimoji="1" lang="ja-JP" altLang="en-US" sz="1000" b="1">
                <a:solidFill>
                  <a:srgbClr val="FFFFFF"/>
                </a:solidFill>
                <a:latin typeface="Yu Gothic UI" panose="020B0500000000000000" pitchFamily="50" charset="-128"/>
                <a:ea typeface="Yu Gothic UI" panose="020B0500000000000000" pitchFamily="50" charset="-128"/>
              </a:rPr>
              <a:t>運用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8D672FC7-0732-B905-C427-9C847FA82B9D}"/>
              </a:ext>
            </a:extLst>
          </p:cNvPr>
          <p:cNvSpPr txBox="1"/>
          <p:nvPr/>
        </p:nvSpPr>
        <p:spPr>
          <a:xfrm>
            <a:off x="4881838" y="5094463"/>
            <a:ext cx="972000" cy="7700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環境改善</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6" name="ホームベース 30">
            <a:extLst>
              <a:ext uri="{FF2B5EF4-FFF2-40B4-BE49-F238E27FC236}">
                <a16:creationId xmlns:a16="http://schemas.microsoft.com/office/drawing/2014/main" id="{EFA74485-2ADA-DA06-87F9-0FF03EFBAAD7}"/>
              </a:ext>
            </a:extLst>
          </p:cNvPr>
          <p:cNvSpPr/>
          <p:nvPr/>
        </p:nvSpPr>
        <p:spPr>
          <a:xfrm>
            <a:off x="6972478" y="45530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運用開始</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（改善整備予定）</a:t>
            </a:r>
          </a:p>
        </p:txBody>
      </p:sp>
      <p:sp>
        <p:nvSpPr>
          <p:cNvPr id="16" name="正方形/長方形 15">
            <a:extLst>
              <a:ext uri="{FF2B5EF4-FFF2-40B4-BE49-F238E27FC236}">
                <a16:creationId xmlns:a16="http://schemas.microsoft.com/office/drawing/2014/main" id="{6DE21D54-D486-0F56-B7D8-8218B8FD233A}"/>
              </a:ext>
            </a:extLst>
          </p:cNvPr>
          <p:cNvSpPr/>
          <p:nvPr/>
        </p:nvSpPr>
        <p:spPr>
          <a:xfrm>
            <a:off x="4860000" y="1963153"/>
            <a:ext cx="972000" cy="14658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17" name="雲 16">
            <a:extLst>
              <a:ext uri="{FF2B5EF4-FFF2-40B4-BE49-F238E27FC236}">
                <a16:creationId xmlns:a16="http://schemas.microsoft.com/office/drawing/2014/main" id="{B44BD36B-E00C-13E1-550F-22154093CB42}"/>
              </a:ext>
            </a:extLst>
          </p:cNvPr>
          <p:cNvSpPr/>
          <p:nvPr/>
        </p:nvSpPr>
        <p:spPr>
          <a:xfrm>
            <a:off x="1826620" y="3581400"/>
            <a:ext cx="1166687" cy="854082"/>
          </a:xfrm>
          <a:prstGeom prst="cloud">
            <a:avLst/>
          </a:prstGeom>
          <a:solidFill>
            <a:srgbClr val="F7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lumMod val="95000"/>
                    <a:lumOff val="5000"/>
                  </a:schemeClr>
                </a:solidFill>
                <a:latin typeface="Yu Gothic UI" panose="020B0500000000000000" pitchFamily="50" charset="-128"/>
                <a:ea typeface="Yu Gothic UI" panose="020B0500000000000000" pitchFamily="50" charset="-128"/>
              </a:rPr>
              <a:t>クラウド</a:t>
            </a:r>
            <a:endParaRPr kumimoji="1" lang="en-US" altLang="ja-JP" sz="1400">
              <a:solidFill>
                <a:schemeClr val="tx1">
                  <a:lumMod val="95000"/>
                  <a:lumOff val="5000"/>
                </a:schemeClr>
              </a:solidFill>
              <a:latin typeface="Yu Gothic UI" panose="020B0500000000000000" pitchFamily="50" charset="-128"/>
              <a:ea typeface="Yu Gothic UI" panose="020B0500000000000000" pitchFamily="50" charset="-128"/>
            </a:endParaRPr>
          </a:p>
          <a:p>
            <a:pPr algn="ctr"/>
            <a:r>
              <a:rPr kumimoji="1" lang="ja-JP" altLang="en-US" sz="1400">
                <a:solidFill>
                  <a:schemeClr val="tx1">
                    <a:lumMod val="95000"/>
                    <a:lumOff val="5000"/>
                  </a:schemeClr>
                </a:solidFill>
                <a:latin typeface="Yu Gothic UI" panose="020B0500000000000000" pitchFamily="50" charset="-128"/>
                <a:ea typeface="Yu Gothic UI" panose="020B0500000000000000" pitchFamily="50" charset="-128"/>
              </a:rPr>
              <a:t>環境</a:t>
            </a:r>
            <a:endParaRPr kumimoji="1" lang="ja-JP" altLang="en-US">
              <a:solidFill>
                <a:schemeClr val="tx1">
                  <a:lumMod val="95000"/>
                  <a:lumOff val="5000"/>
                </a:schemeClr>
              </a:solidFill>
              <a:latin typeface="Yu Gothic UI" panose="020B0500000000000000" pitchFamily="50" charset="-128"/>
              <a:ea typeface="Yu Gothic UI" panose="020B0500000000000000" pitchFamily="50" charset="-128"/>
            </a:endParaRPr>
          </a:p>
        </p:txBody>
      </p:sp>
      <p:pic>
        <p:nvPicPr>
          <p:cNvPr id="18" name="グラフィックス 17" descr="建物 単色塗りつぶし">
            <a:extLst>
              <a:ext uri="{FF2B5EF4-FFF2-40B4-BE49-F238E27FC236}">
                <a16:creationId xmlns:a16="http://schemas.microsoft.com/office/drawing/2014/main" id="{F03CA723-DEC6-C25E-F31C-E9FC58BD0B2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3978" y="4724243"/>
            <a:ext cx="995105" cy="995105"/>
          </a:xfrm>
          <a:prstGeom prst="rect">
            <a:avLst/>
          </a:prstGeom>
        </p:spPr>
      </p:pic>
      <p:pic>
        <p:nvPicPr>
          <p:cNvPr id="30" name="グラフィックス 29" descr="家 単色塗りつぶし">
            <a:extLst>
              <a:ext uri="{FF2B5EF4-FFF2-40B4-BE49-F238E27FC236}">
                <a16:creationId xmlns:a16="http://schemas.microsoft.com/office/drawing/2014/main" id="{1129D078-3579-D94B-BBE9-CF4FA8F41D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9675" y="4926968"/>
            <a:ext cx="694326" cy="718030"/>
          </a:xfrm>
          <a:prstGeom prst="rect">
            <a:avLst/>
          </a:prstGeom>
        </p:spPr>
      </p:pic>
      <p:sp>
        <p:nvSpPr>
          <p:cNvPr id="31" name="矢印: 左右 30">
            <a:extLst>
              <a:ext uri="{FF2B5EF4-FFF2-40B4-BE49-F238E27FC236}">
                <a16:creationId xmlns:a16="http://schemas.microsoft.com/office/drawing/2014/main" id="{E0D682A7-E10A-3282-7BB2-777DD75F895D}"/>
              </a:ext>
            </a:extLst>
          </p:cNvPr>
          <p:cNvSpPr/>
          <p:nvPr/>
        </p:nvSpPr>
        <p:spPr>
          <a:xfrm rot="19363317">
            <a:off x="1243009" y="4627447"/>
            <a:ext cx="510019" cy="156195"/>
          </a:xfrm>
          <a:prstGeom prst="lef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32" name="矢印: 左右 31">
            <a:extLst>
              <a:ext uri="{FF2B5EF4-FFF2-40B4-BE49-F238E27FC236}">
                <a16:creationId xmlns:a16="http://schemas.microsoft.com/office/drawing/2014/main" id="{31D4C09F-9369-3F91-BA33-1654F7D8118D}"/>
              </a:ext>
            </a:extLst>
          </p:cNvPr>
          <p:cNvSpPr/>
          <p:nvPr/>
        </p:nvSpPr>
        <p:spPr>
          <a:xfrm rot="1652876">
            <a:off x="3004492" y="4591886"/>
            <a:ext cx="439841" cy="156195"/>
          </a:xfrm>
          <a:prstGeom prst="lef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36" name="正方形/長方形 35">
            <a:extLst>
              <a:ext uri="{FF2B5EF4-FFF2-40B4-BE49-F238E27FC236}">
                <a16:creationId xmlns:a16="http://schemas.microsoft.com/office/drawing/2014/main" id="{12A25B1B-3BB8-2034-6A3D-BCCA51F70B21}"/>
              </a:ext>
            </a:extLst>
          </p:cNvPr>
          <p:cNvSpPr/>
          <p:nvPr/>
        </p:nvSpPr>
        <p:spPr>
          <a:xfrm rot="19334819">
            <a:off x="836801" y="4347554"/>
            <a:ext cx="914400" cy="30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申請・報告・請求</a:t>
            </a:r>
          </a:p>
        </p:txBody>
      </p:sp>
      <p:sp>
        <p:nvSpPr>
          <p:cNvPr id="37" name="正方形/長方形 36">
            <a:extLst>
              <a:ext uri="{FF2B5EF4-FFF2-40B4-BE49-F238E27FC236}">
                <a16:creationId xmlns:a16="http://schemas.microsoft.com/office/drawing/2014/main" id="{0D786950-2AB3-8FEC-3054-250EFF67FBDF}"/>
              </a:ext>
            </a:extLst>
          </p:cNvPr>
          <p:cNvSpPr/>
          <p:nvPr/>
        </p:nvSpPr>
        <p:spPr>
          <a:xfrm rot="1831496">
            <a:off x="2950242" y="4284006"/>
            <a:ext cx="914400" cy="30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審査・確認</a:t>
            </a:r>
          </a:p>
        </p:txBody>
      </p:sp>
      <p:sp>
        <p:nvSpPr>
          <p:cNvPr id="38" name="矢印: 左 37">
            <a:extLst>
              <a:ext uri="{FF2B5EF4-FFF2-40B4-BE49-F238E27FC236}">
                <a16:creationId xmlns:a16="http://schemas.microsoft.com/office/drawing/2014/main" id="{E758CFFE-BFA6-19E3-4150-D9B578FB11F6}"/>
              </a:ext>
            </a:extLst>
          </p:cNvPr>
          <p:cNvSpPr/>
          <p:nvPr/>
        </p:nvSpPr>
        <p:spPr>
          <a:xfrm>
            <a:off x="1478458" y="5505109"/>
            <a:ext cx="1848304" cy="202592"/>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39" name="正方形/長方形 38">
            <a:extLst>
              <a:ext uri="{FF2B5EF4-FFF2-40B4-BE49-F238E27FC236}">
                <a16:creationId xmlns:a16="http://schemas.microsoft.com/office/drawing/2014/main" id="{701B5F32-14B7-575F-1AA2-77F5002640F2}"/>
              </a:ext>
            </a:extLst>
          </p:cNvPr>
          <p:cNvSpPr/>
          <p:nvPr/>
        </p:nvSpPr>
        <p:spPr>
          <a:xfrm>
            <a:off x="2000124" y="5327506"/>
            <a:ext cx="914400" cy="182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補助金交付</a:t>
            </a:r>
          </a:p>
        </p:txBody>
      </p:sp>
      <p:sp>
        <p:nvSpPr>
          <p:cNvPr id="40" name="正方形/長方形 39">
            <a:extLst>
              <a:ext uri="{FF2B5EF4-FFF2-40B4-BE49-F238E27FC236}">
                <a16:creationId xmlns:a16="http://schemas.microsoft.com/office/drawing/2014/main" id="{9DEB638C-0A30-3B63-3CD6-2BADBABC1368}"/>
              </a:ext>
            </a:extLst>
          </p:cNvPr>
          <p:cNvSpPr/>
          <p:nvPr/>
        </p:nvSpPr>
        <p:spPr>
          <a:xfrm>
            <a:off x="361188" y="5717884"/>
            <a:ext cx="1106424" cy="232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放課後児童クラブ</a:t>
            </a:r>
          </a:p>
        </p:txBody>
      </p:sp>
      <p:sp>
        <p:nvSpPr>
          <p:cNvPr id="41" name="正方形/長方形 40">
            <a:extLst>
              <a:ext uri="{FF2B5EF4-FFF2-40B4-BE49-F238E27FC236}">
                <a16:creationId xmlns:a16="http://schemas.microsoft.com/office/drawing/2014/main" id="{ED02DEDE-0487-6E6A-0107-ADE41625804C}"/>
              </a:ext>
            </a:extLst>
          </p:cNvPr>
          <p:cNvSpPr/>
          <p:nvPr/>
        </p:nvSpPr>
        <p:spPr>
          <a:xfrm>
            <a:off x="3329279" y="5711859"/>
            <a:ext cx="1149173" cy="232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こども青少年局</a:t>
            </a:r>
          </a:p>
        </p:txBody>
      </p:sp>
      <p:sp>
        <p:nvSpPr>
          <p:cNvPr id="42" name="ホームベース 30">
            <a:extLst>
              <a:ext uri="{FF2B5EF4-FFF2-40B4-BE49-F238E27FC236}">
                <a16:creationId xmlns:a16="http://schemas.microsoft.com/office/drawing/2014/main" id="{89DF7C74-0185-1E2B-3A38-BE274CDAD58D}"/>
              </a:ext>
            </a:extLst>
          </p:cNvPr>
          <p:cNvSpPr/>
          <p:nvPr/>
        </p:nvSpPr>
        <p:spPr>
          <a:xfrm>
            <a:off x="8016478" y="45530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本格運用開始</a:t>
            </a:r>
          </a:p>
        </p:txBody>
      </p:sp>
      <p:sp>
        <p:nvSpPr>
          <p:cNvPr id="58" name="ホームベース 30">
            <a:extLst>
              <a:ext uri="{FF2B5EF4-FFF2-40B4-BE49-F238E27FC236}">
                <a16:creationId xmlns:a16="http://schemas.microsoft.com/office/drawing/2014/main" id="{16D56BB5-646F-FBC2-5DAF-EED738B8CC01}"/>
              </a:ext>
            </a:extLst>
          </p:cNvPr>
          <p:cNvSpPr/>
          <p:nvPr/>
        </p:nvSpPr>
        <p:spPr>
          <a:xfrm>
            <a:off x="6972478" y="5094463"/>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クラウド環境の改善整備</a:t>
            </a:r>
          </a:p>
        </p:txBody>
      </p:sp>
      <p:sp>
        <p:nvSpPr>
          <p:cNvPr id="59" name="ホームベース 30">
            <a:extLst>
              <a:ext uri="{FF2B5EF4-FFF2-40B4-BE49-F238E27FC236}">
                <a16:creationId xmlns:a16="http://schemas.microsoft.com/office/drawing/2014/main" id="{60FD85DC-497B-073E-E28A-E26BE71CB3C4}"/>
              </a:ext>
            </a:extLst>
          </p:cNvPr>
          <p:cNvSpPr/>
          <p:nvPr/>
        </p:nvSpPr>
        <p:spPr>
          <a:xfrm>
            <a:off x="8001000" y="5483520"/>
            <a:ext cx="1008125"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満足度調査</a:t>
            </a:r>
          </a:p>
        </p:txBody>
      </p:sp>
      <p:grpSp>
        <p:nvGrpSpPr>
          <p:cNvPr id="10" name="グループ化 9">
            <a:extLst>
              <a:ext uri="{FF2B5EF4-FFF2-40B4-BE49-F238E27FC236}">
                <a16:creationId xmlns:a16="http://schemas.microsoft.com/office/drawing/2014/main" id="{0DB2A021-19F8-8CA5-0DF3-003E7949D9E7}"/>
              </a:ext>
            </a:extLst>
          </p:cNvPr>
          <p:cNvGrpSpPr/>
          <p:nvPr/>
        </p:nvGrpSpPr>
        <p:grpSpPr>
          <a:xfrm>
            <a:off x="4881600" y="892800"/>
            <a:ext cx="2011895" cy="243520"/>
            <a:chOff x="528309" y="3016181"/>
            <a:chExt cx="2011895" cy="243520"/>
          </a:xfrm>
        </p:grpSpPr>
        <p:sp>
          <p:nvSpPr>
            <p:cNvPr id="24" name="正方形/長方形 23">
              <a:extLst>
                <a:ext uri="{FF2B5EF4-FFF2-40B4-BE49-F238E27FC236}">
                  <a16:creationId xmlns:a16="http://schemas.microsoft.com/office/drawing/2014/main" id="{1A064E05-04DF-1F48-7DD2-7757B5A42664}"/>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7" name="テキスト ボックス 26">
              <a:extLst>
                <a:ext uri="{FF2B5EF4-FFF2-40B4-BE49-F238E27FC236}">
                  <a16:creationId xmlns:a16="http://schemas.microsoft.com/office/drawing/2014/main" id="{DC7C771F-53D8-261D-43FF-E188C61A0BE0}"/>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5" name="テキスト プレースホルダー 4">
            <a:extLst>
              <a:ext uri="{FF2B5EF4-FFF2-40B4-BE49-F238E27FC236}">
                <a16:creationId xmlns:a16="http://schemas.microsoft.com/office/drawing/2014/main" id="{AE990255-A3E8-FC87-6816-D8AA42893D87}"/>
              </a:ext>
            </a:extLst>
          </p:cNvPr>
          <p:cNvSpPr txBox="1">
            <a:spLocks/>
          </p:cNvSpPr>
          <p:nvPr/>
        </p:nvSpPr>
        <p:spPr>
          <a:xfrm>
            <a:off x="5904000" y="1959411"/>
            <a:ext cx="3601950" cy="259817"/>
          </a:xfrm>
          <a:prstGeom prst="rect">
            <a:avLst/>
          </a:prstGeom>
        </p:spPr>
        <p:txBody>
          <a:bodyPr anchor="ct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クラウド化する補助金申請等の申請種別数またはその割合</a:t>
            </a:r>
          </a:p>
        </p:txBody>
      </p:sp>
      <p:graphicFrame>
        <p:nvGraphicFramePr>
          <p:cNvPr id="9" name="表プレースホルダー 18">
            <a:extLst>
              <a:ext uri="{FF2B5EF4-FFF2-40B4-BE49-F238E27FC236}">
                <a16:creationId xmlns:a16="http://schemas.microsoft.com/office/drawing/2014/main" id="{C720D1CC-DD6F-C6AD-75F4-E18BDEF46570}"/>
              </a:ext>
            </a:extLst>
          </p:cNvPr>
          <p:cNvGraphicFramePr>
            <a:graphicFrameLocks/>
          </p:cNvGraphicFramePr>
          <p:nvPr>
            <p:extLst>
              <p:ext uri="{D42A27DB-BD31-4B8C-83A1-F6EECF244321}">
                <p14:modId xmlns:p14="http://schemas.microsoft.com/office/powerpoint/2010/main" val="1678274831"/>
              </p:ext>
            </p:extLst>
          </p:nvPr>
        </p:nvGraphicFramePr>
        <p:xfrm>
          <a:off x="5943600" y="2209800"/>
          <a:ext cx="3240000" cy="8391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504293082"/>
                    </a:ext>
                  </a:extLst>
                </a:gridCol>
                <a:gridCol w="858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900">
                          <a:solidFill>
                            <a:schemeClr val="tx1"/>
                          </a:solidFill>
                          <a:latin typeface="Yu Gothic UI" panose="020B0500000000000000" pitchFamily="50" charset="-128"/>
                          <a:ea typeface="Yu Gothic UI" panose="020B0500000000000000" pitchFamily="50" charset="-128"/>
                        </a:rPr>
                        <a:t>1</a:t>
                      </a:r>
                      <a:r>
                        <a:rPr kumimoji="1" lang="ja-JP" altLang="en-US" sz="900">
                          <a:solidFill>
                            <a:schemeClr val="tx1"/>
                          </a:solidFill>
                          <a:latin typeface="Yu Gothic UI" panose="020B0500000000000000" pitchFamily="50" charset="-128"/>
                          <a:ea typeface="Yu Gothic UI" panose="020B0500000000000000" pitchFamily="50" charset="-128"/>
                        </a:rPr>
                        <a:t>種類</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900">
                          <a:solidFill>
                            <a:schemeClr val="tx1"/>
                          </a:solidFill>
                          <a:latin typeface="Yu Gothic UI" panose="020B0500000000000000" pitchFamily="50" charset="-128"/>
                          <a:ea typeface="Yu Gothic UI" panose="020B0500000000000000" pitchFamily="50" charset="-128"/>
                        </a:rPr>
                        <a:t>全体の</a:t>
                      </a:r>
                      <a:r>
                        <a:rPr kumimoji="1" lang="en-US" altLang="ja-JP" sz="900">
                          <a:solidFill>
                            <a:schemeClr val="tx1"/>
                          </a:solidFill>
                          <a:latin typeface="Yu Gothic UI" panose="020B0500000000000000" pitchFamily="50" charset="-128"/>
                          <a:ea typeface="Yu Gothic UI" panose="020B0500000000000000" pitchFamily="50" charset="-128"/>
                        </a:rPr>
                        <a:t>70</a:t>
                      </a:r>
                      <a:r>
                        <a:rPr kumimoji="1" lang="ja-JP" altLang="en-US" sz="9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900" dirty="0">
                          <a:solidFill>
                            <a:schemeClr val="tx1"/>
                          </a:solidFill>
                          <a:latin typeface="Yu Gothic UI" panose="020B0500000000000000" pitchFamily="50" charset="-128"/>
                          <a:ea typeface="Yu Gothic UI" panose="020B0500000000000000" pitchFamily="50" charset="-128"/>
                        </a:rPr>
                        <a:t>全体の</a:t>
                      </a:r>
                      <a:r>
                        <a:rPr kumimoji="1" lang="en-US" altLang="ja-JP" sz="900" dirty="0">
                          <a:solidFill>
                            <a:schemeClr val="tx1"/>
                          </a:solidFill>
                          <a:latin typeface="Yu Gothic UI" panose="020B0500000000000000" pitchFamily="50" charset="-128"/>
                          <a:ea typeface="Yu Gothic UI" panose="020B0500000000000000" pitchFamily="50" charset="-128"/>
                        </a:rPr>
                        <a:t>70</a:t>
                      </a:r>
                      <a:r>
                        <a:rPr kumimoji="1" lang="ja-JP" altLang="en-US" sz="900" dirty="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28" name="タイトル 1">
            <a:extLst>
              <a:ext uri="{FF2B5EF4-FFF2-40B4-BE49-F238E27FC236}">
                <a16:creationId xmlns:a16="http://schemas.microsoft.com/office/drawing/2014/main" id="{B3B000A4-EFCA-CDEE-114C-DBD0516683C9}"/>
              </a:ext>
            </a:extLst>
          </p:cNvPr>
          <p:cNvSpPr>
            <a:spLocks noGrp="1"/>
          </p:cNvSpPr>
          <p:nvPr>
            <p:ph type="title"/>
          </p:nvPr>
        </p:nvSpPr>
        <p:spPr>
          <a:xfrm>
            <a:off x="446400" y="85725"/>
            <a:ext cx="4737911" cy="728793"/>
          </a:xfrm>
        </p:spPr>
        <p:txBody>
          <a:bodyPr/>
          <a:lstStyle/>
          <a:p>
            <a:r>
              <a:rPr kumimoji="1" lang="ja-JP" altLang="en-US" b="0"/>
              <a:t>放課後児童クラブへの</a:t>
            </a:r>
            <a:br>
              <a:rPr kumimoji="1" lang="en-US" altLang="ja-JP" b="0"/>
            </a:br>
            <a:r>
              <a:rPr kumimoji="1" lang="ja-JP" altLang="en-US" b="0"/>
              <a:t>　スムーズな補助金支給を実現</a:t>
            </a:r>
            <a:endParaRPr kumimoji="1" lang="ja-JP" altLang="en-US"/>
          </a:p>
        </p:txBody>
      </p:sp>
    </p:spTree>
    <p:extLst>
      <p:ext uri="{BB962C8B-B14F-4D97-AF65-F5344CB8AC3E}">
        <p14:creationId xmlns:p14="http://schemas.microsoft.com/office/powerpoint/2010/main" val="3066283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2F836-1613-C05D-3134-4808B66D6C6E}"/>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75F4EC9-CE06-9556-DF9D-C8BE6D7AAB5C}"/>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31</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CBC284FA-E70E-1FC4-55BD-63B60575B1A2}"/>
              </a:ext>
            </a:extLst>
          </p:cNvPr>
          <p:cNvSpPr>
            <a:spLocks noGrp="1"/>
          </p:cNvSpPr>
          <p:nvPr>
            <p:ph type="body" sz="quarter" idx="4294967295"/>
          </p:nvPr>
        </p:nvSpPr>
        <p:spPr>
          <a:xfrm>
            <a:off x="445009" y="1185592"/>
            <a:ext cx="4126991" cy="1252808"/>
          </a:xfrm>
          <a:prstGeom prst="rect">
            <a:avLst/>
          </a:prstGeom>
        </p:spPr>
        <p:txBody>
          <a:bodyPr/>
          <a:lstStyle/>
          <a:p>
            <a:pPr marL="85725" indent="-85725">
              <a:lnSpc>
                <a:spcPts val="1500"/>
              </a:lnSpc>
              <a:spcBef>
                <a:spcPts val="0"/>
              </a:spcBef>
              <a:spcAft>
                <a:spcPts val="600"/>
              </a:spcAft>
            </a:pPr>
            <a:r>
              <a:rPr lang="ja-JP" altLang="en-US" sz="1100" dirty="0">
                <a:latin typeface="Yu Gothic UI" panose="020B0500000000000000" pitchFamily="50" charset="-128"/>
                <a:ea typeface="Yu Gothic UI" panose="020B0500000000000000" pitchFamily="50" charset="-128"/>
              </a:rPr>
              <a:t>児童養護施設等の措置費・補助金等については、郵送での請求書類等のやり取りによる事務負担、児童福祉法改正による対象施設の増加から、業務効率化の検討が喫緊の課題となっている。</a:t>
            </a:r>
          </a:p>
          <a:p>
            <a:pPr marL="85725" indent="-85725">
              <a:lnSpc>
                <a:spcPts val="1500"/>
              </a:lnSpc>
              <a:spcBef>
                <a:spcPts val="0"/>
              </a:spcBef>
              <a:spcAft>
                <a:spcPts val="600"/>
              </a:spcAft>
            </a:pPr>
            <a:r>
              <a:rPr lang="ja-JP" altLang="en-US" sz="1100" dirty="0">
                <a:latin typeface="Yu Gothic UI" panose="020B0500000000000000" pitchFamily="50" charset="-128"/>
                <a:ea typeface="Yu Gothic UI" panose="020B0500000000000000" pitchFamily="50" charset="-128"/>
              </a:rPr>
              <a:t>児童入所施設等の措置費制度は毎年度複数回単価が改定されるなど、請求・精算事務が煩雑な制度であるため、クラウド環境を導入し、施設及び本市において請求に関する事務処理の最適化を進める。</a:t>
            </a:r>
          </a:p>
          <a:p>
            <a:pPr marL="85725" indent="-85725">
              <a:lnSpc>
                <a:spcPts val="1500"/>
              </a:lnSpc>
              <a:spcBef>
                <a:spcPts val="0"/>
              </a:spcBef>
              <a:spcAft>
                <a:spcPts val="600"/>
              </a:spcAft>
            </a:pPr>
            <a:r>
              <a:rPr lang="ja-JP" altLang="en-US" sz="1100" dirty="0">
                <a:latin typeface="Yu Gothic UI" panose="020B0500000000000000" pitchFamily="50" charset="-128"/>
                <a:ea typeface="Yu Gothic UI" panose="020B0500000000000000" pitchFamily="50" charset="-128"/>
              </a:rPr>
              <a:t>これにより、請求・支払いに関する事務負担を軽減し、施設においては入所児童に対する処遇の質の向上、本市においては施設指導監査等の付随する業務の効率化を達成し、適切な児童養育環境の確保をめざす。</a:t>
            </a:r>
          </a:p>
        </p:txBody>
      </p:sp>
      <p:sp>
        <p:nvSpPr>
          <p:cNvPr id="5" name="テキスト プレースホルダー 4">
            <a:extLst>
              <a:ext uri="{FF2B5EF4-FFF2-40B4-BE49-F238E27FC236}">
                <a16:creationId xmlns:a16="http://schemas.microsoft.com/office/drawing/2014/main" id="{B25A7775-84B5-ADD4-4F5E-3BC9A4554D16}"/>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措置費、補助金等に関する事務の最適化により業務の効率化及び入所児童処遇の質の向上が図られていること。</a:t>
            </a:r>
          </a:p>
        </p:txBody>
      </p:sp>
      <p:sp>
        <p:nvSpPr>
          <p:cNvPr id="6" name="テキスト プレースホルダー 5">
            <a:extLst>
              <a:ext uri="{FF2B5EF4-FFF2-40B4-BE49-F238E27FC236}">
                <a16:creationId xmlns:a16="http://schemas.microsoft.com/office/drawing/2014/main" id="{75BA022E-9A59-2C31-72A9-BBE8C88D1CDA}"/>
              </a:ext>
            </a:extLst>
          </p:cNvPr>
          <p:cNvSpPr>
            <a:spLocks noGrp="1"/>
          </p:cNvSpPr>
          <p:nvPr>
            <p:ph type="body" sz="quarter" idx="14"/>
          </p:nvPr>
        </p:nvSpPr>
        <p:spPr>
          <a:xfrm>
            <a:off x="5904000" y="1963153"/>
            <a:ext cx="3414740" cy="511528"/>
          </a:xfrm>
          <a:prstGeom prst="rect">
            <a:avLst/>
          </a:prstGeom>
        </p:spPr>
        <p:txBody>
          <a:bodyPr/>
          <a:lstStyle/>
          <a:p>
            <a:pPr>
              <a:lnSpc>
                <a:spcPct val="100000"/>
              </a:lnSpc>
            </a:pPr>
            <a:r>
              <a:rPr lang="ja-JP" altLang="en-US">
                <a:latin typeface="Yu Gothic UI" panose="020B0500000000000000" pitchFamily="50" charset="-128"/>
                <a:ea typeface="Yu Gothic UI" panose="020B0500000000000000" pitchFamily="50" charset="-128"/>
              </a:rPr>
              <a:t>クラウド環境利用者（施設）数</a:t>
            </a:r>
          </a:p>
        </p:txBody>
      </p:sp>
      <p:graphicFrame>
        <p:nvGraphicFramePr>
          <p:cNvPr id="19" name="表プレースホルダー 18">
            <a:extLst>
              <a:ext uri="{FF2B5EF4-FFF2-40B4-BE49-F238E27FC236}">
                <a16:creationId xmlns:a16="http://schemas.microsoft.com/office/drawing/2014/main" id="{51B9A090-F949-EB3C-8500-BC82CEE48530}"/>
              </a:ext>
            </a:extLst>
          </p:cNvPr>
          <p:cNvGraphicFramePr>
            <a:graphicFrameLocks noGrp="1"/>
          </p:cNvGraphicFramePr>
          <p:nvPr>
            <p:ph type="tbl" sz="quarter" idx="4294967295"/>
            <p:extLst>
              <p:ext uri="{D42A27DB-BD31-4B8C-83A1-F6EECF244321}">
                <p14:modId xmlns:p14="http://schemas.microsoft.com/office/powerpoint/2010/main" val="2590232533"/>
              </p:ext>
            </p:extLst>
          </p:nvPr>
        </p:nvGraphicFramePr>
        <p:xfrm>
          <a:off x="5943600" y="2209800"/>
          <a:ext cx="3240000" cy="112059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25</a:t>
                      </a:r>
                      <a:r>
                        <a:rPr kumimoji="1" lang="ja-JP" altLang="en-US" sz="1000">
                          <a:solidFill>
                            <a:schemeClr val="tx1"/>
                          </a:solidFill>
                          <a:latin typeface="Yu Gothic UI" panose="020B0500000000000000" pitchFamily="50" charset="-128"/>
                          <a:ea typeface="Yu Gothic UI" panose="020B0500000000000000" pitchFamily="50" charset="-128"/>
                        </a:rPr>
                        <a:t>施設</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（市管轄施設のみ）</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150</a:t>
                      </a:r>
                      <a:r>
                        <a:rPr kumimoji="1" lang="ja-JP" altLang="en-US" sz="1000">
                          <a:solidFill>
                            <a:schemeClr val="tx1"/>
                          </a:solidFill>
                          <a:latin typeface="Yu Gothic UI" panose="020B0500000000000000" pitchFamily="50" charset="-128"/>
                          <a:ea typeface="Yu Gothic UI" panose="020B0500000000000000" pitchFamily="50" charset="-128"/>
                        </a:rPr>
                        <a:t>施設</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（里親等への拡充）</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400</a:t>
                      </a:r>
                      <a:r>
                        <a:rPr kumimoji="1" lang="ja-JP" altLang="en-US" sz="1000" dirty="0">
                          <a:solidFill>
                            <a:schemeClr val="tx1"/>
                          </a:solidFill>
                          <a:latin typeface="Yu Gothic UI" panose="020B0500000000000000" pitchFamily="50" charset="-128"/>
                          <a:ea typeface="Yu Gothic UI" panose="020B0500000000000000" pitchFamily="50" charset="-128"/>
                        </a:rPr>
                        <a:t>施設</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000" dirty="0">
                          <a:solidFill>
                            <a:schemeClr val="tx1"/>
                          </a:solidFill>
                          <a:latin typeface="Yu Gothic UI" panose="020B0500000000000000" pitchFamily="50" charset="-128"/>
                          <a:ea typeface="Yu Gothic UI" panose="020B0500000000000000" pitchFamily="50" charset="-128"/>
                        </a:rPr>
                        <a:t>（他都市管轄施設への拡充）</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pSp>
        <p:nvGrpSpPr>
          <p:cNvPr id="13" name="グループ化 12">
            <a:extLst>
              <a:ext uri="{FF2B5EF4-FFF2-40B4-BE49-F238E27FC236}">
                <a16:creationId xmlns:a16="http://schemas.microsoft.com/office/drawing/2014/main" id="{00507899-3E50-A994-7530-ED87D430C066}"/>
              </a:ext>
            </a:extLst>
          </p:cNvPr>
          <p:cNvGrpSpPr/>
          <p:nvPr/>
        </p:nvGrpSpPr>
        <p:grpSpPr>
          <a:xfrm>
            <a:off x="4881838" y="3962400"/>
            <a:ext cx="1157494" cy="243520"/>
            <a:chOff x="528309" y="7695403"/>
            <a:chExt cx="1157494" cy="243520"/>
          </a:xfrm>
        </p:grpSpPr>
        <p:sp>
          <p:nvSpPr>
            <p:cNvPr id="14" name="正方形/長方形 13">
              <a:extLst>
                <a:ext uri="{FF2B5EF4-FFF2-40B4-BE49-F238E27FC236}">
                  <a16:creationId xmlns:a16="http://schemas.microsoft.com/office/drawing/2014/main" id="{D08287BC-5B0A-3E41-ACFA-E0D2848114F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CFF270AB-5887-BE1B-4C77-C55777CAAE1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6D090896-0EA2-8FDD-AE55-C9E1BFD3CC2B}"/>
              </a:ext>
            </a:extLst>
          </p:cNvPr>
          <p:cNvGraphicFramePr>
            <a:graphicFrameLocks noGrp="1"/>
          </p:cNvGraphicFramePr>
          <p:nvPr>
            <p:extLst>
              <p:ext uri="{D42A27DB-BD31-4B8C-83A1-F6EECF244321}">
                <p14:modId xmlns:p14="http://schemas.microsoft.com/office/powerpoint/2010/main" val="705167791"/>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3" name="正方形/長方形 22">
            <a:extLst>
              <a:ext uri="{FF2B5EF4-FFF2-40B4-BE49-F238E27FC236}">
                <a16:creationId xmlns:a16="http://schemas.microsoft.com/office/drawing/2014/main" id="{1849FFB0-1F2B-431E-8600-B2CBD7AC5D9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8" name="正方形/長方形 27">
            <a:extLst>
              <a:ext uri="{FF2B5EF4-FFF2-40B4-BE49-F238E27FC236}">
                <a16:creationId xmlns:a16="http://schemas.microsoft.com/office/drawing/2014/main" id="{80C50962-7B26-3349-C328-A30A6F54F4E1}"/>
              </a:ext>
            </a:extLst>
          </p:cNvPr>
          <p:cNvSpPr/>
          <p:nvPr/>
        </p:nvSpPr>
        <p:spPr>
          <a:xfrm>
            <a:off x="4860000" y="1963153"/>
            <a:ext cx="972000" cy="14658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21B49869-AF5F-883E-54A2-BA3BC6A070FA}"/>
              </a:ext>
            </a:extLst>
          </p:cNvPr>
          <p:cNvSpPr/>
          <p:nvPr/>
        </p:nvSpPr>
        <p:spPr>
          <a:xfrm>
            <a:off x="6972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4B6A82D5-62F8-0536-8C8C-EB3279D583A8}"/>
              </a:ext>
            </a:extLst>
          </p:cNvPr>
          <p:cNvSpPr/>
          <p:nvPr/>
        </p:nvSpPr>
        <p:spPr>
          <a:xfrm>
            <a:off x="5928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8980965F-2487-544F-1E2E-D3922DC3D3A7}"/>
              </a:ext>
            </a:extLst>
          </p:cNvPr>
          <p:cNvSpPr/>
          <p:nvPr/>
        </p:nvSpPr>
        <p:spPr>
          <a:xfrm>
            <a:off x="8016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テキスト ボックス 20">
            <a:extLst>
              <a:ext uri="{FF2B5EF4-FFF2-40B4-BE49-F238E27FC236}">
                <a16:creationId xmlns:a16="http://schemas.microsoft.com/office/drawing/2014/main" id="{A68557C4-C290-C516-EC21-95C4472ED7A5}"/>
              </a:ext>
            </a:extLst>
          </p:cNvPr>
          <p:cNvSpPr txBox="1"/>
          <p:nvPr/>
        </p:nvSpPr>
        <p:spPr>
          <a:xfrm>
            <a:off x="4881838" y="4629206"/>
            <a:ext cx="972000" cy="465257"/>
          </a:xfrm>
          <a:prstGeom prst="rect">
            <a:avLst/>
          </a:prstGeom>
          <a:solidFill>
            <a:srgbClr val="AF1932"/>
          </a:solidFill>
        </p:spPr>
        <p:txBody>
          <a:bodyPr wrap="square" lIns="0" tIns="0" rIns="0" bIns="0" rtlCol="0" anchor="ctr" anchorCtr="0">
            <a:noAutofit/>
          </a:bodyPr>
          <a:lstStyle/>
          <a:p>
            <a:pPr algn="ctr" defTabSz="228600">
              <a:lnSpc>
                <a:spcPts val="1000"/>
              </a:lnSpc>
              <a:spcBef>
                <a:spcPts val="600"/>
              </a:spcBef>
              <a:defRPr/>
            </a:pPr>
            <a:r>
              <a:rPr kumimoji="1" lang="ja-JP" altLang="en-US" sz="1000" b="1">
                <a:solidFill>
                  <a:srgbClr val="FFFFFF"/>
                </a:solidFill>
                <a:latin typeface="Yu Gothic UI" panose="020B0500000000000000" pitchFamily="50" charset="-128"/>
                <a:ea typeface="Yu Gothic UI" panose="020B0500000000000000" pitchFamily="50" charset="-128"/>
              </a:rPr>
              <a:t>クラウド環境構築</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lnSpc>
                <a:spcPts val="1000"/>
              </a:lnSpc>
              <a:spcBef>
                <a:spcPts val="600"/>
              </a:spcBef>
              <a:defRPr/>
            </a:pPr>
            <a:r>
              <a:rPr kumimoji="1" lang="ja-JP" altLang="en-US" sz="1000" b="1">
                <a:solidFill>
                  <a:srgbClr val="FFFFFF"/>
                </a:solidFill>
                <a:latin typeface="Yu Gothic UI" panose="020B0500000000000000" pitchFamily="50" charset="-128"/>
                <a:ea typeface="Yu Gothic UI" panose="020B0500000000000000" pitchFamily="50" charset="-128"/>
              </a:rPr>
              <a:t>運用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34" name="ホームベース 30">
            <a:extLst>
              <a:ext uri="{FF2B5EF4-FFF2-40B4-BE49-F238E27FC236}">
                <a16:creationId xmlns:a16="http://schemas.microsoft.com/office/drawing/2014/main" id="{5978C1B0-A71F-5344-5A95-149C9F5143AC}"/>
              </a:ext>
            </a:extLst>
          </p:cNvPr>
          <p:cNvSpPr/>
          <p:nvPr/>
        </p:nvSpPr>
        <p:spPr>
          <a:xfrm>
            <a:off x="6172200" y="5170663"/>
            <a:ext cx="2831169"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クラウド環境の改善整備</a:t>
            </a:r>
          </a:p>
        </p:txBody>
      </p:sp>
      <p:sp>
        <p:nvSpPr>
          <p:cNvPr id="35" name="テキスト ボックス 34">
            <a:extLst>
              <a:ext uri="{FF2B5EF4-FFF2-40B4-BE49-F238E27FC236}">
                <a16:creationId xmlns:a16="http://schemas.microsoft.com/office/drawing/2014/main" id="{B99CD991-C344-400D-5C55-9C7A8A7A8546}"/>
              </a:ext>
            </a:extLst>
          </p:cNvPr>
          <p:cNvSpPr txBox="1"/>
          <p:nvPr/>
        </p:nvSpPr>
        <p:spPr>
          <a:xfrm>
            <a:off x="4881838" y="517066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環境改善</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A93466F-8237-66C9-4817-CA7995F621C8}"/>
              </a:ext>
            </a:extLst>
          </p:cNvPr>
          <p:cNvSpPr/>
          <p:nvPr/>
        </p:nvSpPr>
        <p:spPr>
          <a:xfrm>
            <a:off x="5928478" y="46292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業者選定・契約</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800">
                <a:solidFill>
                  <a:schemeClr val="tx1"/>
                </a:solidFill>
                <a:latin typeface="Yu Gothic UI" panose="020B0500000000000000" pitchFamily="50" charset="-128"/>
                <a:ea typeface="Yu Gothic UI" panose="020B0500000000000000" pitchFamily="50" charset="-128"/>
              </a:rPr>
              <a:t>（市管轄施設）</a:t>
            </a:r>
          </a:p>
        </p:txBody>
      </p:sp>
      <p:sp>
        <p:nvSpPr>
          <p:cNvPr id="24" name="ホームベース 30">
            <a:extLst>
              <a:ext uri="{FF2B5EF4-FFF2-40B4-BE49-F238E27FC236}">
                <a16:creationId xmlns:a16="http://schemas.microsoft.com/office/drawing/2014/main" id="{F5E56D18-D93F-2A3A-A0C4-F0C740A5826B}"/>
              </a:ext>
            </a:extLst>
          </p:cNvPr>
          <p:cNvSpPr/>
          <p:nvPr/>
        </p:nvSpPr>
        <p:spPr>
          <a:xfrm>
            <a:off x="6972478" y="46292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800">
                <a:solidFill>
                  <a:schemeClr val="tx1"/>
                </a:solidFill>
                <a:latin typeface="Yu Gothic UI" panose="020B0500000000000000" pitchFamily="50" charset="-128"/>
                <a:ea typeface="Yu Gothic UI" panose="020B0500000000000000" pitchFamily="50" charset="-128"/>
              </a:rPr>
              <a:t>（里親等に対象拡充）</a:t>
            </a:r>
          </a:p>
        </p:txBody>
      </p:sp>
      <p:sp>
        <p:nvSpPr>
          <p:cNvPr id="25" name="ホームベース 30">
            <a:extLst>
              <a:ext uri="{FF2B5EF4-FFF2-40B4-BE49-F238E27FC236}">
                <a16:creationId xmlns:a16="http://schemas.microsoft.com/office/drawing/2014/main" id="{CABD91CA-6473-ACB4-37B2-315D076A22BA}"/>
              </a:ext>
            </a:extLst>
          </p:cNvPr>
          <p:cNvSpPr/>
          <p:nvPr/>
        </p:nvSpPr>
        <p:spPr>
          <a:xfrm>
            <a:off x="8016478" y="46292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800">
                <a:solidFill>
                  <a:schemeClr val="tx1"/>
                </a:solidFill>
                <a:latin typeface="Yu Gothic UI" panose="020B0500000000000000" pitchFamily="50" charset="-128"/>
                <a:ea typeface="Yu Gothic UI" panose="020B0500000000000000" pitchFamily="50" charset="-128"/>
              </a:rPr>
              <a:t>（他都市管轄施設に対象拡充）</a:t>
            </a:r>
          </a:p>
        </p:txBody>
      </p:sp>
      <p:grpSp>
        <p:nvGrpSpPr>
          <p:cNvPr id="9" name="グループ化 8">
            <a:extLst>
              <a:ext uri="{FF2B5EF4-FFF2-40B4-BE49-F238E27FC236}">
                <a16:creationId xmlns:a16="http://schemas.microsoft.com/office/drawing/2014/main" id="{4EAA37BB-21A8-159D-C66C-3AA6B88527C6}"/>
              </a:ext>
            </a:extLst>
          </p:cNvPr>
          <p:cNvGrpSpPr/>
          <p:nvPr/>
        </p:nvGrpSpPr>
        <p:grpSpPr>
          <a:xfrm>
            <a:off x="4881600" y="892800"/>
            <a:ext cx="2011895" cy="243520"/>
            <a:chOff x="528309" y="3016181"/>
            <a:chExt cx="2011895" cy="243520"/>
          </a:xfrm>
        </p:grpSpPr>
        <p:sp>
          <p:nvSpPr>
            <p:cNvPr id="10" name="正方形/長方形 9">
              <a:extLst>
                <a:ext uri="{FF2B5EF4-FFF2-40B4-BE49-F238E27FC236}">
                  <a16:creationId xmlns:a16="http://schemas.microsoft.com/office/drawing/2014/main" id="{1F6425A7-1FD8-0AF1-C10C-F77D6CD52B11}"/>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テキスト ボックス 10">
              <a:extLst>
                <a:ext uri="{FF2B5EF4-FFF2-40B4-BE49-F238E27FC236}">
                  <a16:creationId xmlns:a16="http://schemas.microsoft.com/office/drawing/2014/main" id="{3B49B506-42C5-93F0-D1C2-65ADB0FD40C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pic>
        <p:nvPicPr>
          <p:cNvPr id="7" name="図 6">
            <a:extLst>
              <a:ext uri="{FF2B5EF4-FFF2-40B4-BE49-F238E27FC236}">
                <a16:creationId xmlns:a16="http://schemas.microsoft.com/office/drawing/2014/main" id="{4B339A56-9D4C-BBF1-F073-5D584C31DB84}"/>
              </a:ext>
            </a:extLst>
          </p:cNvPr>
          <p:cNvPicPr>
            <a:picLocks noChangeAspect="1"/>
          </p:cNvPicPr>
          <p:nvPr/>
        </p:nvPicPr>
        <p:blipFill>
          <a:blip r:embed="rId3"/>
          <a:stretch>
            <a:fillRect/>
          </a:stretch>
        </p:blipFill>
        <p:spPr>
          <a:xfrm>
            <a:off x="445009" y="3330390"/>
            <a:ext cx="4166665" cy="3240739"/>
          </a:xfrm>
          <a:prstGeom prst="rect">
            <a:avLst/>
          </a:prstGeom>
        </p:spPr>
      </p:pic>
      <p:sp>
        <p:nvSpPr>
          <p:cNvPr id="29" name="タイトル 1">
            <a:extLst>
              <a:ext uri="{FF2B5EF4-FFF2-40B4-BE49-F238E27FC236}">
                <a16:creationId xmlns:a16="http://schemas.microsoft.com/office/drawing/2014/main" id="{C1FC1A99-41A6-89FB-D1EC-229E88EB6999}"/>
              </a:ext>
            </a:extLst>
          </p:cNvPr>
          <p:cNvSpPr>
            <a:spLocks noGrp="1"/>
          </p:cNvSpPr>
          <p:nvPr>
            <p:ph type="title"/>
          </p:nvPr>
        </p:nvSpPr>
        <p:spPr>
          <a:xfrm>
            <a:off x="446400" y="85725"/>
            <a:ext cx="4737911" cy="728793"/>
          </a:xfrm>
        </p:spPr>
        <p:txBody>
          <a:bodyPr/>
          <a:lstStyle/>
          <a:p>
            <a:r>
              <a:rPr lang="ja-JP" altLang="en-US" b="0"/>
              <a:t>クラウド利用で児童養護施設等の</a:t>
            </a:r>
            <a:br>
              <a:rPr lang="en-US" altLang="ja-JP" b="0"/>
            </a:br>
            <a:r>
              <a:rPr lang="ja-JP" altLang="en-US" b="0"/>
              <a:t>　措置費・補助金手続きをスムーズに</a:t>
            </a:r>
            <a:endParaRPr kumimoji="1" lang="ja-JP" altLang="en-US"/>
          </a:p>
        </p:txBody>
      </p:sp>
    </p:spTree>
    <p:extLst>
      <p:ext uri="{BB962C8B-B14F-4D97-AF65-F5344CB8AC3E}">
        <p14:creationId xmlns:p14="http://schemas.microsoft.com/office/powerpoint/2010/main" val="104745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32</a:t>
            </a:fld>
            <a:endParaRPr kumimoji="1" lang="en-GB">
              <a:latin typeface="Yu Gothic UI" panose="020B0500000000000000" pitchFamily="50" charset="-128"/>
              <a:ea typeface="Yu Gothic UI" panose="020B0500000000000000" pitchFamily="50" charset="-128"/>
            </a:endParaRPr>
          </a:p>
        </p:txBody>
      </p:sp>
      <p:sp>
        <p:nvSpPr>
          <p:cNvPr id="61" name="テキスト プレースホルダー 60">
            <a:extLst>
              <a:ext uri="{FF2B5EF4-FFF2-40B4-BE49-F238E27FC236}">
                <a16:creationId xmlns:a16="http://schemas.microsoft.com/office/drawing/2014/main" id="{CF5C04EB-D456-5F83-7CE3-51BA6727AC6B}"/>
              </a:ext>
            </a:extLst>
          </p:cNvPr>
          <p:cNvSpPr>
            <a:spLocks noGrp="1"/>
          </p:cNvSpPr>
          <p:nvPr>
            <p:ph type="body" sz="quarter" idx="13"/>
          </p:nvPr>
        </p:nvSpPr>
        <p:spPr/>
        <p:txBody>
          <a:bodyPr/>
          <a:lstStyle/>
          <a:p>
            <a:r>
              <a:rPr lang="ja-JP" altLang="en-US"/>
              <a:t>事業所からの電話がつながりにくい状態の解消と内容に応じた自動案内ができる環境を提供することで、時間・場所を問わずに事業所が問合せ等をできること。</a:t>
            </a:r>
          </a:p>
        </p:txBody>
      </p:sp>
      <p:sp>
        <p:nvSpPr>
          <p:cNvPr id="62" name="テキスト プレースホルダー 61">
            <a:extLst>
              <a:ext uri="{FF2B5EF4-FFF2-40B4-BE49-F238E27FC236}">
                <a16:creationId xmlns:a16="http://schemas.microsoft.com/office/drawing/2014/main" id="{DE321B0A-57E1-CA4C-A4F5-E26CE7734C53}"/>
              </a:ext>
            </a:extLst>
          </p:cNvPr>
          <p:cNvSpPr>
            <a:spLocks noGrp="1"/>
          </p:cNvSpPr>
          <p:nvPr>
            <p:ph type="body" sz="quarter" idx="14"/>
          </p:nvPr>
        </p:nvSpPr>
        <p:spPr/>
        <p:txBody>
          <a:bodyPr/>
          <a:lstStyle/>
          <a:p>
            <a:r>
              <a:rPr lang="en-US" altLang="ja-JP" sz="1100">
                <a:latin typeface="Yu Gothic UI" panose="020B0500000000000000" pitchFamily="50" charset="-128"/>
                <a:ea typeface="Yu Gothic UI" panose="020B0500000000000000" pitchFamily="50" charset="-128"/>
              </a:rPr>
              <a:t>AI</a:t>
            </a:r>
            <a:r>
              <a:rPr kumimoji="1" lang="ja-JP" altLang="en-US" sz="1100">
                <a:latin typeface="Yu Gothic UI" panose="020B0500000000000000" pitchFamily="50" charset="-128"/>
                <a:ea typeface="Yu Gothic UI" panose="020B0500000000000000" pitchFamily="50" charset="-128"/>
              </a:rPr>
              <a:t>電話のみでの解決率</a:t>
            </a:r>
            <a:endParaRPr lang="ja-JP" altLang="en-US" sz="1100">
              <a:latin typeface="Yu Gothic UI" panose="020B0500000000000000" pitchFamily="50" charset="-128"/>
              <a:ea typeface="Yu Gothic UI" panose="020B0500000000000000" pitchFamily="50" charset="-128"/>
            </a:endParaRPr>
          </a:p>
        </p:txBody>
      </p:sp>
      <p:graphicFrame>
        <p:nvGraphicFramePr>
          <p:cNvPr id="18" name="表 17">
            <a:extLst>
              <a:ext uri="{FF2B5EF4-FFF2-40B4-BE49-F238E27FC236}">
                <a16:creationId xmlns:a16="http://schemas.microsoft.com/office/drawing/2014/main" id="{36655907-A74B-CCB0-82B7-EA5E4993FD8D}"/>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1" name="テキスト プレースホルダー 3">
            <a:extLst>
              <a:ext uri="{FF2B5EF4-FFF2-40B4-BE49-F238E27FC236}">
                <a16:creationId xmlns:a16="http://schemas.microsoft.com/office/drawing/2014/main" id="{D95799C3-6B98-6FF0-14C2-63D0FA697DFF}"/>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全国共通の制度である障がい福祉サービスと介護保険サービスにおいては、国基準の改正頻度が多く、また近年の利用者数、事業者数の増加に伴って、事業者からの制度に関する問合せが年間</a:t>
            </a:r>
            <a:r>
              <a:rPr lang="en-US" altLang="ja-JP"/>
              <a:t>20,000</a:t>
            </a:r>
            <a:r>
              <a:rPr lang="ja-JP" altLang="en-US"/>
              <a:t>件以上あり、担当職員の不在で対応できない場合や入電数が回線数を上回り、電話がつながりにくい状態が発生して</a:t>
            </a:r>
            <a:r>
              <a:rPr lang="ja-JP" altLang="en-US">
                <a:latin typeface="Yu Gothic UI" panose="020B0500000000000000" pitchFamily="50" charset="-128"/>
                <a:ea typeface="Yu Gothic UI" panose="020B0500000000000000" pitchFamily="50" charset="-128"/>
              </a:rPr>
              <a:t>おり、事業所側が必要とする情報の入手に時間を要している。</a:t>
            </a:r>
            <a:endParaRPr lang="ja-JP" altLang="en-US"/>
          </a:p>
          <a:p>
            <a:r>
              <a:rPr lang="en-US" altLang="ja-JP"/>
              <a:t>AI</a:t>
            </a:r>
            <a:r>
              <a:rPr lang="ja-JP" altLang="en-US"/>
              <a:t>電話を導入することで、事業所からの問合せ等に対して電話がつながりにくい状態を解消し、内容に応じた自動案内ができる環境を提供する。これにより、事業所に対して引き続き適切な行政サービスの提供及び問合せ対応に従事している職員の対応時間を事業者の育成・支援に注力することで、利用者に対してよりよいサービスの提供を図る。</a:t>
            </a:r>
          </a:p>
        </p:txBody>
      </p:sp>
      <p:grpSp>
        <p:nvGrpSpPr>
          <p:cNvPr id="30" name="グループ化 29">
            <a:extLst>
              <a:ext uri="{FF2B5EF4-FFF2-40B4-BE49-F238E27FC236}">
                <a16:creationId xmlns:a16="http://schemas.microsoft.com/office/drawing/2014/main" id="{BEA0FF9D-2D14-8A14-30C8-2C86857A6086}"/>
              </a:ext>
            </a:extLst>
          </p:cNvPr>
          <p:cNvGrpSpPr/>
          <p:nvPr/>
        </p:nvGrpSpPr>
        <p:grpSpPr>
          <a:xfrm>
            <a:off x="4881838" y="3886200"/>
            <a:ext cx="1157494" cy="243520"/>
            <a:chOff x="528309" y="7695403"/>
            <a:chExt cx="1157494" cy="243520"/>
          </a:xfrm>
        </p:grpSpPr>
        <p:sp>
          <p:nvSpPr>
            <p:cNvPr id="31" name="正方形/長方形 30">
              <a:extLst>
                <a:ext uri="{FF2B5EF4-FFF2-40B4-BE49-F238E27FC236}">
                  <a16:creationId xmlns:a16="http://schemas.microsoft.com/office/drawing/2014/main" id="{28CA8929-8607-FF0E-1FDF-D582371D1E0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52829CE7-B25D-2B8E-C57D-23CD321CFBDE}"/>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3" name="正方形/長方形 32">
            <a:extLst>
              <a:ext uri="{FF2B5EF4-FFF2-40B4-BE49-F238E27FC236}">
                <a16:creationId xmlns:a16="http://schemas.microsoft.com/office/drawing/2014/main" id="{45E56050-1B0A-29EA-BFBF-938847F7F813}"/>
              </a:ext>
            </a:extLst>
          </p:cNvPr>
          <p:cNvSpPr/>
          <p:nvPr/>
        </p:nvSpPr>
        <p:spPr>
          <a:xfrm>
            <a:off x="4860000" y="1296000"/>
            <a:ext cx="972000" cy="685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42" name="表プレースホルダー 18">
            <a:extLst>
              <a:ext uri="{FF2B5EF4-FFF2-40B4-BE49-F238E27FC236}">
                <a16:creationId xmlns:a16="http://schemas.microsoft.com/office/drawing/2014/main" id="{A99CEF50-7CF4-EAF7-4B64-BAF76279765A}"/>
              </a:ext>
            </a:extLst>
          </p:cNvPr>
          <p:cNvGraphicFramePr>
            <a:graphicFrameLocks/>
          </p:cNvGraphicFramePr>
          <p:nvPr/>
        </p:nvGraphicFramePr>
        <p:xfrm>
          <a:off x="5943600" y="2286000"/>
          <a:ext cx="3240000" cy="8391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504293082"/>
                    </a:ext>
                  </a:extLst>
                </a:gridCol>
                <a:gridCol w="858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55</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60</a:t>
                      </a: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43" name="正方形/長方形 42">
            <a:extLst>
              <a:ext uri="{FF2B5EF4-FFF2-40B4-BE49-F238E27FC236}">
                <a16:creationId xmlns:a16="http://schemas.microsoft.com/office/drawing/2014/main" id="{74BECF0D-D515-5425-DF77-54A3F94B6731}"/>
              </a:ext>
            </a:extLst>
          </p:cNvPr>
          <p:cNvSpPr/>
          <p:nvPr/>
        </p:nvSpPr>
        <p:spPr>
          <a:xfrm>
            <a:off x="4860000" y="2057401"/>
            <a:ext cx="972000" cy="1219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51" name="グループ化 50">
            <a:extLst>
              <a:ext uri="{FF2B5EF4-FFF2-40B4-BE49-F238E27FC236}">
                <a16:creationId xmlns:a16="http://schemas.microsoft.com/office/drawing/2014/main" id="{56A314B9-3002-E652-3B48-9AA5E96D1A4A}"/>
              </a:ext>
            </a:extLst>
          </p:cNvPr>
          <p:cNvGrpSpPr/>
          <p:nvPr/>
        </p:nvGrpSpPr>
        <p:grpSpPr>
          <a:xfrm>
            <a:off x="4881838" y="3886200"/>
            <a:ext cx="1157494" cy="243520"/>
            <a:chOff x="528309" y="7695403"/>
            <a:chExt cx="1157494" cy="243520"/>
          </a:xfrm>
        </p:grpSpPr>
        <p:sp>
          <p:nvSpPr>
            <p:cNvPr id="52" name="正方形/長方形 51">
              <a:extLst>
                <a:ext uri="{FF2B5EF4-FFF2-40B4-BE49-F238E27FC236}">
                  <a16:creationId xmlns:a16="http://schemas.microsoft.com/office/drawing/2014/main" id="{ECF33D9A-030D-47D6-2B2C-E3A45ABA520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3" name="テキスト ボックス 52">
              <a:extLst>
                <a:ext uri="{FF2B5EF4-FFF2-40B4-BE49-F238E27FC236}">
                  <a16:creationId xmlns:a16="http://schemas.microsoft.com/office/drawing/2014/main" id="{ECCF5D24-D6E4-6921-2F1B-74B0CABA058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4" name="正方形/長方形 53">
            <a:extLst>
              <a:ext uri="{FF2B5EF4-FFF2-40B4-BE49-F238E27FC236}">
                <a16:creationId xmlns:a16="http://schemas.microsoft.com/office/drawing/2014/main" id="{B31B91DB-1A80-B927-D58F-0523A3AB419A}"/>
              </a:ext>
            </a:extLst>
          </p:cNvPr>
          <p:cNvSpPr/>
          <p:nvPr/>
        </p:nvSpPr>
        <p:spPr>
          <a:xfrm>
            <a:off x="6972478" y="43109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078770C8-A067-AE6D-F718-09E28879FFAC}"/>
              </a:ext>
            </a:extLst>
          </p:cNvPr>
          <p:cNvSpPr/>
          <p:nvPr/>
        </p:nvSpPr>
        <p:spPr>
          <a:xfrm>
            <a:off x="5928478" y="43109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正方形/長方形 55">
            <a:extLst>
              <a:ext uri="{FF2B5EF4-FFF2-40B4-BE49-F238E27FC236}">
                <a16:creationId xmlns:a16="http://schemas.microsoft.com/office/drawing/2014/main" id="{FB62FD87-112D-3622-06CB-8FC2474CF9E1}"/>
              </a:ext>
            </a:extLst>
          </p:cNvPr>
          <p:cNvSpPr/>
          <p:nvPr/>
        </p:nvSpPr>
        <p:spPr>
          <a:xfrm>
            <a:off x="8016478" y="43109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7" name="テキスト ボックス 56">
            <a:extLst>
              <a:ext uri="{FF2B5EF4-FFF2-40B4-BE49-F238E27FC236}">
                <a16:creationId xmlns:a16="http://schemas.microsoft.com/office/drawing/2014/main" id="{769EA86C-A459-841B-647B-B2BF8C643E06}"/>
              </a:ext>
            </a:extLst>
          </p:cNvPr>
          <p:cNvSpPr txBox="1"/>
          <p:nvPr/>
        </p:nvSpPr>
        <p:spPr>
          <a:xfrm>
            <a:off x="4881838" y="461872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電話の導入</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8" name="ホームベース 30">
            <a:extLst>
              <a:ext uri="{FF2B5EF4-FFF2-40B4-BE49-F238E27FC236}">
                <a16:creationId xmlns:a16="http://schemas.microsoft.com/office/drawing/2014/main" id="{A528C89B-C73D-EF63-2893-5EC2D82841FF}"/>
              </a:ext>
            </a:extLst>
          </p:cNvPr>
          <p:cNvSpPr/>
          <p:nvPr/>
        </p:nvSpPr>
        <p:spPr>
          <a:xfrm>
            <a:off x="5928479" y="4618785"/>
            <a:ext cx="548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調達</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開発</a:t>
            </a:r>
          </a:p>
        </p:txBody>
      </p:sp>
      <p:sp>
        <p:nvSpPr>
          <p:cNvPr id="59" name="ホームベース 30">
            <a:extLst>
              <a:ext uri="{FF2B5EF4-FFF2-40B4-BE49-F238E27FC236}">
                <a16:creationId xmlns:a16="http://schemas.microsoft.com/office/drawing/2014/main" id="{E995B0C6-57E4-B700-A4F1-B40F29D3952A}"/>
              </a:ext>
            </a:extLst>
          </p:cNvPr>
          <p:cNvSpPr/>
          <p:nvPr/>
        </p:nvSpPr>
        <p:spPr>
          <a:xfrm>
            <a:off x="6477000" y="4618785"/>
            <a:ext cx="2514599"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実装・運用</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（内容分析し適宜コールフローに反映）</a:t>
            </a:r>
          </a:p>
        </p:txBody>
      </p:sp>
      <p:pic>
        <p:nvPicPr>
          <p:cNvPr id="60" name="図プレースホルダー 43" descr="グラフィカル ユーザー インターフェイス が含まれている画像&#10;&#10;自動的に生成された説明">
            <a:extLst>
              <a:ext uri="{FF2B5EF4-FFF2-40B4-BE49-F238E27FC236}">
                <a16:creationId xmlns:a16="http://schemas.microsoft.com/office/drawing/2014/main" id="{C655F999-2FBD-4EB4-500A-0462740664C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66800" y="4038600"/>
            <a:ext cx="3007591" cy="2556685"/>
          </a:xfrm>
          <a:prstGeom prst="rect">
            <a:avLst/>
          </a:prstGeom>
        </p:spPr>
      </p:pic>
      <p:grpSp>
        <p:nvGrpSpPr>
          <p:cNvPr id="4" name="グループ化 3">
            <a:extLst>
              <a:ext uri="{FF2B5EF4-FFF2-40B4-BE49-F238E27FC236}">
                <a16:creationId xmlns:a16="http://schemas.microsoft.com/office/drawing/2014/main" id="{B4520565-022B-29C9-8320-AF4D9A1B1BAF}"/>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7CA694B5-AADD-722D-C17B-5666C8C586A2}"/>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BB114017-8AB7-7807-FA52-36EDCE744A80}"/>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2" name="タイトル 9">
            <a:extLst>
              <a:ext uri="{FF2B5EF4-FFF2-40B4-BE49-F238E27FC236}">
                <a16:creationId xmlns:a16="http://schemas.microsoft.com/office/drawing/2014/main" id="{D7EB6A61-60E8-8488-F9CD-ABB97DB4CAB6}"/>
              </a:ext>
            </a:extLst>
          </p:cNvPr>
          <p:cNvSpPr>
            <a:spLocks noGrp="1"/>
          </p:cNvSpPr>
          <p:nvPr>
            <p:ph type="title"/>
          </p:nvPr>
        </p:nvSpPr>
        <p:spPr>
          <a:xfrm>
            <a:off x="446400" y="85725"/>
            <a:ext cx="4737911" cy="728793"/>
          </a:xfrm>
        </p:spPr>
        <p:txBody>
          <a:bodyPr/>
          <a:lstStyle/>
          <a:p>
            <a:r>
              <a:rPr lang="en-US" altLang="ja-JP" b="0">
                <a:effectLst/>
                <a:cs typeface="ＭＳ Ｐゴシック" panose="020B0600070205080204" pitchFamily="50" charset="-128"/>
              </a:rPr>
              <a:t>AI</a:t>
            </a:r>
            <a:r>
              <a:rPr lang="ja-JP" altLang="ja-JP" b="0">
                <a:effectLst/>
                <a:cs typeface="ＭＳ Ｐゴシック" panose="020B0600070205080204" pitchFamily="50" charset="-128"/>
              </a:rPr>
              <a:t>電話による福祉サービス事業所からの</a:t>
            </a:r>
            <a:br>
              <a:rPr lang="en-US" altLang="ja-JP" b="0">
                <a:effectLst/>
                <a:cs typeface="ＭＳ Ｐゴシック" panose="020B0600070205080204" pitchFamily="50" charset="-128"/>
              </a:rPr>
            </a:br>
            <a:r>
              <a:rPr lang="ja-JP" altLang="en-US" b="0">
                <a:effectLst/>
                <a:cs typeface="ＭＳ Ｐゴシック" panose="020B0600070205080204" pitchFamily="50" charset="-128"/>
              </a:rPr>
              <a:t>　</a:t>
            </a:r>
            <a:r>
              <a:rPr lang="en-US" altLang="ja-JP" b="0">
                <a:effectLst/>
                <a:cs typeface="ＭＳ Ｐゴシック" panose="020B0600070205080204" pitchFamily="50" charset="-128"/>
              </a:rPr>
              <a:t>24</a:t>
            </a:r>
            <a:r>
              <a:rPr lang="ja-JP" altLang="ja-JP" b="0">
                <a:effectLst/>
                <a:cs typeface="ＭＳ Ｐゴシック" panose="020B0600070205080204" pitchFamily="50" charset="-128"/>
              </a:rPr>
              <a:t>時間問合せ対応を実現</a:t>
            </a:r>
            <a:endParaRPr lang="ja-JP" altLang="en-US" b="0"/>
          </a:p>
        </p:txBody>
      </p:sp>
    </p:spTree>
    <p:extLst>
      <p:ext uri="{BB962C8B-B14F-4D97-AF65-F5344CB8AC3E}">
        <p14:creationId xmlns:p14="http://schemas.microsoft.com/office/powerpoint/2010/main" val="2060220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F3353-3BAA-996E-C45C-3E6FBCB353FC}"/>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21FAEED-E073-DEBC-2570-4D87BAF6670C}"/>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33</a:t>
            </a:fld>
            <a:endParaRPr kumimoji="1" lang="en-GB">
              <a:latin typeface="Yu Gothic UI" panose="020B0500000000000000" pitchFamily="50" charset="-128"/>
              <a:ea typeface="Yu Gothic UI" panose="020B0500000000000000" pitchFamily="50" charset="-128"/>
            </a:endParaRPr>
          </a:p>
        </p:txBody>
      </p:sp>
      <p:sp>
        <p:nvSpPr>
          <p:cNvPr id="5" name="テキスト プレースホルダー 4">
            <a:extLst>
              <a:ext uri="{FF2B5EF4-FFF2-40B4-BE49-F238E27FC236}">
                <a16:creationId xmlns:a16="http://schemas.microsoft.com/office/drawing/2014/main" id="{65BDA708-187B-0FE3-00C1-2BAF1A1651A1}"/>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設計図書の情報提供業務が簡素化され市民や事業者が即座に知りたい設計図書の情報を得られること。</a:t>
            </a:r>
          </a:p>
        </p:txBody>
      </p:sp>
      <p:sp>
        <p:nvSpPr>
          <p:cNvPr id="4" name="テキスト プレースホルダー 3">
            <a:extLst>
              <a:ext uri="{FF2B5EF4-FFF2-40B4-BE49-F238E27FC236}">
                <a16:creationId xmlns:a16="http://schemas.microsoft.com/office/drawing/2014/main" id="{943B3045-41E5-24BB-6BEB-C59EB900590C}"/>
              </a:ext>
            </a:extLst>
          </p:cNvPr>
          <p:cNvSpPr>
            <a:spLocks noGrp="1"/>
          </p:cNvSpPr>
          <p:nvPr>
            <p:ph type="body" sz="quarter" idx="14"/>
          </p:nvPr>
        </p:nvSpPr>
        <p:spPr>
          <a:prstGeom prst="rect">
            <a:avLst/>
          </a:prstGeom>
        </p:spPr>
        <p:txBody>
          <a:bodyPr/>
          <a:lstStyle/>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現行の設計図書の情報提供は、市民や事業者がメールもしくは郵送等による申出手続きが必要であり、手間と時間がかかっている。また、即座に知りたい設計図書の情報を得ることができない状態となってい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そのため、市民や事業者がシステム（専用サイト）から設計図書等を取得できる仕組みを構築し、手間をかけることなく即座に必要な情報を入手できる状態をめざす。</a:t>
            </a:r>
          </a:p>
        </p:txBody>
      </p:sp>
      <p:grpSp>
        <p:nvGrpSpPr>
          <p:cNvPr id="13" name="グループ化 12">
            <a:extLst>
              <a:ext uri="{FF2B5EF4-FFF2-40B4-BE49-F238E27FC236}">
                <a16:creationId xmlns:a16="http://schemas.microsoft.com/office/drawing/2014/main" id="{22CE44EF-849C-05D2-7DE7-EAEC9A96A37B}"/>
              </a:ext>
            </a:extLst>
          </p:cNvPr>
          <p:cNvGrpSpPr/>
          <p:nvPr/>
        </p:nvGrpSpPr>
        <p:grpSpPr>
          <a:xfrm>
            <a:off x="4881838" y="4038600"/>
            <a:ext cx="1157494" cy="243520"/>
            <a:chOff x="528309" y="7695403"/>
            <a:chExt cx="1157494" cy="243520"/>
          </a:xfrm>
        </p:grpSpPr>
        <p:sp>
          <p:nvSpPr>
            <p:cNvPr id="14" name="正方形/長方形 13">
              <a:extLst>
                <a:ext uri="{FF2B5EF4-FFF2-40B4-BE49-F238E27FC236}">
                  <a16:creationId xmlns:a16="http://schemas.microsoft.com/office/drawing/2014/main" id="{FE886193-25E3-C2BC-CE50-97FDA835DA8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0EB55EEC-3EDE-1004-1EE9-E35B83C10E7C}"/>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4" name="正方形/長方形 23">
            <a:extLst>
              <a:ext uri="{FF2B5EF4-FFF2-40B4-BE49-F238E27FC236}">
                <a16:creationId xmlns:a16="http://schemas.microsoft.com/office/drawing/2014/main" id="{CE78398C-93CC-ED18-FEEF-4AA8526726DA}"/>
              </a:ext>
            </a:extLst>
          </p:cNvPr>
          <p:cNvSpPr/>
          <p:nvPr/>
        </p:nvSpPr>
        <p:spPr>
          <a:xfrm>
            <a:off x="6972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5" name="正方形/長方形 24">
            <a:extLst>
              <a:ext uri="{FF2B5EF4-FFF2-40B4-BE49-F238E27FC236}">
                <a16:creationId xmlns:a16="http://schemas.microsoft.com/office/drawing/2014/main" id="{43EC9C88-5BDB-9368-3DDF-A632FC51E2CF}"/>
              </a:ext>
            </a:extLst>
          </p:cNvPr>
          <p:cNvSpPr/>
          <p:nvPr/>
        </p:nvSpPr>
        <p:spPr>
          <a:xfrm>
            <a:off x="5928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6" name="正方形/長方形 25">
            <a:extLst>
              <a:ext uri="{FF2B5EF4-FFF2-40B4-BE49-F238E27FC236}">
                <a16:creationId xmlns:a16="http://schemas.microsoft.com/office/drawing/2014/main" id="{F36347F3-DEAA-612D-601B-0575242AA04E}"/>
              </a:ext>
            </a:extLst>
          </p:cNvPr>
          <p:cNvSpPr/>
          <p:nvPr/>
        </p:nvSpPr>
        <p:spPr>
          <a:xfrm>
            <a:off x="8016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7" name="テキスト ボックス 26">
            <a:extLst>
              <a:ext uri="{FF2B5EF4-FFF2-40B4-BE49-F238E27FC236}">
                <a16:creationId xmlns:a16="http://schemas.microsoft.com/office/drawing/2014/main" id="{7536B471-0AEB-0F64-783E-083FF09B1644}"/>
              </a:ext>
            </a:extLst>
          </p:cNvPr>
          <p:cNvSpPr txBox="1"/>
          <p:nvPr/>
        </p:nvSpPr>
        <p:spPr>
          <a:xfrm>
            <a:off x="4881838" y="477112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情報提供システム</a:t>
            </a:r>
          </a:p>
        </p:txBody>
      </p:sp>
      <p:graphicFrame>
        <p:nvGraphicFramePr>
          <p:cNvPr id="8" name="表 7">
            <a:extLst>
              <a:ext uri="{FF2B5EF4-FFF2-40B4-BE49-F238E27FC236}">
                <a16:creationId xmlns:a16="http://schemas.microsoft.com/office/drawing/2014/main" id="{3F29144A-A249-EA6B-D2F6-0525D654D58C}"/>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3" name="正方形/長方形 22">
            <a:extLst>
              <a:ext uri="{FF2B5EF4-FFF2-40B4-BE49-F238E27FC236}">
                <a16:creationId xmlns:a16="http://schemas.microsoft.com/office/drawing/2014/main" id="{B18B9C11-51C5-3221-6DD9-67E64784EC6E}"/>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8" name="正方形/長方形 27">
            <a:extLst>
              <a:ext uri="{FF2B5EF4-FFF2-40B4-BE49-F238E27FC236}">
                <a16:creationId xmlns:a16="http://schemas.microsoft.com/office/drawing/2014/main" id="{68115910-3966-8EE6-4ECA-68D97DA01207}"/>
              </a:ext>
            </a:extLst>
          </p:cNvPr>
          <p:cNvSpPr/>
          <p:nvPr/>
        </p:nvSpPr>
        <p:spPr>
          <a:xfrm>
            <a:off x="4860000" y="1963152"/>
            <a:ext cx="972000" cy="15420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12" name="表プレースホルダー 20">
            <a:extLst>
              <a:ext uri="{FF2B5EF4-FFF2-40B4-BE49-F238E27FC236}">
                <a16:creationId xmlns:a16="http://schemas.microsoft.com/office/drawing/2014/main" id="{3B8F5769-3F05-4E82-BDC7-CC96C13A4631}"/>
              </a:ext>
            </a:extLst>
          </p:cNvPr>
          <p:cNvGraphicFramePr>
            <a:graphicFrameLocks/>
          </p:cNvGraphicFramePr>
          <p:nvPr>
            <p:extLst>
              <p:ext uri="{D42A27DB-BD31-4B8C-83A1-F6EECF244321}">
                <p14:modId xmlns:p14="http://schemas.microsoft.com/office/powerpoint/2010/main" val="2847850621"/>
              </p:ext>
            </p:extLst>
          </p:nvPr>
        </p:nvGraphicFramePr>
        <p:xfrm>
          <a:off x="5979388" y="1965415"/>
          <a:ext cx="3390644" cy="1463584"/>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システム設計完了</a:t>
                      </a:r>
                      <a:endParaRPr kumimoji="1" lang="ja-JP" altLang="en-US" sz="1000" strike="dblStrike" baseline="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システム構築</a:t>
                      </a:r>
                    </a:p>
                  </a:txBody>
                  <a:tcPr anchor="ctr">
                    <a:solidFill>
                      <a:srgbClr val="FCEAED"/>
                    </a:solidFill>
                  </a:tcPr>
                </a:tc>
                <a:extLst>
                  <a:ext uri="{0D108BD9-81ED-4DB2-BD59-A6C34878D82A}">
                    <a16:rowId xmlns:a16="http://schemas.microsoft.com/office/drawing/2014/main" val="3387827350"/>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システム構築、運用開始</a:t>
                      </a:r>
                      <a:endParaRPr kumimoji="1" lang="ja-JP" altLang="en-US" sz="1000" strike="dblStrike" baseline="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strike="noStrike" baseline="0" dirty="0">
                          <a:solidFill>
                            <a:schemeClr val="tx1"/>
                          </a:solidFill>
                          <a:latin typeface="Yu Gothic UI" panose="020B0500000000000000" pitchFamily="50" charset="-128"/>
                          <a:ea typeface="Yu Gothic UI" panose="020B0500000000000000" pitchFamily="50" charset="-128"/>
                        </a:rPr>
                        <a:t>運用開始時に設定</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20" name="グループ化 19">
            <a:extLst>
              <a:ext uri="{FF2B5EF4-FFF2-40B4-BE49-F238E27FC236}">
                <a16:creationId xmlns:a16="http://schemas.microsoft.com/office/drawing/2014/main" id="{F1BE83FB-D7C3-8D9C-6041-DADA40602AB0}"/>
              </a:ext>
            </a:extLst>
          </p:cNvPr>
          <p:cNvGrpSpPr/>
          <p:nvPr/>
        </p:nvGrpSpPr>
        <p:grpSpPr>
          <a:xfrm>
            <a:off x="4881600" y="892800"/>
            <a:ext cx="2011895" cy="243520"/>
            <a:chOff x="528309" y="3016181"/>
            <a:chExt cx="2011895" cy="243520"/>
          </a:xfrm>
        </p:grpSpPr>
        <p:sp>
          <p:nvSpPr>
            <p:cNvPr id="21" name="正方形/長方形 20">
              <a:extLst>
                <a:ext uri="{FF2B5EF4-FFF2-40B4-BE49-F238E27FC236}">
                  <a16:creationId xmlns:a16="http://schemas.microsoft.com/office/drawing/2014/main" id="{6E382FFE-5F04-2AAE-1B03-86A06B3FE8E3}"/>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2A1ECC13-D2F9-3BA7-3AF9-618F9236933A}"/>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3" name="ホームベース 30">
            <a:extLst>
              <a:ext uri="{FF2B5EF4-FFF2-40B4-BE49-F238E27FC236}">
                <a16:creationId xmlns:a16="http://schemas.microsoft.com/office/drawing/2014/main" id="{7BB23C7E-E653-E5BC-1263-EF5064D6E0A2}"/>
              </a:ext>
            </a:extLst>
          </p:cNvPr>
          <p:cNvSpPr/>
          <p:nvPr/>
        </p:nvSpPr>
        <p:spPr>
          <a:xfrm>
            <a:off x="5928479" y="4779489"/>
            <a:ext cx="1707891"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a:solidFill>
                  <a:srgbClr val="000000"/>
                </a:solidFill>
                <a:latin typeface="Yu Gothic UI" panose="020B0500000000000000" pitchFamily="50" charset="-128"/>
                <a:ea typeface="Yu Gothic UI" panose="020B0500000000000000" pitchFamily="50" charset="-128"/>
              </a:rPr>
              <a:t>開発</a:t>
            </a:r>
          </a:p>
        </p:txBody>
      </p:sp>
      <p:sp>
        <p:nvSpPr>
          <p:cNvPr id="34" name="ホームベース 30">
            <a:extLst>
              <a:ext uri="{FF2B5EF4-FFF2-40B4-BE49-F238E27FC236}">
                <a16:creationId xmlns:a16="http://schemas.microsoft.com/office/drawing/2014/main" id="{D5F18D4E-F195-0859-5FFA-B0EF43EF0984}"/>
              </a:ext>
            </a:extLst>
          </p:cNvPr>
          <p:cNvSpPr/>
          <p:nvPr/>
        </p:nvSpPr>
        <p:spPr>
          <a:xfrm>
            <a:off x="7636370" y="4787338"/>
            <a:ext cx="138823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a:solidFill>
                  <a:srgbClr val="000000"/>
                </a:solidFill>
                <a:latin typeface="Yu Gothic UI" panose="020B0500000000000000" pitchFamily="50" charset="-128"/>
                <a:ea typeface="Yu Gothic UI" panose="020B0500000000000000" pitchFamily="50" charset="-128"/>
              </a:rPr>
              <a:t>サービス運用</a:t>
            </a:r>
          </a:p>
        </p:txBody>
      </p:sp>
      <p:sp>
        <p:nvSpPr>
          <p:cNvPr id="6" name="円柱 5">
            <a:extLst>
              <a:ext uri="{FF2B5EF4-FFF2-40B4-BE49-F238E27FC236}">
                <a16:creationId xmlns:a16="http://schemas.microsoft.com/office/drawing/2014/main" id="{A6F5BEF1-15DC-5454-5FB0-F1032B85F068}"/>
              </a:ext>
            </a:extLst>
          </p:cNvPr>
          <p:cNvSpPr/>
          <p:nvPr/>
        </p:nvSpPr>
        <p:spPr>
          <a:xfrm>
            <a:off x="946742" y="5023515"/>
            <a:ext cx="3328482" cy="1643945"/>
          </a:xfrm>
          <a:prstGeom prst="can">
            <a:avLst>
              <a:gd name="adj" fmla="val 26619"/>
            </a:avLst>
          </a:prstGeom>
          <a:solidFill>
            <a:schemeClr val="accent5">
              <a:lumMod val="20000"/>
              <a:lumOff val="80000"/>
            </a:schemeClr>
          </a:solidFill>
          <a:ln w="6350" cmpd="sng">
            <a:solidFill>
              <a:srgbClr val="000000">
                <a:lumMod val="65000"/>
                <a:lumOff val="35000"/>
              </a:srgbClr>
            </a:solidFill>
            <a:round/>
            <a:headEnd/>
            <a:tailEnd/>
          </a:ln>
        </p:spPr>
        <p:txBody>
          <a:bodyPr wrap="none" lIns="0" tIns="18000" rIns="0" bIns="18000" anchor="t" anchorCtr="1"/>
          <a:lstStyle/>
          <a:p>
            <a:pPr marL="363538" indent="-363538" algn="ctr" fontAlgn="auto">
              <a:lnSpc>
                <a:spcPct val="85000"/>
              </a:lnSpc>
              <a:spcBef>
                <a:spcPts val="0"/>
              </a:spcBef>
              <a:spcAft>
                <a:spcPts val="0"/>
              </a:spcAft>
            </a:pPr>
            <a:endParaRPr lang="en-US" altLang="ja-JP" sz="1000" kern="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endParaRPr lang="en-US" altLang="ja-JP" sz="1200" kern="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endParaRPr lang="ja-JP" altLang="en-US" sz="900" kern="0">
              <a:solidFill>
                <a:srgbClr val="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468E04E-4123-3186-B560-5921B0D13E58}"/>
              </a:ext>
            </a:extLst>
          </p:cNvPr>
          <p:cNvSpPr/>
          <p:nvPr/>
        </p:nvSpPr>
        <p:spPr>
          <a:xfrm>
            <a:off x="570377" y="6021237"/>
            <a:ext cx="3753810" cy="809651"/>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16" name="矢印: 五方向 15">
            <a:extLst>
              <a:ext uri="{FF2B5EF4-FFF2-40B4-BE49-F238E27FC236}">
                <a16:creationId xmlns:a16="http://schemas.microsoft.com/office/drawing/2014/main" id="{0E6856DB-3776-51C0-42B6-51B0D655952D}"/>
              </a:ext>
            </a:extLst>
          </p:cNvPr>
          <p:cNvSpPr/>
          <p:nvPr/>
        </p:nvSpPr>
        <p:spPr>
          <a:xfrm>
            <a:off x="587803" y="3545269"/>
            <a:ext cx="2019928" cy="264122"/>
          </a:xfrm>
          <a:prstGeom prst="homePlate">
            <a:avLst>
              <a:gd name="adj" fmla="val 12201"/>
            </a:avLst>
          </a:prstGeom>
          <a:solidFill>
            <a:srgbClr val="F19DAB"/>
          </a:solidFill>
          <a:ln w="9525" cap="flat" cmpd="sng" algn="ctr">
            <a:noFill/>
            <a:prstDash val="solid"/>
          </a:ln>
          <a:effectLst/>
        </p:spPr>
        <p:txBody>
          <a:bodyPr lIns="36000" tIns="36000" rIns="36000" bIns="36000" rtlCol="0" anchor="ctr"/>
          <a:lstStyle/>
          <a:p>
            <a:pPr algn="ctr" fontAlgn="base">
              <a:spcBef>
                <a:spcPct val="0"/>
              </a:spcBef>
              <a:spcAft>
                <a:spcPct val="0"/>
              </a:spcAft>
            </a:pPr>
            <a:r>
              <a:rPr kumimoji="1" lang="ja-JP" altLang="en-US" sz="1100" kern="0">
                <a:latin typeface="Meiryo UI" panose="020B0604030504040204" pitchFamily="50" charset="-128"/>
                <a:ea typeface="Meiryo UI" panose="020B0604030504040204" pitchFamily="50" charset="-128"/>
              </a:rPr>
              <a:t>申出</a:t>
            </a:r>
          </a:p>
        </p:txBody>
      </p:sp>
      <p:sp>
        <p:nvSpPr>
          <p:cNvPr id="19" name="矢印: 五方向 18">
            <a:extLst>
              <a:ext uri="{FF2B5EF4-FFF2-40B4-BE49-F238E27FC236}">
                <a16:creationId xmlns:a16="http://schemas.microsoft.com/office/drawing/2014/main" id="{33887878-8AAC-581F-2377-643B743D2648}"/>
              </a:ext>
            </a:extLst>
          </p:cNvPr>
          <p:cNvSpPr/>
          <p:nvPr/>
        </p:nvSpPr>
        <p:spPr>
          <a:xfrm>
            <a:off x="2696316" y="3545269"/>
            <a:ext cx="2019928" cy="264122"/>
          </a:xfrm>
          <a:prstGeom prst="homePlate">
            <a:avLst>
              <a:gd name="adj" fmla="val 12201"/>
            </a:avLst>
          </a:prstGeom>
          <a:solidFill>
            <a:srgbClr val="F19DAB"/>
          </a:solidFill>
          <a:ln w="9525" cap="flat" cmpd="sng" algn="ctr">
            <a:noFill/>
            <a:prstDash val="solid"/>
          </a:ln>
          <a:effectLst/>
        </p:spPr>
        <p:txBody>
          <a:bodyPr lIns="36000" tIns="36000" rIns="36000" bIns="36000" rtlCol="0" anchor="ctr"/>
          <a:lstStyle/>
          <a:p>
            <a:pPr algn="ctr" fontAlgn="base">
              <a:spcBef>
                <a:spcPct val="0"/>
              </a:spcBef>
              <a:spcAft>
                <a:spcPct val="0"/>
              </a:spcAft>
            </a:pPr>
            <a:r>
              <a:rPr kumimoji="1" lang="ja-JP" altLang="en-US" sz="1100" kern="0">
                <a:latin typeface="Meiryo UI" panose="020B0604030504040204" pitchFamily="50" charset="-128"/>
                <a:ea typeface="Meiryo UI" panose="020B0604030504040204" pitchFamily="50" charset="-128"/>
              </a:rPr>
              <a:t>提供</a:t>
            </a:r>
          </a:p>
        </p:txBody>
      </p:sp>
      <p:cxnSp>
        <p:nvCxnSpPr>
          <p:cNvPr id="29" name="直線矢印コネクタ 28">
            <a:extLst>
              <a:ext uri="{FF2B5EF4-FFF2-40B4-BE49-F238E27FC236}">
                <a16:creationId xmlns:a16="http://schemas.microsoft.com/office/drawing/2014/main" id="{5321ADF9-B484-BA87-5A93-93DF08E42790}"/>
              </a:ext>
            </a:extLst>
          </p:cNvPr>
          <p:cNvCxnSpPr>
            <a:cxnSpLocks/>
          </p:cNvCxnSpPr>
          <p:nvPr/>
        </p:nvCxnSpPr>
        <p:spPr>
          <a:xfrm>
            <a:off x="1864977" y="4522994"/>
            <a:ext cx="0" cy="791256"/>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35" name="吹き出し: 角を丸めた四角形 34">
            <a:extLst>
              <a:ext uri="{FF2B5EF4-FFF2-40B4-BE49-F238E27FC236}">
                <a16:creationId xmlns:a16="http://schemas.microsoft.com/office/drawing/2014/main" id="{58EA4509-0E73-E2DD-27BF-F46A781EB75C}"/>
              </a:ext>
            </a:extLst>
          </p:cNvPr>
          <p:cNvSpPr/>
          <p:nvPr/>
        </p:nvSpPr>
        <p:spPr>
          <a:xfrm>
            <a:off x="675804" y="3952604"/>
            <a:ext cx="834761" cy="345693"/>
          </a:xfrm>
          <a:prstGeom prst="wedgeRoundRectCallout">
            <a:avLst>
              <a:gd name="adj1" fmla="val 64751"/>
              <a:gd name="adj2" fmla="val -5709"/>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システムで申出！</a:t>
            </a:r>
          </a:p>
        </p:txBody>
      </p:sp>
      <p:cxnSp>
        <p:nvCxnSpPr>
          <p:cNvPr id="36" name="直線矢印コネクタ 35">
            <a:extLst>
              <a:ext uri="{FF2B5EF4-FFF2-40B4-BE49-F238E27FC236}">
                <a16:creationId xmlns:a16="http://schemas.microsoft.com/office/drawing/2014/main" id="{035EBF5D-CFA5-BBFF-8676-BB03FA651E7C}"/>
              </a:ext>
            </a:extLst>
          </p:cNvPr>
          <p:cNvCxnSpPr>
            <a:cxnSpLocks/>
          </p:cNvCxnSpPr>
          <p:nvPr/>
        </p:nvCxnSpPr>
        <p:spPr>
          <a:xfrm flipH="1" flipV="1">
            <a:off x="3201708" y="4521216"/>
            <a:ext cx="9704" cy="791256"/>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2BD11C06-0FA2-1B35-1BD3-A00D3AEC027A}"/>
              </a:ext>
            </a:extLst>
          </p:cNvPr>
          <p:cNvSpPr txBox="1"/>
          <p:nvPr/>
        </p:nvSpPr>
        <p:spPr>
          <a:xfrm>
            <a:off x="1223474" y="4752549"/>
            <a:ext cx="1293822" cy="19814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1100"/>
              <a:t>対象工事検索</a:t>
            </a:r>
            <a:r>
              <a:rPr lang="en-US" altLang="ja-JP" sz="1100"/>
              <a:t>/</a:t>
            </a:r>
            <a:r>
              <a:rPr lang="ja-JP" altLang="en-US" sz="1100"/>
              <a:t>申出</a:t>
            </a:r>
          </a:p>
        </p:txBody>
      </p:sp>
      <p:sp>
        <p:nvSpPr>
          <p:cNvPr id="38" name="テキスト ボックス 37">
            <a:extLst>
              <a:ext uri="{FF2B5EF4-FFF2-40B4-BE49-F238E27FC236}">
                <a16:creationId xmlns:a16="http://schemas.microsoft.com/office/drawing/2014/main" id="{E7C06EB9-9B2F-EE32-CE5D-2A1D7B7B483A}"/>
              </a:ext>
            </a:extLst>
          </p:cNvPr>
          <p:cNvSpPr txBox="1"/>
          <p:nvPr/>
        </p:nvSpPr>
        <p:spPr>
          <a:xfrm>
            <a:off x="2925271" y="4775467"/>
            <a:ext cx="559174" cy="16924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1100"/>
              <a:t>受領</a:t>
            </a:r>
          </a:p>
        </p:txBody>
      </p:sp>
      <p:sp>
        <p:nvSpPr>
          <p:cNvPr id="39" name="Freeform 18">
            <a:extLst>
              <a:ext uri="{FF2B5EF4-FFF2-40B4-BE49-F238E27FC236}">
                <a16:creationId xmlns:a16="http://schemas.microsoft.com/office/drawing/2014/main" id="{73E83CFC-BA77-365D-75D3-8E0341EDA078}"/>
              </a:ext>
            </a:extLst>
          </p:cNvPr>
          <p:cNvSpPr>
            <a:spLocks/>
          </p:cNvSpPr>
          <p:nvPr/>
        </p:nvSpPr>
        <p:spPr bwMode="auto">
          <a:xfrm>
            <a:off x="4166031" y="3927744"/>
            <a:ext cx="159729" cy="259389"/>
          </a:xfrm>
          <a:custGeom>
            <a:avLst/>
            <a:gdLst>
              <a:gd name="T0" fmla="*/ 22 w 77"/>
              <a:gd name="T1" fmla="*/ 15 h 88"/>
              <a:gd name="T2" fmla="*/ 28 w 77"/>
              <a:gd name="T3" fmla="*/ 13 h 88"/>
              <a:gd name="T4" fmla="*/ 75 w 77"/>
              <a:gd name="T5" fmla="*/ 0 h 88"/>
              <a:gd name="T6" fmla="*/ 77 w 77"/>
              <a:gd name="T7" fmla="*/ 2 h 88"/>
              <a:gd name="T8" fmla="*/ 77 w 77"/>
              <a:gd name="T9" fmla="*/ 14 h 88"/>
              <a:gd name="T10" fmla="*/ 77 w 77"/>
              <a:gd name="T11" fmla="*/ 59 h 88"/>
              <a:gd name="T12" fmla="*/ 77 w 77"/>
              <a:gd name="T13" fmla="*/ 62 h 88"/>
              <a:gd name="T14" fmla="*/ 63 w 77"/>
              <a:gd name="T15" fmla="*/ 74 h 88"/>
              <a:gd name="T16" fmla="*/ 50 w 77"/>
              <a:gd name="T17" fmla="*/ 62 h 88"/>
              <a:gd name="T18" fmla="*/ 63 w 77"/>
              <a:gd name="T19" fmla="*/ 50 h 88"/>
              <a:gd name="T20" fmla="*/ 70 w 77"/>
              <a:gd name="T21" fmla="*/ 52 h 88"/>
              <a:gd name="T22" fmla="*/ 70 w 77"/>
              <a:gd name="T23" fmla="*/ 18 h 88"/>
              <a:gd name="T24" fmla="*/ 26 w 77"/>
              <a:gd name="T25" fmla="*/ 30 h 88"/>
              <a:gd name="T26" fmla="*/ 26 w 77"/>
              <a:gd name="T27" fmla="*/ 50 h 88"/>
              <a:gd name="T28" fmla="*/ 26 w 77"/>
              <a:gd name="T29" fmla="*/ 74 h 88"/>
              <a:gd name="T30" fmla="*/ 26 w 77"/>
              <a:gd name="T31" fmla="*/ 76 h 88"/>
              <a:gd name="T32" fmla="*/ 13 w 77"/>
              <a:gd name="T33" fmla="*/ 88 h 88"/>
              <a:gd name="T34" fmla="*/ 0 w 77"/>
              <a:gd name="T35" fmla="*/ 76 h 88"/>
              <a:gd name="T36" fmla="*/ 13 w 77"/>
              <a:gd name="T37" fmla="*/ 64 h 88"/>
              <a:gd name="T38" fmla="*/ 20 w 77"/>
              <a:gd name="T39" fmla="*/ 66 h 88"/>
              <a:gd name="T40" fmla="*/ 20 w 77"/>
              <a:gd name="T41" fmla="*/ 25 h 88"/>
              <a:gd name="T42" fmla="*/ 20 w 77"/>
              <a:gd name="T43" fmla="*/ 23 h 88"/>
              <a:gd name="T44" fmla="*/ 20 w 77"/>
              <a:gd name="T45" fmla="*/ 17 h 88"/>
              <a:gd name="T46" fmla="*/ 22 w 77"/>
              <a:gd name="T4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8">
                <a:moveTo>
                  <a:pt x="22" y="15"/>
                </a:moveTo>
                <a:cubicBezTo>
                  <a:pt x="28" y="13"/>
                  <a:pt x="28" y="13"/>
                  <a:pt x="28" y="13"/>
                </a:cubicBezTo>
                <a:cubicBezTo>
                  <a:pt x="75" y="0"/>
                  <a:pt x="75" y="0"/>
                  <a:pt x="75" y="0"/>
                </a:cubicBezTo>
                <a:cubicBezTo>
                  <a:pt x="76" y="0"/>
                  <a:pt x="77" y="1"/>
                  <a:pt x="77" y="2"/>
                </a:cubicBezTo>
                <a:cubicBezTo>
                  <a:pt x="77" y="14"/>
                  <a:pt x="77" y="14"/>
                  <a:pt x="77" y="14"/>
                </a:cubicBezTo>
                <a:cubicBezTo>
                  <a:pt x="77" y="59"/>
                  <a:pt x="77" y="59"/>
                  <a:pt x="77" y="59"/>
                </a:cubicBezTo>
                <a:cubicBezTo>
                  <a:pt x="77" y="62"/>
                  <a:pt x="77" y="62"/>
                  <a:pt x="77" y="62"/>
                </a:cubicBezTo>
                <a:cubicBezTo>
                  <a:pt x="77" y="68"/>
                  <a:pt x="71" y="74"/>
                  <a:pt x="63" y="74"/>
                </a:cubicBezTo>
                <a:cubicBezTo>
                  <a:pt x="56" y="74"/>
                  <a:pt x="50" y="68"/>
                  <a:pt x="50" y="62"/>
                </a:cubicBezTo>
                <a:cubicBezTo>
                  <a:pt x="50" y="55"/>
                  <a:pt x="56" y="50"/>
                  <a:pt x="63" y="50"/>
                </a:cubicBezTo>
                <a:cubicBezTo>
                  <a:pt x="66" y="50"/>
                  <a:pt x="68" y="51"/>
                  <a:pt x="70" y="52"/>
                </a:cubicBezTo>
                <a:cubicBezTo>
                  <a:pt x="70" y="18"/>
                  <a:pt x="70" y="18"/>
                  <a:pt x="70" y="18"/>
                </a:cubicBezTo>
                <a:cubicBezTo>
                  <a:pt x="26" y="30"/>
                  <a:pt x="26" y="30"/>
                  <a:pt x="26" y="30"/>
                </a:cubicBezTo>
                <a:cubicBezTo>
                  <a:pt x="26" y="50"/>
                  <a:pt x="26" y="50"/>
                  <a:pt x="26" y="50"/>
                </a:cubicBezTo>
                <a:cubicBezTo>
                  <a:pt x="26" y="74"/>
                  <a:pt x="26" y="74"/>
                  <a:pt x="26" y="74"/>
                </a:cubicBezTo>
                <a:cubicBezTo>
                  <a:pt x="26" y="76"/>
                  <a:pt x="26" y="76"/>
                  <a:pt x="26" y="76"/>
                </a:cubicBezTo>
                <a:cubicBezTo>
                  <a:pt x="26" y="82"/>
                  <a:pt x="20" y="88"/>
                  <a:pt x="13" y="88"/>
                </a:cubicBezTo>
                <a:cubicBezTo>
                  <a:pt x="6" y="88"/>
                  <a:pt x="0" y="82"/>
                  <a:pt x="0" y="76"/>
                </a:cubicBezTo>
                <a:cubicBezTo>
                  <a:pt x="0" y="69"/>
                  <a:pt x="6" y="64"/>
                  <a:pt x="13" y="64"/>
                </a:cubicBezTo>
                <a:cubicBezTo>
                  <a:pt x="15" y="64"/>
                  <a:pt x="18" y="65"/>
                  <a:pt x="20" y="66"/>
                </a:cubicBezTo>
                <a:cubicBezTo>
                  <a:pt x="20" y="25"/>
                  <a:pt x="20" y="25"/>
                  <a:pt x="20" y="25"/>
                </a:cubicBezTo>
                <a:cubicBezTo>
                  <a:pt x="20" y="23"/>
                  <a:pt x="20" y="23"/>
                  <a:pt x="20" y="23"/>
                </a:cubicBezTo>
                <a:cubicBezTo>
                  <a:pt x="20" y="17"/>
                  <a:pt x="20" y="17"/>
                  <a:pt x="20" y="17"/>
                </a:cubicBezTo>
                <a:cubicBezTo>
                  <a:pt x="20" y="16"/>
                  <a:pt x="20" y="15"/>
                  <a:pt x="22" y="1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E" sz="2000">
              <a:latin typeface="Meiryo UI" panose="020B0604030504040204" pitchFamily="50" charset="-128"/>
              <a:ea typeface="Meiryo UI" panose="020B0604030504040204" pitchFamily="50" charset="-128"/>
            </a:endParaRPr>
          </a:p>
        </p:txBody>
      </p:sp>
      <p:pic>
        <p:nvPicPr>
          <p:cNvPr id="40" name="図 39">
            <a:extLst>
              <a:ext uri="{FF2B5EF4-FFF2-40B4-BE49-F238E27FC236}">
                <a16:creationId xmlns:a16="http://schemas.microsoft.com/office/drawing/2014/main" id="{F996D93F-B9AD-F62D-16B6-4A8A27F53C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4897" y="3924661"/>
            <a:ext cx="658007" cy="610302"/>
          </a:xfrm>
          <a:prstGeom prst="rect">
            <a:avLst/>
          </a:prstGeom>
        </p:spPr>
      </p:pic>
      <p:pic>
        <p:nvPicPr>
          <p:cNvPr id="41" name="図 40">
            <a:extLst>
              <a:ext uri="{FF2B5EF4-FFF2-40B4-BE49-F238E27FC236}">
                <a16:creationId xmlns:a16="http://schemas.microsoft.com/office/drawing/2014/main" id="{D9EDDCBA-639B-36CA-FD43-982427692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9688" y="3896040"/>
            <a:ext cx="658007" cy="610302"/>
          </a:xfrm>
          <a:prstGeom prst="rect">
            <a:avLst/>
          </a:prstGeom>
        </p:spPr>
      </p:pic>
      <p:pic>
        <p:nvPicPr>
          <p:cNvPr id="42" name="図 41">
            <a:extLst>
              <a:ext uri="{FF2B5EF4-FFF2-40B4-BE49-F238E27FC236}">
                <a16:creationId xmlns:a16="http://schemas.microsoft.com/office/drawing/2014/main" id="{D7A40DCD-E725-DCAD-021A-0973063647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0623" y="3839166"/>
            <a:ext cx="513402" cy="583411"/>
          </a:xfrm>
          <a:prstGeom prst="rect">
            <a:avLst/>
          </a:prstGeom>
        </p:spPr>
      </p:pic>
      <p:sp>
        <p:nvSpPr>
          <p:cNvPr id="43" name="テキスト ボックス 42">
            <a:extLst>
              <a:ext uri="{FF2B5EF4-FFF2-40B4-BE49-F238E27FC236}">
                <a16:creationId xmlns:a16="http://schemas.microsoft.com/office/drawing/2014/main" id="{34E082B7-9B90-71E6-E76F-2D3C28B15C20}"/>
              </a:ext>
            </a:extLst>
          </p:cNvPr>
          <p:cNvSpPr txBox="1"/>
          <p:nvPr/>
        </p:nvSpPr>
        <p:spPr>
          <a:xfrm>
            <a:off x="2913639" y="4356151"/>
            <a:ext cx="596049" cy="23262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900"/>
              <a:t>ダウンロード</a:t>
            </a:r>
          </a:p>
        </p:txBody>
      </p:sp>
      <p:sp>
        <p:nvSpPr>
          <p:cNvPr id="44" name="吹き出し: 角を丸めた四角形 43">
            <a:extLst>
              <a:ext uri="{FF2B5EF4-FFF2-40B4-BE49-F238E27FC236}">
                <a16:creationId xmlns:a16="http://schemas.microsoft.com/office/drawing/2014/main" id="{049B6542-7EA3-FE80-17DF-2A5D04350278}"/>
              </a:ext>
            </a:extLst>
          </p:cNvPr>
          <p:cNvSpPr/>
          <p:nvPr/>
        </p:nvSpPr>
        <p:spPr>
          <a:xfrm>
            <a:off x="3607771" y="4722483"/>
            <a:ext cx="1141580" cy="409603"/>
          </a:xfrm>
          <a:prstGeom prst="wedgeRoundRectCallout">
            <a:avLst>
              <a:gd name="adj1" fmla="val -33715"/>
              <a:gd name="adj2" fmla="val -102773"/>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すぐに設計図書を</a:t>
            </a:r>
            <a:br>
              <a:rPr kumimoji="1" lang="en-US" altLang="ja-JP" sz="1000">
                <a:solidFill>
                  <a:schemeClr val="tx1"/>
                </a:solidFill>
                <a:latin typeface="Meiryo UI" panose="020B0604030504040204" pitchFamily="50" charset="-128"/>
                <a:ea typeface="Meiryo UI" panose="020B0604030504040204" pitchFamily="50" charset="-128"/>
              </a:rPr>
            </a:br>
            <a:r>
              <a:rPr kumimoji="1" lang="ja-JP" altLang="en-US" sz="1000">
                <a:solidFill>
                  <a:schemeClr val="tx1"/>
                </a:solidFill>
                <a:latin typeface="Meiryo UI" panose="020B0604030504040204" pitchFamily="50" charset="-128"/>
                <a:ea typeface="Meiryo UI" panose="020B0604030504040204" pitchFamily="50" charset="-128"/>
              </a:rPr>
              <a:t>入手できた！</a:t>
            </a:r>
          </a:p>
        </p:txBody>
      </p:sp>
      <p:pic>
        <p:nvPicPr>
          <p:cNvPr id="45" name="図 44">
            <a:extLst>
              <a:ext uri="{FF2B5EF4-FFF2-40B4-BE49-F238E27FC236}">
                <a16:creationId xmlns:a16="http://schemas.microsoft.com/office/drawing/2014/main" id="{2FFC8CE1-DB61-F537-1442-AC0293902C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07960" y="5980445"/>
            <a:ext cx="515028" cy="624174"/>
          </a:xfrm>
          <a:prstGeom prst="rect">
            <a:avLst/>
          </a:prstGeom>
        </p:spPr>
      </p:pic>
      <p:pic>
        <p:nvPicPr>
          <p:cNvPr id="46" name="図 45">
            <a:extLst>
              <a:ext uri="{FF2B5EF4-FFF2-40B4-BE49-F238E27FC236}">
                <a16:creationId xmlns:a16="http://schemas.microsoft.com/office/drawing/2014/main" id="{BE255286-1567-DDEE-65ED-33B22EFF1F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2367" y="6025333"/>
            <a:ext cx="515028" cy="624174"/>
          </a:xfrm>
          <a:prstGeom prst="rect">
            <a:avLst/>
          </a:prstGeom>
        </p:spPr>
      </p:pic>
      <p:pic>
        <p:nvPicPr>
          <p:cNvPr id="47" name="図 46">
            <a:extLst>
              <a:ext uri="{FF2B5EF4-FFF2-40B4-BE49-F238E27FC236}">
                <a16:creationId xmlns:a16="http://schemas.microsoft.com/office/drawing/2014/main" id="{F82D23D2-859C-5D9E-86FC-4E8C40ACAA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5794" y="6025333"/>
            <a:ext cx="515028" cy="624174"/>
          </a:xfrm>
          <a:prstGeom prst="rect">
            <a:avLst/>
          </a:prstGeom>
        </p:spPr>
      </p:pic>
      <p:pic>
        <p:nvPicPr>
          <p:cNvPr id="48" name="図 47">
            <a:extLst>
              <a:ext uri="{FF2B5EF4-FFF2-40B4-BE49-F238E27FC236}">
                <a16:creationId xmlns:a16="http://schemas.microsoft.com/office/drawing/2014/main" id="{F611DD04-E4EA-D4F5-3AA7-A8B0F943FE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7742" y="6003060"/>
            <a:ext cx="515028" cy="624174"/>
          </a:xfrm>
          <a:prstGeom prst="rect">
            <a:avLst/>
          </a:prstGeom>
        </p:spPr>
      </p:pic>
      <p:pic>
        <p:nvPicPr>
          <p:cNvPr id="49" name="図 48">
            <a:extLst>
              <a:ext uri="{FF2B5EF4-FFF2-40B4-BE49-F238E27FC236}">
                <a16:creationId xmlns:a16="http://schemas.microsoft.com/office/drawing/2014/main" id="{3233D0DC-369A-5A0B-C8DB-4A10DEB723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5949" y="5969096"/>
            <a:ext cx="515028" cy="624174"/>
          </a:xfrm>
          <a:prstGeom prst="rect">
            <a:avLst/>
          </a:prstGeom>
        </p:spPr>
      </p:pic>
      <p:pic>
        <p:nvPicPr>
          <p:cNvPr id="50" name="図 49">
            <a:extLst>
              <a:ext uri="{FF2B5EF4-FFF2-40B4-BE49-F238E27FC236}">
                <a16:creationId xmlns:a16="http://schemas.microsoft.com/office/drawing/2014/main" id="{319231F0-ECF2-86D4-D933-1DC9D1169D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3472" y="5912071"/>
            <a:ext cx="515028" cy="585258"/>
          </a:xfrm>
          <a:prstGeom prst="rect">
            <a:avLst/>
          </a:prstGeom>
        </p:spPr>
      </p:pic>
      <p:pic>
        <p:nvPicPr>
          <p:cNvPr id="51" name="図 50">
            <a:extLst>
              <a:ext uri="{FF2B5EF4-FFF2-40B4-BE49-F238E27FC236}">
                <a16:creationId xmlns:a16="http://schemas.microsoft.com/office/drawing/2014/main" id="{AEBEC1D1-6D0A-75A1-755E-BF4EACE6BB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7879" y="5956959"/>
            <a:ext cx="515028" cy="624174"/>
          </a:xfrm>
          <a:prstGeom prst="rect">
            <a:avLst/>
          </a:prstGeom>
        </p:spPr>
      </p:pic>
      <p:pic>
        <p:nvPicPr>
          <p:cNvPr id="52" name="図 51">
            <a:extLst>
              <a:ext uri="{FF2B5EF4-FFF2-40B4-BE49-F238E27FC236}">
                <a16:creationId xmlns:a16="http://schemas.microsoft.com/office/drawing/2014/main" id="{A0AA332B-65F6-4417-19BD-91544F315D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1306" y="5956959"/>
            <a:ext cx="515028" cy="624174"/>
          </a:xfrm>
          <a:prstGeom prst="rect">
            <a:avLst/>
          </a:prstGeom>
        </p:spPr>
      </p:pic>
      <p:pic>
        <p:nvPicPr>
          <p:cNvPr id="53" name="図 52">
            <a:extLst>
              <a:ext uri="{FF2B5EF4-FFF2-40B4-BE49-F238E27FC236}">
                <a16:creationId xmlns:a16="http://schemas.microsoft.com/office/drawing/2014/main" id="{39BD34C6-F9A0-6A86-DB5F-6FB24E3E11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3254" y="5934686"/>
            <a:ext cx="515028" cy="624174"/>
          </a:xfrm>
          <a:prstGeom prst="rect">
            <a:avLst/>
          </a:prstGeom>
        </p:spPr>
      </p:pic>
      <p:pic>
        <p:nvPicPr>
          <p:cNvPr id="54" name="図 53">
            <a:extLst>
              <a:ext uri="{FF2B5EF4-FFF2-40B4-BE49-F238E27FC236}">
                <a16:creationId xmlns:a16="http://schemas.microsoft.com/office/drawing/2014/main" id="{D4D0FFA0-1297-B74D-03FC-67B133397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1461" y="5900722"/>
            <a:ext cx="515028" cy="585258"/>
          </a:xfrm>
          <a:prstGeom prst="rect">
            <a:avLst/>
          </a:prstGeom>
        </p:spPr>
      </p:pic>
      <p:sp>
        <p:nvSpPr>
          <p:cNvPr id="55" name="テキスト ボックス 54">
            <a:extLst>
              <a:ext uri="{FF2B5EF4-FFF2-40B4-BE49-F238E27FC236}">
                <a16:creationId xmlns:a16="http://schemas.microsoft.com/office/drawing/2014/main" id="{39268DE1-07A1-165E-D041-1C4C61F20345}"/>
              </a:ext>
            </a:extLst>
          </p:cNvPr>
          <p:cNvSpPr txBox="1"/>
          <p:nvPr/>
        </p:nvSpPr>
        <p:spPr>
          <a:xfrm>
            <a:off x="914954" y="5407739"/>
            <a:ext cx="3392058" cy="557444"/>
          </a:xfrm>
          <a:prstGeom prst="rect">
            <a:avLst/>
          </a:prstGeom>
          <a:noFill/>
        </p:spPr>
        <p:txBody>
          <a:bodyPr wrap="square" rtlCol="0">
            <a:spAutoFit/>
          </a:bodyPr>
          <a:lstStyle/>
          <a:p>
            <a:pPr marL="363538" indent="-363538" algn="ctr" fontAlgn="auto">
              <a:lnSpc>
                <a:spcPct val="85000"/>
              </a:lnSpc>
              <a:spcBef>
                <a:spcPts val="0"/>
              </a:spcBef>
              <a:spcAft>
                <a:spcPts val="0"/>
              </a:spcAft>
            </a:pPr>
            <a:endParaRPr lang="en-US" altLang="ja-JP" sz="1200" kern="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r>
              <a:rPr lang="en-US" altLang="ja-JP" sz="1100" kern="0">
                <a:solidFill>
                  <a:srgbClr val="000000"/>
                </a:solidFill>
                <a:latin typeface="Meiryo UI" panose="020B0604030504040204" pitchFamily="50" charset="-128"/>
                <a:ea typeface="Meiryo UI" panose="020B0604030504040204" pitchFamily="50" charset="-128"/>
              </a:rPr>
              <a:t>(</a:t>
            </a:r>
            <a:r>
              <a:rPr lang="ja-JP" altLang="en-US" sz="1100" kern="0">
                <a:solidFill>
                  <a:srgbClr val="000000"/>
                </a:solidFill>
                <a:latin typeface="Meiryo UI" panose="020B0604030504040204" pitchFamily="50" charset="-128"/>
                <a:ea typeface="Meiryo UI" panose="020B0604030504040204" pitchFamily="50" charset="-128"/>
              </a:rPr>
              <a:t>仮称</a:t>
            </a:r>
            <a:r>
              <a:rPr lang="en-US" altLang="ja-JP" sz="1100" kern="0">
                <a:solidFill>
                  <a:srgbClr val="000000"/>
                </a:solidFill>
                <a:latin typeface="Meiryo UI" panose="020B0604030504040204" pitchFamily="50" charset="-128"/>
                <a:ea typeface="Meiryo UI" panose="020B0604030504040204" pitchFamily="50" charset="-128"/>
              </a:rPr>
              <a:t>)</a:t>
            </a:r>
            <a:r>
              <a:rPr lang="ja-JP" altLang="en-US" sz="1100" kern="0">
                <a:solidFill>
                  <a:srgbClr val="000000"/>
                </a:solidFill>
                <a:latin typeface="Meiryo UI" panose="020B0604030504040204" pitchFamily="50" charset="-128"/>
                <a:ea typeface="Meiryo UI" panose="020B0604030504040204" pitchFamily="50" charset="-128"/>
              </a:rPr>
              <a:t>大阪市設計図書情報提供サービス</a:t>
            </a:r>
            <a:endParaRPr lang="en-US" altLang="ja-JP" sz="1100" kern="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r>
              <a:rPr lang="en-US" altLang="ja-JP" sz="1100" kern="0">
                <a:solidFill>
                  <a:srgbClr val="000000"/>
                </a:solidFill>
                <a:latin typeface="Meiryo UI" panose="020B0604030504040204" pitchFamily="50" charset="-128"/>
                <a:ea typeface="Meiryo UI" panose="020B0604030504040204" pitchFamily="50" charset="-128"/>
              </a:rPr>
              <a:t>(</a:t>
            </a:r>
            <a:r>
              <a:rPr lang="ja-JP" altLang="en-US" sz="1100" kern="0">
                <a:solidFill>
                  <a:srgbClr val="000000"/>
                </a:solidFill>
                <a:latin typeface="Meiryo UI" panose="020B0604030504040204" pitchFamily="50" charset="-128"/>
                <a:ea typeface="Meiryo UI" panose="020B0604030504040204" pitchFamily="50" charset="-128"/>
              </a:rPr>
              <a:t>システム</a:t>
            </a:r>
            <a:r>
              <a:rPr lang="en-US" altLang="ja-JP" sz="1100" kern="0">
                <a:solidFill>
                  <a:srgbClr val="000000"/>
                </a:solidFill>
                <a:latin typeface="Meiryo UI" panose="020B0604030504040204" pitchFamily="50" charset="-128"/>
                <a:ea typeface="Meiryo UI" panose="020B0604030504040204" pitchFamily="50" charset="-128"/>
              </a:rPr>
              <a:t>)</a:t>
            </a:r>
            <a:endParaRPr lang="ja-JP" altLang="en-US" sz="900" kern="0">
              <a:solidFill>
                <a:srgbClr val="000000"/>
              </a:solidFill>
              <a:latin typeface="Meiryo UI" panose="020B0604030504040204" pitchFamily="50" charset="-128"/>
              <a:ea typeface="Meiryo UI" panose="020B0604030504040204" pitchFamily="50" charset="-128"/>
            </a:endParaRPr>
          </a:p>
        </p:txBody>
      </p:sp>
      <p:sp>
        <p:nvSpPr>
          <p:cNvPr id="56" name="テキスト プレースホルダー 12">
            <a:extLst>
              <a:ext uri="{FF2B5EF4-FFF2-40B4-BE49-F238E27FC236}">
                <a16:creationId xmlns:a16="http://schemas.microsoft.com/office/drawing/2014/main" id="{FFE3F629-3DE7-29CF-8647-62B57AB1440C}"/>
              </a:ext>
            </a:extLst>
          </p:cNvPr>
          <p:cNvSpPr txBox="1">
            <a:spLocks/>
          </p:cNvSpPr>
          <p:nvPr/>
        </p:nvSpPr>
        <p:spPr>
          <a:xfrm>
            <a:off x="493255" y="2889418"/>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2023</a:t>
            </a:r>
            <a:r>
              <a:rPr lang="ja-JP" altLang="en-US"/>
              <a:t>年度に現行業務の分析を実施し、その内容をふまえ、</a:t>
            </a:r>
            <a:r>
              <a:rPr lang="en-US" altLang="ja-JP"/>
              <a:t>2024</a:t>
            </a:r>
            <a:r>
              <a:rPr lang="ja-JP" altLang="en-US"/>
              <a:t>年度にシステム設計を行った。</a:t>
            </a:r>
          </a:p>
        </p:txBody>
      </p:sp>
      <p:grpSp>
        <p:nvGrpSpPr>
          <p:cNvPr id="57" name="グループ化 56">
            <a:extLst>
              <a:ext uri="{FF2B5EF4-FFF2-40B4-BE49-F238E27FC236}">
                <a16:creationId xmlns:a16="http://schemas.microsoft.com/office/drawing/2014/main" id="{CFEB80B3-C14F-072F-FAE5-B22B1534E15E}"/>
              </a:ext>
            </a:extLst>
          </p:cNvPr>
          <p:cNvGrpSpPr/>
          <p:nvPr/>
        </p:nvGrpSpPr>
        <p:grpSpPr>
          <a:xfrm>
            <a:off x="447675" y="2582335"/>
            <a:ext cx="1375502" cy="243520"/>
            <a:chOff x="528309" y="7695403"/>
            <a:chExt cx="1375502" cy="243520"/>
          </a:xfrm>
        </p:grpSpPr>
        <p:sp>
          <p:nvSpPr>
            <p:cNvPr id="58" name="正方形/長方形 57">
              <a:extLst>
                <a:ext uri="{FF2B5EF4-FFF2-40B4-BE49-F238E27FC236}">
                  <a16:creationId xmlns:a16="http://schemas.microsoft.com/office/drawing/2014/main" id="{2CB94DE0-8C34-07DF-BC83-B71AFCDC6DC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9" name="テキスト ボックス 58">
              <a:extLst>
                <a:ext uri="{FF2B5EF4-FFF2-40B4-BE49-F238E27FC236}">
                  <a16:creationId xmlns:a16="http://schemas.microsoft.com/office/drawing/2014/main" id="{DD5B8882-EF6D-F583-9349-4A5E88608CDB}"/>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0" name="テキスト プレースホルダー 3">
            <a:extLst>
              <a:ext uri="{FF2B5EF4-FFF2-40B4-BE49-F238E27FC236}">
                <a16:creationId xmlns:a16="http://schemas.microsoft.com/office/drawing/2014/main" id="{E4A01147-3E3F-2EC0-FD9E-4F1D63E255BD}"/>
              </a:ext>
            </a:extLst>
          </p:cNvPr>
          <p:cNvSpPr txBox="1">
            <a:spLocks/>
          </p:cNvSpPr>
          <p:nvPr/>
        </p:nvSpPr>
        <p:spPr>
          <a:xfrm>
            <a:off x="453801" y="1167445"/>
            <a:ext cx="41269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現行の設計図書の情報提供は、市民や事業者がメールもしくは郵送等による申出手続きが必要であり、手間と時間がかかっている。また、即座に知りたい設計図書の情報を得ることができない状態となってい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そのため、市民や事業者がシステム（専用サイト）から設計図書等を取得できる仕組みを構築し、手間をかけることなく即座に必要な情報を入手できる状態をめざす。</a:t>
            </a:r>
          </a:p>
        </p:txBody>
      </p:sp>
      <p:sp>
        <p:nvSpPr>
          <p:cNvPr id="17" name="タイトル 1">
            <a:extLst>
              <a:ext uri="{FF2B5EF4-FFF2-40B4-BE49-F238E27FC236}">
                <a16:creationId xmlns:a16="http://schemas.microsoft.com/office/drawing/2014/main" id="{AC3C0A20-1BAA-B607-3366-5FA5EF44A738}"/>
              </a:ext>
            </a:extLst>
          </p:cNvPr>
          <p:cNvSpPr>
            <a:spLocks noGrp="1"/>
          </p:cNvSpPr>
          <p:nvPr>
            <p:ph type="title"/>
          </p:nvPr>
        </p:nvSpPr>
        <p:spPr>
          <a:xfrm>
            <a:off x="446400" y="85725"/>
            <a:ext cx="4737911" cy="728793"/>
          </a:xfrm>
        </p:spPr>
        <p:txBody>
          <a:bodyPr/>
          <a:lstStyle/>
          <a:p>
            <a:r>
              <a:rPr kumimoji="1" lang="ja-JP" altLang="en-US"/>
              <a:t>設計図書情報の取得をより便利に</a:t>
            </a:r>
          </a:p>
        </p:txBody>
      </p:sp>
    </p:spTree>
    <p:extLst>
      <p:ext uri="{BB962C8B-B14F-4D97-AF65-F5344CB8AC3E}">
        <p14:creationId xmlns:p14="http://schemas.microsoft.com/office/powerpoint/2010/main" val="1852691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3FF8-381A-8C28-B836-70149D09962C}"/>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A7E0478-EA6F-6E2D-07DA-97A6E66769F5}"/>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34</a:t>
            </a:fld>
            <a:endParaRPr kumimoji="1" lang="en-GB">
              <a:latin typeface="Yu Gothic UI" panose="020B0500000000000000" pitchFamily="50" charset="-128"/>
              <a:ea typeface="Yu Gothic UI" panose="020B0500000000000000" pitchFamily="50" charset="-128"/>
            </a:endParaRPr>
          </a:p>
        </p:txBody>
      </p:sp>
      <p:sp>
        <p:nvSpPr>
          <p:cNvPr id="5" name="テキスト プレースホルダー 4">
            <a:extLst>
              <a:ext uri="{FF2B5EF4-FFF2-40B4-BE49-F238E27FC236}">
                <a16:creationId xmlns:a16="http://schemas.microsoft.com/office/drawing/2014/main" id="{A39B9446-4D30-7B21-6165-70F63A2D0FEA}"/>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図面を含む届出・申請のデジタル化などにより、より効率的で質の高い消防行政サービスが提供できていること。</a:t>
            </a:r>
          </a:p>
        </p:txBody>
      </p:sp>
      <p:sp>
        <p:nvSpPr>
          <p:cNvPr id="11" name="テキスト プレースホルダー 5">
            <a:extLst>
              <a:ext uri="{FF2B5EF4-FFF2-40B4-BE49-F238E27FC236}">
                <a16:creationId xmlns:a16="http://schemas.microsoft.com/office/drawing/2014/main" id="{44D84026-C753-890C-04D2-356781771E08}"/>
              </a:ext>
            </a:extLst>
          </p:cNvPr>
          <p:cNvSpPr>
            <a:spLocks noGrp="1"/>
          </p:cNvSpPr>
          <p:nvPr>
            <p:ph type="body" sz="quarter" idx="14"/>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オンライン申請利用者の割合</a:t>
            </a:r>
          </a:p>
        </p:txBody>
      </p:sp>
      <p:sp>
        <p:nvSpPr>
          <p:cNvPr id="4" name="テキスト プレースホルダー 3">
            <a:extLst>
              <a:ext uri="{FF2B5EF4-FFF2-40B4-BE49-F238E27FC236}">
                <a16:creationId xmlns:a16="http://schemas.microsoft.com/office/drawing/2014/main" id="{6ED9E747-51CC-BC63-94CB-E5577A87D02B}"/>
              </a:ext>
            </a:extLst>
          </p:cNvPr>
          <p:cNvSpPr>
            <a:spLocks noGrp="1"/>
          </p:cNvSpPr>
          <p:nvPr>
            <p:ph type="body" sz="quarter" idx="4294967295"/>
          </p:nvPr>
        </p:nvSpPr>
        <p:spPr>
          <a:xfrm>
            <a:off x="457200" y="1182196"/>
            <a:ext cx="4127500" cy="1252537"/>
          </a:xfrm>
          <a:prstGeom prst="rect">
            <a:avLst/>
          </a:prstGeom>
        </p:spPr>
        <p:txBody>
          <a:bodyPr/>
          <a:lstStyle/>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消防行政手続きのデジタル化により、効率的で質の高い消防行政サービスを提供する。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事前協議から検査まで、オンラインで完結するサービスを導入することで、市民や事業者の移動時間を減らす・無くすことにより時間の有効活用、費用・労力の削減、業務の効率化をめざす。</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また、これまでの紙資料を電子化することで、情報共有の迅速化と省スペース化を実現する。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さらに、図面を含むデジタルデータを、検査のフォローアップや人材育成、消防活動へ活用するなど、更なる消防分野において</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を推進する。</a:t>
            </a:r>
          </a:p>
        </p:txBody>
      </p:sp>
      <p:grpSp>
        <p:nvGrpSpPr>
          <p:cNvPr id="13" name="グループ化 12">
            <a:extLst>
              <a:ext uri="{FF2B5EF4-FFF2-40B4-BE49-F238E27FC236}">
                <a16:creationId xmlns:a16="http://schemas.microsoft.com/office/drawing/2014/main" id="{9B92E7C8-C2FE-7BDB-63E4-2A6736A2FFEC}"/>
              </a:ext>
            </a:extLst>
          </p:cNvPr>
          <p:cNvGrpSpPr/>
          <p:nvPr/>
        </p:nvGrpSpPr>
        <p:grpSpPr>
          <a:xfrm>
            <a:off x="4881838" y="3733800"/>
            <a:ext cx="1157494" cy="243520"/>
            <a:chOff x="528309" y="7695403"/>
            <a:chExt cx="1157494" cy="243520"/>
          </a:xfrm>
        </p:grpSpPr>
        <p:sp>
          <p:nvSpPr>
            <p:cNvPr id="14" name="正方形/長方形 13">
              <a:extLst>
                <a:ext uri="{FF2B5EF4-FFF2-40B4-BE49-F238E27FC236}">
                  <a16:creationId xmlns:a16="http://schemas.microsoft.com/office/drawing/2014/main" id="{9F49B336-DFC9-CB08-91C7-80C4C0694C3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AD336AF6-0DF5-75F9-8EC7-CAA6191E179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D5739CED-7B11-AD93-70C1-63927A28A76A}"/>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3" name="正方形/長方形 22">
            <a:extLst>
              <a:ext uri="{FF2B5EF4-FFF2-40B4-BE49-F238E27FC236}">
                <a16:creationId xmlns:a16="http://schemas.microsoft.com/office/drawing/2014/main" id="{67627BF6-2134-FC6A-3A6A-9637FC2EE79A}"/>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9" name="正方形/長方形 18">
            <a:extLst>
              <a:ext uri="{FF2B5EF4-FFF2-40B4-BE49-F238E27FC236}">
                <a16:creationId xmlns:a16="http://schemas.microsoft.com/office/drawing/2014/main" id="{77B32203-FC56-EE90-589B-3F9734C29BA6}"/>
              </a:ext>
            </a:extLst>
          </p:cNvPr>
          <p:cNvSpPr/>
          <p:nvPr/>
        </p:nvSpPr>
        <p:spPr>
          <a:xfrm>
            <a:off x="6972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13A56019-7665-FC50-E989-EB2E2DF24890}"/>
              </a:ext>
            </a:extLst>
          </p:cNvPr>
          <p:cNvSpPr/>
          <p:nvPr/>
        </p:nvSpPr>
        <p:spPr>
          <a:xfrm>
            <a:off x="5928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01440B66-5969-3C1D-4FB2-7211E36C82AB}"/>
              </a:ext>
            </a:extLst>
          </p:cNvPr>
          <p:cNvSpPr/>
          <p:nvPr/>
        </p:nvSpPr>
        <p:spPr>
          <a:xfrm>
            <a:off x="8016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graphicFrame>
        <p:nvGraphicFramePr>
          <p:cNvPr id="12" name="表プレースホルダー 18">
            <a:extLst>
              <a:ext uri="{FF2B5EF4-FFF2-40B4-BE49-F238E27FC236}">
                <a16:creationId xmlns:a16="http://schemas.microsoft.com/office/drawing/2014/main" id="{03FCE330-02EC-0A73-8D2F-4ABC5FF4039D}"/>
              </a:ext>
            </a:extLst>
          </p:cNvPr>
          <p:cNvGraphicFramePr>
            <a:graphicFrameLocks/>
          </p:cNvGraphicFramePr>
          <p:nvPr/>
        </p:nvGraphicFramePr>
        <p:xfrm>
          <a:off x="5943600" y="2209800"/>
          <a:ext cx="3240000" cy="8391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504293082"/>
                    </a:ext>
                  </a:extLst>
                </a:gridCol>
                <a:gridCol w="858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30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40</a:t>
                      </a: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16" name="正方形/長方形 15">
            <a:extLst>
              <a:ext uri="{FF2B5EF4-FFF2-40B4-BE49-F238E27FC236}">
                <a16:creationId xmlns:a16="http://schemas.microsoft.com/office/drawing/2014/main" id="{508F7D10-B179-D821-6589-1EA82C17A6F8}"/>
              </a:ext>
            </a:extLst>
          </p:cNvPr>
          <p:cNvSpPr/>
          <p:nvPr/>
        </p:nvSpPr>
        <p:spPr>
          <a:xfrm>
            <a:off x="4860000" y="1963153"/>
            <a:ext cx="972000" cy="11610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328C241A-24CE-023A-7F2E-9A49FC6C2ABD}"/>
              </a:ext>
            </a:extLst>
          </p:cNvPr>
          <p:cNvSpPr txBox="1"/>
          <p:nvPr/>
        </p:nvSpPr>
        <p:spPr>
          <a:xfrm>
            <a:off x="4881838" y="52497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デジタル化による</a:t>
            </a:r>
            <a:br>
              <a:rPr lang="en-US" altLang="ja-JP" sz="1000" b="1">
                <a:solidFill>
                  <a:srgbClr val="FFFFFF"/>
                </a:solidFill>
                <a:latin typeface="Yu Gothic UI" panose="020B0500000000000000" pitchFamily="50" charset="-128"/>
                <a:ea typeface="Yu Gothic UI" panose="020B0500000000000000" pitchFamily="50" charset="-128"/>
              </a:rPr>
            </a:br>
            <a:r>
              <a:rPr lang="en-US" altLang="ja-JP" sz="1000" b="1">
                <a:solidFill>
                  <a:srgbClr val="FFFFFF"/>
                </a:solidFill>
                <a:latin typeface="Yu Gothic UI" panose="020B0500000000000000" pitchFamily="50" charset="-128"/>
                <a:ea typeface="Yu Gothic UI" panose="020B0500000000000000" pitchFamily="50" charset="-128"/>
              </a:rPr>
              <a:t>DX</a:t>
            </a:r>
            <a:r>
              <a:rPr lang="ja-JP" altLang="en-US" sz="1000" b="1">
                <a:solidFill>
                  <a:srgbClr val="FFFFFF"/>
                </a:solidFill>
                <a:latin typeface="Yu Gothic UI" panose="020B0500000000000000" pitchFamily="50" charset="-128"/>
                <a:ea typeface="Yu Gothic UI" panose="020B0500000000000000" pitchFamily="50" charset="-128"/>
              </a:rPr>
              <a:t>の推進</a:t>
            </a:r>
          </a:p>
        </p:txBody>
      </p:sp>
      <p:sp>
        <p:nvSpPr>
          <p:cNvPr id="42" name="ホームベース 30">
            <a:extLst>
              <a:ext uri="{FF2B5EF4-FFF2-40B4-BE49-F238E27FC236}">
                <a16:creationId xmlns:a16="http://schemas.microsoft.com/office/drawing/2014/main" id="{C8FE0EBA-7417-84F1-F7A5-D89B193C6C30}"/>
              </a:ext>
            </a:extLst>
          </p:cNvPr>
          <p:cNvSpPr/>
          <p:nvPr/>
        </p:nvSpPr>
        <p:spPr>
          <a:xfrm>
            <a:off x="6477000" y="5249743"/>
            <a:ext cx="2545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デジタルソリューションの開拓</a:t>
            </a:r>
          </a:p>
        </p:txBody>
      </p:sp>
      <p:sp>
        <p:nvSpPr>
          <p:cNvPr id="25" name="テキスト ボックス 24">
            <a:extLst>
              <a:ext uri="{FF2B5EF4-FFF2-40B4-BE49-F238E27FC236}">
                <a16:creationId xmlns:a16="http://schemas.microsoft.com/office/drawing/2014/main" id="{BBC51E18-08EF-3152-BD67-785017834FBA}"/>
              </a:ext>
            </a:extLst>
          </p:cNvPr>
          <p:cNvSpPr txBox="1"/>
          <p:nvPr/>
        </p:nvSpPr>
        <p:spPr>
          <a:xfrm>
            <a:off x="4881838" y="4400606"/>
            <a:ext cx="972000" cy="7809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図面を含む申請のデジタル化</a:t>
            </a:r>
          </a:p>
        </p:txBody>
      </p:sp>
      <p:sp>
        <p:nvSpPr>
          <p:cNvPr id="7" name="テキスト プレースホルダー 12">
            <a:extLst>
              <a:ext uri="{FF2B5EF4-FFF2-40B4-BE49-F238E27FC236}">
                <a16:creationId xmlns:a16="http://schemas.microsoft.com/office/drawing/2014/main" id="{29870252-5A87-BD25-EFCA-A127BE7A835D}"/>
              </a:ext>
            </a:extLst>
          </p:cNvPr>
          <p:cNvSpPr txBox="1">
            <a:spLocks/>
          </p:cNvSpPr>
          <p:nvPr/>
        </p:nvSpPr>
        <p:spPr>
          <a:xfrm>
            <a:off x="457200" y="38100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申請がオンラインで完結できるよう、相談・審査・検査のフェーズに分け検証を行い、必要な環境整備を実施した。</a:t>
            </a:r>
          </a:p>
        </p:txBody>
      </p:sp>
      <p:grpSp>
        <p:nvGrpSpPr>
          <p:cNvPr id="9" name="グループ化 8">
            <a:extLst>
              <a:ext uri="{FF2B5EF4-FFF2-40B4-BE49-F238E27FC236}">
                <a16:creationId xmlns:a16="http://schemas.microsoft.com/office/drawing/2014/main" id="{E495CD77-4602-6E9E-12D7-1A2F7C27B55C}"/>
              </a:ext>
            </a:extLst>
          </p:cNvPr>
          <p:cNvGrpSpPr/>
          <p:nvPr/>
        </p:nvGrpSpPr>
        <p:grpSpPr>
          <a:xfrm>
            <a:off x="447675" y="3505200"/>
            <a:ext cx="1375502" cy="243520"/>
            <a:chOff x="528309" y="7695403"/>
            <a:chExt cx="1375502" cy="243520"/>
          </a:xfrm>
        </p:grpSpPr>
        <p:sp>
          <p:nvSpPr>
            <p:cNvPr id="10" name="正方形/長方形 9">
              <a:extLst>
                <a:ext uri="{FF2B5EF4-FFF2-40B4-BE49-F238E27FC236}">
                  <a16:creationId xmlns:a16="http://schemas.microsoft.com/office/drawing/2014/main" id="{8A78F497-80BC-7F8E-95B5-2CB7732DD58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4729FAC0-8FCB-5075-6AED-945D1EADF3DC}"/>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9" name="ホームベース 30">
            <a:extLst>
              <a:ext uri="{FF2B5EF4-FFF2-40B4-BE49-F238E27FC236}">
                <a16:creationId xmlns:a16="http://schemas.microsoft.com/office/drawing/2014/main" id="{FDF9B549-4A21-AE7A-784E-F8CC9336E89B}"/>
              </a:ext>
            </a:extLst>
          </p:cNvPr>
          <p:cNvSpPr/>
          <p:nvPr/>
        </p:nvSpPr>
        <p:spPr>
          <a:xfrm>
            <a:off x="5943601" y="4419601"/>
            <a:ext cx="16002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職員のオンライン環境を整備</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申請者向け周知</a:t>
            </a:r>
          </a:p>
        </p:txBody>
      </p:sp>
      <p:sp>
        <p:nvSpPr>
          <p:cNvPr id="33" name="ホームベース 30">
            <a:extLst>
              <a:ext uri="{FF2B5EF4-FFF2-40B4-BE49-F238E27FC236}">
                <a16:creationId xmlns:a16="http://schemas.microsoft.com/office/drawing/2014/main" id="{C589A5C8-3018-C0BD-9460-4197E4269198}"/>
              </a:ext>
            </a:extLst>
          </p:cNvPr>
          <p:cNvSpPr/>
          <p:nvPr/>
        </p:nvSpPr>
        <p:spPr>
          <a:xfrm>
            <a:off x="5943600" y="4800600"/>
            <a:ext cx="30480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職員技能等の習熟</a:t>
            </a: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デジタル化による効率化の推進</a:t>
            </a:r>
          </a:p>
        </p:txBody>
      </p:sp>
      <p:pic>
        <p:nvPicPr>
          <p:cNvPr id="35" name="図 34">
            <a:extLst>
              <a:ext uri="{FF2B5EF4-FFF2-40B4-BE49-F238E27FC236}">
                <a16:creationId xmlns:a16="http://schemas.microsoft.com/office/drawing/2014/main" id="{AC152E61-E61C-33D3-09FC-0238426DB8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0" y="5543660"/>
            <a:ext cx="1033732" cy="1033732"/>
          </a:xfrm>
          <a:prstGeom prst="rect">
            <a:avLst/>
          </a:prstGeom>
        </p:spPr>
      </p:pic>
      <p:pic>
        <p:nvPicPr>
          <p:cNvPr id="43" name="図 42">
            <a:extLst>
              <a:ext uri="{FF2B5EF4-FFF2-40B4-BE49-F238E27FC236}">
                <a16:creationId xmlns:a16="http://schemas.microsoft.com/office/drawing/2014/main" id="{1621C401-573A-2DDA-8F58-42EBF23A33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05"/>
          <a:stretch/>
        </p:blipFill>
        <p:spPr>
          <a:xfrm>
            <a:off x="997520" y="4392719"/>
            <a:ext cx="1425359" cy="1425362"/>
          </a:xfrm>
          <a:prstGeom prst="rect">
            <a:avLst/>
          </a:prstGeom>
        </p:spPr>
      </p:pic>
      <p:sp>
        <p:nvSpPr>
          <p:cNvPr id="44" name="テキスト ボックス 43">
            <a:extLst>
              <a:ext uri="{FF2B5EF4-FFF2-40B4-BE49-F238E27FC236}">
                <a16:creationId xmlns:a16="http://schemas.microsoft.com/office/drawing/2014/main" id="{AFF3D058-AA2A-BE43-DD96-4656B2464E46}"/>
              </a:ext>
            </a:extLst>
          </p:cNvPr>
          <p:cNvSpPr txBox="1"/>
          <p:nvPr/>
        </p:nvSpPr>
        <p:spPr bwMode="white">
          <a:xfrm>
            <a:off x="2174245" y="5090861"/>
            <a:ext cx="776321" cy="335756"/>
          </a:xfrm>
          <a:prstGeom prst="rect">
            <a:avLst/>
          </a:prstGeom>
          <a:solidFill>
            <a:schemeClr val="bg1"/>
          </a:solidFill>
        </p:spPr>
        <p:txBody>
          <a:bodyPr wrap="square" rtlCol="0">
            <a:spAutoFit/>
          </a:bodyPr>
          <a:lstStyle/>
          <a:p>
            <a:pPr>
              <a:defRPr/>
            </a:pP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2C3B1F6A-809C-C7A3-EC8F-5C83DB7CBF6E}"/>
              </a:ext>
            </a:extLst>
          </p:cNvPr>
          <p:cNvSpPr txBox="1"/>
          <p:nvPr/>
        </p:nvSpPr>
        <p:spPr bwMode="white">
          <a:xfrm>
            <a:off x="1849170" y="5338180"/>
            <a:ext cx="776321" cy="335756"/>
          </a:xfrm>
          <a:prstGeom prst="rect">
            <a:avLst/>
          </a:prstGeom>
          <a:solidFill>
            <a:schemeClr val="bg1"/>
          </a:solidFill>
        </p:spPr>
        <p:txBody>
          <a:bodyPr wrap="square" rtlCol="0">
            <a:spAutoFit/>
          </a:bodyPr>
          <a:lstStyle/>
          <a:p>
            <a:pPr>
              <a:defRPr/>
            </a:pP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7850336B-AA4B-16A8-E167-FA397CBEE660}"/>
              </a:ext>
            </a:extLst>
          </p:cNvPr>
          <p:cNvSpPr txBox="1"/>
          <p:nvPr/>
        </p:nvSpPr>
        <p:spPr bwMode="white">
          <a:xfrm>
            <a:off x="2009775" y="5198328"/>
            <a:ext cx="840069" cy="335756"/>
          </a:xfrm>
          <a:prstGeom prst="rect">
            <a:avLst/>
          </a:prstGeom>
          <a:solidFill>
            <a:schemeClr val="bg1"/>
          </a:solidFill>
        </p:spPr>
        <p:txBody>
          <a:bodyPr wrap="square" rtlCol="0">
            <a:spAutoFit/>
          </a:bodyPr>
          <a:lstStyle/>
          <a:p>
            <a:pPr>
              <a:defRPr/>
            </a:pP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47" name="吹き出し: 四角形 60">
            <a:extLst>
              <a:ext uri="{FF2B5EF4-FFF2-40B4-BE49-F238E27FC236}">
                <a16:creationId xmlns:a16="http://schemas.microsoft.com/office/drawing/2014/main" id="{D3BE9866-FAE0-0277-52D0-040B9006B22B}"/>
              </a:ext>
            </a:extLst>
          </p:cNvPr>
          <p:cNvSpPr/>
          <p:nvPr/>
        </p:nvSpPr>
        <p:spPr>
          <a:xfrm>
            <a:off x="2030466" y="5061965"/>
            <a:ext cx="1482070" cy="500635"/>
          </a:xfrm>
          <a:custGeom>
            <a:avLst/>
            <a:gdLst>
              <a:gd name="connsiteX0" fmla="*/ 0 w 1227535"/>
              <a:gd name="connsiteY0" fmla="*/ 0 h 777078"/>
              <a:gd name="connsiteX1" fmla="*/ 204589 w 1227535"/>
              <a:gd name="connsiteY1" fmla="*/ 0 h 777078"/>
              <a:gd name="connsiteX2" fmla="*/ 204589 w 1227535"/>
              <a:gd name="connsiteY2" fmla="*/ 0 h 777078"/>
              <a:gd name="connsiteX3" fmla="*/ 511473 w 1227535"/>
              <a:gd name="connsiteY3" fmla="*/ 0 h 777078"/>
              <a:gd name="connsiteX4" fmla="*/ 1227535 w 1227535"/>
              <a:gd name="connsiteY4" fmla="*/ 0 h 777078"/>
              <a:gd name="connsiteX5" fmla="*/ 1227535 w 1227535"/>
              <a:gd name="connsiteY5" fmla="*/ 129513 h 777078"/>
              <a:gd name="connsiteX6" fmla="*/ 1227535 w 1227535"/>
              <a:gd name="connsiteY6" fmla="*/ 129513 h 777078"/>
              <a:gd name="connsiteX7" fmla="*/ 1227535 w 1227535"/>
              <a:gd name="connsiteY7" fmla="*/ 323783 h 777078"/>
              <a:gd name="connsiteX8" fmla="*/ 1227535 w 1227535"/>
              <a:gd name="connsiteY8" fmla="*/ 777078 h 777078"/>
              <a:gd name="connsiteX9" fmla="*/ 511473 w 1227535"/>
              <a:gd name="connsiteY9" fmla="*/ 777078 h 777078"/>
              <a:gd name="connsiteX10" fmla="*/ 204589 w 1227535"/>
              <a:gd name="connsiteY10" fmla="*/ 777078 h 777078"/>
              <a:gd name="connsiteX11" fmla="*/ 204589 w 1227535"/>
              <a:gd name="connsiteY11" fmla="*/ 777078 h 777078"/>
              <a:gd name="connsiteX12" fmla="*/ 0 w 1227535"/>
              <a:gd name="connsiteY12" fmla="*/ 777078 h 777078"/>
              <a:gd name="connsiteX13" fmla="*/ 0 w 1227535"/>
              <a:gd name="connsiteY13" fmla="*/ 323783 h 777078"/>
              <a:gd name="connsiteX14" fmla="*/ -268265 w 1227535"/>
              <a:gd name="connsiteY14" fmla="*/ 101393 h 777078"/>
              <a:gd name="connsiteX15" fmla="*/ 0 w 1227535"/>
              <a:gd name="connsiteY15" fmla="*/ 129513 h 777078"/>
              <a:gd name="connsiteX16" fmla="*/ 0 w 1227535"/>
              <a:gd name="connsiteY16" fmla="*/ 0 h 777078"/>
              <a:gd name="connsiteX0" fmla="*/ 268265 w 1495800"/>
              <a:gd name="connsiteY0" fmla="*/ 129513 h 777078"/>
              <a:gd name="connsiteX1" fmla="*/ 268265 w 1495800"/>
              <a:gd name="connsiteY1" fmla="*/ 0 h 777078"/>
              <a:gd name="connsiteX2" fmla="*/ 472854 w 1495800"/>
              <a:gd name="connsiteY2" fmla="*/ 0 h 777078"/>
              <a:gd name="connsiteX3" fmla="*/ 472854 w 1495800"/>
              <a:gd name="connsiteY3" fmla="*/ 0 h 777078"/>
              <a:gd name="connsiteX4" fmla="*/ 779738 w 1495800"/>
              <a:gd name="connsiteY4" fmla="*/ 0 h 777078"/>
              <a:gd name="connsiteX5" fmla="*/ 1495800 w 1495800"/>
              <a:gd name="connsiteY5" fmla="*/ 0 h 777078"/>
              <a:gd name="connsiteX6" fmla="*/ 1495800 w 1495800"/>
              <a:gd name="connsiteY6" fmla="*/ 129513 h 777078"/>
              <a:gd name="connsiteX7" fmla="*/ 1495800 w 1495800"/>
              <a:gd name="connsiteY7" fmla="*/ 129513 h 777078"/>
              <a:gd name="connsiteX8" fmla="*/ 1495800 w 1495800"/>
              <a:gd name="connsiteY8" fmla="*/ 323783 h 777078"/>
              <a:gd name="connsiteX9" fmla="*/ 1495800 w 1495800"/>
              <a:gd name="connsiteY9" fmla="*/ 777078 h 777078"/>
              <a:gd name="connsiteX10" fmla="*/ 779738 w 1495800"/>
              <a:gd name="connsiteY10" fmla="*/ 777078 h 777078"/>
              <a:gd name="connsiteX11" fmla="*/ 472854 w 1495800"/>
              <a:gd name="connsiteY11" fmla="*/ 777078 h 777078"/>
              <a:gd name="connsiteX12" fmla="*/ 472854 w 1495800"/>
              <a:gd name="connsiteY12" fmla="*/ 777078 h 777078"/>
              <a:gd name="connsiteX13" fmla="*/ 268265 w 1495800"/>
              <a:gd name="connsiteY13" fmla="*/ 777078 h 777078"/>
              <a:gd name="connsiteX14" fmla="*/ 268265 w 1495800"/>
              <a:gd name="connsiteY14" fmla="*/ 323783 h 777078"/>
              <a:gd name="connsiteX15" fmla="*/ 0 w 1495800"/>
              <a:gd name="connsiteY15" fmla="*/ 101393 h 777078"/>
              <a:gd name="connsiteX16" fmla="*/ 359705 w 1495800"/>
              <a:gd name="connsiteY16" fmla="*/ 220953 h 777078"/>
              <a:gd name="connsiteX0" fmla="*/ 268265 w 1495800"/>
              <a:gd name="connsiteY0" fmla="*/ 129513 h 777078"/>
              <a:gd name="connsiteX1" fmla="*/ 268265 w 1495800"/>
              <a:gd name="connsiteY1" fmla="*/ 0 h 777078"/>
              <a:gd name="connsiteX2" fmla="*/ 472854 w 1495800"/>
              <a:gd name="connsiteY2" fmla="*/ 0 h 777078"/>
              <a:gd name="connsiteX3" fmla="*/ 472854 w 1495800"/>
              <a:gd name="connsiteY3" fmla="*/ 0 h 777078"/>
              <a:gd name="connsiteX4" fmla="*/ 779738 w 1495800"/>
              <a:gd name="connsiteY4" fmla="*/ 0 h 777078"/>
              <a:gd name="connsiteX5" fmla="*/ 1495800 w 1495800"/>
              <a:gd name="connsiteY5" fmla="*/ 0 h 777078"/>
              <a:gd name="connsiteX6" fmla="*/ 1495800 w 1495800"/>
              <a:gd name="connsiteY6" fmla="*/ 129513 h 777078"/>
              <a:gd name="connsiteX7" fmla="*/ 1495800 w 1495800"/>
              <a:gd name="connsiteY7" fmla="*/ 129513 h 777078"/>
              <a:gd name="connsiteX8" fmla="*/ 1495800 w 1495800"/>
              <a:gd name="connsiteY8" fmla="*/ 323783 h 777078"/>
              <a:gd name="connsiteX9" fmla="*/ 1495800 w 1495800"/>
              <a:gd name="connsiteY9" fmla="*/ 777078 h 777078"/>
              <a:gd name="connsiteX10" fmla="*/ 779738 w 1495800"/>
              <a:gd name="connsiteY10" fmla="*/ 777078 h 777078"/>
              <a:gd name="connsiteX11" fmla="*/ 472854 w 1495800"/>
              <a:gd name="connsiteY11" fmla="*/ 777078 h 777078"/>
              <a:gd name="connsiteX12" fmla="*/ 472854 w 1495800"/>
              <a:gd name="connsiteY12" fmla="*/ 777078 h 777078"/>
              <a:gd name="connsiteX13" fmla="*/ 268265 w 1495800"/>
              <a:gd name="connsiteY13" fmla="*/ 777078 h 777078"/>
              <a:gd name="connsiteX14" fmla="*/ 268265 w 1495800"/>
              <a:gd name="connsiteY14" fmla="*/ 323783 h 777078"/>
              <a:gd name="connsiteX15" fmla="*/ 0 w 1495800"/>
              <a:gd name="connsiteY15" fmla="*/ 101393 h 777078"/>
              <a:gd name="connsiteX16" fmla="*/ 259693 w 1495800"/>
              <a:gd name="connsiteY16" fmla="*/ 182853 h 777078"/>
              <a:gd name="connsiteX0" fmla="*/ 268265 w 1495800"/>
              <a:gd name="connsiteY0" fmla="*/ 115225 h 777078"/>
              <a:gd name="connsiteX1" fmla="*/ 268265 w 1495800"/>
              <a:gd name="connsiteY1" fmla="*/ 0 h 777078"/>
              <a:gd name="connsiteX2" fmla="*/ 472854 w 1495800"/>
              <a:gd name="connsiteY2" fmla="*/ 0 h 777078"/>
              <a:gd name="connsiteX3" fmla="*/ 472854 w 1495800"/>
              <a:gd name="connsiteY3" fmla="*/ 0 h 777078"/>
              <a:gd name="connsiteX4" fmla="*/ 779738 w 1495800"/>
              <a:gd name="connsiteY4" fmla="*/ 0 h 777078"/>
              <a:gd name="connsiteX5" fmla="*/ 1495800 w 1495800"/>
              <a:gd name="connsiteY5" fmla="*/ 0 h 777078"/>
              <a:gd name="connsiteX6" fmla="*/ 1495800 w 1495800"/>
              <a:gd name="connsiteY6" fmla="*/ 129513 h 777078"/>
              <a:gd name="connsiteX7" fmla="*/ 1495800 w 1495800"/>
              <a:gd name="connsiteY7" fmla="*/ 129513 h 777078"/>
              <a:gd name="connsiteX8" fmla="*/ 1495800 w 1495800"/>
              <a:gd name="connsiteY8" fmla="*/ 323783 h 777078"/>
              <a:gd name="connsiteX9" fmla="*/ 1495800 w 1495800"/>
              <a:gd name="connsiteY9" fmla="*/ 777078 h 777078"/>
              <a:gd name="connsiteX10" fmla="*/ 779738 w 1495800"/>
              <a:gd name="connsiteY10" fmla="*/ 777078 h 777078"/>
              <a:gd name="connsiteX11" fmla="*/ 472854 w 1495800"/>
              <a:gd name="connsiteY11" fmla="*/ 777078 h 777078"/>
              <a:gd name="connsiteX12" fmla="*/ 472854 w 1495800"/>
              <a:gd name="connsiteY12" fmla="*/ 777078 h 777078"/>
              <a:gd name="connsiteX13" fmla="*/ 268265 w 1495800"/>
              <a:gd name="connsiteY13" fmla="*/ 777078 h 777078"/>
              <a:gd name="connsiteX14" fmla="*/ 268265 w 1495800"/>
              <a:gd name="connsiteY14" fmla="*/ 323783 h 777078"/>
              <a:gd name="connsiteX15" fmla="*/ 0 w 1495800"/>
              <a:gd name="connsiteY15" fmla="*/ 101393 h 777078"/>
              <a:gd name="connsiteX16" fmla="*/ 259693 w 1495800"/>
              <a:gd name="connsiteY16" fmla="*/ 182853 h 777078"/>
              <a:gd name="connsiteX0" fmla="*/ 268265 w 1495800"/>
              <a:gd name="connsiteY0" fmla="*/ 115225 h 777078"/>
              <a:gd name="connsiteX1" fmla="*/ 268265 w 1495800"/>
              <a:gd name="connsiteY1" fmla="*/ 0 h 777078"/>
              <a:gd name="connsiteX2" fmla="*/ 472854 w 1495800"/>
              <a:gd name="connsiteY2" fmla="*/ 0 h 777078"/>
              <a:gd name="connsiteX3" fmla="*/ 472854 w 1495800"/>
              <a:gd name="connsiteY3" fmla="*/ 0 h 777078"/>
              <a:gd name="connsiteX4" fmla="*/ 779738 w 1495800"/>
              <a:gd name="connsiteY4" fmla="*/ 0 h 777078"/>
              <a:gd name="connsiteX5" fmla="*/ 1495800 w 1495800"/>
              <a:gd name="connsiteY5" fmla="*/ 0 h 777078"/>
              <a:gd name="connsiteX6" fmla="*/ 1495800 w 1495800"/>
              <a:gd name="connsiteY6" fmla="*/ 129513 h 777078"/>
              <a:gd name="connsiteX7" fmla="*/ 1495800 w 1495800"/>
              <a:gd name="connsiteY7" fmla="*/ 129513 h 777078"/>
              <a:gd name="connsiteX8" fmla="*/ 1495800 w 1495800"/>
              <a:gd name="connsiteY8" fmla="*/ 323783 h 777078"/>
              <a:gd name="connsiteX9" fmla="*/ 1495800 w 1495800"/>
              <a:gd name="connsiteY9" fmla="*/ 777078 h 777078"/>
              <a:gd name="connsiteX10" fmla="*/ 779738 w 1495800"/>
              <a:gd name="connsiteY10" fmla="*/ 777078 h 777078"/>
              <a:gd name="connsiteX11" fmla="*/ 472854 w 1495800"/>
              <a:gd name="connsiteY11" fmla="*/ 777078 h 777078"/>
              <a:gd name="connsiteX12" fmla="*/ 472854 w 1495800"/>
              <a:gd name="connsiteY12" fmla="*/ 777078 h 777078"/>
              <a:gd name="connsiteX13" fmla="*/ 268265 w 1495800"/>
              <a:gd name="connsiteY13" fmla="*/ 777078 h 777078"/>
              <a:gd name="connsiteX14" fmla="*/ 268265 w 1495800"/>
              <a:gd name="connsiteY14" fmla="*/ 323783 h 777078"/>
              <a:gd name="connsiteX15" fmla="*/ 0 w 1495800"/>
              <a:gd name="connsiteY15" fmla="*/ 101393 h 777078"/>
              <a:gd name="connsiteX16" fmla="*/ 264455 w 1495800"/>
              <a:gd name="connsiteY16" fmla="*/ 163803 h 777078"/>
              <a:gd name="connsiteX0" fmla="*/ 359213 w 1586748"/>
              <a:gd name="connsiteY0" fmla="*/ 115225 h 777078"/>
              <a:gd name="connsiteX1" fmla="*/ 359213 w 1586748"/>
              <a:gd name="connsiteY1" fmla="*/ 0 h 777078"/>
              <a:gd name="connsiteX2" fmla="*/ 563802 w 1586748"/>
              <a:gd name="connsiteY2" fmla="*/ 0 h 777078"/>
              <a:gd name="connsiteX3" fmla="*/ 563802 w 1586748"/>
              <a:gd name="connsiteY3" fmla="*/ 0 h 777078"/>
              <a:gd name="connsiteX4" fmla="*/ 870686 w 1586748"/>
              <a:gd name="connsiteY4" fmla="*/ 0 h 777078"/>
              <a:gd name="connsiteX5" fmla="*/ 1586748 w 1586748"/>
              <a:gd name="connsiteY5" fmla="*/ 0 h 777078"/>
              <a:gd name="connsiteX6" fmla="*/ 1586748 w 1586748"/>
              <a:gd name="connsiteY6" fmla="*/ 129513 h 777078"/>
              <a:gd name="connsiteX7" fmla="*/ 1586748 w 1586748"/>
              <a:gd name="connsiteY7" fmla="*/ 129513 h 777078"/>
              <a:gd name="connsiteX8" fmla="*/ 1586748 w 1586748"/>
              <a:gd name="connsiteY8" fmla="*/ 323783 h 777078"/>
              <a:gd name="connsiteX9" fmla="*/ 1586748 w 1586748"/>
              <a:gd name="connsiteY9" fmla="*/ 777078 h 777078"/>
              <a:gd name="connsiteX10" fmla="*/ 870686 w 1586748"/>
              <a:gd name="connsiteY10" fmla="*/ 777078 h 777078"/>
              <a:gd name="connsiteX11" fmla="*/ 563802 w 1586748"/>
              <a:gd name="connsiteY11" fmla="*/ 777078 h 777078"/>
              <a:gd name="connsiteX12" fmla="*/ 563802 w 1586748"/>
              <a:gd name="connsiteY12" fmla="*/ 777078 h 777078"/>
              <a:gd name="connsiteX13" fmla="*/ 359213 w 1586748"/>
              <a:gd name="connsiteY13" fmla="*/ 777078 h 777078"/>
              <a:gd name="connsiteX14" fmla="*/ 359213 w 1586748"/>
              <a:gd name="connsiteY14" fmla="*/ 323783 h 777078"/>
              <a:gd name="connsiteX15" fmla="*/ 0 w 1586748"/>
              <a:gd name="connsiteY15" fmla="*/ 316281 h 777078"/>
              <a:gd name="connsiteX16" fmla="*/ 355403 w 1586748"/>
              <a:gd name="connsiteY16" fmla="*/ 163803 h 777078"/>
              <a:gd name="connsiteX0" fmla="*/ 371997 w 1599532"/>
              <a:gd name="connsiteY0" fmla="*/ 115225 h 777078"/>
              <a:gd name="connsiteX1" fmla="*/ 371997 w 1599532"/>
              <a:gd name="connsiteY1" fmla="*/ 0 h 777078"/>
              <a:gd name="connsiteX2" fmla="*/ 576586 w 1599532"/>
              <a:gd name="connsiteY2" fmla="*/ 0 h 777078"/>
              <a:gd name="connsiteX3" fmla="*/ 576586 w 1599532"/>
              <a:gd name="connsiteY3" fmla="*/ 0 h 777078"/>
              <a:gd name="connsiteX4" fmla="*/ 883470 w 1599532"/>
              <a:gd name="connsiteY4" fmla="*/ 0 h 777078"/>
              <a:gd name="connsiteX5" fmla="*/ 1599532 w 1599532"/>
              <a:gd name="connsiteY5" fmla="*/ 0 h 777078"/>
              <a:gd name="connsiteX6" fmla="*/ 1599532 w 1599532"/>
              <a:gd name="connsiteY6" fmla="*/ 129513 h 777078"/>
              <a:gd name="connsiteX7" fmla="*/ 1599532 w 1599532"/>
              <a:gd name="connsiteY7" fmla="*/ 129513 h 777078"/>
              <a:gd name="connsiteX8" fmla="*/ 1599532 w 1599532"/>
              <a:gd name="connsiteY8" fmla="*/ 323783 h 777078"/>
              <a:gd name="connsiteX9" fmla="*/ 1599532 w 1599532"/>
              <a:gd name="connsiteY9" fmla="*/ 777078 h 777078"/>
              <a:gd name="connsiteX10" fmla="*/ 883470 w 1599532"/>
              <a:gd name="connsiteY10" fmla="*/ 777078 h 777078"/>
              <a:gd name="connsiteX11" fmla="*/ 576586 w 1599532"/>
              <a:gd name="connsiteY11" fmla="*/ 777078 h 777078"/>
              <a:gd name="connsiteX12" fmla="*/ 576586 w 1599532"/>
              <a:gd name="connsiteY12" fmla="*/ 777078 h 777078"/>
              <a:gd name="connsiteX13" fmla="*/ 371997 w 1599532"/>
              <a:gd name="connsiteY13" fmla="*/ 777078 h 777078"/>
              <a:gd name="connsiteX14" fmla="*/ 371997 w 1599532"/>
              <a:gd name="connsiteY14" fmla="*/ 323783 h 777078"/>
              <a:gd name="connsiteX15" fmla="*/ 12784 w 1599532"/>
              <a:gd name="connsiteY15" fmla="*/ 316281 h 777078"/>
              <a:gd name="connsiteX16" fmla="*/ 107387 w 1599532"/>
              <a:gd name="connsiteY16" fmla="*/ 290138 h 777078"/>
              <a:gd name="connsiteX17" fmla="*/ 368187 w 1599532"/>
              <a:gd name="connsiteY17" fmla="*/ 163803 h 777078"/>
              <a:gd name="connsiteX0" fmla="*/ 348141 w 1575676"/>
              <a:gd name="connsiteY0" fmla="*/ 115225 h 777078"/>
              <a:gd name="connsiteX1" fmla="*/ 348141 w 1575676"/>
              <a:gd name="connsiteY1" fmla="*/ 0 h 777078"/>
              <a:gd name="connsiteX2" fmla="*/ 552730 w 1575676"/>
              <a:gd name="connsiteY2" fmla="*/ 0 h 777078"/>
              <a:gd name="connsiteX3" fmla="*/ 552730 w 1575676"/>
              <a:gd name="connsiteY3" fmla="*/ 0 h 777078"/>
              <a:gd name="connsiteX4" fmla="*/ 859614 w 1575676"/>
              <a:gd name="connsiteY4" fmla="*/ 0 h 777078"/>
              <a:gd name="connsiteX5" fmla="*/ 1575676 w 1575676"/>
              <a:gd name="connsiteY5" fmla="*/ 0 h 777078"/>
              <a:gd name="connsiteX6" fmla="*/ 1575676 w 1575676"/>
              <a:gd name="connsiteY6" fmla="*/ 129513 h 777078"/>
              <a:gd name="connsiteX7" fmla="*/ 1575676 w 1575676"/>
              <a:gd name="connsiteY7" fmla="*/ 129513 h 777078"/>
              <a:gd name="connsiteX8" fmla="*/ 1575676 w 1575676"/>
              <a:gd name="connsiteY8" fmla="*/ 323783 h 777078"/>
              <a:gd name="connsiteX9" fmla="*/ 1575676 w 1575676"/>
              <a:gd name="connsiteY9" fmla="*/ 777078 h 777078"/>
              <a:gd name="connsiteX10" fmla="*/ 859614 w 1575676"/>
              <a:gd name="connsiteY10" fmla="*/ 777078 h 777078"/>
              <a:gd name="connsiteX11" fmla="*/ 552730 w 1575676"/>
              <a:gd name="connsiteY11" fmla="*/ 777078 h 777078"/>
              <a:gd name="connsiteX12" fmla="*/ 552730 w 1575676"/>
              <a:gd name="connsiteY12" fmla="*/ 777078 h 777078"/>
              <a:gd name="connsiteX13" fmla="*/ 348141 w 1575676"/>
              <a:gd name="connsiteY13" fmla="*/ 777078 h 777078"/>
              <a:gd name="connsiteX14" fmla="*/ 348141 w 1575676"/>
              <a:gd name="connsiteY14" fmla="*/ 323783 h 777078"/>
              <a:gd name="connsiteX15" fmla="*/ 16488 w 1575676"/>
              <a:gd name="connsiteY15" fmla="*/ 319036 h 777078"/>
              <a:gd name="connsiteX16" fmla="*/ 83531 w 1575676"/>
              <a:gd name="connsiteY16" fmla="*/ 290138 h 777078"/>
              <a:gd name="connsiteX17" fmla="*/ 344331 w 1575676"/>
              <a:gd name="connsiteY17" fmla="*/ 163803 h 77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5676" h="777078">
                <a:moveTo>
                  <a:pt x="348141" y="115225"/>
                </a:moveTo>
                <a:lnTo>
                  <a:pt x="348141" y="0"/>
                </a:lnTo>
                <a:lnTo>
                  <a:pt x="552730" y="0"/>
                </a:lnTo>
                <a:lnTo>
                  <a:pt x="552730" y="0"/>
                </a:lnTo>
                <a:lnTo>
                  <a:pt x="859614" y="0"/>
                </a:lnTo>
                <a:lnTo>
                  <a:pt x="1575676" y="0"/>
                </a:lnTo>
                <a:lnTo>
                  <a:pt x="1575676" y="129513"/>
                </a:lnTo>
                <a:lnTo>
                  <a:pt x="1575676" y="129513"/>
                </a:lnTo>
                <a:lnTo>
                  <a:pt x="1575676" y="323783"/>
                </a:lnTo>
                <a:lnTo>
                  <a:pt x="1575676" y="777078"/>
                </a:lnTo>
                <a:lnTo>
                  <a:pt x="859614" y="777078"/>
                </a:lnTo>
                <a:lnTo>
                  <a:pt x="552730" y="777078"/>
                </a:lnTo>
                <a:lnTo>
                  <a:pt x="552730" y="777078"/>
                </a:lnTo>
                <a:lnTo>
                  <a:pt x="348141" y="777078"/>
                </a:lnTo>
                <a:lnTo>
                  <a:pt x="348141" y="323783"/>
                </a:lnTo>
                <a:lnTo>
                  <a:pt x="16488" y="319036"/>
                </a:lnTo>
                <a:cubicBezTo>
                  <a:pt x="-27614" y="314806"/>
                  <a:pt x="24297" y="315551"/>
                  <a:pt x="83531" y="290138"/>
                </a:cubicBezTo>
                <a:cubicBezTo>
                  <a:pt x="142765" y="264725"/>
                  <a:pt x="300864" y="186236"/>
                  <a:pt x="344331" y="163803"/>
                </a:cubicBezTo>
              </a:path>
            </a:pathLst>
          </a:custGeom>
          <a:noFill/>
          <a:ln w="15875" cap="rnd">
            <a:solidFill>
              <a:srgbClr val="2420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pic>
        <p:nvPicPr>
          <p:cNvPr id="48" name="図 47">
            <a:extLst>
              <a:ext uri="{FF2B5EF4-FFF2-40B4-BE49-F238E27FC236}">
                <a16:creationId xmlns:a16="http://schemas.microsoft.com/office/drawing/2014/main" id="{EF6F292B-3FF0-A5E1-BB3D-0E8055388E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9503" y="4834784"/>
            <a:ext cx="967085" cy="926299"/>
          </a:xfrm>
          <a:prstGeom prst="rect">
            <a:avLst/>
          </a:prstGeom>
        </p:spPr>
      </p:pic>
      <p:sp>
        <p:nvSpPr>
          <p:cNvPr id="49" name="正方形/長方形 48">
            <a:extLst>
              <a:ext uri="{FF2B5EF4-FFF2-40B4-BE49-F238E27FC236}">
                <a16:creationId xmlns:a16="http://schemas.microsoft.com/office/drawing/2014/main" id="{38480C26-3CD1-B921-9283-942E1A102AF0}"/>
              </a:ext>
            </a:extLst>
          </p:cNvPr>
          <p:cNvSpPr/>
          <p:nvPr/>
        </p:nvSpPr>
        <p:spPr bwMode="white">
          <a:xfrm>
            <a:off x="1221581" y="4510849"/>
            <a:ext cx="388397" cy="50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50" name="正方形/長方形 49">
            <a:extLst>
              <a:ext uri="{FF2B5EF4-FFF2-40B4-BE49-F238E27FC236}">
                <a16:creationId xmlns:a16="http://schemas.microsoft.com/office/drawing/2014/main" id="{5CBCEA7F-0F6D-E56B-462D-DF938F3AD9B6}"/>
              </a:ext>
            </a:extLst>
          </p:cNvPr>
          <p:cNvSpPr/>
          <p:nvPr/>
        </p:nvSpPr>
        <p:spPr bwMode="white">
          <a:xfrm>
            <a:off x="1101624" y="4470533"/>
            <a:ext cx="280281" cy="428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51" name="吹き出し: 四角形 63">
            <a:extLst>
              <a:ext uri="{FF2B5EF4-FFF2-40B4-BE49-F238E27FC236}">
                <a16:creationId xmlns:a16="http://schemas.microsoft.com/office/drawing/2014/main" id="{75337778-8C81-BCEC-5680-550040D17BF1}"/>
              </a:ext>
            </a:extLst>
          </p:cNvPr>
          <p:cNvSpPr/>
          <p:nvPr/>
        </p:nvSpPr>
        <p:spPr>
          <a:xfrm>
            <a:off x="857727" y="4326624"/>
            <a:ext cx="498475" cy="669147"/>
          </a:xfrm>
          <a:custGeom>
            <a:avLst/>
            <a:gdLst>
              <a:gd name="connsiteX0" fmla="*/ 0 w 940912"/>
              <a:gd name="connsiteY0" fmla="*/ 0 h 940574"/>
              <a:gd name="connsiteX1" fmla="*/ 156819 w 940912"/>
              <a:gd name="connsiteY1" fmla="*/ 0 h 940574"/>
              <a:gd name="connsiteX2" fmla="*/ 156819 w 940912"/>
              <a:gd name="connsiteY2" fmla="*/ 0 h 940574"/>
              <a:gd name="connsiteX3" fmla="*/ 392047 w 940912"/>
              <a:gd name="connsiteY3" fmla="*/ 0 h 940574"/>
              <a:gd name="connsiteX4" fmla="*/ 940912 w 940912"/>
              <a:gd name="connsiteY4" fmla="*/ 0 h 940574"/>
              <a:gd name="connsiteX5" fmla="*/ 940912 w 940912"/>
              <a:gd name="connsiteY5" fmla="*/ 548668 h 940574"/>
              <a:gd name="connsiteX6" fmla="*/ 940912 w 940912"/>
              <a:gd name="connsiteY6" fmla="*/ 548668 h 940574"/>
              <a:gd name="connsiteX7" fmla="*/ 940912 w 940912"/>
              <a:gd name="connsiteY7" fmla="*/ 783812 h 940574"/>
              <a:gd name="connsiteX8" fmla="*/ 940912 w 940912"/>
              <a:gd name="connsiteY8" fmla="*/ 940574 h 940574"/>
              <a:gd name="connsiteX9" fmla="*/ 392047 w 940912"/>
              <a:gd name="connsiteY9" fmla="*/ 940574 h 940574"/>
              <a:gd name="connsiteX10" fmla="*/ 417144 w 940912"/>
              <a:gd name="connsiteY10" fmla="*/ 1220743 h 940574"/>
              <a:gd name="connsiteX11" fmla="*/ 156819 w 940912"/>
              <a:gd name="connsiteY11" fmla="*/ 940574 h 940574"/>
              <a:gd name="connsiteX12" fmla="*/ 0 w 940912"/>
              <a:gd name="connsiteY12" fmla="*/ 940574 h 940574"/>
              <a:gd name="connsiteX13" fmla="*/ 0 w 940912"/>
              <a:gd name="connsiteY13" fmla="*/ 783812 h 940574"/>
              <a:gd name="connsiteX14" fmla="*/ 0 w 940912"/>
              <a:gd name="connsiteY14" fmla="*/ 548668 h 940574"/>
              <a:gd name="connsiteX15" fmla="*/ 0 w 940912"/>
              <a:gd name="connsiteY15" fmla="*/ 548668 h 940574"/>
              <a:gd name="connsiteX16" fmla="*/ 0 w 940912"/>
              <a:gd name="connsiteY16" fmla="*/ 0 h 940574"/>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392047 w 940912"/>
              <a:gd name="connsiteY9" fmla="*/ 940574 h 1220743"/>
              <a:gd name="connsiteX10" fmla="*/ 417144 w 940912"/>
              <a:gd name="connsiteY10" fmla="*/ 1220743 h 1220743"/>
              <a:gd name="connsiteX11" fmla="*/ 156819 w 940912"/>
              <a:gd name="connsiteY11" fmla="*/ 940574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23004 w 940912"/>
              <a:gd name="connsiteY9" fmla="*/ 940574 h 1220743"/>
              <a:gd name="connsiteX10" fmla="*/ 417144 w 940912"/>
              <a:gd name="connsiteY10" fmla="*/ 1220743 h 1220743"/>
              <a:gd name="connsiteX11" fmla="*/ 156819 w 940912"/>
              <a:gd name="connsiteY11" fmla="*/ 940574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514444 w 940912"/>
              <a:gd name="connsiteY16" fmla="*/ 1032014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523969 w 940912"/>
              <a:gd name="connsiteY16" fmla="*/ 965339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523969 w 940912"/>
              <a:gd name="connsiteY16" fmla="*/ 948670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526350 w 940912"/>
              <a:gd name="connsiteY16" fmla="*/ 946288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471581 w 940912"/>
              <a:gd name="connsiteY16" fmla="*/ 948669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485868 w 940912"/>
              <a:gd name="connsiteY16" fmla="*/ 939144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452530 w 940912"/>
              <a:gd name="connsiteY16" fmla="*/ 939144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465230 w 940912"/>
              <a:gd name="connsiteY16" fmla="*/ 939144 h 1220743"/>
              <a:gd name="connsiteX0" fmla="*/ 423004 w 940912"/>
              <a:gd name="connsiteY0" fmla="*/ 940574 h 1149721"/>
              <a:gd name="connsiteX1" fmla="*/ 497043 w 940912"/>
              <a:gd name="connsiteY1" fmla="*/ 1149721 h 1149721"/>
              <a:gd name="connsiteX2" fmla="*/ 156819 w 940912"/>
              <a:gd name="connsiteY2" fmla="*/ 940574 h 1149721"/>
              <a:gd name="connsiteX3" fmla="*/ 0 w 940912"/>
              <a:gd name="connsiteY3" fmla="*/ 940574 h 1149721"/>
              <a:gd name="connsiteX4" fmla="*/ 0 w 940912"/>
              <a:gd name="connsiteY4" fmla="*/ 783812 h 1149721"/>
              <a:gd name="connsiteX5" fmla="*/ 0 w 940912"/>
              <a:gd name="connsiteY5" fmla="*/ 548668 h 1149721"/>
              <a:gd name="connsiteX6" fmla="*/ 0 w 940912"/>
              <a:gd name="connsiteY6" fmla="*/ 548668 h 1149721"/>
              <a:gd name="connsiteX7" fmla="*/ 0 w 940912"/>
              <a:gd name="connsiteY7" fmla="*/ 0 h 1149721"/>
              <a:gd name="connsiteX8" fmla="*/ 156819 w 940912"/>
              <a:gd name="connsiteY8" fmla="*/ 0 h 1149721"/>
              <a:gd name="connsiteX9" fmla="*/ 156819 w 940912"/>
              <a:gd name="connsiteY9" fmla="*/ 0 h 1149721"/>
              <a:gd name="connsiteX10" fmla="*/ 392047 w 940912"/>
              <a:gd name="connsiteY10" fmla="*/ 0 h 1149721"/>
              <a:gd name="connsiteX11" fmla="*/ 940912 w 940912"/>
              <a:gd name="connsiteY11" fmla="*/ 0 h 1149721"/>
              <a:gd name="connsiteX12" fmla="*/ 940912 w 940912"/>
              <a:gd name="connsiteY12" fmla="*/ 548668 h 1149721"/>
              <a:gd name="connsiteX13" fmla="*/ 940912 w 940912"/>
              <a:gd name="connsiteY13" fmla="*/ 548668 h 1149721"/>
              <a:gd name="connsiteX14" fmla="*/ 940912 w 940912"/>
              <a:gd name="connsiteY14" fmla="*/ 783812 h 1149721"/>
              <a:gd name="connsiteX15" fmla="*/ 940912 w 940912"/>
              <a:gd name="connsiteY15" fmla="*/ 940574 h 1149721"/>
              <a:gd name="connsiteX16" fmla="*/ 465230 w 940912"/>
              <a:gd name="connsiteY16" fmla="*/ 939144 h 114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0912" h="1149721">
                <a:moveTo>
                  <a:pt x="423004" y="940574"/>
                </a:moveTo>
                <a:lnTo>
                  <a:pt x="497043" y="1149721"/>
                </a:lnTo>
                <a:lnTo>
                  <a:pt x="156819" y="940574"/>
                </a:lnTo>
                <a:lnTo>
                  <a:pt x="0" y="940574"/>
                </a:lnTo>
                <a:lnTo>
                  <a:pt x="0" y="783812"/>
                </a:lnTo>
                <a:lnTo>
                  <a:pt x="0" y="548668"/>
                </a:lnTo>
                <a:lnTo>
                  <a:pt x="0" y="548668"/>
                </a:lnTo>
                <a:lnTo>
                  <a:pt x="0" y="0"/>
                </a:lnTo>
                <a:lnTo>
                  <a:pt x="156819" y="0"/>
                </a:lnTo>
                <a:lnTo>
                  <a:pt x="156819" y="0"/>
                </a:lnTo>
                <a:lnTo>
                  <a:pt x="392047" y="0"/>
                </a:lnTo>
                <a:lnTo>
                  <a:pt x="940912" y="0"/>
                </a:lnTo>
                <a:lnTo>
                  <a:pt x="940912" y="548668"/>
                </a:lnTo>
                <a:lnTo>
                  <a:pt x="940912" y="548668"/>
                </a:lnTo>
                <a:lnTo>
                  <a:pt x="940912" y="783812"/>
                </a:lnTo>
                <a:lnTo>
                  <a:pt x="940912" y="940574"/>
                </a:lnTo>
                <a:lnTo>
                  <a:pt x="465230" y="939144"/>
                </a:lnTo>
              </a:path>
            </a:pathLst>
          </a:custGeom>
          <a:noFill/>
          <a:ln w="15875" cap="rnd">
            <a:solidFill>
              <a:srgbClr val="2420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pic>
        <p:nvPicPr>
          <p:cNvPr id="52" name="図 51">
            <a:extLst>
              <a:ext uri="{FF2B5EF4-FFF2-40B4-BE49-F238E27FC236}">
                <a16:creationId xmlns:a16="http://schemas.microsoft.com/office/drawing/2014/main" id="{1A34B564-3691-3C07-BBAE-A8D0A2FA59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0002" y="4290657"/>
            <a:ext cx="559278" cy="559281"/>
          </a:xfrm>
          <a:prstGeom prst="rect">
            <a:avLst/>
          </a:prstGeom>
        </p:spPr>
      </p:pic>
      <p:sp>
        <p:nvSpPr>
          <p:cNvPr id="53" name="吹き出し: 四角形 63">
            <a:extLst>
              <a:ext uri="{FF2B5EF4-FFF2-40B4-BE49-F238E27FC236}">
                <a16:creationId xmlns:a16="http://schemas.microsoft.com/office/drawing/2014/main" id="{06AAD485-A665-C066-7FF6-60CC7666B159}"/>
              </a:ext>
            </a:extLst>
          </p:cNvPr>
          <p:cNvSpPr/>
          <p:nvPr/>
        </p:nvSpPr>
        <p:spPr>
          <a:xfrm flipV="1">
            <a:off x="1198870" y="5196905"/>
            <a:ext cx="567261" cy="538059"/>
          </a:xfrm>
          <a:custGeom>
            <a:avLst/>
            <a:gdLst>
              <a:gd name="connsiteX0" fmla="*/ 0 w 940912"/>
              <a:gd name="connsiteY0" fmla="*/ 0 h 940574"/>
              <a:gd name="connsiteX1" fmla="*/ 156819 w 940912"/>
              <a:gd name="connsiteY1" fmla="*/ 0 h 940574"/>
              <a:gd name="connsiteX2" fmla="*/ 156819 w 940912"/>
              <a:gd name="connsiteY2" fmla="*/ 0 h 940574"/>
              <a:gd name="connsiteX3" fmla="*/ 392047 w 940912"/>
              <a:gd name="connsiteY3" fmla="*/ 0 h 940574"/>
              <a:gd name="connsiteX4" fmla="*/ 940912 w 940912"/>
              <a:gd name="connsiteY4" fmla="*/ 0 h 940574"/>
              <a:gd name="connsiteX5" fmla="*/ 940912 w 940912"/>
              <a:gd name="connsiteY5" fmla="*/ 548668 h 940574"/>
              <a:gd name="connsiteX6" fmla="*/ 940912 w 940912"/>
              <a:gd name="connsiteY6" fmla="*/ 548668 h 940574"/>
              <a:gd name="connsiteX7" fmla="*/ 940912 w 940912"/>
              <a:gd name="connsiteY7" fmla="*/ 783812 h 940574"/>
              <a:gd name="connsiteX8" fmla="*/ 940912 w 940912"/>
              <a:gd name="connsiteY8" fmla="*/ 940574 h 940574"/>
              <a:gd name="connsiteX9" fmla="*/ 392047 w 940912"/>
              <a:gd name="connsiteY9" fmla="*/ 940574 h 940574"/>
              <a:gd name="connsiteX10" fmla="*/ 417144 w 940912"/>
              <a:gd name="connsiteY10" fmla="*/ 1220743 h 940574"/>
              <a:gd name="connsiteX11" fmla="*/ 156819 w 940912"/>
              <a:gd name="connsiteY11" fmla="*/ 940574 h 940574"/>
              <a:gd name="connsiteX12" fmla="*/ 0 w 940912"/>
              <a:gd name="connsiteY12" fmla="*/ 940574 h 940574"/>
              <a:gd name="connsiteX13" fmla="*/ 0 w 940912"/>
              <a:gd name="connsiteY13" fmla="*/ 783812 h 940574"/>
              <a:gd name="connsiteX14" fmla="*/ 0 w 940912"/>
              <a:gd name="connsiteY14" fmla="*/ 548668 h 940574"/>
              <a:gd name="connsiteX15" fmla="*/ 0 w 940912"/>
              <a:gd name="connsiteY15" fmla="*/ 548668 h 940574"/>
              <a:gd name="connsiteX16" fmla="*/ 0 w 940912"/>
              <a:gd name="connsiteY16" fmla="*/ 0 h 940574"/>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392047 w 940912"/>
              <a:gd name="connsiteY9" fmla="*/ 940574 h 1220743"/>
              <a:gd name="connsiteX10" fmla="*/ 417144 w 940912"/>
              <a:gd name="connsiteY10" fmla="*/ 1220743 h 1220743"/>
              <a:gd name="connsiteX11" fmla="*/ 156819 w 940912"/>
              <a:gd name="connsiteY11" fmla="*/ 940574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23004 w 940912"/>
              <a:gd name="connsiteY9" fmla="*/ 940574 h 1220743"/>
              <a:gd name="connsiteX10" fmla="*/ 417144 w 940912"/>
              <a:gd name="connsiteY10" fmla="*/ 1220743 h 1220743"/>
              <a:gd name="connsiteX11" fmla="*/ 156819 w 940912"/>
              <a:gd name="connsiteY11" fmla="*/ 940574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23004 w 940912"/>
              <a:gd name="connsiteY9" fmla="*/ 940574 h 1220743"/>
              <a:gd name="connsiteX10" fmla="*/ 417144 w 940912"/>
              <a:gd name="connsiteY10" fmla="*/ 1220743 h 1220743"/>
              <a:gd name="connsiteX11" fmla="*/ 226581 w 940912"/>
              <a:gd name="connsiteY11" fmla="*/ 889467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23004 w 940912"/>
              <a:gd name="connsiteY9" fmla="*/ 940574 h 1220743"/>
              <a:gd name="connsiteX10" fmla="*/ 417144 w 940912"/>
              <a:gd name="connsiteY10" fmla="*/ 1220743 h 1220743"/>
              <a:gd name="connsiteX11" fmla="*/ 226581 w 940912"/>
              <a:gd name="connsiteY11" fmla="*/ 889467 h 1220743"/>
              <a:gd name="connsiteX12" fmla="*/ 0 w 940912"/>
              <a:gd name="connsiteY12" fmla="*/ 898759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61956 w 940912"/>
              <a:gd name="connsiteY9" fmla="*/ 889467 h 1220743"/>
              <a:gd name="connsiteX10" fmla="*/ 417144 w 940912"/>
              <a:gd name="connsiteY10" fmla="*/ 1220743 h 1220743"/>
              <a:gd name="connsiteX11" fmla="*/ 226581 w 940912"/>
              <a:gd name="connsiteY11" fmla="*/ 889467 h 1220743"/>
              <a:gd name="connsiteX12" fmla="*/ 0 w 940912"/>
              <a:gd name="connsiteY12" fmla="*/ 898759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33830 w 940912"/>
              <a:gd name="connsiteY8" fmla="*/ 889467 h 1220743"/>
              <a:gd name="connsiteX9" fmla="*/ 461956 w 940912"/>
              <a:gd name="connsiteY9" fmla="*/ 889467 h 1220743"/>
              <a:gd name="connsiteX10" fmla="*/ 417144 w 940912"/>
              <a:gd name="connsiteY10" fmla="*/ 1220743 h 1220743"/>
              <a:gd name="connsiteX11" fmla="*/ 226581 w 940912"/>
              <a:gd name="connsiteY11" fmla="*/ 889467 h 1220743"/>
              <a:gd name="connsiteX12" fmla="*/ 0 w 940912"/>
              <a:gd name="connsiteY12" fmla="*/ 898759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188221"/>
              <a:gd name="connsiteX1" fmla="*/ 156819 w 940912"/>
              <a:gd name="connsiteY1" fmla="*/ 0 h 1188221"/>
              <a:gd name="connsiteX2" fmla="*/ 156819 w 940912"/>
              <a:gd name="connsiteY2" fmla="*/ 0 h 1188221"/>
              <a:gd name="connsiteX3" fmla="*/ 392047 w 940912"/>
              <a:gd name="connsiteY3" fmla="*/ 0 h 1188221"/>
              <a:gd name="connsiteX4" fmla="*/ 940912 w 940912"/>
              <a:gd name="connsiteY4" fmla="*/ 0 h 1188221"/>
              <a:gd name="connsiteX5" fmla="*/ 940912 w 940912"/>
              <a:gd name="connsiteY5" fmla="*/ 548668 h 1188221"/>
              <a:gd name="connsiteX6" fmla="*/ 940912 w 940912"/>
              <a:gd name="connsiteY6" fmla="*/ 548668 h 1188221"/>
              <a:gd name="connsiteX7" fmla="*/ 940912 w 940912"/>
              <a:gd name="connsiteY7" fmla="*/ 783812 h 1188221"/>
              <a:gd name="connsiteX8" fmla="*/ 933830 w 940912"/>
              <a:gd name="connsiteY8" fmla="*/ 889467 h 1188221"/>
              <a:gd name="connsiteX9" fmla="*/ 461956 w 940912"/>
              <a:gd name="connsiteY9" fmla="*/ 889467 h 1188221"/>
              <a:gd name="connsiteX10" fmla="*/ 534001 w 940912"/>
              <a:gd name="connsiteY10" fmla="*/ 1188221 h 1188221"/>
              <a:gd name="connsiteX11" fmla="*/ 226581 w 940912"/>
              <a:gd name="connsiteY11" fmla="*/ 889467 h 1188221"/>
              <a:gd name="connsiteX12" fmla="*/ 0 w 940912"/>
              <a:gd name="connsiteY12" fmla="*/ 898759 h 1188221"/>
              <a:gd name="connsiteX13" fmla="*/ 0 w 940912"/>
              <a:gd name="connsiteY13" fmla="*/ 783812 h 1188221"/>
              <a:gd name="connsiteX14" fmla="*/ 0 w 940912"/>
              <a:gd name="connsiteY14" fmla="*/ 548668 h 1188221"/>
              <a:gd name="connsiteX15" fmla="*/ 0 w 940912"/>
              <a:gd name="connsiteY15" fmla="*/ 548668 h 1188221"/>
              <a:gd name="connsiteX16" fmla="*/ 0 w 940912"/>
              <a:gd name="connsiteY16" fmla="*/ 0 h 1188221"/>
              <a:gd name="connsiteX0" fmla="*/ 0 w 940912"/>
              <a:gd name="connsiteY0" fmla="*/ 0 h 1188221"/>
              <a:gd name="connsiteX1" fmla="*/ 156819 w 940912"/>
              <a:gd name="connsiteY1" fmla="*/ 0 h 1188221"/>
              <a:gd name="connsiteX2" fmla="*/ 156819 w 940912"/>
              <a:gd name="connsiteY2" fmla="*/ 0 h 1188221"/>
              <a:gd name="connsiteX3" fmla="*/ 392047 w 940912"/>
              <a:gd name="connsiteY3" fmla="*/ 0 h 1188221"/>
              <a:gd name="connsiteX4" fmla="*/ 940912 w 940912"/>
              <a:gd name="connsiteY4" fmla="*/ 0 h 1188221"/>
              <a:gd name="connsiteX5" fmla="*/ 940912 w 940912"/>
              <a:gd name="connsiteY5" fmla="*/ 548668 h 1188221"/>
              <a:gd name="connsiteX6" fmla="*/ 940912 w 940912"/>
              <a:gd name="connsiteY6" fmla="*/ 548668 h 1188221"/>
              <a:gd name="connsiteX7" fmla="*/ 940912 w 940912"/>
              <a:gd name="connsiteY7" fmla="*/ 783812 h 1188221"/>
              <a:gd name="connsiteX8" fmla="*/ 933830 w 940912"/>
              <a:gd name="connsiteY8" fmla="*/ 889467 h 1188221"/>
              <a:gd name="connsiteX9" fmla="*/ 461956 w 940912"/>
              <a:gd name="connsiteY9" fmla="*/ 889467 h 1188221"/>
              <a:gd name="connsiteX10" fmla="*/ 534001 w 940912"/>
              <a:gd name="connsiteY10" fmla="*/ 1188221 h 1188221"/>
              <a:gd name="connsiteX11" fmla="*/ 286781 w 940912"/>
              <a:gd name="connsiteY11" fmla="*/ 889467 h 1188221"/>
              <a:gd name="connsiteX12" fmla="*/ 0 w 940912"/>
              <a:gd name="connsiteY12" fmla="*/ 898759 h 1188221"/>
              <a:gd name="connsiteX13" fmla="*/ 0 w 940912"/>
              <a:gd name="connsiteY13" fmla="*/ 783812 h 1188221"/>
              <a:gd name="connsiteX14" fmla="*/ 0 w 940912"/>
              <a:gd name="connsiteY14" fmla="*/ 548668 h 1188221"/>
              <a:gd name="connsiteX15" fmla="*/ 0 w 940912"/>
              <a:gd name="connsiteY15" fmla="*/ 548668 h 1188221"/>
              <a:gd name="connsiteX16" fmla="*/ 0 w 940912"/>
              <a:gd name="connsiteY16" fmla="*/ 0 h 1188221"/>
              <a:gd name="connsiteX0" fmla="*/ 286781 w 940912"/>
              <a:gd name="connsiteY0" fmla="*/ 889467 h 1188221"/>
              <a:gd name="connsiteX1" fmla="*/ 0 w 940912"/>
              <a:gd name="connsiteY1" fmla="*/ 898759 h 1188221"/>
              <a:gd name="connsiteX2" fmla="*/ 0 w 940912"/>
              <a:gd name="connsiteY2" fmla="*/ 783812 h 1188221"/>
              <a:gd name="connsiteX3" fmla="*/ 0 w 940912"/>
              <a:gd name="connsiteY3" fmla="*/ 548668 h 1188221"/>
              <a:gd name="connsiteX4" fmla="*/ 0 w 940912"/>
              <a:gd name="connsiteY4" fmla="*/ 548668 h 1188221"/>
              <a:gd name="connsiteX5" fmla="*/ 0 w 940912"/>
              <a:gd name="connsiteY5" fmla="*/ 0 h 1188221"/>
              <a:gd name="connsiteX6" fmla="*/ 156819 w 940912"/>
              <a:gd name="connsiteY6" fmla="*/ 0 h 1188221"/>
              <a:gd name="connsiteX7" fmla="*/ 156819 w 940912"/>
              <a:gd name="connsiteY7" fmla="*/ 0 h 1188221"/>
              <a:gd name="connsiteX8" fmla="*/ 392047 w 940912"/>
              <a:gd name="connsiteY8" fmla="*/ 0 h 1188221"/>
              <a:gd name="connsiteX9" fmla="*/ 940912 w 940912"/>
              <a:gd name="connsiteY9" fmla="*/ 0 h 1188221"/>
              <a:gd name="connsiteX10" fmla="*/ 940912 w 940912"/>
              <a:gd name="connsiteY10" fmla="*/ 548668 h 1188221"/>
              <a:gd name="connsiteX11" fmla="*/ 940912 w 940912"/>
              <a:gd name="connsiteY11" fmla="*/ 548668 h 1188221"/>
              <a:gd name="connsiteX12" fmla="*/ 940912 w 940912"/>
              <a:gd name="connsiteY12" fmla="*/ 783812 h 1188221"/>
              <a:gd name="connsiteX13" fmla="*/ 933830 w 940912"/>
              <a:gd name="connsiteY13" fmla="*/ 889467 h 1188221"/>
              <a:gd name="connsiteX14" fmla="*/ 461956 w 940912"/>
              <a:gd name="connsiteY14" fmla="*/ 889467 h 1188221"/>
              <a:gd name="connsiteX15" fmla="*/ 534001 w 940912"/>
              <a:gd name="connsiteY15" fmla="*/ 1188221 h 1188221"/>
              <a:gd name="connsiteX16" fmla="*/ 388765 w 940912"/>
              <a:gd name="connsiteY16" fmla="*/ 1023273 h 1188221"/>
              <a:gd name="connsiteX0" fmla="*/ 286781 w 940912"/>
              <a:gd name="connsiteY0" fmla="*/ 889467 h 1188221"/>
              <a:gd name="connsiteX1" fmla="*/ 0 w 940912"/>
              <a:gd name="connsiteY1" fmla="*/ 898759 h 1188221"/>
              <a:gd name="connsiteX2" fmla="*/ 0 w 940912"/>
              <a:gd name="connsiteY2" fmla="*/ 783812 h 1188221"/>
              <a:gd name="connsiteX3" fmla="*/ 0 w 940912"/>
              <a:gd name="connsiteY3" fmla="*/ 548668 h 1188221"/>
              <a:gd name="connsiteX4" fmla="*/ 0 w 940912"/>
              <a:gd name="connsiteY4" fmla="*/ 548668 h 1188221"/>
              <a:gd name="connsiteX5" fmla="*/ 0 w 940912"/>
              <a:gd name="connsiteY5" fmla="*/ 0 h 1188221"/>
              <a:gd name="connsiteX6" fmla="*/ 156819 w 940912"/>
              <a:gd name="connsiteY6" fmla="*/ 0 h 1188221"/>
              <a:gd name="connsiteX7" fmla="*/ 156819 w 940912"/>
              <a:gd name="connsiteY7" fmla="*/ 0 h 1188221"/>
              <a:gd name="connsiteX8" fmla="*/ 392047 w 940912"/>
              <a:gd name="connsiteY8" fmla="*/ 0 h 1188221"/>
              <a:gd name="connsiteX9" fmla="*/ 940912 w 940912"/>
              <a:gd name="connsiteY9" fmla="*/ 0 h 1188221"/>
              <a:gd name="connsiteX10" fmla="*/ 940912 w 940912"/>
              <a:gd name="connsiteY10" fmla="*/ 548668 h 1188221"/>
              <a:gd name="connsiteX11" fmla="*/ 940912 w 940912"/>
              <a:gd name="connsiteY11" fmla="*/ 548668 h 1188221"/>
              <a:gd name="connsiteX12" fmla="*/ 940912 w 940912"/>
              <a:gd name="connsiteY12" fmla="*/ 783812 h 1188221"/>
              <a:gd name="connsiteX13" fmla="*/ 933830 w 940912"/>
              <a:gd name="connsiteY13" fmla="*/ 889467 h 1188221"/>
              <a:gd name="connsiteX14" fmla="*/ 461956 w 940912"/>
              <a:gd name="connsiteY14" fmla="*/ 889467 h 1188221"/>
              <a:gd name="connsiteX15" fmla="*/ 534001 w 940912"/>
              <a:gd name="connsiteY15" fmla="*/ 1188221 h 1188221"/>
              <a:gd name="connsiteX16" fmla="*/ 342730 w 940912"/>
              <a:gd name="connsiteY16" fmla="*/ 916414 h 118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0912" h="1188221">
                <a:moveTo>
                  <a:pt x="286781" y="889467"/>
                </a:moveTo>
                <a:lnTo>
                  <a:pt x="0" y="898759"/>
                </a:lnTo>
                <a:lnTo>
                  <a:pt x="0" y="783812"/>
                </a:lnTo>
                <a:lnTo>
                  <a:pt x="0" y="548668"/>
                </a:lnTo>
                <a:lnTo>
                  <a:pt x="0" y="548668"/>
                </a:lnTo>
                <a:lnTo>
                  <a:pt x="0" y="0"/>
                </a:lnTo>
                <a:lnTo>
                  <a:pt x="156819" y="0"/>
                </a:lnTo>
                <a:lnTo>
                  <a:pt x="156819" y="0"/>
                </a:lnTo>
                <a:lnTo>
                  <a:pt x="392047" y="0"/>
                </a:lnTo>
                <a:lnTo>
                  <a:pt x="940912" y="0"/>
                </a:lnTo>
                <a:lnTo>
                  <a:pt x="940912" y="548668"/>
                </a:lnTo>
                <a:lnTo>
                  <a:pt x="940912" y="548668"/>
                </a:lnTo>
                <a:lnTo>
                  <a:pt x="940912" y="783812"/>
                </a:lnTo>
                <a:lnTo>
                  <a:pt x="933830" y="889467"/>
                </a:lnTo>
                <a:lnTo>
                  <a:pt x="461956" y="889467"/>
                </a:lnTo>
                <a:lnTo>
                  <a:pt x="534001" y="1188221"/>
                </a:lnTo>
                <a:cubicBezTo>
                  <a:pt x="451594" y="1088636"/>
                  <a:pt x="342730" y="916414"/>
                  <a:pt x="342730" y="916414"/>
                </a:cubicBezTo>
              </a:path>
            </a:pathLst>
          </a:custGeom>
          <a:solidFill>
            <a:schemeClr val="bg1"/>
          </a:solidFill>
          <a:ln w="15875">
            <a:solidFill>
              <a:srgbClr val="24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pic>
        <p:nvPicPr>
          <p:cNvPr id="54" name="図 53">
            <a:extLst>
              <a:ext uri="{FF2B5EF4-FFF2-40B4-BE49-F238E27FC236}">
                <a16:creationId xmlns:a16="http://schemas.microsoft.com/office/drawing/2014/main" id="{DCD77461-E181-5E0F-155E-D18875CCE6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85672" y="5311638"/>
            <a:ext cx="518386" cy="489146"/>
          </a:xfrm>
          <a:prstGeom prst="rect">
            <a:avLst/>
          </a:prstGeom>
        </p:spPr>
      </p:pic>
      <p:pic>
        <p:nvPicPr>
          <p:cNvPr id="55" name="図 54">
            <a:extLst>
              <a:ext uri="{FF2B5EF4-FFF2-40B4-BE49-F238E27FC236}">
                <a16:creationId xmlns:a16="http://schemas.microsoft.com/office/drawing/2014/main" id="{D8E137A6-2FDF-AF0E-BAB4-90A1C2828E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200949" y="5346148"/>
            <a:ext cx="159958" cy="159958"/>
          </a:xfrm>
          <a:prstGeom prst="rect">
            <a:avLst/>
          </a:prstGeom>
        </p:spPr>
      </p:pic>
      <p:sp>
        <p:nvSpPr>
          <p:cNvPr id="56" name="吹き出し: 角を丸めた四角形 55">
            <a:extLst>
              <a:ext uri="{FF2B5EF4-FFF2-40B4-BE49-F238E27FC236}">
                <a16:creationId xmlns:a16="http://schemas.microsoft.com/office/drawing/2014/main" id="{6F0B84D3-1E4F-AEB6-80BB-2B8E556663EB}"/>
              </a:ext>
            </a:extLst>
          </p:cNvPr>
          <p:cNvSpPr/>
          <p:nvPr/>
        </p:nvSpPr>
        <p:spPr>
          <a:xfrm>
            <a:off x="2286000" y="4419600"/>
            <a:ext cx="1759363" cy="571953"/>
          </a:xfrm>
          <a:prstGeom prst="wedgeRoundRectCallout">
            <a:avLst>
              <a:gd name="adj1" fmla="val -22454"/>
              <a:gd name="adj2" fmla="val 49099"/>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00">
                <a:solidFill>
                  <a:prstClr val="black"/>
                </a:solidFill>
                <a:latin typeface="Yu Gothic UI" panose="020B0500000000000000" pitchFamily="50" charset="-128"/>
                <a:ea typeface="Yu Gothic UI" panose="020B0500000000000000" pitchFamily="50" charset="-128"/>
              </a:rPr>
              <a:t>図面データを多く扱う申請や</a:t>
            </a:r>
            <a:endParaRPr lang="en-US" altLang="ja-JP" sz="1000">
              <a:solidFill>
                <a:prstClr val="black"/>
              </a:solidFill>
              <a:latin typeface="Yu Gothic UI" panose="020B0500000000000000" pitchFamily="50" charset="-128"/>
              <a:ea typeface="Yu Gothic UI" panose="020B0500000000000000" pitchFamily="50" charset="-128"/>
            </a:endParaRPr>
          </a:p>
          <a:p>
            <a:pPr algn="ctr">
              <a:defRPr/>
            </a:pPr>
            <a:r>
              <a:rPr lang="ja-JP" altLang="en-US" sz="1000">
                <a:solidFill>
                  <a:prstClr val="black"/>
                </a:solidFill>
                <a:latin typeface="Yu Gothic UI" panose="020B0500000000000000" pitchFamily="50" charset="-128"/>
                <a:ea typeface="Yu Gothic UI" panose="020B0500000000000000" pitchFamily="50" charset="-128"/>
              </a:rPr>
              <a:t>検査など業務の申請・届出を</a:t>
            </a:r>
            <a:endParaRPr lang="en-US" altLang="ja-JP" sz="1000">
              <a:solidFill>
                <a:prstClr val="black"/>
              </a:solidFill>
              <a:latin typeface="Yu Gothic UI" panose="020B0500000000000000" pitchFamily="50" charset="-128"/>
              <a:ea typeface="Yu Gothic UI" panose="020B0500000000000000" pitchFamily="50" charset="-128"/>
            </a:endParaRPr>
          </a:p>
          <a:p>
            <a:pPr algn="ctr">
              <a:defRPr/>
            </a:pPr>
            <a:r>
              <a:rPr lang="ja-JP" altLang="en-US" sz="1000">
                <a:solidFill>
                  <a:prstClr val="black"/>
                </a:solidFill>
                <a:latin typeface="Yu Gothic UI" panose="020B0500000000000000" pitchFamily="50" charset="-128"/>
                <a:ea typeface="Yu Gothic UI" panose="020B0500000000000000" pitchFamily="50" charset="-128"/>
              </a:rPr>
              <a:t>オンラインで完結</a:t>
            </a:r>
          </a:p>
        </p:txBody>
      </p:sp>
      <p:pic>
        <p:nvPicPr>
          <p:cNvPr id="57" name="図 56">
            <a:extLst>
              <a:ext uri="{FF2B5EF4-FFF2-40B4-BE49-F238E27FC236}">
                <a16:creationId xmlns:a16="http://schemas.microsoft.com/office/drawing/2014/main" id="{3F592408-609E-BA38-DD9C-F58D2BD440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83683" y="5867400"/>
            <a:ext cx="688199" cy="688199"/>
          </a:xfrm>
          <a:prstGeom prst="rect">
            <a:avLst/>
          </a:prstGeom>
        </p:spPr>
      </p:pic>
      <p:pic>
        <p:nvPicPr>
          <p:cNvPr id="60" name="図 59">
            <a:extLst>
              <a:ext uri="{FF2B5EF4-FFF2-40B4-BE49-F238E27FC236}">
                <a16:creationId xmlns:a16="http://schemas.microsoft.com/office/drawing/2014/main" id="{1C5C6DEF-C9DF-CCDB-E0D0-6578B7C0EE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7326" y="5459582"/>
            <a:ext cx="1117810" cy="1117810"/>
          </a:xfrm>
          <a:prstGeom prst="rect">
            <a:avLst/>
          </a:prstGeom>
        </p:spPr>
      </p:pic>
      <p:sp>
        <p:nvSpPr>
          <p:cNvPr id="79" name="テキスト ボックス 78">
            <a:extLst>
              <a:ext uri="{FF2B5EF4-FFF2-40B4-BE49-F238E27FC236}">
                <a16:creationId xmlns:a16="http://schemas.microsoft.com/office/drawing/2014/main" id="{00363320-781A-358A-6B20-83555E3356B2}"/>
              </a:ext>
            </a:extLst>
          </p:cNvPr>
          <p:cNvSpPr txBox="1"/>
          <p:nvPr/>
        </p:nvSpPr>
        <p:spPr>
          <a:xfrm>
            <a:off x="1600200" y="6477000"/>
            <a:ext cx="2744967" cy="246221"/>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デジタルデータを研修や消防活動などへ活用</a:t>
            </a:r>
          </a:p>
        </p:txBody>
      </p:sp>
      <p:grpSp>
        <p:nvGrpSpPr>
          <p:cNvPr id="6" name="グループ化 5">
            <a:extLst>
              <a:ext uri="{FF2B5EF4-FFF2-40B4-BE49-F238E27FC236}">
                <a16:creationId xmlns:a16="http://schemas.microsoft.com/office/drawing/2014/main" id="{763862AF-467D-0391-B9A8-B8A6437EC61F}"/>
              </a:ext>
            </a:extLst>
          </p:cNvPr>
          <p:cNvGrpSpPr/>
          <p:nvPr/>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74C3C743-6806-3E79-4F63-C29F73F2EF36}"/>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99814384-0B3E-F249-1032-D9799AFB661A}"/>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0" name="タイトル 1">
            <a:extLst>
              <a:ext uri="{FF2B5EF4-FFF2-40B4-BE49-F238E27FC236}">
                <a16:creationId xmlns:a16="http://schemas.microsoft.com/office/drawing/2014/main" id="{9E9D405B-8103-0D2E-884E-1D7F880FA3AE}"/>
              </a:ext>
            </a:extLst>
          </p:cNvPr>
          <p:cNvSpPr>
            <a:spLocks noGrp="1"/>
          </p:cNvSpPr>
          <p:nvPr>
            <p:ph type="title"/>
          </p:nvPr>
        </p:nvSpPr>
        <p:spPr>
          <a:xfrm>
            <a:off x="446400" y="85725"/>
            <a:ext cx="4737911" cy="728793"/>
          </a:xfrm>
        </p:spPr>
        <p:txBody>
          <a:bodyPr/>
          <a:lstStyle/>
          <a:p>
            <a:r>
              <a:rPr kumimoji="1" lang="ja-JP" altLang="en-US" b="0"/>
              <a:t>消防手続きをオンラインで完結</a:t>
            </a:r>
            <a:endParaRPr kumimoji="1" lang="ja-JP" altLang="en-US"/>
          </a:p>
        </p:txBody>
      </p:sp>
      <p:sp>
        <p:nvSpPr>
          <p:cNvPr id="2" name="正方形/長方形 1">
            <a:extLst>
              <a:ext uri="{FF2B5EF4-FFF2-40B4-BE49-F238E27FC236}">
                <a16:creationId xmlns:a16="http://schemas.microsoft.com/office/drawing/2014/main" id="{1D14F47B-387B-505A-1A01-D6C54D8B8F9A}"/>
              </a:ext>
            </a:extLst>
          </p:cNvPr>
          <p:cNvSpPr/>
          <p:nvPr/>
        </p:nvSpPr>
        <p:spPr bwMode="white">
          <a:xfrm>
            <a:off x="1952395" y="5279313"/>
            <a:ext cx="114760" cy="10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97335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9F325-E72E-8654-C3CB-D2E8F37D5B4B}"/>
            </a:ext>
          </a:extLst>
        </p:cNvPr>
        <p:cNvGrpSpPr/>
        <p:nvPr/>
      </p:nvGrpSpPr>
      <p:grpSpPr>
        <a:xfrm>
          <a:off x="0" y="0"/>
          <a:ext cx="0" cy="0"/>
          <a:chOff x="0" y="0"/>
          <a:chExt cx="0" cy="0"/>
        </a:xfrm>
      </p:grpSpPr>
      <p:sp>
        <p:nvSpPr>
          <p:cNvPr id="61" name="スライド番号プレースホルダー 2">
            <a:extLst>
              <a:ext uri="{FF2B5EF4-FFF2-40B4-BE49-F238E27FC236}">
                <a16:creationId xmlns:a16="http://schemas.microsoft.com/office/drawing/2014/main" id="{E9ACB47A-437E-5785-B13E-38DE2A8FFF2D}"/>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35</a:t>
            </a:fld>
            <a:endParaRPr kumimoji="1" lang="en-GB">
              <a:latin typeface="Yu Gothic UI" panose="020B0500000000000000" pitchFamily="50" charset="-128"/>
              <a:ea typeface="Yu Gothic UI" panose="020B0500000000000000" pitchFamily="50" charset="-128"/>
            </a:endParaRPr>
          </a:p>
        </p:txBody>
      </p:sp>
      <p:sp>
        <p:nvSpPr>
          <p:cNvPr id="5" name="テキスト プレースホルダー 4">
            <a:extLst>
              <a:ext uri="{FF2B5EF4-FFF2-40B4-BE49-F238E27FC236}">
                <a16:creationId xmlns:a16="http://schemas.microsoft.com/office/drawing/2014/main" id="{64F11148-6132-A775-0633-B8E785487A4A}"/>
              </a:ext>
            </a:extLst>
          </p:cNvPr>
          <p:cNvSpPr>
            <a:spLocks noGrp="1"/>
          </p:cNvSpPr>
          <p:nvPr>
            <p:ph type="body" sz="quarter" idx="13"/>
          </p:nvPr>
        </p:nvSpPr>
        <p:spPr>
          <a:prstGeom prst="rect">
            <a:avLst/>
          </a:prstGeom>
        </p:spPr>
        <p:txBody>
          <a:bodyPr/>
          <a:lstStyle/>
          <a:p>
            <a:r>
              <a:rPr kumimoji="1" lang="ja-JP" altLang="en-US" sz="1100">
                <a:latin typeface="Yu Gothic UI" panose="020B0500000000000000" pitchFamily="50" charset="-128"/>
                <a:ea typeface="Yu Gothic UI" panose="020B0500000000000000" pitchFamily="50" charset="-128"/>
              </a:rPr>
              <a:t>防火管理者等講習をオンライン化（予約から修了証交付までをオンラインで完結）し、防火・防災管理者が管理する施設に応じたコンテンツを提供することでオンライン講習システムサービスの満足度が向上していること。</a:t>
            </a:r>
          </a:p>
        </p:txBody>
      </p:sp>
      <p:sp>
        <p:nvSpPr>
          <p:cNvPr id="11" name="テキスト プレースホルダー 5">
            <a:extLst>
              <a:ext uri="{FF2B5EF4-FFF2-40B4-BE49-F238E27FC236}">
                <a16:creationId xmlns:a16="http://schemas.microsoft.com/office/drawing/2014/main" id="{F2B009E1-9097-9C75-049E-2EC91E4FFFCE}"/>
              </a:ext>
            </a:extLst>
          </p:cNvPr>
          <p:cNvSpPr>
            <a:spLocks noGrp="1"/>
          </p:cNvSpPr>
          <p:nvPr>
            <p:ph type="body" sz="quarter" idx="14"/>
          </p:nvPr>
        </p:nvSpPr>
        <p:spPr>
          <a:prstGeom prst="rect">
            <a:avLst/>
          </a:prstGeom>
        </p:spPr>
        <p:txBody>
          <a:bodyPr/>
          <a:lstStyle/>
          <a:p>
            <a:r>
              <a:rPr lang="ja-JP" altLang="en-US" sz="1100" u="none" strike="noStrike">
                <a:solidFill>
                  <a:srgbClr val="000000"/>
                </a:solidFill>
                <a:effectLst/>
                <a:latin typeface="Yu Gothic UI" panose="020B0500000000000000" pitchFamily="50" charset="-128"/>
                <a:ea typeface="Yu Gothic UI" panose="020B0500000000000000" pitchFamily="50" charset="-128"/>
              </a:rPr>
              <a:t>防火管理等オンライン講習システムサービスの満足度</a:t>
            </a:r>
            <a:endParaRPr kumimoji="1" lang="ja-JP" altLang="en-US" sz="1100">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CE87792F-5604-0C9F-E578-A81F9D037F96}"/>
              </a:ext>
            </a:extLst>
          </p:cNvPr>
          <p:cNvSpPr>
            <a:spLocks noGrp="1"/>
          </p:cNvSpPr>
          <p:nvPr>
            <p:ph type="body" sz="quarter" idx="4294967295"/>
          </p:nvPr>
        </p:nvSpPr>
        <p:spPr>
          <a:xfrm>
            <a:off x="457200" y="1187915"/>
            <a:ext cx="4127500" cy="1252537"/>
          </a:xfrm>
          <a:prstGeom prst="rect">
            <a:avLst/>
          </a:prstGeom>
        </p:spPr>
        <p:txBody>
          <a:bodyPr/>
          <a:lstStyle/>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アナログ規制緩和を受け、</a:t>
            </a:r>
            <a:r>
              <a:rPr lang="en-US" altLang="ja-JP" sz="1100">
                <a:latin typeface="Yu Gothic UI" panose="020B0500000000000000" pitchFamily="50" charset="-128"/>
                <a:ea typeface="Yu Gothic UI" panose="020B0500000000000000" pitchFamily="50" charset="-128"/>
              </a:rPr>
              <a:t>2024</a:t>
            </a:r>
            <a:r>
              <a:rPr lang="ja-JP" altLang="en-US" sz="1100">
                <a:latin typeface="Yu Gothic UI" panose="020B0500000000000000" pitchFamily="50" charset="-128"/>
                <a:ea typeface="Yu Gothic UI" panose="020B0500000000000000" pitchFamily="50" charset="-128"/>
              </a:rPr>
              <a:t>年度からオンラインでの実施が求められている防火管理者等講習について、品質を保ちつつ、予約から修了証の交付を含むすべてをオンラインで完結できる仕組みを導入する。場所を選ばず、</a:t>
            </a:r>
            <a:r>
              <a:rPr lang="en-US" altLang="ja-JP" sz="1100">
                <a:latin typeface="Yu Gothic UI" panose="020B0500000000000000" pitchFamily="50" charset="-128"/>
                <a:ea typeface="Yu Gothic UI" panose="020B0500000000000000" pitchFamily="50" charset="-128"/>
              </a:rPr>
              <a:t>24</a:t>
            </a:r>
            <a:r>
              <a:rPr lang="ja-JP" altLang="en-US" sz="1100">
                <a:latin typeface="Yu Gothic UI" panose="020B0500000000000000" pitchFamily="50" charset="-128"/>
                <a:ea typeface="Yu Gothic UI" panose="020B0500000000000000" pitchFamily="50" charset="-128"/>
              </a:rPr>
              <a:t>時間いつでもどこでも受講できる防火管理等オンライン講習システムを構築することで、受講者の利便性を向上させる。</a:t>
            </a:r>
          </a:p>
          <a:p>
            <a:pPr marL="85725" indent="-85725">
              <a:lnSpc>
                <a:spcPts val="1500"/>
              </a:lnSpc>
              <a:spcBef>
                <a:spcPts val="0"/>
              </a:spcBef>
              <a:spcAft>
                <a:spcPts val="600"/>
              </a:spcAft>
            </a:pPr>
            <a:r>
              <a:rPr lang="ja-JP" altLang="en-US" sz="1100">
                <a:latin typeface="Yu Gothic UI" panose="020B0500000000000000" pitchFamily="50" charset="-128"/>
                <a:ea typeface="Yu Gothic UI" panose="020B0500000000000000" pitchFamily="50" charset="-128"/>
              </a:rPr>
              <a:t>将来的には、建物情報と受講時に登録される受講者情報を活用し、講習内容に基づく各施設の特性に応じたチェックリストの提供や施設の状況に応じた講習再受講のお知らせ等、個別建物・管理者に応じた防火・防災管理方法を提供する。これらにより、建物が適切に管理され、災害に強いまちの実現をめざす。</a:t>
            </a:r>
          </a:p>
        </p:txBody>
      </p:sp>
      <p:grpSp>
        <p:nvGrpSpPr>
          <p:cNvPr id="13" name="グループ化 12">
            <a:extLst>
              <a:ext uri="{FF2B5EF4-FFF2-40B4-BE49-F238E27FC236}">
                <a16:creationId xmlns:a16="http://schemas.microsoft.com/office/drawing/2014/main" id="{4599E57E-6E9C-00BC-A853-407F485927AB}"/>
              </a:ext>
            </a:extLst>
          </p:cNvPr>
          <p:cNvGrpSpPr/>
          <p:nvPr/>
        </p:nvGrpSpPr>
        <p:grpSpPr>
          <a:xfrm>
            <a:off x="4881838" y="3733800"/>
            <a:ext cx="1157494" cy="243520"/>
            <a:chOff x="528309" y="7695403"/>
            <a:chExt cx="1157494" cy="243520"/>
          </a:xfrm>
        </p:grpSpPr>
        <p:sp>
          <p:nvSpPr>
            <p:cNvPr id="14" name="正方形/長方形 13">
              <a:extLst>
                <a:ext uri="{FF2B5EF4-FFF2-40B4-BE49-F238E27FC236}">
                  <a16:creationId xmlns:a16="http://schemas.microsoft.com/office/drawing/2014/main" id="{6496D1A6-749C-962B-B168-03A6DA2EF8F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AD385AEE-47D4-F5B7-BFBF-F5EAF96ED44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8" name="表 7">
            <a:extLst>
              <a:ext uri="{FF2B5EF4-FFF2-40B4-BE49-F238E27FC236}">
                <a16:creationId xmlns:a16="http://schemas.microsoft.com/office/drawing/2014/main" id="{CA30DC69-A028-0F12-E84F-606D58845C73}"/>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3" name="正方形/長方形 22">
            <a:extLst>
              <a:ext uri="{FF2B5EF4-FFF2-40B4-BE49-F238E27FC236}">
                <a16:creationId xmlns:a16="http://schemas.microsoft.com/office/drawing/2014/main" id="{5F63711F-0837-EAF5-749B-A09E1B0DDB36}"/>
              </a:ext>
            </a:extLst>
          </p:cNvPr>
          <p:cNvSpPr/>
          <p:nvPr/>
        </p:nvSpPr>
        <p:spPr>
          <a:xfrm>
            <a:off x="4860000" y="1296000"/>
            <a:ext cx="972000" cy="685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9" name="正方形/長方形 18">
            <a:extLst>
              <a:ext uri="{FF2B5EF4-FFF2-40B4-BE49-F238E27FC236}">
                <a16:creationId xmlns:a16="http://schemas.microsoft.com/office/drawing/2014/main" id="{6570983F-0574-E9FF-66C2-D632E04BF3F2}"/>
              </a:ext>
            </a:extLst>
          </p:cNvPr>
          <p:cNvSpPr/>
          <p:nvPr/>
        </p:nvSpPr>
        <p:spPr>
          <a:xfrm>
            <a:off x="6972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6DE0A5CE-BF57-21E1-2633-8C100D896467}"/>
              </a:ext>
            </a:extLst>
          </p:cNvPr>
          <p:cNvSpPr/>
          <p:nvPr/>
        </p:nvSpPr>
        <p:spPr>
          <a:xfrm>
            <a:off x="5928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4D3BAD9C-23FE-9D40-DFE8-64AB9B57B5E5}"/>
              </a:ext>
            </a:extLst>
          </p:cNvPr>
          <p:cNvSpPr/>
          <p:nvPr/>
        </p:nvSpPr>
        <p:spPr>
          <a:xfrm>
            <a:off x="8016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graphicFrame>
        <p:nvGraphicFramePr>
          <p:cNvPr id="12" name="表プレースホルダー 18">
            <a:extLst>
              <a:ext uri="{FF2B5EF4-FFF2-40B4-BE49-F238E27FC236}">
                <a16:creationId xmlns:a16="http://schemas.microsoft.com/office/drawing/2014/main" id="{37FF6756-6BB7-413B-3F70-7D0321FE9F0D}"/>
              </a:ext>
            </a:extLst>
          </p:cNvPr>
          <p:cNvGraphicFramePr>
            <a:graphicFrameLocks/>
          </p:cNvGraphicFramePr>
          <p:nvPr/>
        </p:nvGraphicFramePr>
        <p:xfrm>
          <a:off x="5943600" y="2308225"/>
          <a:ext cx="3240000" cy="8391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504293082"/>
                    </a:ext>
                  </a:extLst>
                </a:gridCol>
                <a:gridCol w="858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86</a:t>
                      </a: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en-US" altLang="ja-JP" sz="100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Yu Gothic UI" panose="020B0500000000000000" pitchFamily="50" charset="-128"/>
                          <a:ea typeface="Yu Gothic UI" panose="020B0500000000000000" pitchFamily="50" charset="-128"/>
                        </a:rPr>
                        <a:t>（</a:t>
                      </a:r>
                      <a:r>
                        <a:rPr kumimoji="1" lang="en-US" altLang="ja-JP" sz="1000">
                          <a:latin typeface="Yu Gothic UI" panose="020B0500000000000000" pitchFamily="50" charset="-128"/>
                          <a:ea typeface="Yu Gothic UI" panose="020B0500000000000000" pitchFamily="50" charset="-128"/>
                        </a:rPr>
                        <a:t>80</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80</a:t>
                      </a: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80</a:t>
                      </a: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80</a:t>
                      </a:r>
                      <a:r>
                        <a:rPr kumimoji="1" lang="en-US" altLang="ja-JP" sz="1000" dirty="0">
                          <a:solidFill>
                            <a:schemeClr val="tx1"/>
                          </a:solidFill>
                          <a:latin typeface="Yu Gothic UI" panose="020B0500000000000000" pitchFamily="50" charset="-128"/>
                          <a:ea typeface="Yu Gothic UI" panose="020B0500000000000000" pitchFamily="50" charset="-128"/>
                        </a:rPr>
                        <a:t>%</a:t>
                      </a:r>
                      <a:endParaRPr kumimoji="1" lang="ja-JP" altLang="en-US" sz="1000" dirty="0">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16" name="正方形/長方形 15">
            <a:extLst>
              <a:ext uri="{FF2B5EF4-FFF2-40B4-BE49-F238E27FC236}">
                <a16:creationId xmlns:a16="http://schemas.microsoft.com/office/drawing/2014/main" id="{0D1B0A89-7F1D-4CB8-4510-476B6B752919}"/>
              </a:ext>
            </a:extLst>
          </p:cNvPr>
          <p:cNvSpPr/>
          <p:nvPr/>
        </p:nvSpPr>
        <p:spPr>
          <a:xfrm>
            <a:off x="4860000" y="2057400"/>
            <a:ext cx="972000" cy="1295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90A37507-D493-C1D4-0C3F-4BED83AFDAB9}"/>
              </a:ext>
            </a:extLst>
          </p:cNvPr>
          <p:cNvSpPr txBox="1"/>
          <p:nvPr/>
        </p:nvSpPr>
        <p:spPr>
          <a:xfrm>
            <a:off x="4881838" y="4400606"/>
            <a:ext cx="972000" cy="780994"/>
          </a:xfrm>
          <a:prstGeom prst="rect">
            <a:avLst/>
          </a:prstGeom>
          <a:solidFill>
            <a:srgbClr val="AF1932"/>
          </a:solidFill>
        </p:spPr>
        <p:txBody>
          <a:bodyPr wrap="square" lIns="0" tIns="0" rIns="0" bIns="0" rtlCol="0" anchor="ctr" anchorCtr="0">
            <a:noAutofit/>
          </a:bodyPr>
          <a:lstStyle/>
          <a:p>
            <a:pPr algn="ctr"/>
            <a:r>
              <a:rPr kumimoji="1" lang="ja-JP" altLang="en-US" sz="1000" b="1">
                <a:solidFill>
                  <a:schemeClr val="bg1"/>
                </a:solidFill>
                <a:latin typeface="Yu Gothic UI" panose="020B0500000000000000" pitchFamily="50" charset="-128"/>
                <a:ea typeface="Yu Gothic UI" panose="020B0500000000000000" pitchFamily="50" charset="-128"/>
              </a:rPr>
              <a:t>講習種別の　</a:t>
            </a:r>
            <a:endParaRPr kumimoji="1" lang="en-US" altLang="ja-JP" sz="1000" b="1">
              <a:solidFill>
                <a:schemeClr val="bg1"/>
              </a:solidFill>
              <a:latin typeface="Yu Gothic UI" panose="020B0500000000000000" pitchFamily="50" charset="-128"/>
              <a:ea typeface="Yu Gothic UI" panose="020B0500000000000000" pitchFamily="50" charset="-128"/>
            </a:endParaRPr>
          </a:p>
          <a:p>
            <a:pPr algn="ctr"/>
            <a:r>
              <a:rPr kumimoji="1" lang="ja-JP" altLang="en-US" sz="1000" b="1">
                <a:solidFill>
                  <a:schemeClr val="bg1"/>
                </a:solidFill>
                <a:latin typeface="Yu Gothic UI" panose="020B0500000000000000" pitchFamily="50" charset="-128"/>
                <a:ea typeface="Yu Gothic UI" panose="020B0500000000000000" pitchFamily="50" charset="-128"/>
              </a:rPr>
              <a:t>順次拡大</a:t>
            </a:r>
            <a:r>
              <a:rPr kumimoji="1" lang="en-US" altLang="ja-JP" sz="1000" b="1">
                <a:solidFill>
                  <a:schemeClr val="bg1"/>
                </a:solidFill>
                <a:latin typeface="Yu Gothic UI" panose="020B0500000000000000" pitchFamily="50" charset="-128"/>
                <a:ea typeface="Yu Gothic UI" panose="020B0500000000000000" pitchFamily="50" charset="-128"/>
              </a:rPr>
              <a:t>※</a:t>
            </a:r>
            <a:r>
              <a:rPr kumimoji="1" lang="ja-JP" altLang="en-US" sz="1000" b="1">
                <a:solidFill>
                  <a:schemeClr val="bg1"/>
                </a:solidFill>
                <a:latin typeface="Yu Gothic UI" panose="020B0500000000000000" pitchFamily="50" charset="-128"/>
                <a:ea typeface="Yu Gothic UI" panose="020B0500000000000000" pitchFamily="50" charset="-128"/>
              </a:rPr>
              <a:t>１</a:t>
            </a:r>
            <a:endParaRPr kumimoji="1" lang="en-US" altLang="ja-JP" sz="1000" b="1">
              <a:solidFill>
                <a:schemeClr val="bg1"/>
              </a:solidFill>
              <a:latin typeface="Yu Gothic UI" panose="020B0500000000000000" pitchFamily="50" charset="-128"/>
              <a:ea typeface="Yu Gothic UI" panose="020B0500000000000000" pitchFamily="50" charset="-128"/>
            </a:endParaRPr>
          </a:p>
        </p:txBody>
      </p:sp>
      <p:sp>
        <p:nvSpPr>
          <p:cNvPr id="7" name="テキスト プレースホルダー 12">
            <a:extLst>
              <a:ext uri="{FF2B5EF4-FFF2-40B4-BE49-F238E27FC236}">
                <a16:creationId xmlns:a16="http://schemas.microsoft.com/office/drawing/2014/main" id="{3632AE72-1FFB-69E7-206F-27B21DF60331}"/>
              </a:ext>
            </a:extLst>
          </p:cNvPr>
          <p:cNvSpPr txBox="1">
            <a:spLocks/>
          </p:cNvSpPr>
          <p:nvPr/>
        </p:nvSpPr>
        <p:spPr>
          <a:xfrm>
            <a:off x="457200" y="38100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多くの方にオンライン講習を利用していただくために、</a:t>
            </a:r>
            <a:r>
              <a:rPr lang="en-US" altLang="ja-JP"/>
              <a:t>SNS</a:t>
            </a:r>
            <a:r>
              <a:rPr lang="ja-JP" altLang="en-US"/>
              <a:t>やホームページを通じて、申込方法や受講内容について周知。</a:t>
            </a:r>
          </a:p>
        </p:txBody>
      </p:sp>
      <p:grpSp>
        <p:nvGrpSpPr>
          <p:cNvPr id="9" name="グループ化 8">
            <a:extLst>
              <a:ext uri="{FF2B5EF4-FFF2-40B4-BE49-F238E27FC236}">
                <a16:creationId xmlns:a16="http://schemas.microsoft.com/office/drawing/2014/main" id="{3CA105E2-FE5E-0915-DA4A-04E40BA54FA7}"/>
              </a:ext>
            </a:extLst>
          </p:cNvPr>
          <p:cNvGrpSpPr/>
          <p:nvPr/>
        </p:nvGrpSpPr>
        <p:grpSpPr>
          <a:xfrm>
            <a:off x="447675" y="3505200"/>
            <a:ext cx="1375502" cy="243520"/>
            <a:chOff x="528309" y="7695403"/>
            <a:chExt cx="1375502" cy="243520"/>
          </a:xfrm>
        </p:grpSpPr>
        <p:sp>
          <p:nvSpPr>
            <p:cNvPr id="10" name="正方形/長方形 9">
              <a:extLst>
                <a:ext uri="{FF2B5EF4-FFF2-40B4-BE49-F238E27FC236}">
                  <a16:creationId xmlns:a16="http://schemas.microsoft.com/office/drawing/2014/main" id="{2D754ABA-BA36-8042-CA4C-7CCBCCF33B2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B0367817-A742-D955-7054-A6E4302F953A}"/>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6" name="グループ化 5">
            <a:extLst>
              <a:ext uri="{FF2B5EF4-FFF2-40B4-BE49-F238E27FC236}">
                <a16:creationId xmlns:a16="http://schemas.microsoft.com/office/drawing/2014/main" id="{533C4EFE-FAE4-15DD-15E5-38D10356B8C1}"/>
              </a:ext>
            </a:extLst>
          </p:cNvPr>
          <p:cNvGrpSpPr/>
          <p:nvPr/>
        </p:nvGrpSpPr>
        <p:grpSpPr>
          <a:xfrm>
            <a:off x="1765117" y="4724400"/>
            <a:ext cx="1397030" cy="1396750"/>
            <a:chOff x="1036555" y="3222679"/>
            <a:chExt cx="3132446" cy="2365172"/>
          </a:xfrm>
        </p:grpSpPr>
        <p:pic>
          <p:nvPicPr>
            <p:cNvPr id="17" name="図 16" descr="アイコン&#10;&#10;低い精度で自動的に生成された説明">
              <a:extLst>
                <a:ext uri="{FF2B5EF4-FFF2-40B4-BE49-F238E27FC236}">
                  <a16:creationId xmlns:a16="http://schemas.microsoft.com/office/drawing/2014/main" id="{4B552586-C0BC-2785-9A50-0ED66DDBFE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555" y="3222679"/>
              <a:ext cx="2365172" cy="2365172"/>
            </a:xfrm>
            <a:prstGeom prst="rect">
              <a:avLst/>
            </a:prstGeom>
          </p:spPr>
        </p:pic>
        <p:grpSp>
          <p:nvGrpSpPr>
            <p:cNvPr id="18" name="グループ化 17">
              <a:extLst>
                <a:ext uri="{FF2B5EF4-FFF2-40B4-BE49-F238E27FC236}">
                  <a16:creationId xmlns:a16="http://schemas.microsoft.com/office/drawing/2014/main" id="{9A552AAE-A391-A937-3ADF-24535D337104}"/>
                </a:ext>
              </a:extLst>
            </p:cNvPr>
            <p:cNvGrpSpPr/>
            <p:nvPr/>
          </p:nvGrpSpPr>
          <p:grpSpPr>
            <a:xfrm>
              <a:off x="3197000" y="3387555"/>
              <a:ext cx="972001" cy="939333"/>
              <a:chOff x="3275385" y="3250575"/>
              <a:chExt cx="1195056" cy="1150655"/>
            </a:xfrm>
          </p:grpSpPr>
          <p:pic>
            <p:nvPicPr>
              <p:cNvPr id="27" name="図 26" descr="テキスト&#10;&#10;自動的に生成された説明">
                <a:extLst>
                  <a:ext uri="{FF2B5EF4-FFF2-40B4-BE49-F238E27FC236}">
                    <a16:creationId xmlns:a16="http://schemas.microsoft.com/office/drawing/2014/main" id="{A418723D-0EE0-1284-7310-376061F276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1698" y="3250575"/>
                <a:ext cx="1118743" cy="1118742"/>
              </a:xfrm>
              <a:prstGeom prst="rect">
                <a:avLst/>
              </a:prstGeom>
            </p:spPr>
          </p:pic>
          <p:sp>
            <p:nvSpPr>
              <p:cNvPr id="28" name="フローチャート: 結合子 27">
                <a:extLst>
                  <a:ext uri="{FF2B5EF4-FFF2-40B4-BE49-F238E27FC236}">
                    <a16:creationId xmlns:a16="http://schemas.microsoft.com/office/drawing/2014/main" id="{A7F25C07-4072-FAD3-CE31-12CB3AB146C4}"/>
                  </a:ext>
                </a:extLst>
              </p:cNvPr>
              <p:cNvSpPr/>
              <p:nvPr/>
            </p:nvSpPr>
            <p:spPr>
              <a:xfrm>
                <a:off x="3275385" y="3252597"/>
                <a:ext cx="1195056" cy="1148633"/>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grpSp>
        <p:pic>
          <p:nvPicPr>
            <p:cNvPr id="26" name="図 25">
              <a:extLst>
                <a:ext uri="{FF2B5EF4-FFF2-40B4-BE49-F238E27FC236}">
                  <a16:creationId xmlns:a16="http://schemas.microsoft.com/office/drawing/2014/main" id="{F28AA84D-0C62-D9F1-AF43-983EA622B4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262821">
              <a:off x="2973080" y="4253946"/>
              <a:ext cx="346371" cy="318129"/>
            </a:xfrm>
            <a:prstGeom prst="rect">
              <a:avLst/>
            </a:prstGeom>
          </p:spPr>
        </p:pic>
      </p:grpSp>
      <p:sp>
        <p:nvSpPr>
          <p:cNvPr id="30" name="正方形/長方形 22">
            <a:extLst>
              <a:ext uri="{FF2B5EF4-FFF2-40B4-BE49-F238E27FC236}">
                <a16:creationId xmlns:a16="http://schemas.microsoft.com/office/drawing/2014/main" id="{E334EFFC-3225-D9F3-D3D1-7F95DF5F161F}"/>
              </a:ext>
            </a:extLst>
          </p:cNvPr>
          <p:cNvSpPr/>
          <p:nvPr/>
        </p:nvSpPr>
        <p:spPr>
          <a:xfrm>
            <a:off x="1059882" y="6096000"/>
            <a:ext cx="2902518" cy="246221"/>
          </a:xfrm>
          <a:prstGeom prst="rect">
            <a:avLst/>
          </a:prstGeom>
        </p:spPr>
        <p:txBody>
          <a:bodyPr wrap="square">
            <a:spAutoFit/>
          </a:bodyPr>
          <a:lstStyle/>
          <a:p>
            <a:pPr algn="ctr"/>
            <a:r>
              <a:rPr lang="ja-JP" altLang="en-US" sz="1000" b="1" i="0" u="none" strike="noStrike">
                <a:effectLst/>
                <a:latin typeface="Yu Gothic UI" panose="020B0500000000000000" pitchFamily="50" charset="-128"/>
                <a:ea typeface="Yu Gothic UI" panose="020B0500000000000000" pitchFamily="50" charset="-128"/>
              </a:rPr>
              <a:t>防火管理等講習を</a:t>
            </a:r>
            <a:r>
              <a:rPr lang="ja-JP" altLang="en-US" sz="1000" b="1">
                <a:latin typeface="Yu Gothic UI" panose="020B0500000000000000" pitchFamily="50" charset="-128"/>
                <a:ea typeface="Yu Gothic UI" panose="020B0500000000000000" pitchFamily="50" charset="-128"/>
              </a:rPr>
              <a:t>オンラインで受講可能へ！</a:t>
            </a:r>
            <a:endParaRPr lang="ja-JP" altLang="en-US" sz="1000" b="1" i="0" u="none" strike="noStrike">
              <a:effectLst/>
              <a:latin typeface="Yu Gothic UI" panose="020B0500000000000000" pitchFamily="50" charset="-128"/>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F03612CD-7C52-CFC7-6419-E97DFDCC3687}"/>
              </a:ext>
            </a:extLst>
          </p:cNvPr>
          <p:cNvSpPr txBox="1"/>
          <p:nvPr/>
        </p:nvSpPr>
        <p:spPr>
          <a:xfrm>
            <a:off x="7772400" y="3146425"/>
            <a:ext cx="1417694" cy="20637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32" name="テキスト ボックス 31">
            <a:extLst>
              <a:ext uri="{FF2B5EF4-FFF2-40B4-BE49-F238E27FC236}">
                <a16:creationId xmlns:a16="http://schemas.microsoft.com/office/drawing/2014/main" id="{D42D7348-2A1F-28AB-DC94-EE02B7F33676}"/>
              </a:ext>
            </a:extLst>
          </p:cNvPr>
          <p:cNvSpPr txBox="1"/>
          <p:nvPr/>
        </p:nvSpPr>
        <p:spPr>
          <a:xfrm>
            <a:off x="4881838" y="5257800"/>
            <a:ext cx="972000" cy="465257"/>
          </a:xfrm>
          <a:prstGeom prst="rect">
            <a:avLst/>
          </a:prstGeom>
          <a:solidFill>
            <a:srgbClr val="AF1932"/>
          </a:solidFill>
        </p:spPr>
        <p:txBody>
          <a:bodyPr wrap="square" lIns="0" tIns="0" rIns="0" bIns="0" rtlCol="0" anchor="ctr" anchorCtr="0">
            <a:noAutofit/>
          </a:bodyPr>
          <a:lstStyle/>
          <a:p>
            <a:pPr algn="ctr" defTabSz="914400">
              <a:defRPr/>
            </a:pPr>
            <a:r>
              <a:rPr kumimoji="1" lang="ja-JP" altLang="en-US" sz="1000" b="1">
                <a:solidFill>
                  <a:schemeClr val="bg1"/>
                </a:solidFill>
                <a:latin typeface="Yu Gothic UI" panose="020B0500000000000000" pitchFamily="50" charset="-128"/>
                <a:ea typeface="Yu Gothic UI" panose="020B0500000000000000" pitchFamily="50" charset="-128"/>
              </a:rPr>
              <a:t>デジタル修了</a:t>
            </a:r>
            <a:endParaRPr kumimoji="1" lang="en-US" altLang="ja-JP" sz="1000" b="1">
              <a:solidFill>
                <a:schemeClr val="bg1"/>
              </a:solidFill>
              <a:latin typeface="Yu Gothic UI" panose="020B0500000000000000" pitchFamily="50" charset="-128"/>
              <a:ea typeface="Yu Gothic UI" panose="020B0500000000000000" pitchFamily="50" charset="-128"/>
            </a:endParaRPr>
          </a:p>
          <a:p>
            <a:pPr algn="ctr" defTabSz="914400">
              <a:defRPr/>
            </a:pPr>
            <a:r>
              <a:rPr kumimoji="1" lang="ja-JP" altLang="en-US" sz="1000" b="1">
                <a:solidFill>
                  <a:schemeClr val="bg1"/>
                </a:solidFill>
                <a:latin typeface="Yu Gothic UI" panose="020B0500000000000000" pitchFamily="50" charset="-128"/>
                <a:ea typeface="Yu Gothic UI" panose="020B0500000000000000" pitchFamily="50" charset="-128"/>
              </a:rPr>
              <a:t>証の交付</a:t>
            </a:r>
            <a:r>
              <a:rPr kumimoji="1" lang="en-US" altLang="ja-JP" sz="1000" b="1">
                <a:solidFill>
                  <a:schemeClr val="bg1"/>
                </a:solidFill>
                <a:latin typeface="Yu Gothic UI" panose="020B0500000000000000" pitchFamily="50" charset="-128"/>
                <a:ea typeface="Yu Gothic UI" panose="020B0500000000000000" pitchFamily="50" charset="-128"/>
              </a:rPr>
              <a:t>※</a:t>
            </a:r>
            <a:r>
              <a:rPr kumimoji="1" lang="ja-JP" altLang="en-US" sz="1000" b="1">
                <a:solidFill>
                  <a:schemeClr val="bg1"/>
                </a:solidFill>
                <a:latin typeface="Yu Gothic UI" panose="020B0500000000000000" pitchFamily="50" charset="-128"/>
                <a:ea typeface="Yu Gothic UI" panose="020B0500000000000000" pitchFamily="50" charset="-128"/>
              </a:rPr>
              <a:t>２</a:t>
            </a:r>
            <a:endParaRPr kumimoji="1" lang="en-US" altLang="ja-JP" sz="1000" b="1">
              <a:solidFill>
                <a:schemeClr val="bg1"/>
              </a:solidFill>
              <a:latin typeface="Yu Gothic UI" panose="020B0500000000000000" pitchFamily="50" charset="-128"/>
              <a:ea typeface="Yu Gothic UI" panose="020B0500000000000000" pitchFamily="50" charset="-128"/>
            </a:endParaRPr>
          </a:p>
        </p:txBody>
      </p:sp>
      <p:sp>
        <p:nvSpPr>
          <p:cNvPr id="36" name="ホームベース 30">
            <a:extLst>
              <a:ext uri="{FF2B5EF4-FFF2-40B4-BE49-F238E27FC236}">
                <a16:creationId xmlns:a16="http://schemas.microsoft.com/office/drawing/2014/main" id="{3DEC4106-8156-3493-183C-1078E20D18B1}"/>
              </a:ext>
            </a:extLst>
          </p:cNvPr>
          <p:cNvSpPr/>
          <p:nvPr/>
        </p:nvSpPr>
        <p:spPr>
          <a:xfrm>
            <a:off x="5943600" y="5799257"/>
            <a:ext cx="3059769"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defTabSz="457200" eaLnBrk="1" fontAlgn="auto" hangingPunct="1">
              <a:spcBef>
                <a:spcPts val="0"/>
              </a:spcBef>
              <a:spcAft>
                <a:spcPts val="0"/>
              </a:spcAft>
            </a:pPr>
            <a:r>
              <a:rPr lang="ja-JP" altLang="en-US" sz="900">
                <a:solidFill>
                  <a:prstClr val="black"/>
                </a:solidFill>
                <a:latin typeface="Yu Gothic UI" panose="020B0500000000000000" pitchFamily="50" charset="-128"/>
                <a:ea typeface="Yu Gothic UI" panose="020B0500000000000000" pitchFamily="50" charset="-128"/>
              </a:rPr>
              <a:t>オンライン講習システム利用促進に向けた公式</a:t>
            </a:r>
            <a:r>
              <a:rPr lang="en-US" altLang="ja-JP" sz="900">
                <a:solidFill>
                  <a:prstClr val="black"/>
                </a:solidFill>
                <a:latin typeface="Yu Gothic UI" panose="020B0500000000000000" pitchFamily="50" charset="-128"/>
                <a:ea typeface="Yu Gothic UI" panose="020B0500000000000000" pitchFamily="50" charset="-128"/>
              </a:rPr>
              <a:t>HP</a:t>
            </a:r>
            <a:r>
              <a:rPr lang="ja-JP" altLang="en-US" sz="900">
                <a:solidFill>
                  <a:prstClr val="black"/>
                </a:solidFill>
                <a:latin typeface="Yu Gothic UI" panose="020B0500000000000000" pitchFamily="50" charset="-128"/>
                <a:ea typeface="Yu Gothic UI" panose="020B0500000000000000" pitchFamily="50" charset="-128"/>
              </a:rPr>
              <a:t>等を通じた周知</a:t>
            </a:r>
          </a:p>
        </p:txBody>
      </p:sp>
      <p:sp>
        <p:nvSpPr>
          <p:cNvPr id="37" name="テキスト ボックス 36">
            <a:extLst>
              <a:ext uri="{FF2B5EF4-FFF2-40B4-BE49-F238E27FC236}">
                <a16:creationId xmlns:a16="http://schemas.microsoft.com/office/drawing/2014/main" id="{2F523C76-C360-66F7-228D-57F9129248A2}"/>
              </a:ext>
            </a:extLst>
          </p:cNvPr>
          <p:cNvSpPr txBox="1"/>
          <p:nvPr/>
        </p:nvSpPr>
        <p:spPr>
          <a:xfrm>
            <a:off x="4881838" y="5799257"/>
            <a:ext cx="972000" cy="465257"/>
          </a:xfrm>
          <a:prstGeom prst="rect">
            <a:avLst/>
          </a:prstGeom>
          <a:solidFill>
            <a:srgbClr val="AF1932"/>
          </a:solid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rPr>
              <a:t>ユーザー獲得に</a:t>
            </a:r>
            <a:endParaRPr kumimoji="1" lang="en-US" altLang="ja-JP" sz="1000" b="1"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rPr>
              <a:t>向けた周知広報</a:t>
            </a:r>
            <a:endParaRPr kumimoji="1" lang="en-US" altLang="ja-JP" sz="1000" b="1"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38" name="ホームベース 30">
            <a:extLst>
              <a:ext uri="{FF2B5EF4-FFF2-40B4-BE49-F238E27FC236}">
                <a16:creationId xmlns:a16="http://schemas.microsoft.com/office/drawing/2014/main" id="{5D3C3FC5-4C3B-B6C7-C396-C19EBA215B95}"/>
              </a:ext>
            </a:extLst>
          </p:cNvPr>
          <p:cNvSpPr/>
          <p:nvPr/>
        </p:nvSpPr>
        <p:spPr>
          <a:xfrm>
            <a:off x="6919078" y="5257800"/>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eaLnBrk="1" fontAlgn="auto" hangingPunct="1">
              <a:spcBef>
                <a:spcPts val="0"/>
              </a:spcBef>
              <a:spcAft>
                <a:spcPts val="0"/>
              </a:spcAft>
            </a:pPr>
            <a:r>
              <a:rPr lang="ja-JP" altLang="en-US" sz="900">
                <a:solidFill>
                  <a:prstClr val="black"/>
                </a:solidFill>
                <a:latin typeface="Yu Gothic UI" panose="020B0500000000000000" pitchFamily="50" charset="-128"/>
                <a:ea typeface="Yu Gothic UI" panose="020B0500000000000000" pitchFamily="50" charset="-128"/>
              </a:rPr>
              <a:t>デジタル修了証の交付</a:t>
            </a:r>
            <a:endParaRPr lang="en-US" altLang="ja-JP" sz="900">
              <a:solidFill>
                <a:prstClr val="black"/>
              </a:solidFill>
              <a:latin typeface="Yu Gothic UI" panose="020B0500000000000000" pitchFamily="50" charset="-128"/>
              <a:ea typeface="Yu Gothic UI" panose="020B0500000000000000" pitchFamily="50" charset="-128"/>
            </a:endParaRPr>
          </a:p>
          <a:p>
            <a:pPr algn="ctr" defTabSz="457200" eaLnBrk="1" fontAlgn="auto" hangingPunct="1">
              <a:spcBef>
                <a:spcPts val="0"/>
              </a:spcBef>
              <a:spcAft>
                <a:spcPts val="0"/>
              </a:spcAft>
            </a:pPr>
            <a:r>
              <a:rPr lang="ja-JP" altLang="en-US" sz="900">
                <a:solidFill>
                  <a:prstClr val="black"/>
                </a:solidFill>
                <a:latin typeface="Yu Gothic UI" panose="020B0500000000000000" pitchFamily="50" charset="-128"/>
                <a:ea typeface="Yu Gothic UI" panose="020B0500000000000000" pitchFamily="50" charset="-128"/>
              </a:rPr>
              <a:t>（現在は紙媒体で交付）</a:t>
            </a:r>
            <a:endParaRPr kumimoji="1" lang="ja-JP" altLang="en-US" sz="1000">
              <a:solidFill>
                <a:schemeClr val="tx1"/>
              </a:solidFill>
              <a:latin typeface="Yu Gothic UI" panose="020B0500000000000000" pitchFamily="50" charset="-128"/>
              <a:ea typeface="Yu Gothic UI" panose="020B0500000000000000" pitchFamily="50" charset="-128"/>
            </a:endParaRPr>
          </a:p>
        </p:txBody>
      </p:sp>
      <p:sp>
        <p:nvSpPr>
          <p:cNvPr id="41" name="正方形/長方形 22">
            <a:extLst>
              <a:ext uri="{FF2B5EF4-FFF2-40B4-BE49-F238E27FC236}">
                <a16:creationId xmlns:a16="http://schemas.microsoft.com/office/drawing/2014/main" id="{FAB8A812-8044-B7F8-3B20-12F789E2E40C}"/>
              </a:ext>
            </a:extLst>
          </p:cNvPr>
          <p:cNvSpPr/>
          <p:nvPr/>
        </p:nvSpPr>
        <p:spPr>
          <a:xfrm>
            <a:off x="4831101" y="6248400"/>
            <a:ext cx="4389099" cy="461665"/>
          </a:xfrm>
          <a:prstGeom prst="rect">
            <a:avLst/>
          </a:prstGeom>
        </p:spPr>
        <p:txBody>
          <a:bodyPr wrap="square">
            <a:spAutoFit/>
          </a:bodyPr>
          <a:lstStyle/>
          <a:p>
            <a:r>
              <a:rPr lang="en-US" altLang="ja-JP" sz="800">
                <a:latin typeface="Yu Gothic UI" panose="020B0500000000000000" pitchFamily="50" charset="-128"/>
                <a:ea typeface="Yu Gothic UI" panose="020B0500000000000000" pitchFamily="50" charset="-128"/>
              </a:rPr>
              <a:t>※</a:t>
            </a:r>
            <a:r>
              <a:rPr lang="ja-JP" altLang="en-US" sz="800">
                <a:latin typeface="Yu Gothic UI" panose="020B0500000000000000" pitchFamily="50" charset="-128"/>
                <a:ea typeface="Yu Gothic UI" panose="020B0500000000000000" pitchFamily="50" charset="-128"/>
              </a:rPr>
              <a:t>１ 講習は全部で６種類。残りの講習については、</a:t>
            </a:r>
            <a:r>
              <a:rPr lang="en-US" altLang="ja-JP" sz="800">
                <a:latin typeface="Yu Gothic UI" panose="020B0500000000000000" pitchFamily="50" charset="-128"/>
                <a:ea typeface="Yu Gothic UI" panose="020B0500000000000000" pitchFamily="50" charset="-128"/>
              </a:rPr>
              <a:t>2026</a:t>
            </a:r>
            <a:r>
              <a:rPr lang="ja-JP" altLang="en-US" sz="800">
                <a:latin typeface="Yu Gothic UI" panose="020B0500000000000000" pitchFamily="50" charset="-128"/>
                <a:ea typeface="Yu Gothic UI" panose="020B0500000000000000" pitchFamily="50" charset="-128"/>
              </a:rPr>
              <a:t>年度に③甲種再④防火・防災再、</a:t>
            </a:r>
            <a:r>
              <a:rPr lang="en-US" altLang="ja-JP" sz="800">
                <a:latin typeface="Yu Gothic UI" panose="020B0500000000000000" pitchFamily="50" charset="-128"/>
                <a:ea typeface="Yu Gothic UI" panose="020B0500000000000000" pitchFamily="50" charset="-128"/>
              </a:rPr>
              <a:t>2027</a:t>
            </a:r>
            <a:r>
              <a:rPr lang="ja-JP" altLang="en-US" sz="800">
                <a:latin typeface="Yu Gothic UI" panose="020B0500000000000000" pitchFamily="50" charset="-128"/>
                <a:ea typeface="Yu Gothic UI" panose="020B0500000000000000" pitchFamily="50" charset="-128"/>
              </a:rPr>
              <a:t>年度に⑤防災新、</a:t>
            </a:r>
            <a:r>
              <a:rPr lang="en-US" altLang="ja-JP" sz="800">
                <a:latin typeface="Yu Gothic UI" panose="020B0500000000000000" pitchFamily="50" charset="-128"/>
                <a:ea typeface="Yu Gothic UI" panose="020B0500000000000000" pitchFamily="50" charset="-128"/>
              </a:rPr>
              <a:t>2028</a:t>
            </a:r>
            <a:r>
              <a:rPr lang="ja-JP" altLang="en-US" sz="800">
                <a:latin typeface="Yu Gothic UI" panose="020B0500000000000000" pitchFamily="50" charset="-128"/>
                <a:ea typeface="Yu Gothic UI" panose="020B0500000000000000" pitchFamily="50" charset="-128"/>
              </a:rPr>
              <a:t>年度に⑥乙種を拡大する。</a:t>
            </a:r>
            <a:endParaRPr lang="en-US" altLang="ja-JP" sz="800">
              <a:latin typeface="Yu Gothic UI" panose="020B0500000000000000" pitchFamily="50" charset="-128"/>
              <a:ea typeface="Yu Gothic UI" panose="020B0500000000000000" pitchFamily="50" charset="-128"/>
            </a:endParaRPr>
          </a:p>
          <a:p>
            <a:r>
              <a:rPr lang="en-US" altLang="ja-JP" sz="800">
                <a:latin typeface="Yu Gothic UI" panose="020B0500000000000000" pitchFamily="50" charset="-128"/>
                <a:ea typeface="Yu Gothic UI" panose="020B0500000000000000" pitchFamily="50" charset="-128"/>
              </a:rPr>
              <a:t>※</a:t>
            </a:r>
            <a:r>
              <a:rPr lang="ja-JP" altLang="en-US" sz="800">
                <a:latin typeface="Yu Gothic UI" panose="020B0500000000000000" pitchFamily="50" charset="-128"/>
                <a:ea typeface="Yu Gothic UI" panose="020B0500000000000000" pitchFamily="50" charset="-128"/>
              </a:rPr>
              <a:t>２ </a:t>
            </a:r>
            <a:r>
              <a:rPr lang="en-US" altLang="ja-JP" sz="800">
                <a:latin typeface="Yu Gothic UI" panose="020B0500000000000000" pitchFamily="50" charset="-128"/>
                <a:ea typeface="Yu Gothic UI" panose="020B0500000000000000" pitchFamily="50" charset="-128"/>
              </a:rPr>
              <a:t>2026</a:t>
            </a:r>
            <a:r>
              <a:rPr lang="ja-JP" altLang="en-US" sz="800">
                <a:latin typeface="Yu Gothic UI" panose="020B0500000000000000" pitchFamily="50" charset="-128"/>
                <a:ea typeface="Yu Gothic UI" panose="020B0500000000000000" pitchFamily="50" charset="-128"/>
              </a:rPr>
              <a:t>年度からデジタル修了証を交付する。</a:t>
            </a:r>
            <a:endParaRPr lang="en-US" altLang="ja-JP" sz="800">
              <a:latin typeface="Yu Gothic UI" panose="020B0500000000000000" pitchFamily="50" charset="-128"/>
              <a:ea typeface="Yu Gothic UI" panose="020B0500000000000000" pitchFamily="50" charset="-128"/>
            </a:endParaRPr>
          </a:p>
        </p:txBody>
      </p:sp>
      <p:grpSp>
        <p:nvGrpSpPr>
          <p:cNvPr id="3" name="グループ化 2">
            <a:extLst>
              <a:ext uri="{FF2B5EF4-FFF2-40B4-BE49-F238E27FC236}">
                <a16:creationId xmlns:a16="http://schemas.microsoft.com/office/drawing/2014/main" id="{1B51FC64-B825-4956-3D5B-DB394A3B3016}"/>
              </a:ext>
            </a:extLst>
          </p:cNvPr>
          <p:cNvGrpSpPr/>
          <p:nvPr/>
        </p:nvGrpSpPr>
        <p:grpSpPr>
          <a:xfrm>
            <a:off x="4881600" y="892800"/>
            <a:ext cx="2011895" cy="243520"/>
            <a:chOff x="528309" y="3016181"/>
            <a:chExt cx="2011895" cy="243520"/>
          </a:xfrm>
        </p:grpSpPr>
        <p:sp>
          <p:nvSpPr>
            <p:cNvPr id="22" name="正方形/長方形 21">
              <a:extLst>
                <a:ext uri="{FF2B5EF4-FFF2-40B4-BE49-F238E27FC236}">
                  <a16:creationId xmlns:a16="http://schemas.microsoft.com/office/drawing/2014/main" id="{ADEA6358-3E23-D258-3176-63A8D1D513B3}"/>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3" name="テキスト ボックス 32">
              <a:extLst>
                <a:ext uri="{FF2B5EF4-FFF2-40B4-BE49-F238E27FC236}">
                  <a16:creationId xmlns:a16="http://schemas.microsoft.com/office/drawing/2014/main" id="{8ECCCA75-D51C-CF42-259B-F5F213EDBA81}"/>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5" name="ホームベース 30">
            <a:extLst>
              <a:ext uri="{FF2B5EF4-FFF2-40B4-BE49-F238E27FC236}">
                <a16:creationId xmlns:a16="http://schemas.microsoft.com/office/drawing/2014/main" id="{F19AE720-3F99-84F6-24CD-6421A065144D}"/>
              </a:ext>
            </a:extLst>
          </p:cNvPr>
          <p:cNvSpPr/>
          <p:nvPr/>
        </p:nvSpPr>
        <p:spPr>
          <a:xfrm>
            <a:off x="5928478" y="4400606"/>
            <a:ext cx="1079874" cy="761999"/>
          </a:xfrm>
          <a:prstGeom prst="homePlate">
            <a:avLst>
              <a:gd name="adj" fmla="val 14241"/>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Aft>
                <a:spcPct val="0"/>
              </a:spcAft>
              <a:defRPr/>
            </a:pPr>
            <a:endParaRPr kumimoji="1" lang="ja-JP" altLang="en-US" sz="900">
              <a:solidFill>
                <a:schemeClr val="tx1"/>
              </a:solidFill>
              <a:latin typeface="Yu Gothic UI" panose="020B0500000000000000" pitchFamily="50" charset="-128"/>
              <a:ea typeface="Yu Gothic UI" panose="020B0500000000000000" pitchFamily="50" charset="-128"/>
            </a:endParaRPr>
          </a:p>
        </p:txBody>
      </p:sp>
      <p:sp>
        <p:nvSpPr>
          <p:cNvPr id="42" name="ホームベース 30">
            <a:extLst>
              <a:ext uri="{FF2B5EF4-FFF2-40B4-BE49-F238E27FC236}">
                <a16:creationId xmlns:a16="http://schemas.microsoft.com/office/drawing/2014/main" id="{7679A981-B568-4CFD-CDEA-221111FB8058}"/>
              </a:ext>
            </a:extLst>
          </p:cNvPr>
          <p:cNvSpPr/>
          <p:nvPr/>
        </p:nvSpPr>
        <p:spPr>
          <a:xfrm>
            <a:off x="7008352" y="4400606"/>
            <a:ext cx="1008125" cy="761999"/>
          </a:xfrm>
          <a:prstGeom prst="homePlate">
            <a:avLst>
              <a:gd name="adj" fmla="val 12241"/>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ja-JP" altLang="en-US" sz="900">
                <a:solidFill>
                  <a:schemeClr val="tx1"/>
                </a:solidFill>
                <a:latin typeface="Yu Gothic UI" panose="020B0500000000000000" pitchFamily="50" charset="-128"/>
                <a:ea typeface="Yu Gothic UI" panose="020B0500000000000000" pitchFamily="50" charset="-128"/>
              </a:rPr>
              <a:t>①甲種新規</a:t>
            </a:r>
            <a:endParaRPr lang="en-US" altLang="ja-JP" sz="900">
              <a:solidFill>
                <a:schemeClr val="tx1"/>
              </a:solidFill>
              <a:latin typeface="Yu Gothic UI" panose="020B0500000000000000" pitchFamily="50" charset="-128"/>
              <a:ea typeface="Yu Gothic UI" panose="020B0500000000000000" pitchFamily="50" charset="-128"/>
            </a:endParaRPr>
          </a:p>
          <a:p>
            <a:r>
              <a:rPr lang="ja-JP" altLang="en-US" sz="900">
                <a:solidFill>
                  <a:schemeClr val="tx1"/>
                </a:solidFill>
                <a:latin typeface="Yu Gothic UI" panose="020B0500000000000000" pitchFamily="50" charset="-128"/>
                <a:ea typeface="Yu Gothic UI" panose="020B0500000000000000" pitchFamily="50" charset="-128"/>
              </a:rPr>
              <a:t>②防火・防災新規</a:t>
            </a:r>
            <a:endParaRPr lang="en-US" altLang="ja-JP" sz="900">
              <a:solidFill>
                <a:schemeClr val="tx1"/>
              </a:solidFill>
              <a:latin typeface="Yu Gothic UI" panose="020B0500000000000000" pitchFamily="50" charset="-128"/>
              <a:ea typeface="Yu Gothic UI" panose="020B0500000000000000" pitchFamily="50" charset="-128"/>
            </a:endParaRPr>
          </a:p>
          <a:p>
            <a:r>
              <a:rPr lang="ja-JP" altLang="en-US" sz="900">
                <a:solidFill>
                  <a:schemeClr val="tx1"/>
                </a:solidFill>
                <a:latin typeface="Yu Gothic UI" panose="020B0500000000000000" pitchFamily="50" charset="-128"/>
                <a:ea typeface="Yu Gothic UI" panose="020B0500000000000000" pitchFamily="50" charset="-128"/>
              </a:rPr>
              <a:t>③甲種再</a:t>
            </a:r>
            <a:endParaRPr lang="en-US" altLang="ja-JP" sz="900">
              <a:solidFill>
                <a:schemeClr val="tx1"/>
              </a:solidFill>
              <a:latin typeface="Yu Gothic UI" panose="020B0500000000000000" pitchFamily="50" charset="-128"/>
              <a:ea typeface="Yu Gothic UI" panose="020B0500000000000000" pitchFamily="50" charset="-128"/>
            </a:endParaRPr>
          </a:p>
          <a:p>
            <a:r>
              <a:rPr lang="ja-JP" altLang="en-US" sz="900">
                <a:solidFill>
                  <a:schemeClr val="tx1"/>
                </a:solidFill>
                <a:latin typeface="Yu Gothic UI" panose="020B0500000000000000" pitchFamily="50" charset="-128"/>
                <a:ea typeface="Yu Gothic UI" panose="020B0500000000000000" pitchFamily="50" charset="-128"/>
              </a:rPr>
              <a:t>④防火・防災再</a:t>
            </a:r>
          </a:p>
        </p:txBody>
      </p:sp>
      <p:sp>
        <p:nvSpPr>
          <p:cNvPr id="43" name="ホームベース 30">
            <a:extLst>
              <a:ext uri="{FF2B5EF4-FFF2-40B4-BE49-F238E27FC236}">
                <a16:creationId xmlns:a16="http://schemas.microsoft.com/office/drawing/2014/main" id="{714E3AFB-909F-D323-E69F-63ED9EDADC6C}"/>
              </a:ext>
            </a:extLst>
          </p:cNvPr>
          <p:cNvSpPr/>
          <p:nvPr/>
        </p:nvSpPr>
        <p:spPr>
          <a:xfrm>
            <a:off x="8052352" y="4400606"/>
            <a:ext cx="1008125" cy="761999"/>
          </a:xfrm>
          <a:prstGeom prst="homePlate">
            <a:avLst>
              <a:gd name="adj" fmla="val 8241"/>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ja-JP" altLang="en-US" sz="900">
                <a:solidFill>
                  <a:schemeClr val="tx1"/>
                </a:solidFill>
                <a:latin typeface="Yu Gothic UI" panose="020B0500000000000000" pitchFamily="50" charset="-128"/>
                <a:ea typeface="Yu Gothic UI" panose="020B0500000000000000" pitchFamily="50" charset="-128"/>
              </a:rPr>
              <a:t>①甲種新規</a:t>
            </a:r>
            <a:endParaRPr lang="en-US" altLang="ja-JP" sz="900">
              <a:solidFill>
                <a:schemeClr val="tx1"/>
              </a:solidFill>
              <a:latin typeface="Yu Gothic UI" panose="020B0500000000000000" pitchFamily="50" charset="-128"/>
              <a:ea typeface="Yu Gothic UI" panose="020B0500000000000000" pitchFamily="50" charset="-128"/>
            </a:endParaRPr>
          </a:p>
          <a:p>
            <a:r>
              <a:rPr lang="ja-JP" altLang="en-US" sz="900">
                <a:solidFill>
                  <a:schemeClr val="tx1"/>
                </a:solidFill>
                <a:latin typeface="Yu Gothic UI" panose="020B0500000000000000" pitchFamily="50" charset="-128"/>
                <a:ea typeface="Yu Gothic UI" panose="020B0500000000000000" pitchFamily="50" charset="-128"/>
              </a:rPr>
              <a:t>②防火・防災新規</a:t>
            </a:r>
            <a:endParaRPr lang="en-US" altLang="ja-JP" sz="900">
              <a:solidFill>
                <a:schemeClr val="tx1"/>
              </a:solidFill>
              <a:latin typeface="Yu Gothic UI" panose="020B0500000000000000" pitchFamily="50" charset="-128"/>
              <a:ea typeface="Yu Gothic UI" panose="020B0500000000000000" pitchFamily="50" charset="-128"/>
            </a:endParaRPr>
          </a:p>
          <a:p>
            <a:r>
              <a:rPr lang="ja-JP" altLang="en-US" sz="900">
                <a:solidFill>
                  <a:schemeClr val="tx1"/>
                </a:solidFill>
                <a:latin typeface="Yu Gothic UI" panose="020B0500000000000000" pitchFamily="50" charset="-128"/>
                <a:ea typeface="Yu Gothic UI" panose="020B0500000000000000" pitchFamily="50" charset="-128"/>
              </a:rPr>
              <a:t>③甲種再</a:t>
            </a:r>
            <a:endParaRPr lang="en-US" altLang="ja-JP" sz="900">
              <a:solidFill>
                <a:schemeClr val="tx1"/>
              </a:solidFill>
              <a:latin typeface="Yu Gothic UI" panose="020B0500000000000000" pitchFamily="50" charset="-128"/>
              <a:ea typeface="Yu Gothic UI" panose="020B0500000000000000" pitchFamily="50" charset="-128"/>
            </a:endParaRPr>
          </a:p>
          <a:p>
            <a:r>
              <a:rPr lang="ja-JP" altLang="en-US" sz="900">
                <a:solidFill>
                  <a:schemeClr val="tx1"/>
                </a:solidFill>
                <a:latin typeface="Yu Gothic UI" panose="020B0500000000000000" pitchFamily="50" charset="-128"/>
                <a:ea typeface="Yu Gothic UI" panose="020B0500000000000000" pitchFamily="50" charset="-128"/>
              </a:rPr>
              <a:t>④防火・防災再</a:t>
            </a:r>
            <a:endParaRPr kumimoji="1" lang="en-US" altLang="ja-JP" sz="900">
              <a:solidFill>
                <a:schemeClr val="tx1"/>
              </a:solidFill>
              <a:latin typeface="Yu Gothic UI" panose="020B0500000000000000" pitchFamily="50" charset="-128"/>
              <a:ea typeface="Yu Gothic UI" panose="020B0500000000000000" pitchFamily="50" charset="-128"/>
            </a:endParaRPr>
          </a:p>
          <a:p>
            <a:pP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⑤防災新規</a:t>
            </a:r>
          </a:p>
        </p:txBody>
      </p:sp>
      <p:sp>
        <p:nvSpPr>
          <p:cNvPr id="40" name="タイトル 1">
            <a:extLst>
              <a:ext uri="{FF2B5EF4-FFF2-40B4-BE49-F238E27FC236}">
                <a16:creationId xmlns:a16="http://schemas.microsoft.com/office/drawing/2014/main" id="{2CC4B29C-821A-01C3-6B7E-8648FD29A35C}"/>
              </a:ext>
            </a:extLst>
          </p:cNvPr>
          <p:cNvSpPr>
            <a:spLocks noGrp="1"/>
          </p:cNvSpPr>
          <p:nvPr>
            <p:ph type="title"/>
          </p:nvPr>
        </p:nvSpPr>
        <p:spPr>
          <a:xfrm>
            <a:off x="446400" y="85725"/>
            <a:ext cx="4737911" cy="728793"/>
          </a:xfrm>
        </p:spPr>
        <p:txBody>
          <a:bodyPr/>
          <a:lstStyle/>
          <a:p>
            <a:r>
              <a:rPr kumimoji="1" lang="ja-JP" altLang="en-US"/>
              <a:t>一人ひとりの防火・防災管理者に合った</a:t>
            </a:r>
            <a:br>
              <a:rPr kumimoji="1" lang="ja-JP" altLang="en-US"/>
            </a:br>
            <a:r>
              <a:rPr kumimoji="1" lang="ja-JP" altLang="en-US"/>
              <a:t>　スマートな消防行政サービスの提供</a:t>
            </a:r>
          </a:p>
        </p:txBody>
      </p:sp>
      <p:sp>
        <p:nvSpPr>
          <p:cNvPr id="2" name="テキスト ボックス 1">
            <a:extLst>
              <a:ext uri="{FF2B5EF4-FFF2-40B4-BE49-F238E27FC236}">
                <a16:creationId xmlns:a16="http://schemas.microsoft.com/office/drawing/2014/main" id="{1BF1C74D-9C32-7141-8B79-966F0AB37E39}"/>
              </a:ext>
            </a:extLst>
          </p:cNvPr>
          <p:cNvSpPr txBox="1"/>
          <p:nvPr/>
        </p:nvSpPr>
        <p:spPr>
          <a:xfrm>
            <a:off x="5904000" y="4596939"/>
            <a:ext cx="1298672" cy="369332"/>
          </a:xfrm>
          <a:prstGeom prst="rect">
            <a:avLst/>
          </a:prstGeom>
          <a:noFill/>
        </p:spPr>
        <p:txBody>
          <a:bodyPr wrap="square" rtlCol="0">
            <a:spAutoFit/>
          </a:bodyPr>
          <a:lstStyle/>
          <a:p>
            <a:r>
              <a:rPr kumimoji="1" lang="ja-JP" altLang="en-US" sz="900"/>
              <a:t>①甲種新規</a:t>
            </a:r>
          </a:p>
          <a:p>
            <a:r>
              <a:rPr kumimoji="1" lang="ja-JP" altLang="en-US" sz="900"/>
              <a:t>②防火・防災新規</a:t>
            </a:r>
          </a:p>
        </p:txBody>
      </p:sp>
    </p:spTree>
    <p:extLst>
      <p:ext uri="{BB962C8B-B14F-4D97-AF65-F5344CB8AC3E}">
        <p14:creationId xmlns:p14="http://schemas.microsoft.com/office/powerpoint/2010/main" val="1571375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スライド番号プレースホルダー 2">
            <a:extLst>
              <a:ext uri="{FF2B5EF4-FFF2-40B4-BE49-F238E27FC236}">
                <a16:creationId xmlns:a16="http://schemas.microsoft.com/office/drawing/2014/main" id="{83788097-034D-829F-ADD1-29F2A46DF99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36</a:t>
            </a:fld>
            <a:endParaRPr kumimoji="1" lang="en-GB">
              <a:latin typeface="Yu Gothic UI" panose="020B0500000000000000" pitchFamily="50" charset="-128"/>
              <a:ea typeface="Yu Gothic UI" panose="020B0500000000000000" pitchFamily="50" charset="-128"/>
            </a:endParaRPr>
          </a:p>
        </p:txBody>
      </p:sp>
      <p:sp>
        <p:nvSpPr>
          <p:cNvPr id="28" name="テキスト プレースホルダー 27">
            <a:extLst>
              <a:ext uri="{FF2B5EF4-FFF2-40B4-BE49-F238E27FC236}">
                <a16:creationId xmlns:a16="http://schemas.microsoft.com/office/drawing/2014/main" id="{AECDA41D-4139-BDA9-7DC7-9908BA803FAE}"/>
              </a:ext>
            </a:extLst>
          </p:cNvPr>
          <p:cNvSpPr>
            <a:spLocks noGrp="1"/>
          </p:cNvSpPr>
          <p:nvPr>
            <p:ph type="body" sz="quarter" idx="13"/>
          </p:nvPr>
        </p:nvSpPr>
        <p:spPr/>
        <p:txBody>
          <a:bodyPr/>
          <a:lstStyle/>
          <a:p>
            <a:r>
              <a:rPr lang="ja-JP" altLang="en-US"/>
              <a:t>デジタルを活用した「大阪にふさわしい新たなフロントヤード」をめざし、「書かない、漏れがない、待たない区役所窓口」が実現されていること。</a:t>
            </a:r>
          </a:p>
        </p:txBody>
      </p:sp>
      <p:sp>
        <p:nvSpPr>
          <p:cNvPr id="30" name="テキスト プレースホルダー 29">
            <a:extLst>
              <a:ext uri="{FF2B5EF4-FFF2-40B4-BE49-F238E27FC236}">
                <a16:creationId xmlns:a16="http://schemas.microsoft.com/office/drawing/2014/main" id="{26BE3134-7F8C-0432-924D-4677563CF31F}"/>
              </a:ext>
            </a:extLst>
          </p:cNvPr>
          <p:cNvSpPr>
            <a:spLocks noGrp="1"/>
          </p:cNvSpPr>
          <p:nvPr>
            <p:ph type="body" sz="quarter" idx="14"/>
          </p:nvPr>
        </p:nvSpPr>
        <p:spPr/>
        <p:txBody>
          <a:bodyPr/>
          <a:lstStyle/>
          <a:p>
            <a:r>
              <a:rPr lang="ja-JP" altLang="en-US" sz="1100">
                <a:latin typeface="Yu Gothic UI" panose="020B0500000000000000" pitchFamily="50" charset="-128"/>
                <a:ea typeface="Yu Gothic UI" panose="020B0500000000000000" pitchFamily="50" charset="-128"/>
              </a:rPr>
              <a:t>窓口支援システムを活用した区役所窓口業務の改善・自動化を検討する。</a:t>
            </a:r>
          </a:p>
          <a:p>
            <a:endParaRPr lang="ja-JP" altLang="en-US"/>
          </a:p>
        </p:txBody>
      </p:sp>
      <p:sp>
        <p:nvSpPr>
          <p:cNvPr id="32" name="テキスト プレースホルダー 3">
            <a:extLst>
              <a:ext uri="{FF2B5EF4-FFF2-40B4-BE49-F238E27FC236}">
                <a16:creationId xmlns:a16="http://schemas.microsoft.com/office/drawing/2014/main" id="{9E846B09-5E41-302E-BC51-B28A648C21D1}"/>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市民が区役所窓口で手続を行う際には、</a:t>
            </a:r>
            <a:r>
              <a:rPr lang="en-US" altLang="ja-JP"/>
              <a:t>1</a:t>
            </a:r>
            <a:r>
              <a:rPr lang="ja-JP" altLang="en-US"/>
              <a:t>回の来庁で複数の申請を行うことが多いことから、同じ内容（氏名や住所等）を何度も記入する必要があり、多くの手間と時間を要することが多い。特に３～４月の混雑期では、待ち時間が長くなる状態が慢性化している。</a:t>
            </a:r>
          </a:p>
          <a:p>
            <a:r>
              <a:rPr lang="ja-JP" altLang="en-US"/>
              <a:t>区役所窓口における全体的な業務改善（</a:t>
            </a:r>
            <a:r>
              <a:rPr lang="en-US" altLang="ja-JP"/>
              <a:t>BPR</a:t>
            </a:r>
            <a:r>
              <a:rPr lang="ja-JP" altLang="en-US"/>
              <a:t>）に加えて、自治体が保有する住民データを使用して自動で申請内容に反映する申請書作成支援機能や、聞き取った内容に基づき必要な手続きを案内するガイダンス機能を有する窓口支援システムを導入することで、「書かない、漏れがない窓口」の実現をめざす。</a:t>
            </a:r>
          </a:p>
          <a:p>
            <a:r>
              <a:rPr lang="ja-JP" altLang="en-US"/>
              <a:t>窓口支援システムを導入することで、来庁者は申請書を書かずに手続きができ、かつ、案内漏れを防ぎ正確なサービスを提供することが可能となる。また、申請データを住民情報系基幹システムと連携することで入力・点検といった作業を自動化し、待ち時間を短縮することが可能となる。</a:t>
            </a:r>
          </a:p>
        </p:txBody>
      </p:sp>
      <p:sp>
        <p:nvSpPr>
          <p:cNvPr id="33" name="正方形/長方形 32">
            <a:extLst>
              <a:ext uri="{FF2B5EF4-FFF2-40B4-BE49-F238E27FC236}">
                <a16:creationId xmlns:a16="http://schemas.microsoft.com/office/drawing/2014/main" id="{3DF8A872-E797-2963-EB6E-FD4B6D057318}"/>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4" name="正方形/長方形 33">
            <a:extLst>
              <a:ext uri="{FF2B5EF4-FFF2-40B4-BE49-F238E27FC236}">
                <a16:creationId xmlns:a16="http://schemas.microsoft.com/office/drawing/2014/main" id="{32194114-BBC6-973F-4AF4-633A6595FA49}"/>
              </a:ext>
            </a:extLst>
          </p:cNvPr>
          <p:cNvSpPr/>
          <p:nvPr/>
        </p:nvSpPr>
        <p:spPr>
          <a:xfrm>
            <a:off x="4860000" y="1963152"/>
            <a:ext cx="972000" cy="20754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6" name="グループ化 35">
            <a:extLst>
              <a:ext uri="{FF2B5EF4-FFF2-40B4-BE49-F238E27FC236}">
                <a16:creationId xmlns:a16="http://schemas.microsoft.com/office/drawing/2014/main" id="{349B1B35-B5A8-946C-8D8F-6B8563836B87}"/>
              </a:ext>
            </a:extLst>
          </p:cNvPr>
          <p:cNvGrpSpPr/>
          <p:nvPr/>
        </p:nvGrpSpPr>
        <p:grpSpPr>
          <a:xfrm>
            <a:off x="4881838" y="4419600"/>
            <a:ext cx="1157494" cy="243520"/>
            <a:chOff x="528309" y="7695403"/>
            <a:chExt cx="1157494" cy="243520"/>
          </a:xfrm>
        </p:grpSpPr>
        <p:sp>
          <p:nvSpPr>
            <p:cNvPr id="37" name="正方形/長方形 36">
              <a:extLst>
                <a:ext uri="{FF2B5EF4-FFF2-40B4-BE49-F238E27FC236}">
                  <a16:creationId xmlns:a16="http://schemas.microsoft.com/office/drawing/2014/main" id="{23511694-5E78-83DC-4343-A10E3F632EA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8" name="テキスト ボックス 37">
              <a:extLst>
                <a:ext uri="{FF2B5EF4-FFF2-40B4-BE49-F238E27FC236}">
                  <a16:creationId xmlns:a16="http://schemas.microsoft.com/office/drawing/2014/main" id="{BFAD2E32-294F-250A-5782-3333E5C9C85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9" name="正方形/長方形 38">
            <a:extLst>
              <a:ext uri="{FF2B5EF4-FFF2-40B4-BE49-F238E27FC236}">
                <a16:creationId xmlns:a16="http://schemas.microsoft.com/office/drawing/2014/main" id="{B45BAE2A-7371-7A2B-6650-76C288A993A8}"/>
              </a:ext>
            </a:extLst>
          </p:cNvPr>
          <p:cNvSpPr/>
          <p:nvPr/>
        </p:nvSpPr>
        <p:spPr>
          <a:xfrm>
            <a:off x="6972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0" name="正方形/長方形 39">
            <a:extLst>
              <a:ext uri="{FF2B5EF4-FFF2-40B4-BE49-F238E27FC236}">
                <a16:creationId xmlns:a16="http://schemas.microsoft.com/office/drawing/2014/main" id="{B5C86409-114E-A10B-BEF6-EA0D7DE591ED}"/>
              </a:ext>
            </a:extLst>
          </p:cNvPr>
          <p:cNvSpPr/>
          <p:nvPr/>
        </p:nvSpPr>
        <p:spPr>
          <a:xfrm>
            <a:off x="5928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1" name="正方形/長方形 40">
            <a:extLst>
              <a:ext uri="{FF2B5EF4-FFF2-40B4-BE49-F238E27FC236}">
                <a16:creationId xmlns:a16="http://schemas.microsoft.com/office/drawing/2014/main" id="{7C21CC91-372D-258E-C2D2-226156AA6953}"/>
              </a:ext>
            </a:extLst>
          </p:cNvPr>
          <p:cNvSpPr/>
          <p:nvPr/>
        </p:nvSpPr>
        <p:spPr>
          <a:xfrm>
            <a:off x="8016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2" name="テキスト ボックス 41">
            <a:extLst>
              <a:ext uri="{FF2B5EF4-FFF2-40B4-BE49-F238E27FC236}">
                <a16:creationId xmlns:a16="http://schemas.microsoft.com/office/drawing/2014/main" id="{67543E1B-3EB1-82AB-BE3C-25FA1FB1CB55}"/>
              </a:ext>
            </a:extLst>
          </p:cNvPr>
          <p:cNvSpPr txBox="1"/>
          <p:nvPr/>
        </p:nvSpPr>
        <p:spPr>
          <a:xfrm>
            <a:off x="4881838" y="5086406"/>
            <a:ext cx="972000" cy="465257"/>
          </a:xfrm>
          <a:prstGeom prst="rect">
            <a:avLst/>
          </a:prstGeom>
          <a:solidFill>
            <a:srgbClr val="AF1932"/>
          </a:solidFill>
        </p:spPr>
        <p:txBody>
          <a:bodyPr wrap="square" lIns="0" tIns="0" rIns="0" bIns="0" rtlCol="0" anchor="ctr" anchorCtr="0">
            <a:noAutofit/>
          </a:bodyPr>
          <a:lstStyle/>
          <a:p>
            <a:pPr algn="ctr" defTabSz="228600">
              <a:lnSpc>
                <a:spcPts val="1000"/>
              </a:lnSpc>
              <a:spcBef>
                <a:spcPts val="600"/>
              </a:spcBef>
              <a:defRPr/>
            </a:pPr>
            <a:r>
              <a:rPr kumimoji="1" lang="ja-JP" altLang="en-US" sz="1000" b="1">
                <a:solidFill>
                  <a:srgbClr val="FFFFFF"/>
                </a:solidFill>
                <a:latin typeface="Yu Gothic UI" panose="020B0500000000000000" pitchFamily="50" charset="-128"/>
                <a:ea typeface="Yu Gothic UI" panose="020B0500000000000000" pitchFamily="50" charset="-128"/>
              </a:rPr>
              <a:t>業務改善</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3" name="ホームベース 30">
            <a:extLst>
              <a:ext uri="{FF2B5EF4-FFF2-40B4-BE49-F238E27FC236}">
                <a16:creationId xmlns:a16="http://schemas.microsoft.com/office/drawing/2014/main" id="{006B60DE-0A84-87CE-C648-4599EC81E68D}"/>
              </a:ext>
            </a:extLst>
          </p:cNvPr>
          <p:cNvSpPr/>
          <p:nvPr/>
        </p:nvSpPr>
        <p:spPr>
          <a:xfrm>
            <a:off x="5928479" y="562786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導入検討</a:t>
            </a:r>
          </a:p>
        </p:txBody>
      </p:sp>
      <p:sp>
        <p:nvSpPr>
          <p:cNvPr id="44" name="テキスト ボックス 43">
            <a:extLst>
              <a:ext uri="{FF2B5EF4-FFF2-40B4-BE49-F238E27FC236}">
                <a16:creationId xmlns:a16="http://schemas.microsoft.com/office/drawing/2014/main" id="{9B57405F-A46F-4F2E-2804-A1195FA69A08}"/>
              </a:ext>
            </a:extLst>
          </p:cNvPr>
          <p:cNvSpPr txBox="1"/>
          <p:nvPr/>
        </p:nvSpPr>
        <p:spPr>
          <a:xfrm>
            <a:off x="4881838" y="562786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窓口支援システム</a:t>
            </a:r>
            <a:br>
              <a:rPr lang="en-US" altLang="ja-JP" sz="1000" b="1">
                <a:solidFill>
                  <a:srgbClr val="FFFFFF"/>
                </a:solidFill>
                <a:latin typeface="Yu Gothic UI" panose="020B0500000000000000" pitchFamily="50" charset="-128"/>
                <a:ea typeface="Yu Gothic UI" panose="020B0500000000000000" pitchFamily="50" charset="-128"/>
              </a:rPr>
            </a:br>
            <a:r>
              <a:rPr lang="ja-JP" altLang="en-US" sz="1000" b="1">
                <a:solidFill>
                  <a:srgbClr val="FFFFFF"/>
                </a:solidFill>
                <a:latin typeface="Yu Gothic UI" panose="020B0500000000000000" pitchFamily="50" charset="-128"/>
                <a:ea typeface="Yu Gothic UI" panose="020B0500000000000000" pitchFamily="50" charset="-128"/>
              </a:rPr>
              <a:t>の検討</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45" name="ホームベース 30">
            <a:extLst>
              <a:ext uri="{FF2B5EF4-FFF2-40B4-BE49-F238E27FC236}">
                <a16:creationId xmlns:a16="http://schemas.microsoft.com/office/drawing/2014/main" id="{0925CA60-768E-D05C-96A3-81AAA8095ADA}"/>
              </a:ext>
            </a:extLst>
          </p:cNvPr>
          <p:cNvSpPr/>
          <p:nvPr/>
        </p:nvSpPr>
        <p:spPr>
          <a:xfrm>
            <a:off x="5928478" y="508640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業務改善</a:t>
            </a:r>
          </a:p>
        </p:txBody>
      </p:sp>
      <p:sp>
        <p:nvSpPr>
          <p:cNvPr id="50" name="ホームベース 30">
            <a:extLst>
              <a:ext uri="{FF2B5EF4-FFF2-40B4-BE49-F238E27FC236}">
                <a16:creationId xmlns:a16="http://schemas.microsoft.com/office/drawing/2014/main" id="{CBD53248-2D3F-738B-EF8F-9B785C7277DA}"/>
              </a:ext>
            </a:extLst>
          </p:cNvPr>
          <p:cNvSpPr/>
          <p:nvPr/>
        </p:nvSpPr>
        <p:spPr>
          <a:xfrm>
            <a:off x="6972478" y="5635920"/>
            <a:ext cx="2019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モデル区での事業実施</a:t>
            </a:r>
          </a:p>
        </p:txBody>
      </p:sp>
      <p:pic>
        <p:nvPicPr>
          <p:cNvPr id="51" name="図プレースホルダー 34" descr="おもちゃ, 時計 が含まれている画像&#10;&#10;自動的に生成された説明">
            <a:extLst>
              <a:ext uri="{FF2B5EF4-FFF2-40B4-BE49-F238E27FC236}">
                <a16:creationId xmlns:a16="http://schemas.microsoft.com/office/drawing/2014/main" id="{F696B8F2-6BC3-4A35-A691-36C4D1E7E5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84"/>
          <a:stretch/>
        </p:blipFill>
        <p:spPr>
          <a:xfrm>
            <a:off x="609600" y="5176837"/>
            <a:ext cx="719138" cy="919163"/>
          </a:xfrm>
          <a:prstGeom prst="rect">
            <a:avLst/>
          </a:prstGeom>
        </p:spPr>
      </p:pic>
      <p:pic>
        <p:nvPicPr>
          <p:cNvPr id="52" name="図 51" descr="黒い背景と白い文字&#10;&#10;自動的に生成された説明">
            <a:extLst>
              <a:ext uri="{FF2B5EF4-FFF2-40B4-BE49-F238E27FC236}">
                <a16:creationId xmlns:a16="http://schemas.microsoft.com/office/drawing/2014/main" id="{364CEF90-FA1C-15EB-0067-BE95843E83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861104" y="5181041"/>
            <a:ext cx="446942" cy="532263"/>
          </a:xfrm>
          <a:prstGeom prst="rect">
            <a:avLst/>
          </a:prstGeom>
        </p:spPr>
      </p:pic>
      <p:pic>
        <p:nvPicPr>
          <p:cNvPr id="53" name="図 52" descr="コンピュータ, 座る, キーボード が含まれている画像&#10;&#10;自動的に生成された説明">
            <a:extLst>
              <a:ext uri="{FF2B5EF4-FFF2-40B4-BE49-F238E27FC236}">
                <a16:creationId xmlns:a16="http://schemas.microsoft.com/office/drawing/2014/main" id="{AD5DD1B8-F72A-6C40-EE06-78AA21A0C6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320" y="4746716"/>
            <a:ext cx="622167" cy="684641"/>
          </a:xfrm>
          <a:prstGeom prst="rect">
            <a:avLst/>
          </a:prstGeom>
        </p:spPr>
      </p:pic>
      <p:pic>
        <p:nvPicPr>
          <p:cNvPr id="54" name="図 53">
            <a:extLst>
              <a:ext uri="{FF2B5EF4-FFF2-40B4-BE49-F238E27FC236}">
                <a16:creationId xmlns:a16="http://schemas.microsoft.com/office/drawing/2014/main" id="{67EF36E4-3A06-9ACC-F184-197A900FBE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65280" y="4622282"/>
            <a:ext cx="2111260" cy="1455121"/>
          </a:xfrm>
          <a:prstGeom prst="rect">
            <a:avLst/>
          </a:prstGeom>
        </p:spPr>
      </p:pic>
      <p:graphicFrame>
        <p:nvGraphicFramePr>
          <p:cNvPr id="55" name="表 54">
            <a:extLst>
              <a:ext uri="{FF2B5EF4-FFF2-40B4-BE49-F238E27FC236}">
                <a16:creationId xmlns:a16="http://schemas.microsoft.com/office/drawing/2014/main" id="{2430CB96-94A1-8C4E-4F12-6F6D25F4EC02}"/>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aphicFrame>
        <p:nvGraphicFramePr>
          <p:cNvPr id="2" name="表プレースホルダー 20">
            <a:extLst>
              <a:ext uri="{FF2B5EF4-FFF2-40B4-BE49-F238E27FC236}">
                <a16:creationId xmlns:a16="http://schemas.microsoft.com/office/drawing/2014/main" id="{64E5EC11-704B-1922-00AF-7B8F526B6C67}"/>
              </a:ext>
            </a:extLst>
          </p:cNvPr>
          <p:cNvGraphicFramePr>
            <a:graphicFrameLocks/>
          </p:cNvGraphicFramePr>
          <p:nvPr/>
        </p:nvGraphicFramePr>
        <p:xfrm>
          <a:off x="5952983" y="2548467"/>
          <a:ext cx="3216274" cy="1440000"/>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60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取組計画の検討</a:t>
                      </a:r>
                    </a:p>
                  </a:txBody>
                  <a:tcPr anchor="ctr">
                    <a:solidFill>
                      <a:srgbClr val="FCEAED"/>
                    </a:solidFill>
                  </a:tcPr>
                </a:tc>
                <a:extLst>
                  <a:ext uri="{0D108BD9-81ED-4DB2-BD59-A6C34878D82A}">
                    <a16:rowId xmlns:a16="http://schemas.microsoft.com/office/drawing/2014/main" val="137827545"/>
                  </a:ext>
                </a:extLst>
              </a:tr>
              <a:tr h="360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導入検討</a:t>
                      </a:r>
                    </a:p>
                  </a:txBody>
                  <a:tcPr anchor="ctr">
                    <a:solidFill>
                      <a:srgbClr val="FCEAED"/>
                    </a:solidFill>
                  </a:tcPr>
                </a:tc>
                <a:extLst>
                  <a:ext uri="{0D108BD9-81ED-4DB2-BD59-A6C34878D82A}">
                    <a16:rowId xmlns:a16="http://schemas.microsoft.com/office/drawing/2014/main" val="3387827350"/>
                  </a:ext>
                </a:extLst>
              </a:tr>
              <a:tr h="360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rowSpan="2">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モデル区での事業実施</a:t>
                      </a:r>
                    </a:p>
                  </a:txBody>
                  <a:tcPr anchor="ctr">
                    <a:solidFill>
                      <a:srgbClr val="FCEAED"/>
                    </a:solidFill>
                  </a:tcPr>
                </a:tc>
                <a:extLst>
                  <a:ext uri="{0D108BD9-81ED-4DB2-BD59-A6C34878D82A}">
                    <a16:rowId xmlns:a16="http://schemas.microsoft.com/office/drawing/2014/main" val="3011694763"/>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vMerge="1">
                  <a:txBody>
                    <a:bodyPr/>
                    <a:lstStyle/>
                    <a:p>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4261379056"/>
                  </a:ext>
                </a:extLst>
              </a:tr>
            </a:tbl>
          </a:graphicData>
        </a:graphic>
      </p:graphicFrame>
      <p:grpSp>
        <p:nvGrpSpPr>
          <p:cNvPr id="6" name="グループ化 5">
            <a:extLst>
              <a:ext uri="{FF2B5EF4-FFF2-40B4-BE49-F238E27FC236}">
                <a16:creationId xmlns:a16="http://schemas.microsoft.com/office/drawing/2014/main" id="{1595F4A4-C7FD-12FC-E3A6-8ACF300D7BFE}"/>
              </a:ext>
            </a:extLst>
          </p:cNvPr>
          <p:cNvGrpSpPr/>
          <p:nvPr/>
        </p:nvGrpSpPr>
        <p:grpSpPr>
          <a:xfrm>
            <a:off x="4881600" y="892800"/>
            <a:ext cx="2011895" cy="243520"/>
            <a:chOff x="528309" y="3016181"/>
            <a:chExt cx="2011895" cy="243520"/>
          </a:xfrm>
        </p:grpSpPr>
        <p:sp>
          <p:nvSpPr>
            <p:cNvPr id="7" name="正方形/長方形 6">
              <a:extLst>
                <a:ext uri="{FF2B5EF4-FFF2-40B4-BE49-F238E27FC236}">
                  <a16:creationId xmlns:a16="http://schemas.microsoft.com/office/drawing/2014/main" id="{AD1D0F33-D836-A107-D7C6-8C13A949AAA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B82A2987-E0D3-831E-537C-B4E7FA99B60E}"/>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5" name="タイトル 25">
            <a:extLst>
              <a:ext uri="{FF2B5EF4-FFF2-40B4-BE49-F238E27FC236}">
                <a16:creationId xmlns:a16="http://schemas.microsoft.com/office/drawing/2014/main" id="{7EE258E8-6B69-3F27-6656-F72301DED20A}"/>
              </a:ext>
            </a:extLst>
          </p:cNvPr>
          <p:cNvSpPr>
            <a:spLocks noGrp="1"/>
          </p:cNvSpPr>
          <p:nvPr>
            <p:ph type="title"/>
          </p:nvPr>
        </p:nvSpPr>
        <p:spPr>
          <a:xfrm>
            <a:off x="446400" y="85725"/>
            <a:ext cx="4737911" cy="728793"/>
          </a:xfrm>
        </p:spPr>
        <p:txBody>
          <a:bodyPr/>
          <a:lstStyle/>
          <a:p>
            <a:r>
              <a:rPr lang="ja-JP" altLang="en-US"/>
              <a:t>書かない、漏れがない、待たない</a:t>
            </a:r>
            <a:br>
              <a:rPr lang="en-US" altLang="ja-JP"/>
            </a:br>
            <a:r>
              <a:rPr lang="ja-JP" altLang="en-US"/>
              <a:t>　区役所窓口の実現</a:t>
            </a:r>
          </a:p>
        </p:txBody>
      </p:sp>
    </p:spTree>
    <p:extLst>
      <p:ext uri="{BB962C8B-B14F-4D97-AF65-F5344CB8AC3E}">
        <p14:creationId xmlns:p14="http://schemas.microsoft.com/office/powerpoint/2010/main" val="3380044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DB23A-73C3-F6EA-3DB9-65CB23821E0B}"/>
            </a:ext>
          </a:extLst>
        </p:cNvPr>
        <p:cNvGrpSpPr/>
        <p:nvPr/>
      </p:nvGrpSpPr>
      <p:grpSpPr>
        <a:xfrm>
          <a:off x="0" y="0"/>
          <a:ext cx="0" cy="0"/>
          <a:chOff x="0" y="0"/>
          <a:chExt cx="0" cy="0"/>
        </a:xfrm>
      </p:grpSpPr>
      <p:sp>
        <p:nvSpPr>
          <p:cNvPr id="50" name="スライド番号プレースホルダー 2">
            <a:extLst>
              <a:ext uri="{FF2B5EF4-FFF2-40B4-BE49-F238E27FC236}">
                <a16:creationId xmlns:a16="http://schemas.microsoft.com/office/drawing/2014/main" id="{E92265A2-9C0F-CDE6-C80F-C9CEF5E8993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37</a:t>
            </a:fld>
            <a:endParaRPr kumimoji="1" lang="en-GB">
              <a:latin typeface="Yu Gothic UI" panose="020B0500000000000000" pitchFamily="50" charset="-128"/>
              <a:ea typeface="Yu Gothic UI" panose="020B0500000000000000" pitchFamily="50" charset="-128"/>
            </a:endParaRPr>
          </a:p>
        </p:txBody>
      </p:sp>
      <p:sp>
        <p:nvSpPr>
          <p:cNvPr id="9" name="テキスト プレースホルダー 8">
            <a:extLst>
              <a:ext uri="{FF2B5EF4-FFF2-40B4-BE49-F238E27FC236}">
                <a16:creationId xmlns:a16="http://schemas.microsoft.com/office/drawing/2014/main" id="{F0F2E804-4D3C-9DA1-13A0-C9308A41D442}"/>
              </a:ext>
            </a:extLst>
          </p:cNvPr>
          <p:cNvSpPr>
            <a:spLocks noGrp="1"/>
          </p:cNvSpPr>
          <p:nvPr>
            <p:ph type="body" sz="quarter" idx="13"/>
          </p:nvPr>
        </p:nvSpPr>
        <p:spPr/>
        <p:txBody>
          <a:bodyPr/>
          <a:lstStyle/>
          <a:p>
            <a:r>
              <a:rPr lang="ja-JP" altLang="en-US"/>
              <a:t>窓口の待ち時間の短縮や待合の混雑解消により市民サービスの向上及び転出届におけるバックヤードの効率化が実現されていること。</a:t>
            </a:r>
          </a:p>
        </p:txBody>
      </p:sp>
      <p:sp>
        <p:nvSpPr>
          <p:cNvPr id="11" name="テキスト プレースホルダー 10">
            <a:extLst>
              <a:ext uri="{FF2B5EF4-FFF2-40B4-BE49-F238E27FC236}">
                <a16:creationId xmlns:a16="http://schemas.microsoft.com/office/drawing/2014/main" id="{F889DAF2-8623-B49D-28E0-D141FFD5202B}"/>
              </a:ext>
            </a:extLst>
          </p:cNvPr>
          <p:cNvSpPr>
            <a:spLocks noGrp="1"/>
          </p:cNvSpPr>
          <p:nvPr>
            <p:ph type="body" sz="quarter" idx="14"/>
          </p:nvPr>
        </p:nvSpPr>
        <p:spPr/>
        <p:txBody>
          <a:bodyPr/>
          <a:lstStyle/>
          <a:p>
            <a:r>
              <a:rPr lang="ja-JP" altLang="en-US"/>
              <a:t>マイナポータルでの転出届の利用率（市内異動除く）</a:t>
            </a:r>
            <a:endParaRPr lang="en-US" altLang="ja-JP"/>
          </a:p>
          <a:p>
            <a:pPr marL="0" indent="0">
              <a:buNone/>
            </a:pPr>
            <a:r>
              <a:rPr lang="ja-JP" altLang="en-US"/>
              <a:t> </a:t>
            </a:r>
            <a:r>
              <a:rPr kumimoji="1" lang="ja-JP" altLang="en-US" sz="1100">
                <a:solidFill>
                  <a:schemeClr val="tx1"/>
                </a:solidFill>
                <a:latin typeface="Yu Gothic UI" panose="020B0500000000000000" pitchFamily="50" charset="-128"/>
                <a:ea typeface="Yu Gothic UI" panose="020B0500000000000000" pitchFamily="50" charset="-128"/>
              </a:rPr>
              <a:t>（全区展開後の数値）</a:t>
            </a:r>
          </a:p>
          <a:p>
            <a:endParaRPr lang="ja-JP" altLang="en-US"/>
          </a:p>
        </p:txBody>
      </p:sp>
      <p:graphicFrame>
        <p:nvGraphicFramePr>
          <p:cNvPr id="8" name="表 7">
            <a:extLst>
              <a:ext uri="{FF2B5EF4-FFF2-40B4-BE49-F238E27FC236}">
                <a16:creationId xmlns:a16="http://schemas.microsoft.com/office/drawing/2014/main" id="{24DDAC2F-3C00-A139-C8DE-4FAF3C5A472E}"/>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7" name="テキスト プレースホルダー 3">
            <a:extLst>
              <a:ext uri="{FF2B5EF4-FFF2-40B4-BE49-F238E27FC236}">
                <a16:creationId xmlns:a16="http://schemas.microsoft.com/office/drawing/2014/main" id="{FAF63B36-0EB3-12DA-EB1B-57E3B7023380}"/>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区役所住民情報窓口等にマイナポータル利用環境を設置し、区役所に来られた方でもマイナンバーカードを持参していれば、区役所に設置の環境で転出届・転入予約をできるようにする。</a:t>
            </a:r>
          </a:p>
          <a:p>
            <a:r>
              <a:rPr lang="ja-JP" altLang="en-US"/>
              <a:t>転出の手続きを行う際に市民の方は書くことや窓口に並ぶことなくスマートフォン等で届出を行うことができることから、手続き時間の短縮を図る。また、標準化移行後については、マイナポータルで転出届を行った申請内容が住民基本台帳システムに自動で反映されることから、更なる業務の効率化が図られる。</a:t>
            </a:r>
          </a:p>
        </p:txBody>
      </p:sp>
      <p:sp>
        <p:nvSpPr>
          <p:cNvPr id="29" name="正方形/長方形 28">
            <a:extLst>
              <a:ext uri="{FF2B5EF4-FFF2-40B4-BE49-F238E27FC236}">
                <a16:creationId xmlns:a16="http://schemas.microsoft.com/office/drawing/2014/main" id="{F1711AC3-7C90-0172-8A04-02FDE3B9112C}"/>
              </a:ext>
            </a:extLst>
          </p:cNvPr>
          <p:cNvSpPr/>
          <p:nvPr/>
        </p:nvSpPr>
        <p:spPr>
          <a:xfrm>
            <a:off x="4860000" y="1296000"/>
            <a:ext cx="972000" cy="685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30" name="表プレースホルダー 18">
            <a:extLst>
              <a:ext uri="{FF2B5EF4-FFF2-40B4-BE49-F238E27FC236}">
                <a16:creationId xmlns:a16="http://schemas.microsoft.com/office/drawing/2014/main" id="{F3F2F389-9C48-B0A7-9CCA-6830F9E9B69B}"/>
              </a:ext>
            </a:extLst>
          </p:cNvPr>
          <p:cNvGraphicFramePr>
            <a:graphicFrameLocks/>
          </p:cNvGraphicFramePr>
          <p:nvPr>
            <p:extLst>
              <p:ext uri="{D42A27DB-BD31-4B8C-83A1-F6EECF244321}">
                <p14:modId xmlns:p14="http://schemas.microsoft.com/office/powerpoint/2010/main" val="2733086352"/>
              </p:ext>
            </p:extLst>
          </p:nvPr>
        </p:nvGraphicFramePr>
        <p:xfrm>
          <a:off x="5991370" y="2526070"/>
          <a:ext cx="3240000" cy="8391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504293082"/>
                    </a:ext>
                  </a:extLst>
                </a:gridCol>
                <a:gridCol w="858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25</a:t>
                      </a:r>
                      <a:r>
                        <a:rPr kumimoji="1" lang="ja-JP" altLang="en-US" sz="1000">
                          <a:solidFill>
                            <a:schemeClr val="tx1"/>
                          </a:solidFill>
                          <a:latin typeface="Yu Gothic UI" panose="020B0500000000000000" pitchFamily="50" charset="-128"/>
                          <a:ea typeface="Yu Gothic UI" panose="020B0500000000000000" pitchFamily="50" charset="-128"/>
                        </a:rPr>
                        <a:t>％</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30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40</a:t>
                      </a: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31" name="正方形/長方形 30">
            <a:extLst>
              <a:ext uri="{FF2B5EF4-FFF2-40B4-BE49-F238E27FC236}">
                <a16:creationId xmlns:a16="http://schemas.microsoft.com/office/drawing/2014/main" id="{94A72C38-772C-4BEA-0E47-D562426B6030}"/>
              </a:ext>
            </a:extLst>
          </p:cNvPr>
          <p:cNvSpPr/>
          <p:nvPr/>
        </p:nvSpPr>
        <p:spPr>
          <a:xfrm>
            <a:off x="4860000" y="2057400"/>
            <a:ext cx="972000" cy="14478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2" name="グループ化 31">
            <a:extLst>
              <a:ext uri="{FF2B5EF4-FFF2-40B4-BE49-F238E27FC236}">
                <a16:creationId xmlns:a16="http://schemas.microsoft.com/office/drawing/2014/main" id="{03926446-5A4C-43E4-2BCB-44C795459F75}"/>
              </a:ext>
            </a:extLst>
          </p:cNvPr>
          <p:cNvGrpSpPr/>
          <p:nvPr/>
        </p:nvGrpSpPr>
        <p:grpSpPr>
          <a:xfrm>
            <a:off x="4881838" y="4038600"/>
            <a:ext cx="1157494" cy="243520"/>
            <a:chOff x="528309" y="7695403"/>
            <a:chExt cx="1157494" cy="243520"/>
          </a:xfrm>
        </p:grpSpPr>
        <p:sp>
          <p:nvSpPr>
            <p:cNvPr id="33" name="正方形/長方形 32">
              <a:extLst>
                <a:ext uri="{FF2B5EF4-FFF2-40B4-BE49-F238E27FC236}">
                  <a16:creationId xmlns:a16="http://schemas.microsoft.com/office/drawing/2014/main" id="{8DA92D93-2C5D-3308-5664-34D3FFBD896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5824AE1F-0874-64A5-A0C9-D17CEE8C621C}"/>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7" name="正方形/長方形 36">
            <a:extLst>
              <a:ext uri="{FF2B5EF4-FFF2-40B4-BE49-F238E27FC236}">
                <a16:creationId xmlns:a16="http://schemas.microsoft.com/office/drawing/2014/main" id="{AA2A9C4C-7024-F04E-8FB3-DA79172FA163}"/>
              </a:ext>
            </a:extLst>
          </p:cNvPr>
          <p:cNvSpPr/>
          <p:nvPr/>
        </p:nvSpPr>
        <p:spPr>
          <a:xfrm>
            <a:off x="6972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8" name="正方形/長方形 37">
            <a:extLst>
              <a:ext uri="{FF2B5EF4-FFF2-40B4-BE49-F238E27FC236}">
                <a16:creationId xmlns:a16="http://schemas.microsoft.com/office/drawing/2014/main" id="{9C3702F0-F309-FCBE-A2E9-7B7DC8C00597}"/>
              </a:ext>
            </a:extLst>
          </p:cNvPr>
          <p:cNvSpPr/>
          <p:nvPr/>
        </p:nvSpPr>
        <p:spPr>
          <a:xfrm>
            <a:off x="5928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9" name="正方形/長方形 38">
            <a:extLst>
              <a:ext uri="{FF2B5EF4-FFF2-40B4-BE49-F238E27FC236}">
                <a16:creationId xmlns:a16="http://schemas.microsoft.com/office/drawing/2014/main" id="{BB1D5C11-1D2A-E469-68CB-8D5EF95D806A}"/>
              </a:ext>
            </a:extLst>
          </p:cNvPr>
          <p:cNvSpPr/>
          <p:nvPr/>
        </p:nvSpPr>
        <p:spPr>
          <a:xfrm>
            <a:off x="8016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0" name="テキスト ボックス 39">
            <a:extLst>
              <a:ext uri="{FF2B5EF4-FFF2-40B4-BE49-F238E27FC236}">
                <a16:creationId xmlns:a16="http://schemas.microsoft.com/office/drawing/2014/main" id="{B938C68F-4C6A-07F2-313A-6B8E7AF5153D}"/>
              </a:ext>
            </a:extLst>
          </p:cNvPr>
          <p:cNvSpPr txBox="1"/>
          <p:nvPr/>
        </p:nvSpPr>
        <p:spPr>
          <a:xfrm>
            <a:off x="4881838" y="4705406"/>
            <a:ext cx="972000" cy="701914"/>
          </a:xfrm>
          <a:prstGeom prst="rect">
            <a:avLst/>
          </a:prstGeom>
          <a:solidFill>
            <a:srgbClr val="AF1932"/>
          </a:solidFill>
        </p:spPr>
        <p:txBody>
          <a:bodyPr wrap="square" lIns="0" tIns="0" rIns="0" bIns="0" rtlCol="0" anchor="ctr" anchorCtr="0">
            <a:noAutofit/>
          </a:bodyPr>
          <a:lstStyle/>
          <a:p>
            <a:pPr algn="ctr" defTabSz="228600">
              <a:lnSpc>
                <a:spcPts val="1000"/>
              </a:lnSpc>
              <a:spcBef>
                <a:spcPts val="600"/>
              </a:spcBef>
              <a:defRPr/>
            </a:pPr>
            <a:r>
              <a:rPr kumimoji="1" lang="ja-JP" altLang="en-US" sz="1000" b="1">
                <a:solidFill>
                  <a:srgbClr val="FFFFFF"/>
                </a:solidFill>
                <a:latin typeface="Yu Gothic UI" panose="020B0500000000000000" pitchFamily="50" charset="-128"/>
                <a:ea typeface="Yu Gothic UI" panose="020B0500000000000000" pitchFamily="50" charset="-128"/>
              </a:rPr>
              <a:t>実証事業と</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その検証</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8600DCED-A7FD-B025-369A-C7F23FECCBC7}"/>
              </a:ext>
            </a:extLst>
          </p:cNvPr>
          <p:cNvSpPr txBox="1"/>
          <p:nvPr/>
        </p:nvSpPr>
        <p:spPr>
          <a:xfrm>
            <a:off x="4881838" y="54674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本番実装</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43" name="ホームベース 30">
            <a:extLst>
              <a:ext uri="{FF2B5EF4-FFF2-40B4-BE49-F238E27FC236}">
                <a16:creationId xmlns:a16="http://schemas.microsoft.com/office/drawing/2014/main" id="{BF8508A8-55BA-95D5-97FC-692315D43A7C}"/>
              </a:ext>
            </a:extLst>
          </p:cNvPr>
          <p:cNvSpPr/>
          <p:nvPr/>
        </p:nvSpPr>
        <p:spPr>
          <a:xfrm>
            <a:off x="5928478" y="4705406"/>
            <a:ext cx="853322" cy="70191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実証事業</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（福島区・城東区）の</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結果検証</a:t>
            </a:r>
          </a:p>
        </p:txBody>
      </p:sp>
      <p:sp>
        <p:nvSpPr>
          <p:cNvPr id="44" name="ホームベース 30">
            <a:extLst>
              <a:ext uri="{FF2B5EF4-FFF2-40B4-BE49-F238E27FC236}">
                <a16:creationId xmlns:a16="http://schemas.microsoft.com/office/drawing/2014/main" id="{A3718A64-2643-AD58-DD20-23A7590B3712}"/>
              </a:ext>
            </a:extLst>
          </p:cNvPr>
          <p:cNvSpPr/>
          <p:nvPr/>
        </p:nvSpPr>
        <p:spPr>
          <a:xfrm>
            <a:off x="6781800" y="5475463"/>
            <a:ext cx="22098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全区での事業実施</a:t>
            </a:r>
          </a:p>
        </p:txBody>
      </p:sp>
      <p:grpSp>
        <p:nvGrpSpPr>
          <p:cNvPr id="3" name="グループ化 2">
            <a:extLst>
              <a:ext uri="{FF2B5EF4-FFF2-40B4-BE49-F238E27FC236}">
                <a16:creationId xmlns:a16="http://schemas.microsoft.com/office/drawing/2014/main" id="{ECD4018D-0023-51C7-919D-B1273BC24FBD}"/>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A3A9DBF0-24A1-00F6-3DE2-D8455F6A349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2AA79A19-3510-2F49-FA18-E397E0406206}"/>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pic>
        <p:nvPicPr>
          <p:cNvPr id="6" name="図 5" descr="異なる, テーブル, 部屋, ベッド が含まれている画像&#10;&#10;自動的に生成された説明">
            <a:extLst>
              <a:ext uri="{FF2B5EF4-FFF2-40B4-BE49-F238E27FC236}">
                <a16:creationId xmlns:a16="http://schemas.microsoft.com/office/drawing/2014/main" id="{7E7722CC-2F75-554B-870A-2FF618168B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529" y="3203739"/>
            <a:ext cx="3801512" cy="2998278"/>
          </a:xfrm>
          <a:prstGeom prst="rect">
            <a:avLst/>
          </a:prstGeom>
        </p:spPr>
      </p:pic>
      <p:sp>
        <p:nvSpPr>
          <p:cNvPr id="13" name="タイトル 1">
            <a:extLst>
              <a:ext uri="{FF2B5EF4-FFF2-40B4-BE49-F238E27FC236}">
                <a16:creationId xmlns:a16="http://schemas.microsoft.com/office/drawing/2014/main" id="{4884EDEA-8C83-D82B-AFF9-030FA1E89552}"/>
              </a:ext>
            </a:extLst>
          </p:cNvPr>
          <p:cNvSpPr>
            <a:spLocks noGrp="1"/>
          </p:cNvSpPr>
          <p:nvPr>
            <p:ph type="title"/>
          </p:nvPr>
        </p:nvSpPr>
        <p:spPr>
          <a:xfrm>
            <a:off x="446400" y="85725"/>
            <a:ext cx="4737911" cy="728793"/>
          </a:xfrm>
        </p:spPr>
        <p:txBody>
          <a:bodyPr/>
          <a:lstStyle/>
          <a:p>
            <a:r>
              <a:rPr lang="ja-JP" altLang="en-US" b="0"/>
              <a:t>窓口で待たずに簡単 セルフ転出届</a:t>
            </a:r>
            <a:endParaRPr kumimoji="1" lang="ja-JP" altLang="en-US"/>
          </a:p>
        </p:txBody>
      </p:sp>
    </p:spTree>
    <p:extLst>
      <p:ext uri="{BB962C8B-B14F-4D97-AF65-F5344CB8AC3E}">
        <p14:creationId xmlns:p14="http://schemas.microsoft.com/office/powerpoint/2010/main" val="1280925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FB534-36B9-AC31-252D-85AC43A6B0F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9D74843-4644-4B11-A52B-BC094C6C747D}"/>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38</a:t>
            </a:fld>
            <a:endParaRPr kumimoji="1" lang="en-GB">
              <a:latin typeface="Yu Gothic UI" panose="020B0500000000000000" pitchFamily="50" charset="-128"/>
              <a:ea typeface="Yu Gothic UI" panose="020B0500000000000000" pitchFamily="50" charset="-128"/>
            </a:endParaRPr>
          </a:p>
        </p:txBody>
      </p:sp>
      <p:sp>
        <p:nvSpPr>
          <p:cNvPr id="10" name="テキスト プレースホルダー 9">
            <a:extLst>
              <a:ext uri="{FF2B5EF4-FFF2-40B4-BE49-F238E27FC236}">
                <a16:creationId xmlns:a16="http://schemas.microsoft.com/office/drawing/2014/main" id="{F7AA5A19-3512-4383-93F8-C9A824EF4BFE}"/>
              </a:ext>
            </a:extLst>
          </p:cNvPr>
          <p:cNvSpPr>
            <a:spLocks noGrp="1"/>
          </p:cNvSpPr>
          <p:nvPr>
            <p:ph type="body" sz="quarter" idx="13"/>
          </p:nvPr>
        </p:nvSpPr>
        <p:spPr/>
        <p:txBody>
          <a:bodyPr/>
          <a:lstStyle/>
          <a:p>
            <a:r>
              <a:rPr lang="ja-JP" altLang="en-US"/>
              <a:t>申請書作成に関する作業負担の軽減と窓口の利便性向上が実現されていること。</a:t>
            </a:r>
          </a:p>
          <a:p>
            <a:r>
              <a:rPr lang="ja-JP" altLang="en-US"/>
              <a:t>本事業を足掛かりに、将来的には完全な「書かない窓口」が実現されていること。</a:t>
            </a:r>
          </a:p>
        </p:txBody>
      </p:sp>
      <p:sp>
        <p:nvSpPr>
          <p:cNvPr id="21" name="テキスト プレースホルダー 20">
            <a:extLst>
              <a:ext uri="{FF2B5EF4-FFF2-40B4-BE49-F238E27FC236}">
                <a16:creationId xmlns:a16="http://schemas.microsoft.com/office/drawing/2014/main" id="{7D9BBD64-CEF2-831E-6700-B6C6D2764524}"/>
              </a:ext>
            </a:extLst>
          </p:cNvPr>
          <p:cNvSpPr>
            <a:spLocks noGrp="1"/>
          </p:cNvSpPr>
          <p:nvPr>
            <p:ph type="body" sz="quarter" idx="14"/>
          </p:nvPr>
        </p:nvSpPr>
        <p:spPr>
          <a:xfrm>
            <a:off x="5904000" y="2227515"/>
            <a:ext cx="3414740" cy="511528"/>
          </a:xfrm>
        </p:spPr>
        <p:txBody>
          <a:bodyPr/>
          <a:lstStyle/>
          <a:p>
            <a:r>
              <a:rPr lang="ja-JP" altLang="en-US"/>
              <a:t>機器を利用することで短縮する窓口手続き時間</a:t>
            </a:r>
          </a:p>
          <a:p>
            <a:r>
              <a:rPr lang="ja-JP" altLang="en-US"/>
              <a:t>市全体で年間</a:t>
            </a:r>
            <a:r>
              <a:rPr lang="en-US" altLang="ja-JP"/>
              <a:t>36,630</a:t>
            </a:r>
            <a:r>
              <a:rPr lang="ja-JP" altLang="en-US"/>
              <a:t>時間の手続き時間の短縮（</a:t>
            </a:r>
            <a:r>
              <a:rPr lang="en-US" altLang="ja-JP"/>
              <a:t>6,600</a:t>
            </a:r>
            <a:r>
              <a:rPr lang="ja-JP" altLang="en-US"/>
              <a:t>件</a:t>
            </a:r>
            <a:r>
              <a:rPr lang="en-US" altLang="ja-JP"/>
              <a:t>×3</a:t>
            </a:r>
            <a:r>
              <a:rPr lang="ja-JP" altLang="en-US"/>
              <a:t>分間＝</a:t>
            </a:r>
            <a:r>
              <a:rPr lang="en-US" altLang="ja-JP"/>
              <a:t>330</a:t>
            </a:r>
            <a:r>
              <a:rPr lang="ja-JP" altLang="en-US"/>
              <a:t>時間）</a:t>
            </a:r>
          </a:p>
          <a:p>
            <a:endParaRPr lang="ja-JP" altLang="en-US"/>
          </a:p>
        </p:txBody>
      </p:sp>
      <p:sp>
        <p:nvSpPr>
          <p:cNvPr id="22" name="テキスト プレースホルダー 3">
            <a:extLst>
              <a:ext uri="{FF2B5EF4-FFF2-40B4-BE49-F238E27FC236}">
                <a16:creationId xmlns:a16="http://schemas.microsoft.com/office/drawing/2014/main" id="{A9FC0A85-381F-8D46-A35C-21736F63CCC7}"/>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本市では、区役所</a:t>
            </a:r>
            <a:r>
              <a:rPr lang="en-US" altLang="ja-JP"/>
              <a:t>DX</a:t>
            </a:r>
            <a:r>
              <a:rPr lang="ja-JP" altLang="en-US"/>
              <a:t>として、あらゆる行政手続きのオンライン化を加速し、市民が区役所に行くことなく手続きができる区役所の実現をめざしている。</a:t>
            </a:r>
          </a:p>
          <a:p>
            <a:r>
              <a:rPr lang="ja-JP" altLang="en-US"/>
              <a:t>しかし、</a:t>
            </a:r>
            <a:r>
              <a:rPr kumimoji="1" lang="ja-JP" altLang="en-US">
                <a:latin typeface="Yu Gothic UI" panose="020B0500000000000000" pitchFamily="50" charset="-128"/>
                <a:ea typeface="Yu Gothic UI" panose="020B0500000000000000" pitchFamily="50" charset="-128"/>
              </a:rPr>
              <a:t>デジタル機器</a:t>
            </a:r>
            <a:r>
              <a:rPr lang="ja-JP" altLang="en-US"/>
              <a:t>の操作に不慣れな方等は、従前同様に来庁しすべて手書きで申請書を作成する必要があり、これらの事業の便益を享受することができない。</a:t>
            </a:r>
          </a:p>
          <a:p>
            <a:r>
              <a:rPr lang="ja-JP" altLang="en-US"/>
              <a:t>市民</a:t>
            </a:r>
            <a:r>
              <a:rPr lang="en-US" altLang="ja-JP"/>
              <a:t>QoL</a:t>
            </a:r>
            <a:r>
              <a:rPr lang="ja-JP" altLang="en-US"/>
              <a:t>向上をめざし、</a:t>
            </a:r>
            <a:r>
              <a:rPr kumimoji="1" lang="ja-JP" altLang="en-US">
                <a:latin typeface="Yu Gothic UI" panose="020B0500000000000000" pitchFamily="50" charset="-128"/>
                <a:ea typeface="Yu Gothic UI" panose="020B0500000000000000" pitchFamily="50" charset="-128"/>
              </a:rPr>
              <a:t>デジタル機器</a:t>
            </a:r>
            <a:r>
              <a:rPr lang="ja-JP" altLang="en-US"/>
              <a:t>の操作に不慣れな方等に対しても、できる限り窓口における手続きの負担軽減を図るため、区役所窓口等に申請書作成支援システムを導入し、各種申請書への基本４情報（氏名・住所・生年月日・性別）の事前印刷により、来庁者の利便性を向上させる。</a:t>
            </a:r>
          </a:p>
          <a:p>
            <a:r>
              <a:rPr lang="ja-JP" altLang="en-US"/>
              <a:t>運用開始時点で、</a:t>
            </a:r>
            <a:r>
              <a:rPr lang="en-US" altLang="ja-JP"/>
              <a:t>24</a:t>
            </a:r>
            <a:r>
              <a:rPr lang="ja-JP" altLang="en-US"/>
              <a:t>区役所及び市サービスカウンター等の窓口に合計</a:t>
            </a:r>
            <a:r>
              <a:rPr lang="en-US" altLang="ja-JP"/>
              <a:t>111</a:t>
            </a:r>
            <a:r>
              <a:rPr lang="ja-JP" altLang="en-US"/>
              <a:t>台を設置し、また、窓口の業務に合わせて、</a:t>
            </a:r>
            <a:r>
              <a:rPr lang="en-US" altLang="ja-JP"/>
              <a:t>60</a:t>
            </a:r>
            <a:r>
              <a:rPr lang="ja-JP" altLang="en-US"/>
              <a:t>種類以上の申請書を作成できるようにする。</a:t>
            </a:r>
          </a:p>
        </p:txBody>
      </p:sp>
      <p:sp>
        <p:nvSpPr>
          <p:cNvPr id="23" name="正方形/長方形 22">
            <a:extLst>
              <a:ext uri="{FF2B5EF4-FFF2-40B4-BE49-F238E27FC236}">
                <a16:creationId xmlns:a16="http://schemas.microsoft.com/office/drawing/2014/main" id="{4832D0A4-C370-1F63-D8F3-5EE221AC1081}"/>
              </a:ext>
            </a:extLst>
          </p:cNvPr>
          <p:cNvSpPr/>
          <p:nvPr/>
        </p:nvSpPr>
        <p:spPr>
          <a:xfrm>
            <a:off x="4860000" y="1296000"/>
            <a:ext cx="972000" cy="837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27" name="表プレースホルダー 18">
            <a:extLst>
              <a:ext uri="{FF2B5EF4-FFF2-40B4-BE49-F238E27FC236}">
                <a16:creationId xmlns:a16="http://schemas.microsoft.com/office/drawing/2014/main" id="{6C3E6949-46FD-3BF0-15DB-7EBD245B7AC5}"/>
              </a:ext>
            </a:extLst>
          </p:cNvPr>
          <p:cNvGraphicFramePr>
            <a:graphicFrameLocks/>
          </p:cNvGraphicFramePr>
          <p:nvPr/>
        </p:nvGraphicFramePr>
        <p:xfrm>
          <a:off x="5943600" y="2895600"/>
          <a:ext cx="3240000" cy="8391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504293082"/>
                    </a:ext>
                  </a:extLst>
                </a:gridCol>
                <a:gridCol w="858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36,630</a:t>
                      </a:r>
                    </a:p>
                    <a:p>
                      <a:pPr algn="ctr"/>
                      <a:r>
                        <a:rPr kumimoji="1" lang="ja-JP" altLang="en-US" sz="1000">
                          <a:solidFill>
                            <a:schemeClr val="tx1"/>
                          </a:solidFill>
                          <a:latin typeface="Yu Gothic UI" panose="020B0500000000000000" pitchFamily="50" charset="-128"/>
                          <a:ea typeface="Yu Gothic UI" panose="020B0500000000000000" pitchFamily="50" charset="-128"/>
                        </a:rPr>
                        <a:t>時間</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36,630</a:t>
                      </a:r>
                    </a:p>
                    <a:p>
                      <a:pPr algn="ctr"/>
                      <a:r>
                        <a:rPr kumimoji="1" lang="ja-JP" altLang="en-US" sz="1000">
                          <a:solidFill>
                            <a:schemeClr val="tx1"/>
                          </a:solidFill>
                          <a:latin typeface="Yu Gothic UI" panose="020B0500000000000000" pitchFamily="50" charset="-128"/>
                          <a:ea typeface="Yu Gothic UI" panose="020B0500000000000000" pitchFamily="50" charset="-128"/>
                        </a:rPr>
                        <a:t>時間</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36,630</a:t>
                      </a:r>
                    </a:p>
                    <a:p>
                      <a:pPr algn="ctr"/>
                      <a:r>
                        <a:rPr kumimoji="1" lang="ja-JP" altLang="en-US" sz="1000" dirty="0">
                          <a:solidFill>
                            <a:schemeClr val="tx1"/>
                          </a:solidFill>
                          <a:latin typeface="Yu Gothic UI" panose="020B0500000000000000" pitchFamily="50" charset="-128"/>
                          <a:ea typeface="Yu Gothic UI" panose="020B0500000000000000" pitchFamily="50" charset="-128"/>
                        </a:rPr>
                        <a:t>時間</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29" name="正方形/長方形 28">
            <a:extLst>
              <a:ext uri="{FF2B5EF4-FFF2-40B4-BE49-F238E27FC236}">
                <a16:creationId xmlns:a16="http://schemas.microsoft.com/office/drawing/2014/main" id="{C0C3504E-EE4B-7281-6267-697D26E75CC1}"/>
              </a:ext>
            </a:extLst>
          </p:cNvPr>
          <p:cNvSpPr/>
          <p:nvPr/>
        </p:nvSpPr>
        <p:spPr>
          <a:xfrm>
            <a:off x="4860000" y="2209800"/>
            <a:ext cx="972000" cy="152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30" name="テキスト プレースホルダー 12">
            <a:extLst>
              <a:ext uri="{FF2B5EF4-FFF2-40B4-BE49-F238E27FC236}">
                <a16:creationId xmlns:a16="http://schemas.microsoft.com/office/drawing/2014/main" id="{882EA6E3-AEBB-14F2-77E6-22E1125B6896}"/>
              </a:ext>
            </a:extLst>
          </p:cNvPr>
          <p:cNvSpPr txBox="1">
            <a:spLocks/>
          </p:cNvSpPr>
          <p:nvPr/>
        </p:nvSpPr>
        <p:spPr>
          <a:xfrm>
            <a:off x="457200" y="48006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年度は機器調達及びサービス実装に向けた各種調整を行い、３月中旬より機器の運用を開始した。</a:t>
            </a:r>
          </a:p>
        </p:txBody>
      </p:sp>
      <p:grpSp>
        <p:nvGrpSpPr>
          <p:cNvPr id="33" name="グループ化 32">
            <a:extLst>
              <a:ext uri="{FF2B5EF4-FFF2-40B4-BE49-F238E27FC236}">
                <a16:creationId xmlns:a16="http://schemas.microsoft.com/office/drawing/2014/main" id="{E935C618-7044-EDE2-263E-F36C33A23BFC}"/>
              </a:ext>
            </a:extLst>
          </p:cNvPr>
          <p:cNvGrpSpPr/>
          <p:nvPr/>
        </p:nvGrpSpPr>
        <p:grpSpPr>
          <a:xfrm>
            <a:off x="447675" y="4495800"/>
            <a:ext cx="1375502" cy="243520"/>
            <a:chOff x="528309" y="7695403"/>
            <a:chExt cx="1375502" cy="243520"/>
          </a:xfrm>
        </p:grpSpPr>
        <p:sp>
          <p:nvSpPr>
            <p:cNvPr id="34" name="正方形/長方形 33">
              <a:extLst>
                <a:ext uri="{FF2B5EF4-FFF2-40B4-BE49-F238E27FC236}">
                  <a16:creationId xmlns:a16="http://schemas.microsoft.com/office/drawing/2014/main" id="{ECB715A4-4D50-C34F-C142-E20FDBD02DF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13375F97-2DF9-CB6D-2C64-6FD1994875F6}"/>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38" name="表 37">
            <a:extLst>
              <a:ext uri="{FF2B5EF4-FFF2-40B4-BE49-F238E27FC236}">
                <a16:creationId xmlns:a16="http://schemas.microsoft.com/office/drawing/2014/main" id="{C6246DD3-B041-A037-667D-9A2FCF81BD02}"/>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pSp>
        <p:nvGrpSpPr>
          <p:cNvPr id="39" name="グループ化 38">
            <a:extLst>
              <a:ext uri="{FF2B5EF4-FFF2-40B4-BE49-F238E27FC236}">
                <a16:creationId xmlns:a16="http://schemas.microsoft.com/office/drawing/2014/main" id="{0FB82CB6-8F67-849A-EB1C-900CE7FA590E}"/>
              </a:ext>
            </a:extLst>
          </p:cNvPr>
          <p:cNvGrpSpPr/>
          <p:nvPr/>
        </p:nvGrpSpPr>
        <p:grpSpPr>
          <a:xfrm>
            <a:off x="4881838" y="4193880"/>
            <a:ext cx="1157494" cy="243520"/>
            <a:chOff x="528309" y="7695403"/>
            <a:chExt cx="1157494" cy="243520"/>
          </a:xfrm>
        </p:grpSpPr>
        <p:sp>
          <p:nvSpPr>
            <p:cNvPr id="40" name="正方形/長方形 39">
              <a:extLst>
                <a:ext uri="{FF2B5EF4-FFF2-40B4-BE49-F238E27FC236}">
                  <a16:creationId xmlns:a16="http://schemas.microsoft.com/office/drawing/2014/main" id="{4339BAB0-76B0-035B-D95B-1DB36307842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E68CF793-C569-F979-DC05-069F57BD226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42" name="グループ化 41">
            <a:extLst>
              <a:ext uri="{FF2B5EF4-FFF2-40B4-BE49-F238E27FC236}">
                <a16:creationId xmlns:a16="http://schemas.microsoft.com/office/drawing/2014/main" id="{C49C5C99-C60E-5A67-4EDF-D0FF599A1487}"/>
              </a:ext>
            </a:extLst>
          </p:cNvPr>
          <p:cNvGrpSpPr/>
          <p:nvPr/>
        </p:nvGrpSpPr>
        <p:grpSpPr>
          <a:xfrm>
            <a:off x="4881838" y="4193880"/>
            <a:ext cx="1157494" cy="243520"/>
            <a:chOff x="528309" y="7695403"/>
            <a:chExt cx="1157494" cy="243520"/>
          </a:xfrm>
        </p:grpSpPr>
        <p:sp>
          <p:nvSpPr>
            <p:cNvPr id="43" name="正方形/長方形 42">
              <a:extLst>
                <a:ext uri="{FF2B5EF4-FFF2-40B4-BE49-F238E27FC236}">
                  <a16:creationId xmlns:a16="http://schemas.microsoft.com/office/drawing/2014/main" id="{0091485C-BF02-8744-7D6D-009675DFEC2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4" name="テキスト ボックス 43">
              <a:extLst>
                <a:ext uri="{FF2B5EF4-FFF2-40B4-BE49-F238E27FC236}">
                  <a16:creationId xmlns:a16="http://schemas.microsoft.com/office/drawing/2014/main" id="{45C3B129-3A17-78D4-7D09-4FA6C650A96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5" name="正方形/長方形 44">
            <a:extLst>
              <a:ext uri="{FF2B5EF4-FFF2-40B4-BE49-F238E27FC236}">
                <a16:creationId xmlns:a16="http://schemas.microsoft.com/office/drawing/2014/main" id="{88BFE96D-FBF2-3605-DB6B-08CF228341D6}"/>
              </a:ext>
            </a:extLst>
          </p:cNvPr>
          <p:cNvSpPr/>
          <p:nvPr/>
        </p:nvSpPr>
        <p:spPr>
          <a:xfrm>
            <a:off x="6972478" y="461863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6" name="正方形/長方形 45">
            <a:extLst>
              <a:ext uri="{FF2B5EF4-FFF2-40B4-BE49-F238E27FC236}">
                <a16:creationId xmlns:a16="http://schemas.microsoft.com/office/drawing/2014/main" id="{E97ED563-B2B8-8653-9CA5-332025A18E30}"/>
              </a:ext>
            </a:extLst>
          </p:cNvPr>
          <p:cNvSpPr/>
          <p:nvPr/>
        </p:nvSpPr>
        <p:spPr>
          <a:xfrm>
            <a:off x="5928478" y="461863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7" name="正方形/長方形 46">
            <a:extLst>
              <a:ext uri="{FF2B5EF4-FFF2-40B4-BE49-F238E27FC236}">
                <a16:creationId xmlns:a16="http://schemas.microsoft.com/office/drawing/2014/main" id="{E8266FD3-6696-75A0-D377-200192272D79}"/>
              </a:ext>
            </a:extLst>
          </p:cNvPr>
          <p:cNvSpPr/>
          <p:nvPr/>
        </p:nvSpPr>
        <p:spPr>
          <a:xfrm>
            <a:off x="8016478" y="461863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8" name="テキスト ボックス 47">
            <a:extLst>
              <a:ext uri="{FF2B5EF4-FFF2-40B4-BE49-F238E27FC236}">
                <a16:creationId xmlns:a16="http://schemas.microsoft.com/office/drawing/2014/main" id="{C944FF2B-60C7-526C-B464-7DC8FCA7D806}"/>
              </a:ext>
            </a:extLst>
          </p:cNvPr>
          <p:cNvSpPr txBox="1"/>
          <p:nvPr/>
        </p:nvSpPr>
        <p:spPr>
          <a:xfrm>
            <a:off x="4881838" y="492640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申請書作成支援システムの導入</a:t>
            </a:r>
          </a:p>
        </p:txBody>
      </p:sp>
      <p:sp>
        <p:nvSpPr>
          <p:cNvPr id="49" name="ホームベース 30">
            <a:extLst>
              <a:ext uri="{FF2B5EF4-FFF2-40B4-BE49-F238E27FC236}">
                <a16:creationId xmlns:a16="http://schemas.microsoft.com/office/drawing/2014/main" id="{63E36587-88AC-CC1A-0BFD-814F14C5D80D}"/>
              </a:ext>
            </a:extLst>
          </p:cNvPr>
          <p:cNvSpPr/>
          <p:nvPr/>
        </p:nvSpPr>
        <p:spPr>
          <a:xfrm>
            <a:off x="5928478" y="4926465"/>
            <a:ext cx="100572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登録する申請書様式の見直し</a:t>
            </a:r>
          </a:p>
        </p:txBody>
      </p:sp>
      <p:sp>
        <p:nvSpPr>
          <p:cNvPr id="50" name="ホームベース 30">
            <a:extLst>
              <a:ext uri="{FF2B5EF4-FFF2-40B4-BE49-F238E27FC236}">
                <a16:creationId xmlns:a16="http://schemas.microsoft.com/office/drawing/2014/main" id="{584CA771-C246-9CF7-B399-A22F7D27FF2D}"/>
              </a:ext>
            </a:extLst>
          </p:cNvPr>
          <p:cNvSpPr/>
          <p:nvPr/>
        </p:nvSpPr>
        <p:spPr>
          <a:xfrm>
            <a:off x="7010400" y="4926465"/>
            <a:ext cx="1981199"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オンライン手続きの拡大に伴う</a:t>
            </a: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機器運用方法の改善</a:t>
            </a:r>
          </a:p>
        </p:txBody>
      </p:sp>
      <p:grpSp>
        <p:nvGrpSpPr>
          <p:cNvPr id="4" name="グループ化 3">
            <a:extLst>
              <a:ext uri="{FF2B5EF4-FFF2-40B4-BE49-F238E27FC236}">
                <a16:creationId xmlns:a16="http://schemas.microsoft.com/office/drawing/2014/main" id="{B8768973-D598-B3D8-666E-48678D5CACB7}"/>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93418716-9BD5-3B23-AFB1-B09D4A0369D3}"/>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953C6091-5A19-D2C0-26DF-0AA7596FA33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pic>
        <p:nvPicPr>
          <p:cNvPr id="11" name="図 10" descr="グラフィカル ユーザー インターフェイス, アプリケーション, Teams&#10;&#10;自動的に生成された説明">
            <a:extLst>
              <a:ext uri="{FF2B5EF4-FFF2-40B4-BE49-F238E27FC236}">
                <a16:creationId xmlns:a16="http://schemas.microsoft.com/office/drawing/2014/main" id="{5B1C0CC2-460D-2D59-E5B7-0B771637F581}"/>
              </a:ext>
            </a:extLst>
          </p:cNvPr>
          <p:cNvPicPr>
            <a:picLocks noChangeAspect="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81230" y="5391663"/>
            <a:ext cx="5509719" cy="1209372"/>
          </a:xfrm>
          <a:prstGeom prst="rect">
            <a:avLst/>
          </a:prstGeom>
        </p:spPr>
      </p:pic>
      <p:sp>
        <p:nvSpPr>
          <p:cNvPr id="12" name="タイトル 1">
            <a:extLst>
              <a:ext uri="{FF2B5EF4-FFF2-40B4-BE49-F238E27FC236}">
                <a16:creationId xmlns:a16="http://schemas.microsoft.com/office/drawing/2014/main" id="{32EDE5BC-B26C-4644-6808-F90CD9292527}"/>
              </a:ext>
            </a:extLst>
          </p:cNvPr>
          <p:cNvSpPr>
            <a:spLocks noGrp="1"/>
          </p:cNvSpPr>
          <p:nvPr>
            <p:ph type="title"/>
          </p:nvPr>
        </p:nvSpPr>
        <p:spPr>
          <a:xfrm>
            <a:off x="446400" y="85725"/>
            <a:ext cx="4737911" cy="728793"/>
          </a:xfrm>
        </p:spPr>
        <p:txBody>
          <a:bodyPr/>
          <a:lstStyle/>
          <a:p>
            <a:r>
              <a:rPr kumimoji="1" lang="ja-JP" altLang="en-US"/>
              <a:t>マイナンバーカードを活用して</a:t>
            </a:r>
            <a:br>
              <a:rPr kumimoji="1" lang="en-US" altLang="ja-JP"/>
            </a:br>
            <a:r>
              <a:rPr lang="ja-JP" altLang="en-US"/>
              <a:t>　</a:t>
            </a:r>
            <a:r>
              <a:rPr kumimoji="1" lang="ja-JP" altLang="en-US"/>
              <a:t>申請手続きを簡単に</a:t>
            </a:r>
            <a:br>
              <a:rPr kumimoji="1" lang="ja-JP" altLang="en-US"/>
            </a:br>
            <a:endParaRPr kumimoji="1" lang="ja-JP" altLang="en-US"/>
          </a:p>
        </p:txBody>
      </p:sp>
    </p:spTree>
    <p:extLst>
      <p:ext uri="{BB962C8B-B14F-4D97-AF65-F5344CB8AC3E}">
        <p14:creationId xmlns:p14="http://schemas.microsoft.com/office/powerpoint/2010/main" val="1062051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D420-A470-C8A5-DB50-3455A5494313}"/>
            </a:ext>
          </a:extLst>
        </p:cNvPr>
        <p:cNvGrpSpPr/>
        <p:nvPr/>
      </p:nvGrpSpPr>
      <p:grpSpPr>
        <a:xfrm>
          <a:off x="0" y="0"/>
          <a:ext cx="0" cy="0"/>
          <a:chOff x="0" y="0"/>
          <a:chExt cx="0" cy="0"/>
        </a:xfrm>
      </p:grpSpPr>
      <p:sp>
        <p:nvSpPr>
          <p:cNvPr id="70" name="スライド番号プレースホルダー 2">
            <a:extLst>
              <a:ext uri="{FF2B5EF4-FFF2-40B4-BE49-F238E27FC236}">
                <a16:creationId xmlns:a16="http://schemas.microsoft.com/office/drawing/2014/main" id="{971D0E0C-16E3-660D-18DC-436A01C5FC1A}"/>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39</a:t>
            </a:fld>
            <a:endParaRPr kumimoji="1" lang="en-GB">
              <a:latin typeface="Yu Gothic UI" panose="020B0500000000000000" pitchFamily="50" charset="-128"/>
              <a:ea typeface="Yu Gothic UI" panose="020B0500000000000000" pitchFamily="50" charset="-128"/>
            </a:endParaRPr>
          </a:p>
        </p:txBody>
      </p:sp>
      <p:sp>
        <p:nvSpPr>
          <p:cNvPr id="24" name="テキスト プレースホルダー 23">
            <a:extLst>
              <a:ext uri="{FF2B5EF4-FFF2-40B4-BE49-F238E27FC236}">
                <a16:creationId xmlns:a16="http://schemas.microsoft.com/office/drawing/2014/main" id="{CB0EE217-3967-3AFD-8EDD-5AC9DB225DCE}"/>
              </a:ext>
            </a:extLst>
          </p:cNvPr>
          <p:cNvSpPr>
            <a:spLocks noGrp="1"/>
          </p:cNvSpPr>
          <p:nvPr>
            <p:ph type="body" sz="quarter" idx="13"/>
          </p:nvPr>
        </p:nvSpPr>
        <p:spPr/>
        <p:txBody>
          <a:bodyPr/>
          <a:lstStyle/>
          <a:p>
            <a:r>
              <a:rPr lang="ja-JP" altLang="en-US" sz="1100">
                <a:solidFill>
                  <a:srgbClr val="000000"/>
                </a:solidFill>
                <a:latin typeface="Yu Gothic UI" panose="020B0500000000000000" pitchFamily="50" charset="-128"/>
                <a:ea typeface="Yu Gothic UI" panose="020B0500000000000000" pitchFamily="50" charset="-128"/>
              </a:rPr>
              <a:t>多くの市民の方がコンビニ交付サービスで発行可能な証明書の取得を安心して利用できていること。</a:t>
            </a: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26" name="テキスト プレースホルダー 25">
            <a:extLst>
              <a:ext uri="{FF2B5EF4-FFF2-40B4-BE49-F238E27FC236}">
                <a16:creationId xmlns:a16="http://schemas.microsoft.com/office/drawing/2014/main" id="{FB2647B3-F056-0B9A-F977-3F48183A46DA}"/>
              </a:ext>
            </a:extLst>
          </p:cNvPr>
          <p:cNvSpPr>
            <a:spLocks noGrp="1"/>
          </p:cNvSpPr>
          <p:nvPr>
            <p:ph type="body" sz="quarter" idx="14"/>
          </p:nvPr>
        </p:nvSpPr>
        <p:spPr/>
        <p:txBody>
          <a:bodyPr/>
          <a:lstStyle/>
          <a:p>
            <a:r>
              <a:rPr kumimoji="1" lang="ja-JP" altLang="en-US" sz="1100">
                <a:latin typeface="Yu Gothic UI" panose="020B0500000000000000" pitchFamily="50" charset="-128"/>
                <a:ea typeface="Yu Gothic UI" panose="020B0500000000000000" pitchFamily="50" charset="-128"/>
              </a:rPr>
              <a:t>行政キオスク端末とコンビニ交付サービスをあわせた</a:t>
            </a:r>
            <a:br>
              <a:rPr kumimoji="1" lang="en-US" altLang="ja-JP" sz="1100">
                <a:latin typeface="Yu Gothic UI" panose="020B0500000000000000" pitchFamily="50" charset="-128"/>
                <a:ea typeface="Yu Gothic UI" panose="020B0500000000000000" pitchFamily="50" charset="-128"/>
              </a:rPr>
            </a:br>
            <a:r>
              <a:rPr kumimoji="1" lang="ja-JP" altLang="en-US" sz="1100">
                <a:latin typeface="Yu Gothic UI" panose="020B0500000000000000" pitchFamily="50" charset="-128"/>
                <a:ea typeface="Yu Gothic UI" panose="020B0500000000000000" pitchFamily="50" charset="-128"/>
              </a:rPr>
              <a:t>交付率</a:t>
            </a:r>
          </a:p>
          <a:p>
            <a:pPr marL="0" indent="0">
              <a:buNone/>
            </a:pPr>
            <a:endParaRPr lang="ja-JP" altLang="en-US"/>
          </a:p>
        </p:txBody>
      </p:sp>
      <p:graphicFrame>
        <p:nvGraphicFramePr>
          <p:cNvPr id="8" name="表 7">
            <a:extLst>
              <a:ext uri="{FF2B5EF4-FFF2-40B4-BE49-F238E27FC236}">
                <a16:creationId xmlns:a16="http://schemas.microsoft.com/office/drawing/2014/main" id="{139C351F-9FB2-B402-9D57-826BA4A63586}"/>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7" name="テキスト プレースホルダー 3">
            <a:extLst>
              <a:ext uri="{FF2B5EF4-FFF2-40B4-BE49-F238E27FC236}">
                <a16:creationId xmlns:a16="http://schemas.microsoft.com/office/drawing/2014/main" id="{1F94470E-210F-67C3-3A75-D70EC3830E95}"/>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区役所の待合室に行政キオスク端末を設置し、市民がマイナンバーカードを活用して、全国のコンビニで証明書の発行が可能なコンビニ交付サービスを体験できるようにする。</a:t>
            </a:r>
          </a:p>
          <a:p>
            <a:r>
              <a:rPr lang="ja-JP" altLang="en-US"/>
              <a:t>コンビニでも安心して簡単に証明書を取得できることを知っていただくことで、区役所への来庁者を減らし、窓口の待ち時間の短縮や待合の混雑解消につなげ、住民サービスの充実を図る。</a:t>
            </a:r>
          </a:p>
        </p:txBody>
      </p:sp>
      <p:grpSp>
        <p:nvGrpSpPr>
          <p:cNvPr id="33" name="グループ化 32">
            <a:extLst>
              <a:ext uri="{FF2B5EF4-FFF2-40B4-BE49-F238E27FC236}">
                <a16:creationId xmlns:a16="http://schemas.microsoft.com/office/drawing/2014/main" id="{3ECDA2E1-F511-2ECA-0C9D-5FCD1278BFD1}"/>
              </a:ext>
            </a:extLst>
          </p:cNvPr>
          <p:cNvGrpSpPr/>
          <p:nvPr/>
        </p:nvGrpSpPr>
        <p:grpSpPr>
          <a:xfrm>
            <a:off x="447675" y="3124200"/>
            <a:ext cx="1375502" cy="243520"/>
            <a:chOff x="528309" y="7695403"/>
            <a:chExt cx="1375502" cy="243520"/>
          </a:xfrm>
        </p:grpSpPr>
        <p:sp>
          <p:nvSpPr>
            <p:cNvPr id="36" name="正方形/長方形 35">
              <a:extLst>
                <a:ext uri="{FF2B5EF4-FFF2-40B4-BE49-F238E27FC236}">
                  <a16:creationId xmlns:a16="http://schemas.microsoft.com/office/drawing/2014/main" id="{DB488105-5159-E371-926A-9670DD16E91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7" name="テキスト ボックス 36">
              <a:extLst>
                <a:ext uri="{FF2B5EF4-FFF2-40B4-BE49-F238E27FC236}">
                  <a16:creationId xmlns:a16="http://schemas.microsoft.com/office/drawing/2014/main" id="{55A5514B-1107-8AD0-4A7C-039E5B5AF166}"/>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38" name="グループ化 37">
            <a:extLst>
              <a:ext uri="{FF2B5EF4-FFF2-40B4-BE49-F238E27FC236}">
                <a16:creationId xmlns:a16="http://schemas.microsoft.com/office/drawing/2014/main" id="{AB8FBFAC-1BCC-BA75-7F97-026318864D39}"/>
              </a:ext>
            </a:extLst>
          </p:cNvPr>
          <p:cNvGrpSpPr>
            <a:grpSpLocks noChangeAspect="1"/>
          </p:cNvGrpSpPr>
          <p:nvPr/>
        </p:nvGrpSpPr>
        <p:grpSpPr>
          <a:xfrm>
            <a:off x="867819" y="3929045"/>
            <a:ext cx="3126424" cy="2471755"/>
            <a:chOff x="193825" y="2919222"/>
            <a:chExt cx="4557799" cy="3603400"/>
          </a:xfrm>
        </p:grpSpPr>
        <p:sp>
          <p:nvSpPr>
            <p:cNvPr id="39" name="正方形/長方形 38">
              <a:extLst>
                <a:ext uri="{FF2B5EF4-FFF2-40B4-BE49-F238E27FC236}">
                  <a16:creationId xmlns:a16="http://schemas.microsoft.com/office/drawing/2014/main" id="{5A039C1B-115C-6BC5-CB53-A4EFA6BB86D9}"/>
                </a:ext>
              </a:extLst>
            </p:cNvPr>
            <p:cNvSpPr/>
            <p:nvPr/>
          </p:nvSpPr>
          <p:spPr>
            <a:xfrm>
              <a:off x="193825" y="2919222"/>
              <a:ext cx="4557799" cy="3603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40" name="図 39" descr="テキスト が含まれている画像&#10;&#10;自動的に生成された説明">
              <a:extLst>
                <a:ext uri="{FF2B5EF4-FFF2-40B4-BE49-F238E27FC236}">
                  <a16:creationId xmlns:a16="http://schemas.microsoft.com/office/drawing/2014/main" id="{CB544A7E-0382-6334-2AB5-F3374AE0B0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527" y="3211624"/>
              <a:ext cx="1433445" cy="1433445"/>
            </a:xfrm>
            <a:prstGeom prst="rect">
              <a:avLst/>
            </a:prstGeom>
          </p:spPr>
        </p:pic>
        <p:pic>
          <p:nvPicPr>
            <p:cNvPr id="41" name="図 40" descr="テキスト&#10;&#10;自動的に生成された説明">
              <a:extLst>
                <a:ext uri="{FF2B5EF4-FFF2-40B4-BE49-F238E27FC236}">
                  <a16:creationId xmlns:a16="http://schemas.microsoft.com/office/drawing/2014/main" id="{CEB54E7C-89D9-DE4C-C515-3A16F0659F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977" y="5055404"/>
              <a:ext cx="1433445" cy="1433445"/>
            </a:xfrm>
            <a:prstGeom prst="rect">
              <a:avLst/>
            </a:prstGeom>
          </p:spPr>
        </p:pic>
        <p:pic>
          <p:nvPicPr>
            <p:cNvPr id="42" name="図 41" descr="アイコン&#10;&#10;自動的に生成された説明">
              <a:extLst>
                <a:ext uri="{FF2B5EF4-FFF2-40B4-BE49-F238E27FC236}">
                  <a16:creationId xmlns:a16="http://schemas.microsoft.com/office/drawing/2014/main" id="{49DD7A39-1F71-1B49-DFBF-ED483DCC60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33574" y="5499413"/>
              <a:ext cx="648000" cy="871913"/>
            </a:xfrm>
            <a:prstGeom prst="rect">
              <a:avLst/>
            </a:prstGeom>
          </p:spPr>
        </p:pic>
        <p:pic>
          <p:nvPicPr>
            <p:cNvPr id="43" name="図 42" descr="テキスト, カレンダー&#10;&#10;自動的に生成された説明">
              <a:extLst>
                <a:ext uri="{FF2B5EF4-FFF2-40B4-BE49-F238E27FC236}">
                  <a16:creationId xmlns:a16="http://schemas.microsoft.com/office/drawing/2014/main" id="{9A450F9A-3FE2-2588-E643-C7687EB68D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046" y="4315466"/>
              <a:ext cx="642748" cy="804692"/>
            </a:xfrm>
            <a:prstGeom prst="rect">
              <a:avLst/>
            </a:prstGeom>
          </p:spPr>
        </p:pic>
        <p:pic>
          <p:nvPicPr>
            <p:cNvPr id="44" name="図 43" descr="ダイアグラム が含まれている画像&#10;&#10;自動的に生成された説明">
              <a:extLst>
                <a:ext uri="{FF2B5EF4-FFF2-40B4-BE49-F238E27FC236}">
                  <a16:creationId xmlns:a16="http://schemas.microsoft.com/office/drawing/2014/main" id="{E0A5AF20-A030-65FE-9D1B-A5705C83C4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8826">
              <a:off x="1204062" y="4561793"/>
              <a:ext cx="834042" cy="618234"/>
            </a:xfrm>
            <a:prstGeom prst="rect">
              <a:avLst/>
            </a:prstGeom>
          </p:spPr>
        </p:pic>
        <p:sp>
          <p:nvSpPr>
            <p:cNvPr id="45" name="矢印: 右 44">
              <a:extLst>
                <a:ext uri="{FF2B5EF4-FFF2-40B4-BE49-F238E27FC236}">
                  <a16:creationId xmlns:a16="http://schemas.microsoft.com/office/drawing/2014/main" id="{304B240D-78E0-127B-3F3C-91085DF5AAD2}"/>
                </a:ext>
              </a:extLst>
            </p:cNvPr>
            <p:cNvSpPr/>
            <p:nvPr/>
          </p:nvSpPr>
          <p:spPr>
            <a:xfrm>
              <a:off x="2210013" y="4603912"/>
              <a:ext cx="710924" cy="44676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46" name="図 45" descr="文字の書かれた紙&#10;&#10;中程度の精度で自動的に生成された説明">
              <a:extLst>
                <a:ext uri="{FF2B5EF4-FFF2-40B4-BE49-F238E27FC236}">
                  <a16:creationId xmlns:a16="http://schemas.microsoft.com/office/drawing/2014/main" id="{12DA24F3-F1F5-8D53-ED74-C3EDF14ACB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2909" y="3122832"/>
              <a:ext cx="1282446" cy="918972"/>
            </a:xfrm>
            <a:prstGeom prst="rect">
              <a:avLst/>
            </a:prstGeom>
          </p:spPr>
        </p:pic>
        <p:pic>
          <p:nvPicPr>
            <p:cNvPr id="47" name="図 46" descr="文字の書かれた紙&#10;&#10;中程度の精度で自動的に生成された説明">
              <a:extLst>
                <a:ext uri="{FF2B5EF4-FFF2-40B4-BE49-F238E27FC236}">
                  <a16:creationId xmlns:a16="http://schemas.microsoft.com/office/drawing/2014/main" id="{6CDA50F0-25F9-43A4-FD8E-7CE540AD90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41831" y="3422297"/>
              <a:ext cx="1282446" cy="918972"/>
            </a:xfrm>
            <a:prstGeom prst="rect">
              <a:avLst/>
            </a:prstGeom>
          </p:spPr>
        </p:pic>
        <p:pic>
          <p:nvPicPr>
            <p:cNvPr id="48" name="図 47" descr="文字が書かれた看板&#10;&#10;中程度の精度で自動的に生成された説明">
              <a:extLst>
                <a:ext uri="{FF2B5EF4-FFF2-40B4-BE49-F238E27FC236}">
                  <a16:creationId xmlns:a16="http://schemas.microsoft.com/office/drawing/2014/main" id="{BB1686E7-F6DA-1607-14AE-FB392B53B46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06000" y="3330070"/>
              <a:ext cx="1224000" cy="1224000"/>
            </a:xfrm>
            <a:prstGeom prst="rect">
              <a:avLst/>
            </a:prstGeom>
          </p:spPr>
        </p:pic>
        <p:pic>
          <p:nvPicPr>
            <p:cNvPr id="49" name="図 48" descr="テキスト, カレンダー&#10;&#10;自動的に生成された説明">
              <a:extLst>
                <a:ext uri="{FF2B5EF4-FFF2-40B4-BE49-F238E27FC236}">
                  <a16:creationId xmlns:a16="http://schemas.microsoft.com/office/drawing/2014/main" id="{1FE68DD3-DB53-329C-25A8-ED1A88D682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52185" y="4309533"/>
              <a:ext cx="642748" cy="804692"/>
            </a:xfrm>
            <a:prstGeom prst="rect">
              <a:avLst/>
            </a:prstGeom>
          </p:spPr>
        </p:pic>
        <p:pic>
          <p:nvPicPr>
            <p:cNvPr id="50" name="図 49" descr="ダイアグラム が含まれている画像&#10;&#10;自動的に生成された説明">
              <a:extLst>
                <a:ext uri="{FF2B5EF4-FFF2-40B4-BE49-F238E27FC236}">
                  <a16:creationId xmlns:a16="http://schemas.microsoft.com/office/drawing/2014/main" id="{13C3FD33-575B-2703-ECAF-0AAA508E31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8826">
              <a:off x="3782201" y="4555860"/>
              <a:ext cx="834042" cy="618234"/>
            </a:xfrm>
            <a:prstGeom prst="rect">
              <a:avLst/>
            </a:prstGeom>
          </p:spPr>
        </p:pic>
        <p:pic>
          <p:nvPicPr>
            <p:cNvPr id="51" name="図 50" descr="テキスト&#10;&#10;自動的に生成された説明">
              <a:extLst>
                <a:ext uri="{FF2B5EF4-FFF2-40B4-BE49-F238E27FC236}">
                  <a16:creationId xmlns:a16="http://schemas.microsoft.com/office/drawing/2014/main" id="{3E7B0BB0-EEDC-497F-21C2-D1234FE1DD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7116" y="5049471"/>
              <a:ext cx="1433445" cy="1433445"/>
            </a:xfrm>
            <a:prstGeom prst="rect">
              <a:avLst/>
            </a:prstGeom>
          </p:spPr>
        </p:pic>
        <p:pic>
          <p:nvPicPr>
            <p:cNvPr id="52" name="図 51" descr="記号, プレート, 停止, ストリート が含まれている画像&#10;&#10;自動的に生成された説明">
              <a:extLst>
                <a:ext uri="{FF2B5EF4-FFF2-40B4-BE49-F238E27FC236}">
                  <a16:creationId xmlns:a16="http://schemas.microsoft.com/office/drawing/2014/main" id="{108B824A-2A08-AEF6-F66A-29F28460112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39085" y="5503369"/>
              <a:ext cx="603260" cy="900000"/>
            </a:xfrm>
            <a:prstGeom prst="rect">
              <a:avLst/>
            </a:prstGeom>
          </p:spPr>
        </p:pic>
      </p:grpSp>
      <p:graphicFrame>
        <p:nvGraphicFramePr>
          <p:cNvPr id="53" name="表プレースホルダー 18">
            <a:extLst>
              <a:ext uri="{FF2B5EF4-FFF2-40B4-BE49-F238E27FC236}">
                <a16:creationId xmlns:a16="http://schemas.microsoft.com/office/drawing/2014/main" id="{2EC3A4BC-3339-D1A1-5CB9-777099F5D9E8}"/>
              </a:ext>
            </a:extLst>
          </p:cNvPr>
          <p:cNvGraphicFramePr>
            <a:graphicFrameLocks/>
          </p:cNvGraphicFramePr>
          <p:nvPr>
            <p:extLst>
              <p:ext uri="{D42A27DB-BD31-4B8C-83A1-F6EECF244321}">
                <p14:modId xmlns:p14="http://schemas.microsoft.com/office/powerpoint/2010/main" val="324270787"/>
              </p:ext>
            </p:extLst>
          </p:nvPr>
        </p:nvGraphicFramePr>
        <p:xfrm>
          <a:off x="5943600" y="2412078"/>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35.1</a:t>
                      </a:r>
                      <a:r>
                        <a:rPr kumimoji="1" lang="ja-JP" altLang="en-US" sz="1000">
                          <a:solidFill>
                            <a:schemeClr val="tx1"/>
                          </a:solidFill>
                          <a:latin typeface="Yu Gothic UI" panose="020B0500000000000000" pitchFamily="50" charset="-128"/>
                          <a:ea typeface="Yu Gothic UI" panose="020B0500000000000000" pitchFamily="50" charset="-128"/>
                        </a:rPr>
                        <a:t>％</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39.8</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48.8</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57.8</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検討中</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54" name="正方形/長方形 53">
            <a:extLst>
              <a:ext uri="{FF2B5EF4-FFF2-40B4-BE49-F238E27FC236}">
                <a16:creationId xmlns:a16="http://schemas.microsoft.com/office/drawing/2014/main" id="{3C54BBAF-FA39-3131-AA0A-D07EF410CCB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55" name="正方形/長方形 54">
            <a:extLst>
              <a:ext uri="{FF2B5EF4-FFF2-40B4-BE49-F238E27FC236}">
                <a16:creationId xmlns:a16="http://schemas.microsoft.com/office/drawing/2014/main" id="{0CE6B172-5C6D-1CAF-0664-3E80AC87B76E}"/>
              </a:ext>
            </a:extLst>
          </p:cNvPr>
          <p:cNvSpPr/>
          <p:nvPr/>
        </p:nvSpPr>
        <p:spPr>
          <a:xfrm>
            <a:off x="4860000" y="1963153"/>
            <a:ext cx="972000" cy="160487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56" name="テキスト ボックス 55">
            <a:extLst>
              <a:ext uri="{FF2B5EF4-FFF2-40B4-BE49-F238E27FC236}">
                <a16:creationId xmlns:a16="http://schemas.microsoft.com/office/drawing/2014/main" id="{8EC457FB-B90F-00E0-F70A-30A4CAF812EB}"/>
              </a:ext>
            </a:extLst>
          </p:cNvPr>
          <p:cNvSpPr txBox="1"/>
          <p:nvPr/>
        </p:nvSpPr>
        <p:spPr>
          <a:xfrm>
            <a:off x="7924800" y="3250278"/>
            <a:ext cx="1309688" cy="16803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57" name="グループ化 56">
            <a:extLst>
              <a:ext uri="{FF2B5EF4-FFF2-40B4-BE49-F238E27FC236}">
                <a16:creationId xmlns:a16="http://schemas.microsoft.com/office/drawing/2014/main" id="{72E4078B-5C6C-28F7-AB2C-1BC6048D915E}"/>
              </a:ext>
            </a:extLst>
          </p:cNvPr>
          <p:cNvGrpSpPr/>
          <p:nvPr/>
        </p:nvGrpSpPr>
        <p:grpSpPr>
          <a:xfrm>
            <a:off x="4881838" y="4038600"/>
            <a:ext cx="1157494" cy="243520"/>
            <a:chOff x="528309" y="7695403"/>
            <a:chExt cx="1157494" cy="243520"/>
          </a:xfrm>
        </p:grpSpPr>
        <p:sp>
          <p:nvSpPr>
            <p:cNvPr id="58" name="正方形/長方形 57">
              <a:extLst>
                <a:ext uri="{FF2B5EF4-FFF2-40B4-BE49-F238E27FC236}">
                  <a16:creationId xmlns:a16="http://schemas.microsoft.com/office/drawing/2014/main" id="{BB88901F-5888-57D2-E70C-8F2BBF99ED2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9" name="テキスト ボックス 58">
              <a:extLst>
                <a:ext uri="{FF2B5EF4-FFF2-40B4-BE49-F238E27FC236}">
                  <a16:creationId xmlns:a16="http://schemas.microsoft.com/office/drawing/2014/main" id="{71575882-227D-B4F7-9D40-45021CF0A0C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0" name="正方形/長方形 59">
            <a:extLst>
              <a:ext uri="{FF2B5EF4-FFF2-40B4-BE49-F238E27FC236}">
                <a16:creationId xmlns:a16="http://schemas.microsoft.com/office/drawing/2014/main" id="{1224E9FC-1697-E50B-70E0-71E4C0A36261}"/>
              </a:ext>
            </a:extLst>
          </p:cNvPr>
          <p:cNvSpPr/>
          <p:nvPr/>
        </p:nvSpPr>
        <p:spPr>
          <a:xfrm>
            <a:off x="6972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1" name="正方形/長方形 60">
            <a:extLst>
              <a:ext uri="{FF2B5EF4-FFF2-40B4-BE49-F238E27FC236}">
                <a16:creationId xmlns:a16="http://schemas.microsoft.com/office/drawing/2014/main" id="{68EDE828-3B4D-3E93-C18D-ABEA81002D54}"/>
              </a:ext>
            </a:extLst>
          </p:cNvPr>
          <p:cNvSpPr/>
          <p:nvPr/>
        </p:nvSpPr>
        <p:spPr>
          <a:xfrm>
            <a:off x="5928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2" name="正方形/長方形 61">
            <a:extLst>
              <a:ext uri="{FF2B5EF4-FFF2-40B4-BE49-F238E27FC236}">
                <a16:creationId xmlns:a16="http://schemas.microsoft.com/office/drawing/2014/main" id="{0262205B-AF1B-FDD5-C12F-20753E4DC7B7}"/>
              </a:ext>
            </a:extLst>
          </p:cNvPr>
          <p:cNvSpPr/>
          <p:nvPr/>
        </p:nvSpPr>
        <p:spPr>
          <a:xfrm>
            <a:off x="8016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3" name="テキスト ボックス 62">
            <a:extLst>
              <a:ext uri="{FF2B5EF4-FFF2-40B4-BE49-F238E27FC236}">
                <a16:creationId xmlns:a16="http://schemas.microsoft.com/office/drawing/2014/main" id="{9B461D05-FA86-F1C0-3BA8-2F3E6239B7D5}"/>
              </a:ext>
            </a:extLst>
          </p:cNvPr>
          <p:cNvSpPr txBox="1"/>
          <p:nvPr/>
        </p:nvSpPr>
        <p:spPr>
          <a:xfrm>
            <a:off x="4881838" y="4705406"/>
            <a:ext cx="972000" cy="11619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chemeClr val="bg1"/>
                </a:solidFill>
                <a:latin typeface="Yu Gothic UI" panose="020B0500000000000000" pitchFamily="50" charset="-128"/>
                <a:ea typeface="Yu Gothic UI" panose="020B0500000000000000" pitchFamily="50" charset="-128"/>
              </a:rPr>
              <a:t>住民情報待合</a:t>
            </a:r>
            <a:br>
              <a:rPr lang="en-US" altLang="ja-JP" sz="1000" b="1">
                <a:solidFill>
                  <a:schemeClr val="bg1"/>
                </a:solidFill>
                <a:latin typeface="Yu Gothic UI" panose="020B0500000000000000" pitchFamily="50" charset="-128"/>
                <a:ea typeface="Yu Gothic UI" panose="020B0500000000000000" pitchFamily="50" charset="-128"/>
              </a:rPr>
            </a:br>
            <a:r>
              <a:rPr lang="ja-JP" altLang="en-US" sz="1000" b="1">
                <a:solidFill>
                  <a:schemeClr val="bg1"/>
                </a:solidFill>
                <a:latin typeface="Yu Gothic UI" panose="020B0500000000000000" pitchFamily="50" charset="-128"/>
                <a:ea typeface="Yu Gothic UI" panose="020B0500000000000000" pitchFamily="50" charset="-128"/>
              </a:rPr>
              <a:t>への行政キオスク</a:t>
            </a:r>
            <a:br>
              <a:rPr lang="en-US" altLang="ja-JP" sz="1000" b="1">
                <a:solidFill>
                  <a:schemeClr val="bg1"/>
                </a:solidFill>
                <a:latin typeface="Yu Gothic UI" panose="020B0500000000000000" pitchFamily="50" charset="-128"/>
                <a:ea typeface="Yu Gothic UI" panose="020B0500000000000000" pitchFamily="50" charset="-128"/>
              </a:rPr>
            </a:br>
            <a:r>
              <a:rPr lang="ja-JP" altLang="en-US" sz="1000" b="1">
                <a:solidFill>
                  <a:schemeClr val="bg1"/>
                </a:solidFill>
                <a:latin typeface="Yu Gothic UI" panose="020B0500000000000000" pitchFamily="50" charset="-128"/>
                <a:ea typeface="Yu Gothic UI" panose="020B0500000000000000" pitchFamily="50" charset="-128"/>
              </a:rPr>
              <a:t>端末導入</a:t>
            </a:r>
            <a:endParaRPr kumimoji="1" lang="ja-JP" altLang="en-US" sz="1000" b="1">
              <a:solidFill>
                <a:schemeClr val="bg1"/>
              </a:solidFill>
              <a:latin typeface="Yu Gothic UI" panose="020B0500000000000000" pitchFamily="50" charset="-128"/>
              <a:ea typeface="Yu Gothic UI" panose="020B0500000000000000" pitchFamily="50" charset="-128"/>
            </a:endParaRPr>
          </a:p>
        </p:txBody>
      </p:sp>
      <p:sp>
        <p:nvSpPr>
          <p:cNvPr id="64" name="ホームベース 30">
            <a:extLst>
              <a:ext uri="{FF2B5EF4-FFF2-40B4-BE49-F238E27FC236}">
                <a16:creationId xmlns:a16="http://schemas.microsoft.com/office/drawing/2014/main" id="{F9E70CDD-DA3D-B673-C581-6E4F86D3A348}"/>
              </a:ext>
            </a:extLst>
          </p:cNvPr>
          <p:cNvSpPr/>
          <p:nvPr/>
        </p:nvSpPr>
        <p:spPr>
          <a:xfrm>
            <a:off x="5928478" y="5086200"/>
            <a:ext cx="3052235"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利用促進に向けた取組</a:t>
            </a:r>
          </a:p>
        </p:txBody>
      </p:sp>
      <p:sp>
        <p:nvSpPr>
          <p:cNvPr id="66" name="ホームベース 30">
            <a:extLst>
              <a:ext uri="{FF2B5EF4-FFF2-40B4-BE49-F238E27FC236}">
                <a16:creationId xmlns:a16="http://schemas.microsoft.com/office/drawing/2014/main" id="{3ED4671A-0C32-72E2-F5DC-7A8242B89D74}"/>
              </a:ext>
            </a:extLst>
          </p:cNvPr>
          <p:cNvSpPr/>
          <p:nvPr/>
        </p:nvSpPr>
        <p:spPr>
          <a:xfrm>
            <a:off x="5928478" y="4705406"/>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a:t>
            </a:r>
          </a:p>
        </p:txBody>
      </p:sp>
      <p:sp>
        <p:nvSpPr>
          <p:cNvPr id="69" name="ホームベース 30">
            <a:extLst>
              <a:ext uri="{FF2B5EF4-FFF2-40B4-BE49-F238E27FC236}">
                <a16:creationId xmlns:a16="http://schemas.microsoft.com/office/drawing/2014/main" id="{8FCB09BF-4C5C-F8B6-B082-A597F6A5F791}"/>
              </a:ext>
            </a:extLst>
          </p:cNvPr>
          <p:cNvSpPr/>
          <p:nvPr/>
        </p:nvSpPr>
        <p:spPr>
          <a:xfrm>
            <a:off x="6553200" y="5467200"/>
            <a:ext cx="24384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効果検証</a:t>
            </a:r>
          </a:p>
        </p:txBody>
      </p:sp>
      <p:grpSp>
        <p:nvGrpSpPr>
          <p:cNvPr id="3" name="グループ化 2">
            <a:extLst>
              <a:ext uri="{FF2B5EF4-FFF2-40B4-BE49-F238E27FC236}">
                <a16:creationId xmlns:a16="http://schemas.microsoft.com/office/drawing/2014/main" id="{3F55A935-12F5-A736-3480-CB3178933908}"/>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6F11BB61-9C61-898D-BCD5-5951D23617D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0D1B0760-F109-1E4F-0A46-EEE60D67BCF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 name="テキスト プレースホルダー 12">
            <a:extLst>
              <a:ext uri="{FF2B5EF4-FFF2-40B4-BE49-F238E27FC236}">
                <a16:creationId xmlns:a16="http://schemas.microsoft.com/office/drawing/2014/main" id="{F4CC07B8-90EB-8B98-18F3-CE0FD8CA258C}"/>
              </a:ext>
            </a:extLst>
          </p:cNvPr>
          <p:cNvSpPr txBox="1">
            <a:spLocks/>
          </p:cNvSpPr>
          <p:nvPr/>
        </p:nvSpPr>
        <p:spPr>
          <a:xfrm>
            <a:off x="457200" y="34290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24</a:t>
            </a:r>
            <a:r>
              <a:rPr lang="ja-JP" altLang="en-US"/>
              <a:t>区役所の待合室に行政キオスク端末を設置し、</a:t>
            </a:r>
            <a:r>
              <a:rPr lang="en-US" altLang="ja-JP"/>
              <a:t>2024</a:t>
            </a:r>
            <a:r>
              <a:rPr lang="ja-JP" altLang="en-US"/>
              <a:t>年９月から７区で、</a:t>
            </a:r>
            <a:r>
              <a:rPr lang="en-US" altLang="ja-JP"/>
              <a:t>2025</a:t>
            </a:r>
            <a:r>
              <a:rPr lang="ja-JP" altLang="en-US"/>
              <a:t>年２月には全区で運用を開始した。</a:t>
            </a:r>
          </a:p>
        </p:txBody>
      </p:sp>
      <p:sp>
        <p:nvSpPr>
          <p:cNvPr id="11" name="タイトル 1">
            <a:extLst>
              <a:ext uri="{FF2B5EF4-FFF2-40B4-BE49-F238E27FC236}">
                <a16:creationId xmlns:a16="http://schemas.microsoft.com/office/drawing/2014/main" id="{221C63E4-3E99-EDB8-FFD3-D2182B3EAFF5}"/>
              </a:ext>
            </a:extLst>
          </p:cNvPr>
          <p:cNvSpPr>
            <a:spLocks noGrp="1"/>
          </p:cNvSpPr>
          <p:nvPr>
            <p:ph type="title"/>
          </p:nvPr>
        </p:nvSpPr>
        <p:spPr>
          <a:xfrm>
            <a:off x="446400" y="85725"/>
            <a:ext cx="4737911" cy="728793"/>
          </a:xfrm>
        </p:spPr>
        <p:txBody>
          <a:bodyPr/>
          <a:lstStyle/>
          <a:p>
            <a:r>
              <a:rPr kumimoji="1" lang="ja-JP" altLang="en-US"/>
              <a:t>住民票などの証明書の取得を</a:t>
            </a:r>
            <a:br>
              <a:rPr kumimoji="1" lang="en-US" altLang="ja-JP"/>
            </a:br>
            <a:r>
              <a:rPr kumimoji="1" lang="ja-JP" altLang="en-US"/>
              <a:t>　スピーディーに</a:t>
            </a:r>
          </a:p>
        </p:txBody>
      </p:sp>
    </p:spTree>
    <p:extLst>
      <p:ext uri="{BB962C8B-B14F-4D97-AF65-F5344CB8AC3E}">
        <p14:creationId xmlns:p14="http://schemas.microsoft.com/office/powerpoint/2010/main" val="290371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977F-8063-3825-EF7E-5E3DEAB39650}"/>
            </a:ext>
          </a:extLst>
        </p:cNvPr>
        <p:cNvGrpSpPr/>
        <p:nvPr/>
      </p:nvGrpSpPr>
      <p:grpSpPr>
        <a:xfrm>
          <a:off x="0" y="0"/>
          <a:ext cx="0" cy="0"/>
          <a:chOff x="0" y="0"/>
          <a:chExt cx="0" cy="0"/>
        </a:xfrm>
      </p:grpSpPr>
      <p:sp>
        <p:nvSpPr>
          <p:cNvPr id="211" name="フリーフォーム: 図形 210">
            <a:extLst>
              <a:ext uri="{FF2B5EF4-FFF2-40B4-BE49-F238E27FC236}">
                <a16:creationId xmlns:a16="http://schemas.microsoft.com/office/drawing/2014/main" id="{697440A8-98D8-0D95-7DDA-6909144115F8}"/>
              </a:ext>
            </a:extLst>
          </p:cNvPr>
          <p:cNvSpPr/>
          <p:nvPr/>
        </p:nvSpPr>
        <p:spPr>
          <a:xfrm>
            <a:off x="7605597" y="1800225"/>
            <a:ext cx="1783107" cy="4148253"/>
          </a:xfrm>
          <a:custGeom>
            <a:avLst/>
            <a:gdLst>
              <a:gd name="connsiteX0" fmla="*/ 1515892 w 1704974"/>
              <a:gd name="connsiteY0" fmla="*/ 0 h 4410076"/>
              <a:gd name="connsiteX1" fmla="*/ 1704974 w 1704974"/>
              <a:gd name="connsiteY1" fmla="*/ 0 h 4410076"/>
              <a:gd name="connsiteX2" fmla="*/ 1704974 w 1704974"/>
              <a:gd name="connsiteY2" fmla="*/ 4406870 h 4410076"/>
              <a:gd name="connsiteX3" fmla="*/ 1657350 w 1704974"/>
              <a:gd name="connsiteY3" fmla="*/ 4410076 h 4410076"/>
              <a:gd name="connsiteX4" fmla="*/ 0 w 1704974"/>
              <a:gd name="connsiteY4" fmla="*/ 2200276 h 4410076"/>
              <a:gd name="connsiteX5" fmla="*/ 1487896 w 1704974"/>
              <a:gd name="connsiteY5" fmla="*/ 1885 h 441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974" h="4410076">
                <a:moveTo>
                  <a:pt x="1515892" y="0"/>
                </a:moveTo>
                <a:lnTo>
                  <a:pt x="1704974" y="0"/>
                </a:lnTo>
                <a:lnTo>
                  <a:pt x="1704974" y="4406870"/>
                </a:lnTo>
                <a:lnTo>
                  <a:pt x="1657350" y="4410076"/>
                </a:lnTo>
                <a:cubicBezTo>
                  <a:pt x="742021" y="4410076"/>
                  <a:pt x="0" y="3420715"/>
                  <a:pt x="0" y="2200276"/>
                </a:cubicBezTo>
                <a:cubicBezTo>
                  <a:pt x="0" y="1056115"/>
                  <a:pt x="652167" y="115049"/>
                  <a:pt x="1487896" y="1885"/>
                </a:cubicBezTo>
                <a:close/>
              </a:path>
            </a:pathLst>
          </a:custGeom>
          <a:solidFill>
            <a:srgbClr val="F19DA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kumimoji="1" lang="ja-JP" altLang="en-US" sz="1100">
              <a:solidFill>
                <a:schemeClr val="tx1"/>
              </a:solidFill>
            </a:endParaRPr>
          </a:p>
        </p:txBody>
      </p:sp>
      <p:sp>
        <p:nvSpPr>
          <p:cNvPr id="7" name="正方形/長方形 6">
            <a:extLst>
              <a:ext uri="{FF2B5EF4-FFF2-40B4-BE49-F238E27FC236}">
                <a16:creationId xmlns:a16="http://schemas.microsoft.com/office/drawing/2014/main" id="{3349A0B0-5403-68A7-1122-20A9F5849EDD}"/>
              </a:ext>
            </a:extLst>
          </p:cNvPr>
          <p:cNvSpPr/>
          <p:nvPr/>
        </p:nvSpPr>
        <p:spPr>
          <a:xfrm>
            <a:off x="-18356" y="76022"/>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b="1">
                <a:solidFill>
                  <a:srgbClr val="AF1932"/>
                </a:solidFill>
              </a:rPr>
              <a:t>┃</a:t>
            </a:r>
            <a:r>
              <a:rPr kumimoji="1" lang="en-US" altLang="ja-JP" sz="2000" b="1">
                <a:solidFill>
                  <a:schemeClr val="tx1"/>
                </a:solidFill>
              </a:rPr>
              <a:t>DX</a:t>
            </a:r>
            <a:r>
              <a:rPr kumimoji="1" lang="ja-JP" altLang="en-US" sz="2000" b="1">
                <a:solidFill>
                  <a:schemeClr val="tx1"/>
                </a:solidFill>
              </a:rPr>
              <a:t>戦略のゴールに向けたストーリー</a:t>
            </a:r>
          </a:p>
        </p:txBody>
      </p:sp>
      <p:grpSp>
        <p:nvGrpSpPr>
          <p:cNvPr id="199" name="グループ化 198">
            <a:extLst>
              <a:ext uri="{FF2B5EF4-FFF2-40B4-BE49-F238E27FC236}">
                <a16:creationId xmlns:a16="http://schemas.microsoft.com/office/drawing/2014/main" id="{FB37EFB4-CEF6-1418-9181-583D8FE6FC16}"/>
              </a:ext>
            </a:extLst>
          </p:cNvPr>
          <p:cNvGrpSpPr/>
          <p:nvPr/>
        </p:nvGrpSpPr>
        <p:grpSpPr>
          <a:xfrm>
            <a:off x="311529" y="1047248"/>
            <a:ext cx="2353955" cy="198782"/>
            <a:chOff x="715617" y="1669361"/>
            <a:chExt cx="2589350" cy="198782"/>
          </a:xfrm>
        </p:grpSpPr>
        <p:cxnSp>
          <p:nvCxnSpPr>
            <p:cNvPr id="200" name="直線コネクタ 199">
              <a:extLst>
                <a:ext uri="{FF2B5EF4-FFF2-40B4-BE49-F238E27FC236}">
                  <a16:creationId xmlns:a16="http://schemas.microsoft.com/office/drawing/2014/main" id="{2A1ED8C7-4212-6CEE-DCF2-DA6BF34974EE}"/>
                </a:ext>
              </a:extLst>
            </p:cNvPr>
            <p:cNvCxnSpPr>
              <a:cxnSpLocks/>
            </p:cNvCxnSpPr>
            <p:nvPr/>
          </p:nvCxnSpPr>
          <p:spPr>
            <a:xfrm>
              <a:off x="715617" y="1865244"/>
              <a:ext cx="2584174"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F5C731F8-74EB-0DEF-5E16-D86F30824687}"/>
                </a:ext>
              </a:extLst>
            </p:cNvPr>
            <p:cNvCxnSpPr/>
            <p:nvPr/>
          </p:nvCxnSpPr>
          <p:spPr>
            <a:xfrm flipH="1" flipV="1">
              <a:off x="3106185" y="1669361"/>
              <a:ext cx="198782" cy="198782"/>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2" name="グループ化 201">
            <a:extLst>
              <a:ext uri="{FF2B5EF4-FFF2-40B4-BE49-F238E27FC236}">
                <a16:creationId xmlns:a16="http://schemas.microsoft.com/office/drawing/2014/main" id="{133EFB7D-3535-AF63-5AB1-4D7AE60E46D6}"/>
              </a:ext>
            </a:extLst>
          </p:cNvPr>
          <p:cNvGrpSpPr/>
          <p:nvPr/>
        </p:nvGrpSpPr>
        <p:grpSpPr>
          <a:xfrm>
            <a:off x="2851819" y="1047248"/>
            <a:ext cx="4143260" cy="200656"/>
            <a:chOff x="3533360" y="1664588"/>
            <a:chExt cx="3554896" cy="200656"/>
          </a:xfrm>
        </p:grpSpPr>
        <p:cxnSp>
          <p:nvCxnSpPr>
            <p:cNvPr id="203" name="直線コネクタ 202">
              <a:extLst>
                <a:ext uri="{FF2B5EF4-FFF2-40B4-BE49-F238E27FC236}">
                  <a16:creationId xmlns:a16="http://schemas.microsoft.com/office/drawing/2014/main" id="{6C4478D6-1D4A-376A-C72F-E14D18CEC4D2}"/>
                </a:ext>
              </a:extLst>
            </p:cNvPr>
            <p:cNvCxnSpPr>
              <a:cxnSpLocks/>
            </p:cNvCxnSpPr>
            <p:nvPr/>
          </p:nvCxnSpPr>
          <p:spPr>
            <a:xfrm>
              <a:off x="3533360" y="1865244"/>
              <a:ext cx="3554896"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E0757B1B-167D-E708-4120-FBB55E60671E}"/>
                </a:ext>
              </a:extLst>
            </p:cNvPr>
            <p:cNvCxnSpPr/>
            <p:nvPr/>
          </p:nvCxnSpPr>
          <p:spPr>
            <a:xfrm flipH="1" flipV="1">
              <a:off x="6882858" y="1664588"/>
              <a:ext cx="198782" cy="198782"/>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5" name="グループ化 204">
            <a:extLst>
              <a:ext uri="{FF2B5EF4-FFF2-40B4-BE49-F238E27FC236}">
                <a16:creationId xmlns:a16="http://schemas.microsoft.com/office/drawing/2014/main" id="{6EA0A952-7EC0-9A4B-3DF8-2F19353B6238}"/>
              </a:ext>
            </a:extLst>
          </p:cNvPr>
          <p:cNvGrpSpPr/>
          <p:nvPr/>
        </p:nvGrpSpPr>
        <p:grpSpPr>
          <a:xfrm>
            <a:off x="7411681" y="1047248"/>
            <a:ext cx="1951383" cy="198782"/>
            <a:chOff x="7321826" y="1669350"/>
            <a:chExt cx="1951383" cy="198782"/>
          </a:xfrm>
        </p:grpSpPr>
        <p:cxnSp>
          <p:nvCxnSpPr>
            <p:cNvPr id="206" name="直線コネクタ 205">
              <a:extLst>
                <a:ext uri="{FF2B5EF4-FFF2-40B4-BE49-F238E27FC236}">
                  <a16:creationId xmlns:a16="http://schemas.microsoft.com/office/drawing/2014/main" id="{A0C13F70-EEEC-40E8-6516-810DDF1DD7B6}"/>
                </a:ext>
              </a:extLst>
            </p:cNvPr>
            <p:cNvCxnSpPr>
              <a:cxnSpLocks/>
            </p:cNvCxnSpPr>
            <p:nvPr/>
          </p:nvCxnSpPr>
          <p:spPr>
            <a:xfrm>
              <a:off x="7321826" y="1865244"/>
              <a:ext cx="1951383"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a:extLst>
                <a:ext uri="{FF2B5EF4-FFF2-40B4-BE49-F238E27FC236}">
                  <a16:creationId xmlns:a16="http://schemas.microsoft.com/office/drawing/2014/main" id="{4E373DBA-C6E8-B44E-276B-642FE1C3474F}"/>
                </a:ext>
              </a:extLst>
            </p:cNvPr>
            <p:cNvCxnSpPr/>
            <p:nvPr/>
          </p:nvCxnSpPr>
          <p:spPr>
            <a:xfrm flipH="1" flipV="1">
              <a:off x="9068855" y="1669350"/>
              <a:ext cx="198782" cy="198782"/>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8" name="正方形/長方形 207">
            <a:extLst>
              <a:ext uri="{FF2B5EF4-FFF2-40B4-BE49-F238E27FC236}">
                <a16:creationId xmlns:a16="http://schemas.microsoft.com/office/drawing/2014/main" id="{6BF60D5F-1664-7D5B-5966-ECD19DFFB01B}"/>
              </a:ext>
            </a:extLst>
          </p:cNvPr>
          <p:cNvSpPr/>
          <p:nvPr/>
        </p:nvSpPr>
        <p:spPr>
          <a:xfrm>
            <a:off x="7433630" y="959048"/>
            <a:ext cx="1828800"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a:solidFill>
                  <a:schemeClr val="tx1"/>
                </a:solidFill>
              </a:rPr>
              <a:t>DX</a:t>
            </a:r>
            <a:r>
              <a:rPr kumimoji="1" lang="ja-JP" altLang="en-US" sz="1400" b="1">
                <a:solidFill>
                  <a:schemeClr val="tx1"/>
                </a:solidFill>
              </a:rPr>
              <a:t>戦略の</a:t>
            </a:r>
            <a:r>
              <a:rPr kumimoji="1" lang="en-US" altLang="ja-JP" sz="1400" b="1">
                <a:solidFill>
                  <a:schemeClr val="tx1"/>
                </a:solidFill>
              </a:rPr>
              <a:t>KGI</a:t>
            </a:r>
            <a:endParaRPr kumimoji="1" lang="ja-JP" altLang="en-US" sz="900" b="1">
              <a:solidFill>
                <a:schemeClr val="tx1"/>
              </a:solidFill>
            </a:endParaRPr>
          </a:p>
        </p:txBody>
      </p:sp>
      <p:sp>
        <p:nvSpPr>
          <p:cNvPr id="209" name="正方形/長方形 208">
            <a:extLst>
              <a:ext uri="{FF2B5EF4-FFF2-40B4-BE49-F238E27FC236}">
                <a16:creationId xmlns:a16="http://schemas.microsoft.com/office/drawing/2014/main" id="{60ADA640-7830-83B4-31F0-59FFB2EE054F}"/>
              </a:ext>
            </a:extLst>
          </p:cNvPr>
          <p:cNvSpPr/>
          <p:nvPr/>
        </p:nvSpPr>
        <p:spPr>
          <a:xfrm>
            <a:off x="2933595" y="959048"/>
            <a:ext cx="3228975"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a:solidFill>
                  <a:schemeClr val="tx1"/>
                </a:solidFill>
              </a:rPr>
              <a:t>VISION</a:t>
            </a:r>
            <a:r>
              <a:rPr kumimoji="1" lang="ja-JP" altLang="en-US" sz="1400" b="1">
                <a:solidFill>
                  <a:schemeClr val="tx1"/>
                </a:solidFill>
              </a:rPr>
              <a:t>ごとの評価カテゴリ及び指標</a:t>
            </a:r>
            <a:endParaRPr kumimoji="1" lang="ja-JP" altLang="en-US" sz="1050" b="1">
              <a:solidFill>
                <a:schemeClr val="tx1"/>
              </a:solidFill>
            </a:endParaRPr>
          </a:p>
        </p:txBody>
      </p:sp>
      <p:sp>
        <p:nvSpPr>
          <p:cNvPr id="210" name="正方形/長方形 209">
            <a:extLst>
              <a:ext uri="{FF2B5EF4-FFF2-40B4-BE49-F238E27FC236}">
                <a16:creationId xmlns:a16="http://schemas.microsoft.com/office/drawing/2014/main" id="{6947CC8A-9406-FAE8-6042-871BD57DEB00}"/>
              </a:ext>
            </a:extLst>
          </p:cNvPr>
          <p:cNvSpPr/>
          <p:nvPr/>
        </p:nvSpPr>
        <p:spPr>
          <a:xfrm>
            <a:off x="296459" y="959048"/>
            <a:ext cx="2259235"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rPr>
              <a:t>各取組に対する</a:t>
            </a:r>
            <a:r>
              <a:rPr kumimoji="1" lang="en-US" altLang="ja-JP" sz="1400" b="1">
                <a:solidFill>
                  <a:schemeClr val="tx1"/>
                </a:solidFill>
              </a:rPr>
              <a:t>KPI</a:t>
            </a:r>
            <a:endParaRPr kumimoji="1" lang="ja-JP" altLang="en-US" sz="1050" b="1">
              <a:solidFill>
                <a:schemeClr val="tx1"/>
              </a:solidFill>
            </a:endParaRPr>
          </a:p>
        </p:txBody>
      </p:sp>
      <p:sp>
        <p:nvSpPr>
          <p:cNvPr id="212" name="正方形/長方形 211">
            <a:extLst>
              <a:ext uri="{FF2B5EF4-FFF2-40B4-BE49-F238E27FC236}">
                <a16:creationId xmlns:a16="http://schemas.microsoft.com/office/drawing/2014/main" id="{799DA2CC-E8E8-1123-CA9C-2EFD6578E46B}"/>
              </a:ext>
            </a:extLst>
          </p:cNvPr>
          <p:cNvSpPr/>
          <p:nvPr/>
        </p:nvSpPr>
        <p:spPr>
          <a:xfrm>
            <a:off x="7549101" y="3909090"/>
            <a:ext cx="2066925"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それぞれの幸せ</a:t>
            </a:r>
            <a:endParaRPr kumimoji="1" lang="en-US" altLang="ja-JP" b="1">
              <a:solidFill>
                <a:schemeClr val="tx1"/>
              </a:solidFill>
            </a:endParaRPr>
          </a:p>
          <a:p>
            <a:pPr algn="ctr"/>
            <a:r>
              <a:rPr kumimoji="1" lang="ja-JP" altLang="en-US" b="1">
                <a:solidFill>
                  <a:schemeClr val="tx1"/>
                </a:solidFill>
              </a:rPr>
              <a:t>（</a:t>
            </a:r>
            <a:r>
              <a:rPr kumimoji="1" lang="en-US" altLang="ja-JP" b="1">
                <a:solidFill>
                  <a:schemeClr val="tx1"/>
                </a:solidFill>
              </a:rPr>
              <a:t>Well-being</a:t>
            </a:r>
            <a:r>
              <a:rPr kumimoji="1" lang="ja-JP" altLang="en-US" b="1">
                <a:solidFill>
                  <a:schemeClr val="tx1"/>
                </a:solidFill>
              </a:rPr>
              <a:t>）</a:t>
            </a:r>
            <a:endParaRPr kumimoji="1" lang="en-US" altLang="ja-JP" b="1">
              <a:solidFill>
                <a:schemeClr val="tx1"/>
              </a:solidFill>
            </a:endParaRPr>
          </a:p>
          <a:p>
            <a:pPr algn="ctr"/>
            <a:r>
              <a:rPr kumimoji="1" lang="ja-JP" altLang="en-US" b="1">
                <a:solidFill>
                  <a:schemeClr val="tx1"/>
                </a:solidFill>
              </a:rPr>
              <a:t>の向上</a:t>
            </a:r>
          </a:p>
        </p:txBody>
      </p:sp>
      <p:sp>
        <p:nvSpPr>
          <p:cNvPr id="220" name="四角形: 角を丸くする 219">
            <a:extLst>
              <a:ext uri="{FF2B5EF4-FFF2-40B4-BE49-F238E27FC236}">
                <a16:creationId xmlns:a16="http://schemas.microsoft.com/office/drawing/2014/main" id="{C061DE0B-5863-7744-C44E-EEFDFBDBB77C}"/>
              </a:ext>
            </a:extLst>
          </p:cNvPr>
          <p:cNvSpPr/>
          <p:nvPr/>
        </p:nvSpPr>
        <p:spPr>
          <a:xfrm rot="10800000" flipV="1">
            <a:off x="529883" y="1740191"/>
            <a:ext cx="1597996" cy="335520"/>
          </a:xfrm>
          <a:prstGeom prst="roundRect">
            <a:avLst>
              <a:gd name="adj" fmla="val 0"/>
            </a:avLst>
          </a:prstGeom>
          <a:solidFill>
            <a:schemeClr val="bg1">
              <a:lumMod val="95000"/>
            </a:schemeClr>
          </a:solidFill>
          <a:ln w="222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rgbClr val="AF1932"/>
                </a:solidFill>
              </a:rPr>
              <a:t>　　取組</a:t>
            </a:r>
          </a:p>
        </p:txBody>
      </p:sp>
      <p:sp>
        <p:nvSpPr>
          <p:cNvPr id="221" name="四角形: 角を丸くする 220">
            <a:extLst>
              <a:ext uri="{FF2B5EF4-FFF2-40B4-BE49-F238E27FC236}">
                <a16:creationId xmlns:a16="http://schemas.microsoft.com/office/drawing/2014/main" id="{AE057E45-42DE-A712-0FD7-61978E897FEC}"/>
              </a:ext>
            </a:extLst>
          </p:cNvPr>
          <p:cNvSpPr/>
          <p:nvPr/>
        </p:nvSpPr>
        <p:spPr>
          <a:xfrm rot="10800000" flipV="1">
            <a:off x="529883" y="2216441"/>
            <a:ext cx="1597996" cy="335520"/>
          </a:xfrm>
          <a:prstGeom prst="roundRect">
            <a:avLst>
              <a:gd name="adj" fmla="val 0"/>
            </a:avLst>
          </a:prstGeom>
          <a:solidFill>
            <a:schemeClr val="bg1">
              <a:lumMod val="95000"/>
            </a:schemeClr>
          </a:solidFill>
          <a:ln w="222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b="1">
                <a:solidFill>
                  <a:srgbClr val="AF1932"/>
                </a:solidFill>
              </a:rPr>
              <a:t>　　取組</a:t>
            </a:r>
          </a:p>
        </p:txBody>
      </p:sp>
      <p:sp>
        <p:nvSpPr>
          <p:cNvPr id="225" name="四角形: 角を丸くする 224">
            <a:extLst>
              <a:ext uri="{FF2B5EF4-FFF2-40B4-BE49-F238E27FC236}">
                <a16:creationId xmlns:a16="http://schemas.microsoft.com/office/drawing/2014/main" id="{762E9358-E061-F72B-617E-0AC56CF9F8F0}"/>
              </a:ext>
            </a:extLst>
          </p:cNvPr>
          <p:cNvSpPr/>
          <p:nvPr/>
        </p:nvSpPr>
        <p:spPr>
          <a:xfrm rot="10800000" flipV="1">
            <a:off x="529882" y="3487769"/>
            <a:ext cx="1597996" cy="335520"/>
          </a:xfrm>
          <a:prstGeom prst="roundRect">
            <a:avLst>
              <a:gd name="adj" fmla="val 0"/>
            </a:avLst>
          </a:prstGeom>
          <a:solidFill>
            <a:schemeClr val="bg1">
              <a:lumMod val="95000"/>
            </a:schemeClr>
          </a:solidFill>
          <a:ln w="222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b="1">
                <a:solidFill>
                  <a:srgbClr val="AF1932"/>
                </a:solidFill>
              </a:rPr>
              <a:t>　　取組</a:t>
            </a:r>
          </a:p>
        </p:txBody>
      </p:sp>
      <p:sp>
        <p:nvSpPr>
          <p:cNvPr id="226" name="四角形: 角を丸くする 225">
            <a:extLst>
              <a:ext uri="{FF2B5EF4-FFF2-40B4-BE49-F238E27FC236}">
                <a16:creationId xmlns:a16="http://schemas.microsoft.com/office/drawing/2014/main" id="{73C6ACAD-7FD2-C763-FCA6-90F522260CDF}"/>
              </a:ext>
            </a:extLst>
          </p:cNvPr>
          <p:cNvSpPr/>
          <p:nvPr/>
        </p:nvSpPr>
        <p:spPr>
          <a:xfrm rot="10800000" flipV="1">
            <a:off x="529882" y="3945934"/>
            <a:ext cx="1597996" cy="335520"/>
          </a:xfrm>
          <a:prstGeom prst="roundRect">
            <a:avLst>
              <a:gd name="adj" fmla="val 0"/>
            </a:avLst>
          </a:prstGeom>
          <a:solidFill>
            <a:schemeClr val="bg1">
              <a:lumMod val="95000"/>
            </a:schemeClr>
          </a:solidFill>
          <a:ln w="222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b="1">
                <a:solidFill>
                  <a:srgbClr val="AF1932"/>
                </a:solidFill>
              </a:rPr>
              <a:t>　　取組</a:t>
            </a:r>
          </a:p>
        </p:txBody>
      </p:sp>
      <p:sp>
        <p:nvSpPr>
          <p:cNvPr id="230" name="四角形: 角を丸くする 229">
            <a:extLst>
              <a:ext uri="{FF2B5EF4-FFF2-40B4-BE49-F238E27FC236}">
                <a16:creationId xmlns:a16="http://schemas.microsoft.com/office/drawing/2014/main" id="{AACA6DCC-775E-B5CF-CDEB-CE1E6020C4C1}"/>
              </a:ext>
            </a:extLst>
          </p:cNvPr>
          <p:cNvSpPr/>
          <p:nvPr/>
        </p:nvSpPr>
        <p:spPr>
          <a:xfrm rot="10800000" flipV="1">
            <a:off x="529882" y="5202306"/>
            <a:ext cx="1597996" cy="335520"/>
          </a:xfrm>
          <a:prstGeom prst="roundRect">
            <a:avLst>
              <a:gd name="adj" fmla="val 0"/>
            </a:avLst>
          </a:prstGeom>
          <a:solidFill>
            <a:schemeClr val="bg1">
              <a:lumMod val="95000"/>
            </a:schemeClr>
          </a:solidFill>
          <a:ln w="222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b="1">
                <a:solidFill>
                  <a:srgbClr val="AF1932"/>
                </a:solidFill>
              </a:rPr>
              <a:t>　　取組</a:t>
            </a:r>
          </a:p>
        </p:txBody>
      </p:sp>
      <p:sp>
        <p:nvSpPr>
          <p:cNvPr id="231" name="四角形: 角を丸くする 230">
            <a:extLst>
              <a:ext uri="{FF2B5EF4-FFF2-40B4-BE49-F238E27FC236}">
                <a16:creationId xmlns:a16="http://schemas.microsoft.com/office/drawing/2014/main" id="{97A0805D-32FB-0B98-319F-8F46D26DDDA1}"/>
              </a:ext>
            </a:extLst>
          </p:cNvPr>
          <p:cNvSpPr/>
          <p:nvPr/>
        </p:nvSpPr>
        <p:spPr>
          <a:xfrm rot="10800000" flipV="1">
            <a:off x="529882" y="5653351"/>
            <a:ext cx="1597996" cy="335520"/>
          </a:xfrm>
          <a:prstGeom prst="roundRect">
            <a:avLst>
              <a:gd name="adj" fmla="val 0"/>
            </a:avLst>
          </a:prstGeom>
          <a:solidFill>
            <a:schemeClr val="bg1">
              <a:lumMod val="95000"/>
            </a:schemeClr>
          </a:solidFill>
          <a:ln w="222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b="1">
                <a:solidFill>
                  <a:srgbClr val="AF1932"/>
                </a:solidFill>
              </a:rPr>
              <a:t>　　取組</a:t>
            </a:r>
          </a:p>
        </p:txBody>
      </p:sp>
      <p:sp>
        <p:nvSpPr>
          <p:cNvPr id="235" name="テキスト ボックス 234">
            <a:extLst>
              <a:ext uri="{FF2B5EF4-FFF2-40B4-BE49-F238E27FC236}">
                <a16:creationId xmlns:a16="http://schemas.microsoft.com/office/drawing/2014/main" id="{83F067D6-DF5C-7BBD-527F-682FEFBE7610}"/>
              </a:ext>
            </a:extLst>
          </p:cNvPr>
          <p:cNvSpPr txBox="1"/>
          <p:nvPr/>
        </p:nvSpPr>
        <p:spPr>
          <a:xfrm>
            <a:off x="725318" y="2568866"/>
            <a:ext cx="369332" cy="571500"/>
          </a:xfrm>
          <a:prstGeom prst="rect">
            <a:avLst/>
          </a:prstGeom>
          <a:noFill/>
        </p:spPr>
        <p:txBody>
          <a:bodyPr vert="eaVert" wrap="square" rtlCol="0">
            <a:spAutoFit/>
          </a:bodyPr>
          <a:lstStyle/>
          <a:p>
            <a:r>
              <a:rPr kumimoji="1" lang="ja-JP" altLang="en-US" sz="1200" b="1">
                <a:solidFill>
                  <a:schemeClr val="bg1">
                    <a:lumMod val="50000"/>
                  </a:schemeClr>
                </a:solidFill>
              </a:rPr>
              <a:t>・・・</a:t>
            </a:r>
          </a:p>
        </p:txBody>
      </p:sp>
      <p:sp>
        <p:nvSpPr>
          <p:cNvPr id="236" name="テキスト ボックス 235">
            <a:extLst>
              <a:ext uri="{FF2B5EF4-FFF2-40B4-BE49-F238E27FC236}">
                <a16:creationId xmlns:a16="http://schemas.microsoft.com/office/drawing/2014/main" id="{44E64BCD-38D5-D914-0162-22C11C6232CB}"/>
              </a:ext>
            </a:extLst>
          </p:cNvPr>
          <p:cNvSpPr txBox="1"/>
          <p:nvPr/>
        </p:nvSpPr>
        <p:spPr>
          <a:xfrm>
            <a:off x="725318" y="4300324"/>
            <a:ext cx="369332" cy="571500"/>
          </a:xfrm>
          <a:prstGeom prst="rect">
            <a:avLst/>
          </a:prstGeom>
          <a:noFill/>
        </p:spPr>
        <p:txBody>
          <a:bodyPr vert="eaVert" wrap="square" rtlCol="0">
            <a:spAutoFit/>
          </a:bodyPr>
          <a:lstStyle/>
          <a:p>
            <a:r>
              <a:rPr kumimoji="1" lang="ja-JP" altLang="en-US" sz="1200" b="1">
                <a:solidFill>
                  <a:schemeClr val="bg1">
                    <a:lumMod val="50000"/>
                  </a:schemeClr>
                </a:solidFill>
              </a:rPr>
              <a:t>・・・</a:t>
            </a:r>
          </a:p>
        </p:txBody>
      </p:sp>
      <p:sp>
        <p:nvSpPr>
          <p:cNvPr id="237" name="テキスト ボックス 236">
            <a:extLst>
              <a:ext uri="{FF2B5EF4-FFF2-40B4-BE49-F238E27FC236}">
                <a16:creationId xmlns:a16="http://schemas.microsoft.com/office/drawing/2014/main" id="{4270A467-444A-1F92-1DEB-50A9F8534E0B}"/>
              </a:ext>
            </a:extLst>
          </p:cNvPr>
          <p:cNvSpPr txBox="1"/>
          <p:nvPr/>
        </p:nvSpPr>
        <p:spPr>
          <a:xfrm>
            <a:off x="725318" y="6018230"/>
            <a:ext cx="369332" cy="571500"/>
          </a:xfrm>
          <a:prstGeom prst="rect">
            <a:avLst/>
          </a:prstGeom>
          <a:noFill/>
        </p:spPr>
        <p:txBody>
          <a:bodyPr vert="eaVert" wrap="square" rtlCol="0">
            <a:spAutoFit/>
          </a:bodyPr>
          <a:lstStyle/>
          <a:p>
            <a:r>
              <a:rPr kumimoji="1" lang="ja-JP" altLang="en-US" sz="1200" b="1">
                <a:solidFill>
                  <a:schemeClr val="bg1">
                    <a:lumMod val="50000"/>
                  </a:schemeClr>
                </a:solidFill>
              </a:rPr>
              <a:t>・・・</a:t>
            </a:r>
          </a:p>
        </p:txBody>
      </p:sp>
      <p:sp>
        <p:nvSpPr>
          <p:cNvPr id="251" name="正方形/長方形 250">
            <a:extLst>
              <a:ext uri="{FF2B5EF4-FFF2-40B4-BE49-F238E27FC236}">
                <a16:creationId xmlns:a16="http://schemas.microsoft.com/office/drawing/2014/main" id="{B59D6B73-310B-E4AF-227C-A7FF9BDCC919}"/>
              </a:ext>
            </a:extLst>
          </p:cNvPr>
          <p:cNvSpPr/>
          <p:nvPr/>
        </p:nvSpPr>
        <p:spPr>
          <a:xfrm>
            <a:off x="7689634" y="3371467"/>
            <a:ext cx="1742661"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実現したい「未来の大阪市」</a:t>
            </a:r>
          </a:p>
        </p:txBody>
      </p:sp>
      <p:sp>
        <p:nvSpPr>
          <p:cNvPr id="252" name="四角形: 角を丸くする 251">
            <a:extLst>
              <a:ext uri="{FF2B5EF4-FFF2-40B4-BE49-F238E27FC236}">
                <a16:creationId xmlns:a16="http://schemas.microsoft.com/office/drawing/2014/main" id="{393C36F8-3F9B-1043-593A-CEB83A334291}"/>
              </a:ext>
            </a:extLst>
          </p:cNvPr>
          <p:cNvSpPr/>
          <p:nvPr/>
        </p:nvSpPr>
        <p:spPr>
          <a:xfrm>
            <a:off x="1538031" y="1812702"/>
            <a:ext cx="527417" cy="190499"/>
          </a:xfrm>
          <a:prstGeom prst="roundRect">
            <a:avLst/>
          </a:prstGeom>
          <a:solidFill>
            <a:srgbClr val="FCEAED"/>
          </a:solidFill>
          <a:ln w="19050">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a:solidFill>
                  <a:srgbClr val="AF1932"/>
                </a:solidFill>
              </a:rPr>
              <a:t>KPI</a:t>
            </a:r>
            <a:endParaRPr kumimoji="1" lang="ja-JP" altLang="en-US" sz="1000" b="1">
              <a:solidFill>
                <a:srgbClr val="AF1932"/>
              </a:solidFill>
            </a:endParaRPr>
          </a:p>
        </p:txBody>
      </p:sp>
      <p:sp>
        <p:nvSpPr>
          <p:cNvPr id="253" name="四角形: 角を丸くする 252">
            <a:extLst>
              <a:ext uri="{FF2B5EF4-FFF2-40B4-BE49-F238E27FC236}">
                <a16:creationId xmlns:a16="http://schemas.microsoft.com/office/drawing/2014/main" id="{D621C39A-E692-3E54-8551-B6190ECCA0C5}"/>
              </a:ext>
            </a:extLst>
          </p:cNvPr>
          <p:cNvSpPr/>
          <p:nvPr/>
        </p:nvSpPr>
        <p:spPr>
          <a:xfrm>
            <a:off x="1538031" y="2288952"/>
            <a:ext cx="527417" cy="190499"/>
          </a:xfrm>
          <a:prstGeom prst="roundRect">
            <a:avLst/>
          </a:prstGeom>
          <a:solidFill>
            <a:srgbClr val="FCEAED"/>
          </a:solidFill>
          <a:ln w="19050">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a:solidFill>
                  <a:srgbClr val="AF1932"/>
                </a:solidFill>
              </a:rPr>
              <a:t>KPI</a:t>
            </a:r>
            <a:endParaRPr kumimoji="1" lang="ja-JP" altLang="en-US" sz="1000" b="1">
              <a:solidFill>
                <a:srgbClr val="AF1932"/>
              </a:solidFill>
            </a:endParaRPr>
          </a:p>
        </p:txBody>
      </p:sp>
      <p:sp>
        <p:nvSpPr>
          <p:cNvPr id="254" name="四角形: 角を丸くする 253">
            <a:extLst>
              <a:ext uri="{FF2B5EF4-FFF2-40B4-BE49-F238E27FC236}">
                <a16:creationId xmlns:a16="http://schemas.microsoft.com/office/drawing/2014/main" id="{1CABCD24-7A36-286E-85B6-EEF457963014}"/>
              </a:ext>
            </a:extLst>
          </p:cNvPr>
          <p:cNvSpPr/>
          <p:nvPr/>
        </p:nvSpPr>
        <p:spPr>
          <a:xfrm>
            <a:off x="1538031" y="3560280"/>
            <a:ext cx="527417" cy="190499"/>
          </a:xfrm>
          <a:prstGeom prst="roundRect">
            <a:avLst/>
          </a:prstGeom>
          <a:solidFill>
            <a:srgbClr val="FCEAED"/>
          </a:solidFill>
          <a:ln w="19050">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a:solidFill>
                  <a:srgbClr val="AF1932"/>
                </a:solidFill>
              </a:rPr>
              <a:t>KPI</a:t>
            </a:r>
            <a:endParaRPr kumimoji="1" lang="ja-JP" altLang="en-US" sz="1000" b="1">
              <a:solidFill>
                <a:srgbClr val="AF1932"/>
              </a:solidFill>
            </a:endParaRPr>
          </a:p>
        </p:txBody>
      </p:sp>
      <p:sp>
        <p:nvSpPr>
          <p:cNvPr id="255" name="四角形: 角を丸くする 254">
            <a:extLst>
              <a:ext uri="{FF2B5EF4-FFF2-40B4-BE49-F238E27FC236}">
                <a16:creationId xmlns:a16="http://schemas.microsoft.com/office/drawing/2014/main" id="{04944541-3678-0C50-C3FB-3EA36D846372}"/>
              </a:ext>
            </a:extLst>
          </p:cNvPr>
          <p:cNvSpPr/>
          <p:nvPr/>
        </p:nvSpPr>
        <p:spPr>
          <a:xfrm>
            <a:off x="1538031" y="4018445"/>
            <a:ext cx="527417" cy="190499"/>
          </a:xfrm>
          <a:prstGeom prst="roundRect">
            <a:avLst/>
          </a:prstGeom>
          <a:solidFill>
            <a:srgbClr val="FCEAED"/>
          </a:solidFill>
          <a:ln w="19050">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a:solidFill>
                  <a:srgbClr val="AF1932"/>
                </a:solidFill>
              </a:rPr>
              <a:t>KPI</a:t>
            </a:r>
            <a:endParaRPr kumimoji="1" lang="ja-JP" altLang="en-US" sz="1000" b="1">
              <a:solidFill>
                <a:srgbClr val="AF1932"/>
              </a:solidFill>
            </a:endParaRPr>
          </a:p>
        </p:txBody>
      </p:sp>
      <p:sp>
        <p:nvSpPr>
          <p:cNvPr id="256" name="四角形: 角を丸くする 255">
            <a:extLst>
              <a:ext uri="{FF2B5EF4-FFF2-40B4-BE49-F238E27FC236}">
                <a16:creationId xmlns:a16="http://schemas.microsoft.com/office/drawing/2014/main" id="{7B550DE2-7A9C-AC22-4B79-DBB463B98CB7}"/>
              </a:ext>
            </a:extLst>
          </p:cNvPr>
          <p:cNvSpPr/>
          <p:nvPr/>
        </p:nvSpPr>
        <p:spPr>
          <a:xfrm>
            <a:off x="1538031" y="5274817"/>
            <a:ext cx="527417" cy="190499"/>
          </a:xfrm>
          <a:prstGeom prst="roundRect">
            <a:avLst/>
          </a:prstGeom>
          <a:solidFill>
            <a:srgbClr val="FCEAED"/>
          </a:solidFill>
          <a:ln w="19050">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a:solidFill>
                  <a:srgbClr val="AF1932"/>
                </a:solidFill>
              </a:rPr>
              <a:t>KPI</a:t>
            </a:r>
            <a:endParaRPr kumimoji="1" lang="ja-JP" altLang="en-US" sz="1000" b="1">
              <a:solidFill>
                <a:srgbClr val="AF1932"/>
              </a:solidFill>
            </a:endParaRPr>
          </a:p>
        </p:txBody>
      </p:sp>
      <p:sp>
        <p:nvSpPr>
          <p:cNvPr id="257" name="四角形: 角を丸くする 256">
            <a:extLst>
              <a:ext uri="{FF2B5EF4-FFF2-40B4-BE49-F238E27FC236}">
                <a16:creationId xmlns:a16="http://schemas.microsoft.com/office/drawing/2014/main" id="{F8DB846C-EA84-F4B4-0655-106B9B404DB9}"/>
              </a:ext>
            </a:extLst>
          </p:cNvPr>
          <p:cNvSpPr/>
          <p:nvPr/>
        </p:nvSpPr>
        <p:spPr>
          <a:xfrm>
            <a:off x="1538031" y="5725862"/>
            <a:ext cx="527417" cy="190499"/>
          </a:xfrm>
          <a:prstGeom prst="roundRect">
            <a:avLst/>
          </a:prstGeom>
          <a:solidFill>
            <a:srgbClr val="FCEAED"/>
          </a:solidFill>
          <a:ln w="19050">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a:solidFill>
                  <a:srgbClr val="AF1932"/>
                </a:solidFill>
              </a:rPr>
              <a:t>KPI</a:t>
            </a:r>
            <a:endParaRPr kumimoji="1" lang="ja-JP" altLang="en-US" sz="1000" b="1">
              <a:solidFill>
                <a:srgbClr val="AF1932"/>
              </a:solidFill>
            </a:endParaRPr>
          </a:p>
        </p:txBody>
      </p:sp>
      <p:sp>
        <p:nvSpPr>
          <p:cNvPr id="291" name="四角形: 角を丸くする 290">
            <a:extLst>
              <a:ext uri="{FF2B5EF4-FFF2-40B4-BE49-F238E27FC236}">
                <a16:creationId xmlns:a16="http://schemas.microsoft.com/office/drawing/2014/main" id="{A5C47377-A218-C137-988B-C6A1E99B2C01}"/>
              </a:ext>
            </a:extLst>
          </p:cNvPr>
          <p:cNvSpPr/>
          <p:nvPr/>
        </p:nvSpPr>
        <p:spPr>
          <a:xfrm rot="10800000" flipV="1">
            <a:off x="8632223" y="2191499"/>
            <a:ext cx="2725399" cy="1904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ja-JP" sz="1100" b="1" i="0">
              <a:solidFill>
                <a:srgbClr val="31333F"/>
              </a:solidFill>
              <a:effectLst/>
              <a:latin typeface="Source Sans Pro" panose="020B0503030403020204" pitchFamily="34" charset="0"/>
            </a:endParaRPr>
          </a:p>
        </p:txBody>
      </p:sp>
      <p:cxnSp>
        <p:nvCxnSpPr>
          <p:cNvPr id="222" name="コネクタ: カギ線 221">
            <a:extLst>
              <a:ext uri="{FF2B5EF4-FFF2-40B4-BE49-F238E27FC236}">
                <a16:creationId xmlns:a16="http://schemas.microsoft.com/office/drawing/2014/main" id="{F3A6F369-E5CD-B305-AF06-B9544F8C220E}"/>
              </a:ext>
            </a:extLst>
          </p:cNvPr>
          <p:cNvCxnSpPr>
            <a:cxnSpLocks/>
            <a:stCxn id="220" idx="1"/>
          </p:cNvCxnSpPr>
          <p:nvPr/>
        </p:nvCxnSpPr>
        <p:spPr>
          <a:xfrm flipV="1">
            <a:off x="2127879" y="1622307"/>
            <a:ext cx="691390" cy="285644"/>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3" name="コネクタ: カギ線 222">
            <a:extLst>
              <a:ext uri="{FF2B5EF4-FFF2-40B4-BE49-F238E27FC236}">
                <a16:creationId xmlns:a16="http://schemas.microsoft.com/office/drawing/2014/main" id="{04C2D9EA-549B-3067-D469-6E860B1EB781}"/>
              </a:ext>
            </a:extLst>
          </p:cNvPr>
          <p:cNvCxnSpPr>
            <a:cxnSpLocks/>
            <a:stCxn id="221" idx="1"/>
          </p:cNvCxnSpPr>
          <p:nvPr/>
        </p:nvCxnSpPr>
        <p:spPr>
          <a:xfrm flipV="1">
            <a:off x="2127879" y="1622307"/>
            <a:ext cx="691390" cy="761894"/>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16827344-44AC-DC58-9B3F-A37BC96E89A4}"/>
              </a:ext>
            </a:extLst>
          </p:cNvPr>
          <p:cNvSpPr/>
          <p:nvPr/>
        </p:nvSpPr>
        <p:spPr>
          <a:xfrm>
            <a:off x="9533189" y="2001927"/>
            <a:ext cx="9144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cxnSp>
        <p:nvCxnSpPr>
          <p:cNvPr id="19" name="コネクタ: カギ線 18">
            <a:extLst>
              <a:ext uri="{FF2B5EF4-FFF2-40B4-BE49-F238E27FC236}">
                <a16:creationId xmlns:a16="http://schemas.microsoft.com/office/drawing/2014/main" id="{178CDCB1-8556-2150-C141-37A5A164821B}"/>
              </a:ext>
            </a:extLst>
          </p:cNvPr>
          <p:cNvCxnSpPr>
            <a:cxnSpLocks/>
            <a:stCxn id="225" idx="1"/>
          </p:cNvCxnSpPr>
          <p:nvPr/>
        </p:nvCxnSpPr>
        <p:spPr>
          <a:xfrm flipV="1">
            <a:off x="2127878" y="3367101"/>
            <a:ext cx="691391" cy="288428"/>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コネクタ: カギ線 19">
            <a:extLst>
              <a:ext uri="{FF2B5EF4-FFF2-40B4-BE49-F238E27FC236}">
                <a16:creationId xmlns:a16="http://schemas.microsoft.com/office/drawing/2014/main" id="{F9B0FE25-B755-22A1-7CC6-DACF06617FCF}"/>
              </a:ext>
            </a:extLst>
          </p:cNvPr>
          <p:cNvCxnSpPr>
            <a:cxnSpLocks/>
            <a:stCxn id="226" idx="1"/>
          </p:cNvCxnSpPr>
          <p:nvPr/>
        </p:nvCxnSpPr>
        <p:spPr>
          <a:xfrm flipV="1">
            <a:off x="2127878" y="3367101"/>
            <a:ext cx="691391" cy="746593"/>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9" name="コネクタ: カギ線 258">
            <a:extLst>
              <a:ext uri="{FF2B5EF4-FFF2-40B4-BE49-F238E27FC236}">
                <a16:creationId xmlns:a16="http://schemas.microsoft.com/office/drawing/2014/main" id="{8E2DE827-B049-5A2F-6A6B-77EE3007FD77}"/>
              </a:ext>
            </a:extLst>
          </p:cNvPr>
          <p:cNvCxnSpPr>
            <a:cxnSpLocks/>
            <a:stCxn id="230" idx="1"/>
          </p:cNvCxnSpPr>
          <p:nvPr/>
        </p:nvCxnSpPr>
        <p:spPr>
          <a:xfrm flipV="1">
            <a:off x="2127878" y="5097321"/>
            <a:ext cx="691391" cy="272745"/>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コネクタ: カギ線 259">
            <a:extLst>
              <a:ext uri="{FF2B5EF4-FFF2-40B4-BE49-F238E27FC236}">
                <a16:creationId xmlns:a16="http://schemas.microsoft.com/office/drawing/2014/main" id="{507477D6-DF6B-FFEA-E563-EAF4B204115A}"/>
              </a:ext>
            </a:extLst>
          </p:cNvPr>
          <p:cNvCxnSpPr>
            <a:cxnSpLocks/>
            <a:stCxn id="231" idx="1"/>
          </p:cNvCxnSpPr>
          <p:nvPr/>
        </p:nvCxnSpPr>
        <p:spPr>
          <a:xfrm flipV="1">
            <a:off x="2127878" y="5097321"/>
            <a:ext cx="691391" cy="723790"/>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コネクタ: カギ線 267">
            <a:extLst>
              <a:ext uri="{FF2B5EF4-FFF2-40B4-BE49-F238E27FC236}">
                <a16:creationId xmlns:a16="http://schemas.microsoft.com/office/drawing/2014/main" id="{CC8C7779-5C97-CF86-EC48-A05B23F6B02B}"/>
              </a:ext>
            </a:extLst>
          </p:cNvPr>
          <p:cNvCxnSpPr>
            <a:cxnSpLocks/>
          </p:cNvCxnSpPr>
          <p:nvPr/>
        </p:nvCxnSpPr>
        <p:spPr>
          <a:xfrm rot="5400000" flipH="1" flipV="1">
            <a:off x="2034245" y="5530051"/>
            <a:ext cx="1217754" cy="352294"/>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0DDBCCD1-4B86-33B5-7128-CA916AD51445}"/>
              </a:ext>
            </a:extLst>
          </p:cNvPr>
          <p:cNvSpPr/>
          <p:nvPr/>
        </p:nvSpPr>
        <p:spPr>
          <a:xfrm>
            <a:off x="5815315" y="6528814"/>
            <a:ext cx="4239838" cy="25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en-US" altLang="ja-JP" sz="1000">
                <a:solidFill>
                  <a:schemeClr val="tx1"/>
                </a:solidFill>
              </a:rPr>
              <a:t>※</a:t>
            </a:r>
            <a:r>
              <a:rPr lang="ja-JP" altLang="en-US" sz="1100" b="0" i="0" u="none" strike="noStrike" baseline="0">
                <a:solidFill>
                  <a:srgbClr val="000000"/>
                </a:solidFill>
                <a:latin typeface="Yu Gothic UI" panose="020B0500000000000000" pitchFamily="50" charset="-128"/>
                <a:ea typeface="Yu Gothic UI" panose="020B0500000000000000" pitchFamily="50" charset="-128"/>
              </a:rPr>
              <a:t>今後、様々な動向等を反映するため、適宜見直しを行います。</a:t>
            </a:r>
            <a:r>
              <a:rPr kumimoji="1" lang="en-US" altLang="ja-JP" sz="1000">
                <a:solidFill>
                  <a:schemeClr val="tx1"/>
                </a:solidFill>
              </a:rPr>
              <a:t>	</a:t>
            </a:r>
            <a:endParaRPr kumimoji="1" lang="ja-JP" altLang="en-US" sz="1000">
              <a:solidFill>
                <a:schemeClr val="tx1"/>
              </a:solidFill>
            </a:endParaRPr>
          </a:p>
        </p:txBody>
      </p:sp>
      <p:grpSp>
        <p:nvGrpSpPr>
          <p:cNvPr id="194" name="グループ化 193">
            <a:extLst>
              <a:ext uri="{FF2B5EF4-FFF2-40B4-BE49-F238E27FC236}">
                <a16:creationId xmlns:a16="http://schemas.microsoft.com/office/drawing/2014/main" id="{EFC56F0B-F133-D872-EA1A-5C6EBFB1362D}"/>
              </a:ext>
            </a:extLst>
          </p:cNvPr>
          <p:cNvGrpSpPr/>
          <p:nvPr/>
        </p:nvGrpSpPr>
        <p:grpSpPr>
          <a:xfrm>
            <a:off x="2819269" y="1316307"/>
            <a:ext cx="4172080" cy="612000"/>
            <a:chOff x="2819269" y="1344882"/>
            <a:chExt cx="4172080" cy="612000"/>
          </a:xfrm>
          <a:effectLst>
            <a:outerShdw blurRad="50800" dist="38100" dir="2700000" algn="tl" rotWithShape="0">
              <a:prstClr val="black">
                <a:alpha val="40000"/>
              </a:prstClr>
            </a:outerShdw>
          </a:effectLst>
        </p:grpSpPr>
        <p:sp>
          <p:nvSpPr>
            <p:cNvPr id="9" name="四角形: 角を丸くする 8">
              <a:extLst>
                <a:ext uri="{FF2B5EF4-FFF2-40B4-BE49-F238E27FC236}">
                  <a16:creationId xmlns:a16="http://schemas.microsoft.com/office/drawing/2014/main" id="{66E13C7D-10D7-9191-6D7C-FE18280E38D2}"/>
                </a:ext>
              </a:extLst>
            </p:cNvPr>
            <p:cNvSpPr/>
            <p:nvPr/>
          </p:nvSpPr>
          <p:spPr>
            <a:xfrm rot="10800000" flipV="1">
              <a:off x="3304012" y="1453143"/>
              <a:ext cx="3687337" cy="395480"/>
            </a:xfrm>
            <a:prstGeom prst="roundRect">
              <a:avLst>
                <a:gd name="adj" fmla="val 12780"/>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l"/>
              <a:r>
                <a:rPr lang="ja-JP" altLang="en-US" sz="1100" b="1">
                  <a:solidFill>
                    <a:schemeClr val="bg1"/>
                  </a:solidFill>
                  <a:latin typeface="Source Sans Pro" panose="020B0503030403020204" pitchFamily="34" charset="0"/>
                </a:rPr>
                <a:t>利用者目線でデザインされた</a:t>
              </a:r>
              <a:endParaRPr lang="en-US" altLang="ja-JP" sz="1100" b="1">
                <a:solidFill>
                  <a:schemeClr val="bg1"/>
                </a:solidFill>
                <a:latin typeface="Source Sans Pro" panose="020B0503030403020204" pitchFamily="34" charset="0"/>
              </a:endParaRPr>
            </a:p>
            <a:p>
              <a:pPr algn="l"/>
              <a:r>
                <a:rPr lang="ja-JP" altLang="en-US" sz="1100" b="1">
                  <a:solidFill>
                    <a:schemeClr val="bg1"/>
                  </a:solidFill>
                  <a:latin typeface="Source Sans Pro" panose="020B0503030403020204" pitchFamily="34" charset="0"/>
                </a:rPr>
                <a:t>便利・快適な行政サービスのスピーディーな提供の実現</a:t>
              </a:r>
              <a:endParaRPr lang="en-US" altLang="ja-JP" sz="1100" b="1" i="0">
                <a:solidFill>
                  <a:schemeClr val="bg1"/>
                </a:solidFill>
                <a:effectLst/>
                <a:latin typeface="Source Sans Pro" panose="020B0503030403020204" pitchFamily="34" charset="0"/>
              </a:endParaRPr>
            </a:p>
          </p:txBody>
        </p:sp>
        <p:grpSp>
          <p:nvGrpSpPr>
            <p:cNvPr id="278" name="グループ化 277">
              <a:extLst>
                <a:ext uri="{FF2B5EF4-FFF2-40B4-BE49-F238E27FC236}">
                  <a16:creationId xmlns:a16="http://schemas.microsoft.com/office/drawing/2014/main" id="{3D178750-2F8C-EE75-EC5E-F4C7129BA897}"/>
                </a:ext>
              </a:extLst>
            </p:cNvPr>
            <p:cNvGrpSpPr/>
            <p:nvPr/>
          </p:nvGrpSpPr>
          <p:grpSpPr>
            <a:xfrm>
              <a:off x="2819269" y="1344882"/>
              <a:ext cx="612000" cy="612000"/>
              <a:chOff x="3571874" y="2438400"/>
              <a:chExt cx="1080000" cy="1080000"/>
            </a:xfrm>
          </p:grpSpPr>
          <p:sp>
            <p:nvSpPr>
              <p:cNvPr id="279" name="楕円 278">
                <a:extLst>
                  <a:ext uri="{FF2B5EF4-FFF2-40B4-BE49-F238E27FC236}">
                    <a16:creationId xmlns:a16="http://schemas.microsoft.com/office/drawing/2014/main" id="{ECAC9EE7-0E97-098F-672C-3E80C773ADB5}"/>
                  </a:ext>
                </a:extLst>
              </p:cNvPr>
              <p:cNvSpPr/>
              <p:nvPr/>
            </p:nvSpPr>
            <p:spPr>
              <a:xfrm>
                <a:off x="3571874" y="2438400"/>
                <a:ext cx="1080000" cy="1080000"/>
              </a:xfrm>
              <a:prstGeom prst="ellipse">
                <a:avLst/>
              </a:prstGeom>
              <a:solidFill>
                <a:srgbClr val="AF1932"/>
              </a:solidFill>
              <a:ln w="2540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b="1">
                  <a:solidFill>
                    <a:schemeClr val="bg1"/>
                  </a:solidFill>
                </a:endParaRPr>
              </a:p>
            </p:txBody>
          </p:sp>
          <p:pic>
            <p:nvPicPr>
              <p:cNvPr id="280" name="図 279">
                <a:extLst>
                  <a:ext uri="{FF2B5EF4-FFF2-40B4-BE49-F238E27FC236}">
                    <a16:creationId xmlns:a16="http://schemas.microsoft.com/office/drawing/2014/main" id="{FB4DE0F5-0E53-3783-34D3-B4797B9AC2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8296" y="2606031"/>
                <a:ext cx="718399" cy="712652"/>
              </a:xfrm>
              <a:prstGeom prst="rect">
                <a:avLst/>
              </a:prstGeom>
            </p:spPr>
          </p:pic>
        </p:grpSp>
      </p:grpSp>
      <p:grpSp>
        <p:nvGrpSpPr>
          <p:cNvPr id="63" name="グループ化 62">
            <a:extLst>
              <a:ext uri="{FF2B5EF4-FFF2-40B4-BE49-F238E27FC236}">
                <a16:creationId xmlns:a16="http://schemas.microsoft.com/office/drawing/2014/main" id="{36052BBF-B22D-1280-4A51-A8330AD11734}"/>
              </a:ext>
            </a:extLst>
          </p:cNvPr>
          <p:cNvGrpSpPr/>
          <p:nvPr/>
        </p:nvGrpSpPr>
        <p:grpSpPr>
          <a:xfrm>
            <a:off x="3390899" y="1853699"/>
            <a:ext cx="3590925" cy="1180248"/>
            <a:chOff x="3390899" y="1882274"/>
            <a:chExt cx="3590925" cy="1180248"/>
          </a:xfrm>
          <a:effectLst>
            <a:outerShdw blurRad="50800" dist="38100" dir="2700000" algn="tl" rotWithShape="0">
              <a:prstClr val="black">
                <a:alpha val="40000"/>
              </a:prstClr>
            </a:outerShdw>
          </a:effectLst>
        </p:grpSpPr>
        <p:sp>
          <p:nvSpPr>
            <p:cNvPr id="274" name="四角形: 角を丸くする 273">
              <a:extLst>
                <a:ext uri="{FF2B5EF4-FFF2-40B4-BE49-F238E27FC236}">
                  <a16:creationId xmlns:a16="http://schemas.microsoft.com/office/drawing/2014/main" id="{DFB56193-76E3-A71B-C918-02FE3A536848}"/>
                </a:ext>
              </a:extLst>
            </p:cNvPr>
            <p:cNvSpPr/>
            <p:nvPr/>
          </p:nvSpPr>
          <p:spPr>
            <a:xfrm rot="10800000">
              <a:off x="3390899" y="1882274"/>
              <a:ext cx="3590925" cy="1180248"/>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282" name="四角形: 角を丸くする 281">
              <a:extLst>
                <a:ext uri="{FF2B5EF4-FFF2-40B4-BE49-F238E27FC236}">
                  <a16:creationId xmlns:a16="http://schemas.microsoft.com/office/drawing/2014/main" id="{255A6CC8-BBB8-08FC-4BB3-817C02F5C24D}"/>
                </a:ext>
              </a:extLst>
            </p:cNvPr>
            <p:cNvSpPr/>
            <p:nvPr/>
          </p:nvSpPr>
          <p:spPr>
            <a:xfrm>
              <a:off x="5416164" y="2442484"/>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利用状況に関する指標</a:t>
              </a:r>
            </a:p>
          </p:txBody>
        </p:sp>
        <p:sp>
          <p:nvSpPr>
            <p:cNvPr id="288" name="四角形: 角を丸くする 287">
              <a:extLst>
                <a:ext uri="{FF2B5EF4-FFF2-40B4-BE49-F238E27FC236}">
                  <a16:creationId xmlns:a16="http://schemas.microsoft.com/office/drawing/2014/main" id="{2159A8C4-F6F0-E41E-A1D0-056676AB8705}"/>
                </a:ext>
              </a:extLst>
            </p:cNvPr>
            <p:cNvSpPr/>
            <p:nvPr/>
          </p:nvSpPr>
          <p:spPr>
            <a:xfrm>
              <a:off x="5416164" y="2139899"/>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混雑状況に関する指標</a:t>
              </a:r>
            </a:p>
          </p:txBody>
        </p:sp>
        <p:sp>
          <p:nvSpPr>
            <p:cNvPr id="290" name="四角形: 角を丸くする 289">
              <a:extLst>
                <a:ext uri="{FF2B5EF4-FFF2-40B4-BE49-F238E27FC236}">
                  <a16:creationId xmlns:a16="http://schemas.microsoft.com/office/drawing/2014/main" id="{F2B7645C-4C7E-971D-2304-AF84324857CE}"/>
                </a:ext>
              </a:extLst>
            </p:cNvPr>
            <p:cNvSpPr/>
            <p:nvPr/>
          </p:nvSpPr>
          <p:spPr>
            <a:xfrm>
              <a:off x="5416164" y="2757104"/>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活用状況に関する指標</a:t>
              </a:r>
            </a:p>
          </p:txBody>
        </p:sp>
        <p:sp>
          <p:nvSpPr>
            <p:cNvPr id="29" name="四角形: 角を丸くする 28">
              <a:extLst>
                <a:ext uri="{FF2B5EF4-FFF2-40B4-BE49-F238E27FC236}">
                  <a16:creationId xmlns:a16="http://schemas.microsoft.com/office/drawing/2014/main" id="{42455C51-2204-F7AE-C031-2983BB824735}"/>
                </a:ext>
              </a:extLst>
            </p:cNvPr>
            <p:cNvSpPr/>
            <p:nvPr/>
          </p:nvSpPr>
          <p:spPr>
            <a:xfrm rot="10800000" flipV="1">
              <a:off x="3589892" y="2144745"/>
              <a:ext cx="1658383" cy="242429"/>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85000"/>
                      <a:lumOff val="15000"/>
                    </a:schemeClr>
                  </a:solidFill>
                </a:rPr>
                <a:t>ストレスを感じない</a:t>
              </a:r>
              <a:endParaRPr kumimoji="1" lang="en-US" altLang="ja-JP" sz="900" b="1">
                <a:solidFill>
                  <a:schemeClr val="tx1">
                    <a:lumMod val="85000"/>
                    <a:lumOff val="15000"/>
                  </a:schemeClr>
                </a:solidFill>
              </a:endParaRPr>
            </a:p>
            <a:p>
              <a:pPr algn="ctr"/>
              <a:r>
                <a:rPr kumimoji="1" lang="ja-JP" altLang="en-US" sz="900" b="1">
                  <a:solidFill>
                    <a:schemeClr val="tx1">
                      <a:lumMod val="85000"/>
                      <a:lumOff val="15000"/>
                    </a:schemeClr>
                  </a:solidFill>
                </a:rPr>
                <a:t>窓口サービスの実現</a:t>
              </a:r>
            </a:p>
          </p:txBody>
        </p:sp>
        <p:sp>
          <p:nvSpPr>
            <p:cNvPr id="30" name="四角形: 角を丸くする 29">
              <a:extLst>
                <a:ext uri="{FF2B5EF4-FFF2-40B4-BE49-F238E27FC236}">
                  <a16:creationId xmlns:a16="http://schemas.microsoft.com/office/drawing/2014/main" id="{C9098488-7965-E3E1-2732-25D05FF78197}"/>
                </a:ext>
              </a:extLst>
            </p:cNvPr>
            <p:cNvSpPr/>
            <p:nvPr/>
          </p:nvSpPr>
          <p:spPr>
            <a:xfrm rot="10800000" flipV="1">
              <a:off x="3589892" y="2442484"/>
              <a:ext cx="1658383" cy="242429"/>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85000"/>
                      <a:lumOff val="15000"/>
                    </a:schemeClr>
                  </a:solidFill>
                </a:rPr>
                <a:t>より便利な行政サービスの実現</a:t>
              </a:r>
            </a:p>
          </p:txBody>
        </p:sp>
        <p:sp>
          <p:nvSpPr>
            <p:cNvPr id="224" name="四角形: 角を丸くする 223">
              <a:extLst>
                <a:ext uri="{FF2B5EF4-FFF2-40B4-BE49-F238E27FC236}">
                  <a16:creationId xmlns:a16="http://schemas.microsoft.com/office/drawing/2014/main" id="{DD5B8435-E373-4726-8B32-132DE0F2620B}"/>
                </a:ext>
              </a:extLst>
            </p:cNvPr>
            <p:cNvSpPr/>
            <p:nvPr/>
          </p:nvSpPr>
          <p:spPr>
            <a:xfrm rot="10800000" flipV="1">
              <a:off x="3589892" y="2757103"/>
              <a:ext cx="1658383" cy="242429"/>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85000"/>
                      <a:lumOff val="15000"/>
                    </a:schemeClr>
                  </a:solidFill>
                </a:rPr>
                <a:t>デジタルコミュニケーションの充実</a:t>
              </a:r>
            </a:p>
          </p:txBody>
        </p:sp>
        <p:sp>
          <p:nvSpPr>
            <p:cNvPr id="44" name="四角形: 角を丸くする 43">
              <a:extLst>
                <a:ext uri="{FF2B5EF4-FFF2-40B4-BE49-F238E27FC236}">
                  <a16:creationId xmlns:a16="http://schemas.microsoft.com/office/drawing/2014/main" id="{7108BA00-02B5-C011-091D-405B2FA7B451}"/>
                </a:ext>
              </a:extLst>
            </p:cNvPr>
            <p:cNvSpPr/>
            <p:nvPr/>
          </p:nvSpPr>
          <p:spPr>
            <a:xfrm rot="10800000" flipV="1">
              <a:off x="3607663" y="1918591"/>
              <a:ext cx="1622840" cy="252000"/>
            </a:xfrm>
            <a:prstGeom prst="roundRect">
              <a:avLst>
                <a:gd name="adj" fmla="val 22497"/>
              </a:avLst>
            </a:prstGeom>
            <a:noFill/>
            <a:ln w="28575">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b="1">
                  <a:solidFill>
                    <a:schemeClr val="tx1">
                      <a:lumMod val="85000"/>
                      <a:lumOff val="15000"/>
                    </a:schemeClr>
                  </a:solidFill>
                </a:rPr>
                <a:t>評価カテゴリ</a:t>
              </a:r>
            </a:p>
          </p:txBody>
        </p:sp>
        <p:sp>
          <p:nvSpPr>
            <p:cNvPr id="45" name="四角形: 角を丸くする 44">
              <a:extLst>
                <a:ext uri="{FF2B5EF4-FFF2-40B4-BE49-F238E27FC236}">
                  <a16:creationId xmlns:a16="http://schemas.microsoft.com/office/drawing/2014/main" id="{33F16ACE-3F3C-640D-EF4B-3B1C90CCFDB0}"/>
                </a:ext>
              </a:extLst>
            </p:cNvPr>
            <p:cNvSpPr/>
            <p:nvPr/>
          </p:nvSpPr>
          <p:spPr>
            <a:xfrm>
              <a:off x="5444254" y="1918591"/>
              <a:ext cx="1210909" cy="252000"/>
            </a:xfrm>
            <a:prstGeom prst="roundRect">
              <a:avLst/>
            </a:prstGeom>
            <a:noFill/>
            <a:ln w="1905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rgbClr val="AF1932"/>
                  </a:solidFill>
                </a:rPr>
                <a:t>評価指標</a:t>
              </a:r>
            </a:p>
          </p:txBody>
        </p:sp>
      </p:grpSp>
      <p:grpSp>
        <p:nvGrpSpPr>
          <p:cNvPr id="196" name="グループ化 195">
            <a:extLst>
              <a:ext uri="{FF2B5EF4-FFF2-40B4-BE49-F238E27FC236}">
                <a16:creationId xmlns:a16="http://schemas.microsoft.com/office/drawing/2014/main" id="{78312D1F-E47F-2CBB-0CC4-1204BF63B673}"/>
              </a:ext>
            </a:extLst>
          </p:cNvPr>
          <p:cNvGrpSpPr/>
          <p:nvPr/>
        </p:nvGrpSpPr>
        <p:grpSpPr>
          <a:xfrm>
            <a:off x="2819269" y="3061101"/>
            <a:ext cx="4172080" cy="612000"/>
            <a:chOff x="2819269" y="3089676"/>
            <a:chExt cx="4172080" cy="612000"/>
          </a:xfrm>
          <a:effectLst>
            <a:outerShdw blurRad="50800" dist="38100" dir="2700000" algn="tl" rotWithShape="0">
              <a:prstClr val="black">
                <a:alpha val="40000"/>
              </a:prstClr>
            </a:outerShdw>
          </a:effectLst>
        </p:grpSpPr>
        <p:sp>
          <p:nvSpPr>
            <p:cNvPr id="53" name="四角形: 角を丸くする 52">
              <a:extLst>
                <a:ext uri="{FF2B5EF4-FFF2-40B4-BE49-F238E27FC236}">
                  <a16:creationId xmlns:a16="http://schemas.microsoft.com/office/drawing/2014/main" id="{72F55F5C-F824-D3DC-FBB4-ADC732CDB443}"/>
                </a:ext>
              </a:extLst>
            </p:cNvPr>
            <p:cNvSpPr/>
            <p:nvPr/>
          </p:nvSpPr>
          <p:spPr>
            <a:xfrm rot="10800000" flipV="1">
              <a:off x="3304012" y="3197936"/>
              <a:ext cx="3687337" cy="395480"/>
            </a:xfrm>
            <a:prstGeom prst="roundRect">
              <a:avLst>
                <a:gd name="adj" fmla="val 12780"/>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l"/>
              <a:r>
                <a:rPr lang="ja-JP" altLang="en-US" sz="1100" b="1" i="0" u="none" strike="noStrike" baseline="0">
                  <a:solidFill>
                    <a:schemeClr val="bg1"/>
                  </a:solidFill>
                  <a:latin typeface="YuGothicUI"/>
                </a:rPr>
                <a:t>便利・安心・安全に暮らせる、魅力・活力のあるまちの実現</a:t>
              </a:r>
              <a:endParaRPr lang="ja-JP" altLang="en-US" sz="1100">
                <a:solidFill>
                  <a:schemeClr val="bg1"/>
                </a:solidFill>
              </a:endParaRPr>
            </a:p>
          </p:txBody>
        </p:sp>
        <p:grpSp>
          <p:nvGrpSpPr>
            <p:cNvPr id="261" name="グループ化 260">
              <a:extLst>
                <a:ext uri="{FF2B5EF4-FFF2-40B4-BE49-F238E27FC236}">
                  <a16:creationId xmlns:a16="http://schemas.microsoft.com/office/drawing/2014/main" id="{42719A7F-62A7-3417-FDE8-FFA240A6E477}"/>
                </a:ext>
              </a:extLst>
            </p:cNvPr>
            <p:cNvGrpSpPr/>
            <p:nvPr/>
          </p:nvGrpSpPr>
          <p:grpSpPr>
            <a:xfrm>
              <a:off x="2819269" y="3089676"/>
              <a:ext cx="612000" cy="612000"/>
              <a:chOff x="3571874" y="3829050"/>
              <a:chExt cx="1080000" cy="1080000"/>
            </a:xfrm>
          </p:grpSpPr>
          <p:sp>
            <p:nvSpPr>
              <p:cNvPr id="262" name="楕円 261">
                <a:extLst>
                  <a:ext uri="{FF2B5EF4-FFF2-40B4-BE49-F238E27FC236}">
                    <a16:creationId xmlns:a16="http://schemas.microsoft.com/office/drawing/2014/main" id="{16F5FE78-0EF9-7E6D-9888-1953584C939D}"/>
                  </a:ext>
                </a:extLst>
              </p:cNvPr>
              <p:cNvSpPr/>
              <p:nvPr/>
            </p:nvSpPr>
            <p:spPr>
              <a:xfrm>
                <a:off x="3571874" y="3829050"/>
                <a:ext cx="1080000" cy="1080000"/>
              </a:xfrm>
              <a:prstGeom prst="ellipse">
                <a:avLst/>
              </a:prstGeom>
              <a:solidFill>
                <a:srgbClr val="AF1932"/>
              </a:solidFill>
              <a:ln w="2540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b="1">
                  <a:solidFill>
                    <a:srgbClr val="AF1932"/>
                  </a:solidFill>
                </a:endParaRPr>
              </a:p>
            </p:txBody>
          </p:sp>
          <p:pic>
            <p:nvPicPr>
              <p:cNvPr id="263" name="図 262">
                <a:extLst>
                  <a:ext uri="{FF2B5EF4-FFF2-40B4-BE49-F238E27FC236}">
                    <a16:creationId xmlns:a16="http://schemas.microsoft.com/office/drawing/2014/main" id="{D0EDEBEA-C87B-A966-6143-25BC372671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6660" y="3995536"/>
                <a:ext cx="754380" cy="737861"/>
              </a:xfrm>
              <a:prstGeom prst="rect">
                <a:avLst/>
              </a:prstGeom>
            </p:spPr>
          </p:pic>
        </p:grpSp>
      </p:grpSp>
      <p:grpSp>
        <p:nvGrpSpPr>
          <p:cNvPr id="192" name="グループ化 191">
            <a:extLst>
              <a:ext uri="{FF2B5EF4-FFF2-40B4-BE49-F238E27FC236}">
                <a16:creationId xmlns:a16="http://schemas.microsoft.com/office/drawing/2014/main" id="{9ACF6B12-729B-692D-82C9-F947F288B93A}"/>
              </a:ext>
            </a:extLst>
          </p:cNvPr>
          <p:cNvGrpSpPr/>
          <p:nvPr/>
        </p:nvGrpSpPr>
        <p:grpSpPr>
          <a:xfrm>
            <a:off x="3400424" y="3596774"/>
            <a:ext cx="3590925" cy="1180248"/>
            <a:chOff x="3400424" y="3663449"/>
            <a:chExt cx="3590925" cy="1180248"/>
          </a:xfrm>
          <a:effectLst>
            <a:outerShdw blurRad="50800" dist="38100" dir="2700000" algn="tl" rotWithShape="0">
              <a:prstClr val="black">
                <a:alpha val="40000"/>
              </a:prstClr>
            </a:outerShdw>
          </a:effectLst>
        </p:grpSpPr>
        <p:sp>
          <p:nvSpPr>
            <p:cNvPr id="54" name="四角形: 角を丸くする 53">
              <a:extLst>
                <a:ext uri="{FF2B5EF4-FFF2-40B4-BE49-F238E27FC236}">
                  <a16:creationId xmlns:a16="http://schemas.microsoft.com/office/drawing/2014/main" id="{5A980E70-235F-5E1A-28A3-E007852FA575}"/>
                </a:ext>
              </a:extLst>
            </p:cNvPr>
            <p:cNvSpPr/>
            <p:nvPr/>
          </p:nvSpPr>
          <p:spPr>
            <a:xfrm rot="10800000">
              <a:off x="3400424" y="3663449"/>
              <a:ext cx="3590925" cy="1180248"/>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55" name="四角形: 角を丸くする 54">
              <a:extLst>
                <a:ext uri="{FF2B5EF4-FFF2-40B4-BE49-F238E27FC236}">
                  <a16:creationId xmlns:a16="http://schemas.microsoft.com/office/drawing/2014/main" id="{6CA6258B-6195-B4E0-CDD5-ADCB2C45C4DD}"/>
                </a:ext>
              </a:extLst>
            </p:cNvPr>
            <p:cNvSpPr/>
            <p:nvPr/>
          </p:nvSpPr>
          <p:spPr>
            <a:xfrm rot="10800000" flipV="1">
              <a:off x="3618167" y="3699765"/>
              <a:ext cx="1622840" cy="252000"/>
            </a:xfrm>
            <a:prstGeom prst="roundRect">
              <a:avLst>
                <a:gd name="adj" fmla="val 22497"/>
              </a:avLst>
            </a:prstGeom>
            <a:noFill/>
            <a:ln w="28575">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b="1">
                  <a:solidFill>
                    <a:schemeClr val="tx1">
                      <a:lumMod val="85000"/>
                      <a:lumOff val="15000"/>
                    </a:schemeClr>
                  </a:solidFill>
                </a:rPr>
                <a:t>評価カテゴリ</a:t>
              </a:r>
            </a:p>
          </p:txBody>
        </p:sp>
        <p:sp>
          <p:nvSpPr>
            <p:cNvPr id="56" name="四角形: 角を丸くする 55">
              <a:extLst>
                <a:ext uri="{FF2B5EF4-FFF2-40B4-BE49-F238E27FC236}">
                  <a16:creationId xmlns:a16="http://schemas.microsoft.com/office/drawing/2014/main" id="{4F270AE6-ACB3-BED3-FC85-C4C6A86C8A7A}"/>
                </a:ext>
              </a:extLst>
            </p:cNvPr>
            <p:cNvSpPr/>
            <p:nvPr/>
          </p:nvSpPr>
          <p:spPr>
            <a:xfrm>
              <a:off x="5444254" y="3699766"/>
              <a:ext cx="1210909" cy="252000"/>
            </a:xfrm>
            <a:prstGeom prst="roundRect">
              <a:avLst/>
            </a:prstGeom>
            <a:noFill/>
            <a:ln w="1905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rgbClr val="AF1932"/>
                  </a:solidFill>
                </a:rPr>
                <a:t>評価指標</a:t>
              </a:r>
            </a:p>
          </p:txBody>
        </p:sp>
        <p:sp>
          <p:nvSpPr>
            <p:cNvPr id="57" name="四角形: 角を丸くする 56">
              <a:extLst>
                <a:ext uri="{FF2B5EF4-FFF2-40B4-BE49-F238E27FC236}">
                  <a16:creationId xmlns:a16="http://schemas.microsoft.com/office/drawing/2014/main" id="{3484E854-1158-D29C-270B-E34E2689FBDB}"/>
                </a:ext>
              </a:extLst>
            </p:cNvPr>
            <p:cNvSpPr/>
            <p:nvPr/>
          </p:nvSpPr>
          <p:spPr>
            <a:xfrm rot="10800000" flipV="1">
              <a:off x="3589893" y="3944970"/>
              <a:ext cx="1658383" cy="242429"/>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85000"/>
                      <a:lumOff val="15000"/>
                    </a:schemeClr>
                  </a:solidFill>
                </a:rPr>
                <a:t>都市機能の高度化</a:t>
              </a:r>
              <a:endParaRPr kumimoji="1" lang="en-US" altLang="ja-JP" sz="900" b="1">
                <a:solidFill>
                  <a:schemeClr val="tx1">
                    <a:lumMod val="85000"/>
                    <a:lumOff val="15000"/>
                  </a:schemeClr>
                </a:solidFill>
              </a:endParaRPr>
            </a:p>
          </p:txBody>
        </p:sp>
        <p:sp>
          <p:nvSpPr>
            <p:cNvPr id="58" name="四角形: 角を丸くする 57">
              <a:extLst>
                <a:ext uri="{FF2B5EF4-FFF2-40B4-BE49-F238E27FC236}">
                  <a16:creationId xmlns:a16="http://schemas.microsoft.com/office/drawing/2014/main" id="{F79D7E89-14F1-BB39-245A-0BD6A8C51B4B}"/>
                </a:ext>
              </a:extLst>
            </p:cNvPr>
            <p:cNvSpPr/>
            <p:nvPr/>
          </p:nvSpPr>
          <p:spPr>
            <a:xfrm rot="10800000" flipV="1">
              <a:off x="3589893" y="4233184"/>
              <a:ext cx="1658383" cy="557048"/>
            </a:xfrm>
            <a:prstGeom prst="roundRect">
              <a:avLst>
                <a:gd name="adj" fmla="val 11383"/>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lumMod val="85000"/>
                      <a:lumOff val="15000"/>
                    </a:schemeClr>
                  </a:solidFill>
                </a:rPr>
                <a:t>公共施設の機能維持向上</a:t>
              </a:r>
              <a:endParaRPr kumimoji="1" lang="en-US" altLang="ja-JP" sz="900" b="1" dirty="0">
                <a:solidFill>
                  <a:schemeClr val="tx1">
                    <a:lumMod val="85000"/>
                    <a:lumOff val="15000"/>
                  </a:schemeClr>
                </a:solidFill>
              </a:endParaRPr>
            </a:p>
            <a:p>
              <a:pPr algn="ctr"/>
              <a:r>
                <a:rPr kumimoji="1" lang="ja-JP" altLang="en-US" sz="900" b="1" dirty="0">
                  <a:solidFill>
                    <a:schemeClr val="tx1">
                      <a:lumMod val="85000"/>
                      <a:lumOff val="15000"/>
                    </a:schemeClr>
                  </a:solidFill>
                </a:rPr>
                <a:t>（建設生産プロセス</a:t>
              </a:r>
              <a:r>
                <a:rPr kumimoji="1" lang="en-US" altLang="ja-JP" sz="900" b="1" dirty="0">
                  <a:solidFill>
                    <a:schemeClr val="tx1">
                      <a:lumMod val="85000"/>
                      <a:lumOff val="15000"/>
                    </a:schemeClr>
                  </a:solidFill>
                </a:rPr>
                <a:t>DX</a:t>
              </a:r>
              <a:r>
                <a:rPr kumimoji="1" lang="ja-JP" altLang="en-US" sz="900" b="1" dirty="0">
                  <a:solidFill>
                    <a:schemeClr val="tx1">
                      <a:lumMod val="85000"/>
                      <a:lumOff val="15000"/>
                    </a:schemeClr>
                  </a:solidFill>
                </a:rPr>
                <a:t>）</a:t>
              </a:r>
              <a:endParaRPr kumimoji="1" lang="en-US" altLang="ja-JP" sz="900" b="1" dirty="0">
                <a:solidFill>
                  <a:schemeClr val="tx1">
                    <a:lumMod val="85000"/>
                    <a:lumOff val="15000"/>
                  </a:schemeClr>
                </a:solidFill>
              </a:endParaRPr>
            </a:p>
          </p:txBody>
        </p:sp>
        <p:sp>
          <p:nvSpPr>
            <p:cNvPr id="60" name="四角形: 角を丸くする 59">
              <a:extLst>
                <a:ext uri="{FF2B5EF4-FFF2-40B4-BE49-F238E27FC236}">
                  <a16:creationId xmlns:a16="http://schemas.microsoft.com/office/drawing/2014/main" id="{C6EDE206-FE51-3662-2B91-1A2A19401F49}"/>
                </a:ext>
              </a:extLst>
            </p:cNvPr>
            <p:cNvSpPr/>
            <p:nvPr/>
          </p:nvSpPr>
          <p:spPr>
            <a:xfrm>
              <a:off x="5416164" y="3930599"/>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高度化に関する指標</a:t>
              </a:r>
            </a:p>
          </p:txBody>
        </p:sp>
        <p:grpSp>
          <p:nvGrpSpPr>
            <p:cNvPr id="62" name="グループ化 61">
              <a:extLst>
                <a:ext uri="{FF2B5EF4-FFF2-40B4-BE49-F238E27FC236}">
                  <a16:creationId xmlns:a16="http://schemas.microsoft.com/office/drawing/2014/main" id="{A7F8E38F-DADA-FE44-EB01-E23282029585}"/>
                </a:ext>
              </a:extLst>
            </p:cNvPr>
            <p:cNvGrpSpPr/>
            <p:nvPr/>
          </p:nvGrpSpPr>
          <p:grpSpPr>
            <a:xfrm>
              <a:off x="5416164" y="4233184"/>
              <a:ext cx="1267089" cy="557049"/>
              <a:chOff x="5444739" y="4233184"/>
              <a:chExt cx="1267089" cy="557049"/>
            </a:xfrm>
          </p:grpSpPr>
          <p:sp>
            <p:nvSpPr>
              <p:cNvPr id="59" name="四角形: 角を丸くする 58">
                <a:extLst>
                  <a:ext uri="{FF2B5EF4-FFF2-40B4-BE49-F238E27FC236}">
                    <a16:creationId xmlns:a16="http://schemas.microsoft.com/office/drawing/2014/main" id="{E8BD5E59-D914-7E9C-2C72-1E808257A2BB}"/>
                  </a:ext>
                </a:extLst>
              </p:cNvPr>
              <p:cNvSpPr/>
              <p:nvPr/>
            </p:nvSpPr>
            <p:spPr>
              <a:xfrm>
                <a:off x="5444739" y="4233184"/>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デジタル化に関する指標</a:t>
                </a:r>
              </a:p>
            </p:txBody>
          </p:sp>
          <p:sp>
            <p:nvSpPr>
              <p:cNvPr id="61" name="四角形: 角を丸くする 60">
                <a:extLst>
                  <a:ext uri="{FF2B5EF4-FFF2-40B4-BE49-F238E27FC236}">
                    <a16:creationId xmlns:a16="http://schemas.microsoft.com/office/drawing/2014/main" id="{DBA500DD-DA66-CE44-6272-71D6F991B132}"/>
                  </a:ext>
                </a:extLst>
              </p:cNvPr>
              <p:cNvSpPr/>
              <p:nvPr/>
            </p:nvSpPr>
            <p:spPr>
              <a:xfrm>
                <a:off x="5444739" y="4547804"/>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生産性向上に関する指標</a:t>
                </a:r>
              </a:p>
            </p:txBody>
          </p:sp>
        </p:grpSp>
      </p:grpSp>
      <p:grpSp>
        <p:nvGrpSpPr>
          <p:cNvPr id="2" name="グループ化 1">
            <a:extLst>
              <a:ext uri="{FF2B5EF4-FFF2-40B4-BE49-F238E27FC236}">
                <a16:creationId xmlns:a16="http://schemas.microsoft.com/office/drawing/2014/main" id="{6CCC536D-F4AA-1953-72E5-4878D5D3E098}"/>
              </a:ext>
            </a:extLst>
          </p:cNvPr>
          <p:cNvGrpSpPr/>
          <p:nvPr/>
        </p:nvGrpSpPr>
        <p:grpSpPr>
          <a:xfrm>
            <a:off x="2819269" y="4791321"/>
            <a:ext cx="4172080" cy="612000"/>
            <a:chOff x="2819269" y="4819896"/>
            <a:chExt cx="4172080" cy="612000"/>
          </a:xfrm>
          <a:effectLst>
            <a:outerShdw blurRad="50800" dist="38100" dir="2700000" algn="tl" rotWithShape="0">
              <a:prstClr val="black">
                <a:alpha val="40000"/>
              </a:prstClr>
            </a:outerShdw>
          </a:effectLst>
        </p:grpSpPr>
        <p:sp>
          <p:nvSpPr>
            <p:cNvPr id="193" name="四角形: 角を丸くする 192">
              <a:extLst>
                <a:ext uri="{FF2B5EF4-FFF2-40B4-BE49-F238E27FC236}">
                  <a16:creationId xmlns:a16="http://schemas.microsoft.com/office/drawing/2014/main" id="{9CF60F3A-DCEC-D333-96C4-65F90FF05CE7}"/>
                </a:ext>
              </a:extLst>
            </p:cNvPr>
            <p:cNvSpPr/>
            <p:nvPr/>
          </p:nvSpPr>
          <p:spPr>
            <a:xfrm rot="10800000" flipV="1">
              <a:off x="3304012" y="4928156"/>
              <a:ext cx="3687337" cy="395480"/>
            </a:xfrm>
            <a:prstGeom prst="roundRect">
              <a:avLst>
                <a:gd name="adj" fmla="val 12780"/>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l"/>
              <a:r>
                <a:rPr lang="ja-JP" altLang="en-US" sz="1100" b="1" i="0" u="none" strike="noStrike" baseline="0">
                  <a:solidFill>
                    <a:schemeClr val="bg1"/>
                  </a:solidFill>
                  <a:latin typeface="YuGothicUI"/>
                </a:rPr>
                <a:t>効率的かつ質の高い組織・業務運営の実現</a:t>
              </a:r>
              <a:endParaRPr lang="ja-JP" altLang="en-US" sz="1100">
                <a:solidFill>
                  <a:schemeClr val="bg1"/>
                </a:solidFill>
              </a:endParaRPr>
            </a:p>
          </p:txBody>
        </p:sp>
        <p:grpSp>
          <p:nvGrpSpPr>
            <p:cNvPr id="264" name="グループ化 263">
              <a:extLst>
                <a:ext uri="{FF2B5EF4-FFF2-40B4-BE49-F238E27FC236}">
                  <a16:creationId xmlns:a16="http://schemas.microsoft.com/office/drawing/2014/main" id="{123EB667-5CB5-8157-CA50-66198ED480C6}"/>
                </a:ext>
              </a:extLst>
            </p:cNvPr>
            <p:cNvGrpSpPr/>
            <p:nvPr/>
          </p:nvGrpSpPr>
          <p:grpSpPr>
            <a:xfrm>
              <a:off x="2819269" y="4819896"/>
              <a:ext cx="612000" cy="612000"/>
              <a:chOff x="3571874" y="5162547"/>
              <a:chExt cx="1080000" cy="1080001"/>
            </a:xfrm>
          </p:grpSpPr>
          <p:sp>
            <p:nvSpPr>
              <p:cNvPr id="265" name="楕円 264">
                <a:extLst>
                  <a:ext uri="{FF2B5EF4-FFF2-40B4-BE49-F238E27FC236}">
                    <a16:creationId xmlns:a16="http://schemas.microsoft.com/office/drawing/2014/main" id="{A8B6E412-A6F6-078A-3D07-0D6436823143}"/>
                  </a:ext>
                </a:extLst>
              </p:cNvPr>
              <p:cNvSpPr/>
              <p:nvPr/>
            </p:nvSpPr>
            <p:spPr>
              <a:xfrm>
                <a:off x="3571874" y="5162547"/>
                <a:ext cx="1080000" cy="1080001"/>
              </a:xfrm>
              <a:prstGeom prst="ellipse">
                <a:avLst/>
              </a:prstGeom>
              <a:solidFill>
                <a:srgbClr val="AF1932"/>
              </a:solidFill>
              <a:ln w="2540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b="1">
                  <a:solidFill>
                    <a:srgbClr val="AF1932"/>
                  </a:solidFill>
                </a:endParaRPr>
              </a:p>
            </p:txBody>
          </p:sp>
          <p:pic>
            <p:nvPicPr>
              <p:cNvPr id="266" name="図 265">
                <a:extLst>
                  <a:ext uri="{FF2B5EF4-FFF2-40B4-BE49-F238E27FC236}">
                    <a16:creationId xmlns:a16="http://schemas.microsoft.com/office/drawing/2014/main" id="{5F7686DF-4414-FD07-F1BE-3C39032E5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0480" y="5368470"/>
                <a:ext cx="586740" cy="708517"/>
              </a:xfrm>
              <a:prstGeom prst="rect">
                <a:avLst/>
              </a:prstGeom>
            </p:spPr>
          </p:pic>
          <p:pic>
            <p:nvPicPr>
              <p:cNvPr id="267" name="図 266">
                <a:extLst>
                  <a:ext uri="{FF2B5EF4-FFF2-40B4-BE49-F238E27FC236}">
                    <a16:creationId xmlns:a16="http://schemas.microsoft.com/office/drawing/2014/main" id="{E380629E-20E9-2664-6F90-A9EE9FACEA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0000" y="5257800"/>
                <a:ext cx="285790" cy="371537"/>
              </a:xfrm>
              <a:prstGeom prst="rect">
                <a:avLst/>
              </a:prstGeom>
            </p:spPr>
          </p:pic>
        </p:grpSp>
      </p:grpSp>
      <p:grpSp>
        <p:nvGrpSpPr>
          <p:cNvPr id="197" name="グループ化 196">
            <a:extLst>
              <a:ext uri="{FF2B5EF4-FFF2-40B4-BE49-F238E27FC236}">
                <a16:creationId xmlns:a16="http://schemas.microsoft.com/office/drawing/2014/main" id="{9C54D5F1-214E-0158-4921-36812F165158}"/>
              </a:ext>
            </a:extLst>
          </p:cNvPr>
          <p:cNvGrpSpPr/>
          <p:nvPr/>
        </p:nvGrpSpPr>
        <p:grpSpPr>
          <a:xfrm>
            <a:off x="3400424" y="5330324"/>
            <a:ext cx="3590925" cy="1180248"/>
            <a:chOff x="3390899" y="1882274"/>
            <a:chExt cx="3590925" cy="1180248"/>
          </a:xfrm>
          <a:effectLst>
            <a:outerShdw blurRad="50800" dist="38100" dir="2700000" algn="tl" rotWithShape="0">
              <a:prstClr val="black">
                <a:alpha val="40000"/>
              </a:prstClr>
            </a:outerShdw>
          </a:effectLst>
        </p:grpSpPr>
        <p:sp>
          <p:nvSpPr>
            <p:cNvPr id="198" name="四角形: 角を丸くする 197">
              <a:extLst>
                <a:ext uri="{FF2B5EF4-FFF2-40B4-BE49-F238E27FC236}">
                  <a16:creationId xmlns:a16="http://schemas.microsoft.com/office/drawing/2014/main" id="{10C70A4A-02D0-AE70-8AA9-385E58EF7FF6}"/>
                </a:ext>
              </a:extLst>
            </p:cNvPr>
            <p:cNvSpPr/>
            <p:nvPr/>
          </p:nvSpPr>
          <p:spPr>
            <a:xfrm rot="10800000">
              <a:off x="3390899" y="1882274"/>
              <a:ext cx="3590925" cy="1180248"/>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213" name="四角形: 角を丸くする 212">
              <a:extLst>
                <a:ext uri="{FF2B5EF4-FFF2-40B4-BE49-F238E27FC236}">
                  <a16:creationId xmlns:a16="http://schemas.microsoft.com/office/drawing/2014/main" id="{E7089C3E-D7FD-A530-F585-B0A856303B52}"/>
                </a:ext>
              </a:extLst>
            </p:cNvPr>
            <p:cNvSpPr/>
            <p:nvPr/>
          </p:nvSpPr>
          <p:spPr>
            <a:xfrm>
              <a:off x="5416164" y="2442484"/>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職場環境に関する指標</a:t>
              </a:r>
            </a:p>
          </p:txBody>
        </p:sp>
        <p:sp>
          <p:nvSpPr>
            <p:cNvPr id="214" name="四角形: 角を丸くする 213">
              <a:extLst>
                <a:ext uri="{FF2B5EF4-FFF2-40B4-BE49-F238E27FC236}">
                  <a16:creationId xmlns:a16="http://schemas.microsoft.com/office/drawing/2014/main" id="{6233C2EF-011A-D524-63D3-F72DAB73896B}"/>
                </a:ext>
              </a:extLst>
            </p:cNvPr>
            <p:cNvSpPr/>
            <p:nvPr/>
          </p:nvSpPr>
          <p:spPr>
            <a:xfrm>
              <a:off x="5416164" y="2139899"/>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業務効率化に関する指標</a:t>
              </a:r>
            </a:p>
          </p:txBody>
        </p:sp>
        <p:sp>
          <p:nvSpPr>
            <p:cNvPr id="215" name="四角形: 角を丸くする 214">
              <a:extLst>
                <a:ext uri="{FF2B5EF4-FFF2-40B4-BE49-F238E27FC236}">
                  <a16:creationId xmlns:a16="http://schemas.microsoft.com/office/drawing/2014/main" id="{85B63294-B123-7498-A97D-A838B9D4B99D}"/>
                </a:ext>
              </a:extLst>
            </p:cNvPr>
            <p:cNvSpPr/>
            <p:nvPr/>
          </p:nvSpPr>
          <p:spPr>
            <a:xfrm>
              <a:off x="5416164" y="2757103"/>
              <a:ext cx="1267089" cy="242429"/>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rgbClr val="AF1932"/>
                  </a:solidFill>
                </a:rPr>
                <a:t>データ利活用に関する指標</a:t>
              </a:r>
            </a:p>
          </p:txBody>
        </p:sp>
        <p:sp>
          <p:nvSpPr>
            <p:cNvPr id="217" name="四角形: 角を丸くする 216">
              <a:extLst>
                <a:ext uri="{FF2B5EF4-FFF2-40B4-BE49-F238E27FC236}">
                  <a16:creationId xmlns:a16="http://schemas.microsoft.com/office/drawing/2014/main" id="{2978763A-2685-F44C-194D-FFFC6607195E}"/>
                </a:ext>
              </a:extLst>
            </p:cNvPr>
            <p:cNvSpPr/>
            <p:nvPr/>
          </p:nvSpPr>
          <p:spPr>
            <a:xfrm rot="10800000" flipV="1">
              <a:off x="3589892" y="2144745"/>
              <a:ext cx="1658383" cy="242429"/>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85000"/>
                      <a:lumOff val="15000"/>
                    </a:schemeClr>
                  </a:solidFill>
                </a:rPr>
                <a:t>業務の効率化</a:t>
              </a:r>
            </a:p>
          </p:txBody>
        </p:sp>
        <p:sp>
          <p:nvSpPr>
            <p:cNvPr id="219" name="四角形: 角を丸くする 218">
              <a:extLst>
                <a:ext uri="{FF2B5EF4-FFF2-40B4-BE49-F238E27FC236}">
                  <a16:creationId xmlns:a16="http://schemas.microsoft.com/office/drawing/2014/main" id="{E05843E7-35C2-49E8-2E45-311A3C027CB8}"/>
                </a:ext>
              </a:extLst>
            </p:cNvPr>
            <p:cNvSpPr/>
            <p:nvPr/>
          </p:nvSpPr>
          <p:spPr>
            <a:xfrm rot="10800000" flipV="1">
              <a:off x="3589892" y="2442484"/>
              <a:ext cx="1658383" cy="242429"/>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85000"/>
                      <a:lumOff val="15000"/>
                    </a:schemeClr>
                  </a:solidFill>
                </a:rPr>
                <a:t>働きやすい職場環境の構築</a:t>
              </a:r>
            </a:p>
          </p:txBody>
        </p:sp>
        <p:sp>
          <p:nvSpPr>
            <p:cNvPr id="227" name="四角形: 角を丸くする 226">
              <a:extLst>
                <a:ext uri="{FF2B5EF4-FFF2-40B4-BE49-F238E27FC236}">
                  <a16:creationId xmlns:a16="http://schemas.microsoft.com/office/drawing/2014/main" id="{21064180-B0E0-B4E8-AB5E-ECCF829B1B71}"/>
                </a:ext>
              </a:extLst>
            </p:cNvPr>
            <p:cNvSpPr/>
            <p:nvPr/>
          </p:nvSpPr>
          <p:spPr>
            <a:xfrm rot="10800000" flipV="1">
              <a:off x="3589892" y="2757103"/>
              <a:ext cx="1658383" cy="242429"/>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85000"/>
                      <a:lumOff val="15000"/>
                    </a:schemeClr>
                  </a:solidFill>
                </a:rPr>
                <a:t>効果的な施策の立案</a:t>
              </a:r>
            </a:p>
          </p:txBody>
        </p:sp>
        <p:sp>
          <p:nvSpPr>
            <p:cNvPr id="228" name="四角形: 角を丸くする 227">
              <a:extLst>
                <a:ext uri="{FF2B5EF4-FFF2-40B4-BE49-F238E27FC236}">
                  <a16:creationId xmlns:a16="http://schemas.microsoft.com/office/drawing/2014/main" id="{4CAE0747-A05D-F1A0-BF98-5DD101B62FB7}"/>
                </a:ext>
              </a:extLst>
            </p:cNvPr>
            <p:cNvSpPr/>
            <p:nvPr/>
          </p:nvSpPr>
          <p:spPr>
            <a:xfrm rot="10800000" flipV="1">
              <a:off x="3607664" y="1918590"/>
              <a:ext cx="1622840" cy="252000"/>
            </a:xfrm>
            <a:prstGeom prst="roundRect">
              <a:avLst>
                <a:gd name="adj" fmla="val 22497"/>
              </a:avLst>
            </a:prstGeom>
            <a:noFill/>
            <a:ln w="28575">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b="1">
                  <a:solidFill>
                    <a:schemeClr val="tx1">
                      <a:lumMod val="85000"/>
                      <a:lumOff val="15000"/>
                    </a:schemeClr>
                  </a:solidFill>
                </a:rPr>
                <a:t>評価カテゴリ</a:t>
              </a:r>
            </a:p>
          </p:txBody>
        </p:sp>
        <p:sp>
          <p:nvSpPr>
            <p:cNvPr id="229" name="四角形: 角を丸くする 228">
              <a:extLst>
                <a:ext uri="{FF2B5EF4-FFF2-40B4-BE49-F238E27FC236}">
                  <a16:creationId xmlns:a16="http://schemas.microsoft.com/office/drawing/2014/main" id="{3D276CF3-A8B5-FE26-21BF-C6DF433F87F1}"/>
                </a:ext>
              </a:extLst>
            </p:cNvPr>
            <p:cNvSpPr/>
            <p:nvPr/>
          </p:nvSpPr>
          <p:spPr>
            <a:xfrm>
              <a:off x="5444254" y="1918591"/>
              <a:ext cx="1210909" cy="252000"/>
            </a:xfrm>
            <a:prstGeom prst="roundRect">
              <a:avLst/>
            </a:prstGeom>
            <a:noFill/>
            <a:ln w="1905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rgbClr val="AF1932"/>
                  </a:solidFill>
                </a:rPr>
                <a:t>評価指標</a:t>
              </a:r>
            </a:p>
          </p:txBody>
        </p:sp>
      </p:grpSp>
      <p:cxnSp>
        <p:nvCxnSpPr>
          <p:cNvPr id="242" name="コネクタ: カギ線 241">
            <a:extLst>
              <a:ext uri="{FF2B5EF4-FFF2-40B4-BE49-F238E27FC236}">
                <a16:creationId xmlns:a16="http://schemas.microsoft.com/office/drawing/2014/main" id="{01E68BF5-D870-A0ED-E7C2-E99D83D34F8B}"/>
              </a:ext>
            </a:extLst>
          </p:cNvPr>
          <p:cNvCxnSpPr>
            <a:cxnSpLocks/>
          </p:cNvCxnSpPr>
          <p:nvPr/>
        </p:nvCxnSpPr>
        <p:spPr>
          <a:xfrm rot="5400000" flipH="1" flipV="1">
            <a:off x="2035910" y="3798166"/>
            <a:ext cx="1214424" cy="352294"/>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コネクタ: カギ線 243">
            <a:extLst>
              <a:ext uri="{FF2B5EF4-FFF2-40B4-BE49-F238E27FC236}">
                <a16:creationId xmlns:a16="http://schemas.microsoft.com/office/drawing/2014/main" id="{7EE6725B-E76F-181B-AC67-6F9F17EAFEF1}"/>
              </a:ext>
            </a:extLst>
          </p:cNvPr>
          <p:cNvCxnSpPr>
            <a:cxnSpLocks/>
          </p:cNvCxnSpPr>
          <p:nvPr/>
        </p:nvCxnSpPr>
        <p:spPr>
          <a:xfrm rot="5400000" flipH="1" flipV="1">
            <a:off x="2035050" y="2054232"/>
            <a:ext cx="1216144" cy="352294"/>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5" name="正方形/長方形 314">
            <a:extLst>
              <a:ext uri="{FF2B5EF4-FFF2-40B4-BE49-F238E27FC236}">
                <a16:creationId xmlns:a16="http://schemas.microsoft.com/office/drawing/2014/main" id="{0CE3BB6F-F083-5601-19F0-809302EFF2AD}"/>
              </a:ext>
            </a:extLst>
          </p:cNvPr>
          <p:cNvSpPr/>
          <p:nvPr/>
        </p:nvSpPr>
        <p:spPr>
          <a:xfrm>
            <a:off x="7618297" y="3700463"/>
            <a:ext cx="219075"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pic>
        <p:nvPicPr>
          <p:cNvPr id="327" name="図 326">
            <a:extLst>
              <a:ext uri="{FF2B5EF4-FFF2-40B4-BE49-F238E27FC236}">
                <a16:creationId xmlns:a16="http://schemas.microsoft.com/office/drawing/2014/main" id="{8F121DA9-7719-ECF4-D565-0B1DFE88915F}"/>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2925" b="89833" l="862" r="99631">
                        <a14:foregroundMark x1="24015" y1="5989" x2="76232" y2="16017"/>
                        <a14:foregroundMark x1="76232" y1="16017" x2="84975" y2="21727"/>
                        <a14:foregroundMark x1="84975" y1="21727" x2="84975" y2="21727"/>
                        <a14:foregroundMark x1="45936" y1="17549" x2="41749" y2="31476"/>
                        <a14:foregroundMark x1="2217" y1="61838" x2="14532" y2="52228"/>
                        <a14:foregroundMark x1="3875" y1="51121" x2="7266" y2="50557"/>
                        <a14:foregroundMark x1="5939" y1="52368" x2="7512" y2="52089"/>
                        <a14:foregroundMark x1="4934" y1="52546" x2="5939" y2="52368"/>
                        <a14:foregroundMark x1="1232" y1="53203" x2="1922" y2="53081"/>
                        <a14:foregroundMark x1="24507" y1="52646" x2="31158" y2="50557"/>
                        <a14:foregroundMark x1="26232" y1="46100" x2="26724" y2="45682"/>
                        <a14:foregroundMark x1="12069" y1="51114" x2="12069" y2="51114"/>
                        <a14:foregroundMark x1="40271" y1="51671" x2="40271" y2="51671"/>
                        <a14:foregroundMark x1="63670" y1="5571" x2="82266" y2="5989"/>
                        <a14:foregroundMark x1="82266" y1="5989" x2="93966" y2="13370"/>
                        <a14:foregroundMark x1="93966" y1="13370" x2="97660" y2="23259"/>
                        <a14:foregroundMark x1="97660" y1="23259" x2="96675" y2="31755"/>
                        <a14:foregroundMark x1="91256" y1="37883" x2="82635" y2="36212"/>
                        <a14:foregroundMark x1="72044" y1="40947" x2="77709" y2="45404"/>
                        <a14:foregroundMark x1="93719" y1="44429" x2="66626" y2="57103"/>
                        <a14:foregroundMark x1="70320" y1="42758" x2="60837" y2="41226"/>
                        <a14:foregroundMark x1="60837" y1="41226" x2="88424" y2="44011"/>
                        <a14:foregroundMark x1="61946" y1="62396" x2="89655" y2="69499"/>
                        <a14:foregroundMark x1="89655" y1="69499" x2="90394" y2="70056"/>
                        <a14:foregroundMark x1="86576" y1="59471" x2="87315" y2="59471"/>
                        <a14:foregroundMark x1="90394" y1="58774" x2="95690" y2="56825"/>
                        <a14:foregroundMark x1="73645" y1="58496" x2="96059" y2="55153"/>
                        <a14:foregroundMark x1="96059" y1="55153" x2="96429" y2="54596"/>
                        <a14:foregroundMark x1="94828" y1="68942" x2="97414" y2="68245"/>
                        <a14:foregroundMark x1="81897" y1="73259" x2="97167" y2="78134"/>
                        <a14:foregroundMark x1="97167" y1="78134" x2="97291" y2="77716"/>
                        <a14:foregroundMark x1="85837" y1="76184" x2="93719" y2="81198"/>
                        <a14:foregroundMark x1="93719" y1="81198" x2="96305" y2="81198"/>
                        <a14:foregroundMark x1="78941" y1="73816" x2="86576" y2="78552"/>
                        <a14:foregroundMark x1="93350" y1="81894" x2="99631" y2="83008"/>
                        <a14:foregroundMark x1="88916" y1="79944" x2="95197" y2="82173"/>
                        <a14:foregroundMark x1="95197" y1="82869" x2="97783" y2="84123"/>
                        <a14:foregroundMark x1="92857" y1="82730" x2="96798" y2="84401"/>
                        <a14:foregroundMark x1="53941" y1="61838" x2="59852" y2="64067"/>
                        <a14:foregroundMark x1="59852" y1="64067" x2="59975" y2="64345"/>
                        <a14:foregroundMark x1="25000" y1="62813" x2="26355" y2="63510"/>
                        <a14:foregroundMark x1="22291" y1="61560" x2="29680" y2="62674"/>
                        <a14:foregroundMark x1="25000" y1="63370" x2="26232" y2="64903"/>
                        <a14:foregroundMark x1="24877" y1="63510" x2="24507" y2="64067"/>
                        <a14:foregroundMark x1="26970" y1="62117" x2="26970" y2="62117"/>
                        <a14:foregroundMark x1="52463" y1="17131" x2="45813" y2="20056"/>
                        <a14:foregroundMark x1="45813" y1="20056" x2="43596" y2="8217"/>
                        <a14:foregroundMark x1="43596" y1="8217" x2="53448" y2="8357"/>
                        <a14:foregroundMark x1="53448" y1="8357" x2="59483" y2="5292"/>
                        <a14:foregroundMark x1="59483" y1="5292" x2="58498" y2="5571"/>
                        <a14:foregroundMark x1="95320" y1="3343" x2="57266" y2="3621"/>
                        <a14:foregroundMark x1="53325" y1="3064" x2="68227" y2="3203"/>
                        <a14:foregroundMark x1="38793" y1="20891" x2="38547" y2="29248"/>
                        <a14:foregroundMark x1="38547" y1="29248" x2="38547" y2="29248"/>
                        <a14:foregroundMark x1="55419" y1="18942" x2="54064" y2="25905"/>
                        <a14:foregroundMark x1="36700" y1="17827" x2="38670" y2="21031"/>
                        <a14:foregroundMark x1="50000" y1="5571" x2="49631" y2="7103"/>
                        <a14:foregroundMark x1="23522" y1="19220" x2="16626" y2="22563"/>
                        <a14:foregroundMark x1="97660" y1="36769" x2="99384" y2="43315"/>
                        <a14:foregroundMark x1="58251" y1="57939" x2="60468" y2="58774"/>
                        <a14:foregroundMark x1="53079" y1="58217" x2="54803" y2="57799"/>
                        <a14:foregroundMark x1="50616" y1="60028" x2="53448" y2="59610"/>
                        <a14:foregroundMark x1="50000" y1="60028" x2="52956" y2="61699"/>
                        <a14:foregroundMark x1="49138" y1="60028" x2="51355" y2="62117"/>
                        <a14:foregroundMark x1="32266" y1="58357" x2="50000" y2="60446"/>
                        <a14:foregroundMark x1="87931" y1="66713" x2="87931" y2="66713"/>
                        <a14:foregroundMark x1="26478" y1="30084" x2="25862" y2="32869"/>
                        <a14:foregroundMark x1="862" y1="53760" x2="3941" y2="51811"/>
                        <a14:foregroundMark x1="1108" y1="62535" x2="862" y2="64485"/>
                        <a14:backgroundMark x1="2709" y1="55153" x2="2709" y2="55153"/>
                        <a14:backgroundMark x1="5172" y1="52368" x2="5172" y2="52368"/>
                        <a14:backgroundMark x1="5172" y1="52228" x2="3202" y2="54596"/>
                        <a14:backgroundMark x1="4803" y1="52368" x2="3458" y2="52947"/>
                      </a14:backgroundRemoval>
                    </a14:imgEffect>
                  </a14:imgLayer>
                </a14:imgProps>
              </a:ext>
              <a:ext uri="{28A0092B-C50C-407E-A947-70E740481C1C}">
                <a14:useLocalDpi xmlns:a14="http://schemas.microsoft.com/office/drawing/2010/main"/>
              </a:ext>
            </a:extLst>
          </a:blip>
          <a:stretch>
            <a:fillRect/>
          </a:stretch>
        </p:blipFill>
        <p:spPr>
          <a:xfrm>
            <a:off x="7516156" y="1394200"/>
            <a:ext cx="1884321" cy="1666186"/>
          </a:xfrm>
          <a:prstGeom prst="rect">
            <a:avLst/>
          </a:prstGeom>
          <a:effectLst>
            <a:outerShdw blurRad="50800" dist="38100" dir="2700000" algn="tl" rotWithShape="0">
              <a:prstClr val="black">
                <a:alpha val="40000"/>
              </a:prstClr>
            </a:outerShdw>
          </a:effectLst>
        </p:spPr>
      </p:pic>
      <p:pic>
        <p:nvPicPr>
          <p:cNvPr id="329" name="図 328">
            <a:extLst>
              <a:ext uri="{FF2B5EF4-FFF2-40B4-BE49-F238E27FC236}">
                <a16:creationId xmlns:a16="http://schemas.microsoft.com/office/drawing/2014/main" id="{CAB97FBC-B932-B9ED-251D-21535F9364F4}"/>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0" b="96667" l="284" r="97872">
                        <a14:foregroundMark x1="5532" y1="65882" x2="30780" y2="54314"/>
                        <a14:foregroundMark x1="16596" y1="93922" x2="75603" y2="90588"/>
                        <a14:foregroundMark x1="74894" y1="47647" x2="76738" y2="69020"/>
                        <a14:foregroundMark x1="66099" y1="26471" x2="54752" y2="35686"/>
                        <a14:foregroundMark x1="2837" y1="52941" x2="3972" y2="63725"/>
                        <a14:foregroundMark x1="3972" y1="63725" x2="6950" y2="71961"/>
                        <a14:foregroundMark x1="7943" y1="71373" x2="36028" y2="65686"/>
                        <a14:foregroundMark x1="20567" y1="64902" x2="2695" y2="81373"/>
                        <a14:foregroundMark x1="2695" y1="81373" x2="3121" y2="80588"/>
                        <a14:foregroundMark x1="25674" y1="70588" x2="14752" y2="78431"/>
                        <a14:foregroundMark x1="14752" y1="78431" x2="15745" y2="77647"/>
                        <a14:foregroundMark x1="32908" y1="70588" x2="13050" y2="84314"/>
                        <a14:foregroundMark x1="13050" y1="84314" x2="8652" y2="91569"/>
                        <a14:foregroundMark x1="14894" y1="85098" x2="8936" y2="92353"/>
                        <a14:foregroundMark x1="3830" y1="95490" x2="14468" y2="96078"/>
                        <a14:foregroundMark x1="14468" y1="96078" x2="22128" y2="95490"/>
                        <a14:foregroundMark x1="44539" y1="68431" x2="53191" y2="70000"/>
                        <a14:foregroundMark x1="35461" y1="38627" x2="31064" y2="49412"/>
                        <a14:foregroundMark x1="83546" y1="57647" x2="84965" y2="68039"/>
                        <a14:foregroundMark x1="81844" y1="56863" x2="82695" y2="65294"/>
                        <a14:foregroundMark x1="72057" y1="63137" x2="72624" y2="69412"/>
                        <a14:foregroundMark x1="65106" y1="61569" x2="66383" y2="70000"/>
                        <a14:foregroundMark x1="54894" y1="67255" x2="59574" y2="79804"/>
                        <a14:foregroundMark x1="59574" y1="79804" x2="59716" y2="79804"/>
                        <a14:foregroundMark x1="78723" y1="73529" x2="87660" y2="70000"/>
                        <a14:foregroundMark x1="88227" y1="65294" x2="87518" y2="68235"/>
                        <a14:foregroundMark x1="77305" y1="77647" x2="75887" y2="89412"/>
                        <a14:foregroundMark x1="80851" y1="77843" x2="75745" y2="96667"/>
                        <a14:foregroundMark x1="89504" y1="76667" x2="92482" y2="91569"/>
                        <a14:foregroundMark x1="92482" y1="91569" x2="92624" y2="91961"/>
                        <a14:foregroundMark x1="85674" y1="80784" x2="86809" y2="94118"/>
                        <a14:foregroundMark x1="92340" y1="85686" x2="96454" y2="94902"/>
                        <a14:foregroundMark x1="83121" y1="47647" x2="83121" y2="47647"/>
                        <a14:foregroundMark x1="87943" y1="53922" x2="87943" y2="53922"/>
                        <a14:foregroundMark x1="26950" y1="41373" x2="26950" y2="41373"/>
                        <a14:foregroundMark x1="24255" y1="42549" x2="24255" y2="42549"/>
                        <a14:foregroundMark x1="33901" y1="29216" x2="33901" y2="29216"/>
                        <a14:foregroundMark x1="36312" y1="30000" x2="36312" y2="30000"/>
                        <a14:foregroundMark x1="82837" y1="47647" x2="82128" y2="54902"/>
                        <a14:foregroundMark x1="83121" y1="46667" x2="87801" y2="56863"/>
                        <a14:foregroundMark x1="87801" y1="56863" x2="87518" y2="63922"/>
                        <a14:foregroundMark x1="82411" y1="43137" x2="81986" y2="40784"/>
                        <a14:foregroundMark x1="80000" y1="13922" x2="82128" y2="40980"/>
                        <a14:foregroundMark x1="82128" y1="40980" x2="82411" y2="41176"/>
                        <a14:foregroundMark x1="80567" y1="6471" x2="81418" y2="16471"/>
                        <a14:foregroundMark x1="80426" y1="588" x2="79574" y2="7255"/>
                        <a14:foregroundMark x1="80851" y1="980" x2="80567" y2="4902"/>
                        <a14:foregroundMark x1="81135" y1="4902" x2="81418" y2="13922"/>
                        <a14:foregroundMark x1="81418" y1="1961" x2="82553" y2="14902"/>
                        <a14:foregroundMark x1="88225" y1="37499" x2="97730" y2="38039"/>
                        <a14:foregroundMark x1="91489" y1="31373" x2="93191" y2="37059"/>
                        <a14:foregroundMark x1="92624" y1="31961" x2="95319" y2="35490"/>
                        <a14:foregroundMark x1="93191" y1="31961" x2="98156" y2="36667"/>
                        <a14:foregroundMark x1="92199" y1="30588" x2="89504" y2="37255"/>
                        <a14:foregroundMark x1="89787" y1="31961" x2="92624" y2="36667"/>
                        <a14:foregroundMark x1="85156" y1="37427" x2="84965" y2="37647"/>
                        <a14:foregroundMark x1="90922" y1="30784" x2="87844" y2="34331"/>
                        <a14:foregroundMark x1="84965" y1="37647" x2="84965" y2="37647"/>
                        <a14:foregroundMark x1="89645" y1="30980" x2="97730" y2="36275"/>
                        <a14:foregroundMark x1="97730" y1="36275" x2="98014" y2="37647"/>
                        <a14:foregroundMark x1="92482" y1="30980" x2="98014" y2="35490"/>
                        <a14:foregroundMark x1="90638" y1="35098" x2="90638" y2="35098"/>
                        <a14:foregroundMark x1="993" y1="49412" x2="16454" y2="46667"/>
                        <a14:foregroundMark x1="1844" y1="30196" x2="21560" y2="29608"/>
                        <a14:foregroundMark x1="22411" y1="29412" x2="29504" y2="28235"/>
                        <a14:foregroundMark x1="1135" y1="48627" x2="25674" y2="42157"/>
                        <a14:foregroundMark x1="15035" y1="44314" x2="24823" y2="41961"/>
                        <a14:backgroundMark x1="84823" y1="38431" x2="85674" y2="41373"/>
                        <a14:backgroundMark x1="84539" y1="28235" x2="85390" y2="31765"/>
                        <a14:backgroundMark x1="86809" y1="33725" x2="85532" y2="37647"/>
                        <a14:backgroundMark x1="84681" y1="36863" x2="84681" y2="36863"/>
                        <a14:backgroundMark x1="11064" y1="38039" x2="20851" y2="35098"/>
                        <a14:backgroundMark x1="5106" y1="21961" x2="7943" y2="22745"/>
                        <a14:backgroundMark x1="1844" y1="12941" x2="8085" y2="16471"/>
                        <a14:backgroundMark x1="6809" y1="11176" x2="14043" y2="19608"/>
                        <a14:backgroundMark x1="14043" y1="19608" x2="17163" y2="21176"/>
                        <a14:backgroundMark x1="1277" y1="7647" x2="16879" y2="15882"/>
                        <a14:backgroundMark x1="1844" y1="6275" x2="426" y2="7059"/>
                        <a14:backgroundMark x1="284" y1="5882" x2="1277" y2="9412"/>
                        <a14:backgroundMark x1="18156" y1="20588" x2="17589" y2="21961"/>
                        <a14:backgroundMark x1="18582" y1="19216" x2="17872" y2="19804"/>
                      </a14:backgroundRemoval>
                    </a14:imgEffect>
                  </a14:imgLayer>
                </a14:imgProps>
              </a:ext>
              <a:ext uri="{28A0092B-C50C-407E-A947-70E740481C1C}">
                <a14:useLocalDpi xmlns:a14="http://schemas.microsoft.com/office/drawing/2010/main"/>
              </a:ext>
            </a:extLst>
          </a:blip>
          <a:stretch>
            <a:fillRect/>
          </a:stretch>
        </p:blipFill>
        <p:spPr>
          <a:xfrm>
            <a:off x="7382454" y="5034787"/>
            <a:ext cx="2040056" cy="1475785"/>
          </a:xfrm>
          <a:prstGeom prst="rect">
            <a:avLst/>
          </a:prstGeom>
          <a:effectLst>
            <a:outerShdw blurRad="50800" dist="38100" dir="2700000" algn="tl" rotWithShape="0">
              <a:prstClr val="black">
                <a:alpha val="40000"/>
              </a:prstClr>
            </a:outerShdw>
          </a:effectLst>
        </p:spPr>
      </p:pic>
      <p:pic>
        <p:nvPicPr>
          <p:cNvPr id="16" name="グラフィックス 15" descr="矢印: 時計回りの曲線 単色塗りつぶし">
            <a:extLst>
              <a:ext uri="{FF2B5EF4-FFF2-40B4-BE49-F238E27FC236}">
                <a16:creationId xmlns:a16="http://schemas.microsoft.com/office/drawing/2014/main" id="{3415DE31-D481-AEA4-9601-BDFDD10FCD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037491">
            <a:off x="6957531" y="1113448"/>
            <a:ext cx="1230244" cy="1897841"/>
          </a:xfrm>
          <a:prstGeom prst="rect">
            <a:avLst/>
          </a:prstGeom>
          <a:effectLst>
            <a:outerShdw blurRad="50800" dist="38100" dir="2700000" algn="tl" rotWithShape="0">
              <a:prstClr val="black">
                <a:alpha val="40000"/>
              </a:prstClr>
            </a:outerShdw>
          </a:effectLst>
        </p:spPr>
      </p:pic>
      <p:pic>
        <p:nvPicPr>
          <p:cNvPr id="17" name="グラフィックス 16" descr="矢印: 時計回りの曲線 単色塗りつぶし">
            <a:extLst>
              <a:ext uri="{FF2B5EF4-FFF2-40B4-BE49-F238E27FC236}">
                <a16:creationId xmlns:a16="http://schemas.microsoft.com/office/drawing/2014/main" id="{3D1848D7-E669-44B0-EB37-A7B8F56241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627073" flipH="1">
            <a:off x="6968277" y="4310012"/>
            <a:ext cx="1177206" cy="1370628"/>
          </a:xfrm>
          <a:prstGeom prst="rect">
            <a:avLst/>
          </a:prstGeom>
          <a:effectLst>
            <a:outerShdw blurRad="50800" dist="38100" dir="2700000" algn="tl" rotWithShape="0">
              <a:prstClr val="black">
                <a:alpha val="40000"/>
              </a:prstClr>
            </a:outerShdw>
          </a:effectLst>
        </p:spPr>
      </p:pic>
      <p:pic>
        <p:nvPicPr>
          <p:cNvPr id="21" name="グラフィックス 20" descr="矢印: 直線 単色塗りつぶし">
            <a:extLst>
              <a:ext uri="{FF2B5EF4-FFF2-40B4-BE49-F238E27FC236}">
                <a16:creationId xmlns:a16="http://schemas.microsoft.com/office/drawing/2014/main" id="{F45D71D9-9296-2450-5ABE-075F2865D1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2371201">
            <a:off x="6905086" y="3074354"/>
            <a:ext cx="902220" cy="914400"/>
          </a:xfrm>
          <a:prstGeom prst="rect">
            <a:avLst/>
          </a:prstGeom>
          <a:effectLst>
            <a:outerShdw blurRad="50800" dist="38100" dir="2700000" algn="tl" rotWithShape="0">
              <a:prstClr val="black">
                <a:alpha val="40000"/>
              </a:prstClr>
            </a:outerShdw>
          </a:effectLst>
        </p:spPr>
      </p:pic>
      <p:sp>
        <p:nvSpPr>
          <p:cNvPr id="24" name="正方形/長方形 23">
            <a:extLst>
              <a:ext uri="{FF2B5EF4-FFF2-40B4-BE49-F238E27FC236}">
                <a16:creationId xmlns:a16="http://schemas.microsoft.com/office/drawing/2014/main" id="{F97107C6-7A79-065C-4F5A-EAA0CF0079EB}"/>
              </a:ext>
            </a:extLst>
          </p:cNvPr>
          <p:cNvSpPr/>
          <p:nvPr/>
        </p:nvSpPr>
        <p:spPr>
          <a:xfrm>
            <a:off x="311529" y="485210"/>
            <a:ext cx="9271989" cy="578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en-US" altLang="ja-JP" sz="1200">
                <a:solidFill>
                  <a:schemeClr val="tx1"/>
                </a:solidFill>
              </a:rPr>
              <a:t>DX</a:t>
            </a:r>
            <a:r>
              <a:rPr kumimoji="1" lang="ja-JP" altLang="en-US" sz="1200">
                <a:solidFill>
                  <a:schemeClr val="tx1"/>
                </a:solidFill>
              </a:rPr>
              <a:t>戦略のゴールに向けて、様々な取組を「サービス</a:t>
            </a:r>
            <a:r>
              <a:rPr kumimoji="1" lang="en-US" altLang="ja-JP" sz="1200">
                <a:solidFill>
                  <a:schemeClr val="tx1"/>
                </a:solidFill>
              </a:rPr>
              <a:t>DX</a:t>
            </a:r>
            <a:r>
              <a:rPr kumimoji="1" lang="ja-JP" altLang="en-US" sz="1200">
                <a:solidFill>
                  <a:schemeClr val="tx1"/>
                </a:solidFill>
              </a:rPr>
              <a:t>」、「都市・まち</a:t>
            </a:r>
            <a:r>
              <a:rPr kumimoji="1" lang="en-US" altLang="ja-JP" sz="1200">
                <a:solidFill>
                  <a:schemeClr val="tx1"/>
                </a:solidFill>
              </a:rPr>
              <a:t>DX</a:t>
            </a:r>
            <a:r>
              <a:rPr kumimoji="1" lang="ja-JP" altLang="en-US" sz="1200">
                <a:solidFill>
                  <a:schemeClr val="tx1"/>
                </a:solidFill>
              </a:rPr>
              <a:t>」、「行政</a:t>
            </a:r>
            <a:r>
              <a:rPr kumimoji="1" lang="en-US" altLang="ja-JP" sz="1200">
                <a:solidFill>
                  <a:schemeClr val="tx1"/>
                </a:solidFill>
              </a:rPr>
              <a:t>DX</a:t>
            </a:r>
            <a:r>
              <a:rPr kumimoji="1" lang="ja-JP" altLang="en-US" sz="1200">
                <a:solidFill>
                  <a:schemeClr val="tx1"/>
                </a:solidFill>
              </a:rPr>
              <a:t>」の３方向から進めており、アクションプランに掲げる各取組は、設定する</a:t>
            </a:r>
            <a:r>
              <a:rPr kumimoji="1" lang="en-US" altLang="ja-JP" sz="1200">
                <a:solidFill>
                  <a:schemeClr val="tx1"/>
                </a:solidFill>
              </a:rPr>
              <a:t>KPI</a:t>
            </a:r>
            <a:r>
              <a:rPr kumimoji="1" lang="ja-JP" altLang="en-US" sz="1200">
                <a:solidFill>
                  <a:schemeClr val="tx1"/>
                </a:solidFill>
              </a:rPr>
              <a:t>に基づき進捗管理を行っています。また、各</a:t>
            </a:r>
            <a:r>
              <a:rPr kumimoji="1" lang="en-US" altLang="ja-JP" sz="1200">
                <a:solidFill>
                  <a:schemeClr val="tx1"/>
                </a:solidFill>
              </a:rPr>
              <a:t>VISION</a:t>
            </a:r>
            <a:r>
              <a:rPr kumimoji="1" lang="ja-JP" altLang="en-US" sz="1200">
                <a:solidFill>
                  <a:schemeClr val="tx1"/>
                </a:solidFill>
              </a:rPr>
              <a:t>の進捗を評価するため、「評価カテゴリ」・ 「評価指標」を設定し、</a:t>
            </a:r>
            <a:r>
              <a:rPr kumimoji="1" lang="en-US" altLang="ja-JP" sz="1200">
                <a:solidFill>
                  <a:schemeClr val="tx1"/>
                </a:solidFill>
              </a:rPr>
              <a:t>DX</a:t>
            </a:r>
            <a:r>
              <a:rPr kumimoji="1" lang="ja-JP" altLang="en-US" sz="1200">
                <a:solidFill>
                  <a:schemeClr val="tx1"/>
                </a:solidFill>
              </a:rPr>
              <a:t>を推進していきます。</a:t>
            </a:r>
          </a:p>
          <a:p>
            <a:pPr algn="l"/>
            <a:endParaRPr kumimoji="1" lang="ja-JP" altLang="en-US" sz="1200">
              <a:solidFill>
                <a:schemeClr val="tx1"/>
              </a:solidFill>
            </a:endParaRPr>
          </a:p>
        </p:txBody>
      </p:sp>
      <p:sp>
        <p:nvSpPr>
          <p:cNvPr id="4" name="スライド番号プレースホルダー 2">
            <a:extLst>
              <a:ext uri="{FF2B5EF4-FFF2-40B4-BE49-F238E27FC236}">
                <a16:creationId xmlns:a16="http://schemas.microsoft.com/office/drawing/2014/main" id="{F2ABF472-AC67-46AE-EF31-8B156A438032}"/>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4</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520522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スライド番号プレースホルダー 2">
            <a:extLst>
              <a:ext uri="{FF2B5EF4-FFF2-40B4-BE49-F238E27FC236}">
                <a16:creationId xmlns:a16="http://schemas.microsoft.com/office/drawing/2014/main" id="{F879DB0F-2E15-0D73-3AF8-000F7A9D53CE}"/>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40</a:t>
            </a:fld>
            <a:endParaRPr kumimoji="1" lang="en-GB">
              <a:latin typeface="Yu Gothic UI" panose="020B0500000000000000" pitchFamily="50" charset="-128"/>
              <a:ea typeface="Yu Gothic UI" panose="020B0500000000000000" pitchFamily="50" charset="-128"/>
            </a:endParaRPr>
          </a:p>
        </p:txBody>
      </p:sp>
      <p:sp>
        <p:nvSpPr>
          <p:cNvPr id="10" name="テキスト プレースホルダー 9">
            <a:extLst>
              <a:ext uri="{FF2B5EF4-FFF2-40B4-BE49-F238E27FC236}">
                <a16:creationId xmlns:a16="http://schemas.microsoft.com/office/drawing/2014/main" id="{E718D19C-504F-4C6D-4679-8FC79D1FCACB}"/>
              </a:ext>
            </a:extLst>
          </p:cNvPr>
          <p:cNvSpPr>
            <a:spLocks noGrp="1"/>
          </p:cNvSpPr>
          <p:nvPr>
            <p:ph type="body" sz="quarter" idx="13"/>
          </p:nvPr>
        </p:nvSpPr>
        <p:spPr/>
        <p:txBody>
          <a:bodyPr/>
          <a:lstStyle/>
          <a:p>
            <a:r>
              <a:rPr lang="ja-JP" altLang="en-US" b="0">
                <a:solidFill>
                  <a:srgbClr val="000000"/>
                </a:solidFill>
              </a:rPr>
              <a:t>市民が窓口でストレスを感じることなく手続きでき、窓口サービスの満足度が向上していること。</a:t>
            </a:r>
            <a:endParaRPr lang="ja-JP" altLang="en-US" b="0"/>
          </a:p>
        </p:txBody>
      </p:sp>
      <p:sp>
        <p:nvSpPr>
          <p:cNvPr id="11" name="テキスト プレースホルダー 10">
            <a:extLst>
              <a:ext uri="{FF2B5EF4-FFF2-40B4-BE49-F238E27FC236}">
                <a16:creationId xmlns:a16="http://schemas.microsoft.com/office/drawing/2014/main" id="{81070711-265F-EACF-2EAB-C8707F26076B}"/>
              </a:ext>
            </a:extLst>
          </p:cNvPr>
          <p:cNvSpPr>
            <a:spLocks noGrp="1"/>
          </p:cNvSpPr>
          <p:nvPr>
            <p:ph type="body" sz="quarter" idx="14"/>
          </p:nvPr>
        </p:nvSpPr>
        <p:spPr/>
        <p:txBody>
          <a:bodyPr/>
          <a:lstStyle/>
          <a:p>
            <a:r>
              <a:rPr lang="ja-JP" altLang="en-US" b="0"/>
              <a:t>キャッシュレス決済の利用率（区役所）</a:t>
            </a:r>
          </a:p>
          <a:p>
            <a:endParaRPr lang="en-US" altLang="ja-JP"/>
          </a:p>
          <a:p>
            <a:endParaRPr lang="en-US" altLang="ja-JP"/>
          </a:p>
          <a:p>
            <a:endParaRPr lang="en-US" altLang="ja-JP"/>
          </a:p>
          <a:p>
            <a:endParaRPr lang="en-US" altLang="ja-JP"/>
          </a:p>
          <a:p>
            <a:r>
              <a:rPr lang="ja-JP" altLang="en-US"/>
              <a:t>キャッシュレス決済の利用率（市税事務所）</a:t>
            </a:r>
          </a:p>
        </p:txBody>
      </p:sp>
      <p:graphicFrame>
        <p:nvGraphicFramePr>
          <p:cNvPr id="44" name="表 43">
            <a:extLst>
              <a:ext uri="{FF2B5EF4-FFF2-40B4-BE49-F238E27FC236}">
                <a16:creationId xmlns:a16="http://schemas.microsoft.com/office/drawing/2014/main" id="{14DC22DA-3A32-7585-FAE3-F923507A388F}"/>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6" name="テキスト プレースホルダー 3">
            <a:extLst>
              <a:ext uri="{FF2B5EF4-FFF2-40B4-BE49-F238E27FC236}">
                <a16:creationId xmlns:a16="http://schemas.microsoft.com/office/drawing/2014/main" id="{DD6E40B4-8BF2-243E-6432-EC294E83AD92}"/>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ストレスを感じない窓口サービスの実現のため、区役所の住民情報窓口で発行する各種証明書等の手数料及び、市税事務所における税証明発行手数料等の納付窓口においてキャッシュレス端末を導入する。</a:t>
            </a:r>
          </a:p>
          <a:p>
            <a:r>
              <a:rPr lang="ja-JP" altLang="en-US"/>
              <a:t>現金以外での支払方法が選択でき、利用できる環境を整え、金銭の受渡にかかる時間が短縮されるなど、来庁者の滞在時間を減らし、市民の利便性の向上を図ることで、住民サービスが充実したと感じていただける状態をめざす。</a:t>
            </a:r>
          </a:p>
        </p:txBody>
      </p:sp>
      <p:sp>
        <p:nvSpPr>
          <p:cNvPr id="47" name="テキスト プレースホルダー 12">
            <a:extLst>
              <a:ext uri="{FF2B5EF4-FFF2-40B4-BE49-F238E27FC236}">
                <a16:creationId xmlns:a16="http://schemas.microsoft.com/office/drawing/2014/main" id="{A8FA1D62-B2F2-9D65-0B76-4346F322AD97}"/>
              </a:ext>
            </a:extLst>
          </p:cNvPr>
          <p:cNvSpPr txBox="1">
            <a:spLocks/>
          </p:cNvSpPr>
          <p:nvPr/>
        </p:nvSpPr>
        <p:spPr>
          <a:xfrm>
            <a:off x="457200" y="32766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区役所等の住民票等の証明書の発行窓口（</a:t>
            </a:r>
            <a:r>
              <a:rPr lang="en-US" altLang="ja-JP"/>
              <a:t>33</a:t>
            </a:r>
            <a:r>
              <a:rPr lang="ja-JP" altLang="en-US"/>
              <a:t>拠点）に、キャッシュレス端末を</a:t>
            </a:r>
            <a:r>
              <a:rPr lang="en-US" altLang="ja-JP"/>
              <a:t>2024</a:t>
            </a:r>
            <a:r>
              <a:rPr lang="ja-JP" altLang="en-US"/>
              <a:t>年</a:t>
            </a:r>
            <a:r>
              <a:rPr lang="en-US" altLang="ja-JP"/>
              <a:t>10</a:t>
            </a:r>
            <a:r>
              <a:rPr lang="ja-JP" altLang="en-US"/>
              <a:t>月から順次導入し、</a:t>
            </a:r>
            <a:r>
              <a:rPr lang="en-US" altLang="ja-JP"/>
              <a:t>2025</a:t>
            </a:r>
            <a:r>
              <a:rPr lang="ja-JP" altLang="en-US"/>
              <a:t>年２月から全拠点において導入し、運用を開始した。</a:t>
            </a:r>
          </a:p>
          <a:p>
            <a:r>
              <a:rPr lang="ja-JP" altLang="en-US"/>
              <a:t>梅田、京橋、弁天町、なんば、 あべの市税事務所は </a:t>
            </a:r>
            <a:r>
              <a:rPr lang="en-US" altLang="ja-JP"/>
              <a:t>2025</a:t>
            </a:r>
            <a:r>
              <a:rPr lang="ja-JP" altLang="en-US"/>
              <a:t>年１月から、船場法人市税事務所及び分室は</a:t>
            </a:r>
            <a:r>
              <a:rPr lang="en-US" altLang="ja-JP"/>
              <a:t>2025</a:t>
            </a:r>
            <a:r>
              <a:rPr lang="ja-JP" altLang="en-US"/>
              <a:t>年２月から運用を開始した。</a:t>
            </a:r>
          </a:p>
        </p:txBody>
      </p:sp>
      <p:grpSp>
        <p:nvGrpSpPr>
          <p:cNvPr id="48" name="グループ化 47">
            <a:extLst>
              <a:ext uri="{FF2B5EF4-FFF2-40B4-BE49-F238E27FC236}">
                <a16:creationId xmlns:a16="http://schemas.microsoft.com/office/drawing/2014/main" id="{4EF2CD31-CF39-7C0C-2202-D753AE37B321}"/>
              </a:ext>
            </a:extLst>
          </p:cNvPr>
          <p:cNvGrpSpPr/>
          <p:nvPr/>
        </p:nvGrpSpPr>
        <p:grpSpPr>
          <a:xfrm>
            <a:off x="447675" y="2971800"/>
            <a:ext cx="1375502" cy="243520"/>
            <a:chOff x="528309" y="7695403"/>
            <a:chExt cx="1375502" cy="243520"/>
          </a:xfrm>
        </p:grpSpPr>
        <p:sp>
          <p:nvSpPr>
            <p:cNvPr id="49" name="正方形/長方形 48">
              <a:extLst>
                <a:ext uri="{FF2B5EF4-FFF2-40B4-BE49-F238E27FC236}">
                  <a16:creationId xmlns:a16="http://schemas.microsoft.com/office/drawing/2014/main" id="{77C97E9E-F312-5654-16B6-B81A6B4FD1B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FCA57CCC-0779-F464-A87D-FF275E792E49}"/>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51" name="グループ化 50">
            <a:extLst>
              <a:ext uri="{FF2B5EF4-FFF2-40B4-BE49-F238E27FC236}">
                <a16:creationId xmlns:a16="http://schemas.microsoft.com/office/drawing/2014/main" id="{4EC6A912-D070-328C-F0BF-3FFCFBE51632}"/>
              </a:ext>
            </a:extLst>
          </p:cNvPr>
          <p:cNvGrpSpPr>
            <a:grpSpLocks noChangeAspect="1"/>
          </p:cNvGrpSpPr>
          <p:nvPr/>
        </p:nvGrpSpPr>
        <p:grpSpPr>
          <a:xfrm>
            <a:off x="970078" y="4419600"/>
            <a:ext cx="3026338" cy="2188524"/>
            <a:chOff x="193825" y="3226610"/>
            <a:chExt cx="4557799" cy="3296012"/>
          </a:xfrm>
        </p:grpSpPr>
        <p:sp>
          <p:nvSpPr>
            <p:cNvPr id="52" name="正方形/長方形 51">
              <a:extLst>
                <a:ext uri="{FF2B5EF4-FFF2-40B4-BE49-F238E27FC236}">
                  <a16:creationId xmlns:a16="http://schemas.microsoft.com/office/drawing/2014/main" id="{77CD7054-FAC9-769F-4AE8-11ED50123CDB}"/>
                </a:ext>
              </a:extLst>
            </p:cNvPr>
            <p:cNvSpPr/>
            <p:nvPr/>
          </p:nvSpPr>
          <p:spPr>
            <a:xfrm>
              <a:off x="193825" y="3237880"/>
              <a:ext cx="4557799" cy="32847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53" name="図 52" descr="テキスト が含まれている画像&#10;&#10;自動的に生成された説明">
              <a:extLst>
                <a:ext uri="{FF2B5EF4-FFF2-40B4-BE49-F238E27FC236}">
                  <a16:creationId xmlns:a16="http://schemas.microsoft.com/office/drawing/2014/main" id="{C9036107-6571-870D-E515-894C14A202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4547" y="5037350"/>
              <a:ext cx="1433445" cy="1433445"/>
            </a:xfrm>
            <a:prstGeom prst="rect">
              <a:avLst/>
            </a:prstGeom>
          </p:spPr>
        </p:pic>
        <p:pic>
          <p:nvPicPr>
            <p:cNvPr id="54" name="図 53" descr="C:\Users\i9954292\Desktop\illustkun-05784-cash-register.png">
              <a:extLst>
                <a:ext uri="{FF2B5EF4-FFF2-40B4-BE49-F238E27FC236}">
                  <a16:creationId xmlns:a16="http://schemas.microsoft.com/office/drawing/2014/main" id="{0E63EBFF-0CC2-99AC-3040-D0F47DFF8F2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0858" y="3669600"/>
              <a:ext cx="1261000" cy="1368000"/>
            </a:xfrm>
            <a:prstGeom prst="rect">
              <a:avLst/>
            </a:prstGeom>
            <a:noFill/>
            <a:ln>
              <a:noFill/>
            </a:ln>
          </p:spPr>
        </p:pic>
        <p:pic>
          <p:nvPicPr>
            <p:cNvPr id="55" name="図 54" descr="アイコン&#10;&#10;自動的に生成された説明">
              <a:extLst>
                <a:ext uri="{FF2B5EF4-FFF2-40B4-BE49-F238E27FC236}">
                  <a16:creationId xmlns:a16="http://schemas.microsoft.com/office/drawing/2014/main" id="{35853CF7-2624-3311-463C-1D4D04A44A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255" y="4656677"/>
              <a:ext cx="477967" cy="617847"/>
            </a:xfrm>
            <a:prstGeom prst="rect">
              <a:avLst/>
            </a:prstGeom>
          </p:spPr>
        </p:pic>
        <p:pic>
          <p:nvPicPr>
            <p:cNvPr id="56" name="図 55" descr="グラフィカル ユーザー インターフェイス&#10;&#10;低い精度で自動的に生成された説明">
              <a:extLst>
                <a:ext uri="{FF2B5EF4-FFF2-40B4-BE49-F238E27FC236}">
                  <a16:creationId xmlns:a16="http://schemas.microsoft.com/office/drawing/2014/main" id="{8429F1E4-28C8-9BFF-B7FA-CBBDB39D90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891" y="5306517"/>
              <a:ext cx="526604" cy="344954"/>
            </a:xfrm>
            <a:prstGeom prst="rect">
              <a:avLst/>
            </a:prstGeom>
          </p:spPr>
        </p:pic>
        <p:pic>
          <p:nvPicPr>
            <p:cNvPr id="57" name="図 56" descr="アイコン&#10;&#10;自動的に生成された説明">
              <a:extLst>
                <a:ext uri="{FF2B5EF4-FFF2-40B4-BE49-F238E27FC236}">
                  <a16:creationId xmlns:a16="http://schemas.microsoft.com/office/drawing/2014/main" id="{4DFEA72C-6AD4-19AA-5DE6-DBECF85BA8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3308" y="5889616"/>
              <a:ext cx="325162" cy="383376"/>
            </a:xfrm>
            <a:prstGeom prst="rect">
              <a:avLst/>
            </a:prstGeom>
          </p:spPr>
        </p:pic>
        <p:pic>
          <p:nvPicPr>
            <p:cNvPr id="58" name="図 57" descr="アイコン&#10;&#10;自動的に生成された説明">
              <a:extLst>
                <a:ext uri="{FF2B5EF4-FFF2-40B4-BE49-F238E27FC236}">
                  <a16:creationId xmlns:a16="http://schemas.microsoft.com/office/drawing/2014/main" id="{ABE594FD-4024-9501-8198-DD0AEDCEB7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7586" y="5098936"/>
              <a:ext cx="705516" cy="1302672"/>
            </a:xfrm>
            <a:prstGeom prst="rect">
              <a:avLst/>
            </a:prstGeom>
          </p:spPr>
        </p:pic>
        <p:pic>
          <p:nvPicPr>
            <p:cNvPr id="59" name="図 58">
              <a:extLst>
                <a:ext uri="{FF2B5EF4-FFF2-40B4-BE49-F238E27FC236}">
                  <a16:creationId xmlns:a16="http://schemas.microsoft.com/office/drawing/2014/main" id="{F36A13A1-A354-3352-03FD-3AE0C96165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53966" y="3226610"/>
              <a:ext cx="2023314" cy="2041310"/>
            </a:xfrm>
            <a:prstGeom prst="rect">
              <a:avLst/>
            </a:prstGeom>
          </p:spPr>
        </p:pic>
        <p:grpSp>
          <p:nvGrpSpPr>
            <p:cNvPr id="60" name="グループ化 59">
              <a:extLst>
                <a:ext uri="{FF2B5EF4-FFF2-40B4-BE49-F238E27FC236}">
                  <a16:creationId xmlns:a16="http://schemas.microsoft.com/office/drawing/2014/main" id="{2A283636-F886-8C18-09CD-43B6B182B690}"/>
                </a:ext>
              </a:extLst>
            </p:cNvPr>
            <p:cNvGrpSpPr/>
            <p:nvPr/>
          </p:nvGrpSpPr>
          <p:grpSpPr>
            <a:xfrm>
              <a:off x="3065702" y="4965600"/>
              <a:ext cx="1476000" cy="1511761"/>
              <a:chOff x="2956301" y="5055128"/>
              <a:chExt cx="1476000" cy="1511761"/>
            </a:xfrm>
          </p:grpSpPr>
          <p:pic>
            <p:nvPicPr>
              <p:cNvPr id="61" name="図 60">
                <a:extLst>
                  <a:ext uri="{FF2B5EF4-FFF2-40B4-BE49-F238E27FC236}">
                    <a16:creationId xmlns:a16="http://schemas.microsoft.com/office/drawing/2014/main" id="{D7F99BD2-E863-DDAF-A456-476B7E2AD0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56301" y="5055128"/>
                <a:ext cx="1476000" cy="1511761"/>
              </a:xfrm>
              <a:prstGeom prst="rect">
                <a:avLst/>
              </a:prstGeom>
            </p:spPr>
          </p:pic>
          <p:sp>
            <p:nvSpPr>
              <p:cNvPr id="62" name="正方形/長方形 61">
                <a:extLst>
                  <a:ext uri="{FF2B5EF4-FFF2-40B4-BE49-F238E27FC236}">
                    <a16:creationId xmlns:a16="http://schemas.microsoft.com/office/drawing/2014/main" id="{63AB09EC-5877-8D74-27E9-A37EA7D86475}"/>
                  </a:ext>
                </a:extLst>
              </p:cNvPr>
              <p:cNvSpPr/>
              <p:nvPr/>
            </p:nvSpPr>
            <p:spPr>
              <a:xfrm>
                <a:off x="3133963" y="5100719"/>
                <a:ext cx="1136168" cy="273392"/>
              </a:xfrm>
              <a:prstGeom prst="rect">
                <a:avLst/>
              </a:prstGeom>
              <a:solidFill>
                <a:schemeClr val="tx1">
                  <a:lumMod val="65000"/>
                  <a:lumOff val="35000"/>
                </a:schemeClr>
              </a:solidFill>
              <a:ln w="9525" cap="flat" cmpd="sng" algn="ctr">
                <a:noFill/>
                <a:prstDash val="solid"/>
              </a:ln>
              <a:effectLst/>
            </p:spPr>
            <p:txBody>
              <a:bodyPr lIns="36000" tIns="36000" rIns="36000" bIns="36000" rtlCol="0" anchor="ctr">
                <a:noAutofit/>
              </a:bodyPr>
              <a:lstStyle/>
              <a:p>
                <a:pPr marL="0" lvl="2" algn="ctr">
                  <a:spcAft>
                    <a:spcPts val="600"/>
                  </a:spcAft>
                  <a:tabLst>
                    <a:tab pos="361950" algn="l"/>
                  </a:tabLst>
                  <a:defRPr/>
                </a:pPr>
                <a:r>
                  <a:rPr lang="ja-JP" altLang="en-US" sz="1050">
                    <a:solidFill>
                      <a:schemeClr val="bg1"/>
                    </a:solidFill>
                    <a:latin typeface="Yu Gothic UI" panose="020B0500000000000000" pitchFamily="50" charset="-128"/>
                    <a:ea typeface="Yu Gothic UI" panose="020B0500000000000000" pitchFamily="50" charset="-128"/>
                  </a:rPr>
                  <a:t>市税事務所</a:t>
                </a:r>
                <a:endParaRPr lang="en-US" altLang="ja-JP" sz="1050" i="1">
                  <a:solidFill>
                    <a:schemeClr val="bg1"/>
                  </a:solidFill>
                  <a:latin typeface="Yu Gothic UI" panose="020B0500000000000000" pitchFamily="50" charset="-128"/>
                  <a:ea typeface="Yu Gothic UI" panose="020B0500000000000000" pitchFamily="50" charset="-128"/>
                </a:endParaRPr>
              </a:p>
            </p:txBody>
          </p:sp>
        </p:grpSp>
      </p:grpSp>
      <p:sp>
        <p:nvSpPr>
          <p:cNvPr id="63" name="正方形/長方形 62">
            <a:extLst>
              <a:ext uri="{FF2B5EF4-FFF2-40B4-BE49-F238E27FC236}">
                <a16:creationId xmlns:a16="http://schemas.microsoft.com/office/drawing/2014/main" id="{41A0AEEB-9477-8DC9-2179-C396A68537D2}"/>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64" name="正方形/長方形 63">
            <a:extLst>
              <a:ext uri="{FF2B5EF4-FFF2-40B4-BE49-F238E27FC236}">
                <a16:creationId xmlns:a16="http://schemas.microsoft.com/office/drawing/2014/main" id="{E0C0CD77-FE0E-BE32-D72F-2231154267C6}"/>
              </a:ext>
            </a:extLst>
          </p:cNvPr>
          <p:cNvSpPr/>
          <p:nvPr/>
        </p:nvSpPr>
        <p:spPr>
          <a:xfrm>
            <a:off x="4860000" y="1963153"/>
            <a:ext cx="972000" cy="23040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66" name="表プレースホルダー 18">
            <a:extLst>
              <a:ext uri="{FF2B5EF4-FFF2-40B4-BE49-F238E27FC236}">
                <a16:creationId xmlns:a16="http://schemas.microsoft.com/office/drawing/2014/main" id="{4DA3CF79-3931-130C-0CC3-2F8117F18783}"/>
              </a:ext>
            </a:extLst>
          </p:cNvPr>
          <p:cNvGraphicFramePr>
            <a:graphicFrameLocks/>
          </p:cNvGraphicFramePr>
          <p:nvPr/>
        </p:nvGraphicFramePr>
        <p:xfrm>
          <a:off x="5957327" y="22098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25.1%</a:t>
                      </a: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15.0%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40.0%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45.0%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検討中</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67" name="表プレースホルダー 18">
            <a:extLst>
              <a:ext uri="{FF2B5EF4-FFF2-40B4-BE49-F238E27FC236}">
                <a16:creationId xmlns:a16="http://schemas.microsoft.com/office/drawing/2014/main" id="{E188D6A1-135E-01D5-8C9F-F0DB2C4F9BFA}"/>
              </a:ext>
            </a:extLst>
          </p:cNvPr>
          <p:cNvGraphicFramePr>
            <a:graphicFrameLocks/>
          </p:cNvGraphicFramePr>
          <p:nvPr>
            <p:extLst>
              <p:ext uri="{D42A27DB-BD31-4B8C-83A1-F6EECF244321}">
                <p14:modId xmlns:p14="http://schemas.microsoft.com/office/powerpoint/2010/main" val="723348824"/>
              </p:ext>
            </p:extLst>
          </p:nvPr>
        </p:nvGraphicFramePr>
        <p:xfrm>
          <a:off x="5961108" y="3446593"/>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5.0%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7.0%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10.0%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10.0%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68" name="テキスト ボックス 67">
            <a:extLst>
              <a:ext uri="{FF2B5EF4-FFF2-40B4-BE49-F238E27FC236}">
                <a16:creationId xmlns:a16="http://schemas.microsoft.com/office/drawing/2014/main" id="{AB1D0746-70AC-3771-BA30-2005C711B15D}"/>
              </a:ext>
            </a:extLst>
          </p:cNvPr>
          <p:cNvSpPr txBox="1"/>
          <p:nvPr/>
        </p:nvSpPr>
        <p:spPr>
          <a:xfrm>
            <a:off x="7772400" y="2985993"/>
            <a:ext cx="1434634"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69" name="グループ化 68">
            <a:extLst>
              <a:ext uri="{FF2B5EF4-FFF2-40B4-BE49-F238E27FC236}">
                <a16:creationId xmlns:a16="http://schemas.microsoft.com/office/drawing/2014/main" id="{FBC4A84C-57DA-9A66-155C-B84CB53EE4C2}"/>
              </a:ext>
            </a:extLst>
          </p:cNvPr>
          <p:cNvGrpSpPr/>
          <p:nvPr/>
        </p:nvGrpSpPr>
        <p:grpSpPr>
          <a:xfrm>
            <a:off x="4881838" y="4643023"/>
            <a:ext cx="1157494" cy="243520"/>
            <a:chOff x="528309" y="7695403"/>
            <a:chExt cx="1157494" cy="243520"/>
          </a:xfrm>
        </p:grpSpPr>
        <p:sp>
          <p:nvSpPr>
            <p:cNvPr id="70" name="正方形/長方形 69">
              <a:extLst>
                <a:ext uri="{FF2B5EF4-FFF2-40B4-BE49-F238E27FC236}">
                  <a16:creationId xmlns:a16="http://schemas.microsoft.com/office/drawing/2014/main" id="{C8563F7E-19A0-3821-B006-BE0B37A9EA7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1" name="テキスト ボックス 70">
              <a:extLst>
                <a:ext uri="{FF2B5EF4-FFF2-40B4-BE49-F238E27FC236}">
                  <a16:creationId xmlns:a16="http://schemas.microsoft.com/office/drawing/2014/main" id="{FEDEB0AF-B8DA-D4B9-6DE7-A6B3215C988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2" name="正方形/長方形 71">
            <a:extLst>
              <a:ext uri="{FF2B5EF4-FFF2-40B4-BE49-F238E27FC236}">
                <a16:creationId xmlns:a16="http://schemas.microsoft.com/office/drawing/2014/main" id="{332B6A40-11C4-3714-992C-F0EC8ED2E263}"/>
              </a:ext>
            </a:extLst>
          </p:cNvPr>
          <p:cNvSpPr/>
          <p:nvPr/>
        </p:nvSpPr>
        <p:spPr>
          <a:xfrm>
            <a:off x="6972478" y="50020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3" name="正方形/長方形 72">
            <a:extLst>
              <a:ext uri="{FF2B5EF4-FFF2-40B4-BE49-F238E27FC236}">
                <a16:creationId xmlns:a16="http://schemas.microsoft.com/office/drawing/2014/main" id="{7564271A-A097-01A9-8246-865E342C5D87}"/>
              </a:ext>
            </a:extLst>
          </p:cNvPr>
          <p:cNvSpPr/>
          <p:nvPr/>
        </p:nvSpPr>
        <p:spPr>
          <a:xfrm>
            <a:off x="5928478" y="50020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4" name="正方形/長方形 73">
            <a:extLst>
              <a:ext uri="{FF2B5EF4-FFF2-40B4-BE49-F238E27FC236}">
                <a16:creationId xmlns:a16="http://schemas.microsoft.com/office/drawing/2014/main" id="{9A9E08B7-462D-1B01-D2FB-C9ED64EEAEAE}"/>
              </a:ext>
            </a:extLst>
          </p:cNvPr>
          <p:cNvSpPr/>
          <p:nvPr/>
        </p:nvSpPr>
        <p:spPr>
          <a:xfrm>
            <a:off x="8016478" y="50020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5" name="テキスト ボックス 74">
            <a:extLst>
              <a:ext uri="{FF2B5EF4-FFF2-40B4-BE49-F238E27FC236}">
                <a16:creationId xmlns:a16="http://schemas.microsoft.com/office/drawing/2014/main" id="{1E33402E-8F8A-1937-617D-196D30E8F099}"/>
              </a:ext>
            </a:extLst>
          </p:cNvPr>
          <p:cNvSpPr txBox="1"/>
          <p:nvPr/>
        </p:nvSpPr>
        <p:spPr>
          <a:xfrm>
            <a:off x="4881838" y="5309829"/>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chemeClr val="bg1"/>
                </a:solidFill>
                <a:latin typeface="Yu Gothic UI" panose="020B0500000000000000" pitchFamily="50" charset="-128"/>
                <a:ea typeface="Yu Gothic UI" panose="020B0500000000000000" pitchFamily="50" charset="-128"/>
              </a:rPr>
              <a:t>キャッシュレス</a:t>
            </a:r>
            <a:br>
              <a:rPr kumimoji="1" lang="en-US" altLang="ja-JP" sz="1000" b="1">
                <a:solidFill>
                  <a:schemeClr val="bg1"/>
                </a:solidFill>
                <a:latin typeface="Yu Gothic UI" panose="020B0500000000000000" pitchFamily="50" charset="-128"/>
                <a:ea typeface="Yu Gothic UI" panose="020B0500000000000000" pitchFamily="50" charset="-128"/>
              </a:rPr>
            </a:br>
            <a:r>
              <a:rPr kumimoji="1" lang="ja-JP" altLang="en-US" sz="1000" b="1">
                <a:solidFill>
                  <a:schemeClr val="bg1"/>
                </a:solidFill>
                <a:latin typeface="Yu Gothic UI" panose="020B0500000000000000" pitchFamily="50" charset="-128"/>
                <a:ea typeface="Yu Gothic UI" panose="020B0500000000000000" pitchFamily="50" charset="-128"/>
              </a:rPr>
              <a:t>決済等導入</a:t>
            </a:r>
          </a:p>
        </p:txBody>
      </p:sp>
      <p:sp>
        <p:nvSpPr>
          <p:cNvPr id="76" name="テキスト ボックス 75">
            <a:extLst>
              <a:ext uri="{FF2B5EF4-FFF2-40B4-BE49-F238E27FC236}">
                <a16:creationId xmlns:a16="http://schemas.microsoft.com/office/drawing/2014/main" id="{8FF306A4-A54F-D6A9-B69D-C29C733A362A}"/>
              </a:ext>
            </a:extLst>
          </p:cNvPr>
          <p:cNvSpPr txBox="1"/>
          <p:nvPr/>
        </p:nvSpPr>
        <p:spPr>
          <a:xfrm>
            <a:off x="4881838" y="58512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利用促進</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77" name="ホームベース 30">
            <a:extLst>
              <a:ext uri="{FF2B5EF4-FFF2-40B4-BE49-F238E27FC236}">
                <a16:creationId xmlns:a16="http://schemas.microsoft.com/office/drawing/2014/main" id="{87ABB9A0-8917-00A0-5C6E-2DEA87342DEA}"/>
              </a:ext>
            </a:extLst>
          </p:cNvPr>
          <p:cNvSpPr/>
          <p:nvPr/>
        </p:nvSpPr>
        <p:spPr>
          <a:xfrm>
            <a:off x="5928478" y="5309829"/>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a:t>
            </a:r>
          </a:p>
        </p:txBody>
      </p:sp>
      <p:sp>
        <p:nvSpPr>
          <p:cNvPr id="78" name="ホームベース 30">
            <a:extLst>
              <a:ext uri="{FF2B5EF4-FFF2-40B4-BE49-F238E27FC236}">
                <a16:creationId xmlns:a16="http://schemas.microsoft.com/office/drawing/2014/main" id="{5075D2FB-BFF8-9C5A-6808-87A00CFE70FD}"/>
              </a:ext>
            </a:extLst>
          </p:cNvPr>
          <p:cNvSpPr/>
          <p:nvPr/>
        </p:nvSpPr>
        <p:spPr>
          <a:xfrm>
            <a:off x="5928478" y="58512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利用促進に向けた広報等の取組</a:t>
            </a:r>
          </a:p>
        </p:txBody>
      </p:sp>
      <p:grpSp>
        <p:nvGrpSpPr>
          <p:cNvPr id="7" name="グループ化 6">
            <a:extLst>
              <a:ext uri="{FF2B5EF4-FFF2-40B4-BE49-F238E27FC236}">
                <a16:creationId xmlns:a16="http://schemas.microsoft.com/office/drawing/2014/main" id="{BFA12B6F-7916-267A-6571-92000BCCD8B1}"/>
              </a:ext>
            </a:extLst>
          </p:cNvPr>
          <p:cNvGrpSpPr/>
          <p:nvPr/>
        </p:nvGrpSpPr>
        <p:grpSpPr>
          <a:xfrm>
            <a:off x="4881600" y="892800"/>
            <a:ext cx="2011895" cy="243520"/>
            <a:chOff x="528309" y="3016181"/>
            <a:chExt cx="2011895" cy="243520"/>
          </a:xfrm>
        </p:grpSpPr>
        <p:sp>
          <p:nvSpPr>
            <p:cNvPr id="8" name="正方形/長方形 7">
              <a:extLst>
                <a:ext uri="{FF2B5EF4-FFF2-40B4-BE49-F238E27FC236}">
                  <a16:creationId xmlns:a16="http://schemas.microsoft.com/office/drawing/2014/main" id="{E40D2458-C3D9-40E8-4F09-C9D71B052431}"/>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53AFCE1C-78ED-82D5-1B95-13408F755AA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5" name="テキスト ボックス 4">
            <a:extLst>
              <a:ext uri="{FF2B5EF4-FFF2-40B4-BE49-F238E27FC236}">
                <a16:creationId xmlns:a16="http://schemas.microsoft.com/office/drawing/2014/main" id="{8A58AC05-8791-B0B9-0997-A0EFC8A79CF1}"/>
              </a:ext>
            </a:extLst>
          </p:cNvPr>
          <p:cNvSpPr txBox="1"/>
          <p:nvPr/>
        </p:nvSpPr>
        <p:spPr>
          <a:xfrm>
            <a:off x="7738965" y="4211509"/>
            <a:ext cx="1434634"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2"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kumimoji="1" lang="ja-JP" altLang="en-US"/>
              <a:t>手数料等の支払いを</a:t>
            </a:r>
            <a:br>
              <a:rPr kumimoji="1" lang="en-US" altLang="ja-JP"/>
            </a:br>
            <a:r>
              <a:rPr kumimoji="1" lang="ja-JP" altLang="en-US"/>
              <a:t>　キャッシュレスで便利に</a:t>
            </a:r>
          </a:p>
        </p:txBody>
      </p:sp>
    </p:spTree>
    <p:extLst>
      <p:ext uri="{BB962C8B-B14F-4D97-AF65-F5344CB8AC3E}">
        <p14:creationId xmlns:p14="http://schemas.microsoft.com/office/powerpoint/2010/main" val="2410832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2BDC4-3CC8-2774-7794-F0407C40033B}"/>
            </a:ext>
          </a:extLst>
        </p:cNvPr>
        <p:cNvGrpSpPr/>
        <p:nvPr/>
      </p:nvGrpSpPr>
      <p:grpSpPr>
        <a:xfrm>
          <a:off x="0" y="0"/>
          <a:ext cx="0" cy="0"/>
          <a:chOff x="0" y="0"/>
          <a:chExt cx="0" cy="0"/>
        </a:xfrm>
      </p:grpSpPr>
      <p:sp>
        <p:nvSpPr>
          <p:cNvPr id="70" name="スライド番号プレースホルダー 2">
            <a:extLst>
              <a:ext uri="{FF2B5EF4-FFF2-40B4-BE49-F238E27FC236}">
                <a16:creationId xmlns:a16="http://schemas.microsoft.com/office/drawing/2014/main" id="{471A5F3F-BDA0-90A5-956A-0DF7501AA2E7}"/>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41</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01C0EE22-7AC4-DF3F-7C4C-E64AED6DADCF}"/>
              </a:ext>
            </a:extLst>
          </p:cNvPr>
          <p:cNvSpPr>
            <a:spLocks noGrp="1"/>
          </p:cNvSpPr>
          <p:nvPr>
            <p:ph type="body" sz="quarter" idx="13"/>
          </p:nvPr>
        </p:nvSpPr>
        <p:spPr/>
        <p:txBody>
          <a:bodyPr/>
          <a:lstStyle/>
          <a:p>
            <a:r>
              <a:rPr lang="ja-JP" altLang="en-US"/>
              <a:t>年齢、言語、障がいの有無にかかわらず、窓口で快適に手続きや相談ができること。</a:t>
            </a:r>
          </a:p>
        </p:txBody>
      </p:sp>
      <p:sp>
        <p:nvSpPr>
          <p:cNvPr id="6" name="テキスト プレースホルダー 5">
            <a:extLst>
              <a:ext uri="{FF2B5EF4-FFF2-40B4-BE49-F238E27FC236}">
                <a16:creationId xmlns:a16="http://schemas.microsoft.com/office/drawing/2014/main" id="{18CEE9BF-74EC-C906-59F2-5F9B2EB90CD2}"/>
              </a:ext>
            </a:extLst>
          </p:cNvPr>
          <p:cNvSpPr>
            <a:spLocks noGrp="1"/>
          </p:cNvSpPr>
          <p:nvPr>
            <p:ph type="body" sz="quarter" idx="14"/>
          </p:nvPr>
        </p:nvSpPr>
        <p:spPr>
          <a:xfrm>
            <a:off x="5904000" y="1963153"/>
            <a:ext cx="3414740" cy="511528"/>
          </a:xfrm>
        </p:spPr>
        <p:txBody>
          <a:bodyPr/>
          <a:lstStyle/>
          <a:p>
            <a:r>
              <a:rPr lang="ja-JP" altLang="en-US"/>
              <a:t>サービスの利用回数</a:t>
            </a:r>
          </a:p>
        </p:txBody>
      </p:sp>
      <p:graphicFrame>
        <p:nvGraphicFramePr>
          <p:cNvPr id="8" name="表 7">
            <a:extLst>
              <a:ext uri="{FF2B5EF4-FFF2-40B4-BE49-F238E27FC236}">
                <a16:creationId xmlns:a16="http://schemas.microsoft.com/office/drawing/2014/main" id="{E0787543-7B39-B5FD-F319-F86D49947B01}"/>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7" name="テキスト プレースホルダー 3">
            <a:extLst>
              <a:ext uri="{FF2B5EF4-FFF2-40B4-BE49-F238E27FC236}">
                <a16:creationId xmlns:a16="http://schemas.microsoft.com/office/drawing/2014/main" id="{228DCB63-905B-16B9-1C50-B7751FD6970A}"/>
              </a:ext>
            </a:extLst>
          </p:cNvPr>
          <p:cNvSpPr txBox="1">
            <a:spLocks/>
          </p:cNvSpPr>
          <p:nvPr/>
        </p:nvSpPr>
        <p:spPr>
          <a:xfrm>
            <a:off x="445009" y="1185592"/>
            <a:ext cx="42793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日本語での会話が難しい外国人や、聴覚障がい者、高齢者等との意思疎通を支援するためのツールを導入し、窓口等における来庁者等との円滑なコミュニケーションを実現する。</a:t>
            </a:r>
          </a:p>
          <a:p>
            <a:r>
              <a:rPr lang="ja-JP" altLang="en-US"/>
              <a:t>業務の特性や場面に応じたツールを導入し、効果的な活用を図る。</a:t>
            </a:r>
            <a:br>
              <a:rPr lang="ja-JP" altLang="en-US"/>
            </a:br>
            <a:r>
              <a:rPr lang="ja-JP" altLang="en-US"/>
              <a:t>　操作が簡単で迅速に使用できる専用端末型ツール（</a:t>
            </a:r>
            <a:r>
              <a:rPr lang="en-US" altLang="ja-JP"/>
              <a:t>24</a:t>
            </a:r>
            <a:r>
              <a:rPr lang="ja-JP" altLang="en-US"/>
              <a:t>区役所）　　　</a:t>
            </a:r>
            <a:br>
              <a:rPr lang="ja-JP" altLang="en-US"/>
            </a:br>
            <a:r>
              <a:rPr lang="ja-JP" altLang="en-US"/>
              <a:t>　既存のスマホやタブレットで利用するアプリ型ツール（必要な所属）</a:t>
            </a:r>
            <a:br>
              <a:rPr lang="ja-JP" altLang="en-US"/>
            </a:br>
            <a:r>
              <a:rPr lang="ja-JP" altLang="en-US"/>
              <a:t>　表情を見ながら会話可能なスクリーン型ツール（生野区・阿倍野区）</a:t>
            </a:r>
            <a:br>
              <a:rPr lang="ja-JP" altLang="en-US"/>
            </a:br>
            <a:r>
              <a:rPr lang="ja-JP" altLang="en-US"/>
              <a:t>　場所を選ばす機動的に利用できるタブレット型ツール（生野区）</a:t>
            </a:r>
            <a:br>
              <a:rPr lang="ja-JP" altLang="en-US"/>
            </a:br>
            <a:r>
              <a:rPr lang="ja-JP" altLang="en-US"/>
              <a:t>　庁舎案内等を行うアバター型ツール（生野区）</a:t>
            </a:r>
          </a:p>
          <a:p>
            <a:r>
              <a:rPr lang="ja-JP" altLang="en-US"/>
              <a:t>モデル区導入分については、生野区と阿倍野区で先行実施し、効果を確認した上で、他区への展開を検討する。</a:t>
            </a:r>
          </a:p>
        </p:txBody>
      </p:sp>
      <p:sp>
        <p:nvSpPr>
          <p:cNvPr id="9" name="正方形/長方形 8">
            <a:extLst>
              <a:ext uri="{FF2B5EF4-FFF2-40B4-BE49-F238E27FC236}">
                <a16:creationId xmlns:a16="http://schemas.microsoft.com/office/drawing/2014/main" id="{A33D567F-BC44-DD61-1E8F-09342B5AAA77}"/>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11" name="表プレースホルダー 18">
            <a:extLst>
              <a:ext uri="{FF2B5EF4-FFF2-40B4-BE49-F238E27FC236}">
                <a16:creationId xmlns:a16="http://schemas.microsoft.com/office/drawing/2014/main" id="{58FCC1EA-DB82-0CFE-CC52-81165214C85B}"/>
              </a:ext>
            </a:extLst>
          </p:cNvPr>
          <p:cNvGraphicFramePr>
            <a:graphicFrameLocks/>
          </p:cNvGraphicFramePr>
          <p:nvPr/>
        </p:nvGraphicFramePr>
        <p:xfrm>
          <a:off x="5943600" y="22098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24,000</a:t>
                      </a:r>
                      <a:r>
                        <a:rPr kumimoji="1" lang="ja-JP" altLang="en-US" sz="100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27,000</a:t>
                      </a:r>
                      <a:r>
                        <a:rPr kumimoji="1" lang="ja-JP" altLang="en-US" sz="100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29,000</a:t>
                      </a:r>
                      <a:r>
                        <a:rPr kumimoji="1" lang="ja-JP" altLang="en-US" sz="1000" dirty="0">
                          <a:solidFill>
                            <a:schemeClr val="tx1"/>
                          </a:solidFill>
                          <a:latin typeface="Yu Gothic UI" panose="020B0500000000000000" pitchFamily="50" charset="-128"/>
                          <a:ea typeface="Yu Gothic UI" panose="020B0500000000000000" pitchFamily="50" charset="-128"/>
                        </a:rPr>
                        <a:t>回</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12" name="正方形/長方形 11">
            <a:extLst>
              <a:ext uri="{FF2B5EF4-FFF2-40B4-BE49-F238E27FC236}">
                <a16:creationId xmlns:a16="http://schemas.microsoft.com/office/drawing/2014/main" id="{CD732A50-7C52-252A-925B-234BEE7EECE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7F7355F7-68D9-1D22-CA18-A4C2977CECF2}"/>
              </a:ext>
            </a:extLst>
          </p:cNvPr>
          <p:cNvSpPr/>
          <p:nvPr/>
        </p:nvSpPr>
        <p:spPr>
          <a:xfrm>
            <a:off x="4860000" y="1963153"/>
            <a:ext cx="972000" cy="13134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14" name="グループ化 13">
            <a:extLst>
              <a:ext uri="{FF2B5EF4-FFF2-40B4-BE49-F238E27FC236}">
                <a16:creationId xmlns:a16="http://schemas.microsoft.com/office/drawing/2014/main" id="{3EE9CCDC-FBF6-75E2-FDEE-C3672D1D3EA2}"/>
              </a:ext>
            </a:extLst>
          </p:cNvPr>
          <p:cNvGrpSpPr/>
          <p:nvPr/>
        </p:nvGrpSpPr>
        <p:grpSpPr>
          <a:xfrm>
            <a:off x="4881838" y="3965280"/>
            <a:ext cx="1157494" cy="243520"/>
            <a:chOff x="528309" y="7695403"/>
            <a:chExt cx="1157494" cy="243520"/>
          </a:xfrm>
        </p:grpSpPr>
        <p:sp>
          <p:nvSpPr>
            <p:cNvPr id="15" name="正方形/長方形 14">
              <a:extLst>
                <a:ext uri="{FF2B5EF4-FFF2-40B4-BE49-F238E27FC236}">
                  <a16:creationId xmlns:a16="http://schemas.microsoft.com/office/drawing/2014/main" id="{4AB36367-0A33-FDE0-60CF-427C4CB7B8A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A1C51268-D722-603E-AC92-8977B7A2EA2E}"/>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90AB4ABC-BF5E-81E8-21AC-7D2E92711D2D}"/>
              </a:ext>
            </a:extLst>
          </p:cNvPr>
          <p:cNvSpPr/>
          <p:nvPr/>
        </p:nvSpPr>
        <p:spPr>
          <a:xfrm>
            <a:off x="6972478" y="4324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CF36B72A-F576-0B3A-63A3-285C0A965BD7}"/>
              </a:ext>
            </a:extLst>
          </p:cNvPr>
          <p:cNvSpPr/>
          <p:nvPr/>
        </p:nvSpPr>
        <p:spPr>
          <a:xfrm>
            <a:off x="5928478" y="4324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624EADD9-530A-5210-7B67-472403DA6FA5}"/>
              </a:ext>
            </a:extLst>
          </p:cNvPr>
          <p:cNvSpPr/>
          <p:nvPr/>
        </p:nvSpPr>
        <p:spPr>
          <a:xfrm>
            <a:off x="8016478" y="4324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7A0B1C61-5074-B7FB-B91C-9CC700B93311}"/>
              </a:ext>
            </a:extLst>
          </p:cNvPr>
          <p:cNvSpPr txBox="1"/>
          <p:nvPr/>
        </p:nvSpPr>
        <p:spPr>
          <a:xfrm>
            <a:off x="4881838" y="4632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chemeClr val="bg1"/>
                </a:solidFill>
                <a:latin typeface="Yu Gothic UI" panose="020B0500000000000000" pitchFamily="50" charset="-128"/>
                <a:ea typeface="Yu Gothic UI" panose="020B0500000000000000" pitchFamily="50" charset="-128"/>
              </a:rPr>
              <a:t>24</a:t>
            </a:r>
            <a:r>
              <a:rPr kumimoji="1" lang="ja-JP" altLang="en-US" sz="1000" b="1">
                <a:solidFill>
                  <a:schemeClr val="bg1"/>
                </a:solidFill>
                <a:latin typeface="Yu Gothic UI" panose="020B0500000000000000" pitchFamily="50" charset="-128"/>
                <a:ea typeface="Yu Gothic UI" panose="020B0500000000000000" pitchFamily="50" charset="-128"/>
              </a:rPr>
              <a:t>区導入</a:t>
            </a:r>
          </a:p>
        </p:txBody>
      </p:sp>
      <p:sp>
        <p:nvSpPr>
          <p:cNvPr id="21" name="テキスト ボックス 20">
            <a:extLst>
              <a:ext uri="{FF2B5EF4-FFF2-40B4-BE49-F238E27FC236}">
                <a16:creationId xmlns:a16="http://schemas.microsoft.com/office/drawing/2014/main" id="{9809C263-6BD8-C6B1-C30D-7E87C19B5ECD}"/>
              </a:ext>
            </a:extLst>
          </p:cNvPr>
          <p:cNvSpPr txBox="1"/>
          <p:nvPr/>
        </p:nvSpPr>
        <p:spPr>
          <a:xfrm>
            <a:off x="4881838" y="51735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モデル区先行実施</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11B3D656-445E-D96D-3927-952CE20BEB6E}"/>
              </a:ext>
            </a:extLst>
          </p:cNvPr>
          <p:cNvSpPr/>
          <p:nvPr/>
        </p:nvSpPr>
        <p:spPr>
          <a:xfrm>
            <a:off x="5928478" y="46320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運用開始</a:t>
            </a:r>
          </a:p>
        </p:txBody>
      </p:sp>
      <p:sp>
        <p:nvSpPr>
          <p:cNvPr id="23" name="ホームベース 30">
            <a:extLst>
              <a:ext uri="{FF2B5EF4-FFF2-40B4-BE49-F238E27FC236}">
                <a16:creationId xmlns:a16="http://schemas.microsoft.com/office/drawing/2014/main" id="{8C5A5171-4883-E918-29D5-2FDEBD69AC8E}"/>
              </a:ext>
            </a:extLst>
          </p:cNvPr>
          <p:cNvSpPr/>
          <p:nvPr/>
        </p:nvSpPr>
        <p:spPr>
          <a:xfrm>
            <a:off x="5928478" y="51735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運用開始</a:t>
            </a:r>
          </a:p>
        </p:txBody>
      </p:sp>
      <p:sp>
        <p:nvSpPr>
          <p:cNvPr id="25" name="ホームベース 30">
            <a:extLst>
              <a:ext uri="{FF2B5EF4-FFF2-40B4-BE49-F238E27FC236}">
                <a16:creationId xmlns:a16="http://schemas.microsoft.com/office/drawing/2014/main" id="{C3E1365F-E01A-8A8D-7D4A-23027E1163D8}"/>
              </a:ext>
            </a:extLst>
          </p:cNvPr>
          <p:cNvSpPr/>
          <p:nvPr/>
        </p:nvSpPr>
        <p:spPr>
          <a:xfrm>
            <a:off x="6995278" y="4637314"/>
            <a:ext cx="19963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効果検証・運用改善</a:t>
            </a:r>
          </a:p>
        </p:txBody>
      </p:sp>
      <p:sp>
        <p:nvSpPr>
          <p:cNvPr id="28" name="ホームベース 30">
            <a:extLst>
              <a:ext uri="{FF2B5EF4-FFF2-40B4-BE49-F238E27FC236}">
                <a16:creationId xmlns:a16="http://schemas.microsoft.com/office/drawing/2014/main" id="{0596BF3F-6D04-FB04-822C-B0B3DEA30556}"/>
              </a:ext>
            </a:extLst>
          </p:cNvPr>
          <p:cNvSpPr/>
          <p:nvPr/>
        </p:nvSpPr>
        <p:spPr>
          <a:xfrm>
            <a:off x="6995278" y="5178771"/>
            <a:ext cx="19963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効果検証及び他区への展開検討</a:t>
            </a:r>
          </a:p>
        </p:txBody>
      </p:sp>
      <p:pic>
        <p:nvPicPr>
          <p:cNvPr id="30" name="図 29">
            <a:extLst>
              <a:ext uri="{FF2B5EF4-FFF2-40B4-BE49-F238E27FC236}">
                <a16:creationId xmlns:a16="http://schemas.microsoft.com/office/drawing/2014/main" id="{C8252E41-0614-C30F-CA2E-425182BEC9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93486" y="4219997"/>
            <a:ext cx="1068841" cy="957649"/>
          </a:xfrm>
          <a:prstGeom prst="rect">
            <a:avLst/>
          </a:prstGeom>
        </p:spPr>
      </p:pic>
      <p:pic>
        <p:nvPicPr>
          <p:cNvPr id="31" name="図 30">
            <a:extLst>
              <a:ext uri="{FF2B5EF4-FFF2-40B4-BE49-F238E27FC236}">
                <a16:creationId xmlns:a16="http://schemas.microsoft.com/office/drawing/2014/main" id="{C6431B6E-EAFD-9FC5-E967-789D6BC122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19967" y="4968912"/>
            <a:ext cx="877269" cy="1302831"/>
          </a:xfrm>
          <a:prstGeom prst="rect">
            <a:avLst/>
          </a:prstGeom>
        </p:spPr>
      </p:pic>
      <p:grpSp>
        <p:nvGrpSpPr>
          <p:cNvPr id="32" name="グループ化 31">
            <a:extLst>
              <a:ext uri="{FF2B5EF4-FFF2-40B4-BE49-F238E27FC236}">
                <a16:creationId xmlns:a16="http://schemas.microsoft.com/office/drawing/2014/main" id="{9C006CEF-390E-2154-CC9F-84A1ED803E60}"/>
              </a:ext>
            </a:extLst>
          </p:cNvPr>
          <p:cNvGrpSpPr/>
          <p:nvPr/>
        </p:nvGrpSpPr>
        <p:grpSpPr>
          <a:xfrm>
            <a:off x="1413461" y="5367928"/>
            <a:ext cx="1246676" cy="863108"/>
            <a:chOff x="2992068" y="4120148"/>
            <a:chExt cx="2271677" cy="1692367"/>
          </a:xfrm>
        </p:grpSpPr>
        <p:pic>
          <p:nvPicPr>
            <p:cNvPr id="34" name="図 33">
              <a:extLst>
                <a:ext uri="{FF2B5EF4-FFF2-40B4-BE49-F238E27FC236}">
                  <a16:creationId xmlns:a16="http://schemas.microsoft.com/office/drawing/2014/main" id="{44056E1E-A2BC-1547-E871-9E9001AF4D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92068" y="4120148"/>
              <a:ext cx="2271677" cy="1692367"/>
            </a:xfrm>
            <a:prstGeom prst="rect">
              <a:avLst/>
            </a:prstGeom>
          </p:spPr>
        </p:pic>
        <p:sp>
          <p:nvSpPr>
            <p:cNvPr id="35" name="テキスト ボックス 34">
              <a:extLst>
                <a:ext uri="{FF2B5EF4-FFF2-40B4-BE49-F238E27FC236}">
                  <a16:creationId xmlns:a16="http://schemas.microsoft.com/office/drawing/2014/main" id="{06B4B11F-5BA1-C5EF-2103-B82DB46DDF1B}"/>
                </a:ext>
              </a:extLst>
            </p:cNvPr>
            <p:cNvSpPr txBox="1"/>
            <p:nvPr/>
          </p:nvSpPr>
          <p:spPr>
            <a:xfrm>
              <a:off x="3763469" y="4169442"/>
              <a:ext cx="561826" cy="724180"/>
            </a:xfrm>
            <a:prstGeom prst="rect">
              <a:avLst/>
            </a:prstGeom>
            <a:solidFill>
              <a:schemeClr val="bg1"/>
            </a:solidFill>
            <a:ln>
              <a:noFill/>
            </a:ln>
          </p:spPr>
          <p:txBody>
            <a:bodyPr wrap="square" rtlCol="0">
              <a:spAutoFit/>
            </a:bodyPr>
            <a:lstStyle/>
            <a:p>
              <a:endParaRPr kumimoji="1" lang="ja-JP" altLang="en-US">
                <a:latin typeface="Yu Gothic UI" panose="020B0500000000000000" pitchFamily="50" charset="-128"/>
                <a:ea typeface="Yu Gothic UI" panose="020B0500000000000000" pitchFamily="50" charset="-128"/>
              </a:endParaRPr>
            </a:p>
          </p:txBody>
        </p:sp>
        <p:pic>
          <p:nvPicPr>
            <p:cNvPr id="65" name="図 64">
              <a:extLst>
                <a:ext uri="{FF2B5EF4-FFF2-40B4-BE49-F238E27FC236}">
                  <a16:creationId xmlns:a16="http://schemas.microsoft.com/office/drawing/2014/main" id="{6BAEB725-0092-A175-7C58-350F1E17AD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04471" y="4120148"/>
              <a:ext cx="520824" cy="418701"/>
            </a:xfrm>
            <a:prstGeom prst="rect">
              <a:avLst/>
            </a:prstGeom>
          </p:spPr>
        </p:pic>
      </p:grpSp>
      <p:sp>
        <p:nvSpPr>
          <p:cNvPr id="67" name="テキスト ボックス 66">
            <a:extLst>
              <a:ext uri="{FF2B5EF4-FFF2-40B4-BE49-F238E27FC236}">
                <a16:creationId xmlns:a16="http://schemas.microsoft.com/office/drawing/2014/main" id="{0F5470C8-4800-AFDA-1447-32B1E50A4B41}"/>
              </a:ext>
            </a:extLst>
          </p:cNvPr>
          <p:cNvSpPr txBox="1"/>
          <p:nvPr/>
        </p:nvSpPr>
        <p:spPr>
          <a:xfrm>
            <a:off x="456528" y="4019490"/>
            <a:ext cx="1231055" cy="400110"/>
          </a:xfrm>
          <a:prstGeom prst="rect">
            <a:avLst/>
          </a:prstGeom>
          <a:noFill/>
        </p:spPr>
        <p:txBody>
          <a:bodyPr wrap="square" rtlCol="0">
            <a:spAutoFit/>
          </a:bodyPr>
          <a:lstStyle/>
          <a:p>
            <a:r>
              <a:rPr kumimoji="1" lang="ja-JP" altLang="en-US" sz="1000">
                <a:latin typeface="Yu Gothic UI" panose="020B0500000000000000" pitchFamily="50" charset="-128"/>
                <a:ea typeface="Yu Gothic UI" panose="020B0500000000000000" pitchFamily="50" charset="-128"/>
              </a:rPr>
              <a:t>専用端末型ツール</a:t>
            </a:r>
          </a:p>
        </p:txBody>
      </p:sp>
      <p:sp>
        <p:nvSpPr>
          <p:cNvPr id="68" name="テキスト ボックス 67">
            <a:extLst>
              <a:ext uri="{FF2B5EF4-FFF2-40B4-BE49-F238E27FC236}">
                <a16:creationId xmlns:a16="http://schemas.microsoft.com/office/drawing/2014/main" id="{9523CA0F-C49C-7CEF-3690-46E86264D8AC}"/>
              </a:ext>
            </a:extLst>
          </p:cNvPr>
          <p:cNvSpPr txBox="1"/>
          <p:nvPr/>
        </p:nvSpPr>
        <p:spPr>
          <a:xfrm>
            <a:off x="2362200" y="4019490"/>
            <a:ext cx="1231055" cy="400110"/>
          </a:xfrm>
          <a:prstGeom prst="rect">
            <a:avLst/>
          </a:prstGeom>
          <a:noFill/>
        </p:spPr>
        <p:txBody>
          <a:bodyPr wrap="square" rtlCol="0">
            <a:spAutoFit/>
          </a:bodyPr>
          <a:lstStyle/>
          <a:p>
            <a:r>
              <a:rPr kumimoji="1" lang="ja-JP" altLang="en-US" sz="1000">
                <a:latin typeface="Yu Gothic UI" panose="020B0500000000000000" pitchFamily="50" charset="-128"/>
                <a:ea typeface="Yu Gothic UI" panose="020B0500000000000000" pitchFamily="50" charset="-128"/>
              </a:rPr>
              <a:t>スクリーン型ツール</a:t>
            </a:r>
          </a:p>
        </p:txBody>
      </p:sp>
      <p:sp>
        <p:nvSpPr>
          <p:cNvPr id="71" name="テキスト ボックス 70">
            <a:extLst>
              <a:ext uri="{FF2B5EF4-FFF2-40B4-BE49-F238E27FC236}">
                <a16:creationId xmlns:a16="http://schemas.microsoft.com/office/drawing/2014/main" id="{3B910F36-2102-CE21-8B00-BB083ABFBC5B}"/>
              </a:ext>
            </a:extLst>
          </p:cNvPr>
          <p:cNvSpPr txBox="1"/>
          <p:nvPr/>
        </p:nvSpPr>
        <p:spPr>
          <a:xfrm>
            <a:off x="3505200" y="4724400"/>
            <a:ext cx="1231055" cy="400110"/>
          </a:xfrm>
          <a:prstGeom prst="rect">
            <a:avLst/>
          </a:prstGeom>
          <a:noFill/>
        </p:spPr>
        <p:txBody>
          <a:bodyPr wrap="square" rtlCol="0">
            <a:spAutoFit/>
          </a:bodyPr>
          <a:lstStyle/>
          <a:p>
            <a:r>
              <a:rPr kumimoji="1" lang="ja-JP" altLang="en-US" sz="1000">
                <a:latin typeface="Yu Gothic UI" panose="020B0500000000000000" pitchFamily="50" charset="-128"/>
                <a:ea typeface="Yu Gothic UI" panose="020B0500000000000000" pitchFamily="50" charset="-128"/>
              </a:rPr>
              <a:t>アバター型ツール</a:t>
            </a:r>
          </a:p>
        </p:txBody>
      </p:sp>
      <p:sp>
        <p:nvSpPr>
          <p:cNvPr id="72" name="テキスト ボックス 71">
            <a:extLst>
              <a:ext uri="{FF2B5EF4-FFF2-40B4-BE49-F238E27FC236}">
                <a16:creationId xmlns:a16="http://schemas.microsoft.com/office/drawing/2014/main" id="{C0835EC1-C2D5-D90D-6FDF-EFFEA0534304}"/>
              </a:ext>
            </a:extLst>
          </p:cNvPr>
          <p:cNvSpPr txBox="1"/>
          <p:nvPr/>
        </p:nvSpPr>
        <p:spPr>
          <a:xfrm>
            <a:off x="1143000" y="5181600"/>
            <a:ext cx="2203069" cy="400110"/>
          </a:xfrm>
          <a:prstGeom prst="rect">
            <a:avLst/>
          </a:prstGeom>
          <a:noFill/>
        </p:spPr>
        <p:txBody>
          <a:bodyPr wrap="square" rtlCol="0">
            <a:spAutoFit/>
          </a:bodyPr>
          <a:lstStyle/>
          <a:p>
            <a:r>
              <a:rPr kumimoji="1" lang="ja-JP" altLang="en-US" sz="1000">
                <a:latin typeface="Yu Gothic UI" panose="020B0500000000000000" pitchFamily="50" charset="-128"/>
                <a:ea typeface="Yu Gothic UI" panose="020B0500000000000000" pitchFamily="50" charset="-128"/>
              </a:rPr>
              <a:t>アプリ型ツール・タブレット型ツール</a:t>
            </a:r>
          </a:p>
        </p:txBody>
      </p:sp>
      <p:pic>
        <p:nvPicPr>
          <p:cNvPr id="73" name="図 72">
            <a:extLst>
              <a:ext uri="{FF2B5EF4-FFF2-40B4-BE49-F238E27FC236}">
                <a16:creationId xmlns:a16="http://schemas.microsoft.com/office/drawing/2014/main" id="{306DEEC2-86EB-47D5-A585-B1CB30D31B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220" y="4204314"/>
            <a:ext cx="1185954" cy="897937"/>
          </a:xfrm>
          <a:prstGeom prst="rect">
            <a:avLst/>
          </a:prstGeom>
        </p:spPr>
      </p:pic>
      <p:grpSp>
        <p:nvGrpSpPr>
          <p:cNvPr id="3" name="グループ化 2">
            <a:extLst>
              <a:ext uri="{FF2B5EF4-FFF2-40B4-BE49-F238E27FC236}">
                <a16:creationId xmlns:a16="http://schemas.microsoft.com/office/drawing/2014/main" id="{AA0A7BCD-5A24-AB3D-63D1-1CB7C81B6C59}"/>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7306B3AC-1DCC-97C0-F93E-F13A9E84EA0A}"/>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497BDDE0-9032-8AD7-CC11-C338E7441FFD}"/>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タイトル 1">
            <a:extLst>
              <a:ext uri="{FF2B5EF4-FFF2-40B4-BE49-F238E27FC236}">
                <a16:creationId xmlns:a16="http://schemas.microsoft.com/office/drawing/2014/main" id="{2AD3C28B-201A-7647-ABF3-BD57BE4A4178}"/>
              </a:ext>
            </a:extLst>
          </p:cNvPr>
          <p:cNvSpPr>
            <a:spLocks noGrp="1"/>
          </p:cNvSpPr>
          <p:nvPr>
            <p:ph type="title"/>
          </p:nvPr>
        </p:nvSpPr>
        <p:spPr>
          <a:xfrm>
            <a:off x="446400" y="85725"/>
            <a:ext cx="4737911" cy="728793"/>
          </a:xfrm>
        </p:spPr>
        <p:txBody>
          <a:bodyPr/>
          <a:lstStyle/>
          <a:p>
            <a:r>
              <a:rPr kumimoji="1" lang="ja-JP" altLang="en-US"/>
              <a:t>みんなにやさしい音声認識サービスの提供</a:t>
            </a:r>
          </a:p>
        </p:txBody>
      </p:sp>
    </p:spTree>
    <p:extLst>
      <p:ext uri="{BB962C8B-B14F-4D97-AF65-F5344CB8AC3E}">
        <p14:creationId xmlns:p14="http://schemas.microsoft.com/office/powerpoint/2010/main" val="2915434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Yu Gothic UI" panose="020B0500000000000000" pitchFamily="50" charset="-128"/>
                <a:ea typeface="Yu Gothic UI" panose="020B05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en-GB" sz="1200" b="0" i="0" u="none" strike="noStrike" kern="1200" cap="none" spc="0" normalizeH="0" baseline="0" noProof="0">
              <a:ln>
                <a:noFill/>
              </a:ln>
              <a:solidFill>
                <a:prstClr val="black">
                  <a:tint val="75000"/>
                </a:prstClr>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プレースホルダー 8">
            <a:extLst>
              <a:ext uri="{FF2B5EF4-FFF2-40B4-BE49-F238E27FC236}">
                <a16:creationId xmlns:a16="http://schemas.microsoft.com/office/drawing/2014/main" id="{8F3E7DE4-BC6D-341E-8579-0B80EE1A24A7}"/>
              </a:ext>
            </a:extLst>
          </p:cNvPr>
          <p:cNvSpPr>
            <a:spLocks noGrp="1"/>
          </p:cNvSpPr>
          <p:nvPr>
            <p:ph type="body" sz="quarter" idx="13"/>
          </p:nvPr>
        </p:nvSpPr>
        <p:spPr/>
        <p:txBody>
          <a:bodyPr/>
          <a:lstStyle/>
          <a:p>
            <a:r>
              <a:rPr kumimoji="1" lang="ja-JP" altLang="en-US" sz="1100"/>
              <a:t>市民等がデジタルサイネージを通じて、必要な情報を手軽に入手し、その情報を基に新たな体験や安心を得られること。</a:t>
            </a:r>
          </a:p>
        </p:txBody>
      </p:sp>
      <p:sp>
        <p:nvSpPr>
          <p:cNvPr id="16" name="テキスト プレースホルダー 15">
            <a:extLst>
              <a:ext uri="{FF2B5EF4-FFF2-40B4-BE49-F238E27FC236}">
                <a16:creationId xmlns:a16="http://schemas.microsoft.com/office/drawing/2014/main" id="{0B44E254-F438-8BCD-EAD2-6E4275E97A7D}"/>
              </a:ext>
            </a:extLst>
          </p:cNvPr>
          <p:cNvSpPr>
            <a:spLocks noGrp="1"/>
          </p:cNvSpPr>
          <p:nvPr>
            <p:ph type="body" sz="quarter" idx="14"/>
          </p:nvPr>
        </p:nvSpPr>
        <p:spPr>
          <a:xfrm>
            <a:off x="5904000" y="1963153"/>
            <a:ext cx="3414740" cy="511528"/>
          </a:xfrm>
        </p:spPr>
        <p:txBody>
          <a:bodyPr/>
          <a:lstStyle/>
          <a:p>
            <a:r>
              <a:rPr lang="ja-JP" altLang="en-US"/>
              <a:t>表示するデジタルコンテンツの件数</a:t>
            </a:r>
          </a:p>
        </p:txBody>
      </p:sp>
      <p:graphicFrame>
        <p:nvGraphicFramePr>
          <p:cNvPr id="17" name="表 16">
            <a:extLst>
              <a:ext uri="{FF2B5EF4-FFF2-40B4-BE49-F238E27FC236}">
                <a16:creationId xmlns:a16="http://schemas.microsoft.com/office/drawing/2014/main" id="{21894DDF-13A5-4577-CA8B-DD187666253D}"/>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8" name="テキスト プレースホルダー 3">
            <a:extLst>
              <a:ext uri="{FF2B5EF4-FFF2-40B4-BE49-F238E27FC236}">
                <a16:creationId xmlns:a16="http://schemas.microsoft.com/office/drawing/2014/main" id="{52ECFFE2-F7BE-C567-30DE-E7D77E3C8E4E}"/>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85725" marR="0" lvl="0" indent="-85725"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ポスター・チラシといった従来の紙中心の広報を、デジタルコンテンツによる広報へとシフトさせ、動的かつリアルタイムな情報を届ける。</a:t>
            </a:r>
          </a:p>
          <a:p>
            <a:pPr marL="85725" marR="0" lvl="0" indent="-85725"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サイネージコンテンツ配信システム（サイネージ</a:t>
            </a:r>
            <a:r>
              <a:rPr kumimoji="1"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CMS</a:t>
            </a:r>
            <a:r>
              <a:rPr kumimoji="1"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）を導入することで、表示させるコンテンツを遠隔管理し業務の効率化を図るだけでなく、緊急時には防災情報等の迅速な発信を行う。</a:t>
            </a:r>
          </a:p>
          <a:p>
            <a:pPr marL="85725" marR="0" lvl="0" indent="-85725"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さらに、センサーを活用してデジタルサイネージ設置場所付近の人々の年代・性別等の属性データを収集し、</a:t>
            </a:r>
            <a:r>
              <a:rPr kumimoji="1"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AI</a:t>
            </a:r>
            <a:r>
              <a:rPr kumimoji="1"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による分析を行う。これにより、場所や時間帯に応じた最適なコンテンツをデジタルサイネージに掲載し、見る人にとってより価値の高い情報伝達を実現する。</a:t>
            </a:r>
          </a:p>
          <a:p>
            <a:pPr marL="85725" marR="0" lvl="0" indent="-85725"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モデル区として北区・此花区で先行実施し、効果を確認した上で、全区役所への展開を進める。</a:t>
            </a:r>
          </a:p>
        </p:txBody>
      </p:sp>
      <p:graphicFrame>
        <p:nvGraphicFramePr>
          <p:cNvPr id="20" name="表プレースホルダー 18">
            <a:extLst>
              <a:ext uri="{FF2B5EF4-FFF2-40B4-BE49-F238E27FC236}">
                <a16:creationId xmlns:a16="http://schemas.microsoft.com/office/drawing/2014/main" id="{35F957CA-C3B9-4993-1B70-B96964ABC823}"/>
              </a:ext>
            </a:extLst>
          </p:cNvPr>
          <p:cNvGraphicFramePr>
            <a:graphicFrameLocks/>
          </p:cNvGraphicFramePr>
          <p:nvPr/>
        </p:nvGraphicFramePr>
        <p:xfrm>
          <a:off x="5943600" y="22098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320</a:t>
                      </a:r>
                      <a:r>
                        <a:rPr kumimoji="1" lang="ja-JP" altLang="en-US" sz="1000">
                          <a:solidFill>
                            <a:schemeClr val="tx1"/>
                          </a:solidFill>
                          <a:latin typeface="Yu Gothic UI" panose="020B0500000000000000" pitchFamily="50" charset="-128"/>
                          <a:ea typeface="Yu Gothic UI" panose="020B0500000000000000" pitchFamily="50" charset="-128"/>
                        </a:rPr>
                        <a:t>件</a:t>
                      </a:r>
                      <a:endParaRPr kumimoji="1" lang="ja-JP" altLang="en-US" sz="1000" b="1">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870</a:t>
                      </a:r>
                      <a:r>
                        <a:rPr kumimoji="1" lang="ja-JP" altLang="en-US" sz="1000">
                          <a:solidFill>
                            <a:schemeClr val="tx1"/>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980</a:t>
                      </a:r>
                      <a:r>
                        <a:rPr kumimoji="1" lang="ja-JP" altLang="en-US" sz="1000" dirty="0">
                          <a:solidFill>
                            <a:schemeClr val="tx1"/>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21" name="正方形/長方形 20">
            <a:extLst>
              <a:ext uri="{FF2B5EF4-FFF2-40B4-BE49-F238E27FC236}">
                <a16:creationId xmlns:a16="http://schemas.microsoft.com/office/drawing/2014/main" id="{E0F30E9E-BD53-2961-67CF-CD5EC16950CD}"/>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施策の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めざす姿</a:t>
            </a:r>
          </a:p>
        </p:txBody>
      </p:sp>
      <p:sp>
        <p:nvSpPr>
          <p:cNvPr id="28" name="正方形/長方形 27">
            <a:extLst>
              <a:ext uri="{FF2B5EF4-FFF2-40B4-BE49-F238E27FC236}">
                <a16:creationId xmlns:a16="http://schemas.microsoft.com/office/drawing/2014/main" id="{C6055B94-060F-1330-088B-7851530AEFC8}"/>
              </a:ext>
            </a:extLst>
          </p:cNvPr>
          <p:cNvSpPr/>
          <p:nvPr/>
        </p:nvSpPr>
        <p:spPr>
          <a:xfrm>
            <a:off x="4860000" y="1963153"/>
            <a:ext cx="972000" cy="12372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30" name="グループ化 29">
            <a:extLst>
              <a:ext uri="{FF2B5EF4-FFF2-40B4-BE49-F238E27FC236}">
                <a16:creationId xmlns:a16="http://schemas.microsoft.com/office/drawing/2014/main" id="{91D24CD3-0AA8-1353-13BF-01C3962F576B}"/>
              </a:ext>
            </a:extLst>
          </p:cNvPr>
          <p:cNvGrpSpPr/>
          <p:nvPr/>
        </p:nvGrpSpPr>
        <p:grpSpPr>
          <a:xfrm>
            <a:off x="4881838" y="3733800"/>
            <a:ext cx="1157494" cy="243520"/>
            <a:chOff x="528309" y="7695403"/>
            <a:chExt cx="1157494" cy="243520"/>
          </a:xfrm>
        </p:grpSpPr>
        <p:sp>
          <p:nvSpPr>
            <p:cNvPr id="31" name="正方形/長方形 30">
              <a:extLst>
                <a:ext uri="{FF2B5EF4-FFF2-40B4-BE49-F238E27FC236}">
                  <a16:creationId xmlns:a16="http://schemas.microsoft.com/office/drawing/2014/main" id="{2E955309-EC48-6C90-42D9-FBEF7ABC9AC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3" name="テキスト ボックス 32">
              <a:extLst>
                <a:ext uri="{FF2B5EF4-FFF2-40B4-BE49-F238E27FC236}">
                  <a16:creationId xmlns:a16="http://schemas.microsoft.com/office/drawing/2014/main" id="{B08C32F3-5D60-C4D6-71D4-DE0ED9AE7EB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4" name="正方形/長方形 33">
            <a:extLst>
              <a:ext uri="{FF2B5EF4-FFF2-40B4-BE49-F238E27FC236}">
                <a16:creationId xmlns:a16="http://schemas.microsoft.com/office/drawing/2014/main" id="{D0D6D590-F368-CECD-215A-8C28E4A1EE54}"/>
              </a:ext>
            </a:extLst>
          </p:cNvPr>
          <p:cNvSpPr/>
          <p:nvPr/>
        </p:nvSpPr>
        <p:spPr>
          <a:xfrm>
            <a:off x="6972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35" name="正方形/長方形 34">
            <a:extLst>
              <a:ext uri="{FF2B5EF4-FFF2-40B4-BE49-F238E27FC236}">
                <a16:creationId xmlns:a16="http://schemas.microsoft.com/office/drawing/2014/main" id="{F721B570-12B6-D536-91B2-B306584F693F}"/>
              </a:ext>
            </a:extLst>
          </p:cNvPr>
          <p:cNvSpPr/>
          <p:nvPr/>
        </p:nvSpPr>
        <p:spPr>
          <a:xfrm>
            <a:off x="5928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36" name="正方形/長方形 35">
            <a:extLst>
              <a:ext uri="{FF2B5EF4-FFF2-40B4-BE49-F238E27FC236}">
                <a16:creationId xmlns:a16="http://schemas.microsoft.com/office/drawing/2014/main" id="{1B540026-E021-B60D-A54F-A3205D2FF343}"/>
              </a:ext>
            </a:extLst>
          </p:cNvPr>
          <p:cNvSpPr/>
          <p:nvPr/>
        </p:nvSpPr>
        <p:spPr>
          <a:xfrm>
            <a:off x="8016478" y="4092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2027</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42" name="テキスト ボックス 41">
            <a:extLst>
              <a:ext uri="{FF2B5EF4-FFF2-40B4-BE49-F238E27FC236}">
                <a16:creationId xmlns:a16="http://schemas.microsoft.com/office/drawing/2014/main" id="{4BAAB493-E986-7EAE-AFA9-D7377605DBF7}"/>
              </a:ext>
            </a:extLst>
          </p:cNvPr>
          <p:cNvSpPr txBox="1"/>
          <p:nvPr/>
        </p:nvSpPr>
        <p:spPr>
          <a:xfrm>
            <a:off x="4881838" y="4400606"/>
            <a:ext cx="972000" cy="1161994"/>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サイネージ及び</a:t>
            </a:r>
            <a: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CMS</a:t>
            </a: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等の導入</a:t>
            </a:r>
          </a:p>
        </p:txBody>
      </p:sp>
      <p:sp>
        <p:nvSpPr>
          <p:cNvPr id="43" name="ホームベース 30">
            <a:extLst>
              <a:ext uri="{FF2B5EF4-FFF2-40B4-BE49-F238E27FC236}">
                <a16:creationId xmlns:a16="http://schemas.microsoft.com/office/drawing/2014/main" id="{2D9688C1-204C-647A-8508-F38096DCB4D1}"/>
              </a:ext>
            </a:extLst>
          </p:cNvPr>
          <p:cNvSpPr/>
          <p:nvPr/>
        </p:nvSpPr>
        <p:spPr>
          <a:xfrm>
            <a:off x="5928478" y="4815575"/>
            <a:ext cx="3052235"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効果検証・運用改善</a:t>
            </a:r>
            <a:endParaRPr kumimoji="0" lang="en-US" altLang="ja-JP"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デジタルコンテンツの拡充</a:t>
            </a:r>
            <a:endParaRPr kumimoji="0" lang="en-US" altLang="ja-JP"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44" name="ホームベース 30">
            <a:extLst>
              <a:ext uri="{FF2B5EF4-FFF2-40B4-BE49-F238E27FC236}">
                <a16:creationId xmlns:a16="http://schemas.microsoft.com/office/drawing/2014/main" id="{6E966F41-EE35-A1DC-9792-8FAF25093538}"/>
              </a:ext>
            </a:extLst>
          </p:cNvPr>
          <p:cNvSpPr/>
          <p:nvPr/>
        </p:nvSpPr>
        <p:spPr>
          <a:xfrm>
            <a:off x="5928478" y="4400606"/>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モデル区等</a:t>
            </a:r>
            <a:endParaRPr kumimoji="1" lang="en-US" altLang="ja-JP"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運用開始</a:t>
            </a:r>
          </a:p>
        </p:txBody>
      </p:sp>
      <p:sp>
        <p:nvSpPr>
          <p:cNvPr id="45" name="ホームベース 30">
            <a:extLst>
              <a:ext uri="{FF2B5EF4-FFF2-40B4-BE49-F238E27FC236}">
                <a16:creationId xmlns:a16="http://schemas.microsoft.com/office/drawing/2014/main" id="{6FC3D847-FF9F-85E6-1468-56FEB1D2F15B}"/>
              </a:ext>
            </a:extLst>
          </p:cNvPr>
          <p:cNvSpPr/>
          <p:nvPr/>
        </p:nvSpPr>
        <p:spPr>
          <a:xfrm>
            <a:off x="6781800" y="5230543"/>
            <a:ext cx="22098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順次他区展開</a:t>
            </a:r>
          </a:p>
        </p:txBody>
      </p:sp>
      <p:sp>
        <p:nvSpPr>
          <p:cNvPr id="46" name="ホームベース 30">
            <a:extLst>
              <a:ext uri="{FF2B5EF4-FFF2-40B4-BE49-F238E27FC236}">
                <a16:creationId xmlns:a16="http://schemas.microsoft.com/office/drawing/2014/main" id="{8B50911A-2F45-9FE6-9206-F7A83D35AD47}"/>
              </a:ext>
            </a:extLst>
          </p:cNvPr>
          <p:cNvSpPr/>
          <p:nvPr/>
        </p:nvSpPr>
        <p:spPr>
          <a:xfrm>
            <a:off x="6972478" y="4400606"/>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モデル区等</a:t>
            </a:r>
            <a:endParaRPr kumimoji="1" lang="en-US" altLang="ja-JP"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運用継続</a:t>
            </a:r>
          </a:p>
        </p:txBody>
      </p:sp>
      <p:grpSp>
        <p:nvGrpSpPr>
          <p:cNvPr id="5" name="グループ化 4">
            <a:extLst>
              <a:ext uri="{FF2B5EF4-FFF2-40B4-BE49-F238E27FC236}">
                <a16:creationId xmlns:a16="http://schemas.microsoft.com/office/drawing/2014/main" id="{9FAD8386-F56D-B3B8-F1B8-F6F887678B8D}"/>
              </a:ext>
            </a:extLst>
          </p:cNvPr>
          <p:cNvGrpSpPr/>
          <p:nvPr/>
        </p:nvGrpSpPr>
        <p:grpSpPr>
          <a:xfrm>
            <a:off x="4881600" y="892800"/>
            <a:ext cx="2011895" cy="243520"/>
            <a:chOff x="528309" y="3016181"/>
            <a:chExt cx="2011895" cy="243520"/>
          </a:xfrm>
        </p:grpSpPr>
        <p:sp>
          <p:nvSpPr>
            <p:cNvPr id="6" name="正方形/長方形 5">
              <a:extLst>
                <a:ext uri="{FF2B5EF4-FFF2-40B4-BE49-F238E27FC236}">
                  <a16:creationId xmlns:a16="http://schemas.microsoft.com/office/drawing/2014/main" id="{61DC068C-A07E-0BD1-EDE5-80D58F9F36CA}"/>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 name="テキスト ボックス 6">
              <a:extLst>
                <a:ext uri="{FF2B5EF4-FFF2-40B4-BE49-F238E27FC236}">
                  <a16:creationId xmlns:a16="http://schemas.microsoft.com/office/drawing/2014/main" id="{18811CB4-E16C-A1CA-AEF2-DD0ADD4C9FF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pic>
        <p:nvPicPr>
          <p:cNvPr id="13" name="図 12">
            <a:extLst>
              <a:ext uri="{FF2B5EF4-FFF2-40B4-BE49-F238E27FC236}">
                <a16:creationId xmlns:a16="http://schemas.microsoft.com/office/drawing/2014/main" id="{8BE5C603-43D8-876C-F576-20EA419854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297" y="4152442"/>
            <a:ext cx="4483303" cy="2156201"/>
          </a:xfrm>
          <a:prstGeom prst="rect">
            <a:avLst/>
          </a:prstGeom>
        </p:spPr>
      </p:pic>
      <p:sp>
        <p:nvSpPr>
          <p:cNvPr id="11"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lang="ja-JP" altLang="en-US"/>
              <a:t>デジタルサイネージと</a:t>
            </a:r>
            <a:r>
              <a:rPr lang="en-US" altLang="ja-JP"/>
              <a:t>AI</a:t>
            </a:r>
            <a:r>
              <a:rPr lang="ja-JP" altLang="en-US"/>
              <a:t>分析による</a:t>
            </a:r>
            <a:br>
              <a:rPr lang="en-US" altLang="ja-JP"/>
            </a:br>
            <a:r>
              <a:rPr lang="ja-JP" altLang="en-US"/>
              <a:t>　リアルタイムかつ最適な情報伝達</a:t>
            </a:r>
            <a:endParaRPr kumimoji="1" lang="ja-JP" altLang="en-US"/>
          </a:p>
        </p:txBody>
      </p:sp>
    </p:spTree>
    <p:extLst>
      <p:ext uri="{BB962C8B-B14F-4D97-AF65-F5344CB8AC3E}">
        <p14:creationId xmlns:p14="http://schemas.microsoft.com/office/powerpoint/2010/main" val="3371217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43</a:t>
            </a:fld>
            <a:endParaRPr kumimoji="1" lang="en-GB">
              <a:latin typeface="Yu Gothic UI" panose="020B0500000000000000" pitchFamily="50" charset="-128"/>
              <a:ea typeface="Yu Gothic UI" panose="020B0500000000000000" pitchFamily="50" charset="-128"/>
            </a:endParaRPr>
          </a:p>
        </p:txBody>
      </p:sp>
      <p:sp>
        <p:nvSpPr>
          <p:cNvPr id="18" name="テキスト プレースホルダー 17">
            <a:extLst>
              <a:ext uri="{FF2B5EF4-FFF2-40B4-BE49-F238E27FC236}">
                <a16:creationId xmlns:a16="http://schemas.microsoft.com/office/drawing/2014/main" id="{4A8F66BE-02BA-4F75-3850-3A0B3DBBC022}"/>
              </a:ext>
            </a:extLst>
          </p:cNvPr>
          <p:cNvSpPr>
            <a:spLocks noGrp="1"/>
          </p:cNvSpPr>
          <p:nvPr>
            <p:ph type="body" sz="quarter" idx="13"/>
          </p:nvPr>
        </p:nvSpPr>
        <p:spPr/>
        <p:txBody>
          <a:bodyPr/>
          <a:lstStyle/>
          <a:p>
            <a:r>
              <a:rPr kumimoji="1" lang="ja-JP" altLang="en-US" sz="1100">
                <a:latin typeface="Yu Gothic UI" panose="020B0500000000000000" pitchFamily="50" charset="-128"/>
                <a:ea typeface="Yu Gothic UI" panose="020B0500000000000000" pitchFamily="50" charset="-128"/>
              </a:rPr>
              <a:t>市民等が時間・場所を問わずに問合せができること。</a:t>
            </a:r>
          </a:p>
        </p:txBody>
      </p:sp>
      <p:sp>
        <p:nvSpPr>
          <p:cNvPr id="20" name="テキスト プレースホルダー 19">
            <a:extLst>
              <a:ext uri="{FF2B5EF4-FFF2-40B4-BE49-F238E27FC236}">
                <a16:creationId xmlns:a16="http://schemas.microsoft.com/office/drawing/2014/main" id="{C6A197B2-B49B-5B5D-E357-6EAF99A662A7}"/>
              </a:ext>
            </a:extLst>
          </p:cNvPr>
          <p:cNvSpPr>
            <a:spLocks noGrp="1"/>
          </p:cNvSpPr>
          <p:nvPr>
            <p:ph type="body" sz="quarter" idx="14"/>
          </p:nvPr>
        </p:nvSpPr>
        <p:spPr>
          <a:xfrm>
            <a:off x="5904000" y="1963153"/>
            <a:ext cx="3414740" cy="511528"/>
          </a:xfrm>
        </p:spPr>
        <p:txBody>
          <a:bodyPr/>
          <a:lstStyle/>
          <a:p>
            <a:r>
              <a:rPr kumimoji="1" lang="en-US" altLang="ja-JP" sz="1100">
                <a:latin typeface="Yu Gothic UI" panose="020B0500000000000000" pitchFamily="50" charset="-128"/>
                <a:ea typeface="Yu Gothic UI" panose="020B0500000000000000" pitchFamily="50" charset="-128"/>
              </a:rPr>
              <a:t>AI</a:t>
            </a:r>
            <a:r>
              <a:rPr kumimoji="1" lang="ja-JP" altLang="en-US" sz="1100">
                <a:latin typeface="Yu Gothic UI" panose="020B0500000000000000" pitchFamily="50" charset="-128"/>
                <a:ea typeface="Yu Gothic UI" panose="020B0500000000000000" pitchFamily="50" charset="-128"/>
              </a:rPr>
              <a:t>電話で対応する業務数（モデル区における累計）</a:t>
            </a:r>
            <a:r>
              <a:rPr kumimoji="1" lang="en-US" altLang="ja-JP" sz="800">
                <a:latin typeface="Yu Gothic UI" panose="020B0500000000000000" pitchFamily="50" charset="-128"/>
                <a:ea typeface="Yu Gothic UI" panose="020B0500000000000000" pitchFamily="50" charset="-128"/>
              </a:rPr>
              <a:t>※</a:t>
            </a:r>
          </a:p>
          <a:p>
            <a:endParaRPr lang="en-US" altLang="ja-JP"/>
          </a:p>
          <a:p>
            <a:endParaRPr kumimoji="1" lang="en-US" altLang="ja-JP" sz="1100">
              <a:latin typeface="Yu Gothic UI" panose="020B0500000000000000" pitchFamily="50" charset="-128"/>
              <a:ea typeface="Yu Gothic UI" panose="020B0500000000000000" pitchFamily="50" charset="-128"/>
            </a:endParaRPr>
          </a:p>
          <a:p>
            <a:endParaRPr lang="en-US" altLang="ja-JP"/>
          </a:p>
          <a:p>
            <a:endParaRPr kumimoji="1" lang="en-US" altLang="ja-JP" sz="1100">
              <a:latin typeface="Yu Gothic UI" panose="020B0500000000000000" pitchFamily="50" charset="-128"/>
              <a:ea typeface="Yu Gothic UI" panose="020B0500000000000000" pitchFamily="50" charset="-128"/>
            </a:endParaRPr>
          </a:p>
          <a:p>
            <a:pPr marL="0" indent="0">
              <a:buNone/>
            </a:pPr>
            <a:r>
              <a:rPr kumimoji="1" lang="en-US" altLang="ja-JP" sz="1050" b="0">
                <a:solidFill>
                  <a:schemeClr val="tx1"/>
                </a:solidFill>
                <a:latin typeface="Yu Gothic UI" panose="020B0500000000000000" pitchFamily="50" charset="-128"/>
                <a:ea typeface="Yu Gothic UI" panose="020B0500000000000000" pitchFamily="50" charset="-128"/>
              </a:rPr>
              <a:t>※</a:t>
            </a:r>
            <a:r>
              <a:rPr kumimoji="1" lang="ja-JP" altLang="en-US" sz="1050" b="0">
                <a:solidFill>
                  <a:schemeClr val="tx1"/>
                </a:solidFill>
                <a:latin typeface="Yu Gothic UI" panose="020B0500000000000000" pitchFamily="50" charset="-128"/>
                <a:ea typeface="Yu Gothic UI" panose="020B0500000000000000" pitchFamily="50" charset="-128"/>
              </a:rPr>
              <a:t>モデル区の状況を</a:t>
            </a:r>
            <a:r>
              <a:rPr kumimoji="1" lang="ja-JP" altLang="en-US" sz="1000" b="0">
                <a:solidFill>
                  <a:schemeClr val="tx1"/>
                </a:solidFill>
                <a:latin typeface="Yu Gothic UI" panose="020B0500000000000000" pitchFamily="50" charset="-128"/>
                <a:ea typeface="Yu Gothic UI" panose="020B0500000000000000" pitchFamily="50" charset="-128"/>
              </a:rPr>
              <a:t>みて</a:t>
            </a:r>
            <a:r>
              <a:rPr kumimoji="1" lang="en-US" altLang="ja-JP" sz="1000" b="0">
                <a:solidFill>
                  <a:schemeClr val="tx1"/>
                </a:solidFill>
                <a:latin typeface="Yu Gothic UI" panose="020B0500000000000000" pitchFamily="50" charset="-128"/>
                <a:ea typeface="Yu Gothic UI" panose="020B0500000000000000" pitchFamily="50" charset="-128"/>
              </a:rPr>
              <a:t>2027</a:t>
            </a:r>
            <a:r>
              <a:rPr kumimoji="1" lang="ja-JP" altLang="en-US" sz="1050" b="0">
                <a:solidFill>
                  <a:schemeClr val="tx1"/>
                </a:solidFill>
                <a:latin typeface="Yu Gothic UI" panose="020B0500000000000000" pitchFamily="50" charset="-128"/>
                <a:ea typeface="Yu Gothic UI" panose="020B0500000000000000" pitchFamily="50" charset="-128"/>
              </a:rPr>
              <a:t>年度より順次全区展開を予定</a:t>
            </a:r>
            <a:endParaRPr kumimoji="1" lang="en-US" altLang="ja-JP" sz="1000" b="0">
              <a:solidFill>
                <a:schemeClr val="tx1"/>
              </a:solidFill>
              <a:latin typeface="Yu Gothic UI" panose="020B0500000000000000" pitchFamily="50" charset="-128"/>
              <a:ea typeface="Yu Gothic UI" panose="020B0500000000000000" pitchFamily="50" charset="-128"/>
            </a:endParaRPr>
          </a:p>
        </p:txBody>
      </p:sp>
      <p:sp>
        <p:nvSpPr>
          <p:cNvPr id="23" name="テキスト プレースホルダー 3">
            <a:extLst>
              <a:ext uri="{FF2B5EF4-FFF2-40B4-BE49-F238E27FC236}">
                <a16:creationId xmlns:a16="http://schemas.microsoft.com/office/drawing/2014/main" id="{BC70FD90-8530-D41E-80F1-AE2EEC0D3E6A}"/>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区役所には日常的に電話での問合せが多く寄せられているが、開庁時間内のみの対応が基本であり、休日や夜間に電話で問合せをしたい市民のニーズに十分に対応できていない。また、問合せが集中する時期には回線が埋まり、電話がつながりにくい状況が生じることもある。</a:t>
            </a:r>
          </a:p>
          <a:p>
            <a:r>
              <a:rPr lang="ja-JP" altLang="en-US"/>
              <a:t>そこで、問合せが多い業務について、</a:t>
            </a:r>
            <a:r>
              <a:rPr lang="en-US" altLang="ja-JP"/>
              <a:t>AI</a:t>
            </a:r>
            <a:r>
              <a:rPr lang="ja-JP" altLang="en-US"/>
              <a:t>電話を用いた自動応答システムを導入し、よくある定型的な問合せに対して </a:t>
            </a:r>
            <a:r>
              <a:rPr lang="en-US" altLang="ja-JP"/>
              <a:t>24</a:t>
            </a:r>
            <a:r>
              <a:rPr lang="ja-JP" altLang="en-US"/>
              <a:t>時間</a:t>
            </a:r>
            <a:r>
              <a:rPr lang="en-US" altLang="ja-JP"/>
              <a:t>365</a:t>
            </a:r>
            <a:r>
              <a:rPr lang="ja-JP" altLang="en-US"/>
              <a:t>日対応を行うことで、 市民の利便性向上と業務効率化を図る。</a:t>
            </a:r>
          </a:p>
          <a:p>
            <a:r>
              <a:rPr lang="ja-JP" altLang="en-US"/>
              <a:t>まずは住民登録に関する業務を対象に、導入効果等の検証を行ったうえで、将来的には対象業務の拡大を進めていき、更なる市民の利便性向上を図っていく。</a:t>
            </a:r>
          </a:p>
          <a:p>
            <a:r>
              <a:rPr lang="ja-JP" altLang="en-US"/>
              <a:t>モデル区として旭区・住吉区で先行実施し、効果を確認した上で、全区役所への展開を進める。</a:t>
            </a:r>
          </a:p>
        </p:txBody>
      </p:sp>
      <p:graphicFrame>
        <p:nvGraphicFramePr>
          <p:cNvPr id="34" name="表プレースホルダー 18">
            <a:extLst>
              <a:ext uri="{FF2B5EF4-FFF2-40B4-BE49-F238E27FC236}">
                <a16:creationId xmlns:a16="http://schemas.microsoft.com/office/drawing/2014/main" id="{E1832F3E-1961-FA1D-930B-E1B26984F333}"/>
              </a:ext>
            </a:extLst>
          </p:cNvPr>
          <p:cNvGraphicFramePr>
            <a:graphicFrameLocks/>
          </p:cNvGraphicFramePr>
          <p:nvPr/>
        </p:nvGraphicFramePr>
        <p:xfrm>
          <a:off x="5943600" y="22098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a:t>
                      </a:r>
                    </a:p>
                    <a:p>
                      <a:pPr algn="ctr"/>
                      <a:r>
                        <a:rPr kumimoji="1" lang="ja-JP" altLang="en-US" sz="800">
                          <a:solidFill>
                            <a:schemeClr val="tx1"/>
                          </a:solidFill>
                          <a:latin typeface="Yu Gothic UI" panose="020B0500000000000000" pitchFamily="50" charset="-128"/>
                          <a:ea typeface="Yu Gothic UI" panose="020B0500000000000000" pitchFamily="50" charset="-128"/>
                        </a:rPr>
                        <a:t>（</a:t>
                      </a:r>
                      <a:r>
                        <a:rPr kumimoji="1" lang="en-US" altLang="ja-JP" sz="800">
                          <a:solidFill>
                            <a:schemeClr val="tx1"/>
                          </a:solidFill>
                          <a:latin typeface="Yu Gothic UI" panose="020B0500000000000000" pitchFamily="50" charset="-128"/>
                          <a:ea typeface="Yu Gothic UI" panose="020B0500000000000000" pitchFamily="50" charset="-128"/>
                        </a:rPr>
                        <a:t>4</a:t>
                      </a:r>
                      <a:r>
                        <a:rPr kumimoji="1" lang="ja-JP" altLang="en-US" sz="800">
                          <a:solidFill>
                            <a:schemeClr val="tx1"/>
                          </a:solidFill>
                          <a:latin typeface="Yu Gothic UI" panose="020B0500000000000000" pitchFamily="50" charset="-128"/>
                          <a:ea typeface="Yu Gothic UI" panose="020B0500000000000000" pitchFamily="50" charset="-128"/>
                        </a:rPr>
                        <a:t>業務</a:t>
                      </a:r>
                      <a:r>
                        <a:rPr kumimoji="1" lang="en-US" altLang="ja-JP" sz="800">
                          <a:solidFill>
                            <a:schemeClr val="tx1"/>
                          </a:solidFill>
                          <a:latin typeface="Yu Gothic UI" panose="020B0500000000000000" pitchFamily="50" charset="-128"/>
                          <a:ea typeface="Yu Gothic UI" panose="020B0500000000000000" pitchFamily="50" charset="-128"/>
                        </a:rPr>
                        <a:t>×2</a:t>
                      </a:r>
                      <a:r>
                        <a:rPr kumimoji="1" lang="ja-JP" altLang="en-US" sz="800">
                          <a:solidFill>
                            <a:schemeClr val="tx1"/>
                          </a:solidFill>
                          <a:latin typeface="Yu Gothic UI" panose="020B0500000000000000" pitchFamily="50" charset="-128"/>
                          <a:ea typeface="Yu Gothic UI" panose="020B0500000000000000" pitchFamily="50" charset="-128"/>
                        </a:rPr>
                        <a:t>区）</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marL="36000" marR="36000"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10</a:t>
                      </a:r>
                      <a:endParaRPr kumimoji="1" lang="ja-JP" altLang="en-US" sz="1000">
                        <a:solidFill>
                          <a:schemeClr val="tx1"/>
                        </a:solidFill>
                        <a:latin typeface="Yu Gothic UI" panose="020B0500000000000000" pitchFamily="50" charset="-128"/>
                        <a:ea typeface="Yu Gothic UI" panose="020B0500000000000000" pitchFamily="50" charset="-128"/>
                      </a:endParaRPr>
                    </a:p>
                    <a:p>
                      <a:pPr algn="ctr"/>
                      <a:r>
                        <a:rPr kumimoji="1" lang="ja-JP" altLang="en-US" sz="800">
                          <a:solidFill>
                            <a:schemeClr val="tx1"/>
                          </a:solidFill>
                          <a:latin typeface="Yu Gothic UI" panose="020B0500000000000000" pitchFamily="50" charset="-128"/>
                          <a:ea typeface="Yu Gothic UI" panose="020B0500000000000000" pitchFamily="50" charset="-128"/>
                        </a:rPr>
                        <a:t>（</a:t>
                      </a:r>
                      <a:r>
                        <a:rPr kumimoji="1" lang="en-US" altLang="ja-JP" sz="800">
                          <a:solidFill>
                            <a:schemeClr val="tx1"/>
                          </a:solidFill>
                          <a:latin typeface="Yu Gothic UI" panose="020B0500000000000000" pitchFamily="50" charset="-128"/>
                          <a:ea typeface="Yu Gothic UI" panose="020B0500000000000000" pitchFamily="50" charset="-128"/>
                        </a:rPr>
                        <a:t>5</a:t>
                      </a:r>
                      <a:r>
                        <a:rPr kumimoji="1" lang="ja-JP" altLang="en-US" sz="800">
                          <a:solidFill>
                            <a:schemeClr val="tx1"/>
                          </a:solidFill>
                          <a:latin typeface="Yu Gothic UI" panose="020B0500000000000000" pitchFamily="50" charset="-128"/>
                          <a:ea typeface="Yu Gothic UI" panose="020B0500000000000000" pitchFamily="50" charset="-128"/>
                        </a:rPr>
                        <a:t>業務</a:t>
                      </a:r>
                      <a:r>
                        <a:rPr kumimoji="1" lang="en-US" altLang="ja-JP" sz="800">
                          <a:solidFill>
                            <a:schemeClr val="tx1"/>
                          </a:solidFill>
                          <a:latin typeface="Yu Gothic UI" panose="020B0500000000000000" pitchFamily="50" charset="-128"/>
                          <a:ea typeface="Yu Gothic UI" panose="020B0500000000000000" pitchFamily="50" charset="-128"/>
                        </a:rPr>
                        <a:t>×2</a:t>
                      </a:r>
                      <a:r>
                        <a:rPr kumimoji="1" lang="ja-JP" altLang="en-US" sz="800">
                          <a:solidFill>
                            <a:schemeClr val="tx1"/>
                          </a:solidFill>
                          <a:latin typeface="Yu Gothic UI" panose="020B0500000000000000" pitchFamily="50" charset="-128"/>
                          <a:ea typeface="Yu Gothic UI" panose="020B0500000000000000" pitchFamily="50" charset="-128"/>
                        </a:rPr>
                        <a:t>区）</a:t>
                      </a:r>
                      <a:endParaRPr kumimoji="1" lang="ja-JP" altLang="en-US" sz="1050">
                        <a:solidFill>
                          <a:schemeClr val="tx1"/>
                        </a:solidFill>
                        <a:latin typeface="Yu Gothic UI" panose="020B0500000000000000" pitchFamily="50" charset="-128"/>
                        <a:ea typeface="Yu Gothic UI" panose="020B0500000000000000" pitchFamily="50" charset="-128"/>
                      </a:endParaRPr>
                    </a:p>
                  </a:txBody>
                  <a:tcPr marL="36000" marR="36000"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12</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800" dirty="0">
                          <a:solidFill>
                            <a:schemeClr val="tx1"/>
                          </a:solidFill>
                          <a:latin typeface="Yu Gothic UI" panose="020B0500000000000000" pitchFamily="50" charset="-128"/>
                          <a:ea typeface="Yu Gothic UI" panose="020B0500000000000000" pitchFamily="50" charset="-128"/>
                        </a:rPr>
                        <a:t>（</a:t>
                      </a:r>
                      <a:r>
                        <a:rPr kumimoji="1" lang="en-US" altLang="ja-JP" sz="800" dirty="0">
                          <a:solidFill>
                            <a:schemeClr val="tx1"/>
                          </a:solidFill>
                          <a:latin typeface="Yu Gothic UI" panose="020B0500000000000000" pitchFamily="50" charset="-128"/>
                          <a:ea typeface="Yu Gothic UI" panose="020B0500000000000000" pitchFamily="50" charset="-128"/>
                        </a:rPr>
                        <a:t>6</a:t>
                      </a:r>
                      <a:r>
                        <a:rPr kumimoji="1" lang="ja-JP" altLang="en-US" sz="800" dirty="0">
                          <a:solidFill>
                            <a:schemeClr val="tx1"/>
                          </a:solidFill>
                          <a:latin typeface="Yu Gothic UI" panose="020B0500000000000000" pitchFamily="50" charset="-128"/>
                          <a:ea typeface="Yu Gothic UI" panose="020B0500000000000000" pitchFamily="50" charset="-128"/>
                        </a:rPr>
                        <a:t>業務</a:t>
                      </a:r>
                      <a:r>
                        <a:rPr kumimoji="1" lang="en-US" altLang="ja-JP" sz="800" dirty="0">
                          <a:solidFill>
                            <a:schemeClr val="tx1"/>
                          </a:solidFill>
                          <a:latin typeface="Yu Gothic UI" panose="020B0500000000000000" pitchFamily="50" charset="-128"/>
                          <a:ea typeface="Yu Gothic UI" panose="020B0500000000000000" pitchFamily="50" charset="-128"/>
                        </a:rPr>
                        <a:t>×2</a:t>
                      </a:r>
                      <a:r>
                        <a:rPr kumimoji="1" lang="ja-JP" altLang="en-US" sz="800" dirty="0">
                          <a:solidFill>
                            <a:schemeClr val="tx1"/>
                          </a:solidFill>
                          <a:latin typeface="Yu Gothic UI" panose="020B0500000000000000" pitchFamily="50" charset="-128"/>
                          <a:ea typeface="Yu Gothic UI" panose="020B0500000000000000" pitchFamily="50" charset="-128"/>
                        </a:rPr>
                        <a:t>区</a:t>
                      </a:r>
                      <a:r>
                        <a:rPr kumimoji="1" lang="ja-JP" altLang="en-US" sz="900" dirty="0">
                          <a:solidFill>
                            <a:schemeClr val="tx1"/>
                          </a:solidFill>
                          <a:latin typeface="Yu Gothic UI" panose="020B0500000000000000" pitchFamily="50" charset="-128"/>
                          <a:ea typeface="Yu Gothic UI" panose="020B0500000000000000" pitchFamily="50" charset="-128"/>
                        </a:rPr>
                        <a:t>）</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marL="36000" marR="36000"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35" name="正方形/長方形 34">
            <a:extLst>
              <a:ext uri="{FF2B5EF4-FFF2-40B4-BE49-F238E27FC236}">
                <a16:creationId xmlns:a16="http://schemas.microsoft.com/office/drawing/2014/main" id="{2F0C1BF7-0A20-CEC4-7C32-A0CDABB7ACA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6" name="正方形/長方形 35">
            <a:extLst>
              <a:ext uri="{FF2B5EF4-FFF2-40B4-BE49-F238E27FC236}">
                <a16:creationId xmlns:a16="http://schemas.microsoft.com/office/drawing/2014/main" id="{3134161C-D1A1-C354-7E99-DEAFB68E192B}"/>
              </a:ext>
            </a:extLst>
          </p:cNvPr>
          <p:cNvSpPr/>
          <p:nvPr/>
        </p:nvSpPr>
        <p:spPr>
          <a:xfrm>
            <a:off x="4860000" y="1963153"/>
            <a:ext cx="972000" cy="160487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7" name="グループ化 36">
            <a:extLst>
              <a:ext uri="{FF2B5EF4-FFF2-40B4-BE49-F238E27FC236}">
                <a16:creationId xmlns:a16="http://schemas.microsoft.com/office/drawing/2014/main" id="{6C6ED60B-B13C-214A-CC4F-599D9BA78A05}"/>
              </a:ext>
            </a:extLst>
          </p:cNvPr>
          <p:cNvGrpSpPr/>
          <p:nvPr/>
        </p:nvGrpSpPr>
        <p:grpSpPr>
          <a:xfrm>
            <a:off x="1066412" y="4495800"/>
            <a:ext cx="2826835" cy="1651700"/>
            <a:chOff x="838200" y="4354513"/>
            <a:chExt cx="3456372" cy="2096375"/>
          </a:xfrm>
        </p:grpSpPr>
        <p:pic>
          <p:nvPicPr>
            <p:cNvPr id="38" name="図 37" descr="アイコン&#10;&#10;自動的に生成された説明">
              <a:extLst>
                <a:ext uri="{FF2B5EF4-FFF2-40B4-BE49-F238E27FC236}">
                  <a16:creationId xmlns:a16="http://schemas.microsoft.com/office/drawing/2014/main" id="{753207F4-D79F-89C4-7B8F-0543ACECA9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861"/>
            <a:stretch/>
          </p:blipFill>
          <p:spPr>
            <a:xfrm>
              <a:off x="2885798" y="4599800"/>
              <a:ext cx="1408774" cy="1851088"/>
            </a:xfrm>
            <a:prstGeom prst="rect">
              <a:avLst/>
            </a:prstGeom>
          </p:spPr>
        </p:pic>
        <p:grpSp>
          <p:nvGrpSpPr>
            <p:cNvPr id="39" name="グループ化 38">
              <a:extLst>
                <a:ext uri="{FF2B5EF4-FFF2-40B4-BE49-F238E27FC236}">
                  <a16:creationId xmlns:a16="http://schemas.microsoft.com/office/drawing/2014/main" id="{BA050B2B-3B15-873A-C77B-35A41D3DB8ED}"/>
                </a:ext>
              </a:extLst>
            </p:cNvPr>
            <p:cNvGrpSpPr/>
            <p:nvPr/>
          </p:nvGrpSpPr>
          <p:grpSpPr>
            <a:xfrm>
              <a:off x="838200" y="4354513"/>
              <a:ext cx="1773679" cy="1637475"/>
              <a:chOff x="838200" y="4354513"/>
              <a:chExt cx="1773679" cy="1637475"/>
            </a:xfrm>
          </p:grpSpPr>
          <p:sp>
            <p:nvSpPr>
              <p:cNvPr id="40" name="吹き出し: 円形 39">
                <a:extLst>
                  <a:ext uri="{FF2B5EF4-FFF2-40B4-BE49-F238E27FC236}">
                    <a16:creationId xmlns:a16="http://schemas.microsoft.com/office/drawing/2014/main" id="{B9C8F48E-C6DF-45F7-1411-B8B037D781B4}"/>
                  </a:ext>
                </a:extLst>
              </p:cNvPr>
              <p:cNvSpPr/>
              <p:nvPr/>
            </p:nvSpPr>
            <p:spPr>
              <a:xfrm>
                <a:off x="838200" y="4354513"/>
                <a:ext cx="1773679" cy="1637475"/>
              </a:xfrm>
              <a:prstGeom prst="wedgeEllipseCallout">
                <a:avLst>
                  <a:gd name="adj1" fmla="val 66953"/>
                  <a:gd name="adj2" fmla="val 621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41" name="図 40" descr="アイコン&#10;&#10;自動的に生成された説明">
                <a:extLst>
                  <a:ext uri="{FF2B5EF4-FFF2-40B4-BE49-F238E27FC236}">
                    <a16:creationId xmlns:a16="http://schemas.microsoft.com/office/drawing/2014/main" id="{96EC3FE1-8560-CFA6-7633-940BCFEC44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5314" y="4411663"/>
                <a:ext cx="1310460" cy="1284032"/>
              </a:xfrm>
              <a:prstGeom prst="rect">
                <a:avLst/>
              </a:prstGeom>
            </p:spPr>
          </p:pic>
          <p:sp>
            <p:nvSpPr>
              <p:cNvPr id="42" name="テキスト ボックス 41">
                <a:extLst>
                  <a:ext uri="{FF2B5EF4-FFF2-40B4-BE49-F238E27FC236}">
                    <a16:creationId xmlns:a16="http://schemas.microsoft.com/office/drawing/2014/main" id="{E5DAA542-1514-82FF-70DF-A38E0034AE96}"/>
                  </a:ext>
                </a:extLst>
              </p:cNvPr>
              <p:cNvSpPr txBox="1"/>
              <p:nvPr/>
            </p:nvSpPr>
            <p:spPr>
              <a:xfrm>
                <a:off x="1498600" y="5327650"/>
                <a:ext cx="484260" cy="468765"/>
              </a:xfrm>
              <a:prstGeom prst="rect">
                <a:avLst/>
              </a:prstGeom>
              <a:solidFill>
                <a:schemeClr val="bg1"/>
              </a:solidFill>
            </p:spPr>
            <p:txBody>
              <a:bodyPr wrap="square" rtlCol="0">
                <a:spAutoFit/>
              </a:bodyPr>
              <a:lstStyle/>
              <a:p>
                <a:endParaRPr kumimoji="1" lang="ja-JP" altLang="en-US">
                  <a:latin typeface="Yu Gothic UI" panose="020B0500000000000000" pitchFamily="50" charset="-128"/>
                  <a:ea typeface="Yu Gothic UI" panose="020B0500000000000000" pitchFamily="50" charset="-128"/>
                </a:endParaRPr>
              </a:p>
            </p:txBody>
          </p:sp>
        </p:grpSp>
      </p:grpSp>
      <p:grpSp>
        <p:nvGrpSpPr>
          <p:cNvPr id="43" name="グループ化 42">
            <a:extLst>
              <a:ext uri="{FF2B5EF4-FFF2-40B4-BE49-F238E27FC236}">
                <a16:creationId xmlns:a16="http://schemas.microsoft.com/office/drawing/2014/main" id="{D5B092D8-D59C-7C76-17BA-D8C0CAC2278E}"/>
              </a:ext>
            </a:extLst>
          </p:cNvPr>
          <p:cNvGrpSpPr/>
          <p:nvPr/>
        </p:nvGrpSpPr>
        <p:grpSpPr>
          <a:xfrm>
            <a:off x="4881838" y="3886200"/>
            <a:ext cx="1157494" cy="243520"/>
            <a:chOff x="528309" y="7695403"/>
            <a:chExt cx="1157494" cy="243520"/>
          </a:xfrm>
        </p:grpSpPr>
        <p:sp>
          <p:nvSpPr>
            <p:cNvPr id="44" name="正方形/長方形 43">
              <a:extLst>
                <a:ext uri="{FF2B5EF4-FFF2-40B4-BE49-F238E27FC236}">
                  <a16:creationId xmlns:a16="http://schemas.microsoft.com/office/drawing/2014/main" id="{B043D3FC-95DE-FF94-9178-E097630A6F7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C0EEF57C-3B2D-0BD4-99FE-1E2371A59B3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7" name="正方形/長方形 46">
            <a:extLst>
              <a:ext uri="{FF2B5EF4-FFF2-40B4-BE49-F238E27FC236}">
                <a16:creationId xmlns:a16="http://schemas.microsoft.com/office/drawing/2014/main" id="{8A061BD9-1A64-C8D6-DE4F-576B36D1F8EF}"/>
              </a:ext>
            </a:extLst>
          </p:cNvPr>
          <p:cNvSpPr/>
          <p:nvPr/>
        </p:nvSpPr>
        <p:spPr>
          <a:xfrm>
            <a:off x="6972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8" name="正方形/長方形 47">
            <a:extLst>
              <a:ext uri="{FF2B5EF4-FFF2-40B4-BE49-F238E27FC236}">
                <a16:creationId xmlns:a16="http://schemas.microsoft.com/office/drawing/2014/main" id="{2753F0B6-F1F1-7A16-8FA3-51B1C5661B9D}"/>
              </a:ext>
            </a:extLst>
          </p:cNvPr>
          <p:cNvSpPr/>
          <p:nvPr/>
        </p:nvSpPr>
        <p:spPr>
          <a:xfrm>
            <a:off x="5928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9" name="正方形/長方形 48">
            <a:extLst>
              <a:ext uri="{FF2B5EF4-FFF2-40B4-BE49-F238E27FC236}">
                <a16:creationId xmlns:a16="http://schemas.microsoft.com/office/drawing/2014/main" id="{E7582723-EB98-5A6E-7F4D-758CD3AF5101}"/>
              </a:ext>
            </a:extLst>
          </p:cNvPr>
          <p:cNvSpPr/>
          <p:nvPr/>
        </p:nvSpPr>
        <p:spPr>
          <a:xfrm>
            <a:off x="8016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テキスト ボックス 51">
            <a:extLst>
              <a:ext uri="{FF2B5EF4-FFF2-40B4-BE49-F238E27FC236}">
                <a16:creationId xmlns:a16="http://schemas.microsoft.com/office/drawing/2014/main" id="{7C40464E-BE4F-3FE4-E625-4A83787B1D98}"/>
              </a:ext>
            </a:extLst>
          </p:cNvPr>
          <p:cNvSpPr txBox="1"/>
          <p:nvPr/>
        </p:nvSpPr>
        <p:spPr>
          <a:xfrm>
            <a:off x="4881838" y="4553006"/>
            <a:ext cx="972000" cy="11619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電話の導入</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3" name="ホームベース 30">
            <a:extLst>
              <a:ext uri="{FF2B5EF4-FFF2-40B4-BE49-F238E27FC236}">
                <a16:creationId xmlns:a16="http://schemas.microsoft.com/office/drawing/2014/main" id="{808BA498-D892-ACAE-91EF-7FFD89F83EAF}"/>
              </a:ext>
            </a:extLst>
          </p:cNvPr>
          <p:cNvSpPr/>
          <p:nvPr/>
        </p:nvSpPr>
        <p:spPr>
          <a:xfrm>
            <a:off x="5928478" y="4967975"/>
            <a:ext cx="3052235"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eaLnBrk="1" fontAlgn="auto" hangingPunct="1">
              <a:spcBef>
                <a:spcPts val="0"/>
              </a:spcBef>
              <a:spcAft>
                <a:spcPts val="0"/>
              </a:spcAft>
            </a:pPr>
            <a:r>
              <a:rPr lang="ja-JP" altLang="en-US" sz="900">
                <a:solidFill>
                  <a:prstClr val="black"/>
                </a:solidFill>
                <a:latin typeface="Yu Gothic UI" panose="020B0500000000000000" pitchFamily="50" charset="-128"/>
                <a:ea typeface="Yu Gothic UI" panose="020B0500000000000000" pitchFamily="50" charset="-128"/>
              </a:rPr>
              <a:t>効果検証・運用改善</a:t>
            </a:r>
            <a:endParaRPr lang="en-US" altLang="ja-JP" sz="900">
              <a:solidFill>
                <a:prstClr val="black"/>
              </a:solidFill>
              <a:latin typeface="Yu Gothic UI" panose="020B0500000000000000" pitchFamily="50" charset="-128"/>
              <a:ea typeface="Yu Gothic UI" panose="020B0500000000000000" pitchFamily="50" charset="-128"/>
            </a:endParaRPr>
          </a:p>
        </p:txBody>
      </p:sp>
      <p:sp>
        <p:nvSpPr>
          <p:cNvPr id="54" name="ホームベース 30">
            <a:extLst>
              <a:ext uri="{FF2B5EF4-FFF2-40B4-BE49-F238E27FC236}">
                <a16:creationId xmlns:a16="http://schemas.microsoft.com/office/drawing/2014/main" id="{DA0C8900-7872-57B4-0DB4-0BF557406DC9}"/>
              </a:ext>
            </a:extLst>
          </p:cNvPr>
          <p:cNvSpPr/>
          <p:nvPr/>
        </p:nvSpPr>
        <p:spPr>
          <a:xfrm>
            <a:off x="5928478" y="4553006"/>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モデル区</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運用開始</a:t>
            </a:r>
          </a:p>
        </p:txBody>
      </p:sp>
      <p:sp>
        <p:nvSpPr>
          <p:cNvPr id="55" name="ホームベース 30">
            <a:extLst>
              <a:ext uri="{FF2B5EF4-FFF2-40B4-BE49-F238E27FC236}">
                <a16:creationId xmlns:a16="http://schemas.microsoft.com/office/drawing/2014/main" id="{D9953E5B-7A58-A4C2-5D7E-F97F88037394}"/>
              </a:ext>
            </a:extLst>
          </p:cNvPr>
          <p:cNvSpPr/>
          <p:nvPr/>
        </p:nvSpPr>
        <p:spPr>
          <a:xfrm>
            <a:off x="7010400" y="5382943"/>
            <a:ext cx="9906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全区展開</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に向けた準備</a:t>
            </a:r>
          </a:p>
        </p:txBody>
      </p:sp>
      <p:sp>
        <p:nvSpPr>
          <p:cNvPr id="56" name="ホームベース 30">
            <a:extLst>
              <a:ext uri="{FF2B5EF4-FFF2-40B4-BE49-F238E27FC236}">
                <a16:creationId xmlns:a16="http://schemas.microsoft.com/office/drawing/2014/main" id="{48A6E541-3504-9E04-DE4A-7F4A63552945}"/>
              </a:ext>
            </a:extLst>
          </p:cNvPr>
          <p:cNvSpPr/>
          <p:nvPr/>
        </p:nvSpPr>
        <p:spPr>
          <a:xfrm>
            <a:off x="6972478" y="4553006"/>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モデル区</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運用継続</a:t>
            </a:r>
          </a:p>
        </p:txBody>
      </p:sp>
      <p:sp>
        <p:nvSpPr>
          <p:cNvPr id="57" name="テキスト ボックス 56">
            <a:extLst>
              <a:ext uri="{FF2B5EF4-FFF2-40B4-BE49-F238E27FC236}">
                <a16:creationId xmlns:a16="http://schemas.microsoft.com/office/drawing/2014/main" id="{2EA49780-744B-4452-EF80-6F1E91AE5540}"/>
              </a:ext>
            </a:extLst>
          </p:cNvPr>
          <p:cNvSpPr txBox="1"/>
          <p:nvPr/>
        </p:nvSpPr>
        <p:spPr>
          <a:xfrm>
            <a:off x="4881838" y="57831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利用率向上に向けた周知広報</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8" name="ホームベース 30">
            <a:extLst>
              <a:ext uri="{FF2B5EF4-FFF2-40B4-BE49-F238E27FC236}">
                <a16:creationId xmlns:a16="http://schemas.microsoft.com/office/drawing/2014/main" id="{0002AF60-9480-B8D1-3A8E-2CAB14006FA2}"/>
              </a:ext>
            </a:extLst>
          </p:cNvPr>
          <p:cNvSpPr/>
          <p:nvPr/>
        </p:nvSpPr>
        <p:spPr>
          <a:xfrm>
            <a:off x="5928478" y="5783143"/>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lang="en-US" altLang="ja-JP" sz="900">
                <a:solidFill>
                  <a:srgbClr val="000000"/>
                </a:solidFill>
                <a:latin typeface="Yu Gothic UI" panose="020B0500000000000000" pitchFamily="50" charset="-128"/>
                <a:ea typeface="Yu Gothic UI" panose="020B0500000000000000" pitchFamily="50" charset="-128"/>
              </a:rPr>
              <a:t>HP</a:t>
            </a:r>
            <a:r>
              <a:rPr lang="ja-JP" altLang="en-US" sz="900">
                <a:solidFill>
                  <a:srgbClr val="000000"/>
                </a:solidFill>
                <a:latin typeface="Yu Gothic UI" panose="020B0500000000000000" pitchFamily="50" charset="-128"/>
                <a:ea typeface="Yu Gothic UI" panose="020B0500000000000000" pitchFamily="50" charset="-128"/>
              </a:rPr>
              <a:t>・広報紙等での継続的な周知・広報</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59" name="ホームベース 30">
            <a:extLst>
              <a:ext uri="{FF2B5EF4-FFF2-40B4-BE49-F238E27FC236}">
                <a16:creationId xmlns:a16="http://schemas.microsoft.com/office/drawing/2014/main" id="{4E35EEE5-0136-4410-B3BB-607F5655C911}"/>
              </a:ext>
            </a:extLst>
          </p:cNvPr>
          <p:cNvSpPr/>
          <p:nvPr/>
        </p:nvSpPr>
        <p:spPr>
          <a:xfrm>
            <a:off x="8016478" y="5382943"/>
            <a:ext cx="975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順次全区展開</a:t>
            </a:r>
          </a:p>
        </p:txBody>
      </p:sp>
      <p:graphicFrame>
        <p:nvGraphicFramePr>
          <p:cNvPr id="60" name="表 59">
            <a:extLst>
              <a:ext uri="{FF2B5EF4-FFF2-40B4-BE49-F238E27FC236}">
                <a16:creationId xmlns:a16="http://schemas.microsoft.com/office/drawing/2014/main" id="{86515419-F7F5-CAB0-9F9E-8DA3EB0F1BE6}"/>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pSp>
        <p:nvGrpSpPr>
          <p:cNvPr id="5" name="グループ化 4">
            <a:extLst>
              <a:ext uri="{FF2B5EF4-FFF2-40B4-BE49-F238E27FC236}">
                <a16:creationId xmlns:a16="http://schemas.microsoft.com/office/drawing/2014/main" id="{0773A14B-DC0E-52D1-337E-5F5A522BF23D}"/>
              </a:ext>
            </a:extLst>
          </p:cNvPr>
          <p:cNvGrpSpPr/>
          <p:nvPr/>
        </p:nvGrpSpPr>
        <p:grpSpPr>
          <a:xfrm>
            <a:off x="4881600" y="892800"/>
            <a:ext cx="2011895" cy="243520"/>
            <a:chOff x="528309" y="3016181"/>
            <a:chExt cx="2011895" cy="243520"/>
          </a:xfrm>
        </p:grpSpPr>
        <p:sp>
          <p:nvSpPr>
            <p:cNvPr id="6" name="正方形/長方形 5">
              <a:extLst>
                <a:ext uri="{FF2B5EF4-FFF2-40B4-BE49-F238E27FC236}">
                  <a16:creationId xmlns:a16="http://schemas.microsoft.com/office/drawing/2014/main" id="{A3823846-B8A0-88A8-59AE-BF929017D881}"/>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 name="テキスト ボックス 6">
              <a:extLst>
                <a:ext uri="{FF2B5EF4-FFF2-40B4-BE49-F238E27FC236}">
                  <a16:creationId xmlns:a16="http://schemas.microsoft.com/office/drawing/2014/main" id="{0A59D9E4-D647-1615-A19B-279350148D87}"/>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1"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kumimoji="1" lang="en-US" altLang="ja-JP"/>
              <a:t>AI</a:t>
            </a:r>
            <a:r>
              <a:rPr kumimoji="1" lang="ja-JP" altLang="en-US"/>
              <a:t>電話による</a:t>
            </a:r>
            <a:br>
              <a:rPr kumimoji="1" lang="en-US" altLang="ja-JP"/>
            </a:br>
            <a:r>
              <a:rPr kumimoji="1" lang="ja-JP" altLang="en-US"/>
              <a:t>　</a:t>
            </a:r>
            <a:r>
              <a:rPr kumimoji="1" lang="en-US" altLang="ja-JP"/>
              <a:t>24</a:t>
            </a:r>
            <a:r>
              <a:rPr kumimoji="1" lang="ja-JP" altLang="en-US"/>
              <a:t>時間市民問合せ窓口の導入</a:t>
            </a:r>
          </a:p>
        </p:txBody>
      </p:sp>
    </p:spTree>
    <p:extLst>
      <p:ext uri="{BB962C8B-B14F-4D97-AF65-F5344CB8AC3E}">
        <p14:creationId xmlns:p14="http://schemas.microsoft.com/office/powerpoint/2010/main" val="2305460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プレースホルダー 15">
            <a:extLst>
              <a:ext uri="{FF2B5EF4-FFF2-40B4-BE49-F238E27FC236}">
                <a16:creationId xmlns:a16="http://schemas.microsoft.com/office/drawing/2014/main" id="{D16A4136-59AA-E2B4-4709-F037EF0B01BC}"/>
              </a:ext>
            </a:extLst>
          </p:cNvPr>
          <p:cNvSpPr>
            <a:spLocks noGrp="1"/>
          </p:cNvSpPr>
          <p:nvPr>
            <p:ph type="body" sz="quarter" idx="13"/>
          </p:nvPr>
        </p:nvSpPr>
        <p:spPr/>
        <p:txBody>
          <a:bodyPr/>
          <a:lstStyle/>
          <a:p>
            <a:r>
              <a:rPr lang="ja-JP" altLang="en-US" sz="1100">
                <a:latin typeface="Yu Gothic UI" panose="020B0500000000000000" pitchFamily="50" charset="-128"/>
                <a:ea typeface="Yu Gothic UI" panose="020B0500000000000000" pitchFamily="50" charset="-128"/>
              </a:rPr>
              <a:t>バックヤードの改革により、住民の多様なニーズに対応でき、安心して相談や手続きを行える区役所となること。</a:t>
            </a:r>
            <a:endParaRPr kumimoji="1" lang="ja-JP" altLang="en-US" sz="1100">
              <a:latin typeface="Yu Gothic UI" panose="020B0500000000000000" pitchFamily="50" charset="-128"/>
              <a:ea typeface="Yu Gothic UI" panose="020B0500000000000000" pitchFamily="50" charset="-128"/>
            </a:endParaRPr>
          </a:p>
        </p:txBody>
      </p:sp>
      <p:sp>
        <p:nvSpPr>
          <p:cNvPr id="18" name="テキスト プレースホルダー 17">
            <a:extLst>
              <a:ext uri="{FF2B5EF4-FFF2-40B4-BE49-F238E27FC236}">
                <a16:creationId xmlns:a16="http://schemas.microsoft.com/office/drawing/2014/main" id="{3456E49A-49B2-C854-36DC-638D49997297}"/>
              </a:ext>
            </a:extLst>
          </p:cNvPr>
          <p:cNvSpPr>
            <a:spLocks noGrp="1"/>
          </p:cNvSpPr>
          <p:nvPr>
            <p:ph type="body" sz="quarter" idx="14"/>
          </p:nvPr>
        </p:nvSpPr>
        <p:spPr>
          <a:xfrm>
            <a:off x="5904000" y="1963153"/>
            <a:ext cx="3414740" cy="511528"/>
          </a:xfrm>
        </p:spPr>
        <p:txBody>
          <a:bodyPr/>
          <a:lstStyle/>
          <a:p>
            <a:r>
              <a:rPr kumimoji="1" lang="ja-JP" altLang="en-US" sz="1100">
                <a:latin typeface="Yu Gothic UI" panose="020B0500000000000000" pitchFamily="50" charset="-128"/>
                <a:ea typeface="Yu Gothic UI" panose="020B0500000000000000" pitchFamily="50" charset="-128"/>
              </a:rPr>
              <a:t>住民スペースを改善・拡充した担当数</a:t>
            </a:r>
            <a:br>
              <a:rPr kumimoji="1" lang="en-US" altLang="ja-JP" sz="1100">
                <a:latin typeface="Yu Gothic UI" panose="020B0500000000000000" pitchFamily="50" charset="-128"/>
                <a:ea typeface="Yu Gothic UI" panose="020B0500000000000000" pitchFamily="50" charset="-128"/>
              </a:rPr>
            </a:br>
            <a:r>
              <a:rPr kumimoji="1" lang="ja-JP" altLang="en-US" sz="1100">
                <a:latin typeface="Yu Gothic UI" panose="020B0500000000000000" pitchFamily="50" charset="-128"/>
                <a:ea typeface="Yu Gothic UI" panose="020B0500000000000000" pitchFamily="50" charset="-128"/>
              </a:rPr>
              <a:t>（モデル区における累計）</a:t>
            </a:r>
          </a:p>
          <a:p>
            <a:pPr marL="0" indent="0">
              <a:buNone/>
            </a:pPr>
            <a:endParaRPr lang="ja-JP" altLang="en-US"/>
          </a:p>
        </p:txBody>
      </p:sp>
      <p:sp>
        <p:nvSpPr>
          <p:cNvPr id="19" name="テキスト プレースホルダー 3">
            <a:extLst>
              <a:ext uri="{FF2B5EF4-FFF2-40B4-BE49-F238E27FC236}">
                <a16:creationId xmlns:a16="http://schemas.microsoft.com/office/drawing/2014/main" id="{2CC087BD-3D29-EA6E-4E5C-7BD70B2EEABC}"/>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多様化する住民ニーズに応えるため、区役所は相談対応等をよりきめ細かに行える場へと変革していく必要がある。しかし、事務処理に多くの紙を使うことから、区役所全体における執務室の割合</a:t>
            </a:r>
            <a:r>
              <a:rPr kumimoji="1" lang="ja-JP" altLang="en-US">
                <a:latin typeface="Yu Gothic UI" panose="020B0500000000000000" pitchFamily="50" charset="-128"/>
                <a:ea typeface="Yu Gothic UI" panose="020B0500000000000000" pitchFamily="50" charset="-128"/>
              </a:rPr>
              <a:t>が大きくなり、市民利用に割り当てるスペース</a:t>
            </a:r>
            <a:r>
              <a:rPr lang="ja-JP" altLang="en-US">
                <a:latin typeface="Yu Gothic UI" panose="020B0500000000000000" pitchFamily="50" charset="-128"/>
                <a:ea typeface="Yu Gothic UI" panose="020B0500000000000000" pitchFamily="50" charset="-128"/>
              </a:rPr>
              <a:t>が小さくなるという課題がある。</a:t>
            </a:r>
            <a:endParaRPr kumimoji="1" lang="en-US" altLang="ja-JP">
              <a:latin typeface="Yu Gothic UI" panose="020B0500000000000000" pitchFamily="50" charset="-128"/>
              <a:ea typeface="Yu Gothic UI" panose="020B0500000000000000" pitchFamily="50" charset="-128"/>
            </a:endParaRPr>
          </a:p>
          <a:p>
            <a:r>
              <a:rPr kumimoji="1" lang="ja-JP" altLang="en-US">
                <a:latin typeface="Yu Gothic UI" panose="020B0500000000000000" pitchFamily="50" charset="-128"/>
                <a:ea typeface="Yu Gothic UI" panose="020B0500000000000000" pitchFamily="50" charset="-128"/>
              </a:rPr>
              <a:t>そこで、デジタル技術の活用及び庁舎の使い方の見直しを行い、安心して相談や手続きを行うことのできる新しい区役所空間を創出する。</a:t>
            </a:r>
            <a:endParaRPr kumimoji="1" lang="en-US" altLang="ja-JP">
              <a:latin typeface="Yu Gothic UI" panose="020B0500000000000000" pitchFamily="50" charset="-128"/>
              <a:ea typeface="Yu Gothic UI" panose="020B0500000000000000" pitchFamily="50" charset="-128"/>
            </a:endParaRPr>
          </a:p>
          <a:p>
            <a:r>
              <a:rPr lang="ja-JP" altLang="en-US"/>
              <a:t>そのために、ペーパーレス化を進め、紙を使用した業務を見直し、紙書類の保管スペースを削減することで、執務室の合理化を図る。これにより、市民利用スペースを拡充し、よりプライバシーに配慮した窓口や相談スペース、リモート対応が可能なスペース等を設ける。</a:t>
            </a:r>
          </a:p>
          <a:p>
            <a:r>
              <a:rPr lang="ja-JP" altLang="en-US"/>
              <a:t>モデル区として天王寺区・住之江区で先行実施し、効果を確認した上で、全区役所への展開を進める。</a:t>
            </a:r>
          </a:p>
        </p:txBody>
      </p:sp>
      <p:graphicFrame>
        <p:nvGraphicFramePr>
          <p:cNvPr id="20" name="表プレースホルダー 18">
            <a:extLst>
              <a:ext uri="{FF2B5EF4-FFF2-40B4-BE49-F238E27FC236}">
                <a16:creationId xmlns:a16="http://schemas.microsoft.com/office/drawing/2014/main" id="{04145306-81DF-4BF7-7046-E3F6807F8F2F}"/>
              </a:ext>
            </a:extLst>
          </p:cNvPr>
          <p:cNvGraphicFramePr>
            <a:graphicFrameLocks/>
          </p:cNvGraphicFramePr>
          <p:nvPr/>
        </p:nvGraphicFramePr>
        <p:xfrm>
          <a:off x="5943600" y="24384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10</a:t>
                      </a:r>
                      <a:r>
                        <a:rPr kumimoji="1" lang="ja-JP" altLang="en-US" sz="1000">
                          <a:solidFill>
                            <a:schemeClr val="tx1"/>
                          </a:solidFill>
                          <a:latin typeface="Yu Gothic UI" panose="020B0500000000000000" pitchFamily="50" charset="-128"/>
                          <a:ea typeface="Yu Gothic UI" panose="020B0500000000000000" pitchFamily="50" charset="-128"/>
                        </a:rPr>
                        <a:t>担当</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14</a:t>
                      </a:r>
                      <a:r>
                        <a:rPr kumimoji="1" lang="ja-JP" altLang="en-US" sz="1000">
                          <a:solidFill>
                            <a:schemeClr val="tx1"/>
                          </a:solidFill>
                          <a:latin typeface="Yu Gothic UI" panose="020B0500000000000000" pitchFamily="50" charset="-128"/>
                          <a:ea typeface="Yu Gothic UI" panose="020B0500000000000000" pitchFamily="50" charset="-128"/>
                        </a:rPr>
                        <a:t>担当</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28</a:t>
                      </a:r>
                      <a:r>
                        <a:rPr kumimoji="1" lang="ja-JP" altLang="en-US" sz="1000" dirty="0">
                          <a:solidFill>
                            <a:schemeClr val="tx1"/>
                          </a:solidFill>
                          <a:latin typeface="Yu Gothic UI" panose="020B0500000000000000" pitchFamily="50" charset="-128"/>
                          <a:ea typeface="Yu Gothic UI" panose="020B0500000000000000" pitchFamily="50" charset="-128"/>
                        </a:rPr>
                        <a:t>担当</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22" name="正方形/長方形 21">
            <a:extLst>
              <a:ext uri="{FF2B5EF4-FFF2-40B4-BE49-F238E27FC236}">
                <a16:creationId xmlns:a16="http://schemas.microsoft.com/office/drawing/2014/main" id="{B51F3D14-64D3-6F77-5D87-4B9B1CE47A6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3" name="正方形/長方形 22">
            <a:extLst>
              <a:ext uri="{FF2B5EF4-FFF2-40B4-BE49-F238E27FC236}">
                <a16:creationId xmlns:a16="http://schemas.microsoft.com/office/drawing/2014/main" id="{F74B6FEE-695F-CF11-9501-9027EB62929E}"/>
              </a:ext>
            </a:extLst>
          </p:cNvPr>
          <p:cNvSpPr/>
          <p:nvPr/>
        </p:nvSpPr>
        <p:spPr>
          <a:xfrm>
            <a:off x="4860000" y="1963153"/>
            <a:ext cx="972000" cy="160487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28" name="表 27">
            <a:extLst>
              <a:ext uri="{FF2B5EF4-FFF2-40B4-BE49-F238E27FC236}">
                <a16:creationId xmlns:a16="http://schemas.microsoft.com/office/drawing/2014/main" id="{4E626401-4330-E350-56C5-F120DA0BF1DA}"/>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pSp>
        <p:nvGrpSpPr>
          <p:cNvPr id="29" name="グループ化 28">
            <a:extLst>
              <a:ext uri="{FF2B5EF4-FFF2-40B4-BE49-F238E27FC236}">
                <a16:creationId xmlns:a16="http://schemas.microsoft.com/office/drawing/2014/main" id="{7BEDB830-1B42-7135-3F15-86260604FBC4}"/>
              </a:ext>
            </a:extLst>
          </p:cNvPr>
          <p:cNvGrpSpPr/>
          <p:nvPr/>
        </p:nvGrpSpPr>
        <p:grpSpPr>
          <a:xfrm>
            <a:off x="4881838" y="4038600"/>
            <a:ext cx="1157494" cy="243520"/>
            <a:chOff x="528309" y="7695403"/>
            <a:chExt cx="1157494" cy="243520"/>
          </a:xfrm>
        </p:grpSpPr>
        <p:sp>
          <p:nvSpPr>
            <p:cNvPr id="31" name="正方形/長方形 30">
              <a:extLst>
                <a:ext uri="{FF2B5EF4-FFF2-40B4-BE49-F238E27FC236}">
                  <a16:creationId xmlns:a16="http://schemas.microsoft.com/office/drawing/2014/main" id="{8811834D-86FF-14F2-231A-09172416C8C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05F7FD84-E9D7-4F5D-4689-F9E80F5B2F4E}"/>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3" name="正方形/長方形 32">
            <a:extLst>
              <a:ext uri="{FF2B5EF4-FFF2-40B4-BE49-F238E27FC236}">
                <a16:creationId xmlns:a16="http://schemas.microsoft.com/office/drawing/2014/main" id="{B446FF74-C9A2-B874-EBEB-6A4156AAC84C}"/>
              </a:ext>
            </a:extLst>
          </p:cNvPr>
          <p:cNvSpPr/>
          <p:nvPr/>
        </p:nvSpPr>
        <p:spPr>
          <a:xfrm>
            <a:off x="6972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4" name="正方形/長方形 33">
            <a:extLst>
              <a:ext uri="{FF2B5EF4-FFF2-40B4-BE49-F238E27FC236}">
                <a16:creationId xmlns:a16="http://schemas.microsoft.com/office/drawing/2014/main" id="{A8CC5E48-966D-6B31-2736-736C9844FB53}"/>
              </a:ext>
            </a:extLst>
          </p:cNvPr>
          <p:cNvSpPr/>
          <p:nvPr/>
        </p:nvSpPr>
        <p:spPr>
          <a:xfrm>
            <a:off x="5928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5" name="正方形/長方形 34">
            <a:extLst>
              <a:ext uri="{FF2B5EF4-FFF2-40B4-BE49-F238E27FC236}">
                <a16:creationId xmlns:a16="http://schemas.microsoft.com/office/drawing/2014/main" id="{04A9D271-8A15-96D8-850D-6A085271B39F}"/>
              </a:ext>
            </a:extLst>
          </p:cNvPr>
          <p:cNvSpPr/>
          <p:nvPr/>
        </p:nvSpPr>
        <p:spPr>
          <a:xfrm>
            <a:off x="8016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6" name="テキスト ボックス 35">
            <a:extLst>
              <a:ext uri="{FF2B5EF4-FFF2-40B4-BE49-F238E27FC236}">
                <a16:creationId xmlns:a16="http://schemas.microsoft.com/office/drawing/2014/main" id="{1506D920-5A5B-3D7E-98F5-0E68515FC321}"/>
              </a:ext>
            </a:extLst>
          </p:cNvPr>
          <p:cNvSpPr txBox="1"/>
          <p:nvPr/>
        </p:nvSpPr>
        <p:spPr>
          <a:xfrm>
            <a:off x="4881838" y="4705406"/>
            <a:ext cx="972000" cy="1161994"/>
          </a:xfrm>
          <a:prstGeom prst="rect">
            <a:avLst/>
          </a:prstGeom>
          <a:solidFill>
            <a:srgbClr val="AF1932"/>
          </a:solidFill>
        </p:spPr>
        <p:txBody>
          <a:bodyPr wrap="square" lIns="0" tIns="0" rIns="0" bIns="0" rtlCol="0" anchor="ctr" anchorCtr="0">
            <a:noAutofit/>
          </a:bodyPr>
          <a:lstStyle/>
          <a:p>
            <a:pPr algn="ctr" defTabSz="228600">
              <a:spcAft>
                <a:spcPts val="300"/>
              </a:spcAft>
              <a:defRPr/>
            </a:pPr>
            <a:r>
              <a:rPr kumimoji="1" lang="ja-JP" altLang="en-US" sz="1000" b="1">
                <a:solidFill>
                  <a:srgbClr val="FFFFFF"/>
                </a:solidFill>
                <a:latin typeface="Yu Gothic UI" panose="020B0500000000000000" pitchFamily="50" charset="-128"/>
                <a:ea typeface="Yu Gothic UI" panose="020B0500000000000000" pitchFamily="50" charset="-128"/>
              </a:rPr>
              <a:t>庁舎空間</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spcAft>
                <a:spcPts val="300"/>
              </a:spcAft>
              <a:defRPr/>
            </a:pPr>
            <a:r>
              <a:rPr kumimoji="1" lang="ja-JP" altLang="en-US" sz="1000" b="1">
                <a:solidFill>
                  <a:srgbClr val="FFFFFF"/>
                </a:solidFill>
                <a:latin typeface="Yu Gothic UI" panose="020B0500000000000000" pitchFamily="50" charset="-128"/>
                <a:ea typeface="Yu Gothic UI" panose="020B0500000000000000" pitchFamily="50" charset="-128"/>
              </a:rPr>
              <a:t>の最適化</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38" name="ホームベース 30">
            <a:extLst>
              <a:ext uri="{FF2B5EF4-FFF2-40B4-BE49-F238E27FC236}">
                <a16:creationId xmlns:a16="http://schemas.microsoft.com/office/drawing/2014/main" id="{FCDAAC4E-B9AD-2487-3945-BD797888AD97}"/>
              </a:ext>
            </a:extLst>
          </p:cNvPr>
          <p:cNvSpPr/>
          <p:nvPr/>
        </p:nvSpPr>
        <p:spPr>
          <a:xfrm>
            <a:off x="5928478" y="5120375"/>
            <a:ext cx="3052235"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eaLnBrk="1" fontAlgn="auto" hangingPunct="1">
              <a:spcBef>
                <a:spcPts val="0"/>
              </a:spcBef>
              <a:spcAft>
                <a:spcPts val="0"/>
              </a:spcAft>
            </a:pPr>
            <a:r>
              <a:rPr lang="ja-JP" altLang="en-US" sz="900">
                <a:solidFill>
                  <a:prstClr val="black"/>
                </a:solidFill>
                <a:latin typeface="Yu Gothic UI" panose="020B0500000000000000" pitchFamily="50" charset="-128"/>
                <a:ea typeface="Yu Gothic UI" panose="020B0500000000000000" pitchFamily="50" charset="-128"/>
              </a:rPr>
              <a:t>効果検証・運用改善</a:t>
            </a:r>
            <a:endParaRPr lang="en-US" altLang="ja-JP" sz="900">
              <a:solidFill>
                <a:prstClr val="black"/>
              </a:solidFill>
              <a:latin typeface="Yu Gothic UI" panose="020B0500000000000000" pitchFamily="50" charset="-128"/>
              <a:ea typeface="Yu Gothic UI" panose="020B0500000000000000" pitchFamily="50" charset="-128"/>
            </a:endParaRPr>
          </a:p>
        </p:txBody>
      </p:sp>
      <p:sp>
        <p:nvSpPr>
          <p:cNvPr id="39" name="ホームベース 30">
            <a:extLst>
              <a:ext uri="{FF2B5EF4-FFF2-40B4-BE49-F238E27FC236}">
                <a16:creationId xmlns:a16="http://schemas.microsoft.com/office/drawing/2014/main" id="{D23B654C-D8C5-EF71-0A8F-DCF55F4D7890}"/>
              </a:ext>
            </a:extLst>
          </p:cNvPr>
          <p:cNvSpPr/>
          <p:nvPr/>
        </p:nvSpPr>
        <p:spPr>
          <a:xfrm>
            <a:off x="5928478" y="4705406"/>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モデル区</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先行実施</a:t>
            </a:r>
          </a:p>
        </p:txBody>
      </p:sp>
      <p:sp>
        <p:nvSpPr>
          <p:cNvPr id="40" name="ホームベース 30">
            <a:extLst>
              <a:ext uri="{FF2B5EF4-FFF2-40B4-BE49-F238E27FC236}">
                <a16:creationId xmlns:a16="http://schemas.microsoft.com/office/drawing/2014/main" id="{3984C5A8-69F9-2048-86C1-EE927E39A3FD}"/>
              </a:ext>
            </a:extLst>
          </p:cNvPr>
          <p:cNvSpPr/>
          <p:nvPr/>
        </p:nvSpPr>
        <p:spPr>
          <a:xfrm>
            <a:off x="6781800" y="5535343"/>
            <a:ext cx="22098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順次他区展開</a:t>
            </a:r>
          </a:p>
        </p:txBody>
      </p:sp>
      <p:sp>
        <p:nvSpPr>
          <p:cNvPr id="43" name="正方形/長方形 42">
            <a:extLst>
              <a:ext uri="{FF2B5EF4-FFF2-40B4-BE49-F238E27FC236}">
                <a16:creationId xmlns:a16="http://schemas.microsoft.com/office/drawing/2014/main" id="{72AEE20D-5587-4DD7-5259-D58B3D2D1B27}"/>
              </a:ext>
            </a:extLst>
          </p:cNvPr>
          <p:cNvSpPr/>
          <p:nvPr/>
        </p:nvSpPr>
        <p:spPr>
          <a:xfrm>
            <a:off x="2789405" y="5720246"/>
            <a:ext cx="444073" cy="32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grpSp>
        <p:nvGrpSpPr>
          <p:cNvPr id="44" name="グループ化 43">
            <a:extLst>
              <a:ext uri="{FF2B5EF4-FFF2-40B4-BE49-F238E27FC236}">
                <a16:creationId xmlns:a16="http://schemas.microsoft.com/office/drawing/2014/main" id="{7A7AAE27-E453-CF40-5D02-4B4FE80B61D4}"/>
              </a:ext>
            </a:extLst>
          </p:cNvPr>
          <p:cNvGrpSpPr/>
          <p:nvPr/>
        </p:nvGrpSpPr>
        <p:grpSpPr>
          <a:xfrm>
            <a:off x="705691" y="4320052"/>
            <a:ext cx="1611625" cy="1289653"/>
            <a:chOff x="282392" y="3752077"/>
            <a:chExt cx="1950066" cy="1289653"/>
          </a:xfrm>
        </p:grpSpPr>
        <p:pic>
          <p:nvPicPr>
            <p:cNvPr id="45" name="図 44" descr="ドアの空いた冷蔵庫&#10;&#10;中程度の精度で自動的に生成された説明">
              <a:extLst>
                <a:ext uri="{FF2B5EF4-FFF2-40B4-BE49-F238E27FC236}">
                  <a16:creationId xmlns:a16="http://schemas.microsoft.com/office/drawing/2014/main" id="{111495D2-C583-1272-FAF9-EDA8A24081C8}"/>
                </a:ext>
              </a:extLst>
            </p:cNvPr>
            <p:cNvPicPr>
              <a:picLocks noChangeAspect="1"/>
            </p:cNvPicPr>
            <p:nvPr/>
          </p:nvPicPr>
          <p:blipFill rotWithShape="1">
            <a:blip r:embed="rId2" cstate="screen">
              <a:alphaModFix amt="65000"/>
              <a:extLst>
                <a:ext uri="{28A0092B-C50C-407E-A947-70E740481C1C}">
                  <a14:useLocalDpi xmlns:a14="http://schemas.microsoft.com/office/drawing/2010/main"/>
                </a:ext>
              </a:extLst>
            </a:blip>
            <a:srcRect/>
            <a:stretch/>
          </p:blipFill>
          <p:spPr>
            <a:xfrm>
              <a:off x="717710" y="3752077"/>
              <a:ext cx="566402" cy="1246637"/>
            </a:xfrm>
            <a:prstGeom prst="rect">
              <a:avLst/>
            </a:prstGeom>
          </p:spPr>
        </p:pic>
        <p:pic>
          <p:nvPicPr>
            <p:cNvPr id="46" name="図 45" descr="コンピューターの画面&#10;&#10;低い精度で">
              <a:extLst>
                <a:ext uri="{FF2B5EF4-FFF2-40B4-BE49-F238E27FC236}">
                  <a16:creationId xmlns:a16="http://schemas.microsoft.com/office/drawing/2014/main" id="{E4277923-4AA3-02D0-52A5-6E0C3F995B11}"/>
                </a:ext>
              </a:extLst>
            </p:cNvPr>
            <p:cNvPicPr>
              <a:picLocks noChangeAspect="1"/>
            </p:cNvPicPr>
            <p:nvPr/>
          </p:nvPicPr>
          <p:blipFill>
            <a:blip r:embed="rId3" cstate="screen">
              <a:alphaModFix amt="65000"/>
              <a:extLst>
                <a:ext uri="{28A0092B-C50C-407E-A947-70E740481C1C}">
                  <a14:useLocalDpi xmlns:a14="http://schemas.microsoft.com/office/drawing/2010/main"/>
                </a:ext>
              </a:extLst>
            </a:blip>
            <a:stretch>
              <a:fillRect/>
            </a:stretch>
          </p:blipFill>
          <p:spPr>
            <a:xfrm>
              <a:off x="1049260" y="4153819"/>
              <a:ext cx="1183198" cy="887911"/>
            </a:xfrm>
            <a:prstGeom prst="rect">
              <a:avLst/>
            </a:prstGeom>
          </p:spPr>
        </p:pic>
        <p:pic>
          <p:nvPicPr>
            <p:cNvPr id="47" name="図 46" descr="ドアの空いた冷蔵庫&#10;&#10;中程度の精度で自動的に生成された説明">
              <a:extLst>
                <a:ext uri="{FF2B5EF4-FFF2-40B4-BE49-F238E27FC236}">
                  <a16:creationId xmlns:a16="http://schemas.microsoft.com/office/drawing/2014/main" id="{83CCA0B9-241E-DB52-BB23-DA1B0C94BE3E}"/>
                </a:ext>
              </a:extLst>
            </p:cNvPr>
            <p:cNvPicPr>
              <a:picLocks noChangeAspect="1"/>
            </p:cNvPicPr>
            <p:nvPr/>
          </p:nvPicPr>
          <p:blipFill rotWithShape="1">
            <a:blip r:embed="rId4" cstate="screen">
              <a:alphaModFix amt="65000"/>
              <a:extLst>
                <a:ext uri="{28A0092B-C50C-407E-A947-70E740481C1C}">
                  <a14:useLocalDpi xmlns:a14="http://schemas.microsoft.com/office/drawing/2010/main"/>
                </a:ext>
              </a:extLst>
            </a:blip>
            <a:srcRect/>
            <a:stretch/>
          </p:blipFill>
          <p:spPr>
            <a:xfrm>
              <a:off x="282392" y="3799975"/>
              <a:ext cx="465715" cy="1156255"/>
            </a:xfrm>
            <a:prstGeom prst="rect">
              <a:avLst/>
            </a:prstGeom>
          </p:spPr>
        </p:pic>
      </p:grpSp>
      <p:sp>
        <p:nvSpPr>
          <p:cNvPr id="48" name="矢印: 右 47">
            <a:extLst>
              <a:ext uri="{FF2B5EF4-FFF2-40B4-BE49-F238E27FC236}">
                <a16:creationId xmlns:a16="http://schemas.microsoft.com/office/drawing/2014/main" id="{EF8EBF67-0B6C-EA9D-F469-88BD4F486C65}"/>
              </a:ext>
            </a:extLst>
          </p:cNvPr>
          <p:cNvSpPr/>
          <p:nvPr/>
        </p:nvSpPr>
        <p:spPr>
          <a:xfrm>
            <a:off x="2328325" y="4517860"/>
            <a:ext cx="302412" cy="37939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49" name="図 48">
            <a:extLst>
              <a:ext uri="{FF2B5EF4-FFF2-40B4-BE49-F238E27FC236}">
                <a16:creationId xmlns:a16="http://schemas.microsoft.com/office/drawing/2014/main" id="{40C7014C-95B7-0EE3-43D7-4441B2071A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400" y="4114800"/>
            <a:ext cx="1447677" cy="872835"/>
          </a:xfrm>
          <a:prstGeom prst="rect">
            <a:avLst/>
          </a:prstGeom>
        </p:spPr>
      </p:pic>
      <p:pic>
        <p:nvPicPr>
          <p:cNvPr id="51" name="図 50" descr="ダイアグラム&#10;&#10;自動的に生成された説明">
            <a:extLst>
              <a:ext uri="{FF2B5EF4-FFF2-40B4-BE49-F238E27FC236}">
                <a16:creationId xmlns:a16="http://schemas.microsoft.com/office/drawing/2014/main" id="{1FD9338A-461F-33EF-D907-B33937349A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43200" y="5177624"/>
            <a:ext cx="1558959" cy="1070776"/>
          </a:xfrm>
          <a:prstGeom prst="rect">
            <a:avLst/>
          </a:prstGeom>
        </p:spPr>
      </p:pic>
      <p:pic>
        <p:nvPicPr>
          <p:cNvPr id="52" name="図 51" descr="座る, 電話 が含まれている画像&#10;&#10;自動的に生成された説明">
            <a:extLst>
              <a:ext uri="{FF2B5EF4-FFF2-40B4-BE49-F238E27FC236}">
                <a16:creationId xmlns:a16="http://schemas.microsoft.com/office/drawing/2014/main" id="{34FE799C-5404-0375-6AF7-B4CA8B3E0F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235" y="4977771"/>
            <a:ext cx="1800965" cy="1350723"/>
          </a:xfrm>
          <a:prstGeom prst="rect">
            <a:avLst/>
          </a:prstGeom>
        </p:spPr>
      </p:pic>
      <p:sp>
        <p:nvSpPr>
          <p:cNvPr id="53" name="スライド番号プレースホルダー 2">
            <a:extLst>
              <a:ext uri="{FF2B5EF4-FFF2-40B4-BE49-F238E27FC236}">
                <a16:creationId xmlns:a16="http://schemas.microsoft.com/office/drawing/2014/main" id="{6D29A547-DE36-D896-D759-604F40B1F254}"/>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44</a:t>
            </a:fld>
            <a:endParaRPr kumimoji="1" lang="en-GB">
              <a:latin typeface="Yu Gothic UI" panose="020B0500000000000000" pitchFamily="50" charset="-128"/>
              <a:ea typeface="Yu Gothic UI" panose="020B0500000000000000" pitchFamily="50" charset="-128"/>
            </a:endParaRPr>
          </a:p>
        </p:txBody>
      </p:sp>
      <p:grpSp>
        <p:nvGrpSpPr>
          <p:cNvPr id="4" name="グループ化 3">
            <a:extLst>
              <a:ext uri="{FF2B5EF4-FFF2-40B4-BE49-F238E27FC236}">
                <a16:creationId xmlns:a16="http://schemas.microsoft.com/office/drawing/2014/main" id="{B01A904B-67DB-DA0C-E89C-402942DF09A6}"/>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5222B9B6-2F8F-171C-9AB6-03ADD938FE4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235ACC20-4B90-D0A9-C58A-114260922289}"/>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8"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kumimoji="1" lang="ja-JP" altLang="en-US"/>
              <a:t>区役所庁舎空間の最適化による</a:t>
            </a:r>
            <a:br>
              <a:rPr kumimoji="1" lang="en-US" altLang="ja-JP"/>
            </a:br>
            <a:r>
              <a:rPr kumimoji="1" lang="ja-JP" altLang="en-US"/>
              <a:t>　住民サービスの向上</a:t>
            </a:r>
          </a:p>
        </p:txBody>
      </p:sp>
    </p:spTree>
    <p:extLst>
      <p:ext uri="{BB962C8B-B14F-4D97-AF65-F5344CB8AC3E}">
        <p14:creationId xmlns:p14="http://schemas.microsoft.com/office/powerpoint/2010/main" val="2797854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45</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EF2CD553-523F-FEC0-CE82-BD2F7A42D076}"/>
              </a:ext>
            </a:extLst>
          </p:cNvPr>
          <p:cNvSpPr>
            <a:spLocks noGrp="1"/>
          </p:cNvSpPr>
          <p:nvPr>
            <p:ph type="body" sz="quarter" idx="13"/>
          </p:nvPr>
        </p:nvSpPr>
        <p:spPr/>
        <p:txBody>
          <a:bodyPr/>
          <a:lstStyle/>
          <a:p>
            <a:r>
              <a:rPr lang="ja-JP" altLang="en-US"/>
              <a:t>リアルとデジタルのハイブリッドですべての世代の地域住民が参画することで地域コミュニティが活性化し、身近な地域課題の解決やまちづくりを進めることができる町会活動を実現すること。</a:t>
            </a:r>
          </a:p>
        </p:txBody>
      </p:sp>
      <p:sp>
        <p:nvSpPr>
          <p:cNvPr id="28" name="テキスト プレースホルダー 27">
            <a:extLst>
              <a:ext uri="{FF2B5EF4-FFF2-40B4-BE49-F238E27FC236}">
                <a16:creationId xmlns:a16="http://schemas.microsoft.com/office/drawing/2014/main" id="{270F8D0B-9858-F885-CF71-DE57DBDFCA6B}"/>
              </a:ext>
            </a:extLst>
          </p:cNvPr>
          <p:cNvSpPr>
            <a:spLocks noGrp="1"/>
          </p:cNvSpPr>
          <p:nvPr>
            <p:ph type="body" sz="quarter" idx="14"/>
          </p:nvPr>
        </p:nvSpPr>
        <p:spPr>
          <a:xfrm>
            <a:off x="5904000" y="2057399"/>
            <a:ext cx="3414740" cy="511528"/>
          </a:xfrm>
        </p:spPr>
        <p:txBody>
          <a:bodyPr/>
          <a:lstStyle/>
          <a:p>
            <a:r>
              <a:rPr lang="ja-JP" altLang="en-US" sz="1100">
                <a:solidFill>
                  <a:srgbClr val="000000"/>
                </a:solidFill>
                <a:latin typeface="Yu Gothic UI" panose="020B0500000000000000" pitchFamily="50" charset="-128"/>
                <a:ea typeface="Yu Gothic UI" panose="020B0500000000000000" pitchFamily="50" charset="-128"/>
              </a:rPr>
              <a:t>利用者アンケートで「満足した」と回答した割合</a:t>
            </a:r>
            <a:endParaRPr lang="ja-JP" altLang="en-US"/>
          </a:p>
        </p:txBody>
      </p:sp>
      <p:sp>
        <p:nvSpPr>
          <p:cNvPr id="30" name="テキスト プレースホルダー 3">
            <a:extLst>
              <a:ext uri="{FF2B5EF4-FFF2-40B4-BE49-F238E27FC236}">
                <a16:creationId xmlns:a16="http://schemas.microsoft.com/office/drawing/2014/main" id="{349C5491-5D7A-6434-5019-160FFB28EFCA}"/>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地域活動の中核をなす第一層である町会のうちモデルとなる町会に実証的にアプリを導入し、必要となる人的な側面支援やアプリの普及広報活動支援を行うことで主体的なデジタル化を進めるきっかけづくりを行う。</a:t>
            </a:r>
          </a:p>
          <a:p>
            <a:r>
              <a:rPr lang="ja-JP" altLang="en-US"/>
              <a:t>モデルとなる町会において、町会活動における負担軽減やコミュニケーション方法の充実、デジタルを中心とした若い世代など幅広い世代の参画により、地域コミュニティが活性化し、主体的に身近な地域課題の解決やまちづくりを進めることができる町会活動を実現する。</a:t>
            </a:r>
          </a:p>
          <a:p>
            <a:r>
              <a:rPr lang="ja-JP" altLang="en-US"/>
              <a:t>町会活動のデジタル化について、総合的な効果測定・課題検証を実施し、その成果を各区役所や他の町会と共有することで、市内全域の町会のデジタル化を推進していく。</a:t>
            </a:r>
          </a:p>
        </p:txBody>
      </p:sp>
      <p:graphicFrame>
        <p:nvGraphicFramePr>
          <p:cNvPr id="31" name="表プレースホルダー 18">
            <a:extLst>
              <a:ext uri="{FF2B5EF4-FFF2-40B4-BE49-F238E27FC236}">
                <a16:creationId xmlns:a16="http://schemas.microsoft.com/office/drawing/2014/main" id="{6572F2B7-4A14-ACD5-CA0D-4CCE6B0EB731}"/>
              </a:ext>
            </a:extLst>
          </p:cNvPr>
          <p:cNvGraphicFramePr>
            <a:graphicFrameLocks/>
          </p:cNvGraphicFramePr>
          <p:nvPr/>
        </p:nvGraphicFramePr>
        <p:xfrm>
          <a:off x="5943600" y="25137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50</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50</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50</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32" name="正方形/長方形 31">
            <a:extLst>
              <a:ext uri="{FF2B5EF4-FFF2-40B4-BE49-F238E27FC236}">
                <a16:creationId xmlns:a16="http://schemas.microsoft.com/office/drawing/2014/main" id="{ACB800EF-A0A1-D056-3DEB-3493830A94C9}"/>
              </a:ext>
            </a:extLst>
          </p:cNvPr>
          <p:cNvSpPr/>
          <p:nvPr/>
        </p:nvSpPr>
        <p:spPr>
          <a:xfrm>
            <a:off x="4860000" y="1296000"/>
            <a:ext cx="972000" cy="685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6" name="正方形/長方形 45">
            <a:extLst>
              <a:ext uri="{FF2B5EF4-FFF2-40B4-BE49-F238E27FC236}">
                <a16:creationId xmlns:a16="http://schemas.microsoft.com/office/drawing/2014/main" id="{BDBDA36E-D1DD-3A16-1C92-88BBFA7AEE6F}"/>
              </a:ext>
            </a:extLst>
          </p:cNvPr>
          <p:cNvSpPr/>
          <p:nvPr/>
        </p:nvSpPr>
        <p:spPr>
          <a:xfrm>
            <a:off x="4860000" y="2057399"/>
            <a:ext cx="972000" cy="151062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47" name="グループ化 46">
            <a:extLst>
              <a:ext uri="{FF2B5EF4-FFF2-40B4-BE49-F238E27FC236}">
                <a16:creationId xmlns:a16="http://schemas.microsoft.com/office/drawing/2014/main" id="{74ACC815-1070-90BD-3EB7-8BF4CD922B0B}"/>
              </a:ext>
            </a:extLst>
          </p:cNvPr>
          <p:cNvGrpSpPr/>
          <p:nvPr/>
        </p:nvGrpSpPr>
        <p:grpSpPr>
          <a:xfrm>
            <a:off x="4881838" y="3965280"/>
            <a:ext cx="1157494" cy="243520"/>
            <a:chOff x="528309" y="7695403"/>
            <a:chExt cx="1157494" cy="243520"/>
          </a:xfrm>
        </p:grpSpPr>
        <p:sp>
          <p:nvSpPr>
            <p:cNvPr id="48" name="正方形/長方形 47">
              <a:extLst>
                <a:ext uri="{FF2B5EF4-FFF2-40B4-BE49-F238E27FC236}">
                  <a16:creationId xmlns:a16="http://schemas.microsoft.com/office/drawing/2014/main" id="{DCF2C139-E0C7-6BCA-5860-0827E913922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17EED611-3BAC-2D5E-A1AB-81FB3EB04799}"/>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1" name="正方形/長方形 50">
            <a:extLst>
              <a:ext uri="{FF2B5EF4-FFF2-40B4-BE49-F238E27FC236}">
                <a16:creationId xmlns:a16="http://schemas.microsoft.com/office/drawing/2014/main" id="{8E135D11-DCAC-D9B5-5EAA-97381604E4D9}"/>
              </a:ext>
            </a:extLst>
          </p:cNvPr>
          <p:cNvSpPr/>
          <p:nvPr/>
        </p:nvSpPr>
        <p:spPr>
          <a:xfrm>
            <a:off x="6972478" y="4324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正方形/長方形 51">
            <a:extLst>
              <a:ext uri="{FF2B5EF4-FFF2-40B4-BE49-F238E27FC236}">
                <a16:creationId xmlns:a16="http://schemas.microsoft.com/office/drawing/2014/main" id="{484FE1B7-6C7A-AAC5-BB10-894413C30539}"/>
              </a:ext>
            </a:extLst>
          </p:cNvPr>
          <p:cNvSpPr/>
          <p:nvPr/>
        </p:nvSpPr>
        <p:spPr>
          <a:xfrm>
            <a:off x="5928478" y="4324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E50BEECE-D3AD-6602-C9AF-E01455A2C075}"/>
              </a:ext>
            </a:extLst>
          </p:cNvPr>
          <p:cNvSpPr/>
          <p:nvPr/>
        </p:nvSpPr>
        <p:spPr>
          <a:xfrm>
            <a:off x="8016478" y="4324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テキスト ボックス 53">
            <a:extLst>
              <a:ext uri="{FF2B5EF4-FFF2-40B4-BE49-F238E27FC236}">
                <a16:creationId xmlns:a16="http://schemas.microsoft.com/office/drawing/2014/main" id="{A0E775F8-7DF7-27ED-16C5-FEB0DD676593}"/>
              </a:ext>
            </a:extLst>
          </p:cNvPr>
          <p:cNvSpPr txBox="1"/>
          <p:nvPr/>
        </p:nvSpPr>
        <p:spPr>
          <a:xfrm>
            <a:off x="4881838" y="4632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事業の実施</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5" name="テキスト ボックス 54">
            <a:extLst>
              <a:ext uri="{FF2B5EF4-FFF2-40B4-BE49-F238E27FC236}">
                <a16:creationId xmlns:a16="http://schemas.microsoft.com/office/drawing/2014/main" id="{45741FFF-ECC5-98B5-63FC-8137457B0F51}"/>
              </a:ext>
            </a:extLst>
          </p:cNvPr>
          <p:cNvSpPr txBox="1"/>
          <p:nvPr/>
        </p:nvSpPr>
        <p:spPr>
          <a:xfrm>
            <a:off x="4881838" y="5173543"/>
            <a:ext cx="972000" cy="465257"/>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a:solidFill>
                  <a:schemeClr val="bg1"/>
                </a:solidFill>
                <a:latin typeface="Yu Gothic UI" panose="020B0500000000000000" pitchFamily="50" charset="-128"/>
                <a:ea typeface="Yu Gothic UI" panose="020B0500000000000000" pitchFamily="50" charset="-128"/>
              </a:rPr>
              <a:t>効果・課題の</a:t>
            </a:r>
            <a:endParaRPr lang="en-US" altLang="ja-JP" sz="1000" b="1">
              <a:solidFill>
                <a:schemeClr val="bg1"/>
              </a:solidFill>
              <a:latin typeface="Yu Gothic UI" panose="020B0500000000000000" pitchFamily="50" charset="-128"/>
              <a:ea typeface="Yu Gothic UI" panose="020B0500000000000000" pitchFamily="50" charset="-128"/>
            </a:endParaRPr>
          </a:p>
          <a:p>
            <a:pPr algn="ctr" defTabSz="228600">
              <a:defRPr/>
            </a:pPr>
            <a:r>
              <a:rPr lang="ja-JP" altLang="en-US" sz="1000" b="1">
                <a:solidFill>
                  <a:schemeClr val="bg1"/>
                </a:solidFill>
                <a:latin typeface="Yu Gothic UI" panose="020B0500000000000000" pitchFamily="50" charset="-128"/>
                <a:ea typeface="Yu Gothic UI" panose="020B0500000000000000" pitchFamily="50" charset="-128"/>
              </a:rPr>
              <a:t>共有</a:t>
            </a:r>
            <a:endParaRPr kumimoji="1" lang="ja-JP" altLang="en-US" sz="1000" b="1">
              <a:solidFill>
                <a:schemeClr val="bg1"/>
              </a:solidFill>
              <a:latin typeface="Yu Gothic UI" panose="020B0500000000000000" pitchFamily="50" charset="-128"/>
              <a:ea typeface="Yu Gothic UI" panose="020B0500000000000000" pitchFamily="50" charset="-128"/>
            </a:endParaRPr>
          </a:p>
        </p:txBody>
      </p:sp>
      <p:sp>
        <p:nvSpPr>
          <p:cNvPr id="56" name="ホームベース 30">
            <a:extLst>
              <a:ext uri="{FF2B5EF4-FFF2-40B4-BE49-F238E27FC236}">
                <a16:creationId xmlns:a16="http://schemas.microsoft.com/office/drawing/2014/main" id="{FCFD5FA0-4AC7-5C73-3707-A3293452E4E1}"/>
              </a:ext>
            </a:extLst>
          </p:cNvPr>
          <p:cNvSpPr/>
          <p:nvPr/>
        </p:nvSpPr>
        <p:spPr>
          <a:xfrm>
            <a:off x="5928478" y="46320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モデル町会へ</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の試行導入</a:t>
            </a:r>
          </a:p>
        </p:txBody>
      </p:sp>
      <p:sp>
        <p:nvSpPr>
          <p:cNvPr id="57" name="ホームベース 30">
            <a:extLst>
              <a:ext uri="{FF2B5EF4-FFF2-40B4-BE49-F238E27FC236}">
                <a16:creationId xmlns:a16="http://schemas.microsoft.com/office/drawing/2014/main" id="{BF224AF3-8957-5437-F083-37DE595533F5}"/>
              </a:ext>
            </a:extLst>
          </p:cNvPr>
          <p:cNvSpPr/>
          <p:nvPr/>
        </p:nvSpPr>
        <p:spPr>
          <a:xfrm>
            <a:off x="5928478" y="5173543"/>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効果・課題の共有</a:t>
            </a:r>
          </a:p>
        </p:txBody>
      </p:sp>
      <p:sp>
        <p:nvSpPr>
          <p:cNvPr id="58" name="ホームベース 30">
            <a:extLst>
              <a:ext uri="{FF2B5EF4-FFF2-40B4-BE49-F238E27FC236}">
                <a16:creationId xmlns:a16="http://schemas.microsoft.com/office/drawing/2014/main" id="{4264939D-9165-C96D-8B98-6B724D163AC1}"/>
              </a:ext>
            </a:extLst>
          </p:cNvPr>
          <p:cNvSpPr/>
          <p:nvPr/>
        </p:nvSpPr>
        <p:spPr>
          <a:xfrm>
            <a:off x="6995278" y="4637314"/>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モデル町会へ</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の試行導入</a:t>
            </a:r>
          </a:p>
        </p:txBody>
      </p:sp>
      <p:sp>
        <p:nvSpPr>
          <p:cNvPr id="63" name="テキスト プレースホルダー 12">
            <a:extLst>
              <a:ext uri="{FF2B5EF4-FFF2-40B4-BE49-F238E27FC236}">
                <a16:creationId xmlns:a16="http://schemas.microsoft.com/office/drawing/2014/main" id="{95DB686C-948F-2A83-2703-EDC7E66F0574}"/>
              </a:ext>
            </a:extLst>
          </p:cNvPr>
          <p:cNvSpPr txBox="1">
            <a:spLocks/>
          </p:cNvSpPr>
          <p:nvPr/>
        </p:nvSpPr>
        <p:spPr>
          <a:xfrm>
            <a:off x="457200" y="41148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年度には、モデル地区として選定した</a:t>
            </a:r>
            <a:r>
              <a:rPr kumimoji="1" lang="ja-JP" altLang="en-US"/>
              <a:t>３区４町会</a:t>
            </a:r>
            <a:r>
              <a:rPr lang="ja-JP" altLang="en-US"/>
              <a:t>において、アプリの導入を行い、電子回覧板などを活用した地域活動のデジタル化を進めた。</a:t>
            </a:r>
          </a:p>
        </p:txBody>
      </p:sp>
      <p:grpSp>
        <p:nvGrpSpPr>
          <p:cNvPr id="64" name="グループ化 63">
            <a:extLst>
              <a:ext uri="{FF2B5EF4-FFF2-40B4-BE49-F238E27FC236}">
                <a16:creationId xmlns:a16="http://schemas.microsoft.com/office/drawing/2014/main" id="{587BBB50-DBCE-B683-525B-3CD9330884DD}"/>
              </a:ext>
            </a:extLst>
          </p:cNvPr>
          <p:cNvGrpSpPr/>
          <p:nvPr/>
        </p:nvGrpSpPr>
        <p:grpSpPr>
          <a:xfrm>
            <a:off x="447675" y="3810000"/>
            <a:ext cx="1375502" cy="243520"/>
            <a:chOff x="528309" y="7695403"/>
            <a:chExt cx="1375502" cy="243520"/>
          </a:xfrm>
        </p:grpSpPr>
        <p:sp>
          <p:nvSpPr>
            <p:cNvPr id="65" name="正方形/長方形 64">
              <a:extLst>
                <a:ext uri="{FF2B5EF4-FFF2-40B4-BE49-F238E27FC236}">
                  <a16:creationId xmlns:a16="http://schemas.microsoft.com/office/drawing/2014/main" id="{A4CC33D3-5E79-91FD-0D6B-84923F4B788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F342C895-9CBA-985D-DD6F-A9A5E0C7779D}"/>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67" name="図 66" descr="電子機器, モニター, メーター, 携帯電話 が含まれている画像&#10;&#10;自動的に生成された説明">
            <a:extLst>
              <a:ext uri="{FF2B5EF4-FFF2-40B4-BE49-F238E27FC236}">
                <a16:creationId xmlns:a16="http://schemas.microsoft.com/office/drawing/2014/main" id="{742F45FD-2D60-FDE2-62A3-9029DB095A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6277" y="4924392"/>
            <a:ext cx="466950" cy="663065"/>
          </a:xfrm>
          <a:prstGeom prst="rect">
            <a:avLst/>
          </a:prstGeom>
        </p:spPr>
      </p:pic>
      <p:grpSp>
        <p:nvGrpSpPr>
          <p:cNvPr id="68" name="グループ化 67">
            <a:extLst>
              <a:ext uri="{FF2B5EF4-FFF2-40B4-BE49-F238E27FC236}">
                <a16:creationId xmlns:a16="http://schemas.microsoft.com/office/drawing/2014/main" id="{5593D2C5-E0E3-D41D-8848-45480B47A5D1}"/>
              </a:ext>
            </a:extLst>
          </p:cNvPr>
          <p:cNvGrpSpPr/>
          <p:nvPr/>
        </p:nvGrpSpPr>
        <p:grpSpPr>
          <a:xfrm>
            <a:off x="661854" y="4877923"/>
            <a:ext cx="766897" cy="454616"/>
            <a:chOff x="2676607" y="3356321"/>
            <a:chExt cx="1908316" cy="1158777"/>
          </a:xfrm>
        </p:grpSpPr>
        <p:pic>
          <p:nvPicPr>
            <p:cNvPr id="69" name="図 68" descr="QR コード&#10;&#10;自動的に生成された説明">
              <a:extLst>
                <a:ext uri="{FF2B5EF4-FFF2-40B4-BE49-F238E27FC236}">
                  <a16:creationId xmlns:a16="http://schemas.microsoft.com/office/drawing/2014/main" id="{5B3E0046-2CBB-09F6-3A58-2B0EE94E6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6201" y="3379891"/>
              <a:ext cx="1129128" cy="1135207"/>
            </a:xfrm>
            <a:prstGeom prst="rect">
              <a:avLst/>
            </a:prstGeom>
          </p:spPr>
        </p:pic>
        <p:sp>
          <p:nvSpPr>
            <p:cNvPr id="70" name="吹き出し: 円形 69">
              <a:extLst>
                <a:ext uri="{FF2B5EF4-FFF2-40B4-BE49-F238E27FC236}">
                  <a16:creationId xmlns:a16="http://schemas.microsoft.com/office/drawing/2014/main" id="{DF510DDC-7C8D-AA01-ED1B-3998678B3233}"/>
                </a:ext>
              </a:extLst>
            </p:cNvPr>
            <p:cNvSpPr/>
            <p:nvPr/>
          </p:nvSpPr>
          <p:spPr>
            <a:xfrm>
              <a:off x="2676607" y="3356321"/>
              <a:ext cx="1908316" cy="1135207"/>
            </a:xfrm>
            <a:prstGeom prst="wedgeEllipseCallout">
              <a:avLst>
                <a:gd name="adj1" fmla="val 111584"/>
                <a:gd name="adj2" fmla="val 22717"/>
              </a:avLst>
            </a:prstGeom>
            <a:noFill/>
            <a:ln>
              <a:solidFill>
                <a:srgbClr val="AF193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grpSp>
      <p:grpSp>
        <p:nvGrpSpPr>
          <p:cNvPr id="71" name="グループ化 70">
            <a:extLst>
              <a:ext uri="{FF2B5EF4-FFF2-40B4-BE49-F238E27FC236}">
                <a16:creationId xmlns:a16="http://schemas.microsoft.com/office/drawing/2014/main" id="{59B67BD6-2EAC-D28D-76A6-F23A6C191646}"/>
              </a:ext>
            </a:extLst>
          </p:cNvPr>
          <p:cNvGrpSpPr/>
          <p:nvPr/>
        </p:nvGrpSpPr>
        <p:grpSpPr>
          <a:xfrm>
            <a:off x="3352501" y="4745630"/>
            <a:ext cx="891254" cy="729372"/>
            <a:chOff x="2597876" y="4870824"/>
            <a:chExt cx="2082124" cy="1745403"/>
          </a:xfrm>
        </p:grpSpPr>
        <p:pic>
          <p:nvPicPr>
            <p:cNvPr id="72" name="図 71" descr="屋内, テーブル, ゲーム, 皿 が含まれている画像&#10;&#10;自動的に生成された説明">
              <a:extLst>
                <a:ext uri="{FF2B5EF4-FFF2-40B4-BE49-F238E27FC236}">
                  <a16:creationId xmlns:a16="http://schemas.microsoft.com/office/drawing/2014/main" id="{3E94AD4C-344C-045A-D480-F18D202108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8259" y="4891675"/>
              <a:ext cx="1697300" cy="1603948"/>
            </a:xfrm>
            <a:prstGeom prst="rect">
              <a:avLst/>
            </a:prstGeom>
          </p:spPr>
        </p:pic>
        <p:sp>
          <p:nvSpPr>
            <p:cNvPr id="73" name="吹き出し: 円形 72">
              <a:extLst>
                <a:ext uri="{FF2B5EF4-FFF2-40B4-BE49-F238E27FC236}">
                  <a16:creationId xmlns:a16="http://schemas.microsoft.com/office/drawing/2014/main" id="{1E65507F-E0BA-6D8B-8078-FCD1A4943C6C}"/>
                </a:ext>
              </a:extLst>
            </p:cNvPr>
            <p:cNvSpPr/>
            <p:nvPr/>
          </p:nvSpPr>
          <p:spPr>
            <a:xfrm>
              <a:off x="2597876" y="4870824"/>
              <a:ext cx="2082124" cy="1745403"/>
            </a:xfrm>
            <a:prstGeom prst="wedgeEllipseCallout">
              <a:avLst>
                <a:gd name="adj1" fmla="val -119780"/>
                <a:gd name="adj2" fmla="val 15605"/>
              </a:avLst>
            </a:prstGeom>
            <a:noFill/>
            <a:ln>
              <a:solidFill>
                <a:srgbClr val="AF193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grpSp>
      <p:pic>
        <p:nvPicPr>
          <p:cNvPr id="74" name="図 73" descr="部屋 が含まれている画像&#10;&#10;自動的に生成された説明">
            <a:extLst>
              <a:ext uri="{FF2B5EF4-FFF2-40B4-BE49-F238E27FC236}">
                <a16:creationId xmlns:a16="http://schemas.microsoft.com/office/drawing/2014/main" id="{3591B4C9-9A83-20A3-E582-88BF439C35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5797" y="6074321"/>
            <a:ext cx="602809" cy="628559"/>
          </a:xfrm>
          <a:prstGeom prst="rect">
            <a:avLst/>
          </a:prstGeom>
        </p:spPr>
      </p:pic>
      <p:pic>
        <p:nvPicPr>
          <p:cNvPr id="75" name="図 74">
            <a:extLst>
              <a:ext uri="{FF2B5EF4-FFF2-40B4-BE49-F238E27FC236}">
                <a16:creationId xmlns:a16="http://schemas.microsoft.com/office/drawing/2014/main" id="{D12DD8B6-B7C2-14A5-9C47-E4DEEBCD0B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7986" y="6057825"/>
            <a:ext cx="521822" cy="635787"/>
          </a:xfrm>
          <a:prstGeom prst="rect">
            <a:avLst/>
          </a:prstGeom>
        </p:spPr>
      </p:pic>
      <p:pic>
        <p:nvPicPr>
          <p:cNvPr id="76" name="図 75" descr="シャツ が含まれている画像&#10;&#10;自動的に生成された説明">
            <a:extLst>
              <a:ext uri="{FF2B5EF4-FFF2-40B4-BE49-F238E27FC236}">
                <a16:creationId xmlns:a16="http://schemas.microsoft.com/office/drawing/2014/main" id="{0F7C5D60-C565-4213-B845-3D13A79BB8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97515" y="6035227"/>
            <a:ext cx="445205" cy="647493"/>
          </a:xfrm>
          <a:prstGeom prst="rect">
            <a:avLst/>
          </a:prstGeom>
        </p:spPr>
      </p:pic>
      <p:pic>
        <p:nvPicPr>
          <p:cNvPr id="77" name="図 76">
            <a:extLst>
              <a:ext uri="{FF2B5EF4-FFF2-40B4-BE49-F238E27FC236}">
                <a16:creationId xmlns:a16="http://schemas.microsoft.com/office/drawing/2014/main" id="{C583695C-7447-BB1F-5B72-4859E704B4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3362" y="6062923"/>
            <a:ext cx="556277" cy="642677"/>
          </a:xfrm>
          <a:prstGeom prst="rect">
            <a:avLst/>
          </a:prstGeom>
        </p:spPr>
      </p:pic>
      <p:cxnSp>
        <p:nvCxnSpPr>
          <p:cNvPr id="78" name="直線矢印コネクタ 77">
            <a:extLst>
              <a:ext uri="{FF2B5EF4-FFF2-40B4-BE49-F238E27FC236}">
                <a16:creationId xmlns:a16="http://schemas.microsoft.com/office/drawing/2014/main" id="{A5760B69-D021-0143-C637-FD1D241F46E3}"/>
              </a:ext>
            </a:extLst>
          </p:cNvPr>
          <p:cNvCxnSpPr>
            <a:cxnSpLocks/>
            <a:stCxn id="77" idx="0"/>
          </p:cNvCxnSpPr>
          <p:nvPr/>
        </p:nvCxnSpPr>
        <p:spPr>
          <a:xfrm flipV="1">
            <a:off x="911501" y="5652764"/>
            <a:ext cx="1065855" cy="4101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B9E23DB4-B267-A974-53CE-E41CC6E41338}"/>
              </a:ext>
            </a:extLst>
          </p:cNvPr>
          <p:cNvCxnSpPr>
            <a:cxnSpLocks/>
          </p:cNvCxnSpPr>
          <p:nvPr/>
        </p:nvCxnSpPr>
        <p:spPr>
          <a:xfrm flipV="1">
            <a:off x="1920815" y="5729889"/>
            <a:ext cx="298073" cy="2260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6463F821-444C-326E-D86E-4C8685BE3012}"/>
              </a:ext>
            </a:extLst>
          </p:cNvPr>
          <p:cNvCxnSpPr>
            <a:cxnSpLocks/>
            <a:endCxn id="74" idx="0"/>
          </p:cNvCxnSpPr>
          <p:nvPr/>
        </p:nvCxnSpPr>
        <p:spPr>
          <a:xfrm>
            <a:off x="2611318" y="5709994"/>
            <a:ext cx="1005884" cy="3643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DEE7C92B-3225-D3E0-F9BF-2FF57B461395}"/>
              </a:ext>
            </a:extLst>
          </p:cNvPr>
          <p:cNvCxnSpPr>
            <a:cxnSpLocks/>
            <a:stCxn id="76" idx="0"/>
          </p:cNvCxnSpPr>
          <p:nvPr/>
        </p:nvCxnSpPr>
        <p:spPr>
          <a:xfrm flipH="1" flipV="1">
            <a:off x="2426366" y="5727559"/>
            <a:ext cx="193752" cy="3076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37CCEBCD-4D72-AA6D-D85A-6381CA0FD02A}"/>
              </a:ext>
            </a:extLst>
          </p:cNvPr>
          <p:cNvSpPr txBox="1"/>
          <p:nvPr/>
        </p:nvSpPr>
        <p:spPr>
          <a:xfrm>
            <a:off x="564525" y="5334000"/>
            <a:ext cx="1112372" cy="400110"/>
          </a:xfrm>
          <a:prstGeom prst="rect">
            <a:avLst/>
          </a:prstGeom>
          <a:noFill/>
        </p:spPr>
        <p:txBody>
          <a:bodyPr wrap="square" rtlCol="0">
            <a:spAutoFit/>
          </a:bodyPr>
          <a:lstStyle/>
          <a:p>
            <a:r>
              <a:rPr kumimoji="1" lang="ja-JP" altLang="en-US" sz="1000">
                <a:latin typeface="Yu Gothic UI" panose="020B0500000000000000" pitchFamily="50" charset="-128"/>
                <a:ea typeface="Yu Gothic UI" panose="020B0500000000000000" pitchFamily="50" charset="-128"/>
              </a:rPr>
              <a:t>電子回覧板機能</a:t>
            </a:r>
          </a:p>
        </p:txBody>
      </p:sp>
      <p:sp>
        <p:nvSpPr>
          <p:cNvPr id="83" name="テキスト ボックス 82">
            <a:extLst>
              <a:ext uri="{FF2B5EF4-FFF2-40B4-BE49-F238E27FC236}">
                <a16:creationId xmlns:a16="http://schemas.microsoft.com/office/drawing/2014/main" id="{93CD8C0D-AEE8-3C72-EC4B-6D483685BAD5}"/>
              </a:ext>
            </a:extLst>
          </p:cNvPr>
          <p:cNvSpPr txBox="1"/>
          <p:nvPr/>
        </p:nvSpPr>
        <p:spPr>
          <a:xfrm>
            <a:off x="3077045" y="5539358"/>
            <a:ext cx="1720451" cy="400110"/>
          </a:xfrm>
          <a:prstGeom prst="rect">
            <a:avLst/>
          </a:prstGeom>
          <a:noFill/>
        </p:spPr>
        <p:txBody>
          <a:bodyPr wrap="square" rtlCol="0">
            <a:spAutoFit/>
          </a:bodyPr>
          <a:lstStyle/>
          <a:p>
            <a:r>
              <a:rPr kumimoji="1" lang="ja-JP" altLang="en-US" sz="1000">
                <a:latin typeface="Yu Gothic UI" panose="020B0500000000000000" pitchFamily="50" charset="-128"/>
                <a:ea typeface="Yu Gothic UI" panose="020B0500000000000000" pitchFamily="50" charset="-128"/>
              </a:rPr>
              <a:t>災害時等の情報共有機能</a:t>
            </a:r>
          </a:p>
        </p:txBody>
      </p:sp>
      <p:graphicFrame>
        <p:nvGraphicFramePr>
          <p:cNvPr id="84" name="表 83">
            <a:extLst>
              <a:ext uri="{FF2B5EF4-FFF2-40B4-BE49-F238E27FC236}">
                <a16:creationId xmlns:a16="http://schemas.microsoft.com/office/drawing/2014/main" id="{4FB0E3E6-C18C-9A1D-1382-7AB10ED69F4A}"/>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pSp>
        <p:nvGrpSpPr>
          <p:cNvPr id="6" name="グループ化 5">
            <a:extLst>
              <a:ext uri="{FF2B5EF4-FFF2-40B4-BE49-F238E27FC236}">
                <a16:creationId xmlns:a16="http://schemas.microsoft.com/office/drawing/2014/main" id="{9926419A-4ADA-0A34-E92B-B57F668D0ABC}"/>
              </a:ext>
            </a:extLst>
          </p:cNvPr>
          <p:cNvGrpSpPr/>
          <p:nvPr/>
        </p:nvGrpSpPr>
        <p:grpSpPr>
          <a:xfrm>
            <a:off x="4881600" y="892800"/>
            <a:ext cx="2011895" cy="243520"/>
            <a:chOff x="528309" y="3016181"/>
            <a:chExt cx="2011895" cy="243520"/>
          </a:xfrm>
        </p:grpSpPr>
        <p:sp>
          <p:nvSpPr>
            <p:cNvPr id="7" name="正方形/長方形 6">
              <a:extLst>
                <a:ext uri="{FF2B5EF4-FFF2-40B4-BE49-F238E27FC236}">
                  <a16:creationId xmlns:a16="http://schemas.microsoft.com/office/drawing/2014/main" id="{2CD3F58D-E366-28DC-0987-C09C63778AF0}"/>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27835855-368C-5801-912D-7DD92533F5D6}"/>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9"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kumimoji="1" lang="ja-JP" altLang="en-US"/>
              <a:t>町会活動に役立つアプリを試行導入</a:t>
            </a:r>
          </a:p>
        </p:txBody>
      </p:sp>
    </p:spTree>
    <p:extLst>
      <p:ext uri="{BB962C8B-B14F-4D97-AF65-F5344CB8AC3E}">
        <p14:creationId xmlns:p14="http://schemas.microsoft.com/office/powerpoint/2010/main" val="1055639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プレースホルダー 24">
            <a:extLst>
              <a:ext uri="{FF2B5EF4-FFF2-40B4-BE49-F238E27FC236}">
                <a16:creationId xmlns:a16="http://schemas.microsoft.com/office/drawing/2014/main" id="{9B5FAFE4-7BA3-C8E9-4EA1-72B123760C6D}"/>
              </a:ext>
            </a:extLst>
          </p:cNvPr>
          <p:cNvSpPr>
            <a:spLocks noGrp="1"/>
          </p:cNvSpPr>
          <p:nvPr>
            <p:ph type="body" sz="quarter" idx="13"/>
          </p:nvPr>
        </p:nvSpPr>
        <p:spPr/>
        <p:txBody>
          <a:bodyPr/>
          <a:lstStyle/>
          <a:p>
            <a:r>
              <a:rPr kumimoji="0" lang="ja-JP" altLang="en-US" sz="1100">
                <a:solidFill>
                  <a:prstClr val="black"/>
                </a:solidFill>
                <a:latin typeface="Yu Gothic UI" panose="020B0500000000000000" pitchFamily="50" charset="-128"/>
                <a:ea typeface="Yu Gothic UI" panose="020B0500000000000000" pitchFamily="50" charset="-128"/>
              </a:rPr>
              <a:t>地域活動協議会の事務負担が軽減され、これまで以上に地域活動が活性化されていること。</a:t>
            </a:r>
          </a:p>
        </p:txBody>
      </p:sp>
      <p:sp>
        <p:nvSpPr>
          <p:cNvPr id="27" name="テキスト プレースホルダー 26">
            <a:extLst>
              <a:ext uri="{FF2B5EF4-FFF2-40B4-BE49-F238E27FC236}">
                <a16:creationId xmlns:a16="http://schemas.microsoft.com/office/drawing/2014/main" id="{A597C9F3-3F31-3B97-2A38-42A538EAC657}"/>
              </a:ext>
            </a:extLst>
          </p:cNvPr>
          <p:cNvSpPr>
            <a:spLocks noGrp="1"/>
          </p:cNvSpPr>
          <p:nvPr>
            <p:ph type="body" sz="quarter" idx="14"/>
          </p:nvPr>
        </p:nvSpPr>
        <p:spPr>
          <a:xfrm>
            <a:off x="5904000" y="1963153"/>
            <a:ext cx="3414740" cy="511528"/>
          </a:xfrm>
        </p:spPr>
        <p:txBody>
          <a:bodyPr/>
          <a:lstStyle/>
          <a:p>
            <a:r>
              <a:rPr kumimoji="0" lang="ja-JP" altLang="en-US" sz="1100">
                <a:solidFill>
                  <a:srgbClr val="000000"/>
                </a:solidFill>
                <a:latin typeface="Yu Gothic UI" panose="020B0500000000000000" pitchFamily="50" charset="-128"/>
                <a:ea typeface="Yu Gothic UI" panose="020B0500000000000000" pitchFamily="50" charset="-128"/>
              </a:rPr>
              <a:t>利用者アンケートの満足度</a:t>
            </a:r>
            <a:br>
              <a:rPr kumimoji="0" lang="en-US" altLang="ja-JP" sz="1100">
                <a:solidFill>
                  <a:srgbClr val="000000"/>
                </a:solidFill>
                <a:latin typeface="Yu Gothic UI" panose="020B0500000000000000" pitchFamily="50" charset="-128"/>
                <a:ea typeface="Yu Gothic UI" panose="020B0500000000000000" pitchFamily="50" charset="-128"/>
              </a:rPr>
            </a:br>
            <a:r>
              <a:rPr kumimoji="0" lang="ja-JP" altLang="en-US" sz="1100">
                <a:solidFill>
                  <a:srgbClr val="000000"/>
                </a:solidFill>
                <a:latin typeface="Yu Gothic UI" panose="020B0500000000000000" pitchFamily="50" charset="-128"/>
                <a:ea typeface="Yu Gothic UI" panose="020B0500000000000000" pitchFamily="50" charset="-128"/>
              </a:rPr>
              <a:t>（「事務負担軽減につながった」と回答した割合）</a:t>
            </a:r>
          </a:p>
        </p:txBody>
      </p:sp>
      <p:graphicFrame>
        <p:nvGraphicFramePr>
          <p:cNvPr id="29" name="表 28">
            <a:extLst>
              <a:ext uri="{FF2B5EF4-FFF2-40B4-BE49-F238E27FC236}">
                <a16:creationId xmlns:a16="http://schemas.microsoft.com/office/drawing/2014/main" id="{38960D2D-BF9B-C587-C96C-A7E0AA957D55}"/>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FF729430-E844-5625-6A27-9B8A8AFD10CD}"/>
              </a:ext>
            </a:extLst>
          </p:cNvPr>
          <p:cNvSpPr txBox="1">
            <a:spLocks/>
          </p:cNvSpPr>
          <p:nvPr/>
        </p:nvSpPr>
        <p:spPr>
          <a:xfrm>
            <a:off x="445009" y="1185592"/>
            <a:ext cx="41269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地域活動協議会補助金申請事務については、地域の課題解決のための事業ごとに資料作成が必要であり、事務の煩雑さによる地域の負担が大きい状況である。また、区役所での審査事務にも多くの時間を要している。</a:t>
            </a:r>
          </a:p>
          <a:p>
            <a:r>
              <a:rPr lang="ja-JP" altLang="en-US"/>
              <a:t>この問題を解決するため、レシートから決算書への転記や集計作業をシステム化することで、申請事務に費やす時間や負担の軽減を図る。</a:t>
            </a:r>
          </a:p>
          <a:p>
            <a:r>
              <a:rPr lang="ja-JP" altLang="en-US"/>
              <a:t>それにより軽減された労力をより充実した地域活動に活用することができる。</a:t>
            </a:r>
          </a:p>
        </p:txBody>
      </p:sp>
      <p:sp>
        <p:nvSpPr>
          <p:cNvPr id="33" name="テキスト プレースホルダー 12">
            <a:extLst>
              <a:ext uri="{FF2B5EF4-FFF2-40B4-BE49-F238E27FC236}">
                <a16:creationId xmlns:a16="http://schemas.microsoft.com/office/drawing/2014/main" id="{22F0875D-FD97-C70E-F150-2840DCE9E779}"/>
              </a:ext>
            </a:extLst>
          </p:cNvPr>
          <p:cNvSpPr txBox="1">
            <a:spLocks/>
          </p:cNvSpPr>
          <p:nvPr/>
        </p:nvSpPr>
        <p:spPr>
          <a:xfrm>
            <a:off x="457200" y="36576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a:t>
            </a:r>
            <a:r>
              <a:rPr lang="en-US" altLang="ja-JP"/>
              <a:t>11</a:t>
            </a:r>
            <a:r>
              <a:rPr lang="ja-JP" altLang="en-US"/>
              <a:t>月から</a:t>
            </a:r>
            <a:r>
              <a:rPr lang="en-US" altLang="ja-JP"/>
              <a:t>2025</a:t>
            </a:r>
            <a:r>
              <a:rPr lang="ja-JP" altLang="en-US"/>
              <a:t>年度事業にかかる地活協補助金申請事務の予算部分に関する運用を開始。</a:t>
            </a:r>
          </a:p>
        </p:txBody>
      </p:sp>
      <p:grpSp>
        <p:nvGrpSpPr>
          <p:cNvPr id="34" name="グループ化 33">
            <a:extLst>
              <a:ext uri="{FF2B5EF4-FFF2-40B4-BE49-F238E27FC236}">
                <a16:creationId xmlns:a16="http://schemas.microsoft.com/office/drawing/2014/main" id="{EE66A068-9925-309F-446B-A751209CCE4D}"/>
              </a:ext>
            </a:extLst>
          </p:cNvPr>
          <p:cNvGrpSpPr/>
          <p:nvPr/>
        </p:nvGrpSpPr>
        <p:grpSpPr>
          <a:xfrm>
            <a:off x="447675" y="3352800"/>
            <a:ext cx="1375502" cy="243520"/>
            <a:chOff x="528309" y="7695403"/>
            <a:chExt cx="1375502" cy="243520"/>
          </a:xfrm>
        </p:grpSpPr>
        <p:sp>
          <p:nvSpPr>
            <p:cNvPr id="35" name="正方形/長方形 34">
              <a:extLst>
                <a:ext uri="{FF2B5EF4-FFF2-40B4-BE49-F238E27FC236}">
                  <a16:creationId xmlns:a16="http://schemas.microsoft.com/office/drawing/2014/main" id="{EE509973-4697-0401-CBA8-68CC961F8B9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E5AAC6B9-47ED-0B3D-1516-A7EB4161D5B0}"/>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37" name="表プレースホルダー 18">
            <a:extLst>
              <a:ext uri="{FF2B5EF4-FFF2-40B4-BE49-F238E27FC236}">
                <a16:creationId xmlns:a16="http://schemas.microsoft.com/office/drawing/2014/main" id="{3B41815F-17DD-811D-D227-D925BC787886}"/>
              </a:ext>
            </a:extLst>
          </p:cNvPr>
          <p:cNvGraphicFramePr>
            <a:graphicFrameLocks/>
          </p:cNvGraphicFramePr>
          <p:nvPr>
            <p:extLst>
              <p:ext uri="{D42A27DB-BD31-4B8C-83A1-F6EECF244321}">
                <p14:modId xmlns:p14="http://schemas.microsoft.com/office/powerpoint/2010/main" val="1690274334"/>
              </p:ext>
            </p:extLst>
          </p:nvPr>
        </p:nvGraphicFramePr>
        <p:xfrm>
          <a:off x="5943600" y="24384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現在見込み</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a:latin typeface="Yu Gothic UI"/>
                          <a:ea typeface="Yu Gothic UI"/>
                        </a:rPr>
                        <a:t>50％以上</a:t>
                      </a:r>
                      <a:endParaRPr lang="en-US" altLang="ja-JP" sz="1000">
                        <a:latin typeface="Yu Gothic UI"/>
                        <a:ea typeface="Yu Gothic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latin typeface="Yu Gothic UI"/>
                          <a:ea typeface="Yu Gothic UI"/>
                        </a:rPr>
                        <a:t>（</a:t>
                      </a:r>
                      <a:r>
                        <a:rPr kumimoji="1" lang="en-US" altLang="ja-JP" sz="800">
                          <a:latin typeface="Yu Gothic UI"/>
                          <a:ea typeface="Yu Gothic UI"/>
                        </a:rPr>
                        <a:t>50</a:t>
                      </a:r>
                      <a:r>
                        <a:rPr kumimoji="1" lang="ja-JP" altLang="en-US" sz="800">
                          <a:latin typeface="Yu Gothic UI"/>
                          <a:ea typeface="Yu Gothic UI"/>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a:ea typeface="Yu Gothic UI"/>
                        </a:rPr>
                        <a:t>50</a:t>
                      </a:r>
                      <a:r>
                        <a:rPr kumimoji="1" lang="ja-JP" altLang="en-US" sz="1000">
                          <a:latin typeface="Yu Gothic UI"/>
                          <a:ea typeface="Yu Gothic UI"/>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a:ea typeface="Yu Gothic UI"/>
                        </a:rPr>
                        <a:t>50</a:t>
                      </a:r>
                      <a:r>
                        <a:rPr kumimoji="1" lang="ja-JP" altLang="en-US" sz="1000">
                          <a:latin typeface="Yu Gothic UI"/>
                          <a:ea typeface="Yu Gothic UI"/>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a:ea typeface="Yu Gothic UI"/>
                        </a:rPr>
                        <a:t>50</a:t>
                      </a:r>
                      <a:r>
                        <a:rPr kumimoji="1" lang="ja-JP" altLang="en-US" sz="1000" dirty="0">
                          <a:latin typeface="Yu Gothic UI"/>
                          <a:ea typeface="Yu Gothic UI"/>
                        </a:rPr>
                        <a:t>％以上</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38" name="正方形/長方形 37">
            <a:extLst>
              <a:ext uri="{FF2B5EF4-FFF2-40B4-BE49-F238E27FC236}">
                <a16:creationId xmlns:a16="http://schemas.microsoft.com/office/drawing/2014/main" id="{43F525C4-A54D-7CB8-6466-7D916F98E5E0}"/>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9" name="正方形/長方形 38">
            <a:extLst>
              <a:ext uri="{FF2B5EF4-FFF2-40B4-BE49-F238E27FC236}">
                <a16:creationId xmlns:a16="http://schemas.microsoft.com/office/drawing/2014/main" id="{2B5EF22C-03F2-ACCC-66E7-FF9D1E593D35}"/>
              </a:ext>
            </a:extLst>
          </p:cNvPr>
          <p:cNvSpPr/>
          <p:nvPr/>
        </p:nvSpPr>
        <p:spPr>
          <a:xfrm>
            <a:off x="4860000" y="1963153"/>
            <a:ext cx="972000" cy="14658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41" name="グループ化 40">
            <a:extLst>
              <a:ext uri="{FF2B5EF4-FFF2-40B4-BE49-F238E27FC236}">
                <a16:creationId xmlns:a16="http://schemas.microsoft.com/office/drawing/2014/main" id="{F3B33907-F947-667E-820A-182174719405}"/>
              </a:ext>
            </a:extLst>
          </p:cNvPr>
          <p:cNvGrpSpPr/>
          <p:nvPr/>
        </p:nvGrpSpPr>
        <p:grpSpPr>
          <a:xfrm>
            <a:off x="4881838" y="3886200"/>
            <a:ext cx="1157494" cy="243520"/>
            <a:chOff x="528309" y="7695403"/>
            <a:chExt cx="1157494" cy="243520"/>
          </a:xfrm>
        </p:grpSpPr>
        <p:sp>
          <p:nvSpPr>
            <p:cNvPr id="42" name="正方形/長方形 41">
              <a:extLst>
                <a:ext uri="{FF2B5EF4-FFF2-40B4-BE49-F238E27FC236}">
                  <a16:creationId xmlns:a16="http://schemas.microsoft.com/office/drawing/2014/main" id="{7BD87CFB-66F7-8007-8093-E919AFDD2C6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481143E4-8283-6966-7EE5-DE0DE543D4C6}"/>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4" name="正方形/長方形 43">
            <a:extLst>
              <a:ext uri="{FF2B5EF4-FFF2-40B4-BE49-F238E27FC236}">
                <a16:creationId xmlns:a16="http://schemas.microsoft.com/office/drawing/2014/main" id="{AFAEC792-2B68-E1AE-3A1E-A51432227C9D}"/>
              </a:ext>
            </a:extLst>
          </p:cNvPr>
          <p:cNvSpPr/>
          <p:nvPr/>
        </p:nvSpPr>
        <p:spPr>
          <a:xfrm>
            <a:off x="6972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5" name="正方形/長方形 44">
            <a:extLst>
              <a:ext uri="{FF2B5EF4-FFF2-40B4-BE49-F238E27FC236}">
                <a16:creationId xmlns:a16="http://schemas.microsoft.com/office/drawing/2014/main" id="{F8BD730A-D770-2913-2633-FA85526F6C0A}"/>
              </a:ext>
            </a:extLst>
          </p:cNvPr>
          <p:cNvSpPr/>
          <p:nvPr/>
        </p:nvSpPr>
        <p:spPr>
          <a:xfrm>
            <a:off x="5928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6" name="正方形/長方形 45">
            <a:extLst>
              <a:ext uri="{FF2B5EF4-FFF2-40B4-BE49-F238E27FC236}">
                <a16:creationId xmlns:a16="http://schemas.microsoft.com/office/drawing/2014/main" id="{ACCBE148-ACEF-08AC-EBC2-116E731F0428}"/>
              </a:ext>
            </a:extLst>
          </p:cNvPr>
          <p:cNvSpPr/>
          <p:nvPr/>
        </p:nvSpPr>
        <p:spPr>
          <a:xfrm>
            <a:off x="8016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テキスト ボックス 51">
            <a:extLst>
              <a:ext uri="{FF2B5EF4-FFF2-40B4-BE49-F238E27FC236}">
                <a16:creationId xmlns:a16="http://schemas.microsoft.com/office/drawing/2014/main" id="{EAC7E70A-6E5E-F625-407C-D8357041B82A}"/>
              </a:ext>
            </a:extLst>
          </p:cNvPr>
          <p:cNvSpPr txBox="1"/>
          <p:nvPr/>
        </p:nvSpPr>
        <p:spPr>
          <a:xfrm>
            <a:off x="4881838" y="45530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予算・決算事務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3" name="ホームベース 30">
            <a:extLst>
              <a:ext uri="{FF2B5EF4-FFF2-40B4-BE49-F238E27FC236}">
                <a16:creationId xmlns:a16="http://schemas.microsoft.com/office/drawing/2014/main" id="{DAEE747B-EB5D-C953-D655-A2E4EC5BBEC5}"/>
              </a:ext>
            </a:extLst>
          </p:cNvPr>
          <p:cNvSpPr/>
          <p:nvPr/>
        </p:nvSpPr>
        <p:spPr>
          <a:xfrm>
            <a:off x="5928478" y="455300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予算・決算事務運用</a:t>
            </a:r>
          </a:p>
        </p:txBody>
      </p:sp>
      <p:sp>
        <p:nvSpPr>
          <p:cNvPr id="47" name="テキスト ボックス 46">
            <a:extLst>
              <a:ext uri="{FF2B5EF4-FFF2-40B4-BE49-F238E27FC236}">
                <a16:creationId xmlns:a16="http://schemas.microsoft.com/office/drawing/2014/main" id="{5D2DEA08-8C8F-3BF4-8BCA-D7E09CF5B18A}"/>
              </a:ext>
            </a:extLst>
          </p:cNvPr>
          <p:cNvSpPr txBox="1"/>
          <p:nvPr/>
        </p:nvSpPr>
        <p:spPr>
          <a:xfrm>
            <a:off x="4881838" y="5105400"/>
            <a:ext cx="972000" cy="11619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補助金システム</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8" name="ホームベース 30">
            <a:extLst>
              <a:ext uri="{FF2B5EF4-FFF2-40B4-BE49-F238E27FC236}">
                <a16:creationId xmlns:a16="http://schemas.microsoft.com/office/drawing/2014/main" id="{E2272696-F340-9837-CA64-F817A1DEBD04}"/>
              </a:ext>
            </a:extLst>
          </p:cNvPr>
          <p:cNvSpPr/>
          <p:nvPr/>
        </p:nvSpPr>
        <p:spPr>
          <a:xfrm>
            <a:off x="7010401" y="5520369"/>
            <a:ext cx="9906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eaLnBrk="1" fontAlgn="auto" hangingPunct="1">
              <a:spcBef>
                <a:spcPts val="0"/>
              </a:spcBef>
              <a:spcAft>
                <a:spcPts val="0"/>
              </a:spcAft>
            </a:pPr>
            <a:r>
              <a:rPr lang="ja-JP" altLang="en-US" sz="900">
                <a:solidFill>
                  <a:prstClr val="black"/>
                </a:solidFill>
                <a:latin typeface="Yu Gothic UI" panose="020B0500000000000000" pitchFamily="50" charset="-128"/>
                <a:ea typeface="Yu Gothic UI" panose="020B0500000000000000" pitchFamily="50" charset="-128"/>
              </a:rPr>
              <a:t>追加機能検討</a:t>
            </a:r>
            <a:endParaRPr lang="en-US" altLang="ja-JP" sz="900">
              <a:solidFill>
                <a:prstClr val="black"/>
              </a:solidFill>
              <a:latin typeface="Yu Gothic UI" panose="020B0500000000000000" pitchFamily="50" charset="-128"/>
              <a:ea typeface="Yu Gothic UI" panose="020B0500000000000000" pitchFamily="50" charset="-128"/>
            </a:endParaRPr>
          </a:p>
        </p:txBody>
      </p:sp>
      <p:sp>
        <p:nvSpPr>
          <p:cNvPr id="49" name="ホームベース 30">
            <a:extLst>
              <a:ext uri="{FF2B5EF4-FFF2-40B4-BE49-F238E27FC236}">
                <a16:creationId xmlns:a16="http://schemas.microsoft.com/office/drawing/2014/main" id="{CEC3C4A3-225C-70CC-6A22-655D57D1D367}"/>
              </a:ext>
            </a:extLst>
          </p:cNvPr>
          <p:cNvSpPr/>
          <p:nvPr/>
        </p:nvSpPr>
        <p:spPr>
          <a:xfrm>
            <a:off x="5928478" y="5105400"/>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運用・保守</a:t>
            </a:r>
          </a:p>
        </p:txBody>
      </p:sp>
      <p:sp>
        <p:nvSpPr>
          <p:cNvPr id="50" name="ホームベース 30">
            <a:extLst>
              <a:ext uri="{FF2B5EF4-FFF2-40B4-BE49-F238E27FC236}">
                <a16:creationId xmlns:a16="http://schemas.microsoft.com/office/drawing/2014/main" id="{8BACB0AB-14A7-1283-784E-CD95A6978256}"/>
              </a:ext>
            </a:extLst>
          </p:cNvPr>
          <p:cNvSpPr/>
          <p:nvPr/>
        </p:nvSpPr>
        <p:spPr>
          <a:xfrm>
            <a:off x="7010400" y="5935337"/>
            <a:ext cx="9906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改修</a:t>
            </a:r>
          </a:p>
        </p:txBody>
      </p:sp>
      <p:sp>
        <p:nvSpPr>
          <p:cNvPr id="55" name="スライド番号プレースホルダー 2">
            <a:extLst>
              <a:ext uri="{FF2B5EF4-FFF2-40B4-BE49-F238E27FC236}">
                <a16:creationId xmlns:a16="http://schemas.microsoft.com/office/drawing/2014/main" id="{34ACE6D4-392D-65F0-5CD3-027F05B34B80}"/>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46</a:t>
            </a:fld>
            <a:endParaRPr kumimoji="1" lang="en-GB">
              <a:latin typeface="Yu Gothic UI" panose="020B0500000000000000" pitchFamily="50" charset="-128"/>
              <a:ea typeface="Yu Gothic UI" panose="020B0500000000000000" pitchFamily="50" charset="-128"/>
            </a:endParaRPr>
          </a:p>
        </p:txBody>
      </p:sp>
      <p:grpSp>
        <p:nvGrpSpPr>
          <p:cNvPr id="5" name="グループ化 4">
            <a:extLst>
              <a:ext uri="{FF2B5EF4-FFF2-40B4-BE49-F238E27FC236}">
                <a16:creationId xmlns:a16="http://schemas.microsoft.com/office/drawing/2014/main" id="{565BAB65-A076-D8DE-26A6-31EAE7CAB22C}"/>
              </a:ext>
            </a:extLst>
          </p:cNvPr>
          <p:cNvGrpSpPr/>
          <p:nvPr/>
        </p:nvGrpSpPr>
        <p:grpSpPr>
          <a:xfrm>
            <a:off x="4881600" y="892800"/>
            <a:ext cx="2011895" cy="243520"/>
            <a:chOff x="528309" y="3016181"/>
            <a:chExt cx="2011895" cy="243520"/>
          </a:xfrm>
        </p:grpSpPr>
        <p:sp>
          <p:nvSpPr>
            <p:cNvPr id="6" name="正方形/長方形 5">
              <a:extLst>
                <a:ext uri="{FF2B5EF4-FFF2-40B4-BE49-F238E27FC236}">
                  <a16:creationId xmlns:a16="http://schemas.microsoft.com/office/drawing/2014/main" id="{247E9C9E-D944-DD65-632A-0219AB5B8D9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 name="テキスト ボックス 6">
              <a:extLst>
                <a:ext uri="{FF2B5EF4-FFF2-40B4-BE49-F238E27FC236}">
                  <a16:creationId xmlns:a16="http://schemas.microsoft.com/office/drawing/2014/main" id="{EED35920-65A7-82FA-9774-CFC15BCBCC3D}"/>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ボックス 3">
            <a:extLst>
              <a:ext uri="{FF2B5EF4-FFF2-40B4-BE49-F238E27FC236}">
                <a16:creationId xmlns:a16="http://schemas.microsoft.com/office/drawing/2014/main" id="{0B0D7F04-B8BE-4DF6-68D2-04994E0DEA79}"/>
              </a:ext>
            </a:extLst>
          </p:cNvPr>
          <p:cNvSpPr txBox="1"/>
          <p:nvPr/>
        </p:nvSpPr>
        <p:spPr>
          <a:xfrm>
            <a:off x="7748966" y="3368910"/>
            <a:ext cx="1434634"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1"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kumimoji="0" lang="ja-JP" altLang="en-US" sz="2000">
                <a:solidFill>
                  <a:srgbClr val="AF1932"/>
                </a:solidFill>
              </a:rPr>
              <a:t>デジタルを活用し、</a:t>
            </a:r>
            <a:br>
              <a:rPr kumimoji="0" lang="en-US" altLang="ja-JP" sz="2000">
                <a:solidFill>
                  <a:srgbClr val="AF1932"/>
                </a:solidFill>
              </a:rPr>
            </a:br>
            <a:r>
              <a:rPr kumimoji="0" lang="ja-JP" altLang="en-US" sz="2000">
                <a:solidFill>
                  <a:srgbClr val="AF1932"/>
                </a:solidFill>
              </a:rPr>
              <a:t>　地活協補助金申請手続きをスムーズに</a:t>
            </a:r>
            <a:br>
              <a:rPr kumimoji="0" lang="ja-JP" altLang="en-US" sz="2000">
                <a:solidFill>
                  <a:srgbClr val="AF1932"/>
                </a:solidFill>
              </a:rPr>
            </a:br>
            <a:endParaRPr kumimoji="1" lang="ja-JP" altLang="en-US"/>
          </a:p>
        </p:txBody>
      </p:sp>
      <p:pic>
        <p:nvPicPr>
          <p:cNvPr id="2" name="図プレースホルダー 20">
            <a:extLst>
              <a:ext uri="{FF2B5EF4-FFF2-40B4-BE49-F238E27FC236}">
                <a16:creationId xmlns:a16="http://schemas.microsoft.com/office/drawing/2014/main" id="{1FF71BC3-8C8C-700D-8B31-BA4C8F86FF5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6611" y="4461442"/>
            <a:ext cx="3846080" cy="1765011"/>
          </a:xfrm>
          <a:prstGeom prst="rect">
            <a:avLst/>
          </a:prstGeom>
        </p:spPr>
      </p:pic>
    </p:spTree>
    <p:extLst>
      <p:ext uri="{BB962C8B-B14F-4D97-AF65-F5344CB8AC3E}">
        <p14:creationId xmlns:p14="http://schemas.microsoft.com/office/powerpoint/2010/main" val="2559037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1044-59CA-642F-4307-8D5733425A0A}"/>
            </a:ext>
          </a:extLst>
        </p:cNvPr>
        <p:cNvGrpSpPr/>
        <p:nvPr/>
      </p:nvGrpSpPr>
      <p:grpSpPr>
        <a:xfrm>
          <a:off x="0" y="0"/>
          <a:ext cx="0" cy="0"/>
          <a:chOff x="0" y="0"/>
          <a:chExt cx="0" cy="0"/>
        </a:xfrm>
      </p:grpSpPr>
      <p:sp>
        <p:nvSpPr>
          <p:cNvPr id="56" name="スライド番号プレースホルダー 2">
            <a:extLst>
              <a:ext uri="{FF2B5EF4-FFF2-40B4-BE49-F238E27FC236}">
                <a16:creationId xmlns:a16="http://schemas.microsoft.com/office/drawing/2014/main" id="{8DAEBE75-9F41-6A60-F222-93171BBD16C9}"/>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47</a:t>
            </a:fld>
            <a:endParaRPr kumimoji="1" lang="en-GB">
              <a:latin typeface="Yu Gothic UI" panose="020B0500000000000000" pitchFamily="50" charset="-128"/>
              <a:ea typeface="Yu Gothic UI" panose="020B0500000000000000" pitchFamily="50" charset="-128"/>
            </a:endParaRPr>
          </a:p>
        </p:txBody>
      </p:sp>
      <p:sp>
        <p:nvSpPr>
          <p:cNvPr id="28" name="テキスト プレースホルダー 27">
            <a:extLst>
              <a:ext uri="{FF2B5EF4-FFF2-40B4-BE49-F238E27FC236}">
                <a16:creationId xmlns:a16="http://schemas.microsoft.com/office/drawing/2014/main" id="{9C05B095-7254-3D2A-6405-4099EFF51A4D}"/>
              </a:ext>
            </a:extLst>
          </p:cNvPr>
          <p:cNvSpPr>
            <a:spLocks noGrp="1"/>
          </p:cNvSpPr>
          <p:nvPr>
            <p:ph type="body" sz="quarter" idx="13"/>
          </p:nvPr>
        </p:nvSpPr>
        <p:spPr/>
        <p:txBody>
          <a:bodyPr lIns="36000" tIns="36000" rIns="36000" bIns="36000"/>
          <a:lstStyle/>
          <a:p>
            <a:r>
              <a:rPr lang="ja-JP" altLang="en-US"/>
              <a:t>行政サービスの提供スタイルが変革され、利便性・サービスの向上及び業務の効率化・品質向上が実現できていること。</a:t>
            </a:r>
          </a:p>
        </p:txBody>
      </p:sp>
      <p:sp>
        <p:nvSpPr>
          <p:cNvPr id="30" name="テキスト プレースホルダー 29">
            <a:extLst>
              <a:ext uri="{FF2B5EF4-FFF2-40B4-BE49-F238E27FC236}">
                <a16:creationId xmlns:a16="http://schemas.microsoft.com/office/drawing/2014/main" id="{85541452-B77B-9FDE-BD25-3D54D2776177}"/>
              </a:ext>
            </a:extLst>
          </p:cNvPr>
          <p:cNvSpPr>
            <a:spLocks noGrp="1"/>
          </p:cNvSpPr>
          <p:nvPr>
            <p:ph type="body" sz="quarter" idx="14"/>
          </p:nvPr>
        </p:nvSpPr>
        <p:spPr>
          <a:xfrm>
            <a:off x="5904000" y="1963152"/>
            <a:ext cx="3414740" cy="511528"/>
          </a:xfrm>
        </p:spPr>
        <p:txBody>
          <a:bodyPr lIns="36000" tIns="36000" rIns="36000" bIns="36000"/>
          <a:lstStyle/>
          <a:p>
            <a:pPr>
              <a:lnSpc>
                <a:spcPts val="1500"/>
              </a:lnSpc>
            </a:pPr>
            <a:r>
              <a:rPr kumimoji="1" lang="ja-JP" altLang="en-US">
                <a:latin typeface="Yu Gothic UI" panose="020B0500000000000000" pitchFamily="50" charset="-128"/>
                <a:ea typeface="Yu Gothic UI" panose="020B0500000000000000" pitchFamily="50" charset="-128"/>
              </a:rPr>
              <a:t>（仮称）デジタル</a:t>
            </a:r>
            <a:r>
              <a:rPr lang="en-US" altLang="ja-JP" spc="-10"/>
              <a:t>CX</a:t>
            </a:r>
            <a:r>
              <a:rPr kumimoji="1" lang="ja-JP" altLang="en-US">
                <a:latin typeface="Yu Gothic UI" panose="020B0500000000000000" pitchFamily="50" charset="-128"/>
                <a:ea typeface="Yu Gothic UI" panose="020B0500000000000000" pitchFamily="50" charset="-128"/>
              </a:rPr>
              <a:t>デザイン（構想・ロードマップ）策定</a:t>
            </a:r>
            <a:endParaRPr kumimoji="1" lang="en-US" altLang="ja-JP">
              <a:latin typeface="Yu Gothic UI" panose="020B0500000000000000" pitchFamily="50" charset="-128"/>
              <a:ea typeface="Yu Gothic UI" panose="020B0500000000000000" pitchFamily="50" charset="-128"/>
            </a:endParaRPr>
          </a:p>
          <a:p>
            <a:pPr>
              <a:lnSpc>
                <a:spcPts val="1500"/>
              </a:lnSpc>
            </a:pPr>
            <a:r>
              <a:rPr kumimoji="1" lang="ja-JP" altLang="en-US">
                <a:latin typeface="Yu Gothic UI" panose="020B0500000000000000" pitchFamily="50" charset="-128"/>
                <a:ea typeface="Yu Gothic UI" panose="020B0500000000000000" pitchFamily="50" charset="-128"/>
              </a:rPr>
              <a:t>段階的な取組の実施</a:t>
            </a:r>
            <a:endParaRPr kumimoji="1" lang="en-US" altLang="ja-JP">
              <a:latin typeface="Yu Gothic UI" panose="020B0500000000000000" pitchFamily="50" charset="-128"/>
              <a:ea typeface="Yu Gothic UI" panose="020B0500000000000000" pitchFamily="50" charset="-128"/>
            </a:endParaRPr>
          </a:p>
          <a:p>
            <a:pPr marL="0" indent="0">
              <a:buNone/>
            </a:pPr>
            <a:endParaRPr lang="ja-JP" altLang="en-US"/>
          </a:p>
        </p:txBody>
      </p:sp>
      <p:sp>
        <p:nvSpPr>
          <p:cNvPr id="32" name="テキスト プレースホルダー 3">
            <a:extLst>
              <a:ext uri="{FF2B5EF4-FFF2-40B4-BE49-F238E27FC236}">
                <a16:creationId xmlns:a16="http://schemas.microsoft.com/office/drawing/2014/main" id="{B7843A4B-20A9-685E-D906-AAD245628210}"/>
              </a:ext>
            </a:extLst>
          </p:cNvPr>
          <p:cNvSpPr txBox="1">
            <a:spLocks/>
          </p:cNvSpPr>
          <p:nvPr/>
        </p:nvSpPr>
        <p:spPr>
          <a:xfrm>
            <a:off x="445009" y="1185592"/>
            <a:ext cx="4126991" cy="1252808"/>
          </a:xfrm>
          <a:prstGeom prst="rect">
            <a:avLst/>
          </a:prstGeom>
        </p:spPr>
        <p:txBody>
          <a:bodyPr lIns="36000" tIns="36000" rIns="36000" bIns="36000"/>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spc="-10"/>
              <a:t>デジタル技術の活用による、利用者目線でデザインされた便利・快適な　行政サービスの提供スタイルへの変革に向け、</a:t>
            </a:r>
            <a:r>
              <a:rPr lang="en-US" altLang="ja-JP" spc="-10"/>
              <a:t>2040</a:t>
            </a:r>
            <a:r>
              <a:rPr lang="ja-JP" altLang="en-US" spc="-10"/>
              <a:t>年頃を見据えた</a:t>
            </a:r>
            <a:br>
              <a:rPr lang="en-US" altLang="ja-JP" spc="-10"/>
            </a:br>
            <a:r>
              <a:rPr lang="ja-JP" altLang="en-US" spc="-10"/>
              <a:t>「（仮称）デジタル</a:t>
            </a:r>
            <a:r>
              <a:rPr lang="en-US" altLang="ja-JP" spc="-10"/>
              <a:t>CX</a:t>
            </a:r>
            <a:r>
              <a:rPr lang="ja-JP" altLang="en-US" spc="-10"/>
              <a:t>デザイン（構想・ロードマップ）」を検討・策定。</a:t>
            </a:r>
          </a:p>
          <a:p>
            <a:r>
              <a:rPr lang="ja-JP" altLang="en-US" spc="-10"/>
              <a:t>利用者（個人・事業者）及び職員の体験・価値（</a:t>
            </a:r>
            <a:r>
              <a:rPr lang="en-US" altLang="ja-JP" spc="-10"/>
              <a:t>CX</a:t>
            </a:r>
            <a:r>
              <a:rPr lang="ja-JP" altLang="en-US" spc="-10"/>
              <a:t>：カスタマーエクスペリエンス）のイノベーション（創造）の実現をめざして全市的に取組を推進し、利便性・サービスの向上及び業務の効率化・品質向上を図る。</a:t>
            </a:r>
          </a:p>
        </p:txBody>
      </p:sp>
      <p:sp>
        <p:nvSpPr>
          <p:cNvPr id="33" name="正方形/長方形 32">
            <a:extLst>
              <a:ext uri="{FF2B5EF4-FFF2-40B4-BE49-F238E27FC236}">
                <a16:creationId xmlns:a16="http://schemas.microsoft.com/office/drawing/2014/main" id="{E457E21B-C3AF-E7BA-882C-11CB8D59A3AD}"/>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4" name="正方形/長方形 33">
            <a:extLst>
              <a:ext uri="{FF2B5EF4-FFF2-40B4-BE49-F238E27FC236}">
                <a16:creationId xmlns:a16="http://schemas.microsoft.com/office/drawing/2014/main" id="{E5682B81-755E-119A-514E-8645C132D924}"/>
              </a:ext>
            </a:extLst>
          </p:cNvPr>
          <p:cNvSpPr/>
          <p:nvPr/>
        </p:nvSpPr>
        <p:spPr>
          <a:xfrm>
            <a:off x="4860000" y="1963152"/>
            <a:ext cx="972000" cy="236936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36" name="グループ化 35">
            <a:extLst>
              <a:ext uri="{FF2B5EF4-FFF2-40B4-BE49-F238E27FC236}">
                <a16:creationId xmlns:a16="http://schemas.microsoft.com/office/drawing/2014/main" id="{4C1B515F-3582-2365-E6F2-7F1470E70000}"/>
              </a:ext>
            </a:extLst>
          </p:cNvPr>
          <p:cNvGrpSpPr/>
          <p:nvPr/>
        </p:nvGrpSpPr>
        <p:grpSpPr>
          <a:xfrm>
            <a:off x="4881838" y="4648200"/>
            <a:ext cx="1157494" cy="243520"/>
            <a:chOff x="528309" y="7695403"/>
            <a:chExt cx="1157494" cy="243520"/>
          </a:xfrm>
        </p:grpSpPr>
        <p:sp>
          <p:nvSpPr>
            <p:cNvPr id="37" name="正方形/長方形 36">
              <a:extLst>
                <a:ext uri="{FF2B5EF4-FFF2-40B4-BE49-F238E27FC236}">
                  <a16:creationId xmlns:a16="http://schemas.microsoft.com/office/drawing/2014/main" id="{EC3DD72C-B541-643B-79BB-5BEE2B626B1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8" name="テキスト ボックス 37">
              <a:extLst>
                <a:ext uri="{FF2B5EF4-FFF2-40B4-BE49-F238E27FC236}">
                  <a16:creationId xmlns:a16="http://schemas.microsoft.com/office/drawing/2014/main" id="{6CD35D80-41A2-6B0E-E787-0C8716CE8202}"/>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55" name="表 54">
            <a:extLst>
              <a:ext uri="{FF2B5EF4-FFF2-40B4-BE49-F238E27FC236}">
                <a16:creationId xmlns:a16="http://schemas.microsoft.com/office/drawing/2014/main" id="{435E9188-5A17-3599-BAC0-1EA1BCE92EF6}"/>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aphicFrame>
        <p:nvGraphicFramePr>
          <p:cNvPr id="4" name="表プレースホルダー 20">
            <a:extLst>
              <a:ext uri="{FF2B5EF4-FFF2-40B4-BE49-F238E27FC236}">
                <a16:creationId xmlns:a16="http://schemas.microsoft.com/office/drawing/2014/main" id="{C5A43718-FA3E-21AB-A37F-B93A47A4B662}"/>
              </a:ext>
            </a:extLst>
          </p:cNvPr>
          <p:cNvGraphicFramePr>
            <a:graphicFrameLocks/>
          </p:cNvGraphicFramePr>
          <p:nvPr/>
        </p:nvGraphicFramePr>
        <p:xfrm>
          <a:off x="5979388" y="2694762"/>
          <a:ext cx="3390644" cy="1551078"/>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基礎調査・検討</a:t>
                      </a:r>
                    </a:p>
                  </a:txBody>
                  <a:tcPr anchor="ctr">
                    <a:solidFill>
                      <a:srgbClr val="FCEAED"/>
                    </a:solidFill>
                  </a:tcPr>
                </a:tc>
                <a:extLst>
                  <a:ext uri="{0D108BD9-81ED-4DB2-BD59-A6C34878D82A}">
                    <a16:rowId xmlns:a16="http://schemas.microsoft.com/office/drawing/2014/main" val="137827545"/>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（仮称）デジタル</a:t>
                      </a:r>
                      <a:r>
                        <a:rPr kumimoji="1" lang="en-US" altLang="ja-JP" sz="1000">
                          <a:solidFill>
                            <a:schemeClr val="tx1"/>
                          </a:solidFill>
                          <a:latin typeface="Yu Gothic UI" panose="020B0500000000000000" pitchFamily="50" charset="-128"/>
                          <a:ea typeface="Yu Gothic UI" panose="020B0500000000000000" pitchFamily="50" charset="-128"/>
                        </a:rPr>
                        <a:t>CX</a:t>
                      </a:r>
                      <a:r>
                        <a:rPr kumimoji="1" lang="ja-JP" altLang="en-US" sz="1000">
                          <a:solidFill>
                            <a:schemeClr val="tx1"/>
                          </a:solidFill>
                          <a:latin typeface="Yu Gothic UI" panose="020B0500000000000000" pitchFamily="50" charset="-128"/>
                          <a:ea typeface="Yu Gothic UI" panose="020B0500000000000000" pitchFamily="50" charset="-128"/>
                        </a:rPr>
                        <a:t>デザイン</a:t>
                      </a:r>
                      <a:br>
                        <a:rPr kumimoji="1" lang="en-US" altLang="ja-JP" sz="1000">
                          <a:solidFill>
                            <a:schemeClr val="tx1"/>
                          </a:solidFill>
                          <a:latin typeface="Yu Gothic UI" panose="020B0500000000000000" pitchFamily="50" charset="-128"/>
                          <a:ea typeface="Yu Gothic UI" panose="020B0500000000000000" pitchFamily="50" charset="-128"/>
                        </a:rPr>
                      </a:br>
                      <a:r>
                        <a:rPr kumimoji="1" lang="ja-JP" altLang="en-US" sz="1000">
                          <a:solidFill>
                            <a:schemeClr val="tx1"/>
                          </a:solidFill>
                          <a:latin typeface="Yu Gothic UI" panose="020B0500000000000000" pitchFamily="50" charset="-128"/>
                          <a:ea typeface="Yu Gothic UI" panose="020B0500000000000000" pitchFamily="50" charset="-128"/>
                        </a:rPr>
                        <a:t>　　　　（構想・ロードマップ）策定</a:t>
                      </a:r>
                    </a:p>
                  </a:txBody>
                  <a:tcPr anchor="ctr">
                    <a:solidFill>
                      <a:srgbClr val="FCEAED"/>
                    </a:solidFill>
                  </a:tcPr>
                </a:tc>
                <a:extLst>
                  <a:ext uri="{0D108BD9-81ED-4DB2-BD59-A6C34878D82A}">
                    <a16:rowId xmlns:a16="http://schemas.microsoft.com/office/drawing/2014/main" val="3387827350"/>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段階的に取組を実施</a:t>
                      </a:r>
                    </a:p>
                  </a:txBody>
                  <a:tcPr anchor="ctr">
                    <a:solidFill>
                      <a:srgbClr val="FCEAED"/>
                    </a:solidFill>
                  </a:tcPr>
                </a:tc>
                <a:extLst>
                  <a:ext uri="{0D108BD9-81ED-4DB2-BD59-A6C34878D82A}">
                    <a16:rowId xmlns:a16="http://schemas.microsoft.com/office/drawing/2014/main" val="3011694763"/>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段階的に取組を実施</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5" name="正方形/長方形 4">
            <a:extLst>
              <a:ext uri="{FF2B5EF4-FFF2-40B4-BE49-F238E27FC236}">
                <a16:creationId xmlns:a16="http://schemas.microsoft.com/office/drawing/2014/main" id="{39EF1FA1-D9B0-4715-D1FD-7FDB1A846D7D}"/>
              </a:ext>
            </a:extLst>
          </p:cNvPr>
          <p:cNvSpPr/>
          <p:nvPr/>
        </p:nvSpPr>
        <p:spPr>
          <a:xfrm>
            <a:off x="6972478" y="495817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 name="正方形/長方形 5">
            <a:extLst>
              <a:ext uri="{FF2B5EF4-FFF2-40B4-BE49-F238E27FC236}">
                <a16:creationId xmlns:a16="http://schemas.microsoft.com/office/drawing/2014/main" id="{C9D4F639-E91A-B638-62F3-824808EDD128}"/>
              </a:ext>
            </a:extLst>
          </p:cNvPr>
          <p:cNvSpPr/>
          <p:nvPr/>
        </p:nvSpPr>
        <p:spPr>
          <a:xfrm>
            <a:off x="5928478" y="495817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 name="正方形/長方形 6">
            <a:extLst>
              <a:ext uri="{FF2B5EF4-FFF2-40B4-BE49-F238E27FC236}">
                <a16:creationId xmlns:a16="http://schemas.microsoft.com/office/drawing/2014/main" id="{0C56F7C1-BBF4-68ED-83EC-9A1A50620EE3}"/>
              </a:ext>
            </a:extLst>
          </p:cNvPr>
          <p:cNvSpPr/>
          <p:nvPr/>
        </p:nvSpPr>
        <p:spPr>
          <a:xfrm>
            <a:off x="8016478" y="495817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 name="テキスト ボックス 7">
            <a:extLst>
              <a:ext uri="{FF2B5EF4-FFF2-40B4-BE49-F238E27FC236}">
                <a16:creationId xmlns:a16="http://schemas.microsoft.com/office/drawing/2014/main" id="{885826D4-5E01-90D9-0C1F-BFB90E5FBEC2}"/>
              </a:ext>
            </a:extLst>
          </p:cNvPr>
          <p:cNvSpPr txBox="1"/>
          <p:nvPr/>
        </p:nvSpPr>
        <p:spPr>
          <a:xfrm>
            <a:off x="4881838" y="526594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構想の策定</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取組の実行</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9" name="ホームベース 30">
            <a:extLst>
              <a:ext uri="{FF2B5EF4-FFF2-40B4-BE49-F238E27FC236}">
                <a16:creationId xmlns:a16="http://schemas.microsoft.com/office/drawing/2014/main" id="{3A4FCA60-37BF-805A-9C26-C68A0B6913A9}"/>
              </a:ext>
            </a:extLst>
          </p:cNvPr>
          <p:cNvSpPr/>
          <p:nvPr/>
        </p:nvSpPr>
        <p:spPr>
          <a:xfrm>
            <a:off x="5928478" y="5266005"/>
            <a:ext cx="100572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fontAlgn="base">
              <a:spcAft>
                <a:spcPct val="0"/>
              </a:spcAft>
              <a:defRPr/>
            </a:pPr>
            <a:r>
              <a:rPr kumimoji="1" lang="ja-JP" altLang="en-US" sz="900" spc="-50">
                <a:solidFill>
                  <a:schemeClr val="tx1"/>
                </a:solidFill>
                <a:latin typeface="Yu Gothic UI" panose="020B0500000000000000" pitchFamily="50" charset="-128"/>
                <a:ea typeface="Yu Gothic UI" panose="020B0500000000000000" pitchFamily="50" charset="-128"/>
              </a:rPr>
              <a:t>デジタル</a:t>
            </a:r>
            <a:r>
              <a:rPr kumimoji="1" lang="en-US" altLang="ja-JP" sz="900" spc="-50">
                <a:solidFill>
                  <a:schemeClr val="tx1"/>
                </a:solidFill>
                <a:latin typeface="Yu Gothic UI" panose="020B0500000000000000" pitchFamily="50" charset="-128"/>
                <a:ea typeface="Yu Gothic UI" panose="020B0500000000000000" pitchFamily="50" charset="-128"/>
              </a:rPr>
              <a:t>CX</a:t>
            </a:r>
            <a:r>
              <a:rPr kumimoji="1" lang="ja-JP" altLang="en-US" sz="900" spc="-50">
                <a:solidFill>
                  <a:schemeClr val="tx1"/>
                </a:solidFill>
                <a:latin typeface="Yu Gothic UI" panose="020B0500000000000000" pitchFamily="50" charset="-128"/>
                <a:ea typeface="Yu Gothic UI" panose="020B0500000000000000" pitchFamily="50" charset="-128"/>
              </a:rPr>
              <a:t>デザイン</a:t>
            </a:r>
            <a:endParaRPr kumimoji="1" lang="en-US" altLang="ja-JP" sz="900" spc="-5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700">
                <a:solidFill>
                  <a:schemeClr val="tx1"/>
                </a:solidFill>
                <a:latin typeface="Yu Gothic UI" panose="020B0500000000000000" pitchFamily="50" charset="-128"/>
                <a:ea typeface="Yu Gothic UI" panose="020B0500000000000000" pitchFamily="50" charset="-128"/>
              </a:rPr>
              <a:t>（構想・ロードマップ）</a:t>
            </a:r>
            <a:endParaRPr kumimoji="1" lang="en-US" altLang="ja-JP" sz="7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策定</a:t>
            </a:r>
          </a:p>
        </p:txBody>
      </p:sp>
      <p:sp>
        <p:nvSpPr>
          <p:cNvPr id="10" name="ホームベース 30">
            <a:extLst>
              <a:ext uri="{FF2B5EF4-FFF2-40B4-BE49-F238E27FC236}">
                <a16:creationId xmlns:a16="http://schemas.microsoft.com/office/drawing/2014/main" id="{1BD83898-83B4-E52B-4C01-5146DC1BB3C9}"/>
              </a:ext>
            </a:extLst>
          </p:cNvPr>
          <p:cNvSpPr/>
          <p:nvPr/>
        </p:nvSpPr>
        <p:spPr>
          <a:xfrm>
            <a:off x="7010400" y="5266005"/>
            <a:ext cx="1981199"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当初段階（第１期）取組の実行</a:t>
            </a:r>
          </a:p>
        </p:txBody>
      </p:sp>
      <p:pic>
        <p:nvPicPr>
          <p:cNvPr id="11" name="図 10" descr="ダイアグラム&#10;&#10;自動的に生成された説明">
            <a:extLst>
              <a:ext uri="{FF2B5EF4-FFF2-40B4-BE49-F238E27FC236}">
                <a16:creationId xmlns:a16="http://schemas.microsoft.com/office/drawing/2014/main" id="{10E5EA79-0C00-683F-DACA-C3C69D1B12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8320" y="3083801"/>
            <a:ext cx="3198796" cy="1957216"/>
          </a:xfrm>
          <a:prstGeom prst="rect">
            <a:avLst/>
          </a:prstGeom>
        </p:spPr>
      </p:pic>
      <p:grpSp>
        <p:nvGrpSpPr>
          <p:cNvPr id="12" name="グループ化 11">
            <a:extLst>
              <a:ext uri="{FF2B5EF4-FFF2-40B4-BE49-F238E27FC236}">
                <a16:creationId xmlns:a16="http://schemas.microsoft.com/office/drawing/2014/main" id="{C58DA8DF-5236-7822-A454-77FA86348ACE}"/>
              </a:ext>
            </a:extLst>
          </p:cNvPr>
          <p:cNvGrpSpPr/>
          <p:nvPr/>
        </p:nvGrpSpPr>
        <p:grpSpPr>
          <a:xfrm>
            <a:off x="690207" y="5795723"/>
            <a:ext cx="3693315" cy="556355"/>
            <a:chOff x="10157546" y="2347890"/>
            <a:chExt cx="7394284" cy="1147071"/>
          </a:xfrm>
          <a:effectLst>
            <a:outerShdw blurRad="50800" dist="38100" dir="2700000" algn="tl" rotWithShape="0">
              <a:prstClr val="black">
                <a:alpha val="40000"/>
              </a:prstClr>
            </a:outerShdw>
          </a:effectLst>
        </p:grpSpPr>
        <p:grpSp>
          <p:nvGrpSpPr>
            <p:cNvPr id="13" name="グループ化 12">
              <a:extLst>
                <a:ext uri="{FF2B5EF4-FFF2-40B4-BE49-F238E27FC236}">
                  <a16:creationId xmlns:a16="http://schemas.microsoft.com/office/drawing/2014/main" id="{2C29A8C1-2A3E-15C8-8F1C-F2E43A2E600D}"/>
                </a:ext>
              </a:extLst>
            </p:cNvPr>
            <p:cNvGrpSpPr/>
            <p:nvPr/>
          </p:nvGrpSpPr>
          <p:grpSpPr>
            <a:xfrm>
              <a:off x="10157546" y="2661585"/>
              <a:ext cx="5634641" cy="833376"/>
              <a:chOff x="409205" y="4326226"/>
              <a:chExt cx="9203116" cy="1644413"/>
            </a:xfrm>
          </p:grpSpPr>
          <p:sp>
            <p:nvSpPr>
              <p:cNvPr id="19" name="平行四辺形 18">
                <a:extLst>
                  <a:ext uri="{FF2B5EF4-FFF2-40B4-BE49-F238E27FC236}">
                    <a16:creationId xmlns:a16="http://schemas.microsoft.com/office/drawing/2014/main" id="{F74BEADD-6231-2138-584D-9671BBAF5A73}"/>
                  </a:ext>
                </a:extLst>
              </p:cNvPr>
              <p:cNvSpPr/>
              <p:nvPr/>
            </p:nvSpPr>
            <p:spPr>
              <a:xfrm>
                <a:off x="409205" y="5507276"/>
                <a:ext cx="3528643" cy="460618"/>
              </a:xfrm>
              <a:prstGeom prst="parallelogram">
                <a:avLst>
                  <a:gd name="adj" fmla="val 149131"/>
                </a:avLst>
              </a:prstGeom>
              <a:solidFill>
                <a:srgbClr val="3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0" name="正方形/長方形 19">
                <a:extLst>
                  <a:ext uri="{FF2B5EF4-FFF2-40B4-BE49-F238E27FC236}">
                    <a16:creationId xmlns:a16="http://schemas.microsoft.com/office/drawing/2014/main" id="{8DF8AAFA-5FC4-482F-AF7C-0622AD739FE1}"/>
                  </a:ext>
                </a:extLst>
              </p:cNvPr>
              <p:cNvSpPr/>
              <p:nvPr/>
            </p:nvSpPr>
            <p:spPr>
              <a:xfrm>
                <a:off x="3249707" y="5374811"/>
                <a:ext cx="688141" cy="132465"/>
              </a:xfrm>
              <a:prstGeom prst="rect">
                <a:avLst/>
              </a:prstGeom>
              <a:solidFill>
                <a:srgbClr val="30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1" name="直角三角形 20">
                <a:extLst>
                  <a:ext uri="{FF2B5EF4-FFF2-40B4-BE49-F238E27FC236}">
                    <a16:creationId xmlns:a16="http://schemas.microsoft.com/office/drawing/2014/main" id="{B8621A86-C449-FB81-A25E-F0765C94ABCB}"/>
                  </a:ext>
                </a:extLst>
              </p:cNvPr>
              <p:cNvSpPr/>
              <p:nvPr/>
            </p:nvSpPr>
            <p:spPr>
              <a:xfrm rot="5400000">
                <a:off x="3364627" y="5395101"/>
                <a:ext cx="460618" cy="690458"/>
              </a:xfrm>
              <a:prstGeom prst="rtTriangle">
                <a:avLst/>
              </a:prstGeom>
              <a:solidFill>
                <a:srgbClr val="1E49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2" name="平行四辺形 21">
                <a:extLst>
                  <a:ext uri="{FF2B5EF4-FFF2-40B4-BE49-F238E27FC236}">
                    <a16:creationId xmlns:a16="http://schemas.microsoft.com/office/drawing/2014/main" id="{38CE72B8-F8A1-AB00-089D-4D55356048F6}"/>
                  </a:ext>
                </a:extLst>
              </p:cNvPr>
              <p:cNvSpPr/>
              <p:nvPr/>
            </p:nvSpPr>
            <p:spPr>
              <a:xfrm>
                <a:off x="3247003" y="4914193"/>
                <a:ext cx="3528643" cy="460618"/>
              </a:xfrm>
              <a:prstGeom prst="parallelogram">
                <a:avLst>
                  <a:gd name="adj" fmla="val 149131"/>
                </a:avLst>
              </a:prstGeom>
              <a:solidFill>
                <a:srgbClr val="3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3" name="直角三角形 22">
                <a:extLst>
                  <a:ext uri="{FF2B5EF4-FFF2-40B4-BE49-F238E27FC236}">
                    <a16:creationId xmlns:a16="http://schemas.microsoft.com/office/drawing/2014/main" id="{D8493968-EE75-A574-E43F-E5C62B1CD888}"/>
                  </a:ext>
                </a:extLst>
              </p:cNvPr>
              <p:cNvSpPr/>
              <p:nvPr/>
            </p:nvSpPr>
            <p:spPr>
              <a:xfrm rot="5400000">
                <a:off x="6202529" y="4801695"/>
                <a:ext cx="460618" cy="685615"/>
              </a:xfrm>
              <a:prstGeom prst="rtTriangle">
                <a:avLst/>
              </a:prstGeom>
              <a:solidFill>
                <a:srgbClr val="1E49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C1DF58F5-465F-181F-9461-3A4F363DF0D7}"/>
                  </a:ext>
                </a:extLst>
              </p:cNvPr>
              <p:cNvSpPr/>
              <p:nvPr/>
            </p:nvSpPr>
            <p:spPr>
              <a:xfrm>
                <a:off x="6090031" y="4785902"/>
                <a:ext cx="685616" cy="132465"/>
              </a:xfrm>
              <a:prstGeom prst="rect">
                <a:avLst/>
              </a:prstGeom>
              <a:solidFill>
                <a:srgbClr val="30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5" name="平行四辺形 24">
                <a:extLst>
                  <a:ext uri="{FF2B5EF4-FFF2-40B4-BE49-F238E27FC236}">
                    <a16:creationId xmlns:a16="http://schemas.microsoft.com/office/drawing/2014/main" id="{BB23172C-1B16-2037-7AB8-258FE15138A8}"/>
                  </a:ext>
                </a:extLst>
              </p:cNvPr>
              <p:cNvSpPr/>
              <p:nvPr/>
            </p:nvSpPr>
            <p:spPr>
              <a:xfrm>
                <a:off x="6083678" y="4326226"/>
                <a:ext cx="3528643" cy="460618"/>
              </a:xfrm>
              <a:prstGeom prst="parallelogram">
                <a:avLst>
                  <a:gd name="adj" fmla="val 149131"/>
                </a:avLst>
              </a:prstGeom>
              <a:solidFill>
                <a:srgbClr val="3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grpSp>
        <p:grpSp>
          <p:nvGrpSpPr>
            <p:cNvPr id="14" name="グループ化 13">
              <a:extLst>
                <a:ext uri="{FF2B5EF4-FFF2-40B4-BE49-F238E27FC236}">
                  <a16:creationId xmlns:a16="http://schemas.microsoft.com/office/drawing/2014/main" id="{661BC274-FF1D-9EC4-D9CF-889C742FD402}"/>
                </a:ext>
              </a:extLst>
            </p:cNvPr>
            <p:cNvGrpSpPr/>
            <p:nvPr/>
          </p:nvGrpSpPr>
          <p:grpSpPr>
            <a:xfrm>
              <a:off x="13653954" y="2347890"/>
              <a:ext cx="3897876" cy="535399"/>
              <a:chOff x="409205" y="4914193"/>
              <a:chExt cx="6366441" cy="1056446"/>
            </a:xfrm>
          </p:grpSpPr>
          <p:sp>
            <p:nvSpPr>
              <p:cNvPr id="15" name="平行四辺形 14">
                <a:extLst>
                  <a:ext uri="{FF2B5EF4-FFF2-40B4-BE49-F238E27FC236}">
                    <a16:creationId xmlns:a16="http://schemas.microsoft.com/office/drawing/2014/main" id="{E46D111B-7513-63AC-6352-7D5ADEE50A31}"/>
                  </a:ext>
                </a:extLst>
              </p:cNvPr>
              <p:cNvSpPr/>
              <p:nvPr/>
            </p:nvSpPr>
            <p:spPr>
              <a:xfrm>
                <a:off x="409205" y="5507276"/>
                <a:ext cx="3528643" cy="460618"/>
              </a:xfrm>
              <a:prstGeom prst="parallelogram">
                <a:avLst>
                  <a:gd name="adj" fmla="val 149131"/>
                </a:avLst>
              </a:prstGeom>
              <a:solidFill>
                <a:srgbClr val="3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16" name="正方形/長方形 15">
                <a:extLst>
                  <a:ext uri="{FF2B5EF4-FFF2-40B4-BE49-F238E27FC236}">
                    <a16:creationId xmlns:a16="http://schemas.microsoft.com/office/drawing/2014/main" id="{EDF28176-D702-2E62-9EAC-CAE975A39F4A}"/>
                  </a:ext>
                </a:extLst>
              </p:cNvPr>
              <p:cNvSpPr/>
              <p:nvPr/>
            </p:nvSpPr>
            <p:spPr>
              <a:xfrm>
                <a:off x="3249707" y="5374811"/>
                <a:ext cx="688141" cy="132465"/>
              </a:xfrm>
              <a:prstGeom prst="rect">
                <a:avLst/>
              </a:prstGeom>
              <a:solidFill>
                <a:srgbClr val="30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17" name="直角三角形 16">
                <a:extLst>
                  <a:ext uri="{FF2B5EF4-FFF2-40B4-BE49-F238E27FC236}">
                    <a16:creationId xmlns:a16="http://schemas.microsoft.com/office/drawing/2014/main" id="{8882A5DA-850B-592E-CF95-10D9A2AF16F4}"/>
                  </a:ext>
                </a:extLst>
              </p:cNvPr>
              <p:cNvSpPr/>
              <p:nvPr/>
            </p:nvSpPr>
            <p:spPr>
              <a:xfrm rot="5400000">
                <a:off x="3364627" y="5395101"/>
                <a:ext cx="460618" cy="690458"/>
              </a:xfrm>
              <a:prstGeom prst="rtTriangle">
                <a:avLst/>
              </a:prstGeom>
              <a:solidFill>
                <a:srgbClr val="1E49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18" name="平行四辺形 17">
                <a:extLst>
                  <a:ext uri="{FF2B5EF4-FFF2-40B4-BE49-F238E27FC236}">
                    <a16:creationId xmlns:a16="http://schemas.microsoft.com/office/drawing/2014/main" id="{399BBB69-737F-2B33-AE27-26E3D78F7409}"/>
                  </a:ext>
                </a:extLst>
              </p:cNvPr>
              <p:cNvSpPr/>
              <p:nvPr/>
            </p:nvSpPr>
            <p:spPr>
              <a:xfrm>
                <a:off x="3247003" y="4914193"/>
                <a:ext cx="3528643" cy="460618"/>
              </a:xfrm>
              <a:prstGeom prst="parallelogram">
                <a:avLst>
                  <a:gd name="adj" fmla="val 149131"/>
                </a:avLst>
              </a:prstGeom>
              <a:solidFill>
                <a:srgbClr val="3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grpSp>
      </p:grpSp>
      <p:sp>
        <p:nvSpPr>
          <p:cNvPr id="27" name="正方形/長方形 26">
            <a:extLst>
              <a:ext uri="{FF2B5EF4-FFF2-40B4-BE49-F238E27FC236}">
                <a16:creationId xmlns:a16="http://schemas.microsoft.com/office/drawing/2014/main" id="{4EF150BF-2E1D-2A5D-F932-0F76D00DF36A}"/>
              </a:ext>
            </a:extLst>
          </p:cNvPr>
          <p:cNvSpPr/>
          <p:nvPr/>
        </p:nvSpPr>
        <p:spPr>
          <a:xfrm>
            <a:off x="735290" y="5790096"/>
            <a:ext cx="792169" cy="44381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spc="-50">
                <a:solidFill>
                  <a:prstClr val="black"/>
                </a:solidFill>
                <a:latin typeface="Yu Gothic UI" panose="020B0500000000000000" pitchFamily="50" charset="-128"/>
                <a:ea typeface="Yu Gothic UI" panose="020B0500000000000000" pitchFamily="50" charset="-128"/>
              </a:rPr>
              <a:t>デジタル</a:t>
            </a:r>
            <a:r>
              <a:rPr kumimoji="1" lang="en-US" altLang="ja-JP" sz="1000" spc="-50">
                <a:solidFill>
                  <a:prstClr val="black"/>
                </a:solidFill>
                <a:latin typeface="Yu Gothic UI" panose="020B0500000000000000" pitchFamily="50" charset="-128"/>
                <a:ea typeface="Yu Gothic UI" panose="020B0500000000000000" pitchFamily="50" charset="-128"/>
              </a:rPr>
              <a:t>CX</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spc="-50">
                <a:solidFill>
                  <a:prstClr val="black"/>
                </a:solidFill>
                <a:latin typeface="Yu Gothic UI" panose="020B0500000000000000" pitchFamily="50" charset="-128"/>
                <a:ea typeface="Yu Gothic UI" panose="020B0500000000000000" pitchFamily="50" charset="-128"/>
              </a:rPr>
              <a:t>デザイン策定</a:t>
            </a:r>
            <a:endParaRPr kumimoji="1" lang="en-US" altLang="ja-JP" sz="1000" spc="-50">
              <a:solidFill>
                <a:prstClr val="black"/>
              </a:solidFill>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5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（構想・ロードマップ）</a:t>
            </a:r>
            <a:endParaRPr kumimoji="1" lang="en-US" altLang="ja-JP" sz="700" b="0" i="0" u="none" strike="noStrike" kern="1200" cap="none" spc="-5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BD1D571D-CF88-4B7B-5C9E-4A4B43A26EDE}"/>
              </a:ext>
            </a:extLst>
          </p:cNvPr>
          <p:cNvSpPr txBox="1"/>
          <p:nvPr/>
        </p:nvSpPr>
        <p:spPr>
          <a:xfrm>
            <a:off x="933184" y="6383964"/>
            <a:ext cx="396379" cy="146894"/>
          </a:xfrm>
          <a:prstGeom prst="rect">
            <a:avLst/>
          </a:prstGeom>
          <a:noFill/>
        </p:spPr>
        <p:txBody>
          <a:bodyPr wrap="none" lIns="0" tIns="0" rIns="0" bIns="0" rtlCol="0" anchor="ctr" anchorCtr="0">
            <a:spAutoFit/>
          </a:bodyPr>
          <a:lstStyle>
            <a:defPPr>
              <a:defRPr lang="de-DE"/>
            </a:defPPr>
            <a:lvl1pPr>
              <a:defRPr kumimoji="1" sz="1800" b="1">
                <a:solidFill>
                  <a:srgbClr val="00B050"/>
                </a:solidFill>
                <a:latin typeface="Meiryo UI" panose="020B0604030504040204" pitchFamily="50" charset="-128"/>
                <a:ea typeface="Meiryo UI" panose="020B060403050404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1200" cap="none" spc="0" normalizeH="0" baseline="0" noProof="0">
                <a:ln>
                  <a:noFill/>
                </a:ln>
                <a:solidFill>
                  <a:srgbClr val="3076B7"/>
                </a:solidFill>
                <a:effectLst/>
                <a:uLnTx/>
                <a:uFillTx/>
                <a:latin typeface="Yu Gothic UI" panose="020B0500000000000000" pitchFamily="50" charset="-128"/>
                <a:ea typeface="Yu Gothic UI" panose="020B0500000000000000" pitchFamily="50" charset="-128"/>
                <a:cs typeface="Arial" charset="0"/>
              </a:rPr>
              <a:t>2025</a:t>
            </a:r>
            <a:r>
              <a:rPr kumimoji="1" lang="ja-JP" altLang="en-US" sz="1050" b="1" i="0" u="none" strike="noStrike" kern="1200" cap="none" spc="0" normalizeH="0" baseline="0" noProof="0">
                <a:ln>
                  <a:noFill/>
                </a:ln>
                <a:solidFill>
                  <a:srgbClr val="3076B7"/>
                </a:solidFill>
                <a:effectLst/>
                <a:uLnTx/>
                <a:uFillTx/>
                <a:latin typeface="Yu Gothic UI" panose="020B0500000000000000" pitchFamily="50" charset="-128"/>
                <a:ea typeface="Yu Gothic UI" panose="020B0500000000000000" pitchFamily="50" charset="-128"/>
                <a:cs typeface="Arial" charset="0"/>
              </a:rPr>
              <a:t>年</a:t>
            </a:r>
            <a:endParaRPr kumimoji="1" lang="en-US" altLang="ja-JP" sz="1050" b="1" i="0" u="none" strike="noStrike" kern="1200" cap="none" spc="0" normalizeH="0" baseline="0" noProof="0">
              <a:ln>
                <a:noFill/>
              </a:ln>
              <a:solidFill>
                <a:srgbClr val="3076B7"/>
              </a:solidFill>
              <a:effectLst/>
              <a:uLnTx/>
              <a:uFillTx/>
              <a:latin typeface="Yu Gothic UI" panose="020B0500000000000000" pitchFamily="50" charset="-128"/>
              <a:ea typeface="Yu Gothic UI" panose="020B0500000000000000" pitchFamily="50" charset="-128"/>
              <a:cs typeface="Arial" charset="0"/>
            </a:endParaRPr>
          </a:p>
        </p:txBody>
      </p:sp>
      <p:sp>
        <p:nvSpPr>
          <p:cNvPr id="31" name="テキスト ボックス 30">
            <a:extLst>
              <a:ext uri="{FF2B5EF4-FFF2-40B4-BE49-F238E27FC236}">
                <a16:creationId xmlns:a16="http://schemas.microsoft.com/office/drawing/2014/main" id="{DB820379-1070-2789-535A-3AA8ABDE3604}"/>
              </a:ext>
            </a:extLst>
          </p:cNvPr>
          <p:cNvSpPr txBox="1"/>
          <p:nvPr/>
        </p:nvSpPr>
        <p:spPr>
          <a:xfrm>
            <a:off x="3583851" y="5948489"/>
            <a:ext cx="520248" cy="146894"/>
          </a:xfrm>
          <a:prstGeom prst="rect">
            <a:avLst/>
          </a:prstGeom>
          <a:noFill/>
        </p:spPr>
        <p:txBody>
          <a:bodyPr wrap="none" lIns="0" tIns="0" rIns="0" bIns="0" rtlCol="0" anchor="ctr" anchorCtr="0">
            <a:spAutoFit/>
          </a:bodyPr>
          <a:lstStyle>
            <a:defPPr>
              <a:defRPr lang="de-DE"/>
            </a:defPPr>
            <a:lvl1pPr>
              <a:defRPr kumimoji="1" sz="1800" b="1">
                <a:solidFill>
                  <a:srgbClr val="00B050"/>
                </a:solidFill>
                <a:latin typeface="Meiryo UI" panose="020B0604030504040204" pitchFamily="50" charset="-128"/>
                <a:ea typeface="Meiryo UI" panose="020B060403050404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1200" cap="none" spc="0" normalizeH="0" baseline="0" noProof="0">
                <a:ln>
                  <a:noFill/>
                </a:ln>
                <a:solidFill>
                  <a:srgbClr val="3076B7"/>
                </a:solidFill>
                <a:effectLst/>
                <a:uLnTx/>
                <a:uFillTx/>
                <a:latin typeface="Yu Gothic UI" panose="020B0500000000000000" pitchFamily="50" charset="-128"/>
                <a:ea typeface="Yu Gothic UI" panose="020B0500000000000000" pitchFamily="50" charset="-128"/>
                <a:cs typeface="Arial" charset="0"/>
              </a:rPr>
              <a:t>2040</a:t>
            </a:r>
            <a:r>
              <a:rPr kumimoji="1" lang="ja-JP" altLang="en-US" sz="1050" b="1" i="0" u="none" strike="noStrike" kern="1200" cap="none" spc="0" normalizeH="0" baseline="0" noProof="0">
                <a:ln>
                  <a:noFill/>
                </a:ln>
                <a:solidFill>
                  <a:srgbClr val="3076B7"/>
                </a:solidFill>
                <a:effectLst/>
                <a:uLnTx/>
                <a:uFillTx/>
                <a:latin typeface="Yu Gothic UI" panose="020B0500000000000000" pitchFamily="50" charset="-128"/>
                <a:ea typeface="Yu Gothic UI" panose="020B0500000000000000" pitchFamily="50" charset="-128"/>
                <a:cs typeface="Arial" charset="0"/>
              </a:rPr>
              <a:t>年頃</a:t>
            </a:r>
            <a:endParaRPr kumimoji="1" lang="en-US" altLang="ja-JP" sz="1050" b="1" i="0" u="none" strike="noStrike" kern="1200" cap="none" spc="0" normalizeH="0" baseline="0" noProof="0">
              <a:ln>
                <a:noFill/>
              </a:ln>
              <a:solidFill>
                <a:srgbClr val="3076B7"/>
              </a:solidFill>
              <a:effectLst/>
              <a:uLnTx/>
              <a:uFillTx/>
              <a:latin typeface="Yu Gothic UI" panose="020B0500000000000000" pitchFamily="50" charset="-128"/>
              <a:ea typeface="Yu Gothic UI" panose="020B0500000000000000" pitchFamily="50" charset="-128"/>
              <a:cs typeface="Arial" charset="0"/>
            </a:endParaRPr>
          </a:p>
        </p:txBody>
      </p:sp>
      <p:sp>
        <p:nvSpPr>
          <p:cNvPr id="46" name="正方形/長方形 45">
            <a:extLst>
              <a:ext uri="{FF2B5EF4-FFF2-40B4-BE49-F238E27FC236}">
                <a16:creationId xmlns:a16="http://schemas.microsoft.com/office/drawing/2014/main" id="{00906CDC-FD4B-B3FA-3A40-96510F708122}"/>
              </a:ext>
            </a:extLst>
          </p:cNvPr>
          <p:cNvSpPr/>
          <p:nvPr/>
        </p:nvSpPr>
        <p:spPr>
          <a:xfrm>
            <a:off x="1674739" y="5728955"/>
            <a:ext cx="806109" cy="34589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spc="-50">
                <a:solidFill>
                  <a:prstClr val="black"/>
                </a:solidFill>
                <a:latin typeface="Yu Gothic UI" panose="020B0500000000000000" pitchFamily="50" charset="-128"/>
                <a:ea typeface="Yu Gothic UI" panose="020B0500000000000000" pitchFamily="50" charset="-128"/>
              </a:rPr>
              <a:t>段階的な</a:t>
            </a:r>
            <a:endParaRPr kumimoji="1" lang="en-US" altLang="ja-JP" sz="1000" spc="-50">
              <a:solidFill>
                <a:prstClr val="black"/>
              </a:solidFill>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spc="-50">
                <a:solidFill>
                  <a:prstClr val="black"/>
                </a:solidFill>
                <a:latin typeface="Yu Gothic UI" panose="020B0500000000000000" pitchFamily="50" charset="-128"/>
                <a:ea typeface="Yu Gothic UI" panose="020B0500000000000000" pitchFamily="50" charset="-128"/>
              </a:rPr>
              <a:t>サービスの実現</a:t>
            </a:r>
            <a:endParaRPr kumimoji="1" lang="en-US" altLang="ja-JP" sz="1000" b="0" i="0" u="none" strike="noStrike" kern="1200" cap="none" spc="-5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47" name="正方形/長方形 46">
            <a:extLst>
              <a:ext uri="{FF2B5EF4-FFF2-40B4-BE49-F238E27FC236}">
                <a16:creationId xmlns:a16="http://schemas.microsoft.com/office/drawing/2014/main" id="{0B7D72E5-FAA9-080C-414D-E7F7F9FFFD0B}"/>
              </a:ext>
            </a:extLst>
          </p:cNvPr>
          <p:cNvSpPr/>
          <p:nvPr/>
        </p:nvSpPr>
        <p:spPr>
          <a:xfrm>
            <a:off x="3537291" y="5424391"/>
            <a:ext cx="806109" cy="34589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spc="-50">
                <a:solidFill>
                  <a:prstClr val="black"/>
                </a:solidFill>
                <a:latin typeface="Yu Gothic UI" panose="020B0500000000000000" pitchFamily="50" charset="-128"/>
                <a:ea typeface="Yu Gothic UI" panose="020B0500000000000000" pitchFamily="50" charset="-128"/>
              </a:rPr>
              <a:t>未来型サービス</a:t>
            </a:r>
            <a:endParaRPr kumimoji="1" lang="en-US" altLang="ja-JP" sz="1000" spc="-50">
              <a:solidFill>
                <a:prstClr val="black"/>
              </a:solidFill>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spc="-50">
                <a:solidFill>
                  <a:prstClr val="black"/>
                </a:solidFill>
                <a:latin typeface="Yu Gothic UI" panose="020B0500000000000000" pitchFamily="50" charset="-128"/>
                <a:ea typeface="Yu Gothic UI" panose="020B0500000000000000" pitchFamily="50" charset="-128"/>
              </a:rPr>
              <a:t>の実現</a:t>
            </a:r>
            <a:endParaRPr kumimoji="1" lang="en-US" altLang="ja-JP" sz="1000" b="0" i="0" u="none" strike="noStrike" kern="1200" cap="none" spc="-5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48" name="正方形/長方形 47">
            <a:extLst>
              <a:ext uri="{FF2B5EF4-FFF2-40B4-BE49-F238E27FC236}">
                <a16:creationId xmlns:a16="http://schemas.microsoft.com/office/drawing/2014/main" id="{1464645C-C415-7BE8-81FE-FB779C91810A}"/>
              </a:ext>
            </a:extLst>
          </p:cNvPr>
          <p:cNvSpPr/>
          <p:nvPr/>
        </p:nvSpPr>
        <p:spPr>
          <a:xfrm>
            <a:off x="2555455" y="5568747"/>
            <a:ext cx="806109" cy="34589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spc="-50">
                <a:solidFill>
                  <a:prstClr val="black"/>
                </a:solidFill>
                <a:latin typeface="Yu Gothic UI" panose="020B0500000000000000" pitchFamily="50" charset="-128"/>
                <a:ea typeface="Yu Gothic UI" panose="020B0500000000000000" pitchFamily="50" charset="-128"/>
              </a:rPr>
              <a:t>段階的な</a:t>
            </a:r>
            <a:endParaRPr kumimoji="1" lang="en-US" altLang="ja-JP" sz="1000" spc="-50">
              <a:solidFill>
                <a:prstClr val="black"/>
              </a:solidFill>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spc="-50">
                <a:solidFill>
                  <a:prstClr val="black"/>
                </a:solidFill>
                <a:latin typeface="Yu Gothic UI" panose="020B0500000000000000" pitchFamily="50" charset="-128"/>
                <a:ea typeface="Yu Gothic UI" panose="020B0500000000000000" pitchFamily="50" charset="-128"/>
              </a:rPr>
              <a:t>サービスの実現</a:t>
            </a:r>
            <a:endParaRPr kumimoji="1" lang="en-US" altLang="ja-JP" sz="1000" b="0" i="0" u="none" strike="noStrike" kern="1200" cap="none" spc="-5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49" name="テキスト プレースホルダー 3">
            <a:extLst>
              <a:ext uri="{FF2B5EF4-FFF2-40B4-BE49-F238E27FC236}">
                <a16:creationId xmlns:a16="http://schemas.microsoft.com/office/drawing/2014/main" id="{FEF482C3-4854-2E09-490F-00DDEF0BFAFC}"/>
              </a:ext>
            </a:extLst>
          </p:cNvPr>
          <p:cNvSpPr txBox="1">
            <a:spLocks/>
          </p:cNvSpPr>
          <p:nvPr/>
        </p:nvSpPr>
        <p:spPr>
          <a:xfrm>
            <a:off x="744938" y="5000964"/>
            <a:ext cx="1691736" cy="3804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defPPr>
              <a:defRPr lang="en-US"/>
            </a:defPPr>
            <a:lvl1pPr marR="0" lvl="0" indent="0" algn="ctr" defTabSz="914400" fontAlgn="base">
              <a:lnSpc>
                <a:spcPct val="100000"/>
              </a:lnSpc>
              <a:spcBef>
                <a:spcPct val="0"/>
              </a:spcBef>
              <a:spcAft>
                <a:spcPct val="0"/>
              </a:spcAft>
              <a:buClrTx/>
              <a:buSzTx/>
              <a:buFontTx/>
              <a:buNone/>
              <a:tabLst/>
              <a:defRPr kumimoji="1" sz="1000" spc="-50">
                <a:solidFill>
                  <a:srgbClr val="3076B7"/>
                </a:solidFill>
                <a:latin typeface="Yu Gothic UI"/>
                <a:ea typeface="Yu Gothic U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a:latin typeface="Yu Gothic UI" panose="020B0500000000000000" pitchFamily="50" charset="-128"/>
                <a:ea typeface="Yu Gothic UI" panose="020B0500000000000000" pitchFamily="50" charset="-128"/>
              </a:rPr>
              <a:t>一人ひとりにパーソナライズされた</a:t>
            </a:r>
            <a:br>
              <a:rPr lang="ja-JP" altLang="en-US">
                <a:latin typeface="Yu Gothic UI" panose="020B0500000000000000" pitchFamily="50" charset="-128"/>
                <a:ea typeface="Yu Gothic UI" panose="020B0500000000000000" pitchFamily="50" charset="-128"/>
              </a:rPr>
            </a:br>
            <a:r>
              <a:rPr lang="ja-JP" altLang="en-US">
                <a:latin typeface="Yu Gothic UI" panose="020B0500000000000000" pitchFamily="50" charset="-128"/>
                <a:ea typeface="Yu Gothic UI" panose="020B0500000000000000" pitchFamily="50" charset="-128"/>
              </a:rPr>
              <a:t>最適な情報・サービスが提供される</a:t>
            </a:r>
            <a:endParaRPr lang="en-US" altLang="ja-JP">
              <a:latin typeface="Yu Gothic UI" panose="020B0500000000000000" pitchFamily="50" charset="-128"/>
              <a:ea typeface="Yu Gothic UI" panose="020B0500000000000000" pitchFamily="50" charset="-128"/>
            </a:endParaRPr>
          </a:p>
        </p:txBody>
      </p:sp>
      <p:sp>
        <p:nvSpPr>
          <p:cNvPr id="57" name="テキスト プレースホルダー 3">
            <a:extLst>
              <a:ext uri="{FF2B5EF4-FFF2-40B4-BE49-F238E27FC236}">
                <a16:creationId xmlns:a16="http://schemas.microsoft.com/office/drawing/2014/main" id="{1105D0A1-C175-285D-41F5-FA85D391D881}"/>
              </a:ext>
            </a:extLst>
          </p:cNvPr>
          <p:cNvSpPr txBox="1">
            <a:spLocks/>
          </p:cNvSpPr>
          <p:nvPr/>
        </p:nvSpPr>
        <p:spPr>
          <a:xfrm>
            <a:off x="2663077" y="4992953"/>
            <a:ext cx="1593953" cy="3804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defPPr>
              <a:defRPr lang="en-US"/>
            </a:defPPr>
            <a:lvl1pPr marR="0" lvl="0" indent="0" algn="ctr" defTabSz="914400" fontAlgn="base">
              <a:lnSpc>
                <a:spcPct val="100000"/>
              </a:lnSpc>
              <a:spcBef>
                <a:spcPct val="0"/>
              </a:spcBef>
              <a:spcAft>
                <a:spcPct val="0"/>
              </a:spcAft>
              <a:buClrTx/>
              <a:buSzTx/>
              <a:buFontTx/>
              <a:buNone/>
              <a:tabLst/>
              <a:defRPr kumimoji="1" sz="1000" spc="-50">
                <a:solidFill>
                  <a:prstClr val="black"/>
                </a:solidFill>
                <a:latin typeface="Yu Gothic UI"/>
                <a:ea typeface="Yu Gothic U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a:solidFill>
                  <a:srgbClr val="3076B7"/>
                </a:solidFill>
                <a:latin typeface="Yu Gothic UI" panose="020B0500000000000000" pitchFamily="50" charset="-128"/>
                <a:ea typeface="Yu Gothic UI" panose="020B0500000000000000" pitchFamily="50" charset="-128"/>
              </a:rPr>
              <a:t>一つの</a:t>
            </a:r>
            <a:r>
              <a:rPr lang="en-US" altLang="ja-JP">
                <a:solidFill>
                  <a:srgbClr val="3076B7"/>
                </a:solidFill>
                <a:latin typeface="Yu Gothic UI" panose="020B0500000000000000" pitchFamily="50" charset="-128"/>
                <a:ea typeface="Yu Gothic UI" panose="020B0500000000000000" pitchFamily="50" charset="-128"/>
              </a:rPr>
              <a:t>ID</a:t>
            </a:r>
            <a:r>
              <a:rPr lang="ja-JP" altLang="en-US">
                <a:solidFill>
                  <a:srgbClr val="3076B7"/>
                </a:solidFill>
                <a:latin typeface="Yu Gothic UI" panose="020B0500000000000000" pitchFamily="50" charset="-128"/>
                <a:ea typeface="Yu Gothic UI" panose="020B0500000000000000" pitchFamily="50" charset="-128"/>
              </a:rPr>
              <a:t>によりいつでもどこでも</a:t>
            </a:r>
            <a:br>
              <a:rPr lang="ja-JP" altLang="en-US">
                <a:solidFill>
                  <a:srgbClr val="3076B7"/>
                </a:solidFill>
                <a:latin typeface="Yu Gothic UI" panose="020B0500000000000000" pitchFamily="50" charset="-128"/>
                <a:ea typeface="Yu Gothic UI" panose="020B0500000000000000" pitchFamily="50" charset="-128"/>
              </a:rPr>
            </a:br>
            <a:r>
              <a:rPr lang="ja-JP" altLang="en-US">
                <a:solidFill>
                  <a:srgbClr val="3076B7"/>
                </a:solidFill>
                <a:latin typeface="Yu Gothic UI" panose="020B0500000000000000" pitchFamily="50" charset="-128"/>
                <a:ea typeface="Yu Gothic UI" panose="020B0500000000000000" pitchFamily="50" charset="-128"/>
              </a:rPr>
              <a:t>デジタル完結による手続ができる</a:t>
            </a:r>
          </a:p>
        </p:txBody>
      </p:sp>
      <p:grpSp>
        <p:nvGrpSpPr>
          <p:cNvPr id="43" name="グループ化 42">
            <a:extLst>
              <a:ext uri="{FF2B5EF4-FFF2-40B4-BE49-F238E27FC236}">
                <a16:creationId xmlns:a16="http://schemas.microsoft.com/office/drawing/2014/main" id="{E978E288-4CE3-2E7C-D997-E3A44A146C5E}"/>
              </a:ext>
            </a:extLst>
          </p:cNvPr>
          <p:cNvGrpSpPr/>
          <p:nvPr/>
        </p:nvGrpSpPr>
        <p:grpSpPr>
          <a:xfrm>
            <a:off x="4881600" y="892800"/>
            <a:ext cx="2011895" cy="243520"/>
            <a:chOff x="528309" y="3016181"/>
            <a:chExt cx="2011895" cy="243520"/>
          </a:xfrm>
        </p:grpSpPr>
        <p:sp>
          <p:nvSpPr>
            <p:cNvPr id="44" name="正方形/長方形 43">
              <a:extLst>
                <a:ext uri="{FF2B5EF4-FFF2-40B4-BE49-F238E27FC236}">
                  <a16:creationId xmlns:a16="http://schemas.microsoft.com/office/drawing/2014/main" id="{BBA048A4-DDF6-CDF1-1068-206F7594AC9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48D49B46-7569-7E10-EF1A-7D07BAC84075}"/>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9" name="タイトル 25">
            <a:extLst>
              <a:ext uri="{FF2B5EF4-FFF2-40B4-BE49-F238E27FC236}">
                <a16:creationId xmlns:a16="http://schemas.microsoft.com/office/drawing/2014/main" id="{689340AB-2F1D-2DA5-B982-404B7AE694FD}"/>
              </a:ext>
            </a:extLst>
          </p:cNvPr>
          <p:cNvSpPr>
            <a:spLocks noGrp="1"/>
          </p:cNvSpPr>
          <p:nvPr>
            <p:ph type="title"/>
          </p:nvPr>
        </p:nvSpPr>
        <p:spPr>
          <a:xfrm>
            <a:off x="446400" y="85725"/>
            <a:ext cx="4910791" cy="728793"/>
          </a:xfrm>
        </p:spPr>
        <p:txBody>
          <a:bodyPr/>
          <a:lstStyle/>
          <a:p>
            <a:r>
              <a:rPr kumimoji="1" lang="ja-JP" altLang="en-US" spc="0"/>
              <a:t>デジタル技術を活用した行政サービス提供</a:t>
            </a:r>
            <a:br>
              <a:rPr kumimoji="1" lang="en-US" altLang="ja-JP" spc="0"/>
            </a:br>
            <a:r>
              <a:rPr lang="ja-JP" altLang="en-US" spc="0"/>
              <a:t>　</a:t>
            </a:r>
            <a:r>
              <a:rPr kumimoji="1" lang="ja-JP" altLang="en-US" spc="0"/>
              <a:t>スタイルの変革による</a:t>
            </a:r>
            <a:r>
              <a:rPr kumimoji="1" lang="en-US" altLang="ja-JP" spc="0"/>
              <a:t>CX</a:t>
            </a:r>
            <a:r>
              <a:rPr kumimoji="1" lang="ja-JP" altLang="en-US" spc="0"/>
              <a:t>イノベーションの推進</a:t>
            </a:r>
            <a:endParaRPr lang="ja-JP" altLang="en-US"/>
          </a:p>
        </p:txBody>
      </p:sp>
    </p:spTree>
    <p:extLst>
      <p:ext uri="{BB962C8B-B14F-4D97-AF65-F5344CB8AC3E}">
        <p14:creationId xmlns:p14="http://schemas.microsoft.com/office/powerpoint/2010/main" val="1473408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BD2FF-530F-8326-8B12-B5ED8A29A221}"/>
            </a:ext>
          </a:extLst>
        </p:cNvPr>
        <p:cNvGrpSpPr/>
        <p:nvPr/>
      </p:nvGrpSpPr>
      <p:grpSpPr>
        <a:xfrm>
          <a:off x="0" y="0"/>
          <a:ext cx="0" cy="0"/>
          <a:chOff x="0" y="0"/>
          <a:chExt cx="0" cy="0"/>
        </a:xfrm>
      </p:grpSpPr>
      <p:sp>
        <p:nvSpPr>
          <p:cNvPr id="70" name="スライド番号プレースホルダー 2">
            <a:extLst>
              <a:ext uri="{FF2B5EF4-FFF2-40B4-BE49-F238E27FC236}">
                <a16:creationId xmlns:a16="http://schemas.microsoft.com/office/drawing/2014/main" id="{16FB75BE-AAB3-7DAA-BF2B-32D016A94FCA}"/>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48</a:t>
            </a:fld>
            <a:endParaRPr kumimoji="1" lang="en-GB">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3AE4D45-BCD9-5C3A-819F-3B509E6228E8}"/>
              </a:ext>
            </a:extLst>
          </p:cNvPr>
          <p:cNvSpPr>
            <a:spLocks noGrp="1"/>
          </p:cNvSpPr>
          <p:nvPr>
            <p:ph type="body" sz="quarter" idx="13"/>
          </p:nvPr>
        </p:nvSpPr>
        <p:spPr>
          <a:xfrm>
            <a:off x="5904000" y="1344736"/>
            <a:ext cx="3414740" cy="663928"/>
          </a:xfrm>
        </p:spPr>
        <p:txBody>
          <a:bodyPr/>
          <a:lstStyle/>
          <a:p>
            <a:r>
              <a:rPr lang="ja-JP" altLang="en-US" sz="1100">
                <a:solidFill>
                  <a:srgbClr val="000000"/>
                </a:solidFill>
                <a:ea typeface="Yu Gothic UI" panose="020B0500000000000000" pitchFamily="50" charset="-128"/>
              </a:rPr>
              <a:t>コミュニケーションツールを活用し、地域関係者等との情報連携が安全かつ迅速に実施されそれぞれが必要な情報を遅延なく入手できるなど、コミュニケーションが活性化するとともに業務効率化が図られていること。</a:t>
            </a:r>
            <a:endParaRPr lang="ja-JP" altLang="en-US"/>
          </a:p>
        </p:txBody>
      </p:sp>
      <p:sp>
        <p:nvSpPr>
          <p:cNvPr id="6" name="テキスト プレースホルダー 5">
            <a:extLst>
              <a:ext uri="{FF2B5EF4-FFF2-40B4-BE49-F238E27FC236}">
                <a16:creationId xmlns:a16="http://schemas.microsoft.com/office/drawing/2014/main" id="{15230FC4-7C16-B5B8-8A57-C035C1418C37}"/>
              </a:ext>
            </a:extLst>
          </p:cNvPr>
          <p:cNvSpPr>
            <a:spLocks noGrp="1"/>
          </p:cNvSpPr>
          <p:nvPr>
            <p:ph type="body" sz="quarter" idx="14"/>
          </p:nvPr>
        </p:nvSpPr>
        <p:spPr>
          <a:xfrm>
            <a:off x="5904000" y="2133704"/>
            <a:ext cx="3414740" cy="511528"/>
          </a:xfrm>
        </p:spPr>
        <p:txBody>
          <a:bodyPr/>
          <a:lstStyle/>
          <a:p>
            <a:r>
              <a:rPr lang="ja-JP" altLang="en-US"/>
              <a:t>地域関係者等との連携するチーム数</a:t>
            </a:r>
          </a:p>
        </p:txBody>
      </p:sp>
      <p:sp>
        <p:nvSpPr>
          <p:cNvPr id="7" name="テキスト プレースホルダー 3">
            <a:extLst>
              <a:ext uri="{FF2B5EF4-FFF2-40B4-BE49-F238E27FC236}">
                <a16:creationId xmlns:a16="http://schemas.microsoft.com/office/drawing/2014/main" id="{2C5BDD45-20D3-42E6-C3F9-11219926126F}"/>
              </a:ext>
            </a:extLst>
          </p:cNvPr>
          <p:cNvSpPr txBox="1">
            <a:spLocks/>
          </p:cNvSpPr>
          <p:nvPr/>
        </p:nvSpPr>
        <p:spPr>
          <a:xfrm>
            <a:off x="445009" y="1185592"/>
            <a:ext cx="42793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本市で利用しているコミュニケーションツールのひとつである</a:t>
            </a:r>
            <a:r>
              <a:rPr lang="en-US" altLang="ja-JP"/>
              <a:t>Microsoft Teams</a:t>
            </a:r>
            <a:r>
              <a:rPr lang="ja-JP" altLang="en-US"/>
              <a:t>のコミュニケーション機能・データ共有機能を拡充して、市役所職員以外の地域関係者等が本市</a:t>
            </a:r>
            <a:r>
              <a:rPr lang="en-US" altLang="ja-JP"/>
              <a:t>Microsoft Teams</a:t>
            </a:r>
            <a:r>
              <a:rPr lang="ja-JP" altLang="en-US"/>
              <a:t>のチーム（チャットやデータファイルなどを安全にリアルタイムでやりとりができる環境）に参加できるようにするなど、庁外関係者とのコミュニケーションの活性化・最適化を図る。</a:t>
            </a:r>
          </a:p>
          <a:p>
            <a:r>
              <a:rPr lang="ja-JP" altLang="en-US"/>
              <a:t>庁外関係者とのコミュニケーションの活性化・最適化を図ることで、効率的かつ質の高い組織・業務運営を実現するとともに、コミュニケーションツール統一に伴い引き続き、より最適なコミュニケーション全般の活用を検討する。</a:t>
            </a:r>
          </a:p>
        </p:txBody>
      </p:sp>
      <p:sp>
        <p:nvSpPr>
          <p:cNvPr id="9" name="正方形/長方形 8">
            <a:extLst>
              <a:ext uri="{FF2B5EF4-FFF2-40B4-BE49-F238E27FC236}">
                <a16:creationId xmlns:a16="http://schemas.microsoft.com/office/drawing/2014/main" id="{29BC7ACE-7A1F-0419-2522-A93FCE631236}"/>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11" name="表プレースホルダー 18">
            <a:extLst>
              <a:ext uri="{FF2B5EF4-FFF2-40B4-BE49-F238E27FC236}">
                <a16:creationId xmlns:a16="http://schemas.microsoft.com/office/drawing/2014/main" id="{4CFC21CD-51A8-B707-167C-5E155FD0D788}"/>
              </a:ext>
            </a:extLst>
          </p:cNvPr>
          <p:cNvGraphicFramePr>
            <a:graphicFrameLocks/>
          </p:cNvGraphicFramePr>
          <p:nvPr/>
        </p:nvGraphicFramePr>
        <p:xfrm>
          <a:off x="5943600" y="24375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Yu Gothic UI" panose="020B0500000000000000" pitchFamily="50" charset="-128"/>
                          <a:ea typeface="Yu Gothic UI" panose="020B0500000000000000" pitchFamily="50" charset="-128"/>
                          <a:cs typeface="+mn-cs"/>
                        </a:rPr>
                        <a:t>構築</a:t>
                      </a: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a:solidFill>
                            <a:schemeClr val="tx1"/>
                          </a:solidFill>
                          <a:latin typeface="Yu Gothic UI" panose="020B0500000000000000" pitchFamily="50" charset="-128"/>
                          <a:ea typeface="Yu Gothic UI" panose="020B0500000000000000" pitchFamily="50" charset="-128"/>
                          <a:cs typeface="+mn-cs"/>
                        </a:rPr>
                        <a:t>50</a:t>
                      </a:r>
                      <a:r>
                        <a:rPr kumimoji="1" lang="ja-JP" altLang="en-US" sz="1000" kern="1200">
                          <a:solidFill>
                            <a:schemeClr val="tx1"/>
                          </a:solidFill>
                          <a:latin typeface="Yu Gothic UI" panose="020B0500000000000000" pitchFamily="50" charset="-128"/>
                          <a:ea typeface="Yu Gothic UI" panose="020B0500000000000000" pitchFamily="50" charset="-128"/>
                          <a:cs typeface="+mn-cs"/>
                        </a:rPr>
                        <a:t>チーム</a:t>
                      </a: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a:solidFill>
                            <a:schemeClr val="tx1"/>
                          </a:solidFill>
                          <a:latin typeface="Yu Gothic UI" panose="020B0500000000000000" pitchFamily="50" charset="-128"/>
                          <a:ea typeface="Yu Gothic UI" panose="020B0500000000000000" pitchFamily="50" charset="-128"/>
                          <a:cs typeface="+mn-cs"/>
                        </a:rPr>
                        <a:t>75</a:t>
                      </a:r>
                      <a:r>
                        <a:rPr kumimoji="1" lang="ja-JP" altLang="en-US" sz="1000" kern="1200">
                          <a:solidFill>
                            <a:schemeClr val="tx1"/>
                          </a:solidFill>
                          <a:latin typeface="Yu Gothic UI" panose="020B0500000000000000" pitchFamily="50" charset="-128"/>
                          <a:ea typeface="Yu Gothic UI" panose="020B0500000000000000" pitchFamily="50" charset="-128"/>
                          <a:cs typeface="+mn-cs"/>
                        </a:rPr>
                        <a:t>チーム</a:t>
                      </a: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100</a:t>
                      </a:r>
                      <a:r>
                        <a:rPr kumimoji="1" lang="ja-JP" altLang="en-US" sz="1000" dirty="0">
                          <a:solidFill>
                            <a:schemeClr val="tx1"/>
                          </a:solidFill>
                          <a:latin typeface="Yu Gothic UI" panose="020B0500000000000000" pitchFamily="50" charset="-128"/>
                          <a:ea typeface="Yu Gothic UI" panose="020B0500000000000000" pitchFamily="50" charset="-128"/>
                        </a:rPr>
                        <a:t>チーム</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12" name="正方形/長方形 11">
            <a:extLst>
              <a:ext uri="{FF2B5EF4-FFF2-40B4-BE49-F238E27FC236}">
                <a16:creationId xmlns:a16="http://schemas.microsoft.com/office/drawing/2014/main" id="{078F7305-430E-77A1-009B-0BA5D881BFEC}"/>
              </a:ext>
            </a:extLst>
          </p:cNvPr>
          <p:cNvSpPr/>
          <p:nvPr/>
        </p:nvSpPr>
        <p:spPr>
          <a:xfrm>
            <a:off x="4860000" y="1296000"/>
            <a:ext cx="972000" cy="761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1E8F5283-E06F-9B2A-B5FE-91F0D00DB278}"/>
              </a:ext>
            </a:extLst>
          </p:cNvPr>
          <p:cNvSpPr/>
          <p:nvPr/>
        </p:nvSpPr>
        <p:spPr>
          <a:xfrm>
            <a:off x="4860000" y="2133600"/>
            <a:ext cx="972000" cy="13134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14" name="グループ化 13">
            <a:extLst>
              <a:ext uri="{FF2B5EF4-FFF2-40B4-BE49-F238E27FC236}">
                <a16:creationId xmlns:a16="http://schemas.microsoft.com/office/drawing/2014/main" id="{6D900C68-B4D7-F02E-2005-D35411EC55DC}"/>
              </a:ext>
            </a:extLst>
          </p:cNvPr>
          <p:cNvGrpSpPr/>
          <p:nvPr/>
        </p:nvGrpSpPr>
        <p:grpSpPr>
          <a:xfrm>
            <a:off x="4881838" y="3962400"/>
            <a:ext cx="1157494" cy="243520"/>
            <a:chOff x="528309" y="7695403"/>
            <a:chExt cx="1157494" cy="243520"/>
          </a:xfrm>
        </p:grpSpPr>
        <p:sp>
          <p:nvSpPr>
            <p:cNvPr id="15" name="正方形/長方形 14">
              <a:extLst>
                <a:ext uri="{FF2B5EF4-FFF2-40B4-BE49-F238E27FC236}">
                  <a16:creationId xmlns:a16="http://schemas.microsoft.com/office/drawing/2014/main" id="{EB26302D-4D11-C063-2C70-5FD2EC09106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99CF5C47-6BDC-A0ED-DB8C-C8163D72048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6C415BB8-C374-4794-58D5-C8DCE0BFE9EC}"/>
              </a:ext>
            </a:extLst>
          </p:cNvPr>
          <p:cNvSpPr/>
          <p:nvPr/>
        </p:nvSpPr>
        <p:spPr>
          <a:xfrm>
            <a:off x="6972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1745E317-EC5E-8261-530D-27DE767D906D}"/>
              </a:ext>
            </a:extLst>
          </p:cNvPr>
          <p:cNvSpPr/>
          <p:nvPr/>
        </p:nvSpPr>
        <p:spPr>
          <a:xfrm>
            <a:off x="5928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B2228C7F-EE5B-4AD2-8CA4-5841DCCE44F2}"/>
              </a:ext>
            </a:extLst>
          </p:cNvPr>
          <p:cNvSpPr/>
          <p:nvPr/>
        </p:nvSpPr>
        <p:spPr>
          <a:xfrm>
            <a:off x="8016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325C7D0A-7E82-DD3A-FA78-15B65D92BBB0}"/>
              </a:ext>
            </a:extLst>
          </p:cNvPr>
          <p:cNvSpPr txBox="1"/>
          <p:nvPr/>
        </p:nvSpPr>
        <p:spPr>
          <a:xfrm>
            <a:off x="4881838" y="4629206"/>
            <a:ext cx="972000" cy="7809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chemeClr val="bg1"/>
                </a:solidFill>
                <a:latin typeface="Yu Gothic UI" panose="020B0500000000000000" pitchFamily="50" charset="-128"/>
                <a:ea typeface="Yu Gothic UI" panose="020B0500000000000000" pitchFamily="50" charset="-128"/>
              </a:rPr>
              <a:t>本格運用</a:t>
            </a:r>
          </a:p>
        </p:txBody>
      </p:sp>
      <p:sp>
        <p:nvSpPr>
          <p:cNvPr id="22" name="ホームベース 30">
            <a:extLst>
              <a:ext uri="{FF2B5EF4-FFF2-40B4-BE49-F238E27FC236}">
                <a16:creationId xmlns:a16="http://schemas.microsoft.com/office/drawing/2014/main" id="{1111C5C4-63BC-3B0E-89A7-C0AC68E645EA}"/>
              </a:ext>
            </a:extLst>
          </p:cNvPr>
          <p:cNvSpPr/>
          <p:nvPr/>
        </p:nvSpPr>
        <p:spPr>
          <a:xfrm>
            <a:off x="5928478" y="4640092"/>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本番稼働</a:t>
            </a:r>
          </a:p>
        </p:txBody>
      </p:sp>
      <p:sp>
        <p:nvSpPr>
          <p:cNvPr id="23" name="ホームベース 30">
            <a:extLst>
              <a:ext uri="{FF2B5EF4-FFF2-40B4-BE49-F238E27FC236}">
                <a16:creationId xmlns:a16="http://schemas.microsoft.com/office/drawing/2014/main" id="{30453236-9D97-1F2F-D71C-F18B66D35F38}"/>
              </a:ext>
            </a:extLst>
          </p:cNvPr>
          <p:cNvSpPr/>
          <p:nvPr/>
        </p:nvSpPr>
        <p:spPr>
          <a:xfrm>
            <a:off x="5928478" y="5040086"/>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プロモーション活動</a:t>
            </a:r>
          </a:p>
        </p:txBody>
      </p:sp>
      <p:sp>
        <p:nvSpPr>
          <p:cNvPr id="5" name="テキスト プレースホルダー 12">
            <a:extLst>
              <a:ext uri="{FF2B5EF4-FFF2-40B4-BE49-F238E27FC236}">
                <a16:creationId xmlns:a16="http://schemas.microsoft.com/office/drawing/2014/main" id="{B60AF137-BE95-2690-986B-03290F111BEF}"/>
              </a:ext>
            </a:extLst>
          </p:cNvPr>
          <p:cNvSpPr txBox="1">
            <a:spLocks/>
          </p:cNvSpPr>
          <p:nvPr/>
        </p:nvSpPr>
        <p:spPr>
          <a:xfrm>
            <a:off x="457200" y="36576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年度に環境構築を行い、</a:t>
            </a:r>
            <a:r>
              <a:rPr lang="en-US" altLang="ja-JP"/>
              <a:t>2025</a:t>
            </a:r>
            <a:r>
              <a:rPr lang="ja-JP" altLang="en-US"/>
              <a:t>年２月より試行運用、</a:t>
            </a:r>
            <a:r>
              <a:rPr lang="en-US" altLang="ja-JP"/>
              <a:t>2025</a:t>
            </a:r>
            <a:r>
              <a:rPr lang="ja-JP" altLang="en-US"/>
              <a:t>年３月より段階的な全庁リリースを実施。</a:t>
            </a:r>
          </a:p>
        </p:txBody>
      </p:sp>
      <p:grpSp>
        <p:nvGrpSpPr>
          <p:cNvPr id="10" name="グループ化 9">
            <a:extLst>
              <a:ext uri="{FF2B5EF4-FFF2-40B4-BE49-F238E27FC236}">
                <a16:creationId xmlns:a16="http://schemas.microsoft.com/office/drawing/2014/main" id="{B70DAFAC-CA37-9890-1CEF-489EA2B74E32}"/>
              </a:ext>
            </a:extLst>
          </p:cNvPr>
          <p:cNvGrpSpPr/>
          <p:nvPr/>
        </p:nvGrpSpPr>
        <p:grpSpPr>
          <a:xfrm>
            <a:off x="447675" y="3352800"/>
            <a:ext cx="1375502" cy="243520"/>
            <a:chOff x="528309" y="7695403"/>
            <a:chExt cx="1375502" cy="243520"/>
          </a:xfrm>
        </p:grpSpPr>
        <p:sp>
          <p:nvSpPr>
            <p:cNvPr id="24" name="正方形/長方形 23">
              <a:extLst>
                <a:ext uri="{FF2B5EF4-FFF2-40B4-BE49-F238E27FC236}">
                  <a16:creationId xmlns:a16="http://schemas.microsoft.com/office/drawing/2014/main" id="{35CE6BB2-1284-8D22-2F23-DD725EF74BE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64E4CDE8-3DCD-1D45-C407-C7254CA047F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27" name="図 26">
            <a:extLst>
              <a:ext uri="{FF2B5EF4-FFF2-40B4-BE49-F238E27FC236}">
                <a16:creationId xmlns:a16="http://schemas.microsoft.com/office/drawing/2014/main" id="{14CFB38A-50D4-A5C4-CB26-C0DCD3FD84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916" y="4311259"/>
            <a:ext cx="2846556" cy="2043128"/>
          </a:xfrm>
          <a:prstGeom prst="rect">
            <a:avLst/>
          </a:prstGeom>
        </p:spPr>
      </p:pic>
      <p:grpSp>
        <p:nvGrpSpPr>
          <p:cNvPr id="21" name="グループ化 20">
            <a:extLst>
              <a:ext uri="{FF2B5EF4-FFF2-40B4-BE49-F238E27FC236}">
                <a16:creationId xmlns:a16="http://schemas.microsoft.com/office/drawing/2014/main" id="{A8756E9E-7365-ECFC-0D48-A229426CDFE8}"/>
              </a:ext>
            </a:extLst>
          </p:cNvPr>
          <p:cNvGrpSpPr/>
          <p:nvPr/>
        </p:nvGrpSpPr>
        <p:grpSpPr>
          <a:xfrm>
            <a:off x="4881600" y="892800"/>
            <a:ext cx="2011895" cy="243520"/>
            <a:chOff x="528309" y="3016181"/>
            <a:chExt cx="2011895" cy="243520"/>
          </a:xfrm>
        </p:grpSpPr>
        <p:sp>
          <p:nvSpPr>
            <p:cNvPr id="25" name="正方形/長方形 24">
              <a:extLst>
                <a:ext uri="{FF2B5EF4-FFF2-40B4-BE49-F238E27FC236}">
                  <a16:creationId xmlns:a16="http://schemas.microsoft.com/office/drawing/2014/main" id="{FA527CF7-4D18-F407-BB79-16073A81A412}"/>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8" name="テキスト ボックス 27">
              <a:extLst>
                <a:ext uri="{FF2B5EF4-FFF2-40B4-BE49-F238E27FC236}">
                  <a16:creationId xmlns:a16="http://schemas.microsoft.com/office/drawing/2014/main" id="{28D3B092-B3E0-A37E-AEB6-5F40D97BD267}"/>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9" name="タイトル 1">
            <a:extLst>
              <a:ext uri="{FF2B5EF4-FFF2-40B4-BE49-F238E27FC236}">
                <a16:creationId xmlns:a16="http://schemas.microsoft.com/office/drawing/2014/main" id="{A8CB45A4-A52D-A315-DF04-AAA2665FD17A}"/>
              </a:ext>
            </a:extLst>
          </p:cNvPr>
          <p:cNvSpPr>
            <a:spLocks noGrp="1"/>
          </p:cNvSpPr>
          <p:nvPr>
            <p:ph type="title"/>
          </p:nvPr>
        </p:nvSpPr>
        <p:spPr>
          <a:xfrm>
            <a:off x="446400" y="85725"/>
            <a:ext cx="4737911" cy="728793"/>
          </a:xfrm>
        </p:spPr>
        <p:txBody>
          <a:bodyPr/>
          <a:lstStyle/>
          <a:p>
            <a:r>
              <a:rPr kumimoji="1" lang="ja-JP" altLang="en-US"/>
              <a:t>コミュニケーションツールを活用して</a:t>
            </a:r>
            <a:br>
              <a:rPr kumimoji="1" lang="ja-JP" altLang="en-US"/>
            </a:br>
            <a:r>
              <a:rPr kumimoji="1" lang="ja-JP" altLang="en-US"/>
              <a:t>　地域関係者等とのやりとりをスムーズに</a:t>
            </a:r>
          </a:p>
        </p:txBody>
      </p:sp>
      <p:graphicFrame>
        <p:nvGraphicFramePr>
          <p:cNvPr id="2" name="表 1">
            <a:extLst>
              <a:ext uri="{FF2B5EF4-FFF2-40B4-BE49-F238E27FC236}">
                <a16:creationId xmlns:a16="http://schemas.microsoft.com/office/drawing/2014/main" id="{59DC643F-3773-3D8E-A2C6-18712E718286}"/>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180297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0616DFA-5AA5-96C3-89C6-9B6F40422690}"/>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49</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C7340247-55D0-6BC2-EC58-E71FF3CD88C0}"/>
              </a:ext>
            </a:extLst>
          </p:cNvPr>
          <p:cNvSpPr>
            <a:spLocks noGrp="1"/>
          </p:cNvSpPr>
          <p:nvPr>
            <p:ph type="body" sz="quarter" idx="13"/>
          </p:nvPr>
        </p:nvSpPr>
        <p:spPr/>
        <p:txBody>
          <a:bodyPr/>
          <a:lstStyle/>
          <a:p>
            <a:r>
              <a:rPr lang="ja-JP" altLang="en-US"/>
              <a:t>市民等の生活環境・ニーズの変化等をふまえ 、一人ひとりにパーソナライズされた最適な情報・サービスが受けられる</a:t>
            </a:r>
            <a:r>
              <a:rPr lang="en-US" altLang="ja-JP"/>
              <a:t>1to1</a:t>
            </a:r>
            <a:r>
              <a:rPr lang="ja-JP" altLang="en-US"/>
              <a:t>コミュニケーションを実現すること。　</a:t>
            </a:r>
          </a:p>
        </p:txBody>
      </p:sp>
      <p:sp>
        <p:nvSpPr>
          <p:cNvPr id="25" name="テキスト プレースホルダー 24">
            <a:extLst>
              <a:ext uri="{FF2B5EF4-FFF2-40B4-BE49-F238E27FC236}">
                <a16:creationId xmlns:a16="http://schemas.microsoft.com/office/drawing/2014/main" id="{20ACE795-F1BF-5653-D307-B947D10D7750}"/>
              </a:ext>
            </a:extLst>
          </p:cNvPr>
          <p:cNvSpPr>
            <a:spLocks noGrp="1"/>
          </p:cNvSpPr>
          <p:nvPr>
            <p:ph type="body" sz="quarter" idx="14"/>
          </p:nvPr>
        </p:nvSpPr>
        <p:spPr/>
        <p:txBody>
          <a:bodyPr/>
          <a:lstStyle/>
          <a:p>
            <a:pPr>
              <a:lnSpc>
                <a:spcPts val="1200"/>
              </a:lnSpc>
            </a:pPr>
            <a:r>
              <a:rPr lang="ja-JP" altLang="en-US" sz="1100">
                <a:latin typeface="Yu Gothic UI" panose="020B0500000000000000" pitchFamily="50" charset="-128"/>
                <a:ea typeface="Yu Gothic UI" panose="020B0500000000000000" pitchFamily="50" charset="-128"/>
              </a:rPr>
              <a:t>情報発信等最適化施策に基づき、</a:t>
            </a:r>
            <a:r>
              <a:rPr lang="en-US" altLang="ja-JP" sz="1100">
                <a:latin typeface="Yu Gothic UI" panose="020B0500000000000000" pitchFamily="50" charset="-128"/>
                <a:ea typeface="Yu Gothic UI" panose="020B0500000000000000" pitchFamily="50" charset="-128"/>
              </a:rPr>
              <a:t> 2027</a:t>
            </a:r>
            <a:r>
              <a:rPr lang="ja-JP" altLang="en-US" sz="1100">
                <a:latin typeface="Yu Gothic UI" panose="020B0500000000000000" pitchFamily="50" charset="-128"/>
                <a:ea typeface="Yu Gothic UI" panose="020B0500000000000000" pitchFamily="50" charset="-128"/>
              </a:rPr>
              <a:t>年度の</a:t>
            </a:r>
            <a:r>
              <a:rPr lang="en-US" altLang="ja-JP" sz="1100">
                <a:latin typeface="Yu Gothic UI" panose="020B0500000000000000" pitchFamily="50" charset="-128"/>
                <a:ea typeface="Yu Gothic UI" panose="020B0500000000000000" pitchFamily="50" charset="-128"/>
              </a:rPr>
              <a:t>HP</a:t>
            </a:r>
            <a:r>
              <a:rPr lang="ja-JP" altLang="en-US" sz="1100">
                <a:latin typeface="Yu Gothic UI" panose="020B0500000000000000" pitchFamily="50" charset="-128"/>
                <a:ea typeface="Yu Gothic UI" panose="020B0500000000000000" pitchFamily="50" charset="-128"/>
              </a:rPr>
              <a:t>リニューアルに向け、次期</a:t>
            </a:r>
            <a:r>
              <a:rPr lang="en-US" altLang="ja-JP" sz="1100">
                <a:latin typeface="Yu Gothic UI" panose="020B0500000000000000" pitchFamily="50" charset="-128"/>
                <a:ea typeface="Yu Gothic UI" panose="020B0500000000000000" pitchFamily="50" charset="-128"/>
              </a:rPr>
              <a:t>CMS</a:t>
            </a:r>
            <a:r>
              <a:rPr lang="ja-JP" altLang="en-US" sz="1100">
                <a:latin typeface="Yu Gothic UI" panose="020B0500000000000000" pitchFamily="50" charset="-128"/>
                <a:ea typeface="Yu Gothic UI" panose="020B0500000000000000" pitchFamily="50" charset="-128"/>
              </a:rPr>
              <a:t>の開発・構築を推進する。</a:t>
            </a:r>
            <a:endParaRPr lang="en-US" altLang="ja-JP" sz="1100">
              <a:latin typeface="Yu Gothic UI" panose="020B0500000000000000" pitchFamily="50" charset="-128"/>
              <a:ea typeface="Yu Gothic UI" panose="020B0500000000000000" pitchFamily="50" charset="-128"/>
            </a:endParaRPr>
          </a:p>
          <a:p>
            <a:pPr>
              <a:lnSpc>
                <a:spcPts val="1200"/>
              </a:lnSpc>
            </a:pPr>
            <a:r>
              <a:rPr lang="ja-JP" altLang="en-US" sz="1100">
                <a:latin typeface="Yu Gothic UI" panose="020B0500000000000000" pitchFamily="50" charset="-128"/>
                <a:ea typeface="Yu Gothic UI" panose="020B0500000000000000" pitchFamily="50" charset="-128"/>
              </a:rPr>
              <a:t>その他、市民等が </a:t>
            </a:r>
            <a:r>
              <a:rPr lang="en-US" altLang="ja-JP" sz="1100">
                <a:latin typeface="Yu Gothic UI" panose="020B0500000000000000" pitchFamily="50" charset="-128"/>
                <a:ea typeface="Yu Gothic UI" panose="020B0500000000000000" pitchFamily="50" charset="-128"/>
              </a:rPr>
              <a:t>LINE</a:t>
            </a:r>
            <a:r>
              <a:rPr lang="ja-JP" altLang="en-US" sz="1100">
                <a:latin typeface="Yu Gothic UI" panose="020B0500000000000000" pitchFamily="50" charset="-128"/>
                <a:ea typeface="Yu Gothic UI" panose="020B0500000000000000" pitchFamily="50" charset="-128"/>
              </a:rPr>
              <a:t>等</a:t>
            </a:r>
            <a:r>
              <a:rPr lang="en-US" altLang="ja-JP" sz="1100">
                <a:latin typeface="Yu Gothic UI" panose="020B0500000000000000" pitchFamily="50" charset="-128"/>
                <a:ea typeface="Yu Gothic UI" panose="020B0500000000000000" pitchFamily="50" charset="-128"/>
              </a:rPr>
              <a:t>SNS</a:t>
            </a:r>
            <a:r>
              <a:rPr lang="ja-JP" altLang="en-US" sz="1100">
                <a:latin typeface="Yu Gothic UI" panose="020B0500000000000000" pitchFamily="50" charset="-128"/>
                <a:ea typeface="Yu Gothic UI" panose="020B0500000000000000" pitchFamily="50" charset="-128"/>
              </a:rPr>
              <a:t>を通じて必要な市政情報が入手できるよう、</a:t>
            </a:r>
            <a:r>
              <a:rPr lang="en-US" altLang="ja-JP" sz="1100">
                <a:latin typeface="Yu Gothic UI" panose="020B0500000000000000" pitchFamily="50" charset="-128"/>
                <a:ea typeface="Yu Gothic UI" panose="020B0500000000000000" pitchFamily="50" charset="-128"/>
              </a:rPr>
              <a:t> </a:t>
            </a:r>
            <a:r>
              <a:rPr lang="ja-JP" altLang="en-US" sz="1100">
                <a:latin typeface="Yu Gothic UI" panose="020B0500000000000000" pitchFamily="50" charset="-128"/>
                <a:ea typeface="Yu Gothic UI" panose="020B0500000000000000" pitchFamily="50" charset="-128"/>
              </a:rPr>
              <a:t>充実と最適化を図る。</a:t>
            </a:r>
            <a:endParaRPr lang="en-US" altLang="ja-JP" sz="1100">
              <a:latin typeface="Yu Gothic UI" panose="020B0500000000000000" pitchFamily="50" charset="-128"/>
              <a:ea typeface="Yu Gothic UI" panose="020B0500000000000000" pitchFamily="50" charset="-128"/>
            </a:endParaRPr>
          </a:p>
          <a:p>
            <a:pPr marL="0" indent="0">
              <a:buNone/>
            </a:pPr>
            <a:endParaRPr lang="ja-JP" altLang="en-US"/>
          </a:p>
        </p:txBody>
      </p:sp>
      <p:graphicFrame>
        <p:nvGraphicFramePr>
          <p:cNvPr id="30" name="表 29">
            <a:extLst>
              <a:ext uri="{FF2B5EF4-FFF2-40B4-BE49-F238E27FC236}">
                <a16:creationId xmlns:a16="http://schemas.microsoft.com/office/drawing/2014/main" id="{117ABFB6-3B5E-9398-88C4-8078D60BB62C}"/>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73DACB2C-86FB-6A3E-3B2C-A9862961972D}"/>
              </a:ext>
            </a:extLst>
          </p:cNvPr>
          <p:cNvSpPr txBox="1">
            <a:spLocks/>
          </p:cNvSpPr>
          <p:nvPr/>
        </p:nvSpPr>
        <p:spPr>
          <a:xfrm>
            <a:off x="445009" y="1185592"/>
            <a:ext cx="4279391" cy="1252808"/>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本市では、</a:t>
            </a:r>
            <a:r>
              <a:rPr lang="en-US" altLang="ja-JP"/>
              <a:t>HP</a:t>
            </a:r>
            <a:r>
              <a:rPr lang="ja-JP" altLang="en-US"/>
              <a:t>に情報を豊富に掲載し、</a:t>
            </a:r>
            <a:r>
              <a:rPr lang="en-US" altLang="ja-JP"/>
              <a:t>SNS</a:t>
            </a:r>
            <a:r>
              <a:rPr lang="ja-JP" altLang="en-US"/>
              <a:t>では様々なアカウントから情報を発信するなどオンラインでの情報発信に積極的に取り組んできたが、豊富な情報量や多数のアカウントが、かえって市民等が必要とする情報にたどりつきづらくなるという課題が生じている。</a:t>
            </a:r>
          </a:p>
          <a:p>
            <a:r>
              <a:rPr lang="ja-JP" altLang="en-US"/>
              <a:t>デジタルツールを活用した情報発信に関する全体最適化を図り、市民等が必要とする情報へアクセスしやすく、行政サービスをスムーズに受けられる状態にするとともに、市民</a:t>
            </a:r>
            <a:r>
              <a:rPr lang="en-US" altLang="ja-JP"/>
              <a:t>QoL</a:t>
            </a:r>
            <a:r>
              <a:rPr lang="ja-JP" altLang="en-US"/>
              <a:t>の向上と職員の事務負担を軽減をめざす。</a:t>
            </a:r>
          </a:p>
          <a:p>
            <a:pPr marL="0" indent="0">
              <a:buNone/>
            </a:pPr>
            <a:r>
              <a:rPr lang="ja-JP" altLang="en-US"/>
              <a:t>期待される効果：</a:t>
            </a:r>
            <a:br>
              <a:rPr lang="en-US" altLang="ja-JP"/>
            </a:br>
            <a:r>
              <a:rPr lang="ja-JP" altLang="en-US"/>
              <a:t>市民等が</a:t>
            </a:r>
            <a:r>
              <a:rPr lang="en-US" altLang="ja-JP"/>
              <a:t>HP</a:t>
            </a:r>
            <a:r>
              <a:rPr lang="ja-JP" altLang="en-US"/>
              <a:t>上で迷わず必要情報にたどり着ける、個人最適化された情報をプッシュ型で受け取れる、必要サービスをスムーズに受けられる。</a:t>
            </a:r>
            <a:endParaRPr lang="en-US" altLang="ja-JP"/>
          </a:p>
        </p:txBody>
      </p:sp>
      <p:sp>
        <p:nvSpPr>
          <p:cNvPr id="37" name="テキスト プレースホルダー 12">
            <a:extLst>
              <a:ext uri="{FF2B5EF4-FFF2-40B4-BE49-F238E27FC236}">
                <a16:creationId xmlns:a16="http://schemas.microsoft.com/office/drawing/2014/main" id="{AECB3733-FBBC-D9DE-140D-FCCA57591980}"/>
              </a:ext>
            </a:extLst>
          </p:cNvPr>
          <p:cNvSpPr txBox="1">
            <a:spLocks/>
          </p:cNvSpPr>
          <p:nvPr/>
        </p:nvSpPr>
        <p:spPr>
          <a:xfrm>
            <a:off x="457200" y="3733800"/>
            <a:ext cx="4118199"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2023</a:t>
            </a:r>
            <a:r>
              <a:rPr lang="ja-JP" altLang="en-US"/>
              <a:t>年度</a:t>
            </a:r>
            <a:br>
              <a:rPr lang="en-US" altLang="ja-JP"/>
            </a:br>
            <a:r>
              <a:rPr lang="en-US" altLang="ja-JP"/>
              <a:t>LINE</a:t>
            </a:r>
            <a:r>
              <a:rPr lang="ja-JP" altLang="en-US"/>
              <a:t>セグメント配信機能の導入と活用の推進、現行</a:t>
            </a:r>
            <a:r>
              <a:rPr lang="en-US" altLang="ja-JP"/>
              <a:t>HP</a:t>
            </a:r>
            <a:r>
              <a:rPr lang="ja-JP" altLang="en-US"/>
              <a:t>の改善実施、情報発信等最適化施策 策定</a:t>
            </a:r>
            <a:endParaRPr lang="en-US" altLang="ja-JP"/>
          </a:p>
          <a:p>
            <a:r>
              <a:rPr lang="en-US" altLang="ja-JP"/>
              <a:t>2024</a:t>
            </a:r>
            <a:r>
              <a:rPr lang="ja-JP" altLang="en-US"/>
              <a:t>年度</a:t>
            </a:r>
            <a:br>
              <a:rPr lang="en-US" altLang="ja-JP"/>
            </a:br>
            <a:r>
              <a:rPr lang="ja-JP" altLang="en-US"/>
              <a:t>次期ホームページ運用管理システム（</a:t>
            </a:r>
            <a:r>
              <a:rPr lang="en-US" altLang="ja-JP"/>
              <a:t>CMS</a:t>
            </a:r>
            <a:r>
              <a:rPr lang="ja-JP" altLang="en-US"/>
              <a:t>）構築に向けた要件定義、</a:t>
            </a:r>
            <a:r>
              <a:rPr lang="en-US" altLang="ja-JP"/>
              <a:t> LINE</a:t>
            </a:r>
            <a:r>
              <a:rPr lang="ja-JP" altLang="en-US"/>
              <a:t>セグメント配信の本格運用・リッチメニュー機能追加</a:t>
            </a:r>
            <a:br>
              <a:rPr lang="en-US" altLang="ja-JP"/>
            </a:br>
            <a:r>
              <a:rPr lang="en-US" altLang="ja-JP" sz="800"/>
              <a:t>【</a:t>
            </a:r>
            <a:r>
              <a:rPr lang="ja-JP" altLang="en-US" sz="800"/>
              <a:t>参考</a:t>
            </a:r>
            <a:r>
              <a:rPr lang="en-US" altLang="ja-JP" sz="800"/>
              <a:t>】</a:t>
            </a:r>
            <a:r>
              <a:rPr lang="ja-JP" altLang="en-US" sz="800"/>
              <a:t>大阪市公式</a:t>
            </a:r>
            <a:r>
              <a:rPr lang="en-US" altLang="ja-JP" sz="800"/>
              <a:t>LINE</a:t>
            </a:r>
            <a:r>
              <a:rPr lang="ja-JP" altLang="en-US" sz="800"/>
              <a:t>の友だち登録数　約９万人（</a:t>
            </a:r>
            <a:r>
              <a:rPr lang="en-US" altLang="ja-JP" sz="800"/>
              <a:t>2024.3</a:t>
            </a:r>
            <a:r>
              <a:rPr lang="ja-JP" altLang="en-US" sz="800"/>
              <a:t>）➡約</a:t>
            </a:r>
            <a:r>
              <a:rPr lang="en-US" altLang="ja-JP" sz="800"/>
              <a:t>13</a:t>
            </a:r>
            <a:r>
              <a:rPr lang="ja-JP" altLang="en-US" sz="800"/>
              <a:t>万人（</a:t>
            </a:r>
            <a:r>
              <a:rPr lang="en-US" altLang="ja-JP" sz="800"/>
              <a:t>2025.3</a:t>
            </a:r>
            <a:r>
              <a:rPr lang="ja-JP" altLang="en-US" sz="800"/>
              <a:t>）</a:t>
            </a:r>
            <a:endParaRPr lang="ja-JP" altLang="en-US"/>
          </a:p>
        </p:txBody>
      </p:sp>
      <p:grpSp>
        <p:nvGrpSpPr>
          <p:cNvPr id="38" name="グループ化 37">
            <a:extLst>
              <a:ext uri="{FF2B5EF4-FFF2-40B4-BE49-F238E27FC236}">
                <a16:creationId xmlns:a16="http://schemas.microsoft.com/office/drawing/2014/main" id="{1AE32F50-733E-5945-8EDA-EA3AD8D96534}"/>
              </a:ext>
            </a:extLst>
          </p:cNvPr>
          <p:cNvGrpSpPr/>
          <p:nvPr/>
        </p:nvGrpSpPr>
        <p:grpSpPr>
          <a:xfrm>
            <a:off x="447675" y="3429000"/>
            <a:ext cx="1375502" cy="243520"/>
            <a:chOff x="528309" y="7695403"/>
            <a:chExt cx="1375502" cy="243520"/>
          </a:xfrm>
        </p:grpSpPr>
        <p:sp>
          <p:nvSpPr>
            <p:cNvPr id="39" name="正方形/長方形 38">
              <a:extLst>
                <a:ext uri="{FF2B5EF4-FFF2-40B4-BE49-F238E27FC236}">
                  <a16:creationId xmlns:a16="http://schemas.microsoft.com/office/drawing/2014/main" id="{DE09AFCE-33CC-878D-A5AC-08032D4AFD8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F15FD508-DF4F-E987-4215-ABA466110A0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42" name="図 41">
            <a:extLst>
              <a:ext uri="{FF2B5EF4-FFF2-40B4-BE49-F238E27FC236}">
                <a16:creationId xmlns:a16="http://schemas.microsoft.com/office/drawing/2014/main" id="{E2784A22-7326-5511-6F3F-9688312585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99" y="5235838"/>
            <a:ext cx="4181699" cy="1407409"/>
          </a:xfrm>
          <a:prstGeom prst="rect">
            <a:avLst/>
          </a:prstGeom>
        </p:spPr>
      </p:pic>
      <p:sp>
        <p:nvSpPr>
          <p:cNvPr id="44" name="正方形/長方形 43">
            <a:extLst>
              <a:ext uri="{FF2B5EF4-FFF2-40B4-BE49-F238E27FC236}">
                <a16:creationId xmlns:a16="http://schemas.microsoft.com/office/drawing/2014/main" id="{AA0965B9-2A6F-47C7-2C57-56711DDF43BD}"/>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5" name="正方形/長方形 44">
            <a:extLst>
              <a:ext uri="{FF2B5EF4-FFF2-40B4-BE49-F238E27FC236}">
                <a16:creationId xmlns:a16="http://schemas.microsoft.com/office/drawing/2014/main" id="{86E67A79-F2E9-254B-3AE8-70EA87C51D8A}"/>
              </a:ext>
            </a:extLst>
          </p:cNvPr>
          <p:cNvSpPr/>
          <p:nvPr/>
        </p:nvSpPr>
        <p:spPr>
          <a:xfrm>
            <a:off x="4860000" y="1963152"/>
            <a:ext cx="972000" cy="26850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6" name="表プレースホルダー 20">
            <a:extLst>
              <a:ext uri="{FF2B5EF4-FFF2-40B4-BE49-F238E27FC236}">
                <a16:creationId xmlns:a16="http://schemas.microsoft.com/office/drawing/2014/main" id="{A2F2A316-6A64-0A17-93FC-3075190DA53E}"/>
              </a:ext>
            </a:extLst>
          </p:cNvPr>
          <p:cNvGraphicFramePr>
            <a:graphicFrameLocks/>
          </p:cNvGraphicFramePr>
          <p:nvPr/>
        </p:nvGraphicFramePr>
        <p:xfrm>
          <a:off x="5979388" y="2803616"/>
          <a:ext cx="3390644" cy="1708634"/>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437243">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次期</a:t>
                      </a:r>
                      <a:r>
                        <a:rPr kumimoji="1" lang="en-US" altLang="ja-JP" sz="1000">
                          <a:solidFill>
                            <a:schemeClr val="tx1"/>
                          </a:solidFill>
                          <a:latin typeface="Yu Gothic UI" panose="020B0500000000000000" pitchFamily="50" charset="-128"/>
                          <a:ea typeface="Yu Gothic UI" panose="020B0500000000000000" pitchFamily="50" charset="-128"/>
                        </a:rPr>
                        <a:t>CMS</a:t>
                      </a:r>
                      <a:r>
                        <a:rPr kumimoji="1" lang="ja-JP" altLang="en-US" sz="1000">
                          <a:solidFill>
                            <a:schemeClr val="tx1"/>
                          </a:solidFill>
                          <a:latin typeface="Yu Gothic UI" panose="020B0500000000000000" pitchFamily="50" charset="-128"/>
                          <a:ea typeface="Yu Gothic UI" panose="020B0500000000000000" pitchFamily="50" charset="-128"/>
                        </a:rPr>
                        <a:t>の機能検討・要件定義</a:t>
                      </a:r>
                      <a:endParaRPr kumimoji="1" lang="en-US" altLang="ja-JP" sz="100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UIUX</a:t>
                      </a:r>
                      <a:r>
                        <a:rPr kumimoji="1" lang="ja-JP" altLang="en-US" sz="1000">
                          <a:solidFill>
                            <a:schemeClr val="tx1"/>
                          </a:solidFill>
                          <a:latin typeface="Yu Gothic UI" panose="020B0500000000000000" pitchFamily="50" charset="-128"/>
                          <a:ea typeface="Yu Gothic UI" panose="020B0500000000000000" pitchFamily="50" charset="-128"/>
                        </a:rPr>
                        <a:t>ガイドライン案作成</a:t>
                      </a:r>
                      <a:endParaRPr kumimoji="1" lang="en-US" altLang="ja-JP" sz="100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LINE</a:t>
                      </a:r>
                      <a:r>
                        <a:rPr kumimoji="1" lang="ja-JP" altLang="en-US" sz="1000">
                          <a:solidFill>
                            <a:schemeClr val="tx1"/>
                          </a:solidFill>
                          <a:latin typeface="Yu Gothic UI" panose="020B0500000000000000" pitchFamily="50" charset="-128"/>
                          <a:ea typeface="Yu Gothic UI" panose="020B0500000000000000" pitchFamily="50" charset="-128"/>
                        </a:rPr>
                        <a:t>の情報発信機能強化</a:t>
                      </a:r>
                    </a:p>
                  </a:txBody>
                  <a:tcPr anchor="ctr">
                    <a:solidFill>
                      <a:srgbClr val="FCEAED"/>
                    </a:solidFill>
                  </a:tcPr>
                </a:tc>
                <a:extLst>
                  <a:ext uri="{0D108BD9-81ED-4DB2-BD59-A6C34878D82A}">
                    <a16:rowId xmlns:a16="http://schemas.microsoft.com/office/drawing/2014/main" val="137827545"/>
                  </a:ext>
                </a:extLst>
              </a:tr>
              <a:tr h="367514">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次期</a:t>
                      </a:r>
                      <a:r>
                        <a:rPr kumimoji="1" lang="en-US" altLang="ja-JP" sz="1000">
                          <a:solidFill>
                            <a:schemeClr val="tx1"/>
                          </a:solidFill>
                          <a:latin typeface="Yu Gothic UI" panose="020B0500000000000000" pitchFamily="50" charset="-128"/>
                          <a:ea typeface="Yu Gothic UI" panose="020B0500000000000000" pitchFamily="50" charset="-128"/>
                        </a:rPr>
                        <a:t>CMS</a:t>
                      </a:r>
                      <a:r>
                        <a:rPr kumimoji="1" lang="ja-JP" altLang="en-US" sz="1000">
                          <a:solidFill>
                            <a:schemeClr val="tx1"/>
                          </a:solidFill>
                          <a:latin typeface="Yu Gothic UI" panose="020B0500000000000000" pitchFamily="50" charset="-128"/>
                          <a:ea typeface="Yu Gothic UI" panose="020B0500000000000000" pitchFamily="50" charset="-128"/>
                        </a:rPr>
                        <a:t>仕様書作成・調達</a:t>
                      </a:r>
                      <a:endParaRPr kumimoji="1" lang="en-US" altLang="ja-JP" sz="100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LINE</a:t>
                      </a:r>
                      <a:r>
                        <a:rPr kumimoji="1" lang="ja-JP" altLang="en-US" sz="1000">
                          <a:solidFill>
                            <a:schemeClr val="tx1"/>
                          </a:solidFill>
                          <a:latin typeface="Yu Gothic UI" panose="020B0500000000000000" pitchFamily="50" charset="-128"/>
                          <a:ea typeface="Yu Gothic UI" panose="020B0500000000000000" pitchFamily="50" charset="-128"/>
                        </a:rPr>
                        <a:t>等</a:t>
                      </a:r>
                      <a:r>
                        <a:rPr kumimoji="1" lang="en-US" altLang="ja-JP" sz="1000">
                          <a:solidFill>
                            <a:schemeClr val="tx1"/>
                          </a:solidFill>
                          <a:latin typeface="Yu Gothic UI" panose="020B0500000000000000" pitchFamily="50" charset="-128"/>
                          <a:ea typeface="Yu Gothic UI" panose="020B0500000000000000" pitchFamily="50" charset="-128"/>
                        </a:rPr>
                        <a:t>SNS</a:t>
                      </a:r>
                      <a:r>
                        <a:rPr kumimoji="1" lang="ja-JP" altLang="en-US" sz="1000">
                          <a:solidFill>
                            <a:schemeClr val="tx1"/>
                          </a:solidFill>
                          <a:latin typeface="Yu Gothic UI" panose="020B0500000000000000" pitchFamily="50" charset="-128"/>
                          <a:ea typeface="Yu Gothic UI" panose="020B0500000000000000" pitchFamily="50" charset="-128"/>
                        </a:rPr>
                        <a:t>の最適化</a:t>
                      </a:r>
                    </a:p>
                  </a:txBody>
                  <a:tcPr anchor="ctr">
                    <a:solidFill>
                      <a:srgbClr val="FCEAED"/>
                    </a:solidFill>
                  </a:tcPr>
                </a:tc>
                <a:extLst>
                  <a:ext uri="{0D108BD9-81ED-4DB2-BD59-A6C34878D82A}">
                    <a16:rowId xmlns:a16="http://schemas.microsoft.com/office/drawing/2014/main" val="3387827350"/>
                  </a:ext>
                </a:extLst>
              </a:tr>
              <a:tr h="367514">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次期</a:t>
                      </a:r>
                      <a:r>
                        <a:rPr kumimoji="1" lang="en-US" altLang="ja-JP" sz="1000">
                          <a:solidFill>
                            <a:schemeClr val="tx1"/>
                          </a:solidFill>
                          <a:latin typeface="Yu Gothic UI" panose="020B0500000000000000" pitchFamily="50" charset="-128"/>
                          <a:ea typeface="Yu Gothic UI" panose="020B0500000000000000" pitchFamily="50" charset="-128"/>
                        </a:rPr>
                        <a:t>CMS</a:t>
                      </a:r>
                      <a:r>
                        <a:rPr kumimoji="1" lang="ja-JP" altLang="en-US" sz="1000">
                          <a:solidFill>
                            <a:schemeClr val="tx1"/>
                          </a:solidFill>
                          <a:latin typeface="Yu Gothic UI" panose="020B0500000000000000" pitchFamily="50" charset="-128"/>
                          <a:ea typeface="Yu Gothic UI" panose="020B0500000000000000" pitchFamily="50" charset="-128"/>
                        </a:rPr>
                        <a:t>の設計・開発</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67514">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次期</a:t>
                      </a:r>
                      <a:r>
                        <a:rPr kumimoji="1" lang="en-US" altLang="ja-JP" sz="1000" dirty="0">
                          <a:solidFill>
                            <a:schemeClr val="tx1"/>
                          </a:solidFill>
                          <a:latin typeface="Yu Gothic UI" panose="020B0500000000000000" pitchFamily="50" charset="-128"/>
                          <a:ea typeface="Yu Gothic UI" panose="020B0500000000000000" pitchFamily="50" charset="-128"/>
                        </a:rPr>
                        <a:t>CMS</a:t>
                      </a:r>
                      <a:r>
                        <a:rPr kumimoji="1" lang="ja-JP" altLang="en-US" sz="1000" dirty="0">
                          <a:solidFill>
                            <a:schemeClr val="tx1"/>
                          </a:solidFill>
                          <a:latin typeface="Yu Gothic UI" panose="020B0500000000000000" pitchFamily="50" charset="-128"/>
                          <a:ea typeface="Yu Gothic UI" panose="020B0500000000000000" pitchFamily="50" charset="-128"/>
                        </a:rPr>
                        <a:t>の開発・運用</a:t>
                      </a:r>
                      <a:endParaRPr kumimoji="1" lang="en-US" altLang="ja-JP" sz="1000" dirty="0">
                        <a:solidFill>
                          <a:schemeClr val="tx1"/>
                        </a:solidFill>
                        <a:latin typeface="Yu Gothic UI" panose="020B0500000000000000" pitchFamily="50" charset="-128"/>
                        <a:ea typeface="Yu Gothic UI" panose="020B0500000000000000" pitchFamily="50" charset="-128"/>
                      </a:endParaRPr>
                    </a:p>
                    <a:p>
                      <a:r>
                        <a:rPr kumimoji="1" lang="ja-JP" altLang="en-US" sz="1000" dirty="0">
                          <a:solidFill>
                            <a:schemeClr val="tx1"/>
                          </a:solidFill>
                          <a:latin typeface="Yu Gothic UI" panose="020B0500000000000000" pitchFamily="50" charset="-128"/>
                          <a:ea typeface="Yu Gothic UI" panose="020B0500000000000000" pitchFamily="50" charset="-128"/>
                        </a:rPr>
                        <a:t>新</a:t>
                      </a:r>
                      <a:r>
                        <a:rPr kumimoji="1" lang="en-US" altLang="ja-JP" sz="1000" dirty="0">
                          <a:solidFill>
                            <a:schemeClr val="tx1"/>
                          </a:solidFill>
                          <a:latin typeface="Yu Gothic UI" panose="020B0500000000000000" pitchFamily="50" charset="-128"/>
                          <a:ea typeface="Yu Gothic UI" panose="020B0500000000000000" pitchFamily="50" charset="-128"/>
                        </a:rPr>
                        <a:t>HP</a:t>
                      </a:r>
                      <a:r>
                        <a:rPr kumimoji="1" lang="ja-JP" altLang="en-US" sz="1000" dirty="0">
                          <a:solidFill>
                            <a:schemeClr val="tx1"/>
                          </a:solidFill>
                          <a:latin typeface="Yu Gothic UI" panose="020B0500000000000000" pitchFamily="50" charset="-128"/>
                          <a:ea typeface="Yu Gothic UI" panose="020B0500000000000000" pitchFamily="50" charset="-128"/>
                        </a:rPr>
                        <a:t>にリニューアル</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8" name="グループ化 47">
            <a:extLst>
              <a:ext uri="{FF2B5EF4-FFF2-40B4-BE49-F238E27FC236}">
                <a16:creationId xmlns:a16="http://schemas.microsoft.com/office/drawing/2014/main" id="{ADF3694E-1254-2AA0-35B2-CA27404553EA}"/>
              </a:ext>
            </a:extLst>
          </p:cNvPr>
          <p:cNvGrpSpPr/>
          <p:nvPr/>
        </p:nvGrpSpPr>
        <p:grpSpPr>
          <a:xfrm>
            <a:off x="4881838" y="4876800"/>
            <a:ext cx="1157494" cy="243520"/>
            <a:chOff x="528309" y="7695403"/>
            <a:chExt cx="1157494" cy="243520"/>
          </a:xfrm>
        </p:grpSpPr>
        <p:sp>
          <p:nvSpPr>
            <p:cNvPr id="49" name="正方形/長方形 48">
              <a:extLst>
                <a:ext uri="{FF2B5EF4-FFF2-40B4-BE49-F238E27FC236}">
                  <a16:creationId xmlns:a16="http://schemas.microsoft.com/office/drawing/2014/main" id="{95F98184-C5A1-3E35-0CDE-E35CE805D9E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9FEFB725-876F-64C3-77AE-1B78B66A413F}"/>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1" name="正方形/長方形 50">
            <a:extLst>
              <a:ext uri="{FF2B5EF4-FFF2-40B4-BE49-F238E27FC236}">
                <a16:creationId xmlns:a16="http://schemas.microsoft.com/office/drawing/2014/main" id="{1A1B6733-343C-605B-C35C-9BEA9CDBD598}"/>
              </a:ext>
            </a:extLst>
          </p:cNvPr>
          <p:cNvSpPr/>
          <p:nvPr/>
        </p:nvSpPr>
        <p:spPr>
          <a:xfrm>
            <a:off x="6972478" y="5235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正方形/長方形 51">
            <a:extLst>
              <a:ext uri="{FF2B5EF4-FFF2-40B4-BE49-F238E27FC236}">
                <a16:creationId xmlns:a16="http://schemas.microsoft.com/office/drawing/2014/main" id="{3A146AC5-6582-BDE6-BCC6-88D9796C71CA}"/>
              </a:ext>
            </a:extLst>
          </p:cNvPr>
          <p:cNvSpPr/>
          <p:nvPr/>
        </p:nvSpPr>
        <p:spPr>
          <a:xfrm>
            <a:off x="5928478" y="5235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945F0514-DBE9-8282-871E-A85D41B80F35}"/>
              </a:ext>
            </a:extLst>
          </p:cNvPr>
          <p:cNvSpPr/>
          <p:nvPr/>
        </p:nvSpPr>
        <p:spPr>
          <a:xfrm>
            <a:off x="8016478" y="5235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テキスト ボックス 53">
            <a:extLst>
              <a:ext uri="{FF2B5EF4-FFF2-40B4-BE49-F238E27FC236}">
                <a16:creationId xmlns:a16="http://schemas.microsoft.com/office/drawing/2014/main" id="{B64C936E-0FAE-03AE-E759-FA74B0F7BCFD}"/>
              </a:ext>
            </a:extLst>
          </p:cNvPr>
          <p:cNvSpPr txBox="1"/>
          <p:nvPr/>
        </p:nvSpPr>
        <p:spPr>
          <a:xfrm>
            <a:off x="4881838" y="5521834"/>
            <a:ext cx="972000" cy="7809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rPr>
              <a:t>情報発信等</a:t>
            </a:r>
            <a:r>
              <a:rPr kumimoji="1" lang="ja-JP" altLang="en-US" sz="1000" b="1">
                <a:solidFill>
                  <a:prstClr val="white"/>
                </a:solidFill>
                <a:latin typeface="Yu Gothic UI" panose="020B0500000000000000" pitchFamily="50" charset="-128"/>
                <a:ea typeface="Yu Gothic UI" panose="020B0500000000000000" pitchFamily="50" charset="-128"/>
              </a:rPr>
              <a:t>最適化施策の推進</a:t>
            </a:r>
            <a:endPar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55" name="ホームベース 30">
            <a:extLst>
              <a:ext uri="{FF2B5EF4-FFF2-40B4-BE49-F238E27FC236}">
                <a16:creationId xmlns:a16="http://schemas.microsoft.com/office/drawing/2014/main" id="{AEB91F7B-94F0-E5F9-EFFB-5340A6441F73}"/>
              </a:ext>
            </a:extLst>
          </p:cNvPr>
          <p:cNvSpPr/>
          <p:nvPr/>
        </p:nvSpPr>
        <p:spPr>
          <a:xfrm>
            <a:off x="5928478" y="5554492"/>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次期</a:t>
            </a:r>
            <a:r>
              <a:rPr kumimoji="1" lang="en-US" altLang="ja-JP"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rPr>
              <a:t>HP</a:t>
            </a: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仕様書</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作成及び調達</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56" name="ホームベース 30">
            <a:extLst>
              <a:ext uri="{FF2B5EF4-FFF2-40B4-BE49-F238E27FC236}">
                <a16:creationId xmlns:a16="http://schemas.microsoft.com/office/drawing/2014/main" id="{811B1468-BE21-C5E8-98E7-F54D2CBA1864}"/>
              </a:ext>
            </a:extLst>
          </p:cNvPr>
          <p:cNvSpPr/>
          <p:nvPr/>
        </p:nvSpPr>
        <p:spPr>
          <a:xfrm>
            <a:off x="5928478" y="5943600"/>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chemeClr val="tx1"/>
                </a:solidFill>
                <a:latin typeface="Yu Gothic UI" panose="020B0500000000000000" pitchFamily="50" charset="-128"/>
                <a:ea typeface="Yu Gothic UI" panose="020B0500000000000000" pitchFamily="50" charset="-128"/>
              </a:rPr>
              <a:t>LINE</a:t>
            </a:r>
            <a:r>
              <a:rPr kumimoji="1" lang="ja-JP" altLang="en-US" sz="900">
                <a:solidFill>
                  <a:schemeClr val="tx1"/>
                </a:solidFill>
                <a:latin typeface="Yu Gothic UI" panose="020B0500000000000000" pitchFamily="50" charset="-128"/>
                <a:ea typeface="Yu Gothic UI" panose="020B0500000000000000" pitchFamily="50" charset="-128"/>
              </a:rPr>
              <a:t>等</a:t>
            </a:r>
            <a:r>
              <a:rPr kumimoji="1" lang="en-US" altLang="ja-JP" sz="900">
                <a:solidFill>
                  <a:schemeClr val="tx1"/>
                </a:solidFill>
                <a:latin typeface="Yu Gothic UI" panose="020B0500000000000000" pitchFamily="50" charset="-128"/>
                <a:ea typeface="Yu Gothic UI" panose="020B0500000000000000" pitchFamily="50" charset="-128"/>
              </a:rPr>
              <a:t>SNS</a:t>
            </a:r>
            <a:r>
              <a:rPr kumimoji="1" lang="ja-JP" altLang="en-US" sz="900">
                <a:solidFill>
                  <a:schemeClr val="tx1"/>
                </a:solidFill>
                <a:latin typeface="Yu Gothic UI" panose="020B0500000000000000" pitchFamily="50" charset="-128"/>
                <a:ea typeface="Yu Gothic UI" panose="020B0500000000000000" pitchFamily="50" charset="-128"/>
              </a:rPr>
              <a:t>の最適化</a:t>
            </a:r>
          </a:p>
        </p:txBody>
      </p:sp>
      <p:sp>
        <p:nvSpPr>
          <p:cNvPr id="57" name="ホームベース 30">
            <a:extLst>
              <a:ext uri="{FF2B5EF4-FFF2-40B4-BE49-F238E27FC236}">
                <a16:creationId xmlns:a16="http://schemas.microsoft.com/office/drawing/2014/main" id="{5C7CA084-34F6-8A7C-564B-442926C28807}"/>
              </a:ext>
            </a:extLst>
          </p:cNvPr>
          <p:cNvSpPr/>
          <p:nvPr/>
        </p:nvSpPr>
        <p:spPr>
          <a:xfrm>
            <a:off x="6972478" y="5554492"/>
            <a:ext cx="14095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次期</a:t>
            </a:r>
            <a:r>
              <a:rPr kumimoji="1" lang="en-US" altLang="ja-JP"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rPr>
              <a:t>HP</a:t>
            </a:r>
            <a:r>
              <a:rPr kumimoji="1" lang="ja-JP" altLang="en-US"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rPr>
              <a:t>の開発</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58" name="ホームベース 30">
            <a:extLst>
              <a:ext uri="{FF2B5EF4-FFF2-40B4-BE49-F238E27FC236}">
                <a16:creationId xmlns:a16="http://schemas.microsoft.com/office/drawing/2014/main" id="{0794EDBC-BC53-001B-6387-77333471A6AA}"/>
              </a:ext>
            </a:extLst>
          </p:cNvPr>
          <p:cNvSpPr/>
          <p:nvPr/>
        </p:nvSpPr>
        <p:spPr>
          <a:xfrm>
            <a:off x="8458200" y="5554492"/>
            <a:ext cx="5640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900">
                <a:solidFill>
                  <a:srgbClr val="000000"/>
                </a:solidFill>
                <a:latin typeface="Yu Gothic UI" panose="020B0500000000000000" pitchFamily="50" charset="-128"/>
                <a:ea typeface="Yu Gothic UI" panose="020B0500000000000000" pitchFamily="50" charset="-128"/>
              </a:rPr>
              <a:t>新</a:t>
            </a:r>
            <a:r>
              <a:rPr kumimoji="1" lang="en-US" altLang="ja-JP" sz="900">
                <a:solidFill>
                  <a:srgbClr val="000000"/>
                </a:solidFill>
                <a:latin typeface="Yu Gothic UI" panose="020B0500000000000000" pitchFamily="50" charset="-128"/>
                <a:ea typeface="Yu Gothic UI" panose="020B0500000000000000" pitchFamily="50" charset="-128"/>
              </a:rPr>
              <a:t>HP</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公開</a:t>
            </a:r>
            <a:endParaRPr kumimoji="1" lang="en-US" altLang="ja-JP" sz="900">
              <a:solidFill>
                <a:srgbClr val="000000"/>
              </a:solidFill>
              <a:latin typeface="Yu Gothic UI" panose="020B0500000000000000" pitchFamily="50" charset="-128"/>
              <a:ea typeface="Yu Gothic UI" panose="020B0500000000000000" pitchFamily="50" charset="-128"/>
            </a:endParaRPr>
          </a:p>
        </p:txBody>
      </p:sp>
      <p:grpSp>
        <p:nvGrpSpPr>
          <p:cNvPr id="7" name="グループ化 6">
            <a:extLst>
              <a:ext uri="{FF2B5EF4-FFF2-40B4-BE49-F238E27FC236}">
                <a16:creationId xmlns:a16="http://schemas.microsoft.com/office/drawing/2014/main" id="{ECACF2D7-A802-ADC3-7632-90A7DEB85582}"/>
              </a:ext>
            </a:extLst>
          </p:cNvPr>
          <p:cNvGrpSpPr/>
          <p:nvPr/>
        </p:nvGrpSpPr>
        <p:grpSpPr>
          <a:xfrm>
            <a:off x="4881600" y="892800"/>
            <a:ext cx="2011895" cy="243520"/>
            <a:chOff x="528309" y="3016181"/>
            <a:chExt cx="2011895" cy="243520"/>
          </a:xfrm>
        </p:grpSpPr>
        <p:sp>
          <p:nvSpPr>
            <p:cNvPr id="9" name="正方形/長方形 8">
              <a:extLst>
                <a:ext uri="{FF2B5EF4-FFF2-40B4-BE49-F238E27FC236}">
                  <a16:creationId xmlns:a16="http://schemas.microsoft.com/office/drawing/2014/main" id="{AC2C4BF1-4CB1-6D0E-C568-12364DDAA87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63FDE05B-7677-26E5-57C0-8AB9EFECAF8E}"/>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 name="タイトル 7">
            <a:extLst>
              <a:ext uri="{FF2B5EF4-FFF2-40B4-BE49-F238E27FC236}">
                <a16:creationId xmlns:a16="http://schemas.microsoft.com/office/drawing/2014/main" id="{791E9317-3336-1622-4016-E0A2044E1EC1}"/>
              </a:ext>
            </a:extLst>
          </p:cNvPr>
          <p:cNvSpPr>
            <a:spLocks noGrp="1"/>
          </p:cNvSpPr>
          <p:nvPr>
            <p:ph type="title"/>
          </p:nvPr>
        </p:nvSpPr>
        <p:spPr>
          <a:xfrm>
            <a:off x="446400" y="85725"/>
            <a:ext cx="4737911" cy="728793"/>
          </a:xfrm>
        </p:spPr>
        <p:txBody>
          <a:bodyPr/>
          <a:lstStyle/>
          <a:p>
            <a:r>
              <a:rPr lang="ja-JP" altLang="en-US" spc="0"/>
              <a:t>一人ひとりの状況に合った</a:t>
            </a:r>
            <a:br>
              <a:rPr lang="en-US" altLang="ja-JP" spc="0"/>
            </a:br>
            <a:r>
              <a:rPr lang="ja-JP" altLang="en-US" spc="0"/>
              <a:t>　スマートな情報発信</a:t>
            </a:r>
            <a:endParaRPr lang="ja-JP" altLang="en-US"/>
          </a:p>
        </p:txBody>
      </p:sp>
    </p:spTree>
    <p:extLst>
      <p:ext uri="{BB962C8B-B14F-4D97-AF65-F5344CB8AC3E}">
        <p14:creationId xmlns:p14="http://schemas.microsoft.com/office/powerpoint/2010/main" val="57440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CBBDF-0C75-1659-BF3B-E911D2F1D013}"/>
            </a:ext>
          </a:extLst>
        </p:cNvPr>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950EC3B8-6C6C-03C0-A45C-4CB2B75AE2D8}"/>
              </a:ext>
            </a:extLst>
          </p:cNvPr>
          <p:cNvSpPr/>
          <p:nvPr/>
        </p:nvSpPr>
        <p:spPr>
          <a:xfrm>
            <a:off x="301596" y="2383844"/>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a:t>
            </a:r>
            <a:r>
              <a:rPr kumimoji="1" lang="ja-JP" altLang="en-US" sz="1600" b="1">
                <a:solidFill>
                  <a:schemeClr val="tx1">
                    <a:lumMod val="85000"/>
                    <a:lumOff val="15000"/>
                  </a:schemeClr>
                </a:solidFill>
              </a:rPr>
              <a:t> 主な取組のスケジュール</a:t>
            </a:r>
          </a:p>
        </p:txBody>
      </p:sp>
      <p:sp>
        <p:nvSpPr>
          <p:cNvPr id="36" name="矢印: 五方向 35">
            <a:extLst>
              <a:ext uri="{FF2B5EF4-FFF2-40B4-BE49-F238E27FC236}">
                <a16:creationId xmlns:a16="http://schemas.microsoft.com/office/drawing/2014/main" id="{2FD8D92F-470E-BC3B-029F-636B006039D2}"/>
              </a:ext>
            </a:extLst>
          </p:cNvPr>
          <p:cNvSpPr/>
          <p:nvPr/>
        </p:nvSpPr>
        <p:spPr>
          <a:xfrm>
            <a:off x="2670608" y="3285185"/>
            <a:ext cx="4464000" cy="148702"/>
          </a:xfrm>
          <a:prstGeom prst="homePlate">
            <a:avLst/>
          </a:prstGeom>
          <a:solidFill>
            <a:srgbClr val="AF1932">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37" name="四角形: 角を丸くする 36">
            <a:extLst>
              <a:ext uri="{FF2B5EF4-FFF2-40B4-BE49-F238E27FC236}">
                <a16:creationId xmlns:a16="http://schemas.microsoft.com/office/drawing/2014/main" id="{1FA42C0D-DAA6-D1E6-D455-CA69D2585251}"/>
              </a:ext>
            </a:extLst>
          </p:cNvPr>
          <p:cNvSpPr/>
          <p:nvPr/>
        </p:nvSpPr>
        <p:spPr>
          <a:xfrm>
            <a:off x="2252214" y="4538350"/>
            <a:ext cx="5272536" cy="648788"/>
          </a:xfrm>
          <a:prstGeom prst="roundRect">
            <a:avLst>
              <a:gd name="adj" fmla="val 769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39" name="正方形/長方形 38">
            <a:extLst>
              <a:ext uri="{FF2B5EF4-FFF2-40B4-BE49-F238E27FC236}">
                <a16:creationId xmlns:a16="http://schemas.microsoft.com/office/drawing/2014/main" id="{26605A50-AA63-F909-2AAE-44A49EA976E9}"/>
              </a:ext>
            </a:extLst>
          </p:cNvPr>
          <p:cNvSpPr/>
          <p:nvPr/>
        </p:nvSpPr>
        <p:spPr>
          <a:xfrm>
            <a:off x="7084712" y="3298576"/>
            <a:ext cx="619760" cy="1219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AF1932"/>
                </a:solidFill>
              </a:rPr>
              <a:t>2030</a:t>
            </a:r>
            <a:endParaRPr kumimoji="1" lang="ja-JP" altLang="en-US" sz="1200" b="1">
              <a:solidFill>
                <a:srgbClr val="AF1932"/>
              </a:solidFill>
            </a:endParaRPr>
          </a:p>
        </p:txBody>
      </p:sp>
      <p:sp>
        <p:nvSpPr>
          <p:cNvPr id="40" name="正方形/長方形 39">
            <a:extLst>
              <a:ext uri="{FF2B5EF4-FFF2-40B4-BE49-F238E27FC236}">
                <a16:creationId xmlns:a16="http://schemas.microsoft.com/office/drawing/2014/main" id="{35898192-4E34-025A-537B-8AF1DDA0BCC8}"/>
              </a:ext>
            </a:extLst>
          </p:cNvPr>
          <p:cNvSpPr/>
          <p:nvPr/>
        </p:nvSpPr>
        <p:spPr>
          <a:xfrm>
            <a:off x="2004451" y="3298576"/>
            <a:ext cx="619760" cy="1219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AF1932"/>
                </a:solidFill>
              </a:rPr>
              <a:t>2025</a:t>
            </a:r>
            <a:endParaRPr kumimoji="1" lang="ja-JP" altLang="en-US" sz="1200" b="1">
              <a:solidFill>
                <a:srgbClr val="AF1932"/>
              </a:solidFill>
            </a:endParaRPr>
          </a:p>
        </p:txBody>
      </p:sp>
      <p:sp>
        <p:nvSpPr>
          <p:cNvPr id="41" name="四角形: 角を丸くする 40">
            <a:extLst>
              <a:ext uri="{FF2B5EF4-FFF2-40B4-BE49-F238E27FC236}">
                <a16:creationId xmlns:a16="http://schemas.microsoft.com/office/drawing/2014/main" id="{81437805-11DD-1112-32AE-6CFA3C981CF6}"/>
              </a:ext>
            </a:extLst>
          </p:cNvPr>
          <p:cNvSpPr/>
          <p:nvPr/>
        </p:nvSpPr>
        <p:spPr>
          <a:xfrm>
            <a:off x="2383065" y="4680907"/>
            <a:ext cx="1317885"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オンライン化支援</a:t>
            </a:r>
          </a:p>
        </p:txBody>
      </p:sp>
      <p:sp>
        <p:nvSpPr>
          <p:cNvPr id="43" name="四角形: 角を丸くする 42">
            <a:extLst>
              <a:ext uri="{FF2B5EF4-FFF2-40B4-BE49-F238E27FC236}">
                <a16:creationId xmlns:a16="http://schemas.microsoft.com/office/drawing/2014/main" id="{60D03365-1164-8AC5-A3B1-39D4523FB725}"/>
              </a:ext>
            </a:extLst>
          </p:cNvPr>
          <p:cNvSpPr/>
          <p:nvPr/>
        </p:nvSpPr>
        <p:spPr>
          <a:xfrm>
            <a:off x="2252214" y="5962815"/>
            <a:ext cx="5272536" cy="648000"/>
          </a:xfrm>
          <a:prstGeom prst="roundRect">
            <a:avLst>
              <a:gd name="adj" fmla="val 769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52" name="四角形: 角を丸くする 51">
            <a:extLst>
              <a:ext uri="{FF2B5EF4-FFF2-40B4-BE49-F238E27FC236}">
                <a16:creationId xmlns:a16="http://schemas.microsoft.com/office/drawing/2014/main" id="{EA1AC455-1212-0044-13EF-0BDF35B2F3CA}"/>
              </a:ext>
            </a:extLst>
          </p:cNvPr>
          <p:cNvSpPr/>
          <p:nvPr/>
        </p:nvSpPr>
        <p:spPr>
          <a:xfrm>
            <a:off x="2383065" y="6100167"/>
            <a:ext cx="2286000"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次期</a:t>
            </a:r>
            <a:r>
              <a:rPr kumimoji="1" lang="en-US" altLang="ja-JP" sz="900" b="1">
                <a:solidFill>
                  <a:schemeClr val="tx1">
                    <a:lumMod val="85000"/>
                    <a:lumOff val="15000"/>
                  </a:schemeClr>
                </a:solidFill>
              </a:rPr>
              <a:t>HP</a:t>
            </a:r>
            <a:r>
              <a:rPr kumimoji="1" lang="ja-JP" altLang="en-US" sz="900" b="1">
                <a:solidFill>
                  <a:schemeClr val="tx1">
                    <a:lumMod val="85000"/>
                    <a:lumOff val="15000"/>
                  </a:schemeClr>
                </a:solidFill>
              </a:rPr>
              <a:t>の開発</a:t>
            </a:r>
          </a:p>
        </p:txBody>
      </p:sp>
      <p:sp>
        <p:nvSpPr>
          <p:cNvPr id="53" name="四角形: 角を丸くする 52">
            <a:extLst>
              <a:ext uri="{FF2B5EF4-FFF2-40B4-BE49-F238E27FC236}">
                <a16:creationId xmlns:a16="http://schemas.microsoft.com/office/drawing/2014/main" id="{AD11018E-FC9A-1F4C-8808-B5E4E95B46E5}"/>
              </a:ext>
            </a:extLst>
          </p:cNvPr>
          <p:cNvSpPr/>
          <p:nvPr/>
        </p:nvSpPr>
        <p:spPr>
          <a:xfrm>
            <a:off x="4743450" y="6100167"/>
            <a:ext cx="2628900"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次期</a:t>
            </a:r>
            <a:r>
              <a:rPr kumimoji="1" lang="en-US" altLang="ja-JP" sz="900" b="1">
                <a:solidFill>
                  <a:schemeClr val="tx1">
                    <a:lumMod val="85000"/>
                    <a:lumOff val="15000"/>
                  </a:schemeClr>
                </a:solidFill>
              </a:rPr>
              <a:t>HP</a:t>
            </a:r>
            <a:r>
              <a:rPr kumimoji="1" lang="ja-JP" altLang="en-US" sz="900" b="1">
                <a:solidFill>
                  <a:schemeClr val="tx1">
                    <a:lumMod val="85000"/>
                    <a:lumOff val="15000"/>
                  </a:schemeClr>
                </a:solidFill>
              </a:rPr>
              <a:t>の公開・運用</a:t>
            </a:r>
          </a:p>
        </p:txBody>
      </p:sp>
      <p:sp>
        <p:nvSpPr>
          <p:cNvPr id="55" name="四角形: 角を丸くする 54">
            <a:extLst>
              <a:ext uri="{FF2B5EF4-FFF2-40B4-BE49-F238E27FC236}">
                <a16:creationId xmlns:a16="http://schemas.microsoft.com/office/drawing/2014/main" id="{D30A30ED-E57A-67D0-5552-3E4C35D5B62B}"/>
              </a:ext>
            </a:extLst>
          </p:cNvPr>
          <p:cNvSpPr/>
          <p:nvPr/>
        </p:nvSpPr>
        <p:spPr>
          <a:xfrm>
            <a:off x="600897" y="4522043"/>
            <a:ext cx="1483369" cy="648788"/>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オンライン手続きの</a:t>
            </a:r>
            <a:br>
              <a:rPr kumimoji="1" lang="en-US" altLang="ja-JP" sz="1000" b="1">
                <a:solidFill>
                  <a:schemeClr val="bg1"/>
                </a:solidFill>
              </a:rPr>
            </a:br>
            <a:r>
              <a:rPr kumimoji="1" lang="ja-JP" altLang="en-US" sz="1000" b="1">
                <a:solidFill>
                  <a:schemeClr val="bg1"/>
                </a:solidFill>
              </a:rPr>
              <a:t>利用促進</a:t>
            </a:r>
          </a:p>
        </p:txBody>
      </p:sp>
      <p:sp>
        <p:nvSpPr>
          <p:cNvPr id="59" name="四角形: 角を丸くする 58">
            <a:extLst>
              <a:ext uri="{FF2B5EF4-FFF2-40B4-BE49-F238E27FC236}">
                <a16:creationId xmlns:a16="http://schemas.microsoft.com/office/drawing/2014/main" id="{D234941B-F9F8-1411-4626-F5EAE4ADBFF7}"/>
              </a:ext>
            </a:extLst>
          </p:cNvPr>
          <p:cNvSpPr/>
          <p:nvPr/>
        </p:nvSpPr>
        <p:spPr>
          <a:xfrm>
            <a:off x="600897" y="3530751"/>
            <a:ext cx="1483369" cy="926280"/>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区役所</a:t>
            </a:r>
            <a:r>
              <a:rPr kumimoji="1" lang="en-US" altLang="ja-JP" sz="1000" b="1">
                <a:solidFill>
                  <a:schemeClr val="bg1"/>
                </a:solidFill>
              </a:rPr>
              <a:t>DX</a:t>
            </a:r>
            <a:r>
              <a:rPr kumimoji="1" lang="ja-JP" altLang="en-US" sz="1000" b="1">
                <a:solidFill>
                  <a:schemeClr val="bg1"/>
                </a:solidFill>
              </a:rPr>
              <a:t>の取組</a:t>
            </a:r>
          </a:p>
        </p:txBody>
      </p:sp>
      <p:sp>
        <p:nvSpPr>
          <p:cNvPr id="62" name="四角形: 角を丸くする 61">
            <a:extLst>
              <a:ext uri="{FF2B5EF4-FFF2-40B4-BE49-F238E27FC236}">
                <a16:creationId xmlns:a16="http://schemas.microsoft.com/office/drawing/2014/main" id="{B395C9D3-8E53-B2AD-CBD7-EDD7633BFB5C}"/>
              </a:ext>
            </a:extLst>
          </p:cNvPr>
          <p:cNvSpPr/>
          <p:nvPr/>
        </p:nvSpPr>
        <p:spPr>
          <a:xfrm>
            <a:off x="600897" y="5963673"/>
            <a:ext cx="1483369" cy="648000"/>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情報発信等最適化施策</a:t>
            </a:r>
            <a:endParaRPr kumimoji="1" lang="en-US" altLang="ja-JP" sz="1000" b="1">
              <a:solidFill>
                <a:schemeClr val="bg1"/>
              </a:solidFill>
            </a:endParaRPr>
          </a:p>
        </p:txBody>
      </p:sp>
      <p:sp>
        <p:nvSpPr>
          <p:cNvPr id="66" name="四角形: 角を丸くする 65">
            <a:extLst>
              <a:ext uri="{FF2B5EF4-FFF2-40B4-BE49-F238E27FC236}">
                <a16:creationId xmlns:a16="http://schemas.microsoft.com/office/drawing/2014/main" id="{BD0A545D-7FBF-C280-2361-4AD49A6985D7}"/>
              </a:ext>
            </a:extLst>
          </p:cNvPr>
          <p:cNvSpPr/>
          <p:nvPr/>
        </p:nvSpPr>
        <p:spPr>
          <a:xfrm>
            <a:off x="610422" y="3202374"/>
            <a:ext cx="1483369" cy="314325"/>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ja-JP" altLang="en-US" sz="1200" b="1">
                <a:solidFill>
                  <a:srgbClr val="AF1932"/>
                </a:solidFill>
              </a:rPr>
              <a:t>主な取組</a:t>
            </a:r>
          </a:p>
        </p:txBody>
      </p:sp>
      <p:sp>
        <p:nvSpPr>
          <p:cNvPr id="67" name="四角形: 角を丸くする 66">
            <a:extLst>
              <a:ext uri="{FF2B5EF4-FFF2-40B4-BE49-F238E27FC236}">
                <a16:creationId xmlns:a16="http://schemas.microsoft.com/office/drawing/2014/main" id="{3CE5918A-A440-A064-4F54-BCD591D12E68}"/>
              </a:ext>
            </a:extLst>
          </p:cNvPr>
          <p:cNvSpPr/>
          <p:nvPr/>
        </p:nvSpPr>
        <p:spPr>
          <a:xfrm>
            <a:off x="3809828" y="4680907"/>
            <a:ext cx="3562522"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オンライン手続きの利用促進に向けた支援</a:t>
            </a:r>
          </a:p>
        </p:txBody>
      </p:sp>
      <p:sp>
        <p:nvSpPr>
          <p:cNvPr id="68" name="四角形: 角を丸くする 67">
            <a:extLst>
              <a:ext uri="{FF2B5EF4-FFF2-40B4-BE49-F238E27FC236}">
                <a16:creationId xmlns:a16="http://schemas.microsoft.com/office/drawing/2014/main" id="{BC7FED44-07C4-2B29-C79D-9554AD477EC8}"/>
              </a:ext>
            </a:extLst>
          </p:cNvPr>
          <p:cNvSpPr/>
          <p:nvPr/>
        </p:nvSpPr>
        <p:spPr>
          <a:xfrm>
            <a:off x="600897" y="5244213"/>
            <a:ext cx="1483369" cy="648788"/>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デジタル</a:t>
            </a:r>
            <a:r>
              <a:rPr kumimoji="1" lang="en-US" altLang="ja-JP" sz="1000" b="1">
                <a:solidFill>
                  <a:schemeClr val="bg1"/>
                </a:solidFill>
              </a:rPr>
              <a:t>CX</a:t>
            </a:r>
          </a:p>
          <a:p>
            <a:pPr algn="ctr"/>
            <a:r>
              <a:rPr kumimoji="1" lang="ja-JP" altLang="en-US" sz="1000" b="1">
                <a:solidFill>
                  <a:schemeClr val="bg1"/>
                </a:solidFill>
              </a:rPr>
              <a:t>イノベーションの推進</a:t>
            </a:r>
          </a:p>
        </p:txBody>
      </p:sp>
      <p:sp>
        <p:nvSpPr>
          <p:cNvPr id="74" name="四角形: 角を丸くする 73">
            <a:extLst>
              <a:ext uri="{FF2B5EF4-FFF2-40B4-BE49-F238E27FC236}">
                <a16:creationId xmlns:a16="http://schemas.microsoft.com/office/drawing/2014/main" id="{94FE50FE-BAAD-F50E-7AF3-B61713497179}"/>
              </a:ext>
            </a:extLst>
          </p:cNvPr>
          <p:cNvSpPr/>
          <p:nvPr/>
        </p:nvSpPr>
        <p:spPr>
          <a:xfrm>
            <a:off x="2252214" y="5244213"/>
            <a:ext cx="5272536" cy="648788"/>
          </a:xfrm>
          <a:prstGeom prst="roundRect">
            <a:avLst>
              <a:gd name="adj" fmla="val 769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17" name="正方形/長方形 16">
            <a:extLst>
              <a:ext uri="{FF2B5EF4-FFF2-40B4-BE49-F238E27FC236}">
                <a16:creationId xmlns:a16="http://schemas.microsoft.com/office/drawing/2014/main" id="{C6625361-7846-C6ED-E2C4-508A77442103}"/>
              </a:ext>
            </a:extLst>
          </p:cNvPr>
          <p:cNvSpPr/>
          <p:nvPr/>
        </p:nvSpPr>
        <p:spPr>
          <a:xfrm>
            <a:off x="581847" y="2735591"/>
            <a:ext cx="8856000" cy="32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a:solidFill>
                  <a:schemeClr val="tx1">
                    <a:lumMod val="85000"/>
                    <a:lumOff val="15000"/>
                  </a:schemeClr>
                </a:solidFill>
              </a:rPr>
              <a:t>区役所等でのリアルな人と人のコミュニケーションも大事にしながら、データやデジタル技術を活用して、利用者目線に立ったサービスの創出を図り、市民</a:t>
            </a:r>
            <a:r>
              <a:rPr kumimoji="1" lang="en-US" altLang="ja-JP" sz="1200">
                <a:solidFill>
                  <a:schemeClr val="tx1">
                    <a:lumMod val="85000"/>
                    <a:lumOff val="15000"/>
                  </a:schemeClr>
                </a:solidFill>
              </a:rPr>
              <a:t>QoL</a:t>
            </a:r>
            <a:r>
              <a:rPr kumimoji="1" lang="ja-JP" altLang="en-US" sz="1200">
                <a:solidFill>
                  <a:schemeClr val="tx1">
                    <a:lumMod val="85000"/>
                    <a:lumOff val="15000"/>
                  </a:schemeClr>
                </a:solidFill>
              </a:rPr>
              <a:t>の向上をめざします。</a:t>
            </a:r>
            <a:endParaRPr kumimoji="1" lang="en-US" altLang="ja-JP" sz="1200">
              <a:solidFill>
                <a:schemeClr val="tx1">
                  <a:lumMod val="85000"/>
                  <a:lumOff val="15000"/>
                </a:schemeClr>
              </a:solidFill>
            </a:endParaRPr>
          </a:p>
        </p:txBody>
      </p:sp>
      <p:sp>
        <p:nvSpPr>
          <p:cNvPr id="18" name="正方形/長方形 17">
            <a:extLst>
              <a:ext uri="{FF2B5EF4-FFF2-40B4-BE49-F238E27FC236}">
                <a16:creationId xmlns:a16="http://schemas.microsoft.com/office/drawing/2014/main" id="{CE86145C-0D1D-A0AD-9730-5DF8A2FE6830}"/>
              </a:ext>
            </a:extLst>
          </p:cNvPr>
          <p:cNvSpPr/>
          <p:nvPr/>
        </p:nvSpPr>
        <p:spPr>
          <a:xfrm>
            <a:off x="233064" y="614007"/>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a:t>
            </a:r>
            <a:r>
              <a:rPr kumimoji="1" lang="ja-JP" altLang="en-US" sz="1600" b="1">
                <a:solidFill>
                  <a:schemeClr val="tx1">
                    <a:lumMod val="85000"/>
                    <a:lumOff val="15000"/>
                  </a:schemeClr>
                </a:solidFill>
              </a:rPr>
              <a:t> 評価カテゴリ及び指標の考え方</a:t>
            </a:r>
          </a:p>
        </p:txBody>
      </p:sp>
      <p:sp>
        <p:nvSpPr>
          <p:cNvPr id="42" name="四角形: 角を丸くする 41">
            <a:extLst>
              <a:ext uri="{FF2B5EF4-FFF2-40B4-BE49-F238E27FC236}">
                <a16:creationId xmlns:a16="http://schemas.microsoft.com/office/drawing/2014/main" id="{9BA4EBD5-1604-DED7-27B4-F03CBD546C88}"/>
              </a:ext>
            </a:extLst>
          </p:cNvPr>
          <p:cNvSpPr/>
          <p:nvPr/>
        </p:nvSpPr>
        <p:spPr>
          <a:xfrm>
            <a:off x="2252214" y="3530751"/>
            <a:ext cx="5272536" cy="926280"/>
          </a:xfrm>
          <a:prstGeom prst="roundRect">
            <a:avLst>
              <a:gd name="adj" fmla="val 5944"/>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27" name="四角形: 角を丸くする 26">
            <a:extLst>
              <a:ext uri="{FF2B5EF4-FFF2-40B4-BE49-F238E27FC236}">
                <a16:creationId xmlns:a16="http://schemas.microsoft.com/office/drawing/2014/main" id="{27E5FE06-8C80-A3AA-3A06-ACDDEAF6EA15}"/>
              </a:ext>
            </a:extLst>
          </p:cNvPr>
          <p:cNvSpPr/>
          <p:nvPr/>
        </p:nvSpPr>
        <p:spPr>
          <a:xfrm>
            <a:off x="2383065" y="3658826"/>
            <a:ext cx="1238511" cy="288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窓口支援システム等の</a:t>
            </a:r>
            <a:endParaRPr kumimoji="1" lang="en-US" altLang="ja-JP" sz="900" b="1">
              <a:solidFill>
                <a:schemeClr val="tx1">
                  <a:lumMod val="85000"/>
                  <a:lumOff val="15000"/>
                </a:schemeClr>
              </a:solidFill>
            </a:endParaRPr>
          </a:p>
          <a:p>
            <a:pPr algn="ctr"/>
            <a:r>
              <a:rPr kumimoji="1" lang="ja-JP" altLang="en-US" sz="900" b="1">
                <a:solidFill>
                  <a:schemeClr val="tx1">
                    <a:lumMod val="85000"/>
                    <a:lumOff val="15000"/>
                  </a:schemeClr>
                </a:solidFill>
              </a:rPr>
              <a:t>導入準備</a:t>
            </a:r>
          </a:p>
        </p:txBody>
      </p:sp>
      <p:sp>
        <p:nvSpPr>
          <p:cNvPr id="33" name="四角形: 角を丸くする 32">
            <a:extLst>
              <a:ext uri="{FF2B5EF4-FFF2-40B4-BE49-F238E27FC236}">
                <a16:creationId xmlns:a16="http://schemas.microsoft.com/office/drawing/2014/main" id="{B642B939-3EAA-F3EB-DAE5-9399F200760C}"/>
              </a:ext>
            </a:extLst>
          </p:cNvPr>
          <p:cNvSpPr/>
          <p:nvPr/>
        </p:nvSpPr>
        <p:spPr>
          <a:xfrm>
            <a:off x="3714489" y="3658826"/>
            <a:ext cx="1238511" cy="288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窓口支援システム等の</a:t>
            </a:r>
            <a:endParaRPr kumimoji="1" lang="en-US" altLang="ja-JP" sz="900" b="1">
              <a:solidFill>
                <a:schemeClr val="tx1">
                  <a:lumMod val="85000"/>
                  <a:lumOff val="15000"/>
                </a:schemeClr>
              </a:solidFill>
            </a:endParaRPr>
          </a:p>
          <a:p>
            <a:pPr algn="ctr"/>
            <a:r>
              <a:rPr kumimoji="1" lang="ja-JP" altLang="en-US" sz="900" b="1">
                <a:solidFill>
                  <a:schemeClr val="tx1">
                    <a:lumMod val="85000"/>
                    <a:lumOff val="15000"/>
                  </a:schemeClr>
                </a:solidFill>
              </a:rPr>
              <a:t>導入・検証（モデル区）</a:t>
            </a:r>
          </a:p>
        </p:txBody>
      </p:sp>
      <p:sp>
        <p:nvSpPr>
          <p:cNvPr id="34" name="四角形: 角を丸くする 33">
            <a:extLst>
              <a:ext uri="{FF2B5EF4-FFF2-40B4-BE49-F238E27FC236}">
                <a16:creationId xmlns:a16="http://schemas.microsoft.com/office/drawing/2014/main" id="{7C79A608-1D97-1520-BC85-EEF02270EF91}"/>
              </a:ext>
            </a:extLst>
          </p:cNvPr>
          <p:cNvSpPr/>
          <p:nvPr/>
        </p:nvSpPr>
        <p:spPr>
          <a:xfrm>
            <a:off x="2383065" y="4050482"/>
            <a:ext cx="2119627" cy="288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1" i="0" u="none" strike="noStrike" kern="1200" cap="none" spc="0" normalizeH="0" baseline="0" noProof="0">
                <a:ln>
                  <a:noFill/>
                </a:ln>
                <a:solidFill>
                  <a:schemeClr val="tx1">
                    <a:lumMod val="85000"/>
                    <a:lumOff val="15000"/>
                  </a:schemeClr>
                </a:solidFill>
                <a:effectLst/>
                <a:uLnTx/>
                <a:uFillTx/>
                <a:latin typeface="Yu Gothic UI"/>
                <a:ea typeface="Yu Gothic UI"/>
                <a:cs typeface="+mn-cs"/>
              </a:rPr>
              <a:t>AI</a:t>
            </a:r>
            <a:r>
              <a:rPr kumimoji="1" lang="ja-JP" altLang="en-US" sz="900" b="1" i="0" u="none" strike="noStrike" kern="1200" cap="none" spc="0" normalizeH="0" baseline="0" noProof="0">
                <a:ln>
                  <a:noFill/>
                </a:ln>
                <a:solidFill>
                  <a:schemeClr val="tx1">
                    <a:lumMod val="85000"/>
                    <a:lumOff val="15000"/>
                  </a:schemeClr>
                </a:solidFill>
                <a:effectLst/>
                <a:uLnTx/>
                <a:uFillTx/>
                <a:latin typeface="Yu Gothic UI"/>
                <a:ea typeface="Yu Gothic UI"/>
                <a:cs typeface="+mn-cs"/>
              </a:rPr>
              <a:t>による電話の自動応答</a:t>
            </a:r>
            <a:endParaRPr kumimoji="1" lang="en-US" altLang="ja-JP" sz="900" b="1" i="0" u="none" strike="noStrike" kern="1200" cap="none" spc="0" normalizeH="0" baseline="0" noProof="0">
              <a:ln>
                <a:noFill/>
              </a:ln>
              <a:solidFill>
                <a:schemeClr val="tx1">
                  <a:lumMod val="85000"/>
                  <a:lumOff val="15000"/>
                </a:schemeClr>
              </a:solidFill>
              <a:effectLst/>
              <a:uLnTx/>
              <a:uFillTx/>
              <a:latin typeface="Yu Gothic UI"/>
              <a:ea typeface="Yu Gothic UI"/>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lumMod val="85000"/>
                    <a:lumOff val="15000"/>
                  </a:schemeClr>
                </a:solidFill>
                <a:effectLst/>
                <a:uLnTx/>
                <a:uFillTx/>
                <a:latin typeface="Yu Gothic UI"/>
                <a:ea typeface="Yu Gothic UI"/>
                <a:cs typeface="+mn-cs"/>
              </a:rPr>
              <a:t>の導入・検証（モデル区）</a:t>
            </a:r>
          </a:p>
        </p:txBody>
      </p:sp>
      <p:sp>
        <p:nvSpPr>
          <p:cNvPr id="35" name="四角形: 角を丸くする 34">
            <a:extLst>
              <a:ext uri="{FF2B5EF4-FFF2-40B4-BE49-F238E27FC236}">
                <a16:creationId xmlns:a16="http://schemas.microsoft.com/office/drawing/2014/main" id="{D734F4CE-7F9D-BE31-82A0-1520234E2990}"/>
              </a:ext>
            </a:extLst>
          </p:cNvPr>
          <p:cNvSpPr/>
          <p:nvPr/>
        </p:nvSpPr>
        <p:spPr>
          <a:xfrm>
            <a:off x="4603453" y="4050482"/>
            <a:ext cx="2768897" cy="288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lumMod val="85000"/>
                    <a:lumOff val="15000"/>
                  </a:schemeClr>
                </a:solidFill>
                <a:effectLst/>
                <a:uLnTx/>
                <a:uFillTx/>
                <a:latin typeface="Yu Gothic UI"/>
                <a:ea typeface="Yu Gothic UI"/>
                <a:cs typeface="+mn-cs"/>
              </a:rPr>
              <a:t>全区導入</a:t>
            </a:r>
          </a:p>
        </p:txBody>
      </p:sp>
      <p:sp>
        <p:nvSpPr>
          <p:cNvPr id="81" name="四角形: 角を丸くする 80">
            <a:extLst>
              <a:ext uri="{FF2B5EF4-FFF2-40B4-BE49-F238E27FC236}">
                <a16:creationId xmlns:a16="http://schemas.microsoft.com/office/drawing/2014/main" id="{2BC02FD9-6ECA-1161-1078-DCF127D77EE7}"/>
              </a:ext>
            </a:extLst>
          </p:cNvPr>
          <p:cNvSpPr/>
          <p:nvPr/>
        </p:nvSpPr>
        <p:spPr>
          <a:xfrm>
            <a:off x="5021134" y="5388607"/>
            <a:ext cx="2351216"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行政サービスの提供スタイルを段階的に変革</a:t>
            </a:r>
          </a:p>
        </p:txBody>
      </p:sp>
      <p:sp>
        <p:nvSpPr>
          <p:cNvPr id="82" name="四角形: 角を丸くする 81">
            <a:extLst>
              <a:ext uri="{FF2B5EF4-FFF2-40B4-BE49-F238E27FC236}">
                <a16:creationId xmlns:a16="http://schemas.microsoft.com/office/drawing/2014/main" id="{D754F848-6B06-94FB-0BEA-29CE081624F2}"/>
              </a:ext>
            </a:extLst>
          </p:cNvPr>
          <p:cNvSpPr/>
          <p:nvPr/>
        </p:nvSpPr>
        <p:spPr>
          <a:xfrm>
            <a:off x="2383065" y="5388607"/>
            <a:ext cx="1317885"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900" b="1">
                <a:solidFill>
                  <a:schemeClr val="tx1">
                    <a:lumMod val="85000"/>
                    <a:lumOff val="15000"/>
                  </a:schemeClr>
                </a:solidFill>
              </a:rPr>
              <a:t>CX</a:t>
            </a:r>
            <a:r>
              <a:rPr kumimoji="1" lang="ja-JP" altLang="en-US" sz="900" b="1">
                <a:solidFill>
                  <a:schemeClr val="tx1">
                    <a:lumMod val="85000"/>
                    <a:lumOff val="15000"/>
                  </a:schemeClr>
                </a:solidFill>
              </a:rPr>
              <a:t>デザイン（構想）策定</a:t>
            </a:r>
          </a:p>
        </p:txBody>
      </p:sp>
      <p:sp>
        <p:nvSpPr>
          <p:cNvPr id="83" name="四角形: 角を丸くする 82">
            <a:extLst>
              <a:ext uri="{FF2B5EF4-FFF2-40B4-BE49-F238E27FC236}">
                <a16:creationId xmlns:a16="http://schemas.microsoft.com/office/drawing/2014/main" id="{01C72A2C-C168-7666-D175-090F22C7AEE2}"/>
              </a:ext>
            </a:extLst>
          </p:cNvPr>
          <p:cNvSpPr/>
          <p:nvPr/>
        </p:nvSpPr>
        <p:spPr>
          <a:xfrm>
            <a:off x="3800303" y="5388607"/>
            <a:ext cx="1116000"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詳細検討</a:t>
            </a:r>
          </a:p>
        </p:txBody>
      </p:sp>
      <p:sp>
        <p:nvSpPr>
          <p:cNvPr id="100" name="四角形: 角を丸くする 99">
            <a:extLst>
              <a:ext uri="{FF2B5EF4-FFF2-40B4-BE49-F238E27FC236}">
                <a16:creationId xmlns:a16="http://schemas.microsoft.com/office/drawing/2014/main" id="{93293953-9743-95C0-9BA9-48586FA9090A}"/>
              </a:ext>
            </a:extLst>
          </p:cNvPr>
          <p:cNvSpPr/>
          <p:nvPr/>
        </p:nvSpPr>
        <p:spPr>
          <a:xfrm rot="10800000" flipV="1">
            <a:off x="210601" y="170623"/>
            <a:ext cx="1968279" cy="444387"/>
          </a:xfrm>
          <a:prstGeom prst="roundRect">
            <a:avLst>
              <a:gd name="adj" fmla="val 47835"/>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サービス</a:t>
            </a:r>
            <a:r>
              <a:rPr kumimoji="1" lang="en-US" altLang="ja-JP" sz="2000" b="1">
                <a:solidFill>
                  <a:schemeClr val="bg1"/>
                </a:solidFill>
              </a:rPr>
              <a:t>DX</a:t>
            </a:r>
            <a:endParaRPr kumimoji="1" lang="ja-JP" altLang="en-US" sz="2000" b="1">
              <a:solidFill>
                <a:schemeClr val="bg1"/>
              </a:solidFill>
            </a:endParaRPr>
          </a:p>
        </p:txBody>
      </p:sp>
      <p:sp>
        <p:nvSpPr>
          <p:cNvPr id="101" name="テキスト ボックス 100">
            <a:extLst>
              <a:ext uri="{FF2B5EF4-FFF2-40B4-BE49-F238E27FC236}">
                <a16:creationId xmlns:a16="http://schemas.microsoft.com/office/drawing/2014/main" id="{0596A5C1-47DC-B4D9-391A-7077ED444DC9}"/>
              </a:ext>
            </a:extLst>
          </p:cNvPr>
          <p:cNvSpPr txBox="1"/>
          <p:nvPr/>
        </p:nvSpPr>
        <p:spPr>
          <a:xfrm>
            <a:off x="2312839" y="192006"/>
            <a:ext cx="7462532" cy="338554"/>
          </a:xfrm>
          <a:prstGeom prst="rect">
            <a:avLst/>
          </a:prstGeom>
          <a:noFill/>
        </p:spPr>
        <p:txBody>
          <a:bodyPr wrap="square">
            <a:spAutoFit/>
          </a:bodyPr>
          <a:lstStyle/>
          <a:p>
            <a:pPr algn="l"/>
            <a:r>
              <a:rPr lang="ja-JP" altLang="en-US" sz="1600" b="1">
                <a:solidFill>
                  <a:srgbClr val="AF1932"/>
                </a:solidFill>
                <a:latin typeface="Source Sans Pro" panose="020B0503030403020204" pitchFamily="34" charset="0"/>
              </a:rPr>
              <a:t>利用者目線でデザインされた便利・快適な行政サービスのスピーディーな提供の実現</a:t>
            </a:r>
            <a:endParaRPr lang="en-US" altLang="ja-JP" sz="1600" b="1" i="0">
              <a:solidFill>
                <a:srgbClr val="AF1932"/>
              </a:solidFill>
              <a:effectLst/>
              <a:latin typeface="Source Sans Pro" panose="020B0503030403020204" pitchFamily="34" charset="0"/>
            </a:endParaRPr>
          </a:p>
        </p:txBody>
      </p:sp>
      <p:cxnSp>
        <p:nvCxnSpPr>
          <p:cNvPr id="102" name="直線コネクタ 101">
            <a:extLst>
              <a:ext uri="{FF2B5EF4-FFF2-40B4-BE49-F238E27FC236}">
                <a16:creationId xmlns:a16="http://schemas.microsoft.com/office/drawing/2014/main" id="{981C1A56-B06C-F12C-C03B-499C32CDFAE4}"/>
              </a:ext>
            </a:extLst>
          </p:cNvPr>
          <p:cNvCxnSpPr/>
          <p:nvPr/>
        </p:nvCxnSpPr>
        <p:spPr>
          <a:xfrm>
            <a:off x="2223533" y="536751"/>
            <a:ext cx="7633583" cy="0"/>
          </a:xfrm>
          <a:prstGeom prst="line">
            <a:avLst/>
          </a:prstGeom>
          <a:ln w="19050" cap="rnd">
            <a:solidFill>
              <a:srgbClr val="AF1932"/>
            </a:solidFill>
            <a:round/>
            <a:headEnd type="oval"/>
            <a:tailEnd type="none"/>
          </a:ln>
        </p:spPr>
        <p:style>
          <a:lnRef idx="1">
            <a:schemeClr val="accent1"/>
          </a:lnRef>
          <a:fillRef idx="0">
            <a:schemeClr val="accent1"/>
          </a:fillRef>
          <a:effectRef idx="0">
            <a:schemeClr val="accent1"/>
          </a:effectRef>
          <a:fontRef idx="minor">
            <a:schemeClr val="tx1"/>
          </a:fontRef>
        </p:style>
      </p:cxnSp>
      <p:sp>
        <p:nvSpPr>
          <p:cNvPr id="105" name="四角形: 角を丸くする 104">
            <a:extLst>
              <a:ext uri="{FF2B5EF4-FFF2-40B4-BE49-F238E27FC236}">
                <a16:creationId xmlns:a16="http://schemas.microsoft.com/office/drawing/2014/main" id="{6FD74B57-A197-F65E-3A9C-333184D8483A}"/>
              </a:ext>
            </a:extLst>
          </p:cNvPr>
          <p:cNvSpPr/>
          <p:nvPr/>
        </p:nvSpPr>
        <p:spPr>
          <a:xfrm>
            <a:off x="2801701" y="1781390"/>
            <a:ext cx="1332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利用状況に関する指標</a:t>
            </a:r>
          </a:p>
        </p:txBody>
      </p:sp>
      <p:sp>
        <p:nvSpPr>
          <p:cNvPr id="106" name="四角形: 角を丸くする 105">
            <a:extLst>
              <a:ext uri="{FF2B5EF4-FFF2-40B4-BE49-F238E27FC236}">
                <a16:creationId xmlns:a16="http://schemas.microsoft.com/office/drawing/2014/main" id="{BF08373B-D0FA-3CDC-D67E-93BA8E7468B1}"/>
              </a:ext>
            </a:extLst>
          </p:cNvPr>
          <p:cNvSpPr/>
          <p:nvPr/>
        </p:nvSpPr>
        <p:spPr>
          <a:xfrm rot="10800000" flipV="1">
            <a:off x="581847" y="1224119"/>
            <a:ext cx="2160000" cy="252000"/>
          </a:xfrm>
          <a:prstGeom prst="roundRect">
            <a:avLst>
              <a:gd name="adj" fmla="val 22497"/>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b="1">
                <a:solidFill>
                  <a:schemeClr val="tx1">
                    <a:lumMod val="85000"/>
                    <a:lumOff val="15000"/>
                  </a:schemeClr>
                </a:solidFill>
              </a:rPr>
              <a:t>評価カテゴリ</a:t>
            </a:r>
          </a:p>
        </p:txBody>
      </p:sp>
      <p:sp>
        <p:nvSpPr>
          <p:cNvPr id="107" name="四角形: 角を丸くする 106">
            <a:extLst>
              <a:ext uri="{FF2B5EF4-FFF2-40B4-BE49-F238E27FC236}">
                <a16:creationId xmlns:a16="http://schemas.microsoft.com/office/drawing/2014/main" id="{6FEC5C30-37D0-93D0-3916-858EFBFF8366}"/>
              </a:ext>
            </a:extLst>
          </p:cNvPr>
          <p:cNvSpPr/>
          <p:nvPr/>
        </p:nvSpPr>
        <p:spPr>
          <a:xfrm>
            <a:off x="2801701" y="1224120"/>
            <a:ext cx="1332000" cy="252000"/>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rgbClr val="AF1932"/>
                </a:solidFill>
              </a:rPr>
              <a:t>評価指標</a:t>
            </a:r>
          </a:p>
        </p:txBody>
      </p:sp>
      <p:sp>
        <p:nvSpPr>
          <p:cNvPr id="108" name="四角形: 角を丸くする 107">
            <a:extLst>
              <a:ext uri="{FF2B5EF4-FFF2-40B4-BE49-F238E27FC236}">
                <a16:creationId xmlns:a16="http://schemas.microsoft.com/office/drawing/2014/main" id="{2D05C60C-047B-8252-5098-B957F975FEB4}"/>
              </a:ext>
            </a:extLst>
          </p:cNvPr>
          <p:cNvSpPr/>
          <p:nvPr/>
        </p:nvSpPr>
        <p:spPr>
          <a:xfrm>
            <a:off x="2801701" y="1488467"/>
            <a:ext cx="1332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混雑状況に関する指標</a:t>
            </a:r>
          </a:p>
        </p:txBody>
      </p:sp>
      <p:sp>
        <p:nvSpPr>
          <p:cNvPr id="109" name="四角形: 角を丸くする 108">
            <a:extLst>
              <a:ext uri="{FF2B5EF4-FFF2-40B4-BE49-F238E27FC236}">
                <a16:creationId xmlns:a16="http://schemas.microsoft.com/office/drawing/2014/main" id="{D93101A9-3431-FEE7-6270-7479900900F4}"/>
              </a:ext>
            </a:extLst>
          </p:cNvPr>
          <p:cNvSpPr/>
          <p:nvPr/>
        </p:nvSpPr>
        <p:spPr>
          <a:xfrm>
            <a:off x="2801701" y="2074313"/>
            <a:ext cx="1332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活用状況に関する指標</a:t>
            </a:r>
          </a:p>
        </p:txBody>
      </p:sp>
      <p:sp>
        <p:nvSpPr>
          <p:cNvPr id="110" name="四角形: 角を丸くする 109">
            <a:extLst>
              <a:ext uri="{FF2B5EF4-FFF2-40B4-BE49-F238E27FC236}">
                <a16:creationId xmlns:a16="http://schemas.microsoft.com/office/drawing/2014/main" id="{51D0CD9B-9617-D166-2D80-6D310441F7ED}"/>
              </a:ext>
            </a:extLst>
          </p:cNvPr>
          <p:cNvSpPr/>
          <p:nvPr/>
        </p:nvSpPr>
        <p:spPr>
          <a:xfrm rot="10800000" flipV="1">
            <a:off x="600897" y="1488467"/>
            <a:ext cx="2160000" cy="252000"/>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lumMod val="85000"/>
                    <a:lumOff val="15000"/>
                  </a:schemeClr>
                </a:solidFill>
              </a:rPr>
              <a:t>ストレスを感じない窓口サービスの実現</a:t>
            </a:r>
          </a:p>
        </p:txBody>
      </p:sp>
      <p:sp>
        <p:nvSpPr>
          <p:cNvPr id="111" name="四角形: 角を丸くする 110">
            <a:extLst>
              <a:ext uri="{FF2B5EF4-FFF2-40B4-BE49-F238E27FC236}">
                <a16:creationId xmlns:a16="http://schemas.microsoft.com/office/drawing/2014/main" id="{9A074988-EEB7-C253-6EEB-1C18FCE6E479}"/>
              </a:ext>
            </a:extLst>
          </p:cNvPr>
          <p:cNvSpPr/>
          <p:nvPr/>
        </p:nvSpPr>
        <p:spPr>
          <a:xfrm rot="10800000" flipV="1">
            <a:off x="600898" y="1781390"/>
            <a:ext cx="2160000" cy="252000"/>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lumMod val="85000"/>
                    <a:lumOff val="15000"/>
                  </a:schemeClr>
                </a:solidFill>
              </a:rPr>
              <a:t>より便利な行政サービスの実現</a:t>
            </a:r>
          </a:p>
        </p:txBody>
      </p:sp>
      <p:sp>
        <p:nvSpPr>
          <p:cNvPr id="112" name="四角形: 角を丸くする 111">
            <a:extLst>
              <a:ext uri="{FF2B5EF4-FFF2-40B4-BE49-F238E27FC236}">
                <a16:creationId xmlns:a16="http://schemas.microsoft.com/office/drawing/2014/main" id="{4BC0D3D0-62E1-98EE-44AF-EE27445F0F0A}"/>
              </a:ext>
            </a:extLst>
          </p:cNvPr>
          <p:cNvSpPr/>
          <p:nvPr/>
        </p:nvSpPr>
        <p:spPr>
          <a:xfrm rot="10800000" flipV="1">
            <a:off x="600898" y="2074313"/>
            <a:ext cx="2160000" cy="252000"/>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lumMod val="85000"/>
                    <a:lumOff val="15000"/>
                  </a:schemeClr>
                </a:solidFill>
              </a:rPr>
              <a:t>デジタルコミュニケーションの充実</a:t>
            </a:r>
          </a:p>
        </p:txBody>
      </p:sp>
      <p:sp>
        <p:nvSpPr>
          <p:cNvPr id="116" name="四角形: 角を丸くする 115">
            <a:extLst>
              <a:ext uri="{FF2B5EF4-FFF2-40B4-BE49-F238E27FC236}">
                <a16:creationId xmlns:a16="http://schemas.microsoft.com/office/drawing/2014/main" id="{03091208-4B3D-57EA-F925-A715A8A05A59}"/>
              </a:ext>
            </a:extLst>
          </p:cNvPr>
          <p:cNvSpPr/>
          <p:nvPr/>
        </p:nvSpPr>
        <p:spPr>
          <a:xfrm>
            <a:off x="4191196" y="1224120"/>
            <a:ext cx="5220000" cy="252000"/>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chemeClr val="tx1">
                    <a:lumMod val="85000"/>
                    <a:lumOff val="15000"/>
                  </a:schemeClr>
                </a:solidFill>
              </a:rPr>
              <a:t>評価の観点</a:t>
            </a:r>
            <a:endParaRPr kumimoji="1" lang="en-US" altLang="ja-JP" sz="1100" b="1">
              <a:solidFill>
                <a:schemeClr val="tx1">
                  <a:lumMod val="85000"/>
                  <a:lumOff val="15000"/>
                </a:schemeClr>
              </a:solidFill>
            </a:endParaRPr>
          </a:p>
        </p:txBody>
      </p:sp>
      <p:sp>
        <p:nvSpPr>
          <p:cNvPr id="117" name="正方形/長方形 116">
            <a:extLst>
              <a:ext uri="{FF2B5EF4-FFF2-40B4-BE49-F238E27FC236}">
                <a16:creationId xmlns:a16="http://schemas.microsoft.com/office/drawing/2014/main" id="{E3F3E4BB-D2E1-D8E2-ACA5-70451B17037A}"/>
              </a:ext>
            </a:extLst>
          </p:cNvPr>
          <p:cNvSpPr/>
          <p:nvPr/>
        </p:nvSpPr>
        <p:spPr>
          <a:xfrm>
            <a:off x="495630" y="942756"/>
            <a:ext cx="9114583" cy="32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a:solidFill>
                  <a:schemeClr val="tx1">
                    <a:lumMod val="85000"/>
                    <a:lumOff val="15000"/>
                  </a:schemeClr>
                </a:solidFill>
              </a:rPr>
              <a:t>サービス</a:t>
            </a:r>
            <a:r>
              <a:rPr kumimoji="1" lang="en-US" altLang="ja-JP" sz="1200">
                <a:solidFill>
                  <a:schemeClr val="tx1">
                    <a:lumMod val="85000"/>
                    <a:lumOff val="15000"/>
                  </a:schemeClr>
                </a:solidFill>
              </a:rPr>
              <a:t>DX</a:t>
            </a:r>
            <a:r>
              <a:rPr kumimoji="1" lang="ja-JP" altLang="en-US" sz="1200">
                <a:solidFill>
                  <a:schemeClr val="tx1">
                    <a:lumMod val="85000"/>
                    <a:lumOff val="15000"/>
                  </a:schemeClr>
                </a:solidFill>
              </a:rPr>
              <a:t>の評価を行っていくうえで、以下の評価カテゴリ及び指標を設定します。</a:t>
            </a:r>
            <a:endParaRPr kumimoji="1" lang="en-US" altLang="ja-JP" sz="1200">
              <a:solidFill>
                <a:schemeClr val="tx1">
                  <a:lumMod val="85000"/>
                  <a:lumOff val="15000"/>
                </a:schemeClr>
              </a:solidFill>
            </a:endParaRPr>
          </a:p>
        </p:txBody>
      </p:sp>
      <p:sp>
        <p:nvSpPr>
          <p:cNvPr id="5" name="四角形: 角を丸くする 4">
            <a:extLst>
              <a:ext uri="{FF2B5EF4-FFF2-40B4-BE49-F238E27FC236}">
                <a16:creationId xmlns:a16="http://schemas.microsoft.com/office/drawing/2014/main" id="{ADDBD5F6-A27D-78A7-2E98-3980AFB29803}"/>
              </a:ext>
            </a:extLst>
          </p:cNvPr>
          <p:cNvSpPr/>
          <p:nvPr/>
        </p:nvSpPr>
        <p:spPr>
          <a:xfrm>
            <a:off x="4191196" y="1488467"/>
            <a:ext cx="5220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lang="ja-JP" altLang="en-US" sz="1000" b="0" i="0">
                <a:solidFill>
                  <a:schemeClr val="tx1">
                    <a:lumMod val="85000"/>
                    <a:lumOff val="15000"/>
                  </a:schemeClr>
                </a:solidFill>
                <a:effectLst/>
                <a:latin typeface="Source Sans Pro" panose="020B0503030403020204" pitchFamily="34" charset="0"/>
              </a:rPr>
              <a:t>市民や事業者が来庁された場合に待ち時間なく、ストレスなくスムーズに手続きができること</a:t>
            </a:r>
            <a:endParaRPr lang="ja-JP" altLang="en-US" sz="1000">
              <a:solidFill>
                <a:schemeClr val="tx1">
                  <a:lumMod val="85000"/>
                  <a:lumOff val="15000"/>
                </a:schemeClr>
              </a:solidFill>
            </a:endParaRPr>
          </a:p>
        </p:txBody>
      </p:sp>
      <p:sp>
        <p:nvSpPr>
          <p:cNvPr id="7" name="四角形: 角を丸くする 6">
            <a:extLst>
              <a:ext uri="{FF2B5EF4-FFF2-40B4-BE49-F238E27FC236}">
                <a16:creationId xmlns:a16="http://schemas.microsoft.com/office/drawing/2014/main" id="{4BB2DC9A-869C-2DDF-D3FA-504FEDC1A8C5}"/>
              </a:ext>
            </a:extLst>
          </p:cNvPr>
          <p:cNvSpPr/>
          <p:nvPr/>
        </p:nvSpPr>
        <p:spPr>
          <a:xfrm>
            <a:off x="4191196" y="1781390"/>
            <a:ext cx="5220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kumimoji="1" lang="en-US" altLang="ja-JP" sz="1000">
                <a:solidFill>
                  <a:schemeClr val="tx1">
                    <a:lumMod val="85000"/>
                    <a:lumOff val="15000"/>
                  </a:schemeClr>
                </a:solidFill>
              </a:rPr>
              <a:t>24</a:t>
            </a:r>
            <a:r>
              <a:rPr kumimoji="1" lang="ja-JP" altLang="en-US" sz="1000">
                <a:solidFill>
                  <a:schemeClr val="tx1">
                    <a:lumMod val="85000"/>
                    <a:lumOff val="15000"/>
                  </a:schemeClr>
                </a:solidFill>
              </a:rPr>
              <a:t>時間いつでもどこでも誰もが</a:t>
            </a:r>
            <a:r>
              <a:rPr lang="ja-JP" altLang="en-US" sz="1000" b="0" i="0">
                <a:solidFill>
                  <a:schemeClr val="tx1">
                    <a:lumMod val="85000"/>
                    <a:lumOff val="15000"/>
                  </a:schemeClr>
                </a:solidFill>
                <a:effectLst/>
                <a:latin typeface="Source Sans Pro" panose="020B0503030403020204" pitchFamily="34" charset="0"/>
              </a:rPr>
              <a:t>オンラインでより簡単に、よりスムーズに行政サービスを利用できること</a:t>
            </a:r>
            <a:endParaRPr lang="ja-JP" altLang="en-US" sz="1000">
              <a:solidFill>
                <a:schemeClr val="tx1">
                  <a:lumMod val="85000"/>
                  <a:lumOff val="15000"/>
                </a:schemeClr>
              </a:solidFill>
            </a:endParaRPr>
          </a:p>
        </p:txBody>
      </p:sp>
      <p:sp>
        <p:nvSpPr>
          <p:cNvPr id="8" name="四角形: 角を丸くする 7">
            <a:extLst>
              <a:ext uri="{FF2B5EF4-FFF2-40B4-BE49-F238E27FC236}">
                <a16:creationId xmlns:a16="http://schemas.microsoft.com/office/drawing/2014/main" id="{1F27F5A9-353E-A85E-CAD4-A0FA80FF4C29}"/>
              </a:ext>
            </a:extLst>
          </p:cNvPr>
          <p:cNvSpPr/>
          <p:nvPr/>
        </p:nvSpPr>
        <p:spPr>
          <a:xfrm>
            <a:off x="4191196" y="2074313"/>
            <a:ext cx="5220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lang="ja-JP" altLang="en-US" sz="1000">
                <a:solidFill>
                  <a:schemeClr val="tx1">
                    <a:lumMod val="85000"/>
                    <a:lumOff val="15000"/>
                  </a:schemeClr>
                </a:solidFill>
              </a:rPr>
              <a:t>市民の皆さまとのコミュニケーションを増やし、欲しい情報が手元により多く届くこと</a:t>
            </a:r>
          </a:p>
        </p:txBody>
      </p:sp>
      <p:pic>
        <p:nvPicPr>
          <p:cNvPr id="13" name="図 12">
            <a:extLst>
              <a:ext uri="{FF2B5EF4-FFF2-40B4-BE49-F238E27FC236}">
                <a16:creationId xmlns:a16="http://schemas.microsoft.com/office/drawing/2014/main" id="{8D536704-4188-21CE-AC72-F78A782789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4599" y="5610225"/>
            <a:ext cx="1532409" cy="1028826"/>
          </a:xfrm>
          <a:prstGeom prst="rect">
            <a:avLst/>
          </a:prstGeom>
        </p:spPr>
      </p:pic>
      <p:sp>
        <p:nvSpPr>
          <p:cNvPr id="14" name="四角形: 角を丸くする 13">
            <a:extLst>
              <a:ext uri="{FF2B5EF4-FFF2-40B4-BE49-F238E27FC236}">
                <a16:creationId xmlns:a16="http://schemas.microsoft.com/office/drawing/2014/main" id="{AECBBFCB-0B56-9669-5206-B1FED50EBE97}"/>
              </a:ext>
            </a:extLst>
          </p:cNvPr>
          <p:cNvSpPr/>
          <p:nvPr/>
        </p:nvSpPr>
        <p:spPr>
          <a:xfrm>
            <a:off x="7845572" y="3747789"/>
            <a:ext cx="1514475" cy="811783"/>
          </a:xfrm>
          <a:prstGeom prst="roundRect">
            <a:avLst>
              <a:gd name="adj" fmla="val 3784"/>
            </a:avLst>
          </a:prstGeom>
          <a:solidFill>
            <a:srgbClr val="F19DAB"/>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0" i="0">
                <a:solidFill>
                  <a:srgbClr val="31333F"/>
                </a:solidFill>
                <a:effectLst/>
                <a:latin typeface="Source Sans Pro" panose="020B0503030403020204" pitchFamily="34" charset="0"/>
              </a:rPr>
              <a:t>パーソナルデータの活用でほとんど手続きなしで</a:t>
            </a:r>
            <a:br>
              <a:rPr lang="en-US" altLang="ja-JP" sz="1050" b="0" i="0">
                <a:solidFill>
                  <a:srgbClr val="31333F"/>
                </a:solidFill>
                <a:effectLst/>
                <a:latin typeface="Source Sans Pro" panose="020B0503030403020204" pitchFamily="34" charset="0"/>
              </a:rPr>
            </a:br>
            <a:r>
              <a:rPr lang="ja-JP" altLang="en-US" sz="1050">
                <a:solidFill>
                  <a:srgbClr val="31333F"/>
                </a:solidFill>
                <a:latin typeface="Source Sans Pro" panose="020B0503030403020204" pitchFamily="34" charset="0"/>
              </a:rPr>
              <a:t>自動で行政サービスが</a:t>
            </a:r>
            <a:br>
              <a:rPr lang="en-US" altLang="ja-JP" sz="1050">
                <a:solidFill>
                  <a:srgbClr val="31333F"/>
                </a:solidFill>
                <a:latin typeface="Source Sans Pro" panose="020B0503030403020204" pitchFamily="34" charset="0"/>
              </a:rPr>
            </a:br>
            <a:r>
              <a:rPr lang="ja-JP" altLang="en-US" sz="1050">
                <a:solidFill>
                  <a:srgbClr val="31333F"/>
                </a:solidFill>
                <a:latin typeface="Source Sans Pro" panose="020B0503030403020204" pitchFamily="34" charset="0"/>
              </a:rPr>
              <a:t>利用可能</a:t>
            </a:r>
            <a:endParaRPr lang="en-US" altLang="ja-JP" sz="1050" b="0" i="0">
              <a:solidFill>
                <a:srgbClr val="31333F"/>
              </a:solidFill>
              <a:effectLst/>
              <a:latin typeface="Source Sans Pro" panose="020B0503030403020204" pitchFamily="34" charset="0"/>
            </a:endParaRPr>
          </a:p>
        </p:txBody>
      </p:sp>
      <p:sp>
        <p:nvSpPr>
          <p:cNvPr id="3" name="四角形: 角を丸くする 2">
            <a:extLst>
              <a:ext uri="{FF2B5EF4-FFF2-40B4-BE49-F238E27FC236}">
                <a16:creationId xmlns:a16="http://schemas.microsoft.com/office/drawing/2014/main" id="{F25C36B8-137A-8D5A-C0AC-6FF4E5703B77}"/>
              </a:ext>
            </a:extLst>
          </p:cNvPr>
          <p:cNvSpPr/>
          <p:nvPr/>
        </p:nvSpPr>
        <p:spPr>
          <a:xfrm>
            <a:off x="7845572" y="4635016"/>
            <a:ext cx="1514475" cy="927584"/>
          </a:xfrm>
          <a:prstGeom prst="roundRect">
            <a:avLst>
              <a:gd name="adj" fmla="val 3784"/>
            </a:avLst>
          </a:prstGeom>
          <a:solidFill>
            <a:srgbClr val="F19DAB"/>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0" i="0">
                <a:solidFill>
                  <a:srgbClr val="31333F"/>
                </a:solidFill>
                <a:effectLst/>
                <a:latin typeface="Source Sans Pro" panose="020B0503030403020204" pitchFamily="34" charset="0"/>
              </a:rPr>
              <a:t>リアルとデジタルの</a:t>
            </a:r>
            <a:endParaRPr lang="en-US" altLang="ja-JP" sz="1050">
              <a:solidFill>
                <a:srgbClr val="31333F"/>
              </a:solidFill>
              <a:latin typeface="Source Sans Pro" panose="020B0503030403020204" pitchFamily="34" charset="0"/>
            </a:endParaRPr>
          </a:p>
          <a:p>
            <a:pPr algn="ctr"/>
            <a:r>
              <a:rPr lang="ja-JP" altLang="en-US" sz="1050" b="0" i="0">
                <a:solidFill>
                  <a:srgbClr val="31333F"/>
                </a:solidFill>
                <a:effectLst/>
                <a:latin typeface="Source Sans Pro" panose="020B0503030403020204" pitchFamily="34" charset="0"/>
              </a:rPr>
              <a:t>連携・融合による</a:t>
            </a:r>
          </a:p>
          <a:p>
            <a:pPr algn="ctr"/>
            <a:r>
              <a:rPr lang="ja-JP" altLang="en-US" sz="1050" b="0" i="0">
                <a:solidFill>
                  <a:srgbClr val="31333F"/>
                </a:solidFill>
                <a:effectLst/>
                <a:latin typeface="Source Sans Pro" panose="020B0503030403020204" pitchFamily="34" charset="0"/>
              </a:rPr>
              <a:t>いつでもどこでも</a:t>
            </a:r>
          </a:p>
          <a:p>
            <a:pPr algn="ctr"/>
            <a:r>
              <a:rPr lang="ja-JP" altLang="en-US" sz="1050" b="0" i="0">
                <a:solidFill>
                  <a:srgbClr val="31333F"/>
                </a:solidFill>
                <a:effectLst/>
                <a:latin typeface="Source Sans Pro" panose="020B0503030403020204" pitchFamily="34" charset="0"/>
              </a:rPr>
              <a:t>早くて便利な</a:t>
            </a:r>
            <a:endParaRPr lang="en-US" altLang="ja-JP" sz="1050" b="0" i="0">
              <a:solidFill>
                <a:srgbClr val="31333F"/>
              </a:solidFill>
              <a:effectLst/>
              <a:latin typeface="Source Sans Pro" panose="020B0503030403020204" pitchFamily="34" charset="0"/>
            </a:endParaRPr>
          </a:p>
          <a:p>
            <a:pPr algn="ctr"/>
            <a:r>
              <a:rPr lang="ja-JP" altLang="en-US" sz="1050" b="0" i="0">
                <a:solidFill>
                  <a:srgbClr val="31333F"/>
                </a:solidFill>
                <a:effectLst/>
                <a:latin typeface="Source Sans Pro" panose="020B0503030403020204" pitchFamily="34" charset="0"/>
              </a:rPr>
              <a:t>行政サービスの提供</a:t>
            </a:r>
          </a:p>
        </p:txBody>
      </p:sp>
      <p:sp>
        <p:nvSpPr>
          <p:cNvPr id="2" name="四角形: 角を丸くする 1">
            <a:extLst>
              <a:ext uri="{FF2B5EF4-FFF2-40B4-BE49-F238E27FC236}">
                <a16:creationId xmlns:a16="http://schemas.microsoft.com/office/drawing/2014/main" id="{DB4200F4-0D86-BB71-7066-6F95872BD587}"/>
              </a:ext>
            </a:extLst>
          </p:cNvPr>
          <p:cNvSpPr/>
          <p:nvPr/>
        </p:nvSpPr>
        <p:spPr>
          <a:xfrm>
            <a:off x="7737769" y="3171028"/>
            <a:ext cx="1730081" cy="515943"/>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200" b="1">
                <a:solidFill>
                  <a:srgbClr val="AF1932"/>
                </a:solidFill>
              </a:rPr>
              <a:t>2040</a:t>
            </a:r>
            <a:r>
              <a:rPr kumimoji="1" lang="ja-JP" altLang="en-US" sz="1200" b="1">
                <a:solidFill>
                  <a:srgbClr val="AF1932"/>
                </a:solidFill>
              </a:rPr>
              <a:t>年頃までに実現する</a:t>
            </a:r>
            <a:endParaRPr kumimoji="1" lang="en-US" altLang="ja-JP" sz="1200" b="1">
              <a:solidFill>
                <a:srgbClr val="AF1932"/>
              </a:solidFill>
            </a:endParaRPr>
          </a:p>
          <a:p>
            <a:pPr algn="ctr"/>
            <a:r>
              <a:rPr kumimoji="1" lang="ja-JP" altLang="en-US" sz="1200" b="1">
                <a:solidFill>
                  <a:srgbClr val="AF1932"/>
                </a:solidFill>
              </a:rPr>
              <a:t>「未来の大阪市」</a:t>
            </a:r>
          </a:p>
        </p:txBody>
      </p:sp>
      <p:sp>
        <p:nvSpPr>
          <p:cNvPr id="6" name="スライド番号プレースホルダー 2">
            <a:extLst>
              <a:ext uri="{FF2B5EF4-FFF2-40B4-BE49-F238E27FC236}">
                <a16:creationId xmlns:a16="http://schemas.microsoft.com/office/drawing/2014/main" id="{3B9F11EA-4BC1-151D-EFA4-8A0BB7BBD147}"/>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5</a:t>
            </a:fld>
            <a:endParaRPr kumimoji="1" lang="en-GB">
              <a:solidFill>
                <a:prstClr val="black">
                  <a:tint val="75000"/>
                </a:prstClr>
              </a:solidFill>
              <a:latin typeface="Avenir Next LT Pro"/>
              <a:ea typeface="Yu Gothic UI"/>
            </a:endParaRPr>
          </a:p>
        </p:txBody>
      </p:sp>
      <p:sp>
        <p:nvSpPr>
          <p:cNvPr id="29" name="四角形: 角を丸くする 28">
            <a:extLst>
              <a:ext uri="{FF2B5EF4-FFF2-40B4-BE49-F238E27FC236}">
                <a16:creationId xmlns:a16="http://schemas.microsoft.com/office/drawing/2014/main" id="{FDC675F2-BD4F-ADD6-A13D-BD21E969B4DC}"/>
              </a:ext>
            </a:extLst>
          </p:cNvPr>
          <p:cNvSpPr/>
          <p:nvPr/>
        </p:nvSpPr>
        <p:spPr>
          <a:xfrm>
            <a:off x="4975235" y="3658826"/>
            <a:ext cx="2397115" cy="288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全区導入</a:t>
            </a:r>
          </a:p>
        </p:txBody>
      </p:sp>
    </p:spTree>
    <p:extLst>
      <p:ext uri="{BB962C8B-B14F-4D97-AF65-F5344CB8AC3E}">
        <p14:creationId xmlns:p14="http://schemas.microsoft.com/office/powerpoint/2010/main" val="426465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スライド番号プレースホルダー 2">
            <a:extLst>
              <a:ext uri="{FF2B5EF4-FFF2-40B4-BE49-F238E27FC236}">
                <a16:creationId xmlns:a16="http://schemas.microsoft.com/office/drawing/2014/main" id="{FC8C7017-80D8-9908-36C3-60E598DDFDA5}"/>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50</a:t>
            </a:fld>
            <a:endParaRPr kumimoji="1" lang="en-GB">
              <a:latin typeface="Yu Gothic UI" panose="020B0500000000000000" pitchFamily="50" charset="-128"/>
              <a:ea typeface="Yu Gothic UI" panose="020B0500000000000000" pitchFamily="50" charset="-128"/>
            </a:endParaRPr>
          </a:p>
        </p:txBody>
      </p:sp>
      <p:sp>
        <p:nvSpPr>
          <p:cNvPr id="23" name="テキスト プレースホルダー 22">
            <a:extLst>
              <a:ext uri="{FF2B5EF4-FFF2-40B4-BE49-F238E27FC236}">
                <a16:creationId xmlns:a16="http://schemas.microsoft.com/office/drawing/2014/main" id="{33C8F354-7194-1969-D78D-6CF65492BB63}"/>
              </a:ext>
            </a:extLst>
          </p:cNvPr>
          <p:cNvSpPr>
            <a:spLocks noGrp="1"/>
          </p:cNvSpPr>
          <p:nvPr>
            <p:ph type="body" sz="quarter" idx="13"/>
          </p:nvPr>
        </p:nvSpPr>
        <p:spPr>
          <a:xfrm>
            <a:off x="5904000" y="1344736"/>
            <a:ext cx="3414740" cy="663928"/>
          </a:xfrm>
        </p:spPr>
        <p:txBody>
          <a:bodyPr/>
          <a:lstStyle/>
          <a:p>
            <a:pPr>
              <a:lnSpc>
                <a:spcPts val="1300"/>
              </a:lnSpc>
            </a:pPr>
            <a:r>
              <a:rPr lang="ja-JP" altLang="en-US">
                <a:latin typeface="Yu Gothic UI" panose="020B0500000000000000" pitchFamily="50" charset="-128"/>
                <a:ea typeface="Yu Gothic UI" panose="020B0500000000000000" pitchFamily="50" charset="-128"/>
              </a:rPr>
              <a:t>監視システムを導入することにより監視員業務を補完し、利用者のより一層の安全が確保されること。</a:t>
            </a:r>
          </a:p>
          <a:p>
            <a:pPr>
              <a:lnSpc>
                <a:spcPts val="1300"/>
              </a:lnSpc>
            </a:pPr>
            <a:r>
              <a:rPr lang="ja-JP" altLang="en-US">
                <a:latin typeface="Yu Gothic UI" panose="020B0500000000000000" pitchFamily="50" charset="-128"/>
                <a:ea typeface="Yu Gothic UI" panose="020B0500000000000000" pitchFamily="50" charset="-128"/>
              </a:rPr>
              <a:t>データを活用し、利用者の利便性向上や施設の安全性向上が図れること。</a:t>
            </a:r>
          </a:p>
        </p:txBody>
      </p:sp>
      <p:sp>
        <p:nvSpPr>
          <p:cNvPr id="33" name="テキスト プレースホルダー 32">
            <a:extLst>
              <a:ext uri="{FF2B5EF4-FFF2-40B4-BE49-F238E27FC236}">
                <a16:creationId xmlns:a16="http://schemas.microsoft.com/office/drawing/2014/main" id="{7EC15846-ED2B-0A4A-85A9-6B43AE5A05BD}"/>
              </a:ext>
            </a:extLst>
          </p:cNvPr>
          <p:cNvSpPr>
            <a:spLocks noGrp="1"/>
          </p:cNvSpPr>
          <p:nvPr>
            <p:ph type="body" sz="quarter" idx="14"/>
          </p:nvPr>
        </p:nvSpPr>
        <p:spPr>
          <a:xfrm>
            <a:off x="5904000" y="2128930"/>
            <a:ext cx="3414740" cy="511528"/>
          </a:xfrm>
        </p:spPr>
        <p:txBody>
          <a:bodyPr/>
          <a:lstStyle/>
          <a:p>
            <a:r>
              <a:rPr lang="ja-JP" altLang="en-US"/>
              <a:t>東淀川屋内プールのシステムの利用者を対象としたアンケートで、「満足している」と回答した割合</a:t>
            </a:r>
          </a:p>
          <a:p>
            <a:endParaRPr lang="ja-JP" altLang="en-US"/>
          </a:p>
        </p:txBody>
      </p:sp>
      <p:graphicFrame>
        <p:nvGraphicFramePr>
          <p:cNvPr id="34" name="表 33">
            <a:extLst>
              <a:ext uri="{FF2B5EF4-FFF2-40B4-BE49-F238E27FC236}">
                <a16:creationId xmlns:a16="http://schemas.microsoft.com/office/drawing/2014/main" id="{0A85AAF4-A6B9-D39E-73AB-69914F555A10}"/>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5" name="テキスト プレースホルダー 3">
            <a:extLst>
              <a:ext uri="{FF2B5EF4-FFF2-40B4-BE49-F238E27FC236}">
                <a16:creationId xmlns:a16="http://schemas.microsoft.com/office/drawing/2014/main" id="{A9C72A5A-08D0-60C5-8CD3-399E8F24505F}"/>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本市のスポーツ施設（プール）は、指定管理者においてプール監視員を常時２名以上配置しプール監視を実施している。</a:t>
            </a:r>
          </a:p>
          <a:p>
            <a:r>
              <a:rPr lang="ja-JP" altLang="en-US"/>
              <a:t>施設利用者は高齢者の割合が高いため、より安全に配慮した事故防止対策の観点から、プール監視員のもとプールでの事故防止に努めることは当然のこと、より一層の安全性向上につなげるため、プール監視システムをモデル導入する。</a:t>
            </a:r>
          </a:p>
          <a:p>
            <a:r>
              <a:rPr lang="ja-JP" altLang="en-US"/>
              <a:t>さらに、取得したデータの分析結果から、更なる安全対策への活用を検討していく。また、利用者の運動量（遊泳距離、時間等）の可視化による利用者の健康管理支援につなげていく。</a:t>
            </a:r>
          </a:p>
        </p:txBody>
      </p:sp>
      <p:sp>
        <p:nvSpPr>
          <p:cNvPr id="36" name="テキスト プレースホルダー 12">
            <a:extLst>
              <a:ext uri="{FF2B5EF4-FFF2-40B4-BE49-F238E27FC236}">
                <a16:creationId xmlns:a16="http://schemas.microsoft.com/office/drawing/2014/main" id="{359E8A54-6D72-1449-7E14-3147100413B8}"/>
              </a:ext>
            </a:extLst>
          </p:cNvPr>
          <p:cNvSpPr txBox="1">
            <a:spLocks/>
          </p:cNvSpPr>
          <p:nvPr/>
        </p:nvSpPr>
        <p:spPr>
          <a:xfrm>
            <a:off x="457200" y="38100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25m</a:t>
            </a:r>
            <a:r>
              <a:rPr lang="ja-JP" altLang="en-US"/>
              <a:t>プールに加えスライダーがあるため死角が生じやすく、高齢者の利用も多い東淀川屋内プールにシステムをモデル導入した。</a:t>
            </a:r>
          </a:p>
        </p:txBody>
      </p:sp>
      <p:grpSp>
        <p:nvGrpSpPr>
          <p:cNvPr id="37" name="グループ化 36">
            <a:extLst>
              <a:ext uri="{FF2B5EF4-FFF2-40B4-BE49-F238E27FC236}">
                <a16:creationId xmlns:a16="http://schemas.microsoft.com/office/drawing/2014/main" id="{6C9A9F49-DFB0-101E-DC85-119550035564}"/>
              </a:ext>
            </a:extLst>
          </p:cNvPr>
          <p:cNvGrpSpPr/>
          <p:nvPr/>
        </p:nvGrpSpPr>
        <p:grpSpPr>
          <a:xfrm>
            <a:off x="447675" y="3505200"/>
            <a:ext cx="1375502" cy="243520"/>
            <a:chOff x="528309" y="7695403"/>
            <a:chExt cx="1375502" cy="243520"/>
          </a:xfrm>
        </p:grpSpPr>
        <p:sp>
          <p:nvSpPr>
            <p:cNvPr id="38" name="正方形/長方形 37">
              <a:extLst>
                <a:ext uri="{FF2B5EF4-FFF2-40B4-BE49-F238E27FC236}">
                  <a16:creationId xmlns:a16="http://schemas.microsoft.com/office/drawing/2014/main" id="{3647DA9A-7D95-DA8F-A44A-5E1F0B97E85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B5EF4D6E-1F6C-22CC-1DF2-8F8EF647C5AB}"/>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41" name="表プレースホルダー 18">
            <a:extLst>
              <a:ext uri="{FF2B5EF4-FFF2-40B4-BE49-F238E27FC236}">
                <a16:creationId xmlns:a16="http://schemas.microsoft.com/office/drawing/2014/main" id="{E2C0A7C0-88C8-BDAC-172C-B463ADCCFBA6}"/>
              </a:ext>
            </a:extLst>
          </p:cNvPr>
          <p:cNvGraphicFramePr>
            <a:graphicFrameLocks/>
          </p:cNvGraphicFramePr>
          <p:nvPr>
            <p:extLst>
              <p:ext uri="{D42A27DB-BD31-4B8C-83A1-F6EECF244321}">
                <p14:modId xmlns:p14="http://schemas.microsoft.com/office/powerpoint/2010/main" val="3508307082"/>
              </p:ext>
            </p:extLst>
          </p:nvPr>
        </p:nvGraphicFramePr>
        <p:xfrm>
          <a:off x="5943600" y="2534443"/>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100">
                          <a:solidFill>
                            <a:schemeClr val="tx1"/>
                          </a:solidFill>
                          <a:latin typeface="Yu Gothic UI" panose="020B0500000000000000" pitchFamily="50" charset="-128"/>
                          <a:ea typeface="Yu Gothic UI" panose="020B0500000000000000" pitchFamily="50" charset="-128"/>
                        </a:rPr>
                        <a:t>80%</a:t>
                      </a:r>
                      <a:endParaRPr kumimoji="1" lang="ja-JP" altLang="en-US" sz="11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42" name="正方形/長方形 41">
            <a:extLst>
              <a:ext uri="{FF2B5EF4-FFF2-40B4-BE49-F238E27FC236}">
                <a16:creationId xmlns:a16="http://schemas.microsoft.com/office/drawing/2014/main" id="{23167028-FB6C-7293-915F-DADE4CD2B207}"/>
              </a:ext>
            </a:extLst>
          </p:cNvPr>
          <p:cNvSpPr/>
          <p:nvPr/>
        </p:nvSpPr>
        <p:spPr>
          <a:xfrm>
            <a:off x="4860000" y="1296000"/>
            <a:ext cx="972000" cy="761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6F54A3BF-E160-11C3-9AE5-AD880A6FC827}"/>
              </a:ext>
            </a:extLst>
          </p:cNvPr>
          <p:cNvSpPr/>
          <p:nvPr/>
        </p:nvSpPr>
        <p:spPr>
          <a:xfrm>
            <a:off x="4860000" y="2128929"/>
            <a:ext cx="972000" cy="125178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45" name="グループ化 44">
            <a:extLst>
              <a:ext uri="{FF2B5EF4-FFF2-40B4-BE49-F238E27FC236}">
                <a16:creationId xmlns:a16="http://schemas.microsoft.com/office/drawing/2014/main" id="{DCC52385-D21A-ACE1-D77E-832BD5F8D62E}"/>
              </a:ext>
            </a:extLst>
          </p:cNvPr>
          <p:cNvGrpSpPr/>
          <p:nvPr/>
        </p:nvGrpSpPr>
        <p:grpSpPr>
          <a:xfrm>
            <a:off x="4881838" y="3962400"/>
            <a:ext cx="1157494" cy="243520"/>
            <a:chOff x="528309" y="7695403"/>
            <a:chExt cx="1157494" cy="243520"/>
          </a:xfrm>
        </p:grpSpPr>
        <p:sp>
          <p:nvSpPr>
            <p:cNvPr id="46" name="正方形/長方形 45">
              <a:extLst>
                <a:ext uri="{FF2B5EF4-FFF2-40B4-BE49-F238E27FC236}">
                  <a16:creationId xmlns:a16="http://schemas.microsoft.com/office/drawing/2014/main" id="{00B092EA-788C-5C94-5D76-E9C3C95EEF5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D0C98C95-A1D8-3B64-82B7-535C718E9DFE}"/>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8" name="ホームベース 30">
            <a:extLst>
              <a:ext uri="{FF2B5EF4-FFF2-40B4-BE49-F238E27FC236}">
                <a16:creationId xmlns:a16="http://schemas.microsoft.com/office/drawing/2014/main" id="{B5439E59-6FA4-CBBD-904C-12EA1B45842B}"/>
              </a:ext>
            </a:extLst>
          </p:cNvPr>
          <p:cNvSpPr/>
          <p:nvPr/>
        </p:nvSpPr>
        <p:spPr>
          <a:xfrm>
            <a:off x="5928479" y="4629206"/>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検証方法の整理・効果検証</a:t>
            </a:r>
          </a:p>
        </p:txBody>
      </p:sp>
      <p:sp>
        <p:nvSpPr>
          <p:cNvPr id="49" name="正方形/長方形 48">
            <a:extLst>
              <a:ext uri="{FF2B5EF4-FFF2-40B4-BE49-F238E27FC236}">
                <a16:creationId xmlns:a16="http://schemas.microsoft.com/office/drawing/2014/main" id="{0125F7A5-B994-DF94-459C-0151DD67D5D0}"/>
              </a:ext>
            </a:extLst>
          </p:cNvPr>
          <p:cNvSpPr/>
          <p:nvPr/>
        </p:nvSpPr>
        <p:spPr>
          <a:xfrm>
            <a:off x="6972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0" name="正方形/長方形 49">
            <a:extLst>
              <a:ext uri="{FF2B5EF4-FFF2-40B4-BE49-F238E27FC236}">
                <a16:creationId xmlns:a16="http://schemas.microsoft.com/office/drawing/2014/main" id="{713F5AFF-9235-A737-205A-6CF1D5D8C8B6}"/>
              </a:ext>
            </a:extLst>
          </p:cNvPr>
          <p:cNvSpPr/>
          <p:nvPr/>
        </p:nvSpPr>
        <p:spPr>
          <a:xfrm>
            <a:off x="5928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1" name="正方形/長方形 50">
            <a:extLst>
              <a:ext uri="{FF2B5EF4-FFF2-40B4-BE49-F238E27FC236}">
                <a16:creationId xmlns:a16="http://schemas.microsoft.com/office/drawing/2014/main" id="{C98657EE-FAEA-24FC-CD7E-BA8FD507770B}"/>
              </a:ext>
            </a:extLst>
          </p:cNvPr>
          <p:cNvSpPr/>
          <p:nvPr/>
        </p:nvSpPr>
        <p:spPr>
          <a:xfrm>
            <a:off x="8016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テキスト ボックス 51">
            <a:extLst>
              <a:ext uri="{FF2B5EF4-FFF2-40B4-BE49-F238E27FC236}">
                <a16:creationId xmlns:a16="http://schemas.microsoft.com/office/drawing/2014/main" id="{97B0CE29-D30E-DBFB-DC3D-088B4D6F61EE}"/>
              </a:ext>
            </a:extLst>
          </p:cNvPr>
          <p:cNvSpPr txBox="1"/>
          <p:nvPr/>
        </p:nvSpPr>
        <p:spPr>
          <a:xfrm>
            <a:off x="4881838" y="46292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東淀川屋内プールでの検証を継続</a:t>
            </a:r>
          </a:p>
        </p:txBody>
      </p:sp>
      <p:sp>
        <p:nvSpPr>
          <p:cNvPr id="53" name="ホームベース 30">
            <a:extLst>
              <a:ext uri="{FF2B5EF4-FFF2-40B4-BE49-F238E27FC236}">
                <a16:creationId xmlns:a16="http://schemas.microsoft.com/office/drawing/2014/main" id="{A5705702-B32C-FC53-AFEB-F66831F2DD14}"/>
              </a:ext>
            </a:extLst>
          </p:cNvPr>
          <p:cNvSpPr/>
          <p:nvPr/>
        </p:nvSpPr>
        <p:spPr>
          <a:xfrm>
            <a:off x="5928479" y="5172103"/>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施設を実証実験の場として提供し、</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大学や企業と連携することを検討</a:t>
            </a:r>
          </a:p>
        </p:txBody>
      </p:sp>
      <p:sp>
        <p:nvSpPr>
          <p:cNvPr id="54" name="テキスト ボックス 53">
            <a:extLst>
              <a:ext uri="{FF2B5EF4-FFF2-40B4-BE49-F238E27FC236}">
                <a16:creationId xmlns:a16="http://schemas.microsoft.com/office/drawing/2014/main" id="{EDB0A0DD-15D6-5D37-C6EC-B9F88631F1F3}"/>
              </a:ext>
            </a:extLst>
          </p:cNvPr>
          <p:cNvSpPr txBox="1"/>
          <p:nvPr/>
        </p:nvSpPr>
        <p:spPr>
          <a:xfrm>
            <a:off x="4881838" y="517210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実証実験の検討</a:t>
            </a:r>
          </a:p>
        </p:txBody>
      </p:sp>
      <p:sp>
        <p:nvSpPr>
          <p:cNvPr id="55" name="ホームベース 30">
            <a:extLst>
              <a:ext uri="{FF2B5EF4-FFF2-40B4-BE49-F238E27FC236}">
                <a16:creationId xmlns:a16="http://schemas.microsoft.com/office/drawing/2014/main" id="{5371B8D2-BEB7-00CB-E1C8-8CDD5440B982}"/>
              </a:ext>
            </a:extLst>
          </p:cNvPr>
          <p:cNvSpPr/>
          <p:nvPr/>
        </p:nvSpPr>
        <p:spPr>
          <a:xfrm>
            <a:off x="7010400" y="5715000"/>
            <a:ext cx="198793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検証結果を踏まえて今後の展開を検討</a:t>
            </a:r>
          </a:p>
        </p:txBody>
      </p:sp>
      <p:sp>
        <p:nvSpPr>
          <p:cNvPr id="56" name="テキスト ボックス 55">
            <a:extLst>
              <a:ext uri="{FF2B5EF4-FFF2-40B4-BE49-F238E27FC236}">
                <a16:creationId xmlns:a16="http://schemas.microsoft.com/office/drawing/2014/main" id="{8C29DE87-1FE2-3C93-0AF0-CE2001C996A9}"/>
              </a:ext>
            </a:extLst>
          </p:cNvPr>
          <p:cNvSpPr txBox="1"/>
          <p:nvPr/>
        </p:nvSpPr>
        <p:spPr>
          <a:xfrm>
            <a:off x="4876800" y="5715000"/>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今後の方針決定</a:t>
            </a:r>
          </a:p>
        </p:txBody>
      </p:sp>
      <p:grpSp>
        <p:nvGrpSpPr>
          <p:cNvPr id="5" name="グループ化 4">
            <a:extLst>
              <a:ext uri="{FF2B5EF4-FFF2-40B4-BE49-F238E27FC236}">
                <a16:creationId xmlns:a16="http://schemas.microsoft.com/office/drawing/2014/main" id="{413999FE-FDB0-2949-D4B5-21DA1999643B}"/>
              </a:ext>
            </a:extLst>
          </p:cNvPr>
          <p:cNvGrpSpPr/>
          <p:nvPr/>
        </p:nvGrpSpPr>
        <p:grpSpPr>
          <a:xfrm>
            <a:off x="4881600" y="892800"/>
            <a:ext cx="2011895" cy="243520"/>
            <a:chOff x="528309" y="3016181"/>
            <a:chExt cx="2011895" cy="243520"/>
          </a:xfrm>
        </p:grpSpPr>
        <p:sp>
          <p:nvSpPr>
            <p:cNvPr id="6" name="正方形/長方形 5">
              <a:extLst>
                <a:ext uri="{FF2B5EF4-FFF2-40B4-BE49-F238E27FC236}">
                  <a16:creationId xmlns:a16="http://schemas.microsoft.com/office/drawing/2014/main" id="{7059EDB2-A519-D27E-6EC9-2D21651F40C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 name="テキスト ボックス 6">
              <a:extLst>
                <a:ext uri="{FF2B5EF4-FFF2-40B4-BE49-F238E27FC236}">
                  <a16:creationId xmlns:a16="http://schemas.microsoft.com/office/drawing/2014/main" id="{009183EA-AB1A-26E7-9AFF-B75523755B25}"/>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0"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lang="ja-JP" altLang="en-US"/>
              <a:t>プールの利用者の安全と健康を</a:t>
            </a:r>
            <a:br>
              <a:rPr lang="en-US" altLang="ja-JP"/>
            </a:br>
            <a:r>
              <a:rPr lang="ja-JP" altLang="en-US"/>
              <a:t>　サポートするシステムをモデル導入​</a:t>
            </a:r>
            <a:endParaRPr kumimoji="1" lang="ja-JP" altLang="en-US"/>
          </a:p>
        </p:txBody>
      </p:sp>
      <p:pic>
        <p:nvPicPr>
          <p:cNvPr id="2" name="図 1">
            <a:extLst>
              <a:ext uri="{FF2B5EF4-FFF2-40B4-BE49-F238E27FC236}">
                <a16:creationId xmlns:a16="http://schemas.microsoft.com/office/drawing/2014/main" id="{1851C857-E408-B07E-9987-DA9E001B24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547" y="4235898"/>
            <a:ext cx="3222277" cy="2400001"/>
          </a:xfrm>
          <a:prstGeom prst="rect">
            <a:avLst/>
          </a:prstGeom>
        </p:spPr>
      </p:pic>
      <p:sp>
        <p:nvSpPr>
          <p:cNvPr id="3" name="テキスト ボックス 2">
            <a:extLst>
              <a:ext uri="{FF2B5EF4-FFF2-40B4-BE49-F238E27FC236}">
                <a16:creationId xmlns:a16="http://schemas.microsoft.com/office/drawing/2014/main" id="{5F69B205-25B7-2678-FBD8-76C6BB0B9A3A}"/>
              </a:ext>
            </a:extLst>
          </p:cNvPr>
          <p:cNvSpPr txBox="1"/>
          <p:nvPr/>
        </p:nvSpPr>
        <p:spPr>
          <a:xfrm>
            <a:off x="517052" y="4555852"/>
            <a:ext cx="2118572" cy="276999"/>
          </a:xfrm>
          <a:prstGeom prst="rect">
            <a:avLst/>
          </a:prstGeom>
          <a:noFill/>
        </p:spPr>
        <p:txBody>
          <a:bodyPr wrap="square" rtlCol="0">
            <a:spAutoFit/>
          </a:bodyPr>
          <a:lstStyle/>
          <a:p>
            <a:r>
              <a:rPr kumimoji="0" lang="ja-JP" altLang="en-US" sz="1200">
                <a:solidFill>
                  <a:srgbClr val="000000"/>
                </a:solidFill>
                <a:latin typeface="Yu Gothic UI" panose="020B0500000000000000" pitchFamily="50" charset="-128"/>
                <a:ea typeface="Yu Gothic UI" panose="020B0500000000000000" pitchFamily="50" charset="-128"/>
              </a:rPr>
              <a:t>動きなどを検知し、事故防止</a:t>
            </a:r>
            <a:endParaRPr lang="ja-JP" altLang="en-US" sz="1200">
              <a:solidFill>
                <a:prstClr val="black"/>
              </a:solidFill>
              <a:latin typeface="Avenir Next LT Pro"/>
              <a:ea typeface="Yu Gothic UI"/>
            </a:endParaRPr>
          </a:p>
        </p:txBody>
      </p:sp>
      <p:sp>
        <p:nvSpPr>
          <p:cNvPr id="8" name="テキスト ボックス 7">
            <a:extLst>
              <a:ext uri="{FF2B5EF4-FFF2-40B4-BE49-F238E27FC236}">
                <a16:creationId xmlns:a16="http://schemas.microsoft.com/office/drawing/2014/main" id="{0B981343-8F12-A275-80A3-D0487015CFFD}"/>
              </a:ext>
            </a:extLst>
          </p:cNvPr>
          <p:cNvSpPr txBox="1"/>
          <p:nvPr/>
        </p:nvSpPr>
        <p:spPr>
          <a:xfrm>
            <a:off x="208000" y="5417393"/>
            <a:ext cx="2308299" cy="276999"/>
          </a:xfrm>
          <a:prstGeom prst="rect">
            <a:avLst/>
          </a:prstGeom>
          <a:noFill/>
        </p:spPr>
        <p:txBody>
          <a:bodyPr wrap="square" rtlCol="0">
            <a:spAutoFit/>
          </a:bodyPr>
          <a:lstStyle/>
          <a:p>
            <a:r>
              <a:rPr lang="ja-JP" altLang="en-US" sz="1200">
                <a:solidFill>
                  <a:srgbClr val="000000"/>
                </a:solidFill>
                <a:latin typeface="Yu Gothic UI" panose="020B0500000000000000" pitchFamily="50" charset="-128"/>
                <a:ea typeface="Yu Gothic UI" panose="020B0500000000000000" pitchFamily="50" charset="-128"/>
              </a:rPr>
              <a:t>利用者の運動量の可視化</a:t>
            </a:r>
            <a:endParaRPr lang="ja-JP" altLang="en-US" sz="1200">
              <a:solidFill>
                <a:prstClr val="black"/>
              </a:solidFill>
              <a:latin typeface="Avenir Next LT Pro"/>
              <a:ea typeface="Yu Gothic UI"/>
            </a:endParaRPr>
          </a:p>
        </p:txBody>
      </p:sp>
    </p:spTree>
    <p:extLst>
      <p:ext uri="{BB962C8B-B14F-4D97-AF65-F5344CB8AC3E}">
        <p14:creationId xmlns:p14="http://schemas.microsoft.com/office/powerpoint/2010/main" val="3018786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ー 2">
            <a:extLst>
              <a:ext uri="{FF2B5EF4-FFF2-40B4-BE49-F238E27FC236}">
                <a16:creationId xmlns:a16="http://schemas.microsoft.com/office/drawing/2014/main" id="{CCF690BC-37CA-0387-ADCF-B21DE01ABF7D}"/>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51</a:t>
            </a:fld>
            <a:endParaRPr kumimoji="1" lang="en-GB">
              <a:latin typeface="Yu Gothic UI" panose="020B0500000000000000" pitchFamily="50" charset="-128"/>
              <a:ea typeface="Yu Gothic UI" panose="020B0500000000000000" pitchFamily="50" charset="-128"/>
            </a:endParaRPr>
          </a:p>
        </p:txBody>
      </p:sp>
      <p:sp>
        <p:nvSpPr>
          <p:cNvPr id="31" name="テキスト プレースホルダー 30">
            <a:extLst>
              <a:ext uri="{FF2B5EF4-FFF2-40B4-BE49-F238E27FC236}">
                <a16:creationId xmlns:a16="http://schemas.microsoft.com/office/drawing/2014/main" id="{E6750172-08D8-D7C6-513F-F98D7F32D250}"/>
              </a:ext>
            </a:extLst>
          </p:cNvPr>
          <p:cNvSpPr>
            <a:spLocks noGrp="1"/>
          </p:cNvSpPr>
          <p:nvPr>
            <p:ph type="body" sz="quarter" idx="13"/>
          </p:nvPr>
        </p:nvSpPr>
        <p:spPr>
          <a:xfrm>
            <a:off x="5904000" y="1344736"/>
            <a:ext cx="3414740" cy="663928"/>
          </a:xfrm>
        </p:spPr>
        <p:txBody>
          <a:bodyPr/>
          <a:lstStyle/>
          <a:p>
            <a:r>
              <a:rPr kumimoji="1" lang="ja-JP" altLang="en-US">
                <a:latin typeface="Yu Gothic UI" panose="020B0500000000000000" pitchFamily="50" charset="-128"/>
                <a:ea typeface="Yu Gothic UI" panose="020B0500000000000000" pitchFamily="50" charset="-128"/>
              </a:rPr>
              <a:t>本市のまちづくりに協力いただく土地所有者をはじめとする権利者の方々への、立会や面会等にかかる負担が軽減されるなどにより、権利者の方々が本市の対応に満足していただけている状況となること。</a:t>
            </a:r>
          </a:p>
        </p:txBody>
      </p:sp>
      <p:sp>
        <p:nvSpPr>
          <p:cNvPr id="36" name="テキスト プレースホルダー 35">
            <a:extLst>
              <a:ext uri="{FF2B5EF4-FFF2-40B4-BE49-F238E27FC236}">
                <a16:creationId xmlns:a16="http://schemas.microsoft.com/office/drawing/2014/main" id="{990F3118-AA4D-5666-47B2-459C1210F2B7}"/>
              </a:ext>
            </a:extLst>
          </p:cNvPr>
          <p:cNvSpPr>
            <a:spLocks noGrp="1"/>
          </p:cNvSpPr>
          <p:nvPr>
            <p:ph type="body" sz="quarter" idx="14"/>
          </p:nvPr>
        </p:nvSpPr>
        <p:spPr>
          <a:xfrm>
            <a:off x="5904000" y="2133704"/>
            <a:ext cx="3414740" cy="511528"/>
          </a:xfrm>
        </p:spPr>
        <p:txBody>
          <a:bodyPr/>
          <a:lstStyle/>
          <a:p>
            <a:r>
              <a:rPr kumimoji="1" lang="ja-JP" altLang="en-US" sz="1100">
                <a:latin typeface="Yu Gothic UI" panose="020B0500000000000000" pitchFamily="50" charset="-128"/>
                <a:ea typeface="Yu Gothic UI" panose="020B0500000000000000" pitchFamily="50" charset="-128"/>
              </a:rPr>
              <a:t>はじめて説明を受ける権利者が、デジタルデバイスを利用した説明をわかりやすかったと回答した割合</a:t>
            </a:r>
          </a:p>
        </p:txBody>
      </p:sp>
      <p:graphicFrame>
        <p:nvGraphicFramePr>
          <p:cNvPr id="37" name="表 36">
            <a:extLst>
              <a:ext uri="{FF2B5EF4-FFF2-40B4-BE49-F238E27FC236}">
                <a16:creationId xmlns:a16="http://schemas.microsoft.com/office/drawing/2014/main" id="{B10419EC-CEF6-7CC7-75A4-93D234260B65}"/>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8" name="テキスト プレースホルダー 3">
            <a:extLst>
              <a:ext uri="{FF2B5EF4-FFF2-40B4-BE49-F238E27FC236}">
                <a16:creationId xmlns:a16="http://schemas.microsoft.com/office/drawing/2014/main" id="{3EF77322-4B63-E439-FB5B-A1076284FB47}"/>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用地取得業務では、土地の所有者をはじめとする権利者の方々に、損失補償制度や手続き等の説明及び建物等の調査のため、複数回の立会や面会等に協力していただく必要があるが、ライフスタイルの変化等により、協力いただくための時間の確保が難しくなってきている状況にある。</a:t>
            </a:r>
          </a:p>
          <a:p>
            <a:r>
              <a:rPr lang="ja-JP" altLang="en-US"/>
              <a:t>デジタルデバイスの活用により、権利者の要望に応じた情報の速やかな提供や、 精度の高い調査の実施により再調査等を減らすことで、権利者の方々の負担軽減を図る。</a:t>
            </a:r>
          </a:p>
          <a:p>
            <a:r>
              <a:rPr lang="ja-JP" altLang="en-US"/>
              <a:t>また、権利者を対象としたポータルサービスの導入など、今後もデジタル技術の活用により、権利者の方々への対応品質の向上を図るとともに、業務全体の最適化を図る。　</a:t>
            </a:r>
          </a:p>
        </p:txBody>
      </p:sp>
      <p:sp>
        <p:nvSpPr>
          <p:cNvPr id="39" name="テキスト プレースホルダー 12">
            <a:extLst>
              <a:ext uri="{FF2B5EF4-FFF2-40B4-BE49-F238E27FC236}">
                <a16:creationId xmlns:a16="http://schemas.microsoft.com/office/drawing/2014/main" id="{1784007A-DB45-40FF-88E7-2409BED30BB7}"/>
              </a:ext>
            </a:extLst>
          </p:cNvPr>
          <p:cNvSpPr txBox="1">
            <a:spLocks/>
          </p:cNvSpPr>
          <p:nvPr/>
        </p:nvSpPr>
        <p:spPr>
          <a:xfrm>
            <a:off x="457200" y="40386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スマートフォン、パソコン、モバイルモニターを活用した権利者への説明及び</a:t>
            </a:r>
            <a:r>
              <a:rPr lang="en-US" altLang="ja-JP"/>
              <a:t>360</a:t>
            </a:r>
            <a:r>
              <a:rPr lang="ja-JP" altLang="en-US"/>
              <a:t>度カメラによる建物調査等を開始。</a:t>
            </a:r>
          </a:p>
          <a:p>
            <a:r>
              <a:rPr lang="ja-JP" altLang="en-US"/>
              <a:t>権利者との日程調整や説明書類等の交付をオンラインでも可能とすることを目的とした、行政オンラインシステムによるポータルサービスの導入に向けた検討を開始。</a:t>
            </a:r>
          </a:p>
        </p:txBody>
      </p:sp>
      <p:grpSp>
        <p:nvGrpSpPr>
          <p:cNvPr id="40" name="グループ化 39">
            <a:extLst>
              <a:ext uri="{FF2B5EF4-FFF2-40B4-BE49-F238E27FC236}">
                <a16:creationId xmlns:a16="http://schemas.microsoft.com/office/drawing/2014/main" id="{0FDA3FC7-3AE6-B251-747D-656B7FF47E25}"/>
              </a:ext>
            </a:extLst>
          </p:cNvPr>
          <p:cNvGrpSpPr/>
          <p:nvPr/>
        </p:nvGrpSpPr>
        <p:grpSpPr>
          <a:xfrm>
            <a:off x="447675" y="3733800"/>
            <a:ext cx="1375502" cy="243520"/>
            <a:chOff x="528309" y="7695403"/>
            <a:chExt cx="1375502" cy="243520"/>
          </a:xfrm>
        </p:grpSpPr>
        <p:sp>
          <p:nvSpPr>
            <p:cNvPr id="41" name="正方形/長方形 40">
              <a:extLst>
                <a:ext uri="{FF2B5EF4-FFF2-40B4-BE49-F238E27FC236}">
                  <a16:creationId xmlns:a16="http://schemas.microsoft.com/office/drawing/2014/main" id="{FC66D851-64AB-266A-75FD-E3650C0B50C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E6DE6A47-68A1-41DB-188D-0601817CFFF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3" name="正方形/長方形 42">
            <a:extLst>
              <a:ext uri="{FF2B5EF4-FFF2-40B4-BE49-F238E27FC236}">
                <a16:creationId xmlns:a16="http://schemas.microsoft.com/office/drawing/2014/main" id="{4317950C-4033-FE1C-0E87-E9E56A688352}"/>
              </a:ext>
            </a:extLst>
          </p:cNvPr>
          <p:cNvSpPr/>
          <p:nvPr/>
        </p:nvSpPr>
        <p:spPr>
          <a:xfrm>
            <a:off x="4860000" y="1296000"/>
            <a:ext cx="972000" cy="761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4" name="正方形/長方形 43">
            <a:extLst>
              <a:ext uri="{FF2B5EF4-FFF2-40B4-BE49-F238E27FC236}">
                <a16:creationId xmlns:a16="http://schemas.microsoft.com/office/drawing/2014/main" id="{0CFCBE37-5891-15FD-4CC0-E143463A0792}"/>
              </a:ext>
            </a:extLst>
          </p:cNvPr>
          <p:cNvSpPr/>
          <p:nvPr/>
        </p:nvSpPr>
        <p:spPr>
          <a:xfrm>
            <a:off x="4860000" y="2128930"/>
            <a:ext cx="972000" cy="152867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7" name="表プレースホルダー 18">
            <a:extLst>
              <a:ext uri="{FF2B5EF4-FFF2-40B4-BE49-F238E27FC236}">
                <a16:creationId xmlns:a16="http://schemas.microsoft.com/office/drawing/2014/main" id="{1757A262-B519-0D71-FD7D-DD31A69D18F6}"/>
              </a:ext>
            </a:extLst>
          </p:cNvPr>
          <p:cNvGraphicFramePr>
            <a:graphicFrameLocks/>
          </p:cNvGraphicFramePr>
          <p:nvPr/>
        </p:nvGraphicFramePr>
        <p:xfrm>
          <a:off x="5943600" y="2534689"/>
          <a:ext cx="3240000" cy="8391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504293082"/>
                    </a:ext>
                  </a:extLst>
                </a:gridCol>
                <a:gridCol w="858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70.2</a:t>
                      </a:r>
                      <a:r>
                        <a:rPr kumimoji="1" lang="ja-JP" altLang="en-US" sz="1000">
                          <a:solidFill>
                            <a:schemeClr val="tx1"/>
                          </a:solidFill>
                          <a:latin typeface="Yu Gothic UI" panose="020B0500000000000000" pitchFamily="50" charset="-128"/>
                          <a:ea typeface="Yu Gothic UI" panose="020B0500000000000000" pitchFamily="50" charset="-128"/>
                        </a:rPr>
                        <a:t>％</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50%</a:t>
                      </a:r>
                      <a:r>
                        <a:rPr kumimoji="1" lang="ja-JP" altLang="en-US" sz="1000">
                          <a:solidFill>
                            <a:schemeClr val="tx1"/>
                          </a:solidFill>
                          <a:latin typeface="Yu Gothic UI" panose="020B0500000000000000" pitchFamily="50" charset="-128"/>
                          <a:ea typeface="Yu Gothic UI" panose="020B0500000000000000" pitchFamily="50" charset="-128"/>
                        </a:rPr>
                        <a:t>）</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a:ea typeface="Yu Gothic UI"/>
                        </a:rPr>
                        <a:t>70</a:t>
                      </a:r>
                      <a:r>
                        <a:rPr kumimoji="1" lang="ja-JP" altLang="en-US" sz="1000">
                          <a:solidFill>
                            <a:schemeClr val="tx1"/>
                          </a:solidFill>
                          <a:latin typeface="Yu Gothic UI"/>
                          <a:ea typeface="Yu Gothic UI"/>
                        </a:rPr>
                        <a:t>％以上</a:t>
                      </a:r>
                      <a:endParaRPr kumimoji="1" lang="en-US" altLang="ja-JP" sz="1000">
                        <a:solidFill>
                          <a:schemeClr val="tx1"/>
                        </a:solidFill>
                        <a:latin typeface="Yu Gothic UI"/>
                        <a:ea typeface="Yu Gothic UI"/>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a:ea typeface="Yu Gothic UI"/>
                        </a:rPr>
                        <a:t>70</a:t>
                      </a:r>
                      <a:r>
                        <a:rPr kumimoji="1" lang="ja-JP" altLang="en-US" sz="1000">
                          <a:solidFill>
                            <a:schemeClr val="tx1"/>
                          </a:solidFill>
                          <a:latin typeface="Yu Gothic UI"/>
                          <a:ea typeface="Yu Gothic UI"/>
                        </a:rPr>
                        <a:t>％以上</a:t>
                      </a:r>
                      <a:endParaRPr kumimoji="1" lang="en-US" altLang="ja-JP" sz="1000">
                        <a:solidFill>
                          <a:schemeClr val="tx1"/>
                        </a:solidFill>
                        <a:latin typeface="Yu Gothic UI"/>
                        <a:ea typeface="Yu Gothic UI"/>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70</a:t>
                      </a:r>
                      <a:r>
                        <a:rPr kumimoji="1" lang="ja-JP" altLang="en-US" sz="1000" dirty="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48" name="テキスト ボックス 47">
            <a:extLst>
              <a:ext uri="{FF2B5EF4-FFF2-40B4-BE49-F238E27FC236}">
                <a16:creationId xmlns:a16="http://schemas.microsoft.com/office/drawing/2014/main" id="{A1ECAF14-DE02-98A8-04E4-76EAE919BBC0}"/>
              </a:ext>
            </a:extLst>
          </p:cNvPr>
          <p:cNvSpPr txBox="1"/>
          <p:nvPr/>
        </p:nvSpPr>
        <p:spPr>
          <a:xfrm>
            <a:off x="7848600" y="3449989"/>
            <a:ext cx="1366085" cy="131411"/>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49" name="テキスト ボックス 48">
            <a:extLst>
              <a:ext uri="{FF2B5EF4-FFF2-40B4-BE49-F238E27FC236}">
                <a16:creationId xmlns:a16="http://schemas.microsoft.com/office/drawing/2014/main" id="{C8C64951-061C-4C06-B65B-12467B2AD366}"/>
              </a:ext>
            </a:extLst>
          </p:cNvPr>
          <p:cNvSpPr txBox="1"/>
          <p:nvPr/>
        </p:nvSpPr>
        <p:spPr>
          <a:xfrm>
            <a:off x="5991806" y="3449989"/>
            <a:ext cx="1399594" cy="114869"/>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defTabSz="914400">
              <a:spcAft>
                <a:spcPts val="600"/>
              </a:spcAft>
              <a:tabLst>
                <a:tab pos="361950" algn="l"/>
              </a:tabLst>
              <a:defRPr/>
            </a:pPr>
            <a:r>
              <a:rPr lang="en-US" altLang="ja-JP" sz="800">
                <a:solidFill>
                  <a:srgbClr val="000000"/>
                </a:solidFill>
                <a:latin typeface="Yu Gothic UI" panose="020B0500000000000000" pitchFamily="50" charset="-128"/>
                <a:ea typeface="Yu Gothic UI" panose="020B0500000000000000" pitchFamily="50" charset="-128"/>
              </a:rPr>
              <a:t>※2024</a:t>
            </a:r>
            <a:r>
              <a:rPr lang="ja-JP" altLang="en-US" sz="800">
                <a:solidFill>
                  <a:srgbClr val="000000"/>
                </a:solidFill>
                <a:latin typeface="Yu Gothic UI" panose="020B0500000000000000" pitchFamily="50" charset="-128"/>
                <a:ea typeface="Yu Gothic UI" panose="020B0500000000000000" pitchFamily="50" charset="-128"/>
              </a:rPr>
              <a:t>年度は</a:t>
            </a:r>
            <a:r>
              <a:rPr lang="en-US" altLang="ja-JP" sz="800">
                <a:solidFill>
                  <a:srgbClr val="000000"/>
                </a:solidFill>
                <a:latin typeface="Yu Gothic UI" panose="020B0500000000000000" pitchFamily="50" charset="-128"/>
                <a:ea typeface="Yu Gothic UI" panose="020B0500000000000000" pitchFamily="50" charset="-128"/>
              </a:rPr>
              <a:t>9</a:t>
            </a:r>
            <a:r>
              <a:rPr lang="ja-JP" altLang="en-US" sz="800">
                <a:solidFill>
                  <a:srgbClr val="000000"/>
                </a:solidFill>
                <a:latin typeface="Yu Gothic UI" panose="020B0500000000000000" pitchFamily="50" charset="-128"/>
                <a:ea typeface="Yu Gothic UI" panose="020B0500000000000000" pitchFamily="50" charset="-128"/>
              </a:rPr>
              <a:t>～３月分</a:t>
            </a:r>
          </a:p>
        </p:txBody>
      </p:sp>
      <p:grpSp>
        <p:nvGrpSpPr>
          <p:cNvPr id="50" name="グループ化 49">
            <a:extLst>
              <a:ext uri="{FF2B5EF4-FFF2-40B4-BE49-F238E27FC236}">
                <a16:creationId xmlns:a16="http://schemas.microsoft.com/office/drawing/2014/main" id="{B6A044C9-CD90-D0E6-E63A-DD3C3600456A}"/>
              </a:ext>
            </a:extLst>
          </p:cNvPr>
          <p:cNvGrpSpPr/>
          <p:nvPr/>
        </p:nvGrpSpPr>
        <p:grpSpPr>
          <a:xfrm>
            <a:off x="4881838" y="4038600"/>
            <a:ext cx="1157494" cy="243520"/>
            <a:chOff x="528309" y="7695403"/>
            <a:chExt cx="1157494" cy="243520"/>
          </a:xfrm>
        </p:grpSpPr>
        <p:sp>
          <p:nvSpPr>
            <p:cNvPr id="51" name="正方形/長方形 50">
              <a:extLst>
                <a:ext uri="{FF2B5EF4-FFF2-40B4-BE49-F238E27FC236}">
                  <a16:creationId xmlns:a16="http://schemas.microsoft.com/office/drawing/2014/main" id="{FE027D24-6231-6532-3267-874FA070C9F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A4FB10C4-61AE-2C88-6447-5F3D208532E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3" name="ホームベース 30">
            <a:extLst>
              <a:ext uri="{FF2B5EF4-FFF2-40B4-BE49-F238E27FC236}">
                <a16:creationId xmlns:a16="http://schemas.microsoft.com/office/drawing/2014/main" id="{1C1CB00A-D9AF-B72D-1861-0131FA1F5C60}"/>
              </a:ext>
            </a:extLst>
          </p:cNvPr>
          <p:cNvSpPr/>
          <p:nvPr/>
        </p:nvSpPr>
        <p:spPr>
          <a:xfrm>
            <a:off x="5928478" y="4705406"/>
            <a:ext cx="306312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・スマートフォン、パソコン、モバイルモニターを利用した権利者への説明の実施</a:t>
            </a:r>
          </a:p>
          <a:p>
            <a:pP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a:t>
            </a:r>
            <a:r>
              <a:rPr kumimoji="1" lang="en-US" altLang="ja-JP" sz="900">
                <a:solidFill>
                  <a:schemeClr val="tx1"/>
                </a:solidFill>
                <a:latin typeface="Yu Gothic UI" panose="020B0500000000000000" pitchFamily="50" charset="-128"/>
                <a:ea typeface="Yu Gothic UI" panose="020B0500000000000000" pitchFamily="50" charset="-128"/>
              </a:rPr>
              <a:t>360</a:t>
            </a:r>
            <a:r>
              <a:rPr kumimoji="1" lang="ja-JP" altLang="en-US" sz="900">
                <a:solidFill>
                  <a:schemeClr val="tx1"/>
                </a:solidFill>
                <a:latin typeface="Yu Gothic UI" panose="020B0500000000000000" pitchFamily="50" charset="-128"/>
                <a:ea typeface="Yu Gothic UI" panose="020B0500000000000000" pitchFamily="50" charset="-128"/>
              </a:rPr>
              <a:t>度カメラによる建物調査等の実施</a:t>
            </a:r>
          </a:p>
        </p:txBody>
      </p:sp>
      <p:sp>
        <p:nvSpPr>
          <p:cNvPr id="54" name="正方形/長方形 53">
            <a:extLst>
              <a:ext uri="{FF2B5EF4-FFF2-40B4-BE49-F238E27FC236}">
                <a16:creationId xmlns:a16="http://schemas.microsoft.com/office/drawing/2014/main" id="{0FF87453-8AD6-ED75-6A19-5898E92C8C2C}"/>
              </a:ext>
            </a:extLst>
          </p:cNvPr>
          <p:cNvSpPr/>
          <p:nvPr/>
        </p:nvSpPr>
        <p:spPr>
          <a:xfrm>
            <a:off x="6972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DE37A519-740B-48B7-DDE1-1D17FCB07207}"/>
              </a:ext>
            </a:extLst>
          </p:cNvPr>
          <p:cNvSpPr/>
          <p:nvPr/>
        </p:nvSpPr>
        <p:spPr>
          <a:xfrm>
            <a:off x="5928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正方形/長方形 55">
            <a:extLst>
              <a:ext uri="{FF2B5EF4-FFF2-40B4-BE49-F238E27FC236}">
                <a16:creationId xmlns:a16="http://schemas.microsoft.com/office/drawing/2014/main" id="{9BD18737-4DC2-59C6-F19C-3D61D34159C5}"/>
              </a:ext>
            </a:extLst>
          </p:cNvPr>
          <p:cNvSpPr/>
          <p:nvPr/>
        </p:nvSpPr>
        <p:spPr>
          <a:xfrm>
            <a:off x="8016478" y="4397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7" name="テキスト ボックス 56">
            <a:extLst>
              <a:ext uri="{FF2B5EF4-FFF2-40B4-BE49-F238E27FC236}">
                <a16:creationId xmlns:a16="http://schemas.microsoft.com/office/drawing/2014/main" id="{40F51289-BEAE-8AEF-B9A9-D7A3F6B1BE42}"/>
              </a:ext>
            </a:extLst>
          </p:cNvPr>
          <p:cNvSpPr txBox="1"/>
          <p:nvPr/>
        </p:nvSpPr>
        <p:spPr>
          <a:xfrm>
            <a:off x="4881838" y="47054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デジタルデバイスを活用した説明及び調査等</a:t>
            </a:r>
            <a:endParaRPr kumimoji="1" lang="en-US" altLang="ja-JP" sz="1000" b="1" strike="sngStrike">
              <a:solidFill>
                <a:srgbClr val="FF0000"/>
              </a:solidFill>
              <a:highlight>
                <a:srgbClr val="FFFF00"/>
              </a:highlight>
              <a:latin typeface="Yu Gothic UI" panose="020B0500000000000000" pitchFamily="50" charset="-128"/>
              <a:ea typeface="Yu Gothic UI" panose="020B0500000000000000" pitchFamily="50" charset="-128"/>
            </a:endParaRPr>
          </a:p>
        </p:txBody>
      </p:sp>
      <p:sp>
        <p:nvSpPr>
          <p:cNvPr id="58" name="ホームベース 30">
            <a:extLst>
              <a:ext uri="{FF2B5EF4-FFF2-40B4-BE49-F238E27FC236}">
                <a16:creationId xmlns:a16="http://schemas.microsoft.com/office/drawing/2014/main" id="{D1366977-F314-ED4F-F758-2935DB8CACFC}"/>
              </a:ext>
            </a:extLst>
          </p:cNvPr>
          <p:cNvSpPr/>
          <p:nvPr/>
        </p:nvSpPr>
        <p:spPr>
          <a:xfrm>
            <a:off x="5928479" y="5248303"/>
            <a:ext cx="1081921"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・行政オンラインシステムを活用した試行運用</a:t>
            </a:r>
          </a:p>
        </p:txBody>
      </p:sp>
      <p:sp>
        <p:nvSpPr>
          <p:cNvPr id="59" name="テキスト ボックス 58">
            <a:extLst>
              <a:ext uri="{FF2B5EF4-FFF2-40B4-BE49-F238E27FC236}">
                <a16:creationId xmlns:a16="http://schemas.microsoft.com/office/drawing/2014/main" id="{401E2F00-0860-4244-9C02-937F330F1BA2}"/>
              </a:ext>
            </a:extLst>
          </p:cNvPr>
          <p:cNvSpPr txBox="1"/>
          <p:nvPr/>
        </p:nvSpPr>
        <p:spPr>
          <a:xfrm>
            <a:off x="4881838" y="524830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権利者ポータル</a:t>
            </a:r>
            <a:endParaRPr kumimoji="1" lang="en-US" altLang="ja-JP" sz="1000" b="1" strike="sngStrike">
              <a:solidFill>
                <a:srgbClr val="FF0000"/>
              </a:solidFill>
              <a:highlight>
                <a:srgbClr val="FFFF00"/>
              </a:highlight>
              <a:latin typeface="Yu Gothic UI" panose="020B0500000000000000" pitchFamily="50" charset="-128"/>
              <a:ea typeface="Yu Gothic UI" panose="020B0500000000000000" pitchFamily="50" charset="-128"/>
            </a:endParaRPr>
          </a:p>
        </p:txBody>
      </p:sp>
      <p:sp>
        <p:nvSpPr>
          <p:cNvPr id="60" name="ホームベース 30">
            <a:extLst>
              <a:ext uri="{FF2B5EF4-FFF2-40B4-BE49-F238E27FC236}">
                <a16:creationId xmlns:a16="http://schemas.microsoft.com/office/drawing/2014/main" id="{E2BA5CDF-F25D-74E1-37F2-6D7E044C70AF}"/>
              </a:ext>
            </a:extLst>
          </p:cNvPr>
          <p:cNvSpPr/>
          <p:nvPr/>
        </p:nvSpPr>
        <p:spPr>
          <a:xfrm>
            <a:off x="7010400" y="5248303"/>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・行政オンラインシステムを活用した運用</a:t>
            </a:r>
          </a:p>
          <a:p>
            <a:pP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・試行運用を踏まえた機能拡張の検討</a:t>
            </a:r>
          </a:p>
        </p:txBody>
      </p:sp>
      <p:grpSp>
        <p:nvGrpSpPr>
          <p:cNvPr id="61" name="グループ化 60">
            <a:extLst>
              <a:ext uri="{FF2B5EF4-FFF2-40B4-BE49-F238E27FC236}">
                <a16:creationId xmlns:a16="http://schemas.microsoft.com/office/drawing/2014/main" id="{492CFED3-ECE1-8476-A5A2-1A53BD70E861}"/>
              </a:ext>
            </a:extLst>
          </p:cNvPr>
          <p:cNvGrpSpPr/>
          <p:nvPr/>
        </p:nvGrpSpPr>
        <p:grpSpPr>
          <a:xfrm>
            <a:off x="1217525" y="5105400"/>
            <a:ext cx="2414159" cy="1563019"/>
            <a:chOff x="5970270" y="776236"/>
            <a:chExt cx="4453890" cy="3000299"/>
          </a:xfrm>
        </p:grpSpPr>
        <p:pic>
          <p:nvPicPr>
            <p:cNvPr id="62" name="図 61" descr="白いバックグラウンドの前にクマのぬいぐるみ&#10;&#10;中程度の精度で自動的に生成された説明">
              <a:extLst>
                <a:ext uri="{FF2B5EF4-FFF2-40B4-BE49-F238E27FC236}">
                  <a16:creationId xmlns:a16="http://schemas.microsoft.com/office/drawing/2014/main" id="{92774F23-A261-1193-6820-8FAAC77936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0270" y="1857815"/>
              <a:ext cx="1687243" cy="1687243"/>
            </a:xfrm>
            <a:prstGeom prst="rect">
              <a:avLst/>
            </a:prstGeom>
          </p:spPr>
        </p:pic>
        <p:pic>
          <p:nvPicPr>
            <p:cNvPr id="63" name="図 62" descr="座る, モニター, コンピュータ, 電話 が含まれている画像&#10;&#10;自動的に生成された説明">
              <a:extLst>
                <a:ext uri="{FF2B5EF4-FFF2-40B4-BE49-F238E27FC236}">
                  <a16:creationId xmlns:a16="http://schemas.microsoft.com/office/drawing/2014/main" id="{7E10D29B-4C98-F743-3DAA-16EC72102D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0819" y="776236"/>
              <a:ext cx="3183341" cy="3000299"/>
            </a:xfrm>
            <a:prstGeom prst="rect">
              <a:avLst/>
            </a:prstGeom>
          </p:spPr>
        </p:pic>
        <p:pic>
          <p:nvPicPr>
            <p:cNvPr id="64" name="図 63" descr="ダイアグラム&#10;&#10;中程度の精度で自動的に生成された説明">
              <a:extLst>
                <a:ext uri="{FF2B5EF4-FFF2-40B4-BE49-F238E27FC236}">
                  <a16:creationId xmlns:a16="http://schemas.microsoft.com/office/drawing/2014/main" id="{0F621054-2E45-0036-7B53-38048A1970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9379" y="1471697"/>
              <a:ext cx="1670892" cy="1243368"/>
            </a:xfrm>
            <a:prstGeom prst="rect">
              <a:avLst/>
            </a:prstGeom>
          </p:spPr>
        </p:pic>
      </p:grpSp>
      <p:grpSp>
        <p:nvGrpSpPr>
          <p:cNvPr id="4" name="グループ化 3">
            <a:extLst>
              <a:ext uri="{FF2B5EF4-FFF2-40B4-BE49-F238E27FC236}">
                <a16:creationId xmlns:a16="http://schemas.microsoft.com/office/drawing/2014/main" id="{DF4B80E6-3883-7D5E-B05B-7231C879D47D}"/>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88864DE8-F4F2-70D5-61EA-2E841774F38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42677342-4632-589B-0AA5-BFAA179A7014}"/>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8"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kumimoji="1" lang="ja-JP" altLang="en-US"/>
              <a:t>まちづくりに協力いただく</a:t>
            </a:r>
            <a:br>
              <a:rPr kumimoji="1" lang="en-US" altLang="ja-JP"/>
            </a:br>
            <a:r>
              <a:rPr kumimoji="1" lang="ja-JP" altLang="en-US"/>
              <a:t>　土地所有者等への対応品質を向上</a:t>
            </a:r>
            <a:br>
              <a:rPr kumimoji="1" lang="ja-JP" altLang="en-US"/>
            </a:br>
            <a:endParaRPr kumimoji="1" lang="ja-JP" altLang="en-US"/>
          </a:p>
        </p:txBody>
      </p:sp>
    </p:spTree>
    <p:extLst>
      <p:ext uri="{BB962C8B-B14F-4D97-AF65-F5344CB8AC3E}">
        <p14:creationId xmlns:p14="http://schemas.microsoft.com/office/powerpoint/2010/main" val="2699198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902CFF96-A162-5C20-F858-68FB15BA37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268" y="4518097"/>
            <a:ext cx="3323701" cy="2089183"/>
          </a:xfrm>
          <a:prstGeom prst="rect">
            <a:avLst/>
          </a:prstGeom>
        </p:spPr>
      </p:pic>
      <p:sp>
        <p:nvSpPr>
          <p:cNvPr id="59" name="スライド番号プレースホルダー 2">
            <a:extLst>
              <a:ext uri="{FF2B5EF4-FFF2-40B4-BE49-F238E27FC236}">
                <a16:creationId xmlns:a16="http://schemas.microsoft.com/office/drawing/2014/main" id="{37DB9ACA-700B-913C-A19D-936149155955}"/>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52</a:t>
            </a:fld>
            <a:endParaRPr kumimoji="1" lang="en-GB">
              <a:latin typeface="Yu Gothic UI" panose="020B0500000000000000" pitchFamily="50" charset="-128"/>
              <a:ea typeface="Yu Gothic UI" panose="020B0500000000000000" pitchFamily="50" charset="-128"/>
            </a:endParaRPr>
          </a:p>
        </p:txBody>
      </p:sp>
      <p:sp>
        <p:nvSpPr>
          <p:cNvPr id="29" name="テキスト プレースホルダー 28">
            <a:extLst>
              <a:ext uri="{FF2B5EF4-FFF2-40B4-BE49-F238E27FC236}">
                <a16:creationId xmlns:a16="http://schemas.microsoft.com/office/drawing/2014/main" id="{7EF7AD04-4014-C1F4-E01A-D6487825D73E}"/>
              </a:ext>
            </a:extLst>
          </p:cNvPr>
          <p:cNvSpPr>
            <a:spLocks noGrp="1"/>
          </p:cNvSpPr>
          <p:nvPr>
            <p:ph type="body" sz="quarter" idx="13"/>
          </p:nvPr>
        </p:nvSpPr>
        <p:spPr>
          <a:xfrm>
            <a:off x="5904000" y="1306286"/>
            <a:ext cx="3414740" cy="1164771"/>
          </a:xfrm>
        </p:spPr>
        <p:txBody>
          <a:bodyPr/>
          <a:lstStyle/>
          <a:p>
            <a:pPr>
              <a:lnSpc>
                <a:spcPts val="1500"/>
              </a:lnSpc>
              <a:spcBef>
                <a:spcPts val="0"/>
              </a:spcBef>
            </a:pP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の推進により保健師が家庭訪問や保健指導などの業務に注力できる環境づくりができていること。</a:t>
            </a:r>
            <a:endParaRPr lang="en-US" altLang="ja-JP" sz="1100">
              <a:latin typeface="Yu Gothic UI" panose="020B0500000000000000" pitchFamily="50" charset="-128"/>
              <a:ea typeface="Yu Gothic UI" panose="020B0500000000000000" pitchFamily="50" charset="-128"/>
            </a:endParaRPr>
          </a:p>
          <a:p>
            <a:pPr>
              <a:lnSpc>
                <a:spcPts val="1500"/>
              </a:lnSpc>
              <a:spcBef>
                <a:spcPts val="0"/>
              </a:spcBef>
            </a:pPr>
            <a:r>
              <a:rPr lang="ja-JP" altLang="en-US" sz="1100">
                <a:latin typeface="Yu Gothic UI" panose="020B0500000000000000" pitchFamily="50" charset="-128"/>
                <a:ea typeface="Yu Gothic UI" panose="020B0500000000000000" pitchFamily="50" charset="-128"/>
              </a:rPr>
              <a:t>地域特性に応じた保健師活動へ繋げるために、地域活動におけるデータを収集できる仕組みができていること。</a:t>
            </a:r>
            <a:endParaRPr lang="en-US" altLang="ja-JP" sz="1100">
              <a:latin typeface="Yu Gothic UI" panose="020B0500000000000000" pitchFamily="50" charset="-128"/>
              <a:ea typeface="Yu Gothic UI" panose="020B0500000000000000" pitchFamily="50" charset="-128"/>
            </a:endParaRPr>
          </a:p>
          <a:p>
            <a:pPr>
              <a:lnSpc>
                <a:spcPts val="1500"/>
              </a:lnSpc>
              <a:spcBef>
                <a:spcPts val="0"/>
              </a:spcBef>
            </a:pPr>
            <a:r>
              <a:rPr lang="ja-JP" altLang="en-US" sz="1100">
                <a:latin typeface="Yu Gothic UI" panose="020B0500000000000000" pitchFamily="50" charset="-128"/>
                <a:ea typeface="Yu Gothic UI" panose="020B0500000000000000" pitchFamily="50" charset="-128"/>
              </a:rPr>
              <a:t>これらにより市民がよりよいサービス（保健師による保健活動）を享受できること。</a:t>
            </a:r>
          </a:p>
        </p:txBody>
      </p:sp>
      <p:sp>
        <p:nvSpPr>
          <p:cNvPr id="33" name="テキスト プレースホルダー 32">
            <a:extLst>
              <a:ext uri="{FF2B5EF4-FFF2-40B4-BE49-F238E27FC236}">
                <a16:creationId xmlns:a16="http://schemas.microsoft.com/office/drawing/2014/main" id="{22DF1B60-0540-77FB-D00D-5F4D11C44AAD}"/>
              </a:ext>
            </a:extLst>
          </p:cNvPr>
          <p:cNvSpPr>
            <a:spLocks noGrp="1"/>
          </p:cNvSpPr>
          <p:nvPr>
            <p:ph type="body" sz="quarter" idx="14"/>
          </p:nvPr>
        </p:nvSpPr>
        <p:spPr>
          <a:xfrm>
            <a:off x="5904000" y="2536472"/>
            <a:ext cx="3414740" cy="511528"/>
          </a:xfrm>
        </p:spPr>
        <p:txBody>
          <a:bodyPr/>
          <a:lstStyle/>
          <a:p>
            <a:r>
              <a:rPr lang="ja-JP" altLang="en-US" sz="1100">
                <a:latin typeface="Yu Gothic UI" panose="020B0500000000000000" pitchFamily="50" charset="-128"/>
                <a:ea typeface="Yu Gothic UI" panose="020B0500000000000000" pitchFamily="50" charset="-128"/>
              </a:rPr>
              <a:t>保健師業務の効率化に役立てるため、システムの段階的な開発を着実に進める。</a:t>
            </a:r>
          </a:p>
        </p:txBody>
      </p:sp>
      <p:sp>
        <p:nvSpPr>
          <p:cNvPr id="34" name="テキスト プレースホルダー 3">
            <a:extLst>
              <a:ext uri="{FF2B5EF4-FFF2-40B4-BE49-F238E27FC236}">
                <a16:creationId xmlns:a16="http://schemas.microsoft.com/office/drawing/2014/main" id="{D720DA0A-5020-80E4-4044-21545208BBCD}"/>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2040</a:t>
            </a:r>
            <a:r>
              <a:rPr lang="ja-JP" altLang="en-US"/>
              <a:t>年頃には高齢者人口がピークを迎え、医療・福祉就業者数の不足が予測されている。一方、各区保健福祉センターで行う保健師活動（家庭訪問や保健指導など）は、訪問指導内容の記録や活動報告の作成など、アナログで行っている業務が多く存在し、業務負荷の軽減や業務効率化が求められている。</a:t>
            </a:r>
          </a:p>
          <a:p>
            <a:r>
              <a:rPr lang="ja-JP" altLang="en-US"/>
              <a:t>保健師活動の</a:t>
            </a:r>
            <a:r>
              <a:rPr lang="en-US" altLang="ja-JP"/>
              <a:t>BPR</a:t>
            </a:r>
            <a:r>
              <a:rPr lang="ja-JP" altLang="en-US"/>
              <a:t>とデジタル技術を活用した業務効率化を図ることにより、保健師が家庭訪問や保健指導などに注力できる環境づくりをめざす。また、保健師の地域活動におけるデータを収集し、地域特性に応じた保健活動へつなげることで市民サービスの更なる充実を図る。</a:t>
            </a:r>
          </a:p>
        </p:txBody>
      </p:sp>
      <p:sp>
        <p:nvSpPr>
          <p:cNvPr id="40" name="正方形/長方形 39">
            <a:extLst>
              <a:ext uri="{FF2B5EF4-FFF2-40B4-BE49-F238E27FC236}">
                <a16:creationId xmlns:a16="http://schemas.microsoft.com/office/drawing/2014/main" id="{3FE9CD95-264B-33BA-6E18-A4A87C80998F}"/>
              </a:ext>
            </a:extLst>
          </p:cNvPr>
          <p:cNvSpPr/>
          <p:nvPr/>
        </p:nvSpPr>
        <p:spPr>
          <a:xfrm>
            <a:off x="4860000" y="1296000"/>
            <a:ext cx="972000" cy="1153286"/>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41" name="表 40">
            <a:extLst>
              <a:ext uri="{FF2B5EF4-FFF2-40B4-BE49-F238E27FC236}">
                <a16:creationId xmlns:a16="http://schemas.microsoft.com/office/drawing/2014/main" id="{27860FF7-D4FB-89D5-341B-9342BBB924FD}"/>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2" name="正方形/長方形 41">
            <a:extLst>
              <a:ext uri="{FF2B5EF4-FFF2-40B4-BE49-F238E27FC236}">
                <a16:creationId xmlns:a16="http://schemas.microsoft.com/office/drawing/2014/main" id="{B650FF9A-45CF-19E9-E6A4-67DF5CCF4F24}"/>
              </a:ext>
            </a:extLst>
          </p:cNvPr>
          <p:cNvSpPr/>
          <p:nvPr/>
        </p:nvSpPr>
        <p:spPr>
          <a:xfrm>
            <a:off x="4860000" y="2558142"/>
            <a:ext cx="972000" cy="209005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3" name="表プレースホルダー 20">
            <a:extLst>
              <a:ext uri="{FF2B5EF4-FFF2-40B4-BE49-F238E27FC236}">
                <a16:creationId xmlns:a16="http://schemas.microsoft.com/office/drawing/2014/main" id="{28672188-1F01-F3F5-EF6E-5563CA79BA32}"/>
              </a:ext>
            </a:extLst>
          </p:cNvPr>
          <p:cNvGraphicFramePr>
            <a:graphicFrameLocks/>
          </p:cNvGraphicFramePr>
          <p:nvPr/>
        </p:nvGraphicFramePr>
        <p:xfrm>
          <a:off x="5979388" y="2938509"/>
          <a:ext cx="3390644" cy="1701168"/>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466265">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現行業務の課題の洗い出し、課題解消に向けた調査分析、業務フローの見直し</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システムの一次開発仕様の確定</a:t>
                      </a:r>
                    </a:p>
                  </a:txBody>
                  <a:tcPr anchor="ctr">
                    <a:solidFill>
                      <a:srgbClr val="FCEAED"/>
                    </a:solidFill>
                  </a:tcPr>
                </a:tc>
                <a:extLst>
                  <a:ext uri="{0D108BD9-81ED-4DB2-BD59-A6C34878D82A}">
                    <a16:rowId xmlns:a16="http://schemas.microsoft.com/office/drawing/2014/main" val="137827545"/>
                  </a:ext>
                </a:extLst>
              </a:tr>
              <a:tr h="360048">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システムの一次開発、システムリリースに合わせた業務手順の見直し</a:t>
                      </a:r>
                    </a:p>
                  </a:txBody>
                  <a:tcPr anchor="ctr">
                    <a:solidFill>
                      <a:srgbClr val="FCEAED"/>
                    </a:solidFill>
                  </a:tcPr>
                </a:tc>
                <a:extLst>
                  <a:ext uri="{0D108BD9-81ED-4DB2-BD59-A6C34878D82A}">
                    <a16:rowId xmlns:a16="http://schemas.microsoft.com/office/drawing/2014/main" val="3387827350"/>
                  </a:ext>
                </a:extLst>
              </a:tr>
              <a:tr h="360048">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システムの一次リリース、システムの二次・三次開発検討</a:t>
                      </a:r>
                    </a:p>
                  </a:txBody>
                  <a:tcPr anchor="ctr">
                    <a:solidFill>
                      <a:srgbClr val="FCEAED"/>
                    </a:solidFill>
                  </a:tcPr>
                </a:tc>
                <a:extLst>
                  <a:ext uri="{0D108BD9-81ED-4DB2-BD59-A6C34878D82A}">
                    <a16:rowId xmlns:a16="http://schemas.microsoft.com/office/drawing/2014/main" val="3011694763"/>
                  </a:ext>
                </a:extLst>
              </a:tr>
              <a:tr h="360048">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システムの二次開発</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4" name="グループ化 43">
            <a:extLst>
              <a:ext uri="{FF2B5EF4-FFF2-40B4-BE49-F238E27FC236}">
                <a16:creationId xmlns:a16="http://schemas.microsoft.com/office/drawing/2014/main" id="{9236EBEA-69EA-435B-29AB-1EEC5F2D84A9}"/>
              </a:ext>
            </a:extLst>
          </p:cNvPr>
          <p:cNvGrpSpPr/>
          <p:nvPr/>
        </p:nvGrpSpPr>
        <p:grpSpPr>
          <a:xfrm>
            <a:off x="4881838" y="4832552"/>
            <a:ext cx="1157494" cy="243520"/>
            <a:chOff x="528309" y="7695403"/>
            <a:chExt cx="1157494" cy="243520"/>
          </a:xfrm>
        </p:grpSpPr>
        <p:sp>
          <p:nvSpPr>
            <p:cNvPr id="45" name="正方形/長方形 44">
              <a:extLst>
                <a:ext uri="{FF2B5EF4-FFF2-40B4-BE49-F238E27FC236}">
                  <a16:creationId xmlns:a16="http://schemas.microsoft.com/office/drawing/2014/main" id="{7A418673-6A09-3CB7-EEF0-35012372A95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33684558-200A-7658-D50E-514321339A9F}"/>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7" name="正方形/長方形 46">
            <a:extLst>
              <a:ext uri="{FF2B5EF4-FFF2-40B4-BE49-F238E27FC236}">
                <a16:creationId xmlns:a16="http://schemas.microsoft.com/office/drawing/2014/main" id="{04315BD5-FF27-A7CD-5FB3-0AC4C8402268}"/>
              </a:ext>
            </a:extLst>
          </p:cNvPr>
          <p:cNvSpPr/>
          <p:nvPr/>
        </p:nvSpPr>
        <p:spPr>
          <a:xfrm>
            <a:off x="6972478" y="50722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8" name="正方形/長方形 47">
            <a:extLst>
              <a:ext uri="{FF2B5EF4-FFF2-40B4-BE49-F238E27FC236}">
                <a16:creationId xmlns:a16="http://schemas.microsoft.com/office/drawing/2014/main" id="{11715A30-EE06-923E-2269-6B7E8334F1FA}"/>
              </a:ext>
            </a:extLst>
          </p:cNvPr>
          <p:cNvSpPr/>
          <p:nvPr/>
        </p:nvSpPr>
        <p:spPr>
          <a:xfrm>
            <a:off x="5928478" y="50722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9" name="正方形/長方形 48">
            <a:extLst>
              <a:ext uri="{FF2B5EF4-FFF2-40B4-BE49-F238E27FC236}">
                <a16:creationId xmlns:a16="http://schemas.microsoft.com/office/drawing/2014/main" id="{AF0FFC0C-B002-1422-B30E-F712E206D1A6}"/>
              </a:ext>
            </a:extLst>
          </p:cNvPr>
          <p:cNvSpPr/>
          <p:nvPr/>
        </p:nvSpPr>
        <p:spPr>
          <a:xfrm>
            <a:off x="8016478" y="50722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0" name="テキスト ボックス 49">
            <a:extLst>
              <a:ext uri="{FF2B5EF4-FFF2-40B4-BE49-F238E27FC236}">
                <a16:creationId xmlns:a16="http://schemas.microsoft.com/office/drawing/2014/main" id="{A9DD52E5-D0E4-44FE-88D9-71D635659964}"/>
              </a:ext>
            </a:extLst>
          </p:cNvPr>
          <p:cNvSpPr txBox="1"/>
          <p:nvPr/>
        </p:nvSpPr>
        <p:spPr>
          <a:xfrm>
            <a:off x="4881838" y="5380063"/>
            <a:ext cx="972000" cy="7809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保健師活動支援システム</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1" name="ホームベース 30">
            <a:extLst>
              <a:ext uri="{FF2B5EF4-FFF2-40B4-BE49-F238E27FC236}">
                <a16:creationId xmlns:a16="http://schemas.microsoft.com/office/drawing/2014/main" id="{4E27CC18-B204-8CC5-1747-FEDA6B3AA4E6}"/>
              </a:ext>
            </a:extLst>
          </p:cNvPr>
          <p:cNvSpPr/>
          <p:nvPr/>
        </p:nvSpPr>
        <p:spPr>
          <a:xfrm>
            <a:off x="5928478" y="5887095"/>
            <a:ext cx="3052235"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二次・三次開発検討</a:t>
            </a:r>
          </a:p>
        </p:txBody>
      </p:sp>
      <p:sp>
        <p:nvSpPr>
          <p:cNvPr id="52" name="ホームベース 30">
            <a:extLst>
              <a:ext uri="{FF2B5EF4-FFF2-40B4-BE49-F238E27FC236}">
                <a16:creationId xmlns:a16="http://schemas.microsoft.com/office/drawing/2014/main" id="{415F44E9-EBB5-4B93-2AF5-7D719A541109}"/>
              </a:ext>
            </a:extLst>
          </p:cNvPr>
          <p:cNvSpPr/>
          <p:nvPr/>
        </p:nvSpPr>
        <p:spPr>
          <a:xfrm>
            <a:off x="5928478" y="5380063"/>
            <a:ext cx="1005722" cy="45423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一次開発</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稼働準備</a:t>
            </a:r>
          </a:p>
        </p:txBody>
      </p:sp>
      <p:sp>
        <p:nvSpPr>
          <p:cNvPr id="54" name="ホームベース 30">
            <a:extLst>
              <a:ext uri="{FF2B5EF4-FFF2-40B4-BE49-F238E27FC236}">
                <a16:creationId xmlns:a16="http://schemas.microsoft.com/office/drawing/2014/main" id="{4E9BCC43-BD2E-2939-5D40-FFD187060BCD}"/>
              </a:ext>
            </a:extLst>
          </p:cNvPr>
          <p:cNvSpPr/>
          <p:nvPr/>
        </p:nvSpPr>
        <p:spPr>
          <a:xfrm>
            <a:off x="6972478" y="5380063"/>
            <a:ext cx="2019122" cy="21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システム運用</a:t>
            </a:r>
          </a:p>
        </p:txBody>
      </p:sp>
      <p:sp>
        <p:nvSpPr>
          <p:cNvPr id="55" name="テキスト ボックス 54">
            <a:extLst>
              <a:ext uri="{FF2B5EF4-FFF2-40B4-BE49-F238E27FC236}">
                <a16:creationId xmlns:a16="http://schemas.microsoft.com/office/drawing/2014/main" id="{2035DE8D-84E9-0C6D-F111-5729972FDCD4}"/>
              </a:ext>
            </a:extLst>
          </p:cNvPr>
          <p:cNvSpPr txBox="1"/>
          <p:nvPr/>
        </p:nvSpPr>
        <p:spPr>
          <a:xfrm>
            <a:off x="4881838" y="62292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BPR</a:t>
            </a:r>
            <a:r>
              <a:rPr kumimoji="1" lang="ja-JP" altLang="en-US" sz="1000" b="1">
                <a:solidFill>
                  <a:srgbClr val="FFFFFF"/>
                </a:solidFill>
                <a:latin typeface="Yu Gothic UI" panose="020B0500000000000000" pitchFamily="50" charset="-128"/>
                <a:ea typeface="Yu Gothic UI" panose="020B0500000000000000" pitchFamily="50" charset="-128"/>
              </a:rPr>
              <a:t>等</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6" name="ホームベース 30">
            <a:extLst>
              <a:ext uri="{FF2B5EF4-FFF2-40B4-BE49-F238E27FC236}">
                <a16:creationId xmlns:a16="http://schemas.microsoft.com/office/drawing/2014/main" id="{80A978B7-80BB-A749-BB7A-E7E9F117E4BE}"/>
              </a:ext>
            </a:extLst>
          </p:cNvPr>
          <p:cNvSpPr/>
          <p:nvPr/>
        </p:nvSpPr>
        <p:spPr>
          <a:xfrm>
            <a:off x="5928478" y="6229200"/>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chemeClr val="tx1"/>
                </a:solidFill>
                <a:latin typeface="Yu Gothic UI" panose="020B0500000000000000" pitchFamily="50" charset="-128"/>
                <a:ea typeface="Yu Gothic UI" panose="020B0500000000000000" pitchFamily="50" charset="-128"/>
              </a:rPr>
              <a:t>BPR</a:t>
            </a:r>
            <a:r>
              <a:rPr kumimoji="1" lang="ja-JP" altLang="en-US" sz="900">
                <a:solidFill>
                  <a:schemeClr val="tx1"/>
                </a:solidFill>
                <a:latin typeface="Yu Gothic UI" panose="020B0500000000000000" pitchFamily="50" charset="-128"/>
                <a:ea typeface="Yu Gothic UI" panose="020B0500000000000000" pitchFamily="50" charset="-128"/>
              </a:rPr>
              <a:t>、システム導入以外による</a:t>
            </a:r>
            <a:r>
              <a:rPr kumimoji="1" lang="en-US" altLang="ja-JP" sz="900">
                <a:solidFill>
                  <a:schemeClr val="tx1"/>
                </a:solidFill>
                <a:latin typeface="Yu Gothic UI" panose="020B0500000000000000" pitchFamily="50" charset="-128"/>
                <a:ea typeface="Yu Gothic UI" panose="020B0500000000000000" pitchFamily="50" charset="-128"/>
              </a:rPr>
              <a:t>DX</a:t>
            </a:r>
            <a:r>
              <a:rPr kumimoji="1" lang="ja-JP" altLang="en-US" sz="900">
                <a:solidFill>
                  <a:schemeClr val="tx1"/>
                </a:solidFill>
                <a:latin typeface="Yu Gothic UI" panose="020B0500000000000000" pitchFamily="50" charset="-128"/>
                <a:ea typeface="Yu Gothic UI" panose="020B0500000000000000" pitchFamily="50" charset="-128"/>
              </a:rPr>
              <a:t>の取組</a:t>
            </a:r>
          </a:p>
        </p:txBody>
      </p:sp>
      <p:sp>
        <p:nvSpPr>
          <p:cNvPr id="58" name="ホームベース 30">
            <a:extLst>
              <a:ext uri="{FF2B5EF4-FFF2-40B4-BE49-F238E27FC236}">
                <a16:creationId xmlns:a16="http://schemas.microsoft.com/office/drawing/2014/main" id="{B77156D1-D0F4-DC68-44EA-11C8B7471445}"/>
              </a:ext>
            </a:extLst>
          </p:cNvPr>
          <p:cNvSpPr/>
          <p:nvPr/>
        </p:nvSpPr>
        <p:spPr>
          <a:xfrm>
            <a:off x="8034384" y="5629181"/>
            <a:ext cx="941936" cy="21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二次開発</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grpSp>
        <p:nvGrpSpPr>
          <p:cNvPr id="7" name="グループ化 6">
            <a:extLst>
              <a:ext uri="{FF2B5EF4-FFF2-40B4-BE49-F238E27FC236}">
                <a16:creationId xmlns:a16="http://schemas.microsoft.com/office/drawing/2014/main" id="{E4DEF5B7-F1AB-E452-3395-AC25FABEFC16}"/>
              </a:ext>
            </a:extLst>
          </p:cNvPr>
          <p:cNvGrpSpPr/>
          <p:nvPr/>
        </p:nvGrpSpPr>
        <p:grpSpPr>
          <a:xfrm>
            <a:off x="4881600" y="892800"/>
            <a:ext cx="2011895" cy="243520"/>
            <a:chOff x="528309" y="3016181"/>
            <a:chExt cx="2011895" cy="243520"/>
          </a:xfrm>
        </p:grpSpPr>
        <p:sp>
          <p:nvSpPr>
            <p:cNvPr id="9" name="正方形/長方形 8">
              <a:extLst>
                <a:ext uri="{FF2B5EF4-FFF2-40B4-BE49-F238E27FC236}">
                  <a16:creationId xmlns:a16="http://schemas.microsoft.com/office/drawing/2014/main" id="{76E54091-0DE2-4DFD-90D7-C567F4C8F6DC}"/>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43BA2DB9-8B37-D8D5-2179-EDD857FE33D4}"/>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2" name="Speech Bubble: Rectangle with Corners Rounded 45">
            <a:extLst>
              <a:ext uri="{FF2B5EF4-FFF2-40B4-BE49-F238E27FC236}">
                <a16:creationId xmlns:a16="http://schemas.microsoft.com/office/drawing/2014/main" id="{8C41DD06-D177-E431-B709-46BFBD219D3E}"/>
              </a:ext>
            </a:extLst>
          </p:cNvPr>
          <p:cNvSpPr/>
          <p:nvPr/>
        </p:nvSpPr>
        <p:spPr>
          <a:xfrm>
            <a:off x="2532618" y="6288314"/>
            <a:ext cx="2164910" cy="324000"/>
          </a:xfrm>
          <a:prstGeom prst="wedgeRoundRectCallout">
            <a:avLst>
              <a:gd name="adj1" fmla="val -11088"/>
              <a:gd name="adj2" fmla="val -65221"/>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1050">
                <a:solidFill>
                  <a:schemeClr val="tx1"/>
                </a:solidFill>
                <a:latin typeface="Yu Gothic UI"/>
                <a:ea typeface="Yu Gothic UI"/>
              </a:rPr>
              <a:t>保健師活動に注力できる環境づくり</a:t>
            </a:r>
            <a:endParaRPr kumimoji="1" lang="en-US" sz="1050">
              <a:solidFill>
                <a:schemeClr val="tx1"/>
              </a:solidFill>
              <a:latin typeface="Yu Gothic UI"/>
              <a:ea typeface="Yu Gothic UI"/>
            </a:endParaRPr>
          </a:p>
        </p:txBody>
      </p:sp>
      <p:sp>
        <p:nvSpPr>
          <p:cNvPr id="23" name="吹き出し: 角を丸めた四角形 22">
            <a:extLst>
              <a:ext uri="{FF2B5EF4-FFF2-40B4-BE49-F238E27FC236}">
                <a16:creationId xmlns:a16="http://schemas.microsoft.com/office/drawing/2014/main" id="{B55F6816-6EC2-503E-4806-07D3C6BCEC58}"/>
              </a:ext>
            </a:extLst>
          </p:cNvPr>
          <p:cNvSpPr/>
          <p:nvPr/>
        </p:nvSpPr>
        <p:spPr>
          <a:xfrm>
            <a:off x="598435" y="4297832"/>
            <a:ext cx="1896491" cy="368602"/>
          </a:xfrm>
          <a:prstGeom prst="wedgeRoundRectCallout">
            <a:avLst>
              <a:gd name="adj1" fmla="val 265"/>
              <a:gd name="adj2" fmla="val 85096"/>
              <a:gd name="adj3" fmla="val 16667"/>
            </a:avLst>
          </a:prstGeom>
          <a:solidFill>
            <a:srgbClr val="FCEAED"/>
          </a:solidFill>
          <a:ln>
            <a:solidFill>
              <a:srgbClr val="FCE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ja-JP" altLang="en-US" sz="1000">
                <a:solidFill>
                  <a:schemeClr val="dk1"/>
                </a:solidFill>
                <a:latin typeface="Yu Gothic UI" panose="020B0500000000000000" pitchFamily="50" charset="-128"/>
                <a:ea typeface="Yu Gothic UI" panose="020B0500000000000000" pitchFamily="50" charset="-128"/>
              </a:rPr>
              <a:t>紙での記録・管理などアナログな業務が多く存在</a:t>
            </a:r>
            <a:endParaRPr kumimoji="1" lang="en-US" altLang="ja-JP" sz="1000" b="1" u="sng">
              <a:solidFill>
                <a:schemeClr val="dk1"/>
              </a:solidFill>
              <a:latin typeface="Yu Gothic UI" panose="020B0500000000000000" pitchFamily="50" charset="-128"/>
              <a:ea typeface="Yu Gothic UI" panose="020B0500000000000000" pitchFamily="50" charset="-128"/>
            </a:endParaRPr>
          </a:p>
        </p:txBody>
      </p:sp>
      <p:sp>
        <p:nvSpPr>
          <p:cNvPr id="24" name="吹き出し: 角を丸めた四角形 23">
            <a:extLst>
              <a:ext uri="{FF2B5EF4-FFF2-40B4-BE49-F238E27FC236}">
                <a16:creationId xmlns:a16="http://schemas.microsoft.com/office/drawing/2014/main" id="{59679ACA-7E9E-68C7-40B3-9C8956054CD5}"/>
              </a:ext>
            </a:extLst>
          </p:cNvPr>
          <p:cNvSpPr/>
          <p:nvPr/>
        </p:nvSpPr>
        <p:spPr>
          <a:xfrm>
            <a:off x="2599057" y="4245965"/>
            <a:ext cx="1454348" cy="324000"/>
          </a:xfrm>
          <a:prstGeom prst="wedgeRoundRectCallout">
            <a:avLst>
              <a:gd name="adj1" fmla="val -11930"/>
              <a:gd name="adj2" fmla="val 106916"/>
              <a:gd name="adj3" fmla="val 16667"/>
            </a:avLst>
          </a:prstGeom>
          <a:solidFill>
            <a:srgbClr val="FCEAED"/>
          </a:solidFill>
          <a:ln>
            <a:solidFill>
              <a:srgbClr val="FCE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ja-JP" altLang="en-US" sz="1000">
                <a:solidFill>
                  <a:schemeClr val="dk1"/>
                </a:solidFill>
                <a:latin typeface="Yu Gothic UI" panose="020B0500000000000000" pitchFamily="50" charset="-128"/>
                <a:ea typeface="Yu Gothic UI" panose="020B0500000000000000" pitchFamily="50" charset="-128"/>
              </a:rPr>
              <a:t>乳幼児から高齢者まで対象者が幅広い</a:t>
            </a:r>
          </a:p>
        </p:txBody>
      </p:sp>
      <p:sp>
        <p:nvSpPr>
          <p:cNvPr id="25" name="吹き出し: 角を丸めた四角形 24">
            <a:extLst>
              <a:ext uri="{FF2B5EF4-FFF2-40B4-BE49-F238E27FC236}">
                <a16:creationId xmlns:a16="http://schemas.microsoft.com/office/drawing/2014/main" id="{F16E24BF-D1C7-14A2-2D8B-9471B8F2D41E}"/>
              </a:ext>
            </a:extLst>
          </p:cNvPr>
          <p:cNvSpPr/>
          <p:nvPr/>
        </p:nvSpPr>
        <p:spPr>
          <a:xfrm>
            <a:off x="173093" y="6215345"/>
            <a:ext cx="1896491" cy="457726"/>
          </a:xfrm>
          <a:prstGeom prst="wedgeRoundRectCallout">
            <a:avLst>
              <a:gd name="adj1" fmla="val 28779"/>
              <a:gd name="adj2" fmla="val -78400"/>
              <a:gd name="adj3" fmla="val 16667"/>
            </a:avLst>
          </a:prstGeom>
          <a:solidFill>
            <a:srgbClr val="FCEAED"/>
          </a:solidFill>
          <a:ln>
            <a:solidFill>
              <a:srgbClr val="FCE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ja-JP" altLang="en-US" sz="1000">
                <a:solidFill>
                  <a:schemeClr val="dk1"/>
                </a:solidFill>
                <a:latin typeface="Yu Gothic UI" panose="020B0500000000000000" pitchFamily="50" charset="-128"/>
                <a:ea typeface="Yu Gothic UI" panose="020B0500000000000000" pitchFamily="50" charset="-128"/>
              </a:rPr>
              <a:t>業務見直し・システムの導入などにより業務効率化につなげる</a:t>
            </a:r>
          </a:p>
        </p:txBody>
      </p:sp>
      <p:sp>
        <p:nvSpPr>
          <p:cNvPr id="3" name="テキスト プレースホルダー 12">
            <a:extLst>
              <a:ext uri="{FF2B5EF4-FFF2-40B4-BE49-F238E27FC236}">
                <a16:creationId xmlns:a16="http://schemas.microsoft.com/office/drawing/2014/main" id="{85317CE5-FCB8-1B45-00C8-01136FFBC25B}"/>
              </a:ext>
            </a:extLst>
          </p:cNvPr>
          <p:cNvSpPr txBox="1">
            <a:spLocks/>
          </p:cNvSpPr>
          <p:nvPr/>
        </p:nvSpPr>
        <p:spPr>
          <a:xfrm>
            <a:off x="435827" y="3530735"/>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年度は、保健師の業務について区・事業課からヒアリングを実施し、得られた業務課題と改善案等をもとに、保健師活動支援システムの仕様書を作成した。</a:t>
            </a:r>
          </a:p>
        </p:txBody>
      </p:sp>
      <p:grpSp>
        <p:nvGrpSpPr>
          <p:cNvPr id="4" name="グループ化 3">
            <a:extLst>
              <a:ext uri="{FF2B5EF4-FFF2-40B4-BE49-F238E27FC236}">
                <a16:creationId xmlns:a16="http://schemas.microsoft.com/office/drawing/2014/main" id="{1F9917FC-1D09-6C4B-18EA-03B993739057}"/>
              </a:ext>
            </a:extLst>
          </p:cNvPr>
          <p:cNvGrpSpPr/>
          <p:nvPr/>
        </p:nvGrpSpPr>
        <p:grpSpPr>
          <a:xfrm>
            <a:off x="426302" y="3225935"/>
            <a:ext cx="1375502" cy="243520"/>
            <a:chOff x="528309" y="7695403"/>
            <a:chExt cx="1375502" cy="243520"/>
          </a:xfrm>
        </p:grpSpPr>
        <p:sp>
          <p:nvSpPr>
            <p:cNvPr id="5" name="正方形/長方形 4">
              <a:extLst>
                <a:ext uri="{FF2B5EF4-FFF2-40B4-BE49-F238E27FC236}">
                  <a16:creationId xmlns:a16="http://schemas.microsoft.com/office/drawing/2014/main" id="{0AA629C4-A105-E52E-CC30-7AC4018954E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EC7E99DB-20CB-56C1-AD28-9C463C5C75E7}"/>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3" name="タイトル 7">
            <a:extLst>
              <a:ext uri="{FF2B5EF4-FFF2-40B4-BE49-F238E27FC236}">
                <a16:creationId xmlns:a16="http://schemas.microsoft.com/office/drawing/2014/main" id="{7C42DD5E-6034-68CF-8348-528BF596F6AC}"/>
              </a:ext>
            </a:extLst>
          </p:cNvPr>
          <p:cNvSpPr>
            <a:spLocks noGrp="1"/>
          </p:cNvSpPr>
          <p:nvPr>
            <p:ph type="title"/>
          </p:nvPr>
        </p:nvSpPr>
        <p:spPr>
          <a:xfrm>
            <a:off x="446400" y="85725"/>
            <a:ext cx="4737911" cy="728793"/>
          </a:xfrm>
        </p:spPr>
        <p:txBody>
          <a:bodyPr/>
          <a:lstStyle/>
          <a:p>
            <a:r>
              <a:rPr lang="ja-JP" altLang="en-US"/>
              <a:t>健康なまちづくりに向けた</a:t>
            </a:r>
            <a:br>
              <a:rPr lang="en-US" altLang="ja-JP"/>
            </a:br>
            <a:r>
              <a:rPr lang="ja-JP" altLang="en-US"/>
              <a:t>　保健師活動</a:t>
            </a:r>
            <a:r>
              <a:rPr lang="en-US" altLang="ja-JP"/>
              <a:t>DX</a:t>
            </a:r>
            <a:r>
              <a:rPr lang="ja-JP" altLang="en-US"/>
              <a:t>を推進</a:t>
            </a:r>
          </a:p>
        </p:txBody>
      </p:sp>
    </p:spTree>
    <p:extLst>
      <p:ext uri="{BB962C8B-B14F-4D97-AF65-F5344CB8AC3E}">
        <p14:creationId xmlns:p14="http://schemas.microsoft.com/office/powerpoint/2010/main" val="979792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2">
            <a:extLst>
              <a:ext uri="{FF2B5EF4-FFF2-40B4-BE49-F238E27FC236}">
                <a16:creationId xmlns:a16="http://schemas.microsoft.com/office/drawing/2014/main" id="{5A34AA9F-CD67-75FC-FA3B-62DC6C4A9318}"/>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53</a:t>
            </a:fld>
            <a:endParaRPr kumimoji="1" lang="en-GB">
              <a:latin typeface="Yu Gothic UI" panose="020B0500000000000000" pitchFamily="50" charset="-128"/>
              <a:ea typeface="Yu Gothic UI" panose="020B0500000000000000" pitchFamily="50" charset="-128"/>
            </a:endParaRPr>
          </a:p>
        </p:txBody>
      </p:sp>
      <p:sp>
        <p:nvSpPr>
          <p:cNvPr id="36" name="テキスト プレースホルダー 35">
            <a:extLst>
              <a:ext uri="{FF2B5EF4-FFF2-40B4-BE49-F238E27FC236}">
                <a16:creationId xmlns:a16="http://schemas.microsoft.com/office/drawing/2014/main" id="{0EE370E5-4216-55E0-C011-3C3E12CA8F1D}"/>
              </a:ext>
            </a:extLst>
          </p:cNvPr>
          <p:cNvSpPr>
            <a:spLocks noGrp="1"/>
          </p:cNvSpPr>
          <p:nvPr>
            <p:ph type="body" sz="quarter" idx="13"/>
          </p:nvPr>
        </p:nvSpPr>
        <p:spPr>
          <a:xfrm>
            <a:off x="5904000" y="1382836"/>
            <a:ext cx="3414740" cy="663928"/>
          </a:xfrm>
        </p:spPr>
        <p:txBody>
          <a:bodyPr/>
          <a:lstStyle/>
          <a:p>
            <a:pPr marL="87313" lvl="2" indent="-87313">
              <a:lnSpc>
                <a:spcPct val="100000"/>
              </a:lnSpc>
              <a:spcBef>
                <a:spcPts val="600"/>
              </a:spcBef>
              <a:buFont typeface="Arial" panose="020B0604020202020204" pitchFamily="34" charset="0"/>
              <a:buChar char="•"/>
              <a:tabLst>
                <a:tab pos="361950" algn="l"/>
              </a:tabLst>
              <a:defRPr/>
            </a:pPr>
            <a:r>
              <a:rPr kumimoji="1" lang="ja-JP" altLang="en-US" sz="1100" kern="0">
                <a:solidFill>
                  <a:srgbClr val="000000"/>
                </a:solidFill>
                <a:latin typeface="Yu Gothic UI" panose="020B0500000000000000" pitchFamily="50" charset="-128"/>
                <a:ea typeface="Yu Gothic UI" panose="020B0500000000000000" pitchFamily="50" charset="-128"/>
              </a:rPr>
              <a:t>食物アレルギー対応のシステム化により、安心安全な</a:t>
            </a:r>
            <a:br>
              <a:rPr kumimoji="1" lang="en-US" altLang="ja-JP" sz="1100" kern="0">
                <a:solidFill>
                  <a:srgbClr val="000000"/>
                </a:solidFill>
                <a:latin typeface="Yu Gothic UI" panose="020B0500000000000000" pitchFamily="50" charset="-128"/>
                <a:ea typeface="Yu Gothic UI" panose="020B0500000000000000" pitchFamily="50" charset="-128"/>
              </a:rPr>
            </a:br>
            <a:r>
              <a:rPr kumimoji="1" lang="ja-JP" altLang="en-US" sz="1100" kern="0">
                <a:solidFill>
                  <a:srgbClr val="000000"/>
                </a:solidFill>
                <a:latin typeface="Yu Gothic UI" panose="020B0500000000000000" pitchFamily="50" charset="-128"/>
                <a:ea typeface="Yu Gothic UI" panose="020B0500000000000000" pitchFamily="50" charset="-128"/>
              </a:rPr>
              <a:t>学校給食が実現できていること。</a:t>
            </a:r>
            <a:endParaRPr kumimoji="1" lang="en-US" altLang="ja-JP" sz="1100" kern="0">
              <a:solidFill>
                <a:srgbClr val="000000"/>
              </a:solidFill>
              <a:latin typeface="Yu Gothic UI" panose="020B0500000000000000" pitchFamily="50" charset="-128"/>
              <a:ea typeface="Yu Gothic UI" panose="020B0500000000000000" pitchFamily="50" charset="-128"/>
            </a:endParaRPr>
          </a:p>
          <a:p>
            <a:pPr marL="87313" lvl="2" indent="-87313">
              <a:lnSpc>
                <a:spcPct val="100000"/>
              </a:lnSpc>
              <a:spcBef>
                <a:spcPts val="600"/>
              </a:spcBef>
              <a:buFont typeface="Arial" panose="020B0604020202020204" pitchFamily="34" charset="0"/>
              <a:buChar char="•"/>
              <a:tabLst>
                <a:tab pos="361950" algn="l"/>
              </a:tabLst>
              <a:defRPr/>
            </a:pPr>
            <a:r>
              <a:rPr kumimoji="1" lang="ja-JP" altLang="en-US" sz="1100" kern="0">
                <a:solidFill>
                  <a:srgbClr val="000000"/>
                </a:solidFill>
                <a:latin typeface="Yu Gothic UI" panose="020B0500000000000000" pitchFamily="50" charset="-128"/>
                <a:ea typeface="Yu Gothic UI" panose="020B0500000000000000" pitchFamily="50" charset="-128"/>
              </a:rPr>
              <a:t>食物アレルギーに関する誤食事故</a:t>
            </a:r>
            <a:r>
              <a:rPr kumimoji="1" lang="ja-JP" altLang="en-US" sz="1100" kern="0">
                <a:latin typeface="Yu Gothic UI" panose="020B0500000000000000" pitchFamily="50" charset="-128"/>
                <a:ea typeface="Yu Gothic UI" panose="020B0500000000000000" pitchFamily="50" charset="-128"/>
              </a:rPr>
              <a:t>等を減らし、</a:t>
            </a:r>
            <a:r>
              <a:rPr kumimoji="1" lang="ja-JP" altLang="en-US" sz="1100" kern="0">
                <a:solidFill>
                  <a:srgbClr val="000000"/>
                </a:solidFill>
                <a:latin typeface="Yu Gothic UI" panose="020B0500000000000000" pitchFamily="50" charset="-128"/>
                <a:ea typeface="Yu Gothic UI" panose="020B0500000000000000" pitchFamily="50" charset="-128"/>
              </a:rPr>
              <a:t>関係者の負担も軽減できること。</a:t>
            </a:r>
          </a:p>
        </p:txBody>
      </p:sp>
      <p:sp>
        <p:nvSpPr>
          <p:cNvPr id="39" name="テキスト プレースホルダー 38">
            <a:extLst>
              <a:ext uri="{FF2B5EF4-FFF2-40B4-BE49-F238E27FC236}">
                <a16:creationId xmlns:a16="http://schemas.microsoft.com/office/drawing/2014/main" id="{FF801FC4-C074-2529-CF1C-AF023B861A91}"/>
              </a:ext>
            </a:extLst>
          </p:cNvPr>
          <p:cNvSpPr>
            <a:spLocks noGrp="1"/>
          </p:cNvSpPr>
          <p:nvPr>
            <p:ph type="body" sz="quarter" idx="14"/>
          </p:nvPr>
        </p:nvSpPr>
        <p:spPr>
          <a:xfrm>
            <a:off x="5904000" y="2242560"/>
            <a:ext cx="3414740" cy="511528"/>
          </a:xfrm>
        </p:spPr>
        <p:txBody>
          <a:bodyPr/>
          <a:lstStyle/>
          <a:p>
            <a:r>
              <a:rPr lang="ja-JP" altLang="en-US"/>
              <a:t>システム利用者数</a:t>
            </a:r>
          </a:p>
        </p:txBody>
      </p:sp>
      <p:graphicFrame>
        <p:nvGraphicFramePr>
          <p:cNvPr id="44" name="表 43">
            <a:extLst>
              <a:ext uri="{FF2B5EF4-FFF2-40B4-BE49-F238E27FC236}">
                <a16:creationId xmlns:a16="http://schemas.microsoft.com/office/drawing/2014/main" id="{6031E853-D3ED-9100-826F-8DA745079926}"/>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5" name="テキスト プレースホルダー 3">
            <a:extLst>
              <a:ext uri="{FF2B5EF4-FFF2-40B4-BE49-F238E27FC236}">
                <a16:creationId xmlns:a16="http://schemas.microsoft.com/office/drawing/2014/main" id="{2F15F793-76FE-BC1F-95AA-25E540C0FD38}"/>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本市の学校給食での児童生徒の食物アレルギー対応は、保護者が紙の献立表から献立に含まれるアレルゲンをひとつずつ確認し、手作業で「食べる・食べない」の記入を行い、教職員がその結果を確認している。</a:t>
            </a:r>
          </a:p>
          <a:p>
            <a:r>
              <a:rPr lang="ja-JP" altLang="en-US"/>
              <a:t>紙資料での記入は、保護者作業においてアレルゲン情報の見落としや記入もれ等の可能性があり、これを起因とする食物アレルギーに関する誤食事故が発生している。</a:t>
            </a:r>
          </a:p>
          <a:p>
            <a:r>
              <a:rPr lang="ja-JP" altLang="en-US"/>
              <a:t>そこで、紙資料のやり取りに代わるシステムを導入することで、より安心安全な学校給食を実現すると同時に、保護者と学校の負担を軽減する。</a:t>
            </a:r>
          </a:p>
        </p:txBody>
      </p:sp>
      <p:grpSp>
        <p:nvGrpSpPr>
          <p:cNvPr id="47" name="グループ化 46">
            <a:extLst>
              <a:ext uri="{FF2B5EF4-FFF2-40B4-BE49-F238E27FC236}">
                <a16:creationId xmlns:a16="http://schemas.microsoft.com/office/drawing/2014/main" id="{86CFF796-4375-BC02-8609-D89DB6FFFB5D}"/>
              </a:ext>
            </a:extLst>
          </p:cNvPr>
          <p:cNvGrpSpPr/>
          <p:nvPr/>
        </p:nvGrpSpPr>
        <p:grpSpPr>
          <a:xfrm>
            <a:off x="447675" y="3429000"/>
            <a:ext cx="1375502" cy="243520"/>
            <a:chOff x="528309" y="7695403"/>
            <a:chExt cx="1375502" cy="243520"/>
          </a:xfrm>
        </p:grpSpPr>
        <p:sp>
          <p:nvSpPr>
            <p:cNvPr id="48" name="正方形/長方形 47">
              <a:extLst>
                <a:ext uri="{FF2B5EF4-FFF2-40B4-BE49-F238E27FC236}">
                  <a16:creationId xmlns:a16="http://schemas.microsoft.com/office/drawing/2014/main" id="{A739F722-CD58-32F7-8E29-199AEDA74AB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2421E713-E8CB-6D26-4701-48164752F66D}"/>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50" name="グループ化 49">
            <a:extLst>
              <a:ext uri="{FF2B5EF4-FFF2-40B4-BE49-F238E27FC236}">
                <a16:creationId xmlns:a16="http://schemas.microsoft.com/office/drawing/2014/main" id="{40FBC547-F052-58D4-6473-3B5803CD86CB}"/>
              </a:ext>
            </a:extLst>
          </p:cNvPr>
          <p:cNvGrpSpPr/>
          <p:nvPr/>
        </p:nvGrpSpPr>
        <p:grpSpPr>
          <a:xfrm>
            <a:off x="1046678" y="4188640"/>
            <a:ext cx="3444258" cy="2079509"/>
            <a:chOff x="466076" y="3519194"/>
            <a:chExt cx="4306210" cy="3085629"/>
          </a:xfrm>
        </p:grpSpPr>
        <p:sp>
          <p:nvSpPr>
            <p:cNvPr id="51" name="楕円 50">
              <a:extLst>
                <a:ext uri="{FF2B5EF4-FFF2-40B4-BE49-F238E27FC236}">
                  <a16:creationId xmlns:a16="http://schemas.microsoft.com/office/drawing/2014/main" id="{52047EF2-ADDB-724E-7B83-FB0FEE80DF4D}"/>
                </a:ext>
              </a:extLst>
            </p:cNvPr>
            <p:cNvSpPr/>
            <p:nvPr/>
          </p:nvSpPr>
          <p:spPr>
            <a:xfrm>
              <a:off x="3900864" y="4695393"/>
              <a:ext cx="871422" cy="863634"/>
            </a:xfrm>
            <a:prstGeom prst="ellipse">
              <a:avLst/>
            </a:prstGeom>
            <a:solidFill>
              <a:schemeClr val="bg1"/>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52" name="図 51">
              <a:extLst>
                <a:ext uri="{FF2B5EF4-FFF2-40B4-BE49-F238E27FC236}">
                  <a16:creationId xmlns:a16="http://schemas.microsoft.com/office/drawing/2014/main" id="{DBDA8D09-8DBC-2B52-6459-FD9DD0C76E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076" y="4720050"/>
              <a:ext cx="1693482" cy="1780722"/>
            </a:xfrm>
            <a:prstGeom prst="rect">
              <a:avLst/>
            </a:prstGeom>
          </p:spPr>
        </p:pic>
        <p:pic>
          <p:nvPicPr>
            <p:cNvPr id="53" name="図 52">
              <a:extLst>
                <a:ext uri="{FF2B5EF4-FFF2-40B4-BE49-F238E27FC236}">
                  <a16:creationId xmlns:a16="http://schemas.microsoft.com/office/drawing/2014/main" id="{9E4D6217-AB19-2AB5-783D-2545FE0F38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13" r="780" b="5098"/>
            <a:stretch/>
          </p:blipFill>
          <p:spPr>
            <a:xfrm>
              <a:off x="805738" y="3687013"/>
              <a:ext cx="1095924" cy="1033037"/>
            </a:xfrm>
            <a:prstGeom prst="rect">
              <a:avLst/>
            </a:prstGeom>
          </p:spPr>
        </p:pic>
        <p:pic>
          <p:nvPicPr>
            <p:cNvPr id="54" name="図 53">
              <a:extLst>
                <a:ext uri="{FF2B5EF4-FFF2-40B4-BE49-F238E27FC236}">
                  <a16:creationId xmlns:a16="http://schemas.microsoft.com/office/drawing/2014/main" id="{C11D9BAB-2591-BC77-3DA6-56D94D1277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6457" y="3785781"/>
              <a:ext cx="952328" cy="859262"/>
            </a:xfrm>
            <a:prstGeom prst="rect">
              <a:avLst/>
            </a:prstGeom>
          </p:spPr>
        </p:pic>
        <p:sp>
          <p:nvSpPr>
            <p:cNvPr id="55" name="正方形/長方形 54">
              <a:extLst>
                <a:ext uri="{FF2B5EF4-FFF2-40B4-BE49-F238E27FC236}">
                  <a16:creationId xmlns:a16="http://schemas.microsoft.com/office/drawing/2014/main" id="{19CFD039-E4F0-C191-6F10-5B09FB610C63}"/>
                </a:ext>
              </a:extLst>
            </p:cNvPr>
            <p:cNvSpPr/>
            <p:nvPr/>
          </p:nvSpPr>
          <p:spPr>
            <a:xfrm>
              <a:off x="2154939" y="6398448"/>
              <a:ext cx="167194" cy="206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56" name="正方形/長方形 55">
              <a:extLst>
                <a:ext uri="{FF2B5EF4-FFF2-40B4-BE49-F238E27FC236}">
                  <a16:creationId xmlns:a16="http://schemas.microsoft.com/office/drawing/2014/main" id="{E7830F2E-CD9D-9F69-6EBC-CAAF69AC7A05}"/>
                </a:ext>
              </a:extLst>
            </p:cNvPr>
            <p:cNvSpPr/>
            <p:nvPr/>
          </p:nvSpPr>
          <p:spPr>
            <a:xfrm>
              <a:off x="1563693" y="4761600"/>
              <a:ext cx="586947" cy="1665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57" name="図 56">
              <a:extLst>
                <a:ext uri="{FF2B5EF4-FFF2-40B4-BE49-F238E27FC236}">
                  <a16:creationId xmlns:a16="http://schemas.microsoft.com/office/drawing/2014/main" id="{305C043E-C366-5109-CAE2-740DF11CAE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798549" flipH="1">
              <a:off x="3441378" y="5200114"/>
              <a:ext cx="628543" cy="788591"/>
            </a:xfrm>
            <a:prstGeom prst="rect">
              <a:avLst/>
            </a:prstGeom>
          </p:spPr>
        </p:pic>
        <p:sp>
          <p:nvSpPr>
            <p:cNvPr id="58" name="矢印: 下 57">
              <a:extLst>
                <a:ext uri="{FF2B5EF4-FFF2-40B4-BE49-F238E27FC236}">
                  <a16:creationId xmlns:a16="http://schemas.microsoft.com/office/drawing/2014/main" id="{36D5DEA8-A97F-6018-AF2C-8A2E8C799B63}"/>
                </a:ext>
              </a:extLst>
            </p:cNvPr>
            <p:cNvSpPr/>
            <p:nvPr/>
          </p:nvSpPr>
          <p:spPr>
            <a:xfrm rot="16200000">
              <a:off x="2072816" y="3831757"/>
              <a:ext cx="432594" cy="494573"/>
            </a:xfrm>
            <a:prstGeom prst="down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59" name="矢印: 下 58">
              <a:extLst>
                <a:ext uri="{FF2B5EF4-FFF2-40B4-BE49-F238E27FC236}">
                  <a16:creationId xmlns:a16="http://schemas.microsoft.com/office/drawing/2014/main" id="{577AC89D-9E03-C452-8C7A-A65D26021C74}"/>
                </a:ext>
              </a:extLst>
            </p:cNvPr>
            <p:cNvSpPr/>
            <p:nvPr/>
          </p:nvSpPr>
          <p:spPr>
            <a:xfrm>
              <a:off x="3112488" y="4761450"/>
              <a:ext cx="432594" cy="494573"/>
            </a:xfrm>
            <a:prstGeom prst="down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60" name="図 59">
              <a:extLst>
                <a:ext uri="{FF2B5EF4-FFF2-40B4-BE49-F238E27FC236}">
                  <a16:creationId xmlns:a16="http://schemas.microsoft.com/office/drawing/2014/main" id="{0DF37598-06CB-EA3D-7E73-ED45EF151EA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0" b="100000" l="0" r="100000">
                          <a14:foregroundMark x1="30237" y1="6458" x2="23913" y2="12177"/>
                          <a14:foregroundMark x1="23123" y1="16052" x2="23123" y2="23801"/>
                          <a14:foregroundMark x1="21542" y1="26753" x2="3162" y2="38561"/>
                          <a14:foregroundMark x1="23913" y1="11624" x2="23123" y2="25092"/>
                          <a14:foregroundMark x1="22727" y1="12177" x2="53162" y2="7565"/>
                          <a14:foregroundMark x1="38142" y1="2952" x2="46047" y2="4613"/>
                          <a14:foregroundMark x1="40514" y1="1661" x2="31621" y2="6458"/>
                          <a14:foregroundMark x1="41107" y1="1845" x2="50988" y2="7380"/>
                          <a14:foregroundMark x1="62055" y1="1476" x2="51779" y2="7565"/>
                          <a14:foregroundMark x1="62846" y1="1292" x2="86759" y2="15683"/>
                          <a14:foregroundMark x1="87352" y1="16052" x2="87549" y2="53690"/>
                          <a14:foregroundMark x1="87747" y1="55351" x2="39130" y2="86716"/>
                          <a14:foregroundMark x1="62055" y1="74170" x2="61462" y2="85055"/>
                          <a14:foregroundMark x1="56917" y1="77675" x2="57115" y2="85424"/>
                          <a14:foregroundMark x1="58498" y1="87085" x2="59091" y2="87638"/>
                          <a14:foregroundMark x1="60474" y1="87085" x2="58498" y2="87269"/>
                          <a14:foregroundMark x1="57708" y1="86716" x2="57708" y2="87638"/>
                          <a14:foregroundMark x1="71937" y1="65867" x2="72530" y2="75830"/>
                          <a14:foregroundMark x1="76877" y1="62362" x2="76680" y2="75277"/>
                          <a14:foregroundMark x1="72530" y1="76753" x2="74704" y2="78044"/>
                          <a14:foregroundMark x1="75099" y1="78044" x2="77273" y2="76568"/>
                          <a14:foregroundMark x1="1383" y1="41513" x2="1186" y2="64945"/>
                          <a14:foregroundMark x1="3953" y1="38561" x2="1186" y2="40406"/>
                          <a14:foregroundMark x1="1383" y1="79336" x2="25692" y2="94465"/>
                          <a14:foregroundMark x1="27273" y1="94096" x2="37549" y2="88376"/>
                          <a14:foregroundMark x1="32609" y1="94465" x2="34190" y2="98339"/>
                          <a14:foregroundMark x1="34783" y1="92066" x2="35178" y2="94465"/>
                          <a14:foregroundMark x1="36166" y1="91697" x2="31225" y2="96125"/>
                          <a14:foregroundMark x1="37549" y1="90590" x2="31423" y2="98155"/>
                          <a14:foregroundMark x1="30435" y1="96125" x2="33399" y2="99446"/>
                          <a14:foregroundMark x1="93083" y1="41697" x2="94466" y2="59225"/>
                          <a14:foregroundMark x1="97233" y1="47232" x2="96838" y2="52952"/>
                          <a14:foregroundMark x1="91304" y1="42989" x2="88538" y2="44649"/>
                          <a14:foregroundMark x1="92490" y1="42066" x2="96047" y2="45572"/>
                          <a14:foregroundMark x1="92490" y1="41144" x2="91107" y2="59594"/>
                          <a14:foregroundMark x1="90909" y1="59963" x2="93281" y2="59963"/>
                          <a14:foregroundMark x1="22332" y1="13284" x2="22332" y2="16790"/>
                          <a14:foregroundMark x1="91700" y1="42066" x2="89723" y2="43173"/>
                          <a14:foregroundMark x1="94466" y1="42620" x2="94862" y2="43358"/>
                        </a14:backgroundRemoval>
                      </a14:imgEffect>
                    </a14:imgLayer>
                  </a14:imgProps>
                </a:ext>
                <a:ext uri="{28A0092B-C50C-407E-A947-70E740481C1C}">
                  <a14:useLocalDpi xmlns:a14="http://schemas.microsoft.com/office/drawing/2010/main"/>
                </a:ext>
              </a:extLst>
            </a:blip>
            <a:srcRect/>
            <a:stretch/>
          </p:blipFill>
          <p:spPr>
            <a:xfrm>
              <a:off x="2679694" y="3519194"/>
              <a:ext cx="1116693" cy="1135563"/>
            </a:xfrm>
            <a:prstGeom prst="rect">
              <a:avLst/>
            </a:prstGeom>
          </p:spPr>
        </p:pic>
      </p:grpSp>
      <p:pic>
        <p:nvPicPr>
          <p:cNvPr id="61" name="図 60" descr="アイコン&#10;&#10;自動的に生成された説明">
            <a:extLst>
              <a:ext uri="{FF2B5EF4-FFF2-40B4-BE49-F238E27FC236}">
                <a16:creationId xmlns:a16="http://schemas.microsoft.com/office/drawing/2014/main" id="{5EE43A90-233E-0BC0-8D11-4F22AD31308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73903" y="5069702"/>
            <a:ext cx="532774" cy="405267"/>
          </a:xfrm>
          <a:prstGeom prst="rect">
            <a:avLst/>
          </a:prstGeom>
        </p:spPr>
      </p:pic>
      <p:pic>
        <p:nvPicPr>
          <p:cNvPr id="62" name="図 61">
            <a:extLst>
              <a:ext uri="{FF2B5EF4-FFF2-40B4-BE49-F238E27FC236}">
                <a16:creationId xmlns:a16="http://schemas.microsoft.com/office/drawing/2014/main" id="{9FCEE19A-5A01-1562-3231-C7635AF54B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06451" y="5435135"/>
            <a:ext cx="794105" cy="555874"/>
          </a:xfrm>
          <a:prstGeom prst="rect">
            <a:avLst/>
          </a:prstGeom>
        </p:spPr>
      </p:pic>
      <p:pic>
        <p:nvPicPr>
          <p:cNvPr id="63" name="図 62">
            <a:extLst>
              <a:ext uri="{FF2B5EF4-FFF2-40B4-BE49-F238E27FC236}">
                <a16:creationId xmlns:a16="http://schemas.microsoft.com/office/drawing/2014/main" id="{B2BC10F0-E570-9143-DD41-CAFE342F37C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33175" y="5339826"/>
            <a:ext cx="300735" cy="223245"/>
          </a:xfrm>
          <a:prstGeom prst="rect">
            <a:avLst/>
          </a:prstGeom>
        </p:spPr>
      </p:pic>
      <p:sp>
        <p:nvSpPr>
          <p:cNvPr id="64" name="正方形/長方形 63">
            <a:extLst>
              <a:ext uri="{FF2B5EF4-FFF2-40B4-BE49-F238E27FC236}">
                <a16:creationId xmlns:a16="http://schemas.microsoft.com/office/drawing/2014/main" id="{0E20897A-2FDA-46CD-9DC4-E805DE4D4583}"/>
              </a:ext>
            </a:extLst>
          </p:cNvPr>
          <p:cNvSpPr/>
          <p:nvPr/>
        </p:nvSpPr>
        <p:spPr>
          <a:xfrm>
            <a:off x="4860000" y="1296000"/>
            <a:ext cx="972000" cy="837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65" name="正方形/長方形 64">
            <a:extLst>
              <a:ext uri="{FF2B5EF4-FFF2-40B4-BE49-F238E27FC236}">
                <a16:creationId xmlns:a16="http://schemas.microsoft.com/office/drawing/2014/main" id="{144F541B-21F8-2DC3-6898-0C5C168F1CA8}"/>
              </a:ext>
            </a:extLst>
          </p:cNvPr>
          <p:cNvSpPr/>
          <p:nvPr/>
        </p:nvSpPr>
        <p:spPr>
          <a:xfrm>
            <a:off x="4860000" y="2209800"/>
            <a:ext cx="972000" cy="1295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66" name="表プレースホルダー 18">
            <a:extLst>
              <a:ext uri="{FF2B5EF4-FFF2-40B4-BE49-F238E27FC236}">
                <a16:creationId xmlns:a16="http://schemas.microsoft.com/office/drawing/2014/main" id="{ED8C5228-CEFE-2AD3-F96F-386B1A3AC918}"/>
              </a:ext>
            </a:extLst>
          </p:cNvPr>
          <p:cNvGraphicFramePr>
            <a:graphicFrameLocks/>
          </p:cNvGraphicFramePr>
          <p:nvPr/>
        </p:nvGraphicFramePr>
        <p:xfrm>
          <a:off x="5943600" y="25137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7,000</a:t>
                      </a:r>
                      <a:r>
                        <a:rPr kumimoji="1" lang="ja-JP" altLang="en-US" sz="1000">
                          <a:solidFill>
                            <a:schemeClr val="tx1"/>
                          </a:solidFill>
                          <a:latin typeface="Yu Gothic UI" panose="020B0500000000000000" pitchFamily="50" charset="-128"/>
                          <a:ea typeface="Yu Gothic UI" panose="020B0500000000000000" pitchFamily="50" charset="-128"/>
                        </a:rPr>
                        <a:t>人</a:t>
                      </a:r>
                    </a:p>
                  </a:txBody>
                  <a:tcPr anchor="ctr">
                    <a:lnT w="12700" cap="flat" cmpd="sng" algn="ctr">
                      <a:noFill/>
                      <a:prstDash val="solid"/>
                      <a:round/>
                      <a:headEnd type="none" w="med" len="med"/>
                      <a:tailEnd type="none" w="med" len="med"/>
                    </a:lnT>
                    <a:lnB w="12700" cmpd="sng">
                      <a:noFill/>
                    </a:lnB>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0" dirty="0"/>
                        <a:t>運用開始時に設定</a:t>
                      </a:r>
                      <a:endParaRPr lang="en-US" altLang="ja-JP" sz="1000" b="0" dirty="0"/>
                    </a:p>
                  </a:txBody>
                  <a:tcPr anchor="ctr">
                    <a:lnT w="12700" cap="flat" cmpd="sng" algn="ctr">
                      <a:noFill/>
                      <a:prstDash val="solid"/>
                      <a:round/>
                      <a:headEnd type="none" w="med" len="med"/>
                      <a:tailEnd type="none" w="med" len="med"/>
                    </a:lnT>
                    <a:lnB w="12700" cmpd="sng">
                      <a:noFill/>
                    </a:lnB>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900" b="0"/>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pSp>
        <p:nvGrpSpPr>
          <p:cNvPr id="67" name="グループ化 66">
            <a:extLst>
              <a:ext uri="{FF2B5EF4-FFF2-40B4-BE49-F238E27FC236}">
                <a16:creationId xmlns:a16="http://schemas.microsoft.com/office/drawing/2014/main" id="{43C03D9E-D976-23CB-A912-FC81CEE7C24F}"/>
              </a:ext>
            </a:extLst>
          </p:cNvPr>
          <p:cNvGrpSpPr/>
          <p:nvPr/>
        </p:nvGrpSpPr>
        <p:grpSpPr>
          <a:xfrm>
            <a:off x="4881838" y="4022338"/>
            <a:ext cx="1157494" cy="243520"/>
            <a:chOff x="528309" y="7695403"/>
            <a:chExt cx="1157494" cy="243520"/>
          </a:xfrm>
        </p:grpSpPr>
        <p:sp>
          <p:nvSpPr>
            <p:cNvPr id="68" name="正方形/長方形 67">
              <a:extLst>
                <a:ext uri="{FF2B5EF4-FFF2-40B4-BE49-F238E27FC236}">
                  <a16:creationId xmlns:a16="http://schemas.microsoft.com/office/drawing/2014/main" id="{21EEF476-94DE-6C7E-51E8-3DE7177A1AD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9" name="テキスト ボックス 68">
              <a:extLst>
                <a:ext uri="{FF2B5EF4-FFF2-40B4-BE49-F238E27FC236}">
                  <a16:creationId xmlns:a16="http://schemas.microsoft.com/office/drawing/2014/main" id="{4665CCF0-8BB3-0EE6-0FBE-67A8AFFA06EE}"/>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0" name="正方形/長方形 69">
            <a:extLst>
              <a:ext uri="{FF2B5EF4-FFF2-40B4-BE49-F238E27FC236}">
                <a16:creationId xmlns:a16="http://schemas.microsoft.com/office/drawing/2014/main" id="{F191A930-9158-8FFB-8BB8-14E6553EF504}"/>
              </a:ext>
            </a:extLst>
          </p:cNvPr>
          <p:cNvSpPr/>
          <p:nvPr/>
        </p:nvSpPr>
        <p:spPr>
          <a:xfrm>
            <a:off x="6972478" y="433231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1" name="正方形/長方形 70">
            <a:extLst>
              <a:ext uri="{FF2B5EF4-FFF2-40B4-BE49-F238E27FC236}">
                <a16:creationId xmlns:a16="http://schemas.microsoft.com/office/drawing/2014/main" id="{6C18E5D7-E29F-28B3-E6F2-F54A9D24188F}"/>
              </a:ext>
            </a:extLst>
          </p:cNvPr>
          <p:cNvSpPr/>
          <p:nvPr/>
        </p:nvSpPr>
        <p:spPr>
          <a:xfrm>
            <a:off x="5928478" y="433231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2" name="正方形/長方形 71">
            <a:extLst>
              <a:ext uri="{FF2B5EF4-FFF2-40B4-BE49-F238E27FC236}">
                <a16:creationId xmlns:a16="http://schemas.microsoft.com/office/drawing/2014/main" id="{7356EB94-64D4-C9AA-6308-A6ACC04E372F}"/>
              </a:ext>
            </a:extLst>
          </p:cNvPr>
          <p:cNvSpPr/>
          <p:nvPr/>
        </p:nvSpPr>
        <p:spPr>
          <a:xfrm>
            <a:off x="8016478" y="433231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3" name="テキスト ボックス 72">
            <a:extLst>
              <a:ext uri="{FF2B5EF4-FFF2-40B4-BE49-F238E27FC236}">
                <a16:creationId xmlns:a16="http://schemas.microsoft.com/office/drawing/2014/main" id="{BD689F99-5E46-C864-1F07-3564F5F461A4}"/>
              </a:ext>
            </a:extLst>
          </p:cNvPr>
          <p:cNvSpPr txBox="1"/>
          <p:nvPr/>
        </p:nvSpPr>
        <p:spPr>
          <a:xfrm>
            <a:off x="4881838" y="464008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運用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75" name="ホームベース 30">
            <a:extLst>
              <a:ext uri="{FF2B5EF4-FFF2-40B4-BE49-F238E27FC236}">
                <a16:creationId xmlns:a16="http://schemas.microsoft.com/office/drawing/2014/main" id="{5427850D-4714-C963-DA7F-898A4493C9F1}"/>
              </a:ext>
            </a:extLst>
          </p:cNvPr>
          <p:cNvSpPr/>
          <p:nvPr/>
        </p:nvSpPr>
        <p:spPr>
          <a:xfrm>
            <a:off x="5943600" y="4640143"/>
            <a:ext cx="3047999"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システム運用</a:t>
            </a:r>
            <a:br>
              <a:rPr lang="en-US" altLang="ja-JP" sz="900" b="0" i="0">
                <a:solidFill>
                  <a:srgbClr val="000000"/>
                </a:solidFill>
                <a:effectLst/>
                <a:latin typeface="Yu Gothic UI" panose="020B0500000000000000" pitchFamily="50" charset="-128"/>
                <a:ea typeface="Yu Gothic UI" panose="020B0500000000000000" pitchFamily="50" charset="-128"/>
              </a:rPr>
            </a:br>
            <a:r>
              <a:rPr lang="ja-JP" altLang="en-US" sz="900">
                <a:solidFill>
                  <a:srgbClr val="000000"/>
                </a:solidFill>
                <a:latin typeface="Yu Gothic UI" panose="020B0500000000000000" pitchFamily="50" charset="-128"/>
                <a:ea typeface="Yu Gothic UI" panose="020B0500000000000000" pitchFamily="50" charset="-128"/>
              </a:rPr>
              <a:t>（</a:t>
            </a:r>
            <a:r>
              <a:rPr lang="ja-JP" altLang="en-US" sz="900" b="0" i="0">
                <a:solidFill>
                  <a:srgbClr val="000000"/>
                </a:solidFill>
                <a:effectLst/>
                <a:latin typeface="Yu Gothic UI" panose="020B0500000000000000" pitchFamily="50" charset="-128"/>
                <a:ea typeface="Yu Gothic UI" panose="020B0500000000000000" pitchFamily="50" charset="-128"/>
              </a:rPr>
              <a:t>保護者入力・学校との連携）</a:t>
            </a:r>
            <a:endParaRPr kumimoji="1" lang="ja-JP" altLang="en-US" sz="900">
              <a:solidFill>
                <a:schemeClr val="tx1"/>
              </a:solidFill>
              <a:latin typeface="Yu Gothic UI" panose="020B0500000000000000" pitchFamily="50" charset="-128"/>
              <a:ea typeface="Yu Gothic UI" panose="020B0500000000000000" pitchFamily="50" charset="-128"/>
            </a:endParaRPr>
          </a:p>
        </p:txBody>
      </p:sp>
      <p:sp>
        <p:nvSpPr>
          <p:cNvPr id="76" name="テキスト プレースホルダー 12">
            <a:extLst>
              <a:ext uri="{FF2B5EF4-FFF2-40B4-BE49-F238E27FC236}">
                <a16:creationId xmlns:a16="http://schemas.microsoft.com/office/drawing/2014/main" id="{3C694A30-5FEA-6E64-68A8-32669D5221B8}"/>
              </a:ext>
            </a:extLst>
          </p:cNvPr>
          <p:cNvSpPr txBox="1">
            <a:spLocks/>
          </p:cNvSpPr>
          <p:nvPr/>
        </p:nvSpPr>
        <p:spPr>
          <a:xfrm>
            <a:off x="457200" y="37338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年度にシステム開発を完了した。</a:t>
            </a:r>
          </a:p>
        </p:txBody>
      </p:sp>
      <p:grpSp>
        <p:nvGrpSpPr>
          <p:cNvPr id="3" name="グループ化 2">
            <a:extLst>
              <a:ext uri="{FF2B5EF4-FFF2-40B4-BE49-F238E27FC236}">
                <a16:creationId xmlns:a16="http://schemas.microsoft.com/office/drawing/2014/main" id="{282B959F-E918-9180-DF1E-21F68E80400E}"/>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B9DC0035-862C-1389-7A5E-E18F036A7EF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6C1ADEF9-BFA0-4214-E01B-4996947635CD}"/>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8" name="タイトル 31">
            <a:extLst>
              <a:ext uri="{FF2B5EF4-FFF2-40B4-BE49-F238E27FC236}">
                <a16:creationId xmlns:a16="http://schemas.microsoft.com/office/drawing/2014/main" id="{84F9E268-135D-4A5A-3666-ED04CD79E377}"/>
              </a:ext>
            </a:extLst>
          </p:cNvPr>
          <p:cNvSpPr>
            <a:spLocks noGrp="1"/>
          </p:cNvSpPr>
          <p:nvPr>
            <p:ph type="title"/>
          </p:nvPr>
        </p:nvSpPr>
        <p:spPr>
          <a:xfrm>
            <a:off x="446400" y="85725"/>
            <a:ext cx="4737911" cy="728793"/>
          </a:xfrm>
        </p:spPr>
        <p:txBody>
          <a:bodyPr/>
          <a:lstStyle/>
          <a:p>
            <a:r>
              <a:rPr lang="ja-JP" altLang="en-US"/>
              <a:t>コミュニケーションツール活用で</a:t>
            </a:r>
            <a:br>
              <a:rPr lang="en-US" altLang="ja-JP"/>
            </a:br>
            <a:r>
              <a:rPr lang="ja-JP" altLang="en-US"/>
              <a:t>　学校給食のアレルギー事故を未然防止</a:t>
            </a:r>
          </a:p>
        </p:txBody>
      </p:sp>
    </p:spTree>
    <p:extLst>
      <p:ext uri="{BB962C8B-B14F-4D97-AF65-F5344CB8AC3E}">
        <p14:creationId xmlns:p14="http://schemas.microsoft.com/office/powerpoint/2010/main" val="3371449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スライド番号プレースホルダー 2">
            <a:extLst>
              <a:ext uri="{FF2B5EF4-FFF2-40B4-BE49-F238E27FC236}">
                <a16:creationId xmlns:a16="http://schemas.microsoft.com/office/drawing/2014/main" id="{5E7F010A-6A7B-4EA6-326F-1A82B0AB6489}"/>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54</a:t>
            </a:fld>
            <a:endParaRPr kumimoji="1" lang="en-GB">
              <a:latin typeface="Yu Gothic UI" panose="020B0500000000000000" pitchFamily="50" charset="-128"/>
              <a:ea typeface="Yu Gothic UI" panose="020B0500000000000000" pitchFamily="50" charset="-128"/>
            </a:endParaRPr>
          </a:p>
        </p:txBody>
      </p:sp>
      <p:sp>
        <p:nvSpPr>
          <p:cNvPr id="33" name="テキスト プレースホルダー 32">
            <a:extLst>
              <a:ext uri="{FF2B5EF4-FFF2-40B4-BE49-F238E27FC236}">
                <a16:creationId xmlns:a16="http://schemas.microsoft.com/office/drawing/2014/main" id="{BAD320A8-CC33-CEFC-57B0-2F0F1B9D10E3}"/>
              </a:ext>
            </a:extLst>
          </p:cNvPr>
          <p:cNvSpPr>
            <a:spLocks noGrp="1"/>
          </p:cNvSpPr>
          <p:nvPr>
            <p:ph type="body" sz="quarter" idx="13"/>
          </p:nvPr>
        </p:nvSpPr>
        <p:spPr>
          <a:xfrm>
            <a:off x="5904000" y="1344736"/>
            <a:ext cx="3414740" cy="663928"/>
          </a:xfrm>
        </p:spPr>
        <p:txBody>
          <a:bodyPr/>
          <a:lstStyle/>
          <a:p>
            <a:r>
              <a:rPr lang="ja-JP" altLang="en-US"/>
              <a:t>市民が議会に関する知りたい情報にアクセスしやすくし、市会に関心を持つことができるような環境を整備することで、より多くの市民の声をキャッチすること。</a:t>
            </a:r>
          </a:p>
        </p:txBody>
      </p:sp>
      <p:graphicFrame>
        <p:nvGraphicFramePr>
          <p:cNvPr id="40" name="表 39">
            <a:extLst>
              <a:ext uri="{FF2B5EF4-FFF2-40B4-BE49-F238E27FC236}">
                <a16:creationId xmlns:a16="http://schemas.microsoft.com/office/drawing/2014/main" id="{52F5FD51-520B-E09E-246C-FBAA1ACBE567}"/>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1" name="テキスト プレースホルダー 3">
            <a:extLst>
              <a:ext uri="{FF2B5EF4-FFF2-40B4-BE49-F238E27FC236}">
                <a16:creationId xmlns:a16="http://schemas.microsoft.com/office/drawing/2014/main" id="{B4C0E133-4D78-2D24-36E1-C7FF1E93DD8D}"/>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市会では、情報公開・発信やペーパーレス化など、開かれた議会への取組を行ってきた。地方自治法改正により地方議会の手続きが一括してオンライン化が可能となるなど、さらなる開かれた議会と事務の最適化が求められている。</a:t>
            </a:r>
          </a:p>
          <a:p>
            <a:r>
              <a:rPr lang="ja-JP" altLang="en-US"/>
              <a:t>会議運営支援システムの構築により、簡単かつ迅速に議会の議論や議員の意見・発言を知ることができるよう情報発信を強化するなど、市民が議会に関する情報にアクセスしやすい環境を整備することで、 より多くの市民の声をキャッチしやすくなる。</a:t>
            </a:r>
          </a:p>
          <a:p>
            <a:r>
              <a:rPr lang="ja-JP" altLang="en-US"/>
              <a:t>議員在席表示システムや会議開催表示システムの再構築、会議運営支援システムの構築、電子署名・電子決裁の導入などにより、議会関連業務全体の最適化を図る。</a:t>
            </a:r>
          </a:p>
        </p:txBody>
      </p:sp>
      <p:sp>
        <p:nvSpPr>
          <p:cNvPr id="42" name="テキスト プレースホルダー 12">
            <a:extLst>
              <a:ext uri="{FF2B5EF4-FFF2-40B4-BE49-F238E27FC236}">
                <a16:creationId xmlns:a16="http://schemas.microsoft.com/office/drawing/2014/main" id="{84CF5303-221F-AA39-0EF6-8F781676803F}"/>
              </a:ext>
            </a:extLst>
          </p:cNvPr>
          <p:cNvSpPr txBox="1">
            <a:spLocks/>
          </p:cNvSpPr>
          <p:nvPr/>
        </p:nvSpPr>
        <p:spPr>
          <a:xfrm>
            <a:off x="457200" y="40386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議員在席表示システムについては、</a:t>
            </a:r>
            <a:r>
              <a:rPr lang="en-US" altLang="ja-JP"/>
              <a:t>2024</a:t>
            </a:r>
            <a:r>
              <a:rPr lang="ja-JP" altLang="en-US"/>
              <a:t>年に再構築を実施した。</a:t>
            </a:r>
          </a:p>
          <a:p>
            <a:r>
              <a:rPr lang="ja-JP" altLang="en-US"/>
              <a:t>会議運営支援システムの導入に向け、</a:t>
            </a:r>
            <a:r>
              <a:rPr lang="en-US" altLang="ja-JP"/>
              <a:t>2024</a:t>
            </a:r>
            <a:r>
              <a:rPr lang="ja-JP" altLang="en-US"/>
              <a:t>年度に課題等を整理しつつ新たな業務設計を行った。</a:t>
            </a:r>
          </a:p>
        </p:txBody>
      </p:sp>
      <p:grpSp>
        <p:nvGrpSpPr>
          <p:cNvPr id="43" name="グループ化 42">
            <a:extLst>
              <a:ext uri="{FF2B5EF4-FFF2-40B4-BE49-F238E27FC236}">
                <a16:creationId xmlns:a16="http://schemas.microsoft.com/office/drawing/2014/main" id="{A714FF7E-3585-63CF-4BD4-DD19EEF10898}"/>
              </a:ext>
            </a:extLst>
          </p:cNvPr>
          <p:cNvGrpSpPr/>
          <p:nvPr/>
        </p:nvGrpSpPr>
        <p:grpSpPr>
          <a:xfrm>
            <a:off x="447675" y="3733800"/>
            <a:ext cx="1375502" cy="243520"/>
            <a:chOff x="528309" y="7695403"/>
            <a:chExt cx="1375502" cy="243520"/>
          </a:xfrm>
        </p:grpSpPr>
        <p:sp>
          <p:nvSpPr>
            <p:cNvPr id="47" name="正方形/長方形 46">
              <a:extLst>
                <a:ext uri="{FF2B5EF4-FFF2-40B4-BE49-F238E27FC236}">
                  <a16:creationId xmlns:a16="http://schemas.microsoft.com/office/drawing/2014/main" id="{9FF465E3-3FF0-4CEA-785A-8A0E26A0CFD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DC0B423B-23EA-8D50-2A19-17BF8922D4B6}"/>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52" name="図 51">
            <a:extLst>
              <a:ext uri="{FF2B5EF4-FFF2-40B4-BE49-F238E27FC236}">
                <a16:creationId xmlns:a16="http://schemas.microsoft.com/office/drawing/2014/main" id="{A38E40E8-02B4-59F2-17A4-0D79D7EC66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974" y="5116436"/>
            <a:ext cx="939490" cy="623791"/>
          </a:xfrm>
          <a:prstGeom prst="rect">
            <a:avLst/>
          </a:prstGeom>
        </p:spPr>
      </p:pic>
      <p:sp>
        <p:nvSpPr>
          <p:cNvPr id="53" name="テキスト ボックス 52">
            <a:extLst>
              <a:ext uri="{FF2B5EF4-FFF2-40B4-BE49-F238E27FC236}">
                <a16:creationId xmlns:a16="http://schemas.microsoft.com/office/drawing/2014/main" id="{2D556A6E-567B-F9AB-75FE-97A3563DCB5A}"/>
              </a:ext>
            </a:extLst>
          </p:cNvPr>
          <p:cNvSpPr txBox="1"/>
          <p:nvPr/>
        </p:nvSpPr>
        <p:spPr>
          <a:xfrm>
            <a:off x="1752600" y="4953000"/>
            <a:ext cx="1713438" cy="643533"/>
          </a:xfrm>
          <a:prstGeom prst="rect">
            <a:avLst/>
          </a:prstGeom>
          <a:solidFill>
            <a:schemeClr val="bg1"/>
          </a:solidFill>
          <a:ln w="19050">
            <a:solidFill>
              <a:srgbClr val="AF1932"/>
            </a:solidFill>
          </a:ln>
        </p:spPr>
        <p:txBody>
          <a:bodyPr wrap="square" rtlCol="0">
            <a:spAutoFit/>
          </a:bodyPr>
          <a:lstStyle/>
          <a:p>
            <a:r>
              <a:rPr kumimoji="1" lang="ja-JP" altLang="en-US" sz="900">
                <a:latin typeface="Yu Gothic UI" panose="020B0500000000000000" pitchFamily="50" charset="-128"/>
                <a:ea typeface="Yu Gothic UI" panose="020B0500000000000000" pitchFamily="50" charset="-128"/>
              </a:rPr>
              <a:t>・議場システム遠隔操作</a:t>
            </a:r>
            <a:endParaRPr kumimoji="1" lang="en-US" altLang="ja-JP" sz="900">
              <a:latin typeface="Yu Gothic UI" panose="020B0500000000000000" pitchFamily="50" charset="-128"/>
              <a:ea typeface="Yu Gothic UI" panose="020B0500000000000000" pitchFamily="50" charset="-128"/>
            </a:endParaRPr>
          </a:p>
          <a:p>
            <a:r>
              <a:rPr kumimoji="1" lang="ja-JP" altLang="en-US" sz="900">
                <a:latin typeface="Yu Gothic UI" panose="020B0500000000000000" pitchFamily="50" charset="-128"/>
                <a:ea typeface="Yu Gothic UI" panose="020B0500000000000000" pitchFamily="50" charset="-128"/>
              </a:rPr>
              <a:t>・電子採決結果、出欠議員表示</a:t>
            </a:r>
            <a:endParaRPr kumimoji="1" lang="en-US" altLang="ja-JP" sz="900">
              <a:latin typeface="Yu Gothic UI" panose="020B0500000000000000" pitchFamily="50" charset="-128"/>
              <a:ea typeface="Yu Gothic UI" panose="020B0500000000000000" pitchFamily="50" charset="-128"/>
            </a:endParaRPr>
          </a:p>
          <a:p>
            <a:r>
              <a:rPr kumimoji="1" lang="ja-JP" altLang="en-US" sz="900">
                <a:latin typeface="Yu Gothic UI" panose="020B0500000000000000" pitchFamily="50" charset="-128"/>
                <a:ea typeface="Yu Gothic UI" panose="020B0500000000000000" pitchFamily="50" charset="-128"/>
              </a:rPr>
              <a:t>・議事録（速報版などの作成）</a:t>
            </a:r>
            <a:endParaRPr kumimoji="1" lang="en-US" altLang="ja-JP" sz="900">
              <a:latin typeface="Yu Gothic UI" panose="020B0500000000000000" pitchFamily="50" charset="-128"/>
              <a:ea typeface="Yu Gothic UI" panose="020B0500000000000000" pitchFamily="50" charset="-128"/>
            </a:endParaRPr>
          </a:p>
          <a:p>
            <a:r>
              <a:rPr kumimoji="1" lang="ja-JP" altLang="en-US" sz="900">
                <a:latin typeface="Yu Gothic UI" panose="020B0500000000000000" pitchFamily="50" charset="-128"/>
                <a:ea typeface="Yu Gothic UI" panose="020B0500000000000000" pitchFamily="50" charset="-128"/>
              </a:rPr>
              <a:t>・</a:t>
            </a:r>
            <a:r>
              <a:rPr kumimoji="1" lang="en-US" altLang="ja-JP" sz="900">
                <a:latin typeface="Yu Gothic UI" panose="020B0500000000000000" pitchFamily="50" charset="-128"/>
                <a:ea typeface="Yu Gothic UI" panose="020B0500000000000000" pitchFamily="50" charset="-128"/>
              </a:rPr>
              <a:t>SNS</a:t>
            </a:r>
            <a:r>
              <a:rPr kumimoji="1" lang="ja-JP" altLang="en-US" sz="900">
                <a:latin typeface="Yu Gothic UI" panose="020B0500000000000000" pitchFamily="50" charset="-128"/>
                <a:ea typeface="Yu Gothic UI" panose="020B0500000000000000" pitchFamily="50" charset="-128"/>
              </a:rPr>
              <a:t>発信・分析</a:t>
            </a:r>
          </a:p>
        </p:txBody>
      </p:sp>
      <p:sp>
        <p:nvSpPr>
          <p:cNvPr id="54" name="テキスト ボックス 53">
            <a:extLst>
              <a:ext uri="{FF2B5EF4-FFF2-40B4-BE49-F238E27FC236}">
                <a16:creationId xmlns:a16="http://schemas.microsoft.com/office/drawing/2014/main" id="{9852F0C1-5217-6DF6-5246-5945F942F852}"/>
              </a:ext>
            </a:extLst>
          </p:cNvPr>
          <p:cNvSpPr txBox="1"/>
          <p:nvPr/>
        </p:nvSpPr>
        <p:spPr>
          <a:xfrm>
            <a:off x="1752600" y="5715000"/>
            <a:ext cx="2579526" cy="923330"/>
          </a:xfrm>
          <a:prstGeom prst="rect">
            <a:avLst/>
          </a:prstGeom>
          <a:noFill/>
          <a:ln w="19050">
            <a:solidFill>
              <a:srgbClr val="AF1932"/>
            </a:solidFill>
          </a:ln>
        </p:spPr>
        <p:txBody>
          <a:bodyPr wrap="square" rtlCol="0">
            <a:spAutoFit/>
          </a:bodyPr>
          <a:lstStyle/>
          <a:p>
            <a:r>
              <a:rPr kumimoji="1" lang="ja-JP" altLang="en-US" sz="900">
                <a:latin typeface="Yu Gothic UI" panose="020B0500000000000000" pitchFamily="50" charset="-128"/>
                <a:ea typeface="Yu Gothic UI" panose="020B0500000000000000" pitchFamily="50" charset="-128"/>
              </a:rPr>
              <a:t>◆議会の「見える化」</a:t>
            </a:r>
            <a:endParaRPr kumimoji="1" lang="en-US" altLang="ja-JP" sz="900">
              <a:latin typeface="Yu Gothic UI" panose="020B0500000000000000" pitchFamily="50" charset="-128"/>
              <a:ea typeface="Yu Gothic UI" panose="020B0500000000000000" pitchFamily="50" charset="-128"/>
            </a:endParaRPr>
          </a:p>
          <a:p>
            <a:r>
              <a:rPr kumimoji="1" lang="ja-JP" altLang="en-US" sz="900">
                <a:latin typeface="Yu Gothic UI" panose="020B0500000000000000" pitchFamily="50" charset="-128"/>
                <a:ea typeface="Yu Gothic UI" panose="020B0500000000000000" pitchFamily="50" charset="-128"/>
              </a:rPr>
              <a:t>　・電子採決結果、出欠議員などの表示</a:t>
            </a:r>
            <a:endParaRPr kumimoji="1" lang="en-US" altLang="ja-JP" sz="900">
              <a:latin typeface="Yu Gothic UI" panose="020B0500000000000000" pitchFamily="50" charset="-128"/>
              <a:ea typeface="Yu Gothic UI" panose="020B0500000000000000" pitchFamily="50" charset="-128"/>
            </a:endParaRPr>
          </a:p>
          <a:p>
            <a:r>
              <a:rPr kumimoji="1" lang="ja-JP" altLang="en-US" sz="900">
                <a:latin typeface="Yu Gothic UI" panose="020B0500000000000000" pitchFamily="50" charset="-128"/>
                <a:ea typeface="Yu Gothic UI" panose="020B0500000000000000" pitchFamily="50" charset="-128"/>
              </a:rPr>
              <a:t>　→議場内モニター、市会中継</a:t>
            </a:r>
            <a:endParaRPr kumimoji="1" lang="en-US" altLang="ja-JP" sz="900">
              <a:latin typeface="Yu Gothic UI" panose="020B0500000000000000" pitchFamily="50" charset="-128"/>
              <a:ea typeface="Yu Gothic UI" panose="020B0500000000000000" pitchFamily="50" charset="-128"/>
            </a:endParaRPr>
          </a:p>
          <a:p>
            <a:r>
              <a:rPr kumimoji="1" lang="ja-JP" altLang="en-US" sz="900">
                <a:latin typeface="Yu Gothic UI" panose="020B0500000000000000" pitchFamily="50" charset="-128"/>
                <a:ea typeface="Yu Gothic UI" panose="020B0500000000000000" pitchFamily="50" charset="-128"/>
              </a:rPr>
              <a:t>　・字幕表示により、障がい者をはじめ、より多くの人</a:t>
            </a:r>
            <a:endParaRPr kumimoji="1" lang="en-US" altLang="ja-JP" sz="900">
              <a:latin typeface="Yu Gothic UI" panose="020B0500000000000000" pitchFamily="50" charset="-128"/>
              <a:ea typeface="Yu Gothic UI" panose="020B0500000000000000" pitchFamily="50" charset="-128"/>
            </a:endParaRPr>
          </a:p>
          <a:p>
            <a:r>
              <a:rPr kumimoji="1" lang="ja-JP" altLang="en-US" sz="900">
                <a:latin typeface="Yu Gothic UI" panose="020B0500000000000000" pitchFamily="50" charset="-128"/>
                <a:ea typeface="Yu Gothic UI" panose="020B0500000000000000" pitchFamily="50" charset="-128"/>
              </a:rPr>
              <a:t>　にわかりやすい情報発信</a:t>
            </a:r>
            <a:endParaRPr kumimoji="1" lang="en-US" altLang="ja-JP" sz="900">
              <a:latin typeface="Yu Gothic UI" panose="020B0500000000000000" pitchFamily="50" charset="-128"/>
              <a:ea typeface="Yu Gothic UI" panose="020B0500000000000000" pitchFamily="50" charset="-128"/>
            </a:endParaRPr>
          </a:p>
          <a:p>
            <a:r>
              <a:rPr kumimoji="1" lang="ja-JP" altLang="en-US" sz="900">
                <a:latin typeface="Yu Gothic UI" panose="020B0500000000000000" pitchFamily="50" charset="-128"/>
                <a:ea typeface="Yu Gothic UI" panose="020B0500000000000000" pitchFamily="50" charset="-128"/>
              </a:rPr>
              <a:t>　 →議場内モニター</a:t>
            </a:r>
            <a:endParaRPr kumimoji="1" lang="en-US" altLang="ja-JP" sz="900">
              <a:latin typeface="Yu Gothic UI" panose="020B0500000000000000" pitchFamily="50" charset="-128"/>
              <a:ea typeface="Yu Gothic UI" panose="020B0500000000000000" pitchFamily="50" charset="-128"/>
            </a:endParaRPr>
          </a:p>
        </p:txBody>
      </p:sp>
      <p:sp>
        <p:nvSpPr>
          <p:cNvPr id="55" name="テキスト ボックス 54">
            <a:extLst>
              <a:ext uri="{FF2B5EF4-FFF2-40B4-BE49-F238E27FC236}">
                <a16:creationId xmlns:a16="http://schemas.microsoft.com/office/drawing/2014/main" id="{C809F61A-BCB2-EEC8-E4D9-02406BAD716D}"/>
              </a:ext>
            </a:extLst>
          </p:cNvPr>
          <p:cNvSpPr txBox="1"/>
          <p:nvPr/>
        </p:nvSpPr>
        <p:spPr>
          <a:xfrm>
            <a:off x="566881" y="5758671"/>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nchorCtr="1">
            <a:spAutoFit/>
          </a:bodyPr>
          <a:lstStyle/>
          <a:p>
            <a:r>
              <a:rPr kumimoji="1" lang="ja-JP" altLang="en-US" sz="1100" b="1">
                <a:latin typeface="Yu Gothic UI" panose="020B0500000000000000" pitchFamily="50" charset="-128"/>
                <a:ea typeface="Yu Gothic UI" panose="020B0500000000000000" pitchFamily="50" charset="-128"/>
              </a:rPr>
              <a:t>市民</a:t>
            </a:r>
          </a:p>
        </p:txBody>
      </p:sp>
      <p:pic>
        <p:nvPicPr>
          <p:cNvPr id="56" name="図 55">
            <a:extLst>
              <a:ext uri="{FF2B5EF4-FFF2-40B4-BE49-F238E27FC236}">
                <a16:creationId xmlns:a16="http://schemas.microsoft.com/office/drawing/2014/main" id="{844F7122-A563-EDE7-0691-CE3AF6F5E5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654" y="5867400"/>
            <a:ext cx="527387" cy="606054"/>
          </a:xfrm>
          <a:prstGeom prst="rect">
            <a:avLst/>
          </a:prstGeom>
        </p:spPr>
      </p:pic>
      <p:pic>
        <p:nvPicPr>
          <p:cNvPr id="57" name="図 56">
            <a:extLst>
              <a:ext uri="{FF2B5EF4-FFF2-40B4-BE49-F238E27FC236}">
                <a16:creationId xmlns:a16="http://schemas.microsoft.com/office/drawing/2014/main" id="{A01CDD51-6E3A-4842-3FD3-C6AE33765C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683" y="6096000"/>
            <a:ext cx="603117" cy="463500"/>
          </a:xfrm>
          <a:prstGeom prst="rect">
            <a:avLst/>
          </a:prstGeom>
        </p:spPr>
      </p:pic>
      <p:sp>
        <p:nvSpPr>
          <p:cNvPr id="58" name="テキスト ボックス 57">
            <a:extLst>
              <a:ext uri="{FF2B5EF4-FFF2-40B4-BE49-F238E27FC236}">
                <a16:creationId xmlns:a16="http://schemas.microsoft.com/office/drawing/2014/main" id="{1BD771EE-A8C3-B540-A22D-F8F6F8816272}"/>
              </a:ext>
            </a:extLst>
          </p:cNvPr>
          <p:cNvSpPr txBox="1"/>
          <p:nvPr/>
        </p:nvSpPr>
        <p:spPr>
          <a:xfrm>
            <a:off x="576974" y="4844271"/>
            <a:ext cx="889987" cy="261610"/>
          </a:xfrm>
          <a:prstGeom prst="rect">
            <a:avLst/>
          </a:prstGeom>
          <a:ln/>
        </p:spPr>
        <p:style>
          <a:lnRef idx="2">
            <a:schemeClr val="dk1"/>
          </a:lnRef>
          <a:fillRef idx="1">
            <a:schemeClr val="lt1"/>
          </a:fillRef>
          <a:effectRef idx="0">
            <a:schemeClr val="dk1"/>
          </a:effectRef>
          <a:fontRef idx="minor">
            <a:schemeClr val="dk1"/>
          </a:fontRef>
        </p:style>
        <p:txBody>
          <a:bodyPr wrap="none" rtlCol="0" anchor="ctr" anchorCtr="1">
            <a:spAutoFit/>
          </a:bodyPr>
          <a:lstStyle/>
          <a:p>
            <a:r>
              <a:rPr kumimoji="1" lang="ja-JP" altLang="en-US" sz="1100" b="1">
                <a:solidFill>
                  <a:schemeClr val="tx1"/>
                </a:solidFill>
                <a:latin typeface="Yu Gothic UI" panose="020B0500000000000000" pitchFamily="50" charset="-128"/>
                <a:ea typeface="Yu Gothic UI" panose="020B0500000000000000" pitchFamily="50" charset="-128"/>
              </a:rPr>
              <a:t>市会事務局</a:t>
            </a:r>
          </a:p>
        </p:txBody>
      </p:sp>
      <p:pic>
        <p:nvPicPr>
          <p:cNvPr id="59" name="図 58">
            <a:extLst>
              <a:ext uri="{FF2B5EF4-FFF2-40B4-BE49-F238E27FC236}">
                <a16:creationId xmlns:a16="http://schemas.microsoft.com/office/drawing/2014/main" id="{9968180B-0178-CA37-C733-22BD8ED2FA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400" y="4953000"/>
            <a:ext cx="685800" cy="680314"/>
          </a:xfrm>
          <a:prstGeom prst="rect">
            <a:avLst/>
          </a:prstGeom>
        </p:spPr>
      </p:pic>
      <p:sp>
        <p:nvSpPr>
          <p:cNvPr id="60" name="正方形/長方形 59">
            <a:extLst>
              <a:ext uri="{FF2B5EF4-FFF2-40B4-BE49-F238E27FC236}">
                <a16:creationId xmlns:a16="http://schemas.microsoft.com/office/drawing/2014/main" id="{293F5B44-9116-7677-84EB-9D4A5E24A9DA}"/>
              </a:ext>
            </a:extLst>
          </p:cNvPr>
          <p:cNvSpPr/>
          <p:nvPr/>
        </p:nvSpPr>
        <p:spPr>
          <a:xfrm>
            <a:off x="4860000" y="1296000"/>
            <a:ext cx="972000" cy="761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61" name="正方形/長方形 60">
            <a:extLst>
              <a:ext uri="{FF2B5EF4-FFF2-40B4-BE49-F238E27FC236}">
                <a16:creationId xmlns:a16="http://schemas.microsoft.com/office/drawing/2014/main" id="{B1CD4F46-7860-30BD-4255-D8E128B75852}"/>
              </a:ext>
            </a:extLst>
          </p:cNvPr>
          <p:cNvSpPr/>
          <p:nvPr/>
        </p:nvSpPr>
        <p:spPr>
          <a:xfrm>
            <a:off x="4860000" y="2128930"/>
            <a:ext cx="972000" cy="236687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62" name="テキスト プレースホルダー 5">
            <a:extLst>
              <a:ext uri="{FF2B5EF4-FFF2-40B4-BE49-F238E27FC236}">
                <a16:creationId xmlns:a16="http://schemas.microsoft.com/office/drawing/2014/main" id="{74068F98-9216-42D6-2E5D-A0D82FACF849}"/>
              </a:ext>
            </a:extLst>
          </p:cNvPr>
          <p:cNvSpPr txBox="1">
            <a:spLocks/>
          </p:cNvSpPr>
          <p:nvPr/>
        </p:nvSpPr>
        <p:spPr>
          <a:xfrm>
            <a:off x="5904000" y="2131370"/>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1"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a:ln w="0"/>
                <a:solidFill>
                  <a:srgbClr val="000000"/>
                </a:solidFill>
                <a:latin typeface="Yu Gothic UI" panose="020B0500000000000000" pitchFamily="50" charset="-128"/>
                <a:ea typeface="Yu Gothic UI" panose="020B0500000000000000" pitchFamily="50" charset="-128"/>
              </a:rPr>
              <a:t>大阪市会トップページへのアクセス件数</a:t>
            </a:r>
            <a:endParaRPr lang="en-US" altLang="ja-JP" b="0">
              <a:ln w="0"/>
              <a:solidFill>
                <a:srgbClr val="000000"/>
              </a:solidFill>
              <a:latin typeface="Yu Gothic UI" panose="020B0500000000000000" pitchFamily="50" charset="-128"/>
              <a:ea typeface="Yu Gothic UI" panose="020B0500000000000000" pitchFamily="50" charset="-128"/>
            </a:endParaRPr>
          </a:p>
          <a:p>
            <a:endParaRPr lang="en-US" altLang="ja-JP" b="0"/>
          </a:p>
          <a:p>
            <a:endParaRPr lang="en-US" altLang="ja-JP" b="0"/>
          </a:p>
          <a:p>
            <a:pPr marL="0" indent="0">
              <a:buFont typeface="Arial" panose="020B0604020202020204" pitchFamily="34" charset="0"/>
              <a:buNone/>
            </a:pPr>
            <a:endParaRPr lang="en-US" altLang="ja-JP" b="0"/>
          </a:p>
          <a:p>
            <a:pPr marL="0" indent="0">
              <a:buFont typeface="Arial" panose="020B0604020202020204" pitchFamily="34" charset="0"/>
              <a:buNone/>
            </a:pPr>
            <a:endParaRPr lang="en-US" altLang="ja-JP" b="0"/>
          </a:p>
          <a:p>
            <a:r>
              <a:rPr lang="en-US" altLang="ja-JP" b="0"/>
              <a:t>SNS</a:t>
            </a:r>
            <a:r>
              <a:rPr lang="ja-JP" altLang="en-US" b="0"/>
              <a:t>での発信数</a:t>
            </a:r>
          </a:p>
        </p:txBody>
      </p:sp>
      <p:graphicFrame>
        <p:nvGraphicFramePr>
          <p:cNvPr id="63" name="表プレースホルダー 18">
            <a:extLst>
              <a:ext uri="{FF2B5EF4-FFF2-40B4-BE49-F238E27FC236}">
                <a16:creationId xmlns:a16="http://schemas.microsoft.com/office/drawing/2014/main" id="{C2B2F550-60DB-D4F5-5221-DEFAE6A5C85A}"/>
              </a:ext>
            </a:extLst>
          </p:cNvPr>
          <p:cNvGraphicFramePr>
            <a:graphicFrameLocks/>
          </p:cNvGraphicFramePr>
          <p:nvPr/>
        </p:nvGraphicFramePr>
        <p:xfrm>
          <a:off x="5957327" y="2396705"/>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約</a:t>
                      </a:r>
                      <a:r>
                        <a:rPr kumimoji="1" lang="en-US" altLang="ja-JP" sz="1000">
                          <a:solidFill>
                            <a:schemeClr val="tx1"/>
                          </a:solidFill>
                          <a:latin typeface="Yu Gothic UI" panose="020B0500000000000000" pitchFamily="50" charset="-128"/>
                          <a:ea typeface="Yu Gothic UI" panose="020B0500000000000000" pitchFamily="50" charset="-128"/>
                        </a:rPr>
                        <a:t>8</a:t>
                      </a:r>
                      <a:r>
                        <a:rPr kumimoji="1" lang="ja-JP" altLang="en-US" sz="1000">
                          <a:solidFill>
                            <a:schemeClr val="tx1"/>
                          </a:solidFill>
                          <a:latin typeface="Yu Gothic UI" panose="020B0500000000000000" pitchFamily="50" charset="-128"/>
                          <a:ea typeface="Yu Gothic UI" panose="020B0500000000000000" pitchFamily="50" charset="-128"/>
                        </a:rPr>
                        <a:t>万件</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900">
                          <a:solidFill>
                            <a:schemeClr val="tx1"/>
                          </a:solidFill>
                          <a:latin typeface="Yu Gothic UI" panose="020B0500000000000000" pitchFamily="50" charset="-128"/>
                          <a:ea typeface="Yu Gothic UI" panose="020B0500000000000000" pitchFamily="50" charset="-128"/>
                        </a:rPr>
                        <a:t>(9</a:t>
                      </a:r>
                      <a:r>
                        <a:rPr kumimoji="1" lang="ja-JP" altLang="en-US" sz="900">
                          <a:solidFill>
                            <a:schemeClr val="tx1"/>
                          </a:solidFill>
                          <a:latin typeface="Yu Gothic UI" panose="020B0500000000000000" pitchFamily="50" charset="-128"/>
                          <a:ea typeface="Yu Gothic UI" panose="020B0500000000000000" pitchFamily="50" charset="-128"/>
                        </a:rPr>
                        <a:t>万件以上</a:t>
                      </a:r>
                      <a:r>
                        <a:rPr kumimoji="1" lang="en-US" altLang="ja-JP" sz="900">
                          <a:solidFill>
                            <a:schemeClr val="tx1"/>
                          </a:solidFill>
                          <a:latin typeface="Yu Gothic UI" panose="020B0500000000000000" pitchFamily="50" charset="-128"/>
                          <a:ea typeface="Yu Gothic UI" panose="020B0500000000000000" pitchFamily="50" charset="-128"/>
                        </a:rPr>
                        <a:t>)</a:t>
                      </a:r>
                      <a:endParaRPr kumimoji="1" lang="ja-JP" altLang="en-US" sz="9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a:t>
                      </a:r>
                      <a:r>
                        <a:rPr kumimoji="1" lang="ja-JP" altLang="en-US" sz="1000">
                          <a:solidFill>
                            <a:schemeClr val="tx1"/>
                          </a:solidFill>
                          <a:latin typeface="Yu Gothic UI" panose="020B0500000000000000" pitchFamily="50" charset="-128"/>
                          <a:ea typeface="Yu Gothic UI" panose="020B0500000000000000" pitchFamily="50" charset="-128"/>
                        </a:rPr>
                        <a:t>万件以上</a:t>
                      </a:r>
                    </a:p>
                  </a:txBody>
                  <a:tcPr anchor="ctr">
                    <a:lnT w="12700" cap="flat" cmpd="sng" algn="ctr">
                      <a:noFill/>
                      <a:prstDash val="solid"/>
                      <a:round/>
                      <a:headEnd type="none" w="med" len="med"/>
                      <a:tailEnd type="none" w="med" len="med"/>
                    </a:lnT>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25</a:t>
                      </a:r>
                      <a:r>
                        <a:rPr kumimoji="1" lang="ja-JP" altLang="en-US" sz="1000" dirty="0">
                          <a:latin typeface="Yu Gothic UI" panose="020B0500000000000000" pitchFamily="50" charset="-128"/>
                          <a:ea typeface="Yu Gothic UI" panose="020B0500000000000000" pitchFamily="50" charset="-128"/>
                        </a:rPr>
                        <a:t>年度までの状況を踏まえ、</a:t>
                      </a:r>
                      <a:endParaRPr kumimoji="1" lang="en-US" altLang="ja-JP" sz="10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Yu Gothic UI" panose="020B0500000000000000" pitchFamily="50" charset="-128"/>
                          <a:ea typeface="Yu Gothic UI" panose="020B0500000000000000" pitchFamily="50" charset="-128"/>
                        </a:rPr>
                        <a:t>再検討</a:t>
                      </a:r>
                      <a:endParaRPr kumimoji="1" lang="en-US" altLang="ja-JP" sz="1000" dirty="0">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hMerge="1">
                  <a:txBody>
                    <a:bodyPr/>
                    <a:lstStyle/>
                    <a:p>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64" name="表プレースホルダー 18">
            <a:extLst>
              <a:ext uri="{FF2B5EF4-FFF2-40B4-BE49-F238E27FC236}">
                <a16:creationId xmlns:a16="http://schemas.microsoft.com/office/drawing/2014/main" id="{7408B953-D62A-C9CC-CF79-CF9240A2A47D}"/>
              </a:ext>
            </a:extLst>
          </p:cNvPr>
          <p:cNvGraphicFramePr>
            <a:graphicFrameLocks/>
          </p:cNvGraphicFramePr>
          <p:nvPr/>
        </p:nvGraphicFramePr>
        <p:xfrm>
          <a:off x="5961108" y="3633498"/>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約</a:t>
                      </a:r>
                      <a:r>
                        <a:rPr kumimoji="1" lang="en-US" altLang="ja-JP" sz="1000">
                          <a:solidFill>
                            <a:schemeClr val="tx1"/>
                          </a:solidFill>
                          <a:latin typeface="Yu Gothic UI" panose="020B0500000000000000" pitchFamily="50" charset="-128"/>
                          <a:ea typeface="Yu Gothic UI" panose="020B0500000000000000" pitchFamily="50" charset="-128"/>
                        </a:rPr>
                        <a:t>120</a:t>
                      </a:r>
                      <a:r>
                        <a:rPr kumimoji="1" lang="ja-JP" altLang="en-US" sz="1000">
                          <a:solidFill>
                            <a:schemeClr val="tx1"/>
                          </a:solidFill>
                          <a:latin typeface="Yu Gothic UI" panose="020B0500000000000000" pitchFamily="50" charset="-128"/>
                          <a:ea typeface="Yu Gothic UI" panose="020B0500000000000000" pitchFamily="50" charset="-128"/>
                        </a:rPr>
                        <a:t>件</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900">
                          <a:solidFill>
                            <a:schemeClr val="tx1"/>
                          </a:solidFill>
                          <a:latin typeface="Yu Gothic UI" panose="020B0500000000000000" pitchFamily="50" charset="-128"/>
                          <a:ea typeface="Yu Gothic UI" panose="020B0500000000000000" pitchFamily="50" charset="-128"/>
                        </a:rPr>
                        <a:t>（</a:t>
                      </a:r>
                      <a:r>
                        <a:rPr kumimoji="1" lang="en-US" altLang="ja-JP" sz="900">
                          <a:solidFill>
                            <a:schemeClr val="tx1"/>
                          </a:solidFill>
                          <a:latin typeface="Yu Gothic UI" panose="020B0500000000000000" pitchFamily="50" charset="-128"/>
                          <a:ea typeface="Yu Gothic UI" panose="020B0500000000000000" pitchFamily="50" charset="-128"/>
                        </a:rPr>
                        <a:t>150</a:t>
                      </a:r>
                      <a:r>
                        <a:rPr kumimoji="1" lang="ja-JP" altLang="en-US" sz="900">
                          <a:solidFill>
                            <a:schemeClr val="tx1"/>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150</a:t>
                      </a:r>
                      <a:r>
                        <a:rPr kumimoji="1" lang="ja-JP" altLang="en-US" sz="1000">
                          <a:solidFill>
                            <a:schemeClr val="tx1"/>
                          </a:solidFill>
                          <a:latin typeface="Yu Gothic UI" panose="020B0500000000000000" pitchFamily="50" charset="-128"/>
                          <a:ea typeface="Yu Gothic UI" panose="020B0500000000000000" pitchFamily="50" charset="-128"/>
                        </a:rPr>
                        <a:t>件以上</a:t>
                      </a:r>
                    </a:p>
                  </a:txBody>
                  <a:tcPr anchor="ctr">
                    <a:lnT w="12700" cap="flat" cmpd="sng" algn="ctr">
                      <a:noFill/>
                      <a:prstDash val="solid"/>
                      <a:round/>
                      <a:headEnd type="none" w="med" len="med"/>
                      <a:tailEnd type="none" w="med" len="med"/>
                    </a:lnT>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25</a:t>
                      </a:r>
                      <a:r>
                        <a:rPr kumimoji="1" lang="ja-JP" altLang="en-US" sz="1000" dirty="0">
                          <a:latin typeface="Yu Gothic UI" panose="020B0500000000000000" pitchFamily="50" charset="-128"/>
                          <a:ea typeface="Yu Gothic UI" panose="020B0500000000000000" pitchFamily="50" charset="-128"/>
                        </a:rPr>
                        <a:t>年度までの状況を踏まえ、</a:t>
                      </a:r>
                      <a:endParaRPr kumimoji="1" lang="en-US" altLang="ja-JP" sz="10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Yu Gothic UI" panose="020B0500000000000000" pitchFamily="50" charset="-128"/>
                          <a:ea typeface="Yu Gothic UI" panose="020B0500000000000000" pitchFamily="50" charset="-128"/>
                        </a:rPr>
                        <a:t>再検討</a:t>
                      </a:r>
                      <a:endParaRPr kumimoji="1" lang="en-US" altLang="ja-JP" sz="1000" dirty="0">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hMerge="1">
                  <a:txBody>
                    <a:bodyPr/>
                    <a:lstStyle/>
                    <a:p>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65" name="テキスト ボックス 64">
            <a:extLst>
              <a:ext uri="{FF2B5EF4-FFF2-40B4-BE49-F238E27FC236}">
                <a16:creationId xmlns:a16="http://schemas.microsoft.com/office/drawing/2014/main" id="{A69EB973-0A24-D0D2-32AA-14894710956B}"/>
              </a:ext>
            </a:extLst>
          </p:cNvPr>
          <p:cNvSpPr txBox="1"/>
          <p:nvPr/>
        </p:nvSpPr>
        <p:spPr>
          <a:xfrm>
            <a:off x="7696200" y="3200400"/>
            <a:ext cx="1483277" cy="114869"/>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66" name="テキスト ボックス 65">
            <a:extLst>
              <a:ext uri="{FF2B5EF4-FFF2-40B4-BE49-F238E27FC236}">
                <a16:creationId xmlns:a16="http://schemas.microsoft.com/office/drawing/2014/main" id="{E6C26CF0-1648-06B9-CBD8-D8A706715554}"/>
              </a:ext>
            </a:extLst>
          </p:cNvPr>
          <p:cNvSpPr txBox="1"/>
          <p:nvPr/>
        </p:nvSpPr>
        <p:spPr>
          <a:xfrm>
            <a:off x="7696200" y="4419600"/>
            <a:ext cx="1483277" cy="114869"/>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67" name="グループ化 66">
            <a:extLst>
              <a:ext uri="{FF2B5EF4-FFF2-40B4-BE49-F238E27FC236}">
                <a16:creationId xmlns:a16="http://schemas.microsoft.com/office/drawing/2014/main" id="{353F9FED-FD20-E3D6-349B-0E71BAA579A7}"/>
              </a:ext>
            </a:extLst>
          </p:cNvPr>
          <p:cNvGrpSpPr/>
          <p:nvPr/>
        </p:nvGrpSpPr>
        <p:grpSpPr>
          <a:xfrm>
            <a:off x="4881838" y="4640143"/>
            <a:ext cx="1157494" cy="243520"/>
            <a:chOff x="528309" y="7695403"/>
            <a:chExt cx="1157494" cy="243520"/>
          </a:xfrm>
        </p:grpSpPr>
        <p:sp>
          <p:nvSpPr>
            <p:cNvPr id="68" name="正方形/長方形 67">
              <a:extLst>
                <a:ext uri="{FF2B5EF4-FFF2-40B4-BE49-F238E27FC236}">
                  <a16:creationId xmlns:a16="http://schemas.microsoft.com/office/drawing/2014/main" id="{59B6EEE3-B27F-447E-AEC5-0147B934C92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9" name="テキスト ボックス 68">
              <a:extLst>
                <a:ext uri="{FF2B5EF4-FFF2-40B4-BE49-F238E27FC236}">
                  <a16:creationId xmlns:a16="http://schemas.microsoft.com/office/drawing/2014/main" id="{5625CE42-0088-6B3C-1DBD-2AAD195315D9}"/>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0" name="ホームベース 30">
            <a:extLst>
              <a:ext uri="{FF2B5EF4-FFF2-40B4-BE49-F238E27FC236}">
                <a16:creationId xmlns:a16="http://schemas.microsoft.com/office/drawing/2014/main" id="{53A253BB-849E-1836-01EB-013DE4C6210E}"/>
              </a:ext>
            </a:extLst>
          </p:cNvPr>
          <p:cNvSpPr/>
          <p:nvPr/>
        </p:nvSpPr>
        <p:spPr>
          <a:xfrm>
            <a:off x="5928478" y="5306949"/>
            <a:ext cx="3063121"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本格運用、改修</a:t>
            </a:r>
            <a:endParaRPr kumimoji="1" lang="en-US" altLang="ja-JP" sz="900">
              <a:solidFill>
                <a:srgbClr val="000000"/>
              </a:solidFill>
              <a:latin typeface="Yu Gothic UI" panose="020B0500000000000000" pitchFamily="50" charset="-128"/>
              <a:ea typeface="Yu Gothic UI" panose="020B0500000000000000" pitchFamily="50" charset="-128"/>
            </a:endParaRPr>
          </a:p>
        </p:txBody>
      </p:sp>
      <p:sp>
        <p:nvSpPr>
          <p:cNvPr id="71" name="正方形/長方形 70">
            <a:extLst>
              <a:ext uri="{FF2B5EF4-FFF2-40B4-BE49-F238E27FC236}">
                <a16:creationId xmlns:a16="http://schemas.microsoft.com/office/drawing/2014/main" id="{CE795F03-56F2-4A3C-7F47-2C3017BBCEA2}"/>
              </a:ext>
            </a:extLst>
          </p:cNvPr>
          <p:cNvSpPr/>
          <p:nvPr/>
        </p:nvSpPr>
        <p:spPr>
          <a:xfrm>
            <a:off x="6972478" y="49991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2" name="正方形/長方形 71">
            <a:extLst>
              <a:ext uri="{FF2B5EF4-FFF2-40B4-BE49-F238E27FC236}">
                <a16:creationId xmlns:a16="http://schemas.microsoft.com/office/drawing/2014/main" id="{5A354B6A-0022-637D-4BC4-D74FDD549955}"/>
              </a:ext>
            </a:extLst>
          </p:cNvPr>
          <p:cNvSpPr/>
          <p:nvPr/>
        </p:nvSpPr>
        <p:spPr>
          <a:xfrm>
            <a:off x="5928478" y="49991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3" name="正方形/長方形 72">
            <a:extLst>
              <a:ext uri="{FF2B5EF4-FFF2-40B4-BE49-F238E27FC236}">
                <a16:creationId xmlns:a16="http://schemas.microsoft.com/office/drawing/2014/main" id="{A3D0140D-446F-9FCB-CAB8-5F2E858806E5}"/>
              </a:ext>
            </a:extLst>
          </p:cNvPr>
          <p:cNvSpPr/>
          <p:nvPr/>
        </p:nvSpPr>
        <p:spPr>
          <a:xfrm>
            <a:off x="8016478" y="49991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4" name="テキスト ボックス 73">
            <a:extLst>
              <a:ext uri="{FF2B5EF4-FFF2-40B4-BE49-F238E27FC236}">
                <a16:creationId xmlns:a16="http://schemas.microsoft.com/office/drawing/2014/main" id="{1F85708E-9B73-95C5-5045-2F0BAD431D10}"/>
              </a:ext>
            </a:extLst>
          </p:cNvPr>
          <p:cNvSpPr txBox="1"/>
          <p:nvPr/>
        </p:nvSpPr>
        <p:spPr>
          <a:xfrm>
            <a:off x="4881838" y="5306949"/>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在席表示等</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システム</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75" name="ホームベース 30">
            <a:extLst>
              <a:ext uri="{FF2B5EF4-FFF2-40B4-BE49-F238E27FC236}">
                <a16:creationId xmlns:a16="http://schemas.microsoft.com/office/drawing/2014/main" id="{4DEC57E2-487F-A43A-A5C8-1D789C956762}"/>
              </a:ext>
            </a:extLst>
          </p:cNvPr>
          <p:cNvSpPr/>
          <p:nvPr/>
        </p:nvSpPr>
        <p:spPr>
          <a:xfrm>
            <a:off x="8077200" y="5715000"/>
            <a:ext cx="990600" cy="972000"/>
          </a:xfrm>
          <a:prstGeom prst="homePlate">
            <a:avLst>
              <a:gd name="adj" fmla="val 1485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本格稼働</a:t>
            </a:r>
          </a:p>
        </p:txBody>
      </p:sp>
      <p:sp>
        <p:nvSpPr>
          <p:cNvPr id="76" name="テキスト ボックス 75">
            <a:extLst>
              <a:ext uri="{FF2B5EF4-FFF2-40B4-BE49-F238E27FC236}">
                <a16:creationId xmlns:a16="http://schemas.microsoft.com/office/drawing/2014/main" id="{6F3B2ACA-0E87-3086-B316-53B53AD2ED44}"/>
              </a:ext>
            </a:extLst>
          </p:cNvPr>
          <p:cNvSpPr txBox="1"/>
          <p:nvPr/>
        </p:nvSpPr>
        <p:spPr>
          <a:xfrm>
            <a:off x="4881838" y="5715000"/>
            <a:ext cx="972000" cy="600103"/>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会議運営支援</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システム</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77" name="ホームベース 30">
            <a:extLst>
              <a:ext uri="{FF2B5EF4-FFF2-40B4-BE49-F238E27FC236}">
                <a16:creationId xmlns:a16="http://schemas.microsoft.com/office/drawing/2014/main" id="{2534629E-5A45-E723-85BD-7ED275AFBCF2}"/>
              </a:ext>
            </a:extLst>
          </p:cNvPr>
          <p:cNvSpPr/>
          <p:nvPr/>
        </p:nvSpPr>
        <p:spPr>
          <a:xfrm>
            <a:off x="5928479" y="6370714"/>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設計</a:t>
            </a:r>
          </a:p>
        </p:txBody>
      </p:sp>
      <p:sp>
        <p:nvSpPr>
          <p:cNvPr id="78" name="テキスト ボックス 77">
            <a:extLst>
              <a:ext uri="{FF2B5EF4-FFF2-40B4-BE49-F238E27FC236}">
                <a16:creationId xmlns:a16="http://schemas.microsoft.com/office/drawing/2014/main" id="{169A4047-DB63-53C5-CD36-7DB8C63B7C13}"/>
              </a:ext>
            </a:extLst>
          </p:cNvPr>
          <p:cNvSpPr txBox="1"/>
          <p:nvPr/>
        </p:nvSpPr>
        <p:spPr>
          <a:xfrm>
            <a:off x="4876800" y="6370714"/>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議場、各委員会室の環境整備</a:t>
            </a:r>
          </a:p>
        </p:txBody>
      </p:sp>
      <p:sp>
        <p:nvSpPr>
          <p:cNvPr id="79" name="ホームベース 30">
            <a:extLst>
              <a:ext uri="{FF2B5EF4-FFF2-40B4-BE49-F238E27FC236}">
                <a16:creationId xmlns:a16="http://schemas.microsoft.com/office/drawing/2014/main" id="{F94FD4DE-EEAA-CAF3-3EA8-CF9206D965F1}"/>
              </a:ext>
            </a:extLst>
          </p:cNvPr>
          <p:cNvSpPr/>
          <p:nvPr/>
        </p:nvSpPr>
        <p:spPr>
          <a:xfrm>
            <a:off x="7010400" y="6370714"/>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環境整備</a:t>
            </a:r>
          </a:p>
        </p:txBody>
      </p:sp>
      <p:sp>
        <p:nvSpPr>
          <p:cNvPr id="80" name="ホームベース 30">
            <a:extLst>
              <a:ext uri="{FF2B5EF4-FFF2-40B4-BE49-F238E27FC236}">
                <a16:creationId xmlns:a16="http://schemas.microsoft.com/office/drawing/2014/main" id="{7D06AED1-2DEB-32C0-3FA4-DCC7EF065E10}"/>
              </a:ext>
            </a:extLst>
          </p:cNvPr>
          <p:cNvSpPr/>
          <p:nvPr/>
        </p:nvSpPr>
        <p:spPr>
          <a:xfrm>
            <a:off x="5928478" y="5715000"/>
            <a:ext cx="20520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会議運営支援システムの構築</a:t>
            </a:r>
            <a:endParaRPr kumimoji="1" lang="en-US" altLang="ja-JP" sz="900">
              <a:solidFill>
                <a:srgbClr val="000000"/>
              </a:solidFill>
              <a:latin typeface="Yu Gothic UI" panose="020B0500000000000000" pitchFamily="50" charset="-128"/>
              <a:ea typeface="Yu Gothic UI" panose="020B0500000000000000" pitchFamily="50" charset="-128"/>
            </a:endParaRPr>
          </a:p>
        </p:txBody>
      </p:sp>
      <p:sp>
        <p:nvSpPr>
          <p:cNvPr id="81" name="ホームベース 30">
            <a:extLst>
              <a:ext uri="{FF2B5EF4-FFF2-40B4-BE49-F238E27FC236}">
                <a16:creationId xmlns:a16="http://schemas.microsoft.com/office/drawing/2014/main" id="{4E06DB2E-6FEC-49FB-CC34-58EE20FB6CDA}"/>
              </a:ext>
            </a:extLst>
          </p:cNvPr>
          <p:cNvSpPr/>
          <p:nvPr/>
        </p:nvSpPr>
        <p:spPr>
          <a:xfrm>
            <a:off x="7006162" y="6019800"/>
            <a:ext cx="9720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順次、運用開始</a:t>
            </a:r>
            <a:endParaRPr kumimoji="1" lang="en-US" altLang="ja-JP" sz="900">
              <a:solidFill>
                <a:srgbClr val="000000"/>
              </a:solidFill>
              <a:latin typeface="Yu Gothic UI" panose="020B0500000000000000" pitchFamily="50" charset="-128"/>
              <a:ea typeface="Yu Gothic UI" panose="020B0500000000000000" pitchFamily="50" charset="-128"/>
            </a:endParaRPr>
          </a:p>
        </p:txBody>
      </p:sp>
      <p:grpSp>
        <p:nvGrpSpPr>
          <p:cNvPr id="5" name="グループ化 4">
            <a:extLst>
              <a:ext uri="{FF2B5EF4-FFF2-40B4-BE49-F238E27FC236}">
                <a16:creationId xmlns:a16="http://schemas.microsoft.com/office/drawing/2014/main" id="{F1554A49-7C12-6078-1B87-632DC202544E}"/>
              </a:ext>
            </a:extLst>
          </p:cNvPr>
          <p:cNvGrpSpPr/>
          <p:nvPr/>
        </p:nvGrpSpPr>
        <p:grpSpPr>
          <a:xfrm>
            <a:off x="4881600" y="892800"/>
            <a:ext cx="2011895" cy="243520"/>
            <a:chOff x="528309" y="3016181"/>
            <a:chExt cx="2011895" cy="243520"/>
          </a:xfrm>
        </p:grpSpPr>
        <p:sp>
          <p:nvSpPr>
            <p:cNvPr id="6" name="正方形/長方形 5">
              <a:extLst>
                <a:ext uri="{FF2B5EF4-FFF2-40B4-BE49-F238E27FC236}">
                  <a16:creationId xmlns:a16="http://schemas.microsoft.com/office/drawing/2014/main" id="{2FE1C75F-56E6-2C39-3654-B65F07AE85C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 name="テキスト ボックス 6">
              <a:extLst>
                <a:ext uri="{FF2B5EF4-FFF2-40B4-BE49-F238E27FC236}">
                  <a16:creationId xmlns:a16="http://schemas.microsoft.com/office/drawing/2014/main" id="{A1A33375-1FFD-9085-3D86-606C653F3313}"/>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タイトル 7">
            <a:extLst>
              <a:ext uri="{FF2B5EF4-FFF2-40B4-BE49-F238E27FC236}">
                <a16:creationId xmlns:a16="http://schemas.microsoft.com/office/drawing/2014/main" id="{7C42DD5E-6034-68CF-8348-528BF596F6AC}"/>
              </a:ext>
            </a:extLst>
          </p:cNvPr>
          <p:cNvSpPr>
            <a:spLocks noGrp="1"/>
          </p:cNvSpPr>
          <p:nvPr>
            <p:ph type="title"/>
          </p:nvPr>
        </p:nvSpPr>
        <p:spPr>
          <a:xfrm>
            <a:off x="446400" y="85725"/>
            <a:ext cx="4737911" cy="728793"/>
          </a:xfrm>
        </p:spPr>
        <p:txBody>
          <a:bodyPr/>
          <a:lstStyle/>
          <a:p>
            <a:r>
              <a:rPr lang="ja-JP" altLang="en-US"/>
              <a:t>デジタルを活用した開かれた議会の推進</a:t>
            </a:r>
          </a:p>
        </p:txBody>
      </p:sp>
    </p:spTree>
    <p:extLst>
      <p:ext uri="{BB962C8B-B14F-4D97-AF65-F5344CB8AC3E}">
        <p14:creationId xmlns:p14="http://schemas.microsoft.com/office/powerpoint/2010/main" val="2209936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スライド番号プレースホルダー 2">
            <a:extLst>
              <a:ext uri="{FF2B5EF4-FFF2-40B4-BE49-F238E27FC236}">
                <a16:creationId xmlns:a16="http://schemas.microsoft.com/office/drawing/2014/main" id="{FB54C559-2DCC-C7A9-8856-97521FA4C93A}"/>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55</a:t>
            </a:fld>
            <a:endParaRPr kumimoji="1" lang="en-GB">
              <a:latin typeface="Yu Gothic UI" panose="020B0500000000000000" pitchFamily="50" charset="-128"/>
              <a:ea typeface="Yu Gothic UI" panose="020B0500000000000000" pitchFamily="50" charset="-128"/>
            </a:endParaRPr>
          </a:p>
        </p:txBody>
      </p:sp>
      <p:graphicFrame>
        <p:nvGraphicFramePr>
          <p:cNvPr id="33" name="表 32">
            <a:extLst>
              <a:ext uri="{FF2B5EF4-FFF2-40B4-BE49-F238E27FC236}">
                <a16:creationId xmlns:a16="http://schemas.microsoft.com/office/drawing/2014/main" id="{2B5E605E-D131-9D51-0D7A-AC2418EF599A}"/>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pSp>
        <p:nvGrpSpPr>
          <p:cNvPr id="3" name="グループ化 2">
            <a:extLst>
              <a:ext uri="{FF2B5EF4-FFF2-40B4-BE49-F238E27FC236}">
                <a16:creationId xmlns:a16="http://schemas.microsoft.com/office/drawing/2014/main" id="{66B88D21-45D8-E909-9AF3-0C95A7B35060}"/>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0BF66DDA-A98B-5E06-F486-B557BA3CD9F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1DEEA41F-F1B0-76B6-5D52-E4DE43B2A11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pSp>
        <p:nvGrpSpPr>
          <p:cNvPr id="10" name="グループ化 9">
            <a:extLst>
              <a:ext uri="{FF2B5EF4-FFF2-40B4-BE49-F238E27FC236}">
                <a16:creationId xmlns:a16="http://schemas.microsoft.com/office/drawing/2014/main" id="{403187BA-D9E6-9D32-B49C-CCF095FD6C9D}"/>
              </a:ext>
            </a:extLst>
          </p:cNvPr>
          <p:cNvGrpSpPr/>
          <p:nvPr/>
        </p:nvGrpSpPr>
        <p:grpSpPr>
          <a:xfrm>
            <a:off x="4860000" y="4386779"/>
            <a:ext cx="1157494" cy="243520"/>
            <a:chOff x="528309" y="7695403"/>
            <a:chExt cx="1157494" cy="243520"/>
          </a:xfrm>
        </p:grpSpPr>
        <p:sp>
          <p:nvSpPr>
            <p:cNvPr id="11" name="正方形/長方形 10">
              <a:extLst>
                <a:ext uri="{FF2B5EF4-FFF2-40B4-BE49-F238E27FC236}">
                  <a16:creationId xmlns:a16="http://schemas.microsoft.com/office/drawing/2014/main" id="{6A775B8C-7379-F075-3249-92018E7FC34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9469AD6A-C4B1-CBB7-AA65-29C26198642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13" name="グループ化 12">
            <a:extLst>
              <a:ext uri="{FF2B5EF4-FFF2-40B4-BE49-F238E27FC236}">
                <a16:creationId xmlns:a16="http://schemas.microsoft.com/office/drawing/2014/main" id="{7590949D-EF3D-C709-AEFD-14E789E7202E}"/>
              </a:ext>
            </a:extLst>
          </p:cNvPr>
          <p:cNvGrpSpPr/>
          <p:nvPr/>
        </p:nvGrpSpPr>
        <p:grpSpPr>
          <a:xfrm>
            <a:off x="4865476" y="4651634"/>
            <a:ext cx="4393982" cy="1248905"/>
            <a:chOff x="5091723" y="4844261"/>
            <a:chExt cx="4393982" cy="1248905"/>
          </a:xfrm>
        </p:grpSpPr>
        <p:grpSp>
          <p:nvGrpSpPr>
            <p:cNvPr id="14" name="グループ化 13">
              <a:extLst>
                <a:ext uri="{FF2B5EF4-FFF2-40B4-BE49-F238E27FC236}">
                  <a16:creationId xmlns:a16="http://schemas.microsoft.com/office/drawing/2014/main" id="{290F565C-6FE6-7DBA-EF25-B7FFE1BC3B05}"/>
                </a:ext>
              </a:extLst>
            </p:cNvPr>
            <p:cNvGrpSpPr/>
            <p:nvPr/>
          </p:nvGrpSpPr>
          <p:grpSpPr>
            <a:xfrm>
              <a:off x="6138362" y="4844261"/>
              <a:ext cx="3347343" cy="252000"/>
              <a:chOff x="6138362" y="4844261"/>
              <a:chExt cx="3096125" cy="252000"/>
            </a:xfrm>
          </p:grpSpPr>
          <p:sp>
            <p:nvSpPr>
              <p:cNvPr id="20" name="正方形/長方形 19">
                <a:extLst>
                  <a:ext uri="{FF2B5EF4-FFF2-40B4-BE49-F238E27FC236}">
                    <a16:creationId xmlns:a16="http://schemas.microsoft.com/office/drawing/2014/main" id="{6E9EB744-340A-76E0-7471-324F76CBA3CB}"/>
                  </a:ext>
                </a:extLst>
              </p:cNvPr>
              <p:cNvSpPr/>
              <p:nvPr/>
            </p:nvSpPr>
            <p:spPr>
              <a:xfrm>
                <a:off x="7182362" y="48442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489B6021-7049-EC64-BD92-0B5CF083FEEA}"/>
                  </a:ext>
                </a:extLst>
              </p:cNvPr>
              <p:cNvSpPr/>
              <p:nvPr/>
            </p:nvSpPr>
            <p:spPr>
              <a:xfrm>
                <a:off x="6138362" y="48442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3" name="正方形/長方形 22">
                <a:extLst>
                  <a:ext uri="{FF2B5EF4-FFF2-40B4-BE49-F238E27FC236}">
                    <a16:creationId xmlns:a16="http://schemas.microsoft.com/office/drawing/2014/main" id="{090046D3-268E-B26E-AE5E-B98ACEC8F610}"/>
                  </a:ext>
                </a:extLst>
              </p:cNvPr>
              <p:cNvSpPr/>
              <p:nvPr/>
            </p:nvSpPr>
            <p:spPr>
              <a:xfrm>
                <a:off x="8226362" y="48442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grpSp>
        <p:sp>
          <p:nvSpPr>
            <p:cNvPr id="15" name="テキスト ボックス 14">
              <a:extLst>
                <a:ext uri="{FF2B5EF4-FFF2-40B4-BE49-F238E27FC236}">
                  <a16:creationId xmlns:a16="http://schemas.microsoft.com/office/drawing/2014/main" id="{25594137-DBFA-6723-30E7-1C02125E0FAE}"/>
                </a:ext>
              </a:extLst>
            </p:cNvPr>
            <p:cNvSpPr txBox="1"/>
            <p:nvPr/>
          </p:nvSpPr>
          <p:spPr>
            <a:xfrm>
              <a:off x="5091723" y="5168811"/>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システム調達</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B3602510-076D-507F-CF33-F38E573EA009}"/>
                </a:ext>
              </a:extLst>
            </p:cNvPr>
            <p:cNvSpPr txBox="1"/>
            <p:nvPr/>
          </p:nvSpPr>
          <p:spPr>
            <a:xfrm>
              <a:off x="5091723" y="5663158"/>
              <a:ext cx="972000" cy="430008"/>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システム運用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7" name="ホームベース 30">
              <a:extLst>
                <a:ext uri="{FF2B5EF4-FFF2-40B4-BE49-F238E27FC236}">
                  <a16:creationId xmlns:a16="http://schemas.microsoft.com/office/drawing/2014/main" id="{6BDE2AC5-F553-C893-F927-994AE2B84D81}"/>
                </a:ext>
              </a:extLst>
            </p:cNvPr>
            <p:cNvSpPr/>
            <p:nvPr/>
          </p:nvSpPr>
          <p:spPr>
            <a:xfrm>
              <a:off x="6138362" y="5168871"/>
              <a:ext cx="112871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仕様検討</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調達・試行運用</a:t>
              </a:r>
            </a:p>
          </p:txBody>
        </p:sp>
        <p:sp>
          <p:nvSpPr>
            <p:cNvPr id="19" name="ホームベース 30">
              <a:extLst>
                <a:ext uri="{FF2B5EF4-FFF2-40B4-BE49-F238E27FC236}">
                  <a16:creationId xmlns:a16="http://schemas.microsoft.com/office/drawing/2014/main" id="{66AB79C8-5629-63BE-9F90-4FDEA06121D5}"/>
                </a:ext>
              </a:extLst>
            </p:cNvPr>
            <p:cNvSpPr/>
            <p:nvPr/>
          </p:nvSpPr>
          <p:spPr>
            <a:xfrm>
              <a:off x="7228285" y="5693694"/>
              <a:ext cx="2257419" cy="35812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システム運用見直し検討（追加・削減）</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grpSp>
      <p:sp>
        <p:nvSpPr>
          <p:cNvPr id="24" name="テキスト プレースホルダー 3">
            <a:extLst>
              <a:ext uri="{FF2B5EF4-FFF2-40B4-BE49-F238E27FC236}">
                <a16:creationId xmlns:a16="http://schemas.microsoft.com/office/drawing/2014/main" id="{5A4610E5-ABA5-7338-AEAC-BD22CF20DBBB}"/>
              </a:ext>
            </a:extLst>
          </p:cNvPr>
          <p:cNvSpPr txBox="1">
            <a:spLocks/>
          </p:cNvSpPr>
          <p:nvPr/>
        </p:nvSpPr>
        <p:spPr>
          <a:xfrm>
            <a:off x="458578" y="1238357"/>
            <a:ext cx="4060285" cy="2654573"/>
          </a:xfrm>
          <a:prstGeom prst="rect">
            <a:avLst/>
          </a:prstGeom>
        </p:spPr>
        <p:txBody>
          <a:bodyPr wrap="square" lIns="0" tIns="0" rIns="0" bIns="0">
            <a:spAutoFit/>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03200" algn="just">
              <a:lnSpc>
                <a:spcPct val="100000"/>
              </a:lnSpc>
              <a:spcBef>
                <a:spcPts val="300"/>
              </a:spcBef>
            </a:pPr>
            <a:r>
              <a:rPr lang="ja-JP" altLang="en-US">
                <a:latin typeface="+mn-ea"/>
              </a:rPr>
              <a:t>こども相談センター一時保護所において入所する児童は、年齢・性別、性格など状況が様々であり、それに合わせたきめ細やかな対応を行う必要があるが、入所児童数が年々増加しており職員の業務負担も大きくなっている状況にある。</a:t>
            </a:r>
            <a:endParaRPr lang="en-US" altLang="ja-JP">
              <a:latin typeface="+mn-ea"/>
            </a:endParaRPr>
          </a:p>
          <a:p>
            <a:pPr marL="203200" algn="just">
              <a:lnSpc>
                <a:spcPct val="100000"/>
              </a:lnSpc>
              <a:spcBef>
                <a:spcPts val="300"/>
              </a:spcBef>
            </a:pPr>
            <a:r>
              <a:rPr lang="ja-JP" altLang="en-US">
                <a:latin typeface="+mn-ea"/>
              </a:rPr>
              <a:t>民間のアプリケーションやソフトウエア等のデジタル技術を活用したソリューションを導入することで、児童一人ひとりの安心・安全を確保し、また、児童に向き合う時間を今まで以上に確保することで、児童に対してより充実した空間の提供をめざす。</a:t>
            </a:r>
            <a:endParaRPr lang="en-US" altLang="ja-JP">
              <a:latin typeface="+mn-ea"/>
            </a:endParaRPr>
          </a:p>
          <a:p>
            <a:pPr marL="203200" algn="just">
              <a:lnSpc>
                <a:spcPct val="100000"/>
              </a:lnSpc>
              <a:spcBef>
                <a:spcPts val="300"/>
              </a:spcBef>
            </a:pPr>
            <a:r>
              <a:rPr lang="ja-JP" altLang="en-US">
                <a:latin typeface="+mn-ea"/>
              </a:rPr>
              <a:t>具体的には、投薬管理やアレルギー管理などの日常生活におけるアプリケーションの導入や学習支援事業タブレット、入所児童の余暇充実におけるデジタル活用の検討を進める。また、職員勤務シフト作成ツールの導入、防犯・安全管理向上に向けた</a:t>
            </a:r>
            <a:r>
              <a:rPr lang="en-US" altLang="ja-JP">
                <a:latin typeface="+mn-ea"/>
              </a:rPr>
              <a:t>AI</a:t>
            </a:r>
            <a:r>
              <a:rPr lang="ja-JP" altLang="en-US">
                <a:latin typeface="+mn-ea"/>
              </a:rPr>
              <a:t>カメラ設置など、デジタル技術を活用することで一時保護所における入所児童のケアの質向上と安全と安心をサポートしていく。</a:t>
            </a:r>
          </a:p>
          <a:p>
            <a:pPr marL="203200" algn="just">
              <a:lnSpc>
                <a:spcPct val="100000"/>
              </a:lnSpc>
              <a:spcBef>
                <a:spcPts val="300"/>
              </a:spcBef>
            </a:pPr>
            <a:endParaRPr lang="en-US" altLang="ja-JP">
              <a:latin typeface="+mn-ea"/>
            </a:endParaRPr>
          </a:p>
        </p:txBody>
      </p:sp>
      <p:sp>
        <p:nvSpPr>
          <p:cNvPr id="25" name="テキスト プレースホルダー 5">
            <a:extLst>
              <a:ext uri="{FF2B5EF4-FFF2-40B4-BE49-F238E27FC236}">
                <a16:creationId xmlns:a16="http://schemas.microsoft.com/office/drawing/2014/main" id="{C20ACD2B-B12A-9ABE-D151-4F5FA0693D4D}"/>
              </a:ext>
            </a:extLst>
          </p:cNvPr>
          <p:cNvSpPr txBox="1">
            <a:spLocks/>
          </p:cNvSpPr>
          <p:nvPr/>
        </p:nvSpPr>
        <p:spPr>
          <a:xfrm>
            <a:off x="5888912" y="1337963"/>
            <a:ext cx="3572588" cy="338554"/>
          </a:xfrm>
          <a:prstGeom prst="rect">
            <a:avLst/>
          </a:prstGeom>
        </p:spPr>
        <p:txBody>
          <a:bodyPr wrap="square" lIns="0" tIns="0" rIns="0" bIns="0" anchor="t">
            <a:spAutoFit/>
          </a:bodyP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03200">
              <a:spcBef>
                <a:spcPts val="300"/>
              </a:spcBef>
            </a:pPr>
            <a:r>
              <a:rPr lang="ja-JP" altLang="en-US"/>
              <a:t>入所児童の情報の一元化やデジタルツールの活用により、</a:t>
            </a:r>
            <a:br>
              <a:rPr lang="en-US" altLang="ja-JP"/>
            </a:br>
            <a:r>
              <a:rPr lang="ja-JP" altLang="en-US"/>
              <a:t>迅速かつ個人に寄り添った支援が実現できていること。</a:t>
            </a:r>
          </a:p>
        </p:txBody>
      </p:sp>
      <p:graphicFrame>
        <p:nvGraphicFramePr>
          <p:cNvPr id="27" name="表プレースホルダー 18">
            <a:extLst>
              <a:ext uri="{FF2B5EF4-FFF2-40B4-BE49-F238E27FC236}">
                <a16:creationId xmlns:a16="http://schemas.microsoft.com/office/drawing/2014/main" id="{1CDA002C-CB53-4CBC-DC8B-8985775C912B}"/>
              </a:ext>
            </a:extLst>
          </p:cNvPr>
          <p:cNvGraphicFramePr>
            <a:graphicFrameLocks/>
          </p:cNvGraphicFramePr>
          <p:nvPr>
            <p:extLst>
              <p:ext uri="{D42A27DB-BD31-4B8C-83A1-F6EECF244321}">
                <p14:modId xmlns:p14="http://schemas.microsoft.com/office/powerpoint/2010/main" val="1984407980"/>
              </p:ext>
            </p:extLst>
          </p:nvPr>
        </p:nvGraphicFramePr>
        <p:xfrm>
          <a:off x="6083804" y="2282180"/>
          <a:ext cx="3262108" cy="596495"/>
        </p:xfrm>
        <a:graphic>
          <a:graphicData uri="http://schemas.openxmlformats.org/drawingml/2006/table">
            <a:tbl>
              <a:tblPr firstRow="1" bandRow="1">
                <a:tableStyleId>{5C22544A-7EE6-4342-B048-85BDC9FD1C3A}</a:tableStyleId>
              </a:tblPr>
              <a:tblGrid>
                <a:gridCol w="815527">
                  <a:extLst>
                    <a:ext uri="{9D8B030D-6E8A-4147-A177-3AD203B41FA5}">
                      <a16:colId xmlns:a16="http://schemas.microsoft.com/office/drawing/2014/main" val="556994837"/>
                    </a:ext>
                  </a:extLst>
                </a:gridCol>
                <a:gridCol w="815527">
                  <a:extLst>
                    <a:ext uri="{9D8B030D-6E8A-4147-A177-3AD203B41FA5}">
                      <a16:colId xmlns:a16="http://schemas.microsoft.com/office/drawing/2014/main" val="2331554222"/>
                    </a:ext>
                  </a:extLst>
                </a:gridCol>
                <a:gridCol w="815527">
                  <a:extLst>
                    <a:ext uri="{9D8B030D-6E8A-4147-A177-3AD203B41FA5}">
                      <a16:colId xmlns:a16="http://schemas.microsoft.com/office/drawing/2014/main" val="1412111175"/>
                    </a:ext>
                  </a:extLst>
                </a:gridCol>
                <a:gridCol w="815527">
                  <a:extLst>
                    <a:ext uri="{9D8B030D-6E8A-4147-A177-3AD203B41FA5}">
                      <a16:colId xmlns:a16="http://schemas.microsoft.com/office/drawing/2014/main" val="3946876694"/>
                    </a:ext>
                  </a:extLst>
                </a:gridCol>
              </a:tblGrid>
              <a:tr h="188222">
                <a:tc>
                  <a:txBody>
                    <a:bodyPr/>
                    <a:lstStyle/>
                    <a:p>
                      <a:pPr algn="ctr"/>
                      <a:r>
                        <a:rPr kumimoji="1" lang="en-US" altLang="ja-JP" sz="800" b="0">
                          <a:latin typeface="Yu Gothic UI" panose="020B0500000000000000" pitchFamily="50" charset="-128"/>
                          <a:ea typeface="Yu Gothic UI" panose="020B0500000000000000" pitchFamily="50" charset="-128"/>
                        </a:rPr>
                        <a:t>2024</a:t>
                      </a:r>
                      <a:r>
                        <a:rPr kumimoji="1" lang="ja-JP" altLang="en-US" sz="800" b="0">
                          <a:latin typeface="Yu Gothic UI" panose="020B0500000000000000" pitchFamily="50" charset="-128"/>
                          <a:ea typeface="Yu Gothic UI" panose="020B0500000000000000" pitchFamily="50" charset="-128"/>
                        </a:rPr>
                        <a:t>年度</a:t>
                      </a:r>
                      <a:endParaRPr kumimoji="1" lang="en-US" altLang="ja-JP" sz="800" b="0">
                        <a:latin typeface="Yu Gothic UI" panose="020B0500000000000000" pitchFamily="50" charset="-128"/>
                        <a:ea typeface="Yu Gothic UI" panose="020B0500000000000000" pitchFamily="50" charset="-128"/>
                      </a:endParaRPr>
                    </a:p>
                    <a:p>
                      <a:pPr algn="ctr"/>
                      <a:r>
                        <a:rPr kumimoji="1" lang="ja-JP" altLang="en-US" sz="800" b="0">
                          <a:latin typeface="Yu Gothic UI" panose="020B0500000000000000" pitchFamily="50" charset="-128"/>
                          <a:ea typeface="Yu Gothic UI" panose="020B0500000000000000" pitchFamily="50" charset="-128"/>
                        </a:rPr>
                        <a:t>現在</a:t>
                      </a:r>
                      <a:endParaRPr kumimoji="1" lang="en-US" altLang="ja-JP" sz="800" b="0">
                        <a:latin typeface="Yu Gothic UI" panose="020B0500000000000000" pitchFamily="50" charset="-128"/>
                        <a:ea typeface="Yu Gothic UI" panose="020B0500000000000000" pitchFamily="50" charset="-128"/>
                      </a:endParaRPr>
                    </a:p>
                  </a:txBody>
                  <a:tcPr anchor="ctr">
                    <a:lnB w="12700" cap="flat" cmpd="sng" algn="ctr">
                      <a:noFill/>
                      <a:prstDash val="solid"/>
                      <a:round/>
                      <a:headEnd type="none" w="med" len="med"/>
                      <a:tailEnd type="none" w="med" len="med"/>
                    </a:lnB>
                    <a:solidFill>
                      <a:srgbClr val="AF1932"/>
                    </a:solidFill>
                  </a:tcPr>
                </a:tc>
                <a:tc>
                  <a:txBody>
                    <a:bodyPr/>
                    <a:lstStyle/>
                    <a:p>
                      <a:pPr algn="ctr"/>
                      <a:r>
                        <a:rPr kumimoji="1" lang="en-US" altLang="ja-JP" sz="800" b="0">
                          <a:latin typeface="Yu Gothic UI" panose="020B0500000000000000" pitchFamily="50" charset="-128"/>
                          <a:ea typeface="Yu Gothic UI" panose="020B0500000000000000" pitchFamily="50" charset="-128"/>
                        </a:rPr>
                        <a:t>2025</a:t>
                      </a:r>
                      <a:r>
                        <a:rPr kumimoji="1" lang="ja-JP" altLang="en-US" sz="8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a:latin typeface="Yu Gothic UI" panose="020B0500000000000000" pitchFamily="50" charset="-128"/>
                          <a:ea typeface="Yu Gothic UI" panose="020B0500000000000000" pitchFamily="50" charset="-128"/>
                        </a:rPr>
                        <a:t>2026</a:t>
                      </a:r>
                      <a:r>
                        <a:rPr kumimoji="1" lang="ja-JP" altLang="en-US" sz="8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a:latin typeface="Yu Gothic UI" panose="020B0500000000000000" pitchFamily="50" charset="-128"/>
                          <a:ea typeface="Yu Gothic UI" panose="020B0500000000000000" pitchFamily="50" charset="-128"/>
                        </a:rPr>
                        <a:t>2027</a:t>
                      </a:r>
                      <a:r>
                        <a:rPr kumimoji="1" lang="ja-JP" altLang="en-US" sz="8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261215">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60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90</a:t>
                      </a: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28" name="正方形/長方形 27">
            <a:extLst>
              <a:ext uri="{FF2B5EF4-FFF2-40B4-BE49-F238E27FC236}">
                <a16:creationId xmlns:a16="http://schemas.microsoft.com/office/drawing/2014/main" id="{CFBF67D7-554F-7354-C326-0C28C55521B3}"/>
              </a:ext>
            </a:extLst>
          </p:cNvPr>
          <p:cNvSpPr/>
          <p:nvPr/>
        </p:nvSpPr>
        <p:spPr>
          <a:xfrm>
            <a:off x="4860000" y="1216599"/>
            <a:ext cx="972000" cy="50610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9" name="正方形/長方形 28">
            <a:extLst>
              <a:ext uri="{FF2B5EF4-FFF2-40B4-BE49-F238E27FC236}">
                <a16:creationId xmlns:a16="http://schemas.microsoft.com/office/drawing/2014/main" id="{ECCD7740-6318-DEF4-A2BC-8E2B36652926}"/>
              </a:ext>
            </a:extLst>
          </p:cNvPr>
          <p:cNvSpPr/>
          <p:nvPr/>
        </p:nvSpPr>
        <p:spPr>
          <a:xfrm>
            <a:off x="4860000" y="1832587"/>
            <a:ext cx="972000" cy="220960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pic>
        <p:nvPicPr>
          <p:cNvPr id="30" name="図 29">
            <a:extLst>
              <a:ext uri="{FF2B5EF4-FFF2-40B4-BE49-F238E27FC236}">
                <a16:creationId xmlns:a16="http://schemas.microsoft.com/office/drawing/2014/main" id="{DA3999B1-D0E3-41A4-0FBE-3603446484AE}"/>
              </a:ext>
            </a:extLst>
          </p:cNvPr>
          <p:cNvPicPr>
            <a:picLocks noChangeAspect="1"/>
          </p:cNvPicPr>
          <p:nvPr/>
        </p:nvPicPr>
        <p:blipFill>
          <a:blip r:embed="rId2"/>
          <a:stretch>
            <a:fillRect/>
          </a:stretch>
        </p:blipFill>
        <p:spPr>
          <a:xfrm>
            <a:off x="315103" y="4292356"/>
            <a:ext cx="4191583" cy="1876426"/>
          </a:xfrm>
          <a:prstGeom prst="rect">
            <a:avLst/>
          </a:prstGeom>
        </p:spPr>
      </p:pic>
      <p:graphicFrame>
        <p:nvGraphicFramePr>
          <p:cNvPr id="53" name="表プレースホルダー 18">
            <a:extLst>
              <a:ext uri="{FF2B5EF4-FFF2-40B4-BE49-F238E27FC236}">
                <a16:creationId xmlns:a16="http://schemas.microsoft.com/office/drawing/2014/main" id="{1AFB9DB6-A4A0-5A18-A9E3-BA3925E18DBE}"/>
              </a:ext>
            </a:extLst>
          </p:cNvPr>
          <p:cNvGraphicFramePr>
            <a:graphicFrameLocks/>
          </p:cNvGraphicFramePr>
          <p:nvPr>
            <p:extLst>
              <p:ext uri="{D42A27DB-BD31-4B8C-83A1-F6EECF244321}">
                <p14:modId xmlns:p14="http://schemas.microsoft.com/office/powerpoint/2010/main" val="2895485046"/>
              </p:ext>
            </p:extLst>
          </p:nvPr>
        </p:nvGraphicFramePr>
        <p:xfrm>
          <a:off x="6083804" y="3480024"/>
          <a:ext cx="3262108" cy="596495"/>
        </p:xfrm>
        <a:graphic>
          <a:graphicData uri="http://schemas.openxmlformats.org/drawingml/2006/table">
            <a:tbl>
              <a:tblPr firstRow="1" bandRow="1">
                <a:tableStyleId>{5C22544A-7EE6-4342-B048-85BDC9FD1C3A}</a:tableStyleId>
              </a:tblPr>
              <a:tblGrid>
                <a:gridCol w="815527">
                  <a:extLst>
                    <a:ext uri="{9D8B030D-6E8A-4147-A177-3AD203B41FA5}">
                      <a16:colId xmlns:a16="http://schemas.microsoft.com/office/drawing/2014/main" val="3400149084"/>
                    </a:ext>
                  </a:extLst>
                </a:gridCol>
                <a:gridCol w="815527">
                  <a:extLst>
                    <a:ext uri="{9D8B030D-6E8A-4147-A177-3AD203B41FA5}">
                      <a16:colId xmlns:a16="http://schemas.microsoft.com/office/drawing/2014/main" val="2331554222"/>
                    </a:ext>
                  </a:extLst>
                </a:gridCol>
                <a:gridCol w="815527">
                  <a:extLst>
                    <a:ext uri="{9D8B030D-6E8A-4147-A177-3AD203B41FA5}">
                      <a16:colId xmlns:a16="http://schemas.microsoft.com/office/drawing/2014/main" val="1412111175"/>
                    </a:ext>
                  </a:extLst>
                </a:gridCol>
                <a:gridCol w="815527">
                  <a:extLst>
                    <a:ext uri="{9D8B030D-6E8A-4147-A177-3AD203B41FA5}">
                      <a16:colId xmlns:a16="http://schemas.microsoft.com/office/drawing/2014/main" val="3946876694"/>
                    </a:ext>
                  </a:extLst>
                </a:gridCol>
              </a:tblGrid>
              <a:tr h="188222">
                <a:tc>
                  <a:txBody>
                    <a:bodyPr/>
                    <a:lstStyle/>
                    <a:p>
                      <a:pPr algn="ctr"/>
                      <a:r>
                        <a:rPr kumimoji="1" lang="en-US" altLang="ja-JP" sz="800" b="0">
                          <a:latin typeface="Yu Gothic UI" panose="020B0500000000000000" pitchFamily="50" charset="-128"/>
                          <a:ea typeface="Yu Gothic UI" panose="020B0500000000000000" pitchFamily="50" charset="-128"/>
                        </a:rPr>
                        <a:t>2024</a:t>
                      </a:r>
                      <a:r>
                        <a:rPr kumimoji="1" lang="ja-JP" altLang="en-US" sz="800" b="0">
                          <a:latin typeface="Yu Gothic UI" panose="020B0500000000000000" pitchFamily="50" charset="-128"/>
                          <a:ea typeface="Yu Gothic UI" panose="020B0500000000000000" pitchFamily="50" charset="-128"/>
                        </a:rPr>
                        <a:t>年度</a:t>
                      </a:r>
                      <a:endParaRPr kumimoji="1" lang="en-US" altLang="ja-JP" sz="800" b="0">
                        <a:latin typeface="Yu Gothic UI" panose="020B0500000000000000" pitchFamily="50" charset="-128"/>
                        <a:ea typeface="Yu Gothic UI" panose="020B0500000000000000" pitchFamily="50" charset="-128"/>
                      </a:endParaRPr>
                    </a:p>
                    <a:p>
                      <a:pPr algn="ctr"/>
                      <a:r>
                        <a:rPr kumimoji="1" lang="ja-JP" altLang="en-US" sz="800" b="0">
                          <a:latin typeface="Yu Gothic UI" panose="020B0500000000000000" pitchFamily="50" charset="-128"/>
                          <a:ea typeface="Yu Gothic UI" panose="020B0500000000000000" pitchFamily="50" charset="-128"/>
                        </a:rPr>
                        <a:t>現在</a:t>
                      </a:r>
                      <a:endParaRPr kumimoji="1" lang="en-US" altLang="ja-JP" sz="800" b="0">
                        <a:latin typeface="Yu Gothic UI" panose="020B0500000000000000" pitchFamily="50" charset="-128"/>
                        <a:ea typeface="Yu Gothic UI" panose="020B0500000000000000" pitchFamily="50" charset="-128"/>
                      </a:endParaRPr>
                    </a:p>
                  </a:txBody>
                  <a:tcPr anchor="ctr">
                    <a:lnB w="12700" cap="flat" cmpd="sng" algn="ctr">
                      <a:noFill/>
                      <a:prstDash val="solid"/>
                      <a:round/>
                      <a:headEnd type="none" w="med" len="med"/>
                      <a:tailEnd type="none" w="med" len="med"/>
                    </a:lnB>
                    <a:solidFill>
                      <a:srgbClr val="AF1932"/>
                    </a:solidFill>
                  </a:tcPr>
                </a:tc>
                <a:tc>
                  <a:txBody>
                    <a:bodyPr/>
                    <a:lstStyle/>
                    <a:p>
                      <a:pPr algn="ctr"/>
                      <a:r>
                        <a:rPr kumimoji="1" lang="en-US" altLang="ja-JP" sz="800" b="0">
                          <a:latin typeface="Yu Gothic UI" panose="020B0500000000000000" pitchFamily="50" charset="-128"/>
                          <a:ea typeface="Yu Gothic UI" panose="020B0500000000000000" pitchFamily="50" charset="-128"/>
                        </a:rPr>
                        <a:t>2025</a:t>
                      </a:r>
                      <a:r>
                        <a:rPr kumimoji="1" lang="ja-JP" altLang="en-US" sz="8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a:latin typeface="Yu Gothic UI" panose="020B0500000000000000" pitchFamily="50" charset="-128"/>
                          <a:ea typeface="Yu Gothic UI" panose="020B0500000000000000" pitchFamily="50" charset="-128"/>
                        </a:rPr>
                        <a:t>2026</a:t>
                      </a:r>
                      <a:r>
                        <a:rPr kumimoji="1" lang="ja-JP" altLang="en-US" sz="8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a:latin typeface="Yu Gothic UI" panose="020B0500000000000000" pitchFamily="50" charset="-128"/>
                          <a:ea typeface="Yu Gothic UI" panose="020B0500000000000000" pitchFamily="50" charset="-128"/>
                        </a:rPr>
                        <a:t>2027</a:t>
                      </a:r>
                      <a:r>
                        <a:rPr kumimoji="1" lang="ja-JP" altLang="en-US" sz="8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2612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60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80</a:t>
                      </a: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54" name="テキスト ボックス 53">
            <a:extLst>
              <a:ext uri="{FF2B5EF4-FFF2-40B4-BE49-F238E27FC236}">
                <a16:creationId xmlns:a16="http://schemas.microsoft.com/office/drawing/2014/main" id="{95893BB2-8063-547E-FC12-AA728A524471}"/>
              </a:ext>
            </a:extLst>
          </p:cNvPr>
          <p:cNvSpPr txBox="1"/>
          <p:nvPr/>
        </p:nvSpPr>
        <p:spPr>
          <a:xfrm>
            <a:off x="4860000" y="5930006"/>
            <a:ext cx="972000" cy="53965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統合管理システム（仮称）の構築検討</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5" name="ホームベース 30">
            <a:extLst>
              <a:ext uri="{FF2B5EF4-FFF2-40B4-BE49-F238E27FC236}">
                <a16:creationId xmlns:a16="http://schemas.microsoft.com/office/drawing/2014/main" id="{EA974A62-9F5C-2381-9568-7C785B1C3A1B}"/>
              </a:ext>
            </a:extLst>
          </p:cNvPr>
          <p:cNvSpPr/>
          <p:nvPr/>
        </p:nvSpPr>
        <p:spPr>
          <a:xfrm>
            <a:off x="5904816" y="5994143"/>
            <a:ext cx="1168726"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方向性検討</a:t>
            </a:r>
          </a:p>
        </p:txBody>
      </p:sp>
      <p:sp>
        <p:nvSpPr>
          <p:cNvPr id="56" name="ホームベース 30">
            <a:extLst>
              <a:ext uri="{FF2B5EF4-FFF2-40B4-BE49-F238E27FC236}">
                <a16:creationId xmlns:a16="http://schemas.microsoft.com/office/drawing/2014/main" id="{15A9B9BA-E7A0-8614-BFFE-DC64C2922F6B}"/>
              </a:ext>
            </a:extLst>
          </p:cNvPr>
          <p:cNvSpPr/>
          <p:nvPr/>
        </p:nvSpPr>
        <p:spPr>
          <a:xfrm>
            <a:off x="7119842" y="5984090"/>
            <a:ext cx="1042393"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導入に向けた</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具体検討</a:t>
            </a:r>
          </a:p>
        </p:txBody>
      </p:sp>
      <p:sp>
        <p:nvSpPr>
          <p:cNvPr id="57" name="ホームベース 30">
            <a:extLst>
              <a:ext uri="{FF2B5EF4-FFF2-40B4-BE49-F238E27FC236}">
                <a16:creationId xmlns:a16="http://schemas.microsoft.com/office/drawing/2014/main" id="{DE9B6E3E-A714-0D88-1E28-CC7DCE06CD3C}"/>
              </a:ext>
            </a:extLst>
          </p:cNvPr>
          <p:cNvSpPr/>
          <p:nvPr/>
        </p:nvSpPr>
        <p:spPr>
          <a:xfrm>
            <a:off x="8186000" y="5984090"/>
            <a:ext cx="1042393"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予算要求</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システム設計準備</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58" name="テキスト プレースホルダー 5">
            <a:extLst>
              <a:ext uri="{FF2B5EF4-FFF2-40B4-BE49-F238E27FC236}">
                <a16:creationId xmlns:a16="http://schemas.microsoft.com/office/drawing/2014/main" id="{73182DE8-6AAC-B5A2-F618-A342E268AA84}"/>
              </a:ext>
            </a:extLst>
          </p:cNvPr>
          <p:cNvSpPr txBox="1">
            <a:spLocks/>
          </p:cNvSpPr>
          <p:nvPr/>
        </p:nvSpPr>
        <p:spPr>
          <a:xfrm>
            <a:off x="5888912" y="1907379"/>
            <a:ext cx="3572588" cy="338554"/>
          </a:xfrm>
          <a:prstGeom prst="rect">
            <a:avLst/>
          </a:prstGeom>
        </p:spPr>
        <p:txBody>
          <a:bodyPr wrap="square" lIns="0" tIns="0" rIns="0" bIns="0" anchor="t">
            <a:spAutoFit/>
          </a:bodyP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03200">
              <a:spcBef>
                <a:spcPts val="300"/>
              </a:spcBef>
            </a:pPr>
            <a:r>
              <a:rPr lang="ja-JP" altLang="en-US"/>
              <a:t>服薬管理・アレルギー管理に関する職員に対するアンケートで、</a:t>
            </a:r>
            <a:br>
              <a:rPr lang="ja-JP" altLang="en-US"/>
            </a:br>
            <a:r>
              <a:rPr lang="ja-JP" altLang="en-US"/>
              <a:t>事故のリスクが軽減したと回答した割合</a:t>
            </a:r>
          </a:p>
        </p:txBody>
      </p:sp>
      <p:sp>
        <p:nvSpPr>
          <p:cNvPr id="59" name="テキスト プレースホルダー 5">
            <a:extLst>
              <a:ext uri="{FF2B5EF4-FFF2-40B4-BE49-F238E27FC236}">
                <a16:creationId xmlns:a16="http://schemas.microsoft.com/office/drawing/2014/main" id="{5D33FF66-ADDA-8212-ADE7-ADBE2059BFB0}"/>
              </a:ext>
            </a:extLst>
          </p:cNvPr>
          <p:cNvSpPr txBox="1">
            <a:spLocks/>
          </p:cNvSpPr>
          <p:nvPr/>
        </p:nvSpPr>
        <p:spPr>
          <a:xfrm>
            <a:off x="5888912" y="2948847"/>
            <a:ext cx="3572588" cy="507831"/>
          </a:xfrm>
          <a:prstGeom prst="rect">
            <a:avLst/>
          </a:prstGeom>
        </p:spPr>
        <p:txBody>
          <a:bodyPr wrap="square" lIns="0" tIns="0" rIns="0" bIns="0" anchor="t">
            <a:spAutoFit/>
          </a:bodyP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03200">
              <a:spcBef>
                <a:spcPts val="300"/>
              </a:spcBef>
            </a:pPr>
            <a:r>
              <a:rPr lang="ja-JP" altLang="en-US"/>
              <a:t>職員に対するアンケートで、タブレット端末を用いた学習支援、職員シフト作成システム、</a:t>
            </a:r>
            <a:r>
              <a:rPr lang="en-US" altLang="ja-JP"/>
              <a:t>AI</a:t>
            </a:r>
            <a:r>
              <a:rPr lang="ja-JP" altLang="en-US"/>
              <a:t>カメラ、入所児童の余暇充実により児童と向き合う時間が増えたと回答した割合</a:t>
            </a:r>
          </a:p>
        </p:txBody>
      </p:sp>
      <p:sp>
        <p:nvSpPr>
          <p:cNvPr id="7" name="タイトル 17">
            <a:extLst>
              <a:ext uri="{FF2B5EF4-FFF2-40B4-BE49-F238E27FC236}">
                <a16:creationId xmlns:a16="http://schemas.microsoft.com/office/drawing/2014/main" id="{B06522E5-EEFC-2D6B-74B0-70F1BC4E1F28}"/>
              </a:ext>
            </a:extLst>
          </p:cNvPr>
          <p:cNvSpPr>
            <a:spLocks noGrp="1"/>
          </p:cNvSpPr>
          <p:nvPr>
            <p:ph type="title"/>
          </p:nvPr>
        </p:nvSpPr>
        <p:spPr>
          <a:xfrm>
            <a:off x="446400" y="85725"/>
            <a:ext cx="4737911" cy="728793"/>
          </a:xfrm>
        </p:spPr>
        <p:txBody>
          <a:bodyPr/>
          <a:lstStyle/>
          <a:p>
            <a:r>
              <a:rPr lang="ja-JP" altLang="en-US"/>
              <a:t>一時保護所入所児童に対する</a:t>
            </a:r>
            <a:br>
              <a:rPr lang="ja-JP" altLang="en-US"/>
            </a:br>
            <a:r>
              <a:rPr lang="ja-JP" altLang="en-US"/>
              <a:t>　安全・安心とケアの質向上を実現</a:t>
            </a:r>
          </a:p>
        </p:txBody>
      </p:sp>
    </p:spTree>
    <p:extLst>
      <p:ext uri="{BB962C8B-B14F-4D97-AF65-F5344CB8AC3E}">
        <p14:creationId xmlns:p14="http://schemas.microsoft.com/office/powerpoint/2010/main" val="3669611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2">
            <a:extLst>
              <a:ext uri="{FF2B5EF4-FFF2-40B4-BE49-F238E27FC236}">
                <a16:creationId xmlns:a16="http://schemas.microsoft.com/office/drawing/2014/main" id="{EAB1A6ED-B52D-D747-BF2E-AFE8CB6D60AE}"/>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56</a:t>
            </a:fld>
            <a:endParaRPr kumimoji="1" lang="en-GB">
              <a:latin typeface="Yu Gothic UI" panose="020B0500000000000000" pitchFamily="50" charset="-128"/>
              <a:ea typeface="Yu Gothic UI" panose="020B0500000000000000" pitchFamily="50" charset="-128"/>
            </a:endParaRPr>
          </a:p>
        </p:txBody>
      </p:sp>
      <p:sp>
        <p:nvSpPr>
          <p:cNvPr id="16" name="テキスト プレースホルダー 15">
            <a:extLst>
              <a:ext uri="{FF2B5EF4-FFF2-40B4-BE49-F238E27FC236}">
                <a16:creationId xmlns:a16="http://schemas.microsoft.com/office/drawing/2014/main" id="{B8A9F7E2-F9C0-F9F9-61E6-8168509E8421}"/>
              </a:ext>
            </a:extLst>
          </p:cNvPr>
          <p:cNvSpPr>
            <a:spLocks noGrp="1"/>
          </p:cNvSpPr>
          <p:nvPr>
            <p:ph type="body" sz="quarter" idx="13"/>
          </p:nvPr>
        </p:nvSpPr>
        <p:spPr/>
        <p:txBody>
          <a:bodyPr/>
          <a:lstStyle/>
          <a:p>
            <a:r>
              <a:rPr lang="ja-JP" altLang="en-US"/>
              <a:t>監視指導業務のデジタル化及び手続きのオンライン化により監視指導の強化や業務効率化が図られていること。</a:t>
            </a:r>
          </a:p>
        </p:txBody>
      </p:sp>
      <p:sp>
        <p:nvSpPr>
          <p:cNvPr id="18" name="テキスト プレースホルダー 17">
            <a:extLst>
              <a:ext uri="{FF2B5EF4-FFF2-40B4-BE49-F238E27FC236}">
                <a16:creationId xmlns:a16="http://schemas.microsoft.com/office/drawing/2014/main" id="{E54652BA-0ACD-F130-A76D-9B66E4062BAE}"/>
              </a:ext>
            </a:extLst>
          </p:cNvPr>
          <p:cNvSpPr>
            <a:spLocks noGrp="1"/>
          </p:cNvSpPr>
          <p:nvPr>
            <p:ph type="body" sz="quarter" idx="14"/>
          </p:nvPr>
        </p:nvSpPr>
        <p:spPr/>
        <p:txBody>
          <a:bodyPr/>
          <a:lstStyle/>
          <a:p>
            <a:r>
              <a:rPr lang="ja-JP" altLang="en-US"/>
              <a:t>監視指導業務のデジタル化及び手続きのオンライン化により、業務の最適化を行う。</a:t>
            </a:r>
          </a:p>
        </p:txBody>
      </p:sp>
      <p:graphicFrame>
        <p:nvGraphicFramePr>
          <p:cNvPr id="30" name="表 29">
            <a:extLst>
              <a:ext uri="{FF2B5EF4-FFF2-40B4-BE49-F238E27FC236}">
                <a16:creationId xmlns:a16="http://schemas.microsoft.com/office/drawing/2014/main" id="{5C827F29-2BD5-0988-077C-51644EFC2152}"/>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3" name="テキスト プレースホルダー 3">
            <a:extLst>
              <a:ext uri="{FF2B5EF4-FFF2-40B4-BE49-F238E27FC236}">
                <a16:creationId xmlns:a16="http://schemas.microsoft.com/office/drawing/2014/main" id="{355981BE-B3AD-2776-70B3-0DD2E7F9627D}"/>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保健所等で行う監視指導は内容の記録や調査票の作成など、アナログで行っている業務が多く存在し、業務負荷の軽減や業務の効率化が求められている。</a:t>
            </a:r>
          </a:p>
          <a:p>
            <a:r>
              <a:rPr lang="ja-JP" altLang="en-US"/>
              <a:t>生活衛生・医事衛生に関する許認可や監視指導業務の</a:t>
            </a:r>
            <a:r>
              <a:rPr lang="en-US" altLang="ja-JP"/>
              <a:t>BPR</a:t>
            </a:r>
            <a:r>
              <a:rPr lang="ja-JP" altLang="en-US"/>
              <a:t>とデジタル技術を活用した業務効率化を図ることにより、申請等手続きの「書かない、待たない窓口」を実現するとともに、監視指導を強化することで事業の適正化を図り、よりよい市民・事業者サービスの充実に繋げる。</a:t>
            </a:r>
          </a:p>
        </p:txBody>
      </p:sp>
      <p:sp>
        <p:nvSpPr>
          <p:cNvPr id="36" name="正方形/長方形 35">
            <a:extLst>
              <a:ext uri="{FF2B5EF4-FFF2-40B4-BE49-F238E27FC236}">
                <a16:creationId xmlns:a16="http://schemas.microsoft.com/office/drawing/2014/main" id="{97044175-467A-7BD9-7851-925F68A0507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8" name="正方形/長方形 37">
            <a:extLst>
              <a:ext uri="{FF2B5EF4-FFF2-40B4-BE49-F238E27FC236}">
                <a16:creationId xmlns:a16="http://schemas.microsoft.com/office/drawing/2014/main" id="{33992E54-F22A-4143-CA86-08557CCFFA9E}"/>
              </a:ext>
            </a:extLst>
          </p:cNvPr>
          <p:cNvSpPr/>
          <p:nvPr/>
        </p:nvSpPr>
        <p:spPr>
          <a:xfrm>
            <a:off x="4860000" y="1995097"/>
            <a:ext cx="972000" cy="20754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0" name="表プレースホルダー 20">
            <a:extLst>
              <a:ext uri="{FF2B5EF4-FFF2-40B4-BE49-F238E27FC236}">
                <a16:creationId xmlns:a16="http://schemas.microsoft.com/office/drawing/2014/main" id="{C3C6D683-012F-A86F-6780-7B41F1CF5147}"/>
              </a:ext>
            </a:extLst>
          </p:cNvPr>
          <p:cNvGraphicFramePr>
            <a:graphicFrameLocks/>
          </p:cNvGraphicFramePr>
          <p:nvPr/>
        </p:nvGraphicFramePr>
        <p:xfrm>
          <a:off x="5979388" y="2438400"/>
          <a:ext cx="3390644" cy="148209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現行業務の課題の洗い出し、課題解消に向けた調査分析、業務フローの見直し</a:t>
                      </a:r>
                    </a:p>
                  </a:txBody>
                  <a:tcPr anchor="ctr">
                    <a:solidFill>
                      <a:srgbClr val="FCEAED"/>
                    </a:solidFill>
                  </a:tcPr>
                </a:tc>
                <a:extLst>
                  <a:ext uri="{0D108BD9-81ED-4DB2-BD59-A6C34878D82A}">
                    <a16:rowId xmlns:a16="http://schemas.microsoft.com/office/drawing/2014/main" val="3387827350"/>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システム設計等</a:t>
                      </a:r>
                    </a:p>
                  </a:txBody>
                  <a:tcPr anchor="ctr">
                    <a:solidFill>
                      <a:srgbClr val="FCEAED"/>
                    </a:solidFill>
                  </a:tcPr>
                </a:tc>
                <a:extLst>
                  <a:ext uri="{0D108BD9-81ED-4DB2-BD59-A6C34878D82A}">
                    <a16:rowId xmlns:a16="http://schemas.microsoft.com/office/drawing/2014/main" val="3011694763"/>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システム開発等</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4" name="グループ化 43">
            <a:extLst>
              <a:ext uri="{FF2B5EF4-FFF2-40B4-BE49-F238E27FC236}">
                <a16:creationId xmlns:a16="http://schemas.microsoft.com/office/drawing/2014/main" id="{246AF168-A92A-97A5-F2F4-1C783B2B8184}"/>
              </a:ext>
            </a:extLst>
          </p:cNvPr>
          <p:cNvGrpSpPr/>
          <p:nvPr/>
        </p:nvGrpSpPr>
        <p:grpSpPr>
          <a:xfrm>
            <a:off x="4881838" y="4422480"/>
            <a:ext cx="1157494" cy="243520"/>
            <a:chOff x="528309" y="7695403"/>
            <a:chExt cx="1157494" cy="243520"/>
          </a:xfrm>
        </p:grpSpPr>
        <p:sp>
          <p:nvSpPr>
            <p:cNvPr id="45" name="正方形/長方形 44">
              <a:extLst>
                <a:ext uri="{FF2B5EF4-FFF2-40B4-BE49-F238E27FC236}">
                  <a16:creationId xmlns:a16="http://schemas.microsoft.com/office/drawing/2014/main" id="{BE4CE76A-011B-0353-34E1-72676010497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685F24C4-0233-6587-2D22-643E4C9EF06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7" name="正方形/長方形 46">
            <a:extLst>
              <a:ext uri="{FF2B5EF4-FFF2-40B4-BE49-F238E27FC236}">
                <a16:creationId xmlns:a16="http://schemas.microsoft.com/office/drawing/2014/main" id="{CA4766E4-FCD2-C4FB-C293-5555272C0A6D}"/>
              </a:ext>
            </a:extLst>
          </p:cNvPr>
          <p:cNvSpPr/>
          <p:nvPr/>
        </p:nvSpPr>
        <p:spPr>
          <a:xfrm>
            <a:off x="6972478" y="47815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8" name="正方形/長方形 47">
            <a:extLst>
              <a:ext uri="{FF2B5EF4-FFF2-40B4-BE49-F238E27FC236}">
                <a16:creationId xmlns:a16="http://schemas.microsoft.com/office/drawing/2014/main" id="{05B2969B-0BED-6752-D06F-B3B4A249B295}"/>
              </a:ext>
            </a:extLst>
          </p:cNvPr>
          <p:cNvSpPr/>
          <p:nvPr/>
        </p:nvSpPr>
        <p:spPr>
          <a:xfrm>
            <a:off x="5928478" y="47815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9" name="正方形/長方形 48">
            <a:extLst>
              <a:ext uri="{FF2B5EF4-FFF2-40B4-BE49-F238E27FC236}">
                <a16:creationId xmlns:a16="http://schemas.microsoft.com/office/drawing/2014/main" id="{DB271254-3FAF-99AF-0058-9B9FDB328818}"/>
              </a:ext>
            </a:extLst>
          </p:cNvPr>
          <p:cNvSpPr/>
          <p:nvPr/>
        </p:nvSpPr>
        <p:spPr>
          <a:xfrm>
            <a:off x="8016478" y="47815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0" name="テキスト ボックス 49">
            <a:extLst>
              <a:ext uri="{FF2B5EF4-FFF2-40B4-BE49-F238E27FC236}">
                <a16:creationId xmlns:a16="http://schemas.microsoft.com/office/drawing/2014/main" id="{46AC19A9-4002-CFC0-1B40-CBCF29F88C25}"/>
              </a:ext>
            </a:extLst>
          </p:cNvPr>
          <p:cNvSpPr txBox="1"/>
          <p:nvPr/>
        </p:nvSpPr>
        <p:spPr>
          <a:xfrm>
            <a:off x="4881838" y="50892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chemeClr val="bg1"/>
                </a:solidFill>
                <a:latin typeface="Yu Gothic UI" panose="020B0500000000000000" pitchFamily="50" charset="-128"/>
                <a:ea typeface="Yu Gothic UI" panose="020B0500000000000000" pitchFamily="50" charset="-128"/>
              </a:rPr>
              <a:t>業務分析・</a:t>
            </a:r>
            <a:br>
              <a:rPr kumimoji="1" lang="en-US" altLang="ja-JP" sz="1000" b="1">
                <a:solidFill>
                  <a:schemeClr val="bg1"/>
                </a:solidFill>
                <a:latin typeface="Yu Gothic UI" panose="020B0500000000000000" pitchFamily="50" charset="-128"/>
                <a:ea typeface="Yu Gothic UI" panose="020B0500000000000000" pitchFamily="50" charset="-128"/>
              </a:rPr>
            </a:br>
            <a:r>
              <a:rPr kumimoji="1" lang="en-US" altLang="ja-JP" sz="1000" b="1">
                <a:solidFill>
                  <a:schemeClr val="bg1"/>
                </a:solidFill>
                <a:latin typeface="Yu Gothic UI" panose="020B0500000000000000" pitchFamily="50" charset="-128"/>
                <a:ea typeface="Yu Gothic UI" panose="020B0500000000000000" pitchFamily="50" charset="-128"/>
              </a:rPr>
              <a:t>BPR</a:t>
            </a:r>
            <a:r>
              <a:rPr kumimoji="1" lang="ja-JP" altLang="en-US" sz="1000" b="1">
                <a:solidFill>
                  <a:schemeClr val="bg1"/>
                </a:solidFill>
                <a:latin typeface="Yu Gothic UI" panose="020B0500000000000000" pitchFamily="50" charset="-128"/>
                <a:ea typeface="Yu Gothic UI" panose="020B0500000000000000" pitchFamily="50" charset="-128"/>
              </a:rPr>
              <a:t>等</a:t>
            </a:r>
          </a:p>
        </p:txBody>
      </p:sp>
      <p:sp>
        <p:nvSpPr>
          <p:cNvPr id="51" name="テキスト ボックス 50">
            <a:extLst>
              <a:ext uri="{FF2B5EF4-FFF2-40B4-BE49-F238E27FC236}">
                <a16:creationId xmlns:a16="http://schemas.microsoft.com/office/drawing/2014/main" id="{4793F5E0-7340-F77F-BBCA-8AC8A71C8B77}"/>
              </a:ext>
            </a:extLst>
          </p:cNvPr>
          <p:cNvSpPr txBox="1"/>
          <p:nvPr/>
        </p:nvSpPr>
        <p:spPr>
          <a:xfrm>
            <a:off x="4881838" y="56307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システム等</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52" name="ホームベース 30">
            <a:extLst>
              <a:ext uri="{FF2B5EF4-FFF2-40B4-BE49-F238E27FC236}">
                <a16:creationId xmlns:a16="http://schemas.microsoft.com/office/drawing/2014/main" id="{91A7FFCB-C02F-92EC-2C18-C84099B7FA0A}"/>
              </a:ext>
            </a:extLst>
          </p:cNvPr>
          <p:cNvSpPr/>
          <p:nvPr/>
        </p:nvSpPr>
        <p:spPr>
          <a:xfrm>
            <a:off x="5928478" y="50892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課題の洗い出し・分析・整理</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53" name="ホームベース 30">
            <a:extLst>
              <a:ext uri="{FF2B5EF4-FFF2-40B4-BE49-F238E27FC236}">
                <a16:creationId xmlns:a16="http://schemas.microsoft.com/office/drawing/2014/main" id="{F92D7D8C-5835-896A-A0AC-489DB0433E81}"/>
              </a:ext>
            </a:extLst>
          </p:cNvPr>
          <p:cNvSpPr/>
          <p:nvPr/>
        </p:nvSpPr>
        <p:spPr>
          <a:xfrm>
            <a:off x="5928478" y="56307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検討</a:t>
            </a:r>
          </a:p>
        </p:txBody>
      </p:sp>
      <p:sp>
        <p:nvSpPr>
          <p:cNvPr id="54" name="ホームベース 30">
            <a:extLst>
              <a:ext uri="{FF2B5EF4-FFF2-40B4-BE49-F238E27FC236}">
                <a16:creationId xmlns:a16="http://schemas.microsoft.com/office/drawing/2014/main" id="{C5F7779D-EF6D-C891-38DE-A5EECE139A48}"/>
              </a:ext>
            </a:extLst>
          </p:cNvPr>
          <p:cNvSpPr/>
          <p:nvPr/>
        </p:nvSpPr>
        <p:spPr>
          <a:xfrm>
            <a:off x="7010400" y="5630743"/>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システム構築、</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タブレット端末一部導入</a:t>
            </a:r>
          </a:p>
        </p:txBody>
      </p:sp>
      <p:pic>
        <p:nvPicPr>
          <p:cNvPr id="55" name="図 54">
            <a:extLst>
              <a:ext uri="{FF2B5EF4-FFF2-40B4-BE49-F238E27FC236}">
                <a16:creationId xmlns:a16="http://schemas.microsoft.com/office/drawing/2014/main" id="{3A204F09-BACC-1F78-76F7-0EF9CD16BD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972" y="5198293"/>
            <a:ext cx="636346" cy="865775"/>
          </a:xfrm>
          <a:prstGeom prst="rect">
            <a:avLst/>
          </a:prstGeom>
        </p:spPr>
      </p:pic>
      <p:pic>
        <p:nvPicPr>
          <p:cNvPr id="56" name="図 55">
            <a:extLst>
              <a:ext uri="{FF2B5EF4-FFF2-40B4-BE49-F238E27FC236}">
                <a16:creationId xmlns:a16="http://schemas.microsoft.com/office/drawing/2014/main" id="{6AB26D9B-4703-6686-A6D9-F13BD8CF62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01365" flipH="1">
            <a:off x="1037278" y="5584270"/>
            <a:ext cx="497963" cy="540530"/>
          </a:xfrm>
          <a:prstGeom prst="rect">
            <a:avLst/>
          </a:prstGeom>
        </p:spPr>
      </p:pic>
      <p:sp>
        <p:nvSpPr>
          <p:cNvPr id="57" name="吹き出し: 角を丸めた四角形 56">
            <a:extLst>
              <a:ext uri="{FF2B5EF4-FFF2-40B4-BE49-F238E27FC236}">
                <a16:creationId xmlns:a16="http://schemas.microsoft.com/office/drawing/2014/main" id="{8F024544-F015-11DF-04E7-99198C7BF944}"/>
              </a:ext>
            </a:extLst>
          </p:cNvPr>
          <p:cNvSpPr/>
          <p:nvPr/>
        </p:nvSpPr>
        <p:spPr>
          <a:xfrm>
            <a:off x="689864" y="4765082"/>
            <a:ext cx="1737844" cy="318097"/>
          </a:xfrm>
          <a:prstGeom prst="wedgeRoundRectCallout">
            <a:avLst>
              <a:gd name="adj1" fmla="val -11823"/>
              <a:gd name="adj2" fmla="val 108327"/>
              <a:gd name="adj3" fmla="val 16667"/>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スマホや</a:t>
            </a:r>
            <a:r>
              <a:rPr kumimoji="1" lang="en-US" altLang="ja-JP" sz="1000">
                <a:solidFill>
                  <a:schemeClr val="tx1"/>
                </a:solidFill>
                <a:latin typeface="Yu Gothic UI" panose="020B0500000000000000" pitchFamily="50" charset="-128"/>
                <a:ea typeface="Yu Gothic UI" panose="020B0500000000000000" pitchFamily="50" charset="-128"/>
              </a:rPr>
              <a:t>PC</a:t>
            </a:r>
            <a:r>
              <a:rPr kumimoji="1" lang="ja-JP" altLang="en-US" sz="1000">
                <a:solidFill>
                  <a:schemeClr val="tx1"/>
                </a:solidFill>
                <a:latin typeface="Yu Gothic UI" panose="020B0500000000000000" pitchFamily="50" charset="-128"/>
                <a:ea typeface="Yu Gothic UI" panose="020B0500000000000000" pitchFamily="50" charset="-128"/>
              </a:rPr>
              <a:t>での申請が可能に</a:t>
            </a:r>
          </a:p>
        </p:txBody>
      </p:sp>
      <p:pic>
        <p:nvPicPr>
          <p:cNvPr id="58" name="図 57">
            <a:extLst>
              <a:ext uri="{FF2B5EF4-FFF2-40B4-BE49-F238E27FC236}">
                <a16:creationId xmlns:a16="http://schemas.microsoft.com/office/drawing/2014/main" id="{8A58C54A-6CF3-5956-9EC4-D5D00D6BC5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6115" y="5459565"/>
            <a:ext cx="744827" cy="694273"/>
          </a:xfrm>
          <a:prstGeom prst="rect">
            <a:avLst/>
          </a:prstGeom>
        </p:spPr>
      </p:pic>
      <p:sp>
        <p:nvSpPr>
          <p:cNvPr id="59" name="吹き出し: 角を丸めた四角形 58">
            <a:extLst>
              <a:ext uri="{FF2B5EF4-FFF2-40B4-BE49-F238E27FC236}">
                <a16:creationId xmlns:a16="http://schemas.microsoft.com/office/drawing/2014/main" id="{0252246C-FE72-3F5D-4749-EE55A72ADD8D}"/>
              </a:ext>
            </a:extLst>
          </p:cNvPr>
          <p:cNvSpPr/>
          <p:nvPr/>
        </p:nvSpPr>
        <p:spPr>
          <a:xfrm>
            <a:off x="2690818" y="4765081"/>
            <a:ext cx="1737844" cy="318097"/>
          </a:xfrm>
          <a:prstGeom prst="wedgeRoundRectCallout">
            <a:avLst>
              <a:gd name="adj1" fmla="val 9667"/>
              <a:gd name="adj2" fmla="val 112493"/>
              <a:gd name="adj3" fmla="val 16667"/>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監視指導業務の効率化</a:t>
            </a:r>
          </a:p>
        </p:txBody>
      </p:sp>
      <p:pic>
        <p:nvPicPr>
          <p:cNvPr id="60" name="図 59">
            <a:extLst>
              <a:ext uri="{FF2B5EF4-FFF2-40B4-BE49-F238E27FC236}">
                <a16:creationId xmlns:a16="http://schemas.microsoft.com/office/drawing/2014/main" id="{179DCE72-E619-F719-0D99-2C8C94BEBC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90800" y="5460121"/>
            <a:ext cx="725290" cy="725290"/>
          </a:xfrm>
          <a:prstGeom prst="rect">
            <a:avLst/>
          </a:prstGeom>
        </p:spPr>
      </p:pic>
      <p:sp>
        <p:nvSpPr>
          <p:cNvPr id="61" name="矢印: 右 60">
            <a:extLst>
              <a:ext uri="{FF2B5EF4-FFF2-40B4-BE49-F238E27FC236}">
                <a16:creationId xmlns:a16="http://schemas.microsoft.com/office/drawing/2014/main" id="{A996DA62-E9CD-A43F-51C2-D049296D7867}"/>
              </a:ext>
            </a:extLst>
          </p:cNvPr>
          <p:cNvSpPr/>
          <p:nvPr/>
        </p:nvSpPr>
        <p:spPr>
          <a:xfrm>
            <a:off x="3286855" y="5622165"/>
            <a:ext cx="346713" cy="31809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62" name="図 61">
            <a:extLst>
              <a:ext uri="{FF2B5EF4-FFF2-40B4-BE49-F238E27FC236}">
                <a16:creationId xmlns:a16="http://schemas.microsoft.com/office/drawing/2014/main" id="{B06BC35F-C494-3A9D-D995-98E46E6645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2102" y="3200400"/>
            <a:ext cx="1156289" cy="1034879"/>
          </a:xfrm>
          <a:prstGeom prst="rect">
            <a:avLst/>
          </a:prstGeom>
        </p:spPr>
      </p:pic>
      <p:sp>
        <p:nvSpPr>
          <p:cNvPr id="63" name="吹き出し: 角を丸めた四角形 62">
            <a:extLst>
              <a:ext uri="{FF2B5EF4-FFF2-40B4-BE49-F238E27FC236}">
                <a16:creationId xmlns:a16="http://schemas.microsoft.com/office/drawing/2014/main" id="{5E6417C3-F9B9-FC33-74F6-D073F581CA38}"/>
              </a:ext>
            </a:extLst>
          </p:cNvPr>
          <p:cNvSpPr/>
          <p:nvPr/>
        </p:nvSpPr>
        <p:spPr>
          <a:xfrm>
            <a:off x="2253525" y="3303198"/>
            <a:ext cx="2102660" cy="395651"/>
          </a:xfrm>
          <a:prstGeom prst="wedgeRoundRectCallout">
            <a:avLst>
              <a:gd name="adj1" fmla="val -39651"/>
              <a:gd name="adj2" fmla="val 95746"/>
              <a:gd name="adj3" fmla="val 16667"/>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紙による申請や監視指導記録の作成などアナログ業務が多く存在</a:t>
            </a:r>
          </a:p>
        </p:txBody>
      </p:sp>
      <p:sp>
        <p:nvSpPr>
          <p:cNvPr id="64" name="矢印: 下 63">
            <a:extLst>
              <a:ext uri="{FF2B5EF4-FFF2-40B4-BE49-F238E27FC236}">
                <a16:creationId xmlns:a16="http://schemas.microsoft.com/office/drawing/2014/main" id="{5F3CBFA8-623E-A406-A48D-F5B224DDEEE5}"/>
              </a:ext>
            </a:extLst>
          </p:cNvPr>
          <p:cNvSpPr/>
          <p:nvPr/>
        </p:nvSpPr>
        <p:spPr>
          <a:xfrm>
            <a:off x="1933781" y="4235056"/>
            <a:ext cx="1156289" cy="41065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grpSp>
        <p:nvGrpSpPr>
          <p:cNvPr id="7" name="グループ化 6">
            <a:extLst>
              <a:ext uri="{FF2B5EF4-FFF2-40B4-BE49-F238E27FC236}">
                <a16:creationId xmlns:a16="http://schemas.microsoft.com/office/drawing/2014/main" id="{DE3F98E6-9B6E-6D8B-20AF-BFB2606AC683}"/>
              </a:ext>
            </a:extLst>
          </p:cNvPr>
          <p:cNvGrpSpPr/>
          <p:nvPr/>
        </p:nvGrpSpPr>
        <p:grpSpPr>
          <a:xfrm>
            <a:off x="4881600" y="892800"/>
            <a:ext cx="2011895" cy="243520"/>
            <a:chOff x="528309" y="3016181"/>
            <a:chExt cx="2011895" cy="243520"/>
          </a:xfrm>
        </p:grpSpPr>
        <p:sp>
          <p:nvSpPr>
            <p:cNvPr id="8" name="正方形/長方形 7">
              <a:extLst>
                <a:ext uri="{FF2B5EF4-FFF2-40B4-BE49-F238E27FC236}">
                  <a16:creationId xmlns:a16="http://schemas.microsoft.com/office/drawing/2014/main" id="{151FA0D5-22A4-A69B-5ED1-36BE4BE67BD3}"/>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D0C60194-8DB7-0443-C78E-63869D8AD594}"/>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5"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85725"/>
            <a:ext cx="4737911" cy="728793"/>
          </a:xfrm>
        </p:spPr>
        <p:txBody>
          <a:bodyPr/>
          <a:lstStyle/>
          <a:p>
            <a:r>
              <a:rPr kumimoji="1" lang="ja-JP" altLang="en-US"/>
              <a:t>安全安心な生活衛生・医事衛生の</a:t>
            </a:r>
            <a:br>
              <a:rPr kumimoji="1" lang="en-US" altLang="ja-JP"/>
            </a:br>
            <a:r>
              <a:rPr kumimoji="1" lang="ja-JP" altLang="en-US"/>
              <a:t>　確保に向けた監視指導</a:t>
            </a:r>
            <a:r>
              <a:rPr kumimoji="1" lang="en-US" altLang="ja-JP"/>
              <a:t>DX</a:t>
            </a:r>
            <a:r>
              <a:rPr kumimoji="1" lang="ja-JP" altLang="en-US"/>
              <a:t>を推進</a:t>
            </a:r>
          </a:p>
        </p:txBody>
      </p:sp>
    </p:spTree>
    <p:extLst>
      <p:ext uri="{BB962C8B-B14F-4D97-AF65-F5344CB8AC3E}">
        <p14:creationId xmlns:p14="http://schemas.microsoft.com/office/powerpoint/2010/main" val="4191129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グループ化 72">
            <a:extLst>
              <a:ext uri="{FF2B5EF4-FFF2-40B4-BE49-F238E27FC236}">
                <a16:creationId xmlns:a16="http://schemas.microsoft.com/office/drawing/2014/main" id="{709CB21D-AB36-1411-3B83-493D69B8916C}"/>
              </a:ext>
            </a:extLst>
          </p:cNvPr>
          <p:cNvGrpSpPr/>
          <p:nvPr/>
        </p:nvGrpSpPr>
        <p:grpSpPr>
          <a:xfrm>
            <a:off x="2430008" y="3095282"/>
            <a:ext cx="6463730" cy="3639225"/>
            <a:chOff x="387197" y="1855790"/>
            <a:chExt cx="9885403" cy="4978562"/>
          </a:xfrm>
        </p:grpSpPr>
        <p:grpSp>
          <p:nvGrpSpPr>
            <p:cNvPr id="74" name="グループ化 73">
              <a:extLst>
                <a:ext uri="{FF2B5EF4-FFF2-40B4-BE49-F238E27FC236}">
                  <a16:creationId xmlns:a16="http://schemas.microsoft.com/office/drawing/2014/main" id="{220B0D91-A77C-B184-2EA9-C216913ED28F}"/>
                </a:ext>
              </a:extLst>
            </p:cNvPr>
            <p:cNvGrpSpPr/>
            <p:nvPr/>
          </p:nvGrpSpPr>
          <p:grpSpPr>
            <a:xfrm>
              <a:off x="662427" y="2487973"/>
              <a:ext cx="9117660" cy="4346379"/>
              <a:chOff x="772578" y="2457034"/>
              <a:chExt cx="9117660" cy="4346379"/>
            </a:xfrm>
          </p:grpSpPr>
          <p:sp>
            <p:nvSpPr>
              <p:cNvPr id="76" name="テキスト ボックス 75">
                <a:extLst>
                  <a:ext uri="{FF2B5EF4-FFF2-40B4-BE49-F238E27FC236}">
                    <a16:creationId xmlns:a16="http://schemas.microsoft.com/office/drawing/2014/main" id="{AE761CD7-8941-9C33-1024-32BAEFDECF8F}"/>
                  </a:ext>
                </a:extLst>
              </p:cNvPr>
              <p:cNvSpPr txBox="1"/>
              <p:nvPr/>
            </p:nvSpPr>
            <p:spPr>
              <a:xfrm>
                <a:off x="911616" y="6487628"/>
                <a:ext cx="1518016" cy="315785"/>
              </a:xfrm>
              <a:prstGeom prst="rect">
                <a:avLst/>
              </a:prstGeom>
              <a:noFill/>
            </p:spPr>
            <p:txBody>
              <a:bodyPr wrap="none" rtlCol="0">
                <a:spAutoFit/>
              </a:bodyPr>
              <a:lstStyle/>
              <a:p>
                <a:r>
                  <a:rPr kumimoji="1" lang="ja-JP" altLang="en-US" sz="900">
                    <a:latin typeface="Meiryo UI" panose="020B0604030504040204" pitchFamily="50" charset="-128"/>
                    <a:ea typeface="Meiryo UI" panose="020B0604030504040204" pitchFamily="50" charset="-128"/>
                  </a:rPr>
                  <a:t>大阪歴史博物館</a:t>
                </a:r>
              </a:p>
            </p:txBody>
          </p:sp>
          <p:sp>
            <p:nvSpPr>
              <p:cNvPr id="77" name="テキスト ボックス 76">
                <a:extLst>
                  <a:ext uri="{FF2B5EF4-FFF2-40B4-BE49-F238E27FC236}">
                    <a16:creationId xmlns:a16="http://schemas.microsoft.com/office/drawing/2014/main" id="{5C66B0A6-25DD-21BD-4A64-CF31B942A561}"/>
                  </a:ext>
                </a:extLst>
              </p:cNvPr>
              <p:cNvSpPr txBox="1"/>
              <p:nvPr/>
            </p:nvSpPr>
            <p:spPr>
              <a:xfrm>
                <a:off x="7489655" y="4537302"/>
                <a:ext cx="2400583" cy="315785"/>
              </a:xfrm>
              <a:prstGeom prst="rect">
                <a:avLst/>
              </a:prstGeom>
              <a:noFill/>
            </p:spPr>
            <p:txBody>
              <a:bodyPr wrap="none" rtlCol="0">
                <a:spAutoFit/>
              </a:bodyPr>
              <a:lstStyle/>
              <a:p>
                <a:r>
                  <a:rPr kumimoji="1" lang="ja-JP" altLang="en-US" sz="900">
                    <a:latin typeface="Meiryo UI" panose="020B0604030504040204" pitchFamily="50" charset="-128"/>
                    <a:ea typeface="Meiryo UI" panose="020B0604030504040204" pitchFamily="50" charset="-128"/>
                  </a:rPr>
                  <a:t>大阪城（戦国時代～近代）</a:t>
                </a:r>
              </a:p>
            </p:txBody>
          </p:sp>
          <p:sp>
            <p:nvSpPr>
              <p:cNvPr id="78" name="テキスト ボックス 77">
                <a:extLst>
                  <a:ext uri="{FF2B5EF4-FFF2-40B4-BE49-F238E27FC236}">
                    <a16:creationId xmlns:a16="http://schemas.microsoft.com/office/drawing/2014/main" id="{CE2C7372-ED91-F0B1-CEE0-47E82255BE6C}"/>
                  </a:ext>
                </a:extLst>
              </p:cNvPr>
              <p:cNvSpPr txBox="1"/>
              <p:nvPr/>
            </p:nvSpPr>
            <p:spPr>
              <a:xfrm>
                <a:off x="942380" y="5087914"/>
                <a:ext cx="1518016" cy="315785"/>
              </a:xfrm>
              <a:prstGeom prst="rect">
                <a:avLst/>
              </a:prstGeom>
              <a:noFill/>
            </p:spPr>
            <p:txBody>
              <a:bodyPr wrap="none" rtlCol="0">
                <a:spAutoFit/>
              </a:bodyPr>
              <a:lstStyle/>
              <a:p>
                <a:r>
                  <a:rPr kumimoji="1" lang="zh-TW" altLang="en-US" sz="900">
                    <a:latin typeface="Meiryo UI" panose="020B0604030504040204" pitchFamily="50" charset="-128"/>
                    <a:ea typeface="Meiryo UI" panose="020B0604030504040204" pitchFamily="50" charset="-128"/>
                  </a:rPr>
                  <a:t>泉布観（</a:t>
                </a:r>
                <a:r>
                  <a:rPr kumimoji="1" lang="ja-JP" altLang="en-US" sz="900">
                    <a:latin typeface="Meiryo UI" panose="020B0604030504040204" pitchFamily="50" charset="-128"/>
                    <a:ea typeface="Meiryo UI" panose="020B0604030504040204" pitchFamily="50" charset="-128"/>
                  </a:rPr>
                  <a:t>近代</a:t>
                </a:r>
                <a:r>
                  <a:rPr kumimoji="1" lang="zh-TW" altLang="en-US" sz="900">
                    <a:latin typeface="Meiryo UI" panose="020B0604030504040204" pitchFamily="50" charset="-128"/>
                    <a:ea typeface="Meiryo UI" panose="020B0604030504040204" pitchFamily="50" charset="-128"/>
                  </a:rPr>
                  <a:t>）</a:t>
                </a:r>
                <a:endParaRPr kumimoji="1" lang="ja-JP" altLang="en-US" sz="900">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B5C2B1FD-D725-3C57-B17F-189F987130C3}"/>
                  </a:ext>
                </a:extLst>
              </p:cNvPr>
              <p:cNvSpPr txBox="1"/>
              <p:nvPr/>
            </p:nvSpPr>
            <p:spPr>
              <a:xfrm>
                <a:off x="777674" y="3646786"/>
                <a:ext cx="2047557" cy="315785"/>
              </a:xfrm>
              <a:prstGeom prst="rect">
                <a:avLst/>
              </a:prstGeom>
              <a:noFill/>
            </p:spPr>
            <p:txBody>
              <a:bodyPr wrap="none" rtlCol="0">
                <a:spAutoFit/>
              </a:bodyPr>
              <a:lstStyle/>
              <a:p>
                <a:r>
                  <a:rPr kumimoji="1" lang="zh-TW" altLang="en-US" sz="900">
                    <a:latin typeface="Meiryo UI" panose="020B0604030504040204" pitchFamily="50" charset="-128"/>
                    <a:ea typeface="Meiryo UI" panose="020B0604030504040204" pitchFamily="50" charset="-128"/>
                  </a:rPr>
                  <a:t>旧桜宮公会堂（</a:t>
                </a:r>
                <a:r>
                  <a:rPr kumimoji="1" lang="ja-JP" altLang="en-US" sz="900">
                    <a:latin typeface="Meiryo UI" panose="020B0604030504040204" pitchFamily="50" charset="-128"/>
                    <a:ea typeface="Meiryo UI" panose="020B0604030504040204" pitchFamily="50" charset="-128"/>
                  </a:rPr>
                  <a:t>近代</a:t>
                </a:r>
                <a:r>
                  <a:rPr kumimoji="1" lang="zh-TW" altLang="en-US" sz="900">
                    <a:latin typeface="Meiryo UI" panose="020B0604030504040204" pitchFamily="50" charset="-128"/>
                    <a:ea typeface="Meiryo UI" panose="020B0604030504040204" pitchFamily="50" charset="-128"/>
                  </a:rPr>
                  <a:t>）</a:t>
                </a:r>
                <a:endParaRPr kumimoji="1" lang="ja-JP" altLang="en-US" sz="90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8278AB69-AEA8-8494-6A1D-CF34C0207FF2}"/>
                  </a:ext>
                </a:extLst>
              </p:cNvPr>
              <p:cNvSpPr txBox="1"/>
              <p:nvPr/>
            </p:nvSpPr>
            <p:spPr>
              <a:xfrm>
                <a:off x="7805444" y="6337828"/>
                <a:ext cx="1694530" cy="315785"/>
              </a:xfrm>
              <a:prstGeom prst="rect">
                <a:avLst/>
              </a:prstGeom>
              <a:noFill/>
            </p:spPr>
            <p:txBody>
              <a:bodyPr wrap="none" rtlCol="0">
                <a:spAutoFit/>
              </a:bodyPr>
              <a:lstStyle/>
              <a:p>
                <a:r>
                  <a:rPr kumimoji="1" lang="zh-TW" altLang="en-US" sz="900">
                    <a:latin typeface="Meiryo UI" panose="020B0604030504040204" pitchFamily="50" charset="-128"/>
                    <a:ea typeface="Meiryo UI" panose="020B0604030504040204" pitchFamily="50" charset="-128"/>
                  </a:rPr>
                  <a:t>難波宮跡（</a:t>
                </a:r>
                <a:r>
                  <a:rPr kumimoji="1" lang="ja-JP" altLang="en-US" sz="900">
                    <a:latin typeface="Meiryo UI" panose="020B0604030504040204" pitchFamily="50" charset="-128"/>
                    <a:ea typeface="Meiryo UI" panose="020B0604030504040204" pitchFamily="50" charset="-128"/>
                  </a:rPr>
                  <a:t>古代</a:t>
                </a:r>
                <a:r>
                  <a:rPr kumimoji="1" lang="zh-TW" altLang="en-US" sz="900">
                    <a:latin typeface="Meiryo UI" panose="020B0604030504040204" pitchFamily="50" charset="-128"/>
                    <a:ea typeface="Meiryo UI" panose="020B0604030504040204" pitchFamily="50" charset="-128"/>
                  </a:rPr>
                  <a:t>）</a:t>
                </a:r>
                <a:endParaRPr kumimoji="1" lang="ja-JP" altLang="en-US" sz="900">
                  <a:latin typeface="Meiryo UI" panose="020B0604030504040204" pitchFamily="50" charset="-128"/>
                  <a:ea typeface="Meiryo UI" panose="020B0604030504040204" pitchFamily="50" charset="-128"/>
                </a:endParaRPr>
              </a:p>
            </p:txBody>
          </p:sp>
          <p:pic>
            <p:nvPicPr>
              <p:cNvPr id="81" name="図 80">
                <a:extLst>
                  <a:ext uri="{FF2B5EF4-FFF2-40B4-BE49-F238E27FC236}">
                    <a16:creationId xmlns:a16="http://schemas.microsoft.com/office/drawing/2014/main" id="{4A050009-4249-C21E-3676-AD4ED2CF80A8}"/>
                  </a:ext>
                </a:extLst>
              </p:cNvPr>
              <p:cNvPicPr>
                <a:picLocks noChangeAspect="1"/>
              </p:cNvPicPr>
              <p:nvPr/>
            </p:nvPicPr>
            <p:blipFill>
              <a:blip r:embed="rId2"/>
              <a:stretch>
                <a:fillRect/>
              </a:stretch>
            </p:blipFill>
            <p:spPr>
              <a:xfrm>
                <a:off x="2789207" y="2561485"/>
                <a:ext cx="4429125" cy="3924300"/>
              </a:xfrm>
              <a:prstGeom prst="rect">
                <a:avLst/>
              </a:prstGeom>
            </p:spPr>
          </p:pic>
          <p:cxnSp>
            <p:nvCxnSpPr>
              <p:cNvPr id="82" name="直線矢印コネクタ 81">
                <a:extLst>
                  <a:ext uri="{FF2B5EF4-FFF2-40B4-BE49-F238E27FC236}">
                    <a16:creationId xmlns:a16="http://schemas.microsoft.com/office/drawing/2014/main" id="{A3FAAA44-F003-F794-A449-1EBEBAD9E02C}"/>
                  </a:ext>
                </a:extLst>
              </p:cNvPr>
              <p:cNvCxnSpPr>
                <a:cxnSpLocks/>
              </p:cNvCxnSpPr>
              <p:nvPr/>
            </p:nvCxnSpPr>
            <p:spPr>
              <a:xfrm>
                <a:off x="4412677" y="3132295"/>
                <a:ext cx="449164" cy="1339697"/>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3" name="直線矢印コネクタ 82">
                <a:extLst>
                  <a:ext uri="{FF2B5EF4-FFF2-40B4-BE49-F238E27FC236}">
                    <a16:creationId xmlns:a16="http://schemas.microsoft.com/office/drawing/2014/main" id="{A768BB6F-5C0B-32CD-23BC-6E669C960D0B}"/>
                  </a:ext>
                </a:extLst>
              </p:cNvPr>
              <p:cNvCxnSpPr>
                <a:cxnSpLocks/>
              </p:cNvCxnSpPr>
              <p:nvPr/>
            </p:nvCxnSpPr>
            <p:spPr>
              <a:xfrm flipH="1">
                <a:off x="4695032" y="5472565"/>
                <a:ext cx="235978" cy="526295"/>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4" name="直線矢印コネクタ 83">
                <a:extLst>
                  <a:ext uri="{FF2B5EF4-FFF2-40B4-BE49-F238E27FC236}">
                    <a16:creationId xmlns:a16="http://schemas.microsoft.com/office/drawing/2014/main" id="{2873B749-DBDD-2150-2D21-1D12141759C0}"/>
                  </a:ext>
                </a:extLst>
              </p:cNvPr>
              <p:cNvCxnSpPr>
                <a:cxnSpLocks/>
              </p:cNvCxnSpPr>
              <p:nvPr/>
            </p:nvCxnSpPr>
            <p:spPr>
              <a:xfrm flipH="1">
                <a:off x="4305828" y="5359773"/>
                <a:ext cx="310225" cy="225585"/>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85" name="図 84">
                <a:extLst>
                  <a:ext uri="{FF2B5EF4-FFF2-40B4-BE49-F238E27FC236}">
                    <a16:creationId xmlns:a16="http://schemas.microsoft.com/office/drawing/2014/main" id="{11DA2322-A8FC-ACFA-1124-BF528F5664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1466" y="5359773"/>
                <a:ext cx="1785750" cy="1183278"/>
              </a:xfrm>
              <a:prstGeom prst="rect">
                <a:avLst/>
              </a:prstGeom>
              <a:effectLst>
                <a:softEdge rad="63500"/>
              </a:effectLst>
            </p:spPr>
          </p:pic>
          <p:pic>
            <p:nvPicPr>
              <p:cNvPr id="86" name="図 85">
                <a:extLst>
                  <a:ext uri="{FF2B5EF4-FFF2-40B4-BE49-F238E27FC236}">
                    <a16:creationId xmlns:a16="http://schemas.microsoft.com/office/drawing/2014/main" id="{F20435A9-0A91-2583-AF0C-84E35F77E2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578" y="4008169"/>
                <a:ext cx="1884037" cy="1159861"/>
              </a:xfrm>
              <a:prstGeom prst="rect">
                <a:avLst/>
              </a:prstGeom>
              <a:ln>
                <a:noFill/>
              </a:ln>
              <a:effectLst>
                <a:softEdge rad="112500"/>
              </a:effectLst>
            </p:spPr>
          </p:pic>
          <p:pic>
            <p:nvPicPr>
              <p:cNvPr id="87" name="図 86">
                <a:extLst>
                  <a:ext uri="{FF2B5EF4-FFF2-40B4-BE49-F238E27FC236}">
                    <a16:creationId xmlns:a16="http://schemas.microsoft.com/office/drawing/2014/main" id="{834E5F01-94D6-63AE-338C-B131DC054E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621" y="2486365"/>
                <a:ext cx="1728000" cy="1291860"/>
              </a:xfrm>
              <a:prstGeom prst="rect">
                <a:avLst/>
              </a:prstGeom>
              <a:ln>
                <a:noFill/>
              </a:ln>
              <a:effectLst>
                <a:softEdge rad="112500"/>
              </a:effectLst>
            </p:spPr>
          </p:pic>
          <p:pic>
            <p:nvPicPr>
              <p:cNvPr id="88" name="図 87">
                <a:extLst>
                  <a:ext uri="{FF2B5EF4-FFF2-40B4-BE49-F238E27FC236}">
                    <a16:creationId xmlns:a16="http://schemas.microsoft.com/office/drawing/2014/main" id="{E72F3ECD-3118-6436-1315-AA3383E791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9860" y="5083252"/>
                <a:ext cx="2383275" cy="1338243"/>
              </a:xfrm>
              <a:prstGeom prst="rect">
                <a:avLst/>
              </a:prstGeom>
              <a:ln>
                <a:noFill/>
              </a:ln>
              <a:effectLst>
                <a:softEdge rad="112500"/>
              </a:effectLst>
            </p:spPr>
          </p:pic>
          <p:pic>
            <p:nvPicPr>
              <p:cNvPr id="89" name="図 88">
                <a:extLst>
                  <a:ext uri="{FF2B5EF4-FFF2-40B4-BE49-F238E27FC236}">
                    <a16:creationId xmlns:a16="http://schemas.microsoft.com/office/drawing/2014/main" id="{C5C4F9C7-E4B5-B09F-93C2-C936C923D53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09860" y="2457034"/>
                <a:ext cx="2473377" cy="2162744"/>
              </a:xfrm>
              <a:prstGeom prst="rect">
                <a:avLst/>
              </a:prstGeom>
              <a:ln>
                <a:noFill/>
              </a:ln>
              <a:effectLst>
                <a:softEdge rad="112500"/>
              </a:effectLst>
            </p:spPr>
          </p:pic>
          <p:sp>
            <p:nvSpPr>
              <p:cNvPr id="90" name="楕円 89">
                <a:extLst>
                  <a:ext uri="{FF2B5EF4-FFF2-40B4-BE49-F238E27FC236}">
                    <a16:creationId xmlns:a16="http://schemas.microsoft.com/office/drawing/2014/main" id="{280BCF7B-1563-CF4F-62AA-A4D254C06B97}"/>
                  </a:ext>
                </a:extLst>
              </p:cNvPr>
              <p:cNvSpPr/>
              <p:nvPr/>
            </p:nvSpPr>
            <p:spPr>
              <a:xfrm>
                <a:off x="4931010" y="4865265"/>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E71719CE-0603-331E-266E-27294C6650D4}"/>
                  </a:ext>
                </a:extLst>
              </p:cNvPr>
              <p:cNvSpPr/>
              <p:nvPr/>
            </p:nvSpPr>
            <p:spPr>
              <a:xfrm>
                <a:off x="4227231" y="2816340"/>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91">
                <a:extLst>
                  <a:ext uri="{FF2B5EF4-FFF2-40B4-BE49-F238E27FC236}">
                    <a16:creationId xmlns:a16="http://schemas.microsoft.com/office/drawing/2014/main" id="{4E3EC84E-C43D-7804-AAA8-B64BECA8C150}"/>
                  </a:ext>
                </a:extLst>
              </p:cNvPr>
              <p:cNvSpPr/>
              <p:nvPr/>
            </p:nvSpPr>
            <p:spPr>
              <a:xfrm>
                <a:off x="4072535" y="5582175"/>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1649A4B3-E077-71FE-8647-9D31F05A3DD1}"/>
                  </a:ext>
                </a:extLst>
              </p:cNvPr>
              <p:cNvSpPr/>
              <p:nvPr/>
            </p:nvSpPr>
            <p:spPr>
              <a:xfrm>
                <a:off x="4523129" y="6044550"/>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矢印コネクタ 93">
                <a:extLst>
                  <a:ext uri="{FF2B5EF4-FFF2-40B4-BE49-F238E27FC236}">
                    <a16:creationId xmlns:a16="http://schemas.microsoft.com/office/drawing/2014/main" id="{6AEF09AA-D46F-12E1-AA10-006C031144C6}"/>
                  </a:ext>
                </a:extLst>
              </p:cNvPr>
              <p:cNvCxnSpPr>
                <a:cxnSpLocks/>
              </p:cNvCxnSpPr>
              <p:nvPr/>
            </p:nvCxnSpPr>
            <p:spPr>
              <a:xfrm flipV="1">
                <a:off x="5229095" y="3631822"/>
                <a:ext cx="2195030" cy="1233443"/>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cxnSp>
            <p:nvCxnSpPr>
              <p:cNvPr id="95" name="直線矢印コネクタ 94">
                <a:extLst>
                  <a:ext uri="{FF2B5EF4-FFF2-40B4-BE49-F238E27FC236}">
                    <a16:creationId xmlns:a16="http://schemas.microsoft.com/office/drawing/2014/main" id="{E258590C-6D3C-3A3F-35B3-A0873596D5D8}"/>
                  </a:ext>
                </a:extLst>
              </p:cNvPr>
              <p:cNvCxnSpPr>
                <a:cxnSpLocks/>
              </p:cNvCxnSpPr>
              <p:nvPr/>
            </p:nvCxnSpPr>
            <p:spPr>
              <a:xfrm flipH="1">
                <a:off x="2543621" y="2743867"/>
                <a:ext cx="1593829" cy="388428"/>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cxnSp>
            <p:nvCxnSpPr>
              <p:cNvPr id="96" name="直線矢印コネクタ 95">
                <a:extLst>
                  <a:ext uri="{FF2B5EF4-FFF2-40B4-BE49-F238E27FC236}">
                    <a16:creationId xmlns:a16="http://schemas.microsoft.com/office/drawing/2014/main" id="{56FB67C3-1EB3-0CCD-7AD0-5F3D98BD01F9}"/>
                  </a:ext>
                </a:extLst>
              </p:cNvPr>
              <p:cNvCxnSpPr>
                <a:cxnSpLocks/>
              </p:cNvCxnSpPr>
              <p:nvPr/>
            </p:nvCxnSpPr>
            <p:spPr>
              <a:xfrm flipH="1">
                <a:off x="2605517" y="3057782"/>
                <a:ext cx="1615632" cy="1652114"/>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cxnSp>
            <p:nvCxnSpPr>
              <p:cNvPr id="97" name="直線矢印コネクタ 96">
                <a:extLst>
                  <a:ext uri="{FF2B5EF4-FFF2-40B4-BE49-F238E27FC236}">
                    <a16:creationId xmlns:a16="http://schemas.microsoft.com/office/drawing/2014/main" id="{47DF3360-4865-79D4-0B7A-A31447B4818B}"/>
                  </a:ext>
                </a:extLst>
              </p:cNvPr>
              <p:cNvCxnSpPr>
                <a:cxnSpLocks/>
              </p:cNvCxnSpPr>
              <p:nvPr/>
            </p:nvCxnSpPr>
            <p:spPr>
              <a:xfrm flipH="1">
                <a:off x="2639314" y="5782164"/>
                <a:ext cx="1382731" cy="239821"/>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cxnSp>
            <p:nvCxnSpPr>
              <p:cNvPr id="98" name="直線矢印コネクタ 97">
                <a:extLst>
                  <a:ext uri="{FF2B5EF4-FFF2-40B4-BE49-F238E27FC236}">
                    <a16:creationId xmlns:a16="http://schemas.microsoft.com/office/drawing/2014/main" id="{12478DAC-89E8-6C20-3AC7-BB29DC2AF74C}"/>
                  </a:ext>
                </a:extLst>
              </p:cNvPr>
              <p:cNvCxnSpPr>
                <a:cxnSpLocks/>
              </p:cNvCxnSpPr>
              <p:nvPr/>
            </p:nvCxnSpPr>
            <p:spPr>
              <a:xfrm flipV="1">
                <a:off x="4773101" y="5951412"/>
                <a:ext cx="2574339" cy="192363"/>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sp>
            <p:nvSpPr>
              <p:cNvPr id="99" name="楕円 98">
                <a:extLst>
                  <a:ext uri="{FF2B5EF4-FFF2-40B4-BE49-F238E27FC236}">
                    <a16:creationId xmlns:a16="http://schemas.microsoft.com/office/drawing/2014/main" id="{436E95A6-F63D-2479-8D4E-4E4D31F5C4D8}"/>
                  </a:ext>
                </a:extLst>
              </p:cNvPr>
              <p:cNvSpPr/>
              <p:nvPr/>
            </p:nvSpPr>
            <p:spPr>
              <a:xfrm>
                <a:off x="4566589" y="4517682"/>
                <a:ext cx="991915" cy="94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100" name="楕円 99">
                <a:extLst>
                  <a:ext uri="{FF2B5EF4-FFF2-40B4-BE49-F238E27FC236}">
                    <a16:creationId xmlns:a16="http://schemas.microsoft.com/office/drawing/2014/main" id="{A3FA7219-D06A-BC48-834E-635F5B2C6589}"/>
                  </a:ext>
                </a:extLst>
              </p:cNvPr>
              <p:cNvSpPr/>
              <p:nvPr/>
            </p:nvSpPr>
            <p:spPr>
              <a:xfrm>
                <a:off x="4160357" y="2596099"/>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a:extLst>
                <a:ext uri="{FF2B5EF4-FFF2-40B4-BE49-F238E27FC236}">
                  <a16:creationId xmlns:a16="http://schemas.microsoft.com/office/drawing/2014/main" id="{31428514-D663-7440-0D4E-5C3230CF7D4C}"/>
                </a:ext>
              </a:extLst>
            </p:cNvPr>
            <p:cNvSpPr txBox="1"/>
            <p:nvPr/>
          </p:nvSpPr>
          <p:spPr>
            <a:xfrm>
              <a:off x="387197" y="1855790"/>
              <a:ext cx="9885403" cy="736832"/>
            </a:xfrm>
            <a:prstGeom prst="rect">
              <a:avLst/>
            </a:prstGeom>
            <a:noFill/>
          </p:spPr>
          <p:txBody>
            <a:bodyPr wrap="square" rtlCol="0">
              <a:spAutoFit/>
            </a:bodyPr>
            <a:lstStyle/>
            <a:p>
              <a:pPr marL="197739"/>
              <a:r>
                <a:rPr lang="ja-JP" altLang="en-US" sz="1050" u="sng">
                  <a:latin typeface="Meiryo UI" panose="020B0604030504040204" pitchFamily="50" charset="-128"/>
                  <a:ea typeface="Meiryo UI" panose="020B0604030504040204" pitchFamily="50" charset="-128"/>
                </a:rPr>
                <a:t>大阪の都市としての通史</a:t>
              </a:r>
              <a:endParaRPr lang="en-US" altLang="ja-JP" sz="1050" u="sng">
                <a:latin typeface="Meiryo UI" panose="020B0604030504040204" pitchFamily="50" charset="-128"/>
                <a:ea typeface="Meiryo UI" panose="020B0604030504040204" pitchFamily="50" charset="-128"/>
              </a:endParaRPr>
            </a:p>
            <a:p>
              <a:pPr marL="197739"/>
              <a:r>
                <a:rPr lang="ja-JP" altLang="en-US" sz="1050">
                  <a:latin typeface="Meiryo UI" panose="020B0604030504040204" pitchFamily="50" charset="-128"/>
                  <a:ea typeface="Meiryo UI" panose="020B0604030504040204" pitchFamily="50" charset="-128"/>
                </a:rPr>
                <a:t>　　難波宮跡（古代）～大阪城（戦国時代～近代）～泉布観（近代）、歴史博物館</a:t>
              </a:r>
              <a:endParaRPr lang="en-US" altLang="ja-JP" sz="1050">
                <a:latin typeface="Meiryo UI" panose="020B0604030504040204" pitchFamily="50" charset="-128"/>
                <a:ea typeface="Meiryo UI" panose="020B0604030504040204" pitchFamily="50" charset="-128"/>
              </a:endParaRPr>
            </a:p>
            <a:p>
              <a:pPr marL="197739"/>
              <a:endParaRPr lang="en-US" altLang="ja-JP" sz="800">
                <a:latin typeface="Meiryo UI" panose="020B0604030504040204" pitchFamily="50" charset="-128"/>
                <a:ea typeface="Meiryo UI" panose="020B0604030504040204" pitchFamily="50" charset="-128"/>
              </a:endParaRPr>
            </a:p>
          </p:txBody>
        </p:sp>
      </p:grpSp>
      <p:sp>
        <p:nvSpPr>
          <p:cNvPr id="4" name="テキスト プレースホルダー 3">
            <a:extLst>
              <a:ext uri="{FF2B5EF4-FFF2-40B4-BE49-F238E27FC236}">
                <a16:creationId xmlns:a16="http://schemas.microsoft.com/office/drawing/2014/main" id="{6568C110-2D57-BA73-933D-7C217521763A}"/>
              </a:ext>
            </a:extLst>
          </p:cNvPr>
          <p:cNvSpPr>
            <a:spLocks noGrp="1"/>
          </p:cNvSpPr>
          <p:nvPr>
            <p:ph type="body" sz="quarter" idx="12"/>
          </p:nvPr>
        </p:nvSpPr>
        <p:spPr/>
        <p:txBody>
          <a:bodyPr/>
          <a:lstStyle/>
          <a:p>
            <a:r>
              <a:rPr lang="ja-JP" altLang="en-US"/>
              <a:t>近年、単なる見学ではない「学び」（体験を伴う“知”）に対する意欲を持った観光客が増加（コト消費への移行）しており、ニーズの変化に対応し、国内外からの来館者の獲得に向け新たな打ち出しが必要である。</a:t>
            </a:r>
          </a:p>
          <a:p>
            <a:r>
              <a:rPr lang="ja-JP" altLang="en-US"/>
              <a:t>大阪が誇る文化財（大阪城や泉布観など）や地方独立行政法人大阪市博物館機構が所管する６つの博物館等について、デジタル技術を活用した魅力発信等を行うことにより、誰もが文化財等に親しめる機会を創出し来訪者を増加させるとともに、各施設が連携し、市内各エリアを活性化し、にぎわい創出を図る。</a:t>
            </a:r>
          </a:p>
          <a:p>
            <a:r>
              <a:rPr lang="ja-JP" altLang="en-US"/>
              <a:t>本取組により、都市大阪に対する理解が深まり、都市としての魅力を更に楽しめるようにするとともに、都市格の向上、シビックプライドの醸成をめざす。</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40" name="正方形/長方形 39">
            <a:extLst>
              <a:ext uri="{FF2B5EF4-FFF2-40B4-BE49-F238E27FC236}">
                <a16:creationId xmlns:a16="http://schemas.microsoft.com/office/drawing/2014/main" id="{B74E5BFA-652F-4275-B129-AA30675A9E59}"/>
              </a:ext>
            </a:extLst>
          </p:cNvPr>
          <p:cNvSpPr/>
          <p:nvPr/>
        </p:nvSpPr>
        <p:spPr>
          <a:xfrm>
            <a:off x="445009" y="892800"/>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0" name="角丸四角形 19"/>
          <p:cNvSpPr/>
          <p:nvPr/>
        </p:nvSpPr>
        <p:spPr>
          <a:xfrm>
            <a:off x="7941965" y="3095282"/>
            <a:ext cx="1293223" cy="598259"/>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a:solidFill>
                  <a:srgbClr val="FFFFFF"/>
                </a:solidFill>
                <a:latin typeface="Yu Gothic UI" panose="020B0500000000000000" pitchFamily="50" charset="-128"/>
                <a:ea typeface="Yu Gothic UI" panose="020B0500000000000000" pitchFamily="50" charset="-128"/>
              </a:rPr>
              <a:t>大阪城の魅力発信</a:t>
            </a:r>
            <a:endParaRPr kumimoji="1" lang="en-US" altLang="ja-JP" sz="1015" b="1" kern="0">
              <a:solidFill>
                <a:srgbClr val="FFFFFF"/>
              </a:solidFill>
              <a:latin typeface="Yu Gothic UI" panose="020B0500000000000000" pitchFamily="50" charset="-128"/>
              <a:ea typeface="Yu Gothic UI" panose="020B0500000000000000" pitchFamily="50" charset="-128"/>
            </a:endParaRPr>
          </a:p>
        </p:txBody>
      </p:sp>
      <p:sp>
        <p:nvSpPr>
          <p:cNvPr id="21" name="角丸四角形 20"/>
          <p:cNvSpPr/>
          <p:nvPr/>
        </p:nvSpPr>
        <p:spPr>
          <a:xfrm>
            <a:off x="1186572" y="4441794"/>
            <a:ext cx="1249672" cy="720000"/>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a:solidFill>
                  <a:srgbClr val="FFFFFF"/>
                </a:solidFill>
                <a:latin typeface="Yu Gothic UI" panose="020B0500000000000000" pitchFamily="50" charset="-128"/>
                <a:ea typeface="Yu Gothic UI" panose="020B0500000000000000" pitchFamily="50" charset="-128"/>
              </a:rPr>
              <a:t>重要文化財などの</a:t>
            </a:r>
            <a:endParaRPr kumimoji="1" lang="en-US" altLang="ja-JP" sz="1015"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pPr>
            <a:r>
              <a:rPr kumimoji="1" lang="ja-JP" altLang="en-US" sz="1015" b="1" kern="0">
                <a:solidFill>
                  <a:srgbClr val="FFFFFF"/>
                </a:solidFill>
                <a:latin typeface="Yu Gothic UI" panose="020B0500000000000000" pitchFamily="50" charset="-128"/>
                <a:ea typeface="Yu Gothic UI" panose="020B0500000000000000" pitchFamily="50" charset="-128"/>
              </a:rPr>
              <a:t>魅力発信</a:t>
            </a:r>
            <a:endParaRPr kumimoji="1" lang="en-US" altLang="ja-JP" sz="1015" b="1" kern="0">
              <a:solidFill>
                <a:srgbClr val="FFFFFF"/>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1186572" y="5866900"/>
            <a:ext cx="1356283" cy="720000"/>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a:solidFill>
                  <a:srgbClr val="FFFFFF"/>
                </a:solidFill>
                <a:latin typeface="Yu Gothic UI" panose="020B0500000000000000" pitchFamily="50" charset="-128"/>
                <a:ea typeface="Yu Gothic UI" panose="020B0500000000000000" pitchFamily="50" charset="-128"/>
              </a:rPr>
              <a:t>博物館等の魅力発信</a:t>
            </a:r>
            <a:endParaRPr kumimoji="1" lang="en-US" altLang="ja-JP" sz="1015" b="1" kern="0">
              <a:solidFill>
                <a:srgbClr val="FFFFFF"/>
              </a:solidFill>
              <a:latin typeface="Yu Gothic UI" panose="020B0500000000000000" pitchFamily="50" charset="-128"/>
              <a:ea typeface="Yu Gothic UI" panose="020B0500000000000000" pitchFamily="50" charset="-128"/>
            </a:endParaRPr>
          </a:p>
        </p:txBody>
      </p:sp>
      <p:sp>
        <p:nvSpPr>
          <p:cNvPr id="23" name="コンテンツ プレースホルダー 2"/>
          <p:cNvSpPr txBox="1">
            <a:spLocks/>
          </p:cNvSpPr>
          <p:nvPr/>
        </p:nvSpPr>
        <p:spPr>
          <a:xfrm>
            <a:off x="1102855" y="2871898"/>
            <a:ext cx="8276026" cy="3835898"/>
          </a:xfrm>
          <a:prstGeom prst="rect">
            <a:avLst/>
          </a:prstGeom>
          <a:ln>
            <a:solidFill>
              <a:schemeClr val="tx1">
                <a:lumMod val="50000"/>
                <a:lumOff val="50000"/>
              </a:schemeClr>
            </a:solidFill>
          </a:ln>
        </p:spPr>
        <p:txBody>
          <a:bodyPr vert="horz" lIns="91440" tIns="45720" rIns="91440" bIns="45720" rtlCol="0" anchor="t" anchorCtr="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82562" indent="0">
              <a:lnSpc>
                <a:spcPts val="2000"/>
              </a:lnSpc>
              <a:buFont typeface="Arial" panose="020B0604020202020204" pitchFamily="34" charset="0"/>
              <a:buNone/>
            </a:pPr>
            <a:br>
              <a:rPr lang="en-US" altLang="ja-JP" sz="800"/>
            </a:br>
            <a:endParaRPr lang="en-US" altLang="ja-JP" sz="1600" b="1" u="sng"/>
          </a:p>
        </p:txBody>
      </p:sp>
      <p:sp>
        <p:nvSpPr>
          <p:cNvPr id="24" name="角丸四角形 23"/>
          <p:cNvSpPr/>
          <p:nvPr/>
        </p:nvSpPr>
        <p:spPr>
          <a:xfrm>
            <a:off x="768969" y="2774495"/>
            <a:ext cx="1683928" cy="310170"/>
          </a:xfrm>
          <a:prstGeom prst="roundRect">
            <a:avLst/>
          </a:prstGeom>
          <a:solidFill>
            <a:srgbClr val="AF1932"/>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Meiryo UI" panose="020B0604030504040204" pitchFamily="50" charset="-128"/>
                <a:ea typeface="Meiryo UI" panose="020B0604030504040204" pitchFamily="50" charset="-128"/>
              </a:rPr>
              <a:t>大阪城エリア</a:t>
            </a:r>
            <a:endParaRPr kumimoji="1" lang="en-US" altLang="ja-JP" sz="1200" b="1">
              <a:solidFill>
                <a:schemeClr val="bg1"/>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AB35E828-F370-722A-24A3-332AC2775CB9}"/>
              </a:ext>
            </a:extLst>
          </p:cNvPr>
          <p:cNvSpPr>
            <a:spLocks noGrp="1"/>
          </p:cNvSpPr>
          <p:nvPr>
            <p:ph type="title"/>
          </p:nvPr>
        </p:nvSpPr>
        <p:spPr>
          <a:xfrm>
            <a:off x="446400" y="136801"/>
            <a:ext cx="4887600" cy="396600"/>
          </a:xfrm>
        </p:spPr>
        <p:txBody>
          <a:bodyPr/>
          <a:lstStyle/>
          <a:p>
            <a:r>
              <a:rPr lang="ja-JP" altLang="en-US"/>
              <a:t>デジタル技術を活用した大阪のにぎわい創出</a:t>
            </a:r>
          </a:p>
        </p:txBody>
      </p:sp>
      <p:sp>
        <p:nvSpPr>
          <p:cNvPr id="2" name="スライド番号プレースホルダー 2">
            <a:extLst>
              <a:ext uri="{FF2B5EF4-FFF2-40B4-BE49-F238E27FC236}">
                <a16:creationId xmlns:a16="http://schemas.microsoft.com/office/drawing/2014/main" id="{3343BF79-D028-FB14-43F8-50675878BAB6}"/>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57</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957768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プレースホルダー 33">
            <a:extLst>
              <a:ext uri="{FF2B5EF4-FFF2-40B4-BE49-F238E27FC236}">
                <a16:creationId xmlns:a16="http://schemas.microsoft.com/office/drawing/2014/main" id="{54185C62-7EA1-32AC-7D43-C1DA01446411}"/>
              </a:ext>
            </a:extLst>
          </p:cNvPr>
          <p:cNvSpPr>
            <a:spLocks noGrp="1"/>
          </p:cNvSpPr>
          <p:nvPr>
            <p:ph type="body" sz="quarter" idx="13"/>
          </p:nvPr>
        </p:nvSpPr>
        <p:spPr/>
        <p:txBody>
          <a:bodyPr/>
          <a:lstStyle/>
          <a:p>
            <a:r>
              <a:rPr lang="ja-JP" altLang="en-US"/>
              <a:t>都市大阪に対する理解が深まり、都市としての魅力を</a:t>
            </a:r>
            <a:br>
              <a:rPr lang="ja-JP" altLang="en-US"/>
            </a:br>
            <a:r>
              <a:rPr lang="ja-JP" altLang="en-US"/>
              <a:t>更に楽しめるようにするとともに、都市格の向上、シビックプライドの醸成が図られていること。</a:t>
            </a:r>
          </a:p>
        </p:txBody>
      </p:sp>
      <p:sp>
        <p:nvSpPr>
          <p:cNvPr id="37" name="テキスト プレースホルダー 3">
            <a:extLst>
              <a:ext uri="{FF2B5EF4-FFF2-40B4-BE49-F238E27FC236}">
                <a16:creationId xmlns:a16="http://schemas.microsoft.com/office/drawing/2014/main" id="{47996BAB-E096-13B8-45B6-B26ED5A23763}"/>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デジタル技術を活用した大阪城天守閣の魅力発信を行うことにより、新たな来館者・来園者の獲得を図るとともに、市内の博物館施設や歴史的建築物と連携して、観光客の回遊性を図る取組を実施し、エリアの活性化、にぎわい創出を図る。</a:t>
            </a:r>
          </a:p>
          <a:p>
            <a:r>
              <a:rPr lang="ja-JP" altLang="en-US"/>
              <a:t>大阪城天守閣の貴重な館蔵品の魅力や、大阪城の歴史を伝える映像コンテンツを作成し、館内展示として披露することで、新たな来館者の獲得及び歴史資料への新たなアプローチの機会を提供する。</a:t>
            </a:r>
          </a:p>
          <a:p>
            <a:r>
              <a:rPr lang="ja-JP" altLang="en-US"/>
              <a:t>デジタル技術を活用し、動画等による多言語対応の史跡案内を提供し、園内の周遊を図る。</a:t>
            </a:r>
          </a:p>
        </p:txBody>
      </p:sp>
      <p:grpSp>
        <p:nvGrpSpPr>
          <p:cNvPr id="39" name="グループ化 38">
            <a:extLst>
              <a:ext uri="{FF2B5EF4-FFF2-40B4-BE49-F238E27FC236}">
                <a16:creationId xmlns:a16="http://schemas.microsoft.com/office/drawing/2014/main" id="{7C948BA8-9443-C8E9-E615-B354D0F612DA}"/>
              </a:ext>
            </a:extLst>
          </p:cNvPr>
          <p:cNvGrpSpPr/>
          <p:nvPr/>
        </p:nvGrpSpPr>
        <p:grpSpPr>
          <a:xfrm>
            <a:off x="447675" y="3429000"/>
            <a:ext cx="1375502" cy="243520"/>
            <a:chOff x="528309" y="7695403"/>
            <a:chExt cx="1375502" cy="243520"/>
          </a:xfrm>
        </p:grpSpPr>
        <p:sp>
          <p:nvSpPr>
            <p:cNvPr id="40" name="正方形/長方形 39">
              <a:extLst>
                <a:ext uri="{FF2B5EF4-FFF2-40B4-BE49-F238E27FC236}">
                  <a16:creationId xmlns:a16="http://schemas.microsoft.com/office/drawing/2014/main" id="{533722DF-1021-188D-C124-5CF10857006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CDA4F87F-982C-8C27-9599-4F2CC7689239}"/>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42" name="図 41">
            <a:extLst>
              <a:ext uri="{FF2B5EF4-FFF2-40B4-BE49-F238E27FC236}">
                <a16:creationId xmlns:a16="http://schemas.microsoft.com/office/drawing/2014/main" id="{4BD828B4-9089-C623-EEE7-5DE897D6B7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0200" y="4813605"/>
            <a:ext cx="1946026" cy="1587195"/>
          </a:xfrm>
          <a:prstGeom prst="rect">
            <a:avLst/>
          </a:prstGeom>
        </p:spPr>
      </p:pic>
      <p:sp>
        <p:nvSpPr>
          <p:cNvPr id="43" name="テキスト ボックス 42">
            <a:extLst>
              <a:ext uri="{FF2B5EF4-FFF2-40B4-BE49-F238E27FC236}">
                <a16:creationId xmlns:a16="http://schemas.microsoft.com/office/drawing/2014/main" id="{48074A5B-ABCB-CD49-9E47-1215856F53AC}"/>
              </a:ext>
            </a:extLst>
          </p:cNvPr>
          <p:cNvSpPr txBox="1"/>
          <p:nvPr/>
        </p:nvSpPr>
        <p:spPr>
          <a:xfrm>
            <a:off x="1011628" y="6354813"/>
            <a:ext cx="301135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ja-JP" altLang="en-US" sz="1000" b="1">
                <a:solidFill>
                  <a:prstClr val="black"/>
                </a:solidFill>
                <a:latin typeface="Yu Gothic UI" panose="020B0500000000000000" pitchFamily="50" charset="-128"/>
                <a:ea typeface="Yu Gothic UI" panose="020B0500000000000000" pitchFamily="50" charset="-128"/>
              </a:rPr>
              <a:t>動画・静止画等による多言語対応の史跡案内を提供</a:t>
            </a:r>
          </a:p>
        </p:txBody>
      </p:sp>
      <p:graphicFrame>
        <p:nvGraphicFramePr>
          <p:cNvPr id="44" name="表 43">
            <a:extLst>
              <a:ext uri="{FF2B5EF4-FFF2-40B4-BE49-F238E27FC236}">
                <a16:creationId xmlns:a16="http://schemas.microsoft.com/office/drawing/2014/main" id="{0C7A4DFE-02C9-8F84-3293-B689890969B1}"/>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45" name="スライド番号プレースホルダー 2">
            <a:extLst>
              <a:ext uri="{FF2B5EF4-FFF2-40B4-BE49-F238E27FC236}">
                <a16:creationId xmlns:a16="http://schemas.microsoft.com/office/drawing/2014/main" id="{D85E5104-B390-64F3-5E98-4AF3CC7F2A04}"/>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58</a:t>
            </a:fld>
            <a:endParaRPr kumimoji="1" lang="en-GB">
              <a:latin typeface="Yu Gothic UI" panose="020B0500000000000000" pitchFamily="50" charset="-128"/>
              <a:ea typeface="Yu Gothic UI" panose="020B0500000000000000" pitchFamily="50" charset="-128"/>
            </a:endParaRPr>
          </a:p>
        </p:txBody>
      </p:sp>
      <p:sp>
        <p:nvSpPr>
          <p:cNvPr id="46" name="正方形/長方形 45">
            <a:extLst>
              <a:ext uri="{FF2B5EF4-FFF2-40B4-BE49-F238E27FC236}">
                <a16:creationId xmlns:a16="http://schemas.microsoft.com/office/drawing/2014/main" id="{5783BCBE-F3B4-6CA3-7D05-EB6153289B7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7" name="正方形/長方形 46">
            <a:extLst>
              <a:ext uri="{FF2B5EF4-FFF2-40B4-BE49-F238E27FC236}">
                <a16:creationId xmlns:a16="http://schemas.microsoft.com/office/drawing/2014/main" id="{66E9DB52-82DD-F4F1-6F70-2778C5B92B1C}"/>
              </a:ext>
            </a:extLst>
          </p:cNvPr>
          <p:cNvSpPr/>
          <p:nvPr/>
        </p:nvSpPr>
        <p:spPr>
          <a:xfrm>
            <a:off x="4860000" y="1963153"/>
            <a:ext cx="972000" cy="23802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8" name="テキスト プレースホルダー 5">
            <a:extLst>
              <a:ext uri="{FF2B5EF4-FFF2-40B4-BE49-F238E27FC236}">
                <a16:creationId xmlns:a16="http://schemas.microsoft.com/office/drawing/2014/main" id="{7D6F68F3-23AB-52D5-7300-05A8B2D8A632}"/>
              </a:ext>
            </a:extLst>
          </p:cNvPr>
          <p:cNvSpPr txBox="1">
            <a:spLocks/>
          </p:cNvSpPr>
          <p:nvPr/>
        </p:nvSpPr>
        <p:spPr>
          <a:xfrm>
            <a:off x="5904000" y="1963153"/>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1"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a:ln w="0"/>
                <a:solidFill>
                  <a:srgbClr val="000000"/>
                </a:solidFill>
                <a:latin typeface="Yu Gothic UI" panose="020B0500000000000000" pitchFamily="50" charset="-128"/>
                <a:ea typeface="Yu Gothic UI" panose="020B0500000000000000" pitchFamily="50" charset="-128"/>
              </a:rPr>
              <a:t>史跡案内板の</a:t>
            </a:r>
            <a:r>
              <a:rPr lang="en-US" altLang="ja-JP" b="0">
                <a:ln w="0"/>
                <a:solidFill>
                  <a:srgbClr val="000000"/>
                </a:solidFill>
                <a:latin typeface="Yu Gothic UI" panose="020B0500000000000000" pitchFamily="50" charset="-128"/>
                <a:ea typeface="Yu Gothic UI" panose="020B0500000000000000" pitchFamily="50" charset="-128"/>
              </a:rPr>
              <a:t>QR</a:t>
            </a:r>
            <a:r>
              <a:rPr lang="ja-JP" altLang="en-US" b="0">
                <a:ln w="0"/>
                <a:solidFill>
                  <a:srgbClr val="000000"/>
                </a:solidFill>
                <a:latin typeface="Yu Gothic UI" panose="020B0500000000000000" pitchFamily="50" charset="-128"/>
                <a:ea typeface="Yu Gothic UI" panose="020B0500000000000000" pitchFamily="50" charset="-128"/>
              </a:rPr>
              <a:t>コードの読取</a:t>
            </a:r>
            <a:endParaRPr lang="en-US" altLang="ja-JP" b="0">
              <a:ln w="0"/>
              <a:solidFill>
                <a:srgbClr val="000000"/>
              </a:solidFill>
              <a:latin typeface="Yu Gothic UI" panose="020B0500000000000000" pitchFamily="50" charset="-128"/>
              <a:ea typeface="Yu Gothic UI" panose="020B0500000000000000" pitchFamily="50" charset="-128"/>
            </a:endParaRPr>
          </a:p>
          <a:p>
            <a:endParaRPr lang="en-US" altLang="ja-JP" b="0"/>
          </a:p>
          <a:p>
            <a:endParaRPr lang="en-US" altLang="ja-JP" b="0"/>
          </a:p>
          <a:p>
            <a:pPr marL="0" indent="0">
              <a:buFont typeface="Arial" panose="020B0604020202020204" pitchFamily="34" charset="0"/>
              <a:buNone/>
            </a:pPr>
            <a:endParaRPr lang="en-US" altLang="ja-JP" b="0"/>
          </a:p>
          <a:p>
            <a:pPr marL="0" indent="0">
              <a:buFont typeface="Arial" panose="020B0604020202020204" pitchFamily="34" charset="0"/>
              <a:buNone/>
            </a:pPr>
            <a:endParaRPr lang="en-US" altLang="ja-JP" b="0"/>
          </a:p>
          <a:p>
            <a:r>
              <a:rPr lang="ja-JP" altLang="en-US" b="0"/>
              <a:t>大阪城天守閣入館者数</a:t>
            </a:r>
          </a:p>
        </p:txBody>
      </p:sp>
      <p:graphicFrame>
        <p:nvGraphicFramePr>
          <p:cNvPr id="49" name="表プレースホルダー 18">
            <a:extLst>
              <a:ext uri="{FF2B5EF4-FFF2-40B4-BE49-F238E27FC236}">
                <a16:creationId xmlns:a16="http://schemas.microsoft.com/office/drawing/2014/main" id="{197895A3-0B35-4D3D-768F-6DB5E4FA06E6}"/>
              </a:ext>
            </a:extLst>
          </p:cNvPr>
          <p:cNvGraphicFramePr>
            <a:graphicFrameLocks/>
          </p:cNvGraphicFramePr>
          <p:nvPr/>
        </p:nvGraphicFramePr>
        <p:xfrm>
          <a:off x="5957327" y="2202991"/>
          <a:ext cx="3216272" cy="9677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50">
                          <a:solidFill>
                            <a:schemeClr val="tx1"/>
                          </a:solidFill>
                          <a:latin typeface="Yu Gothic UI"/>
                          <a:ea typeface="Yu Gothic UI"/>
                        </a:rPr>
                        <a:t>55,289</a:t>
                      </a:r>
                      <a:r>
                        <a:rPr kumimoji="1" lang="ja-JP" altLang="en-US" sz="1050">
                          <a:solidFill>
                            <a:schemeClr val="tx1"/>
                          </a:solidFill>
                          <a:latin typeface="Yu Gothic UI"/>
                          <a:ea typeface="Yu Gothic UI"/>
                        </a:rPr>
                        <a:t>回</a:t>
                      </a:r>
                      <a:endParaRPr kumimoji="1" lang="en-US" altLang="ja-JP" sz="1050">
                        <a:solidFill>
                          <a:schemeClr val="tx1"/>
                        </a:solidFill>
                        <a:latin typeface="Yu Gothic UI"/>
                        <a:ea typeface="Yu Gothic UI"/>
                      </a:endParaRPr>
                    </a:p>
                    <a:p>
                      <a:pPr algn="ctr"/>
                      <a:r>
                        <a:rPr kumimoji="1" lang="en-US" altLang="ja-JP" sz="1050">
                          <a:solidFill>
                            <a:schemeClr val="tx1"/>
                          </a:solidFill>
                          <a:latin typeface="Yu Gothic UI" panose="020B0500000000000000" pitchFamily="50" charset="-128"/>
                          <a:ea typeface="Yu Gothic UI" panose="020B0500000000000000" pitchFamily="50" charset="-128"/>
                        </a:rPr>
                        <a:t>2024.12</a:t>
                      </a:r>
                      <a:r>
                        <a:rPr kumimoji="1" lang="ja-JP" altLang="en-US" sz="1050">
                          <a:solidFill>
                            <a:schemeClr val="tx1"/>
                          </a:solidFill>
                          <a:latin typeface="Yu Gothic UI" panose="020B0500000000000000" pitchFamily="50" charset="-128"/>
                          <a:ea typeface="Yu Gothic UI" panose="020B0500000000000000" pitchFamily="50" charset="-128"/>
                        </a:rPr>
                        <a:t>末</a:t>
                      </a:r>
                      <a:endParaRPr kumimoji="1" lang="en-US" altLang="ja-JP" sz="1050">
                        <a:solidFill>
                          <a:schemeClr val="tx1"/>
                        </a:solidFill>
                        <a:latin typeface="Yu Gothic UI" panose="020B0500000000000000" pitchFamily="50" charset="-128"/>
                        <a:ea typeface="Yu Gothic UI" panose="020B0500000000000000" pitchFamily="50" charset="-128"/>
                      </a:endParaRPr>
                    </a:p>
                    <a:p>
                      <a:pPr algn="ctr"/>
                      <a:r>
                        <a:rPr kumimoji="1" lang="en-US" altLang="ja-JP" sz="1050">
                          <a:solidFill>
                            <a:schemeClr val="tx1"/>
                          </a:solidFill>
                          <a:latin typeface="Yu Gothic UI"/>
                          <a:ea typeface="Yu Gothic UI"/>
                        </a:rPr>
                        <a:t>(57,000</a:t>
                      </a:r>
                      <a:r>
                        <a:rPr kumimoji="1" lang="ja-JP" altLang="en-US" sz="1050">
                          <a:solidFill>
                            <a:schemeClr val="tx1"/>
                          </a:solidFill>
                          <a:latin typeface="Yu Gothic UI"/>
                          <a:ea typeface="Yu Gothic UI"/>
                        </a:rPr>
                        <a:t>回</a:t>
                      </a:r>
                      <a:r>
                        <a:rPr kumimoji="1" lang="en-US" altLang="ja-JP" sz="1050">
                          <a:solidFill>
                            <a:schemeClr val="tx1"/>
                          </a:solidFill>
                          <a:latin typeface="Yu Gothic UI"/>
                          <a:ea typeface="Yu Gothic UI"/>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a:ea typeface="Yu Gothic UI"/>
                        </a:rPr>
                        <a:t>65,000</a:t>
                      </a:r>
                      <a:r>
                        <a:rPr kumimoji="1" lang="ja-JP" altLang="en-US" sz="1000">
                          <a:solidFill>
                            <a:schemeClr val="tx1"/>
                          </a:solidFill>
                          <a:latin typeface="Yu Gothic UI"/>
                          <a:ea typeface="Yu Gothic UI"/>
                        </a:rPr>
                        <a:t>回</a:t>
                      </a:r>
                      <a:endParaRPr kumimoji="1" lang="en-US" altLang="ja-JP" sz="1000">
                        <a:solidFill>
                          <a:schemeClr val="tx1"/>
                        </a:solidFill>
                        <a:latin typeface="Yu Gothic UI"/>
                        <a:ea typeface="Yu Gothic UI"/>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a:ea typeface="Yu Gothic UI"/>
                        </a:rPr>
                        <a:t>65,000</a:t>
                      </a:r>
                      <a:r>
                        <a:rPr kumimoji="1" lang="ja-JP" altLang="en-US" sz="1000">
                          <a:solidFill>
                            <a:schemeClr val="tx1"/>
                          </a:solidFill>
                          <a:latin typeface="Yu Gothic UI"/>
                          <a:ea typeface="Yu Gothic UI"/>
                        </a:rPr>
                        <a:t>回</a:t>
                      </a:r>
                      <a:endParaRPr kumimoji="1" lang="en-US" altLang="ja-JP" sz="1000">
                        <a:solidFill>
                          <a:schemeClr val="tx1"/>
                        </a:solidFill>
                        <a:latin typeface="Yu Gothic UI"/>
                        <a:ea typeface="Yu Gothic UI"/>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a:ea typeface="Yu Gothic UI"/>
                        </a:rPr>
                        <a:t>65,000</a:t>
                      </a:r>
                      <a:r>
                        <a:rPr kumimoji="1" lang="ja-JP" altLang="en-US" sz="1000" dirty="0">
                          <a:solidFill>
                            <a:schemeClr val="tx1"/>
                          </a:solidFill>
                          <a:latin typeface="Yu Gothic UI"/>
                          <a:ea typeface="Yu Gothic UI"/>
                        </a:rPr>
                        <a:t>回</a:t>
                      </a:r>
                      <a:endParaRPr kumimoji="1" lang="en-US" altLang="ja-JP" sz="1000" dirty="0">
                        <a:solidFill>
                          <a:schemeClr val="tx1"/>
                        </a:solidFill>
                        <a:latin typeface="Yu Gothic UI"/>
                        <a:ea typeface="Yu Gothic UI"/>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50" name="表プレースホルダー 18">
            <a:extLst>
              <a:ext uri="{FF2B5EF4-FFF2-40B4-BE49-F238E27FC236}">
                <a16:creationId xmlns:a16="http://schemas.microsoft.com/office/drawing/2014/main" id="{B84633E4-AF06-8421-A50D-DB4359A54B2D}"/>
              </a:ext>
            </a:extLst>
          </p:cNvPr>
          <p:cNvGraphicFramePr>
            <a:graphicFrameLocks/>
          </p:cNvGraphicFramePr>
          <p:nvPr/>
        </p:nvGraphicFramePr>
        <p:xfrm>
          <a:off x="5961108" y="3439784"/>
          <a:ext cx="3216272" cy="80772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a:solidFill>
                            <a:schemeClr val="tx1"/>
                          </a:solidFill>
                          <a:latin typeface="Yu Gothic UI" panose="020B0500000000000000" pitchFamily="50" charset="-128"/>
                          <a:ea typeface="Yu Gothic UI" panose="020B0500000000000000" pitchFamily="50" charset="-128"/>
                        </a:rPr>
                        <a:t>201</a:t>
                      </a:r>
                      <a:r>
                        <a:rPr kumimoji="1" lang="ja-JP" altLang="en-US" sz="1050">
                          <a:solidFill>
                            <a:schemeClr val="tx1"/>
                          </a:solidFill>
                          <a:latin typeface="Yu Gothic UI" panose="020B0500000000000000" pitchFamily="50" charset="-128"/>
                          <a:ea typeface="Yu Gothic UI" panose="020B0500000000000000" pitchFamily="50" charset="-128"/>
                        </a:rPr>
                        <a:t>万人</a:t>
                      </a:r>
                      <a:endParaRPr kumimoji="1" lang="en-US" altLang="ja-JP" sz="1050">
                        <a:solidFill>
                          <a:schemeClr val="tx1"/>
                        </a:solidFill>
                        <a:latin typeface="Yu Gothic UI" panose="020B0500000000000000" pitchFamily="50" charset="-128"/>
                        <a:ea typeface="Yu Gothic UI" panose="020B0500000000000000" pitchFamily="50" charset="-128"/>
                      </a:endParaRPr>
                    </a:p>
                    <a:p>
                      <a:pPr algn="ctr"/>
                      <a:r>
                        <a:rPr kumimoji="1" lang="en-US" altLang="ja-JP" sz="1050">
                          <a:solidFill>
                            <a:schemeClr val="tx1"/>
                          </a:solidFill>
                          <a:latin typeface="Yu Gothic UI" panose="020B0500000000000000" pitchFamily="50" charset="-128"/>
                          <a:ea typeface="Yu Gothic UI" panose="020B0500000000000000" pitchFamily="50" charset="-128"/>
                        </a:rPr>
                        <a:t>(204</a:t>
                      </a:r>
                      <a:r>
                        <a:rPr kumimoji="1" lang="ja-JP" altLang="en-US" sz="1050">
                          <a:solidFill>
                            <a:schemeClr val="tx1"/>
                          </a:solidFill>
                          <a:latin typeface="Yu Gothic UI" panose="020B0500000000000000" pitchFamily="50" charset="-128"/>
                          <a:ea typeface="Yu Gothic UI" panose="020B0500000000000000" pitchFamily="50" charset="-128"/>
                        </a:rPr>
                        <a:t>万人</a:t>
                      </a:r>
                      <a:r>
                        <a:rPr kumimoji="1" lang="en-US" altLang="ja-JP" sz="1050">
                          <a:solidFill>
                            <a:schemeClr val="tx1"/>
                          </a:solidFill>
                          <a:latin typeface="Yu Gothic UI" panose="020B0500000000000000" pitchFamily="50" charset="-128"/>
                          <a:ea typeface="Yu Gothic UI" panose="020B0500000000000000" pitchFamily="50" charset="-128"/>
                        </a:rPr>
                        <a:t>)</a:t>
                      </a:r>
                      <a:endParaRPr kumimoji="1" lang="ja-JP" altLang="en-US" sz="1050">
                        <a:solidFill>
                          <a:schemeClr val="tx1"/>
                        </a:solidFill>
                        <a:latin typeface="Yu Gothic UI" panose="020B0500000000000000" pitchFamily="50" charset="-128"/>
                        <a:ea typeface="Yu Gothic UI" panose="020B0500000000000000" pitchFamily="50" charset="-128"/>
                      </a:endParaRPr>
                    </a:p>
                  </a:txBody>
                  <a:tcPr marL="36000" marR="36000"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230</a:t>
                      </a:r>
                      <a:r>
                        <a:rPr kumimoji="1" lang="ja-JP" altLang="en-US" sz="1000">
                          <a:solidFill>
                            <a:schemeClr val="tx1"/>
                          </a:solidFill>
                          <a:latin typeface="Yu Gothic UI" panose="020B0500000000000000" pitchFamily="50" charset="-128"/>
                          <a:ea typeface="Yu Gothic UI" panose="020B0500000000000000" pitchFamily="50" charset="-128"/>
                        </a:rPr>
                        <a:t>万人</a:t>
                      </a:r>
                    </a:p>
                  </a:txBody>
                  <a:tcPr marL="36000" marR="36000"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230</a:t>
                      </a:r>
                      <a:r>
                        <a:rPr kumimoji="1" lang="ja-JP" altLang="en-US" sz="1000">
                          <a:solidFill>
                            <a:schemeClr val="tx1"/>
                          </a:solidFill>
                          <a:latin typeface="Yu Gothic UI" panose="020B0500000000000000" pitchFamily="50" charset="-128"/>
                          <a:ea typeface="Yu Gothic UI" panose="020B0500000000000000" pitchFamily="50" charset="-128"/>
                        </a:rPr>
                        <a:t>万人</a:t>
                      </a:r>
                      <a:endParaRPr kumimoji="1" lang="ja-JP" altLang="en-US" sz="1050">
                        <a:solidFill>
                          <a:schemeClr val="tx1"/>
                        </a:solidFill>
                        <a:latin typeface="Yu Gothic UI" panose="020B0500000000000000" pitchFamily="50" charset="-128"/>
                        <a:ea typeface="Yu Gothic UI" panose="020B0500000000000000" pitchFamily="50" charset="-128"/>
                      </a:endParaRPr>
                    </a:p>
                  </a:txBody>
                  <a:tcPr marL="36000" marR="36000"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230</a:t>
                      </a:r>
                      <a:r>
                        <a:rPr kumimoji="1" lang="ja-JP" altLang="en-US" sz="1000" dirty="0">
                          <a:solidFill>
                            <a:schemeClr val="tx1"/>
                          </a:solidFill>
                          <a:latin typeface="Yu Gothic UI" panose="020B0500000000000000" pitchFamily="50" charset="-128"/>
                          <a:ea typeface="Yu Gothic UI" panose="020B0500000000000000" pitchFamily="50" charset="-128"/>
                        </a:rPr>
                        <a:t>万人</a:t>
                      </a:r>
                    </a:p>
                  </a:txBody>
                  <a:tcPr marL="36000" marR="36000"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51" name="テキスト ボックス 19">
            <a:extLst>
              <a:ext uri="{FF2B5EF4-FFF2-40B4-BE49-F238E27FC236}">
                <a16:creationId xmlns:a16="http://schemas.microsoft.com/office/drawing/2014/main" id="{520481E9-178B-3DEF-95E4-A464714BB1EB}"/>
              </a:ext>
            </a:extLst>
          </p:cNvPr>
          <p:cNvSpPr txBox="1"/>
          <p:nvPr/>
        </p:nvSpPr>
        <p:spPr>
          <a:xfrm>
            <a:off x="7924800" y="3200400"/>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52" name="テキスト ボックス 19">
            <a:extLst>
              <a:ext uri="{FF2B5EF4-FFF2-40B4-BE49-F238E27FC236}">
                <a16:creationId xmlns:a16="http://schemas.microsoft.com/office/drawing/2014/main" id="{DC48A698-943D-3AB4-7141-4E580DB77496}"/>
              </a:ext>
            </a:extLst>
          </p:cNvPr>
          <p:cNvSpPr txBox="1"/>
          <p:nvPr/>
        </p:nvSpPr>
        <p:spPr>
          <a:xfrm>
            <a:off x="7924800" y="42746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53" name="グループ化 52">
            <a:extLst>
              <a:ext uri="{FF2B5EF4-FFF2-40B4-BE49-F238E27FC236}">
                <a16:creationId xmlns:a16="http://schemas.microsoft.com/office/drawing/2014/main" id="{6728B10D-0AA4-2BDB-540E-D745B8AFF079}"/>
              </a:ext>
            </a:extLst>
          </p:cNvPr>
          <p:cNvGrpSpPr/>
          <p:nvPr/>
        </p:nvGrpSpPr>
        <p:grpSpPr>
          <a:xfrm>
            <a:off x="4881838" y="4643023"/>
            <a:ext cx="1157494" cy="243520"/>
            <a:chOff x="528309" y="7695403"/>
            <a:chExt cx="1157494" cy="243520"/>
          </a:xfrm>
        </p:grpSpPr>
        <p:sp>
          <p:nvSpPr>
            <p:cNvPr id="54" name="正方形/長方形 53">
              <a:extLst>
                <a:ext uri="{FF2B5EF4-FFF2-40B4-BE49-F238E27FC236}">
                  <a16:creationId xmlns:a16="http://schemas.microsoft.com/office/drawing/2014/main" id="{4BEE54B5-42BA-9774-3BBF-62C50922AC0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5" name="テキスト ボックス 54">
              <a:extLst>
                <a:ext uri="{FF2B5EF4-FFF2-40B4-BE49-F238E27FC236}">
                  <a16:creationId xmlns:a16="http://schemas.microsoft.com/office/drawing/2014/main" id="{F474423B-04B1-9077-006F-FD0FC721CD1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6" name="正方形/長方形 55">
            <a:extLst>
              <a:ext uri="{FF2B5EF4-FFF2-40B4-BE49-F238E27FC236}">
                <a16:creationId xmlns:a16="http://schemas.microsoft.com/office/drawing/2014/main" id="{9B03AC5A-2D20-F1A3-3609-433DE39D6828}"/>
              </a:ext>
            </a:extLst>
          </p:cNvPr>
          <p:cNvSpPr/>
          <p:nvPr/>
        </p:nvSpPr>
        <p:spPr>
          <a:xfrm>
            <a:off x="6972478" y="50020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7" name="正方形/長方形 56">
            <a:extLst>
              <a:ext uri="{FF2B5EF4-FFF2-40B4-BE49-F238E27FC236}">
                <a16:creationId xmlns:a16="http://schemas.microsoft.com/office/drawing/2014/main" id="{FA674498-5BE1-F4D7-ABE0-9B3091EA85CF}"/>
              </a:ext>
            </a:extLst>
          </p:cNvPr>
          <p:cNvSpPr/>
          <p:nvPr/>
        </p:nvSpPr>
        <p:spPr>
          <a:xfrm>
            <a:off x="5928478" y="50020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8" name="正方形/長方形 57">
            <a:extLst>
              <a:ext uri="{FF2B5EF4-FFF2-40B4-BE49-F238E27FC236}">
                <a16:creationId xmlns:a16="http://schemas.microsoft.com/office/drawing/2014/main" id="{C416F4B8-76D3-3AB1-A31D-1913F0150E3E}"/>
              </a:ext>
            </a:extLst>
          </p:cNvPr>
          <p:cNvSpPr/>
          <p:nvPr/>
        </p:nvSpPr>
        <p:spPr>
          <a:xfrm>
            <a:off x="8016478" y="50020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9" name="テキスト ボックス 58">
            <a:extLst>
              <a:ext uri="{FF2B5EF4-FFF2-40B4-BE49-F238E27FC236}">
                <a16:creationId xmlns:a16="http://schemas.microsoft.com/office/drawing/2014/main" id="{973C0585-21E1-8E28-7FA7-F2B2D4E244C7}"/>
              </a:ext>
            </a:extLst>
          </p:cNvPr>
          <p:cNvSpPr txBox="1"/>
          <p:nvPr/>
        </p:nvSpPr>
        <p:spPr>
          <a:xfrm>
            <a:off x="4881838" y="5309829"/>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chemeClr val="bg1"/>
                </a:solidFill>
                <a:latin typeface="Yu Gothic UI" panose="020B0500000000000000" pitchFamily="50" charset="-128"/>
                <a:ea typeface="Yu Gothic UI" panose="020B0500000000000000" pitchFamily="50" charset="-128"/>
              </a:rPr>
              <a:t>デジタルコンテンツ</a:t>
            </a:r>
          </a:p>
        </p:txBody>
      </p:sp>
      <p:sp>
        <p:nvSpPr>
          <p:cNvPr id="60" name="テキスト ボックス 59">
            <a:extLst>
              <a:ext uri="{FF2B5EF4-FFF2-40B4-BE49-F238E27FC236}">
                <a16:creationId xmlns:a16="http://schemas.microsoft.com/office/drawing/2014/main" id="{496D00A7-0305-6BFA-F82B-0641362F7B8D}"/>
              </a:ext>
            </a:extLst>
          </p:cNvPr>
          <p:cNvSpPr txBox="1"/>
          <p:nvPr/>
        </p:nvSpPr>
        <p:spPr>
          <a:xfrm>
            <a:off x="4881838" y="58512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映像コンテンツ</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61" name="ホームベース 30">
            <a:extLst>
              <a:ext uri="{FF2B5EF4-FFF2-40B4-BE49-F238E27FC236}">
                <a16:creationId xmlns:a16="http://schemas.microsoft.com/office/drawing/2014/main" id="{977E138A-8249-ABA4-AE17-FC0EC56BACED}"/>
              </a:ext>
            </a:extLst>
          </p:cNvPr>
          <p:cNvSpPr/>
          <p:nvPr/>
        </p:nvSpPr>
        <p:spPr>
          <a:xfrm>
            <a:off x="5928478" y="5309829"/>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他施設と連携した情報発信</a:t>
            </a:r>
          </a:p>
        </p:txBody>
      </p:sp>
      <p:sp>
        <p:nvSpPr>
          <p:cNvPr id="62" name="ホームベース 30">
            <a:extLst>
              <a:ext uri="{FF2B5EF4-FFF2-40B4-BE49-F238E27FC236}">
                <a16:creationId xmlns:a16="http://schemas.microsoft.com/office/drawing/2014/main" id="{5B87AA5A-27F4-B287-862C-3A9E32323BD4}"/>
              </a:ext>
            </a:extLst>
          </p:cNvPr>
          <p:cNvSpPr/>
          <p:nvPr/>
        </p:nvSpPr>
        <p:spPr>
          <a:xfrm>
            <a:off x="5928478" y="58512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他施設と連携した情報発信</a:t>
            </a:r>
          </a:p>
        </p:txBody>
      </p:sp>
      <p:sp>
        <p:nvSpPr>
          <p:cNvPr id="64" name="テキスト プレースホルダー 12">
            <a:extLst>
              <a:ext uri="{FF2B5EF4-FFF2-40B4-BE49-F238E27FC236}">
                <a16:creationId xmlns:a16="http://schemas.microsoft.com/office/drawing/2014/main" id="{03E8A36C-5E7E-9EBA-AAC3-00069CCB6E3F}"/>
              </a:ext>
            </a:extLst>
          </p:cNvPr>
          <p:cNvSpPr txBox="1">
            <a:spLocks/>
          </p:cNvSpPr>
          <p:nvPr/>
        </p:nvSpPr>
        <p:spPr>
          <a:xfrm>
            <a:off x="457200" y="37338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2023</a:t>
            </a:r>
            <a:r>
              <a:rPr lang="ja-JP" altLang="en-US"/>
              <a:t>年度に史跡案内板（</a:t>
            </a:r>
            <a:r>
              <a:rPr lang="en-US" altLang="ja-JP"/>
              <a:t>20</a:t>
            </a:r>
            <a:r>
              <a:rPr lang="ja-JP" altLang="en-US"/>
              <a:t>か所）のデジタルコンテンツ作成し、</a:t>
            </a:r>
            <a:r>
              <a:rPr lang="en-US" altLang="ja-JP"/>
              <a:t>2024</a:t>
            </a:r>
            <a:r>
              <a:rPr lang="ja-JP" altLang="en-US"/>
              <a:t>年度運用開始</a:t>
            </a:r>
          </a:p>
          <a:p>
            <a:r>
              <a:rPr lang="en-US" altLang="ja-JP"/>
              <a:t>2023</a:t>
            </a:r>
            <a:r>
              <a:rPr lang="ja-JP" altLang="en-US"/>
              <a:t>年度に大阪城天守閣シアタールームの映像コンテンツの高精細化、館蔵品の高精細デジタルデータ化　　</a:t>
            </a:r>
          </a:p>
        </p:txBody>
      </p:sp>
      <p:grpSp>
        <p:nvGrpSpPr>
          <p:cNvPr id="4" name="グループ化 3">
            <a:extLst>
              <a:ext uri="{FF2B5EF4-FFF2-40B4-BE49-F238E27FC236}">
                <a16:creationId xmlns:a16="http://schemas.microsoft.com/office/drawing/2014/main" id="{ECE27090-397A-0D87-BF97-938EBBDB3CF7}"/>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B27E56CD-123E-C9D4-D6E3-9DE32CBC3304}"/>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639A5A7C-389F-2A33-27B4-D9159759BC47}"/>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9" name="タイトル 31">
            <a:extLst>
              <a:ext uri="{FF2B5EF4-FFF2-40B4-BE49-F238E27FC236}">
                <a16:creationId xmlns:a16="http://schemas.microsoft.com/office/drawing/2014/main" id="{74F39B50-351A-2A88-C5D8-640B0E6F9325}"/>
              </a:ext>
            </a:extLst>
          </p:cNvPr>
          <p:cNvSpPr>
            <a:spLocks noGrp="1"/>
          </p:cNvSpPr>
          <p:nvPr>
            <p:ph type="title"/>
          </p:nvPr>
        </p:nvSpPr>
        <p:spPr>
          <a:xfrm>
            <a:off x="446400" y="85725"/>
            <a:ext cx="4737911" cy="728793"/>
          </a:xfrm>
        </p:spPr>
        <p:txBody>
          <a:bodyPr/>
          <a:lstStyle/>
          <a:p>
            <a:r>
              <a:rPr lang="ja-JP" altLang="en-US"/>
              <a:t>高精細デジタル技術等を活用して</a:t>
            </a:r>
            <a:br>
              <a:rPr lang="en-US" altLang="ja-JP"/>
            </a:br>
            <a:r>
              <a:rPr lang="ja-JP" altLang="en-US"/>
              <a:t>　大阪城の魅力を発信</a:t>
            </a:r>
          </a:p>
        </p:txBody>
      </p:sp>
    </p:spTree>
    <p:extLst>
      <p:ext uri="{BB962C8B-B14F-4D97-AF65-F5344CB8AC3E}">
        <p14:creationId xmlns:p14="http://schemas.microsoft.com/office/powerpoint/2010/main" val="4150901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プレースホルダー 27">
            <a:extLst>
              <a:ext uri="{FF2B5EF4-FFF2-40B4-BE49-F238E27FC236}">
                <a16:creationId xmlns:a16="http://schemas.microsoft.com/office/drawing/2014/main" id="{C8421254-9B27-DA8D-DA46-7CF9613A434B}"/>
              </a:ext>
            </a:extLst>
          </p:cNvPr>
          <p:cNvSpPr>
            <a:spLocks noGrp="1"/>
          </p:cNvSpPr>
          <p:nvPr>
            <p:ph type="body" sz="quarter" idx="13"/>
          </p:nvPr>
        </p:nvSpPr>
        <p:spPr/>
        <p:txBody>
          <a:bodyPr/>
          <a:lstStyle/>
          <a:p>
            <a:r>
              <a:rPr lang="ja-JP" altLang="en-US"/>
              <a:t>都市大阪に対する理解が深まり、都市としての魅力を更に楽しめるようにするとともに、都市格の向上、シビックプライドの醸成が図られていること。</a:t>
            </a:r>
          </a:p>
        </p:txBody>
      </p:sp>
      <p:sp>
        <p:nvSpPr>
          <p:cNvPr id="31" name="テキスト プレースホルダー 30">
            <a:extLst>
              <a:ext uri="{FF2B5EF4-FFF2-40B4-BE49-F238E27FC236}">
                <a16:creationId xmlns:a16="http://schemas.microsoft.com/office/drawing/2014/main" id="{07B32E4D-1508-F43F-AE57-221EA7FDCECE}"/>
              </a:ext>
            </a:extLst>
          </p:cNvPr>
          <p:cNvSpPr>
            <a:spLocks noGrp="1"/>
          </p:cNvSpPr>
          <p:nvPr>
            <p:ph type="body" sz="quarter" idx="14"/>
          </p:nvPr>
        </p:nvSpPr>
        <p:spPr/>
        <p:txBody>
          <a:bodyPr/>
          <a:lstStyle/>
          <a:p>
            <a:r>
              <a:rPr lang="ja-JP" altLang="en-US"/>
              <a:t>バーチャルとリアルの連動による来館者数</a:t>
            </a:r>
          </a:p>
        </p:txBody>
      </p:sp>
      <p:graphicFrame>
        <p:nvGraphicFramePr>
          <p:cNvPr id="32" name="表 31">
            <a:extLst>
              <a:ext uri="{FF2B5EF4-FFF2-40B4-BE49-F238E27FC236}">
                <a16:creationId xmlns:a16="http://schemas.microsoft.com/office/drawing/2014/main" id="{12A277B4-2AA6-291A-7F36-48D1B0760125}"/>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33" name="スライド番号プレースホルダー 2">
            <a:extLst>
              <a:ext uri="{FF2B5EF4-FFF2-40B4-BE49-F238E27FC236}">
                <a16:creationId xmlns:a16="http://schemas.microsoft.com/office/drawing/2014/main" id="{8FA052D5-0861-7371-C134-5137DCD9A995}"/>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59</a:t>
            </a:fld>
            <a:endParaRPr kumimoji="1" lang="en-GB">
              <a:latin typeface="Yu Gothic UI" panose="020B0500000000000000" pitchFamily="50" charset="-128"/>
              <a:ea typeface="Yu Gothic UI" panose="020B0500000000000000" pitchFamily="50" charset="-128"/>
            </a:endParaRPr>
          </a:p>
        </p:txBody>
      </p:sp>
      <p:sp>
        <p:nvSpPr>
          <p:cNvPr id="34" name="テキスト プレースホルダー 3">
            <a:extLst>
              <a:ext uri="{FF2B5EF4-FFF2-40B4-BE49-F238E27FC236}">
                <a16:creationId xmlns:a16="http://schemas.microsoft.com/office/drawing/2014/main" id="{242E40D8-0E1D-3FAE-0EBD-8470D786E5FC}"/>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地方独立行政法人大阪市博物館機構において実施する下記取組を支援し、来館者数の増加を図る。</a:t>
            </a:r>
          </a:p>
          <a:p>
            <a:r>
              <a:rPr lang="ja-JP" altLang="en-US"/>
              <a:t>デジタル技術を活用し特色ある６つの博物館施設の魅力を発信することで、</a:t>
            </a:r>
            <a:r>
              <a:rPr lang="en-US" altLang="ja-JP"/>
              <a:t>2025</a:t>
            </a:r>
            <a:r>
              <a:rPr lang="ja-JP" altLang="en-US"/>
              <a:t>年の市立美術館のリニューアルオープンや大阪・関西万博を契機とした来訪を促進し、新たな来館者の獲得に繋げる。</a:t>
            </a:r>
          </a:p>
          <a:p>
            <a:r>
              <a:rPr lang="ja-JP" altLang="en-US"/>
              <a:t>６館の一体的な魅力発信とあわせ、各館の周辺施設や観光・交通事業者等と継続的に連携し、市内各エリアの活性化、にぎわいを創出する。</a:t>
            </a:r>
          </a:p>
          <a:p>
            <a:r>
              <a:rPr lang="ja-JP" altLang="en-US"/>
              <a:t>デジタルアーカイブを活用し、高精細画像に作品解説などを加え、</a:t>
            </a:r>
            <a:r>
              <a:rPr lang="en-US" altLang="ja-JP"/>
              <a:t>WEB</a:t>
            </a:r>
            <a:r>
              <a:rPr lang="ja-JP" altLang="en-US"/>
              <a:t>上で鑑賞できるようにするなどデジタル技術の活用による鑑賞環境の向上により、単なる見学ではない「学び」（体験を伴う“知”）へ意欲を持った観光客の増加につなげる。</a:t>
            </a:r>
          </a:p>
        </p:txBody>
      </p:sp>
      <p:grpSp>
        <p:nvGrpSpPr>
          <p:cNvPr id="36" name="グループ化 35">
            <a:extLst>
              <a:ext uri="{FF2B5EF4-FFF2-40B4-BE49-F238E27FC236}">
                <a16:creationId xmlns:a16="http://schemas.microsoft.com/office/drawing/2014/main" id="{5E450604-6063-C189-5017-316D276AC952}"/>
              </a:ext>
            </a:extLst>
          </p:cNvPr>
          <p:cNvGrpSpPr/>
          <p:nvPr/>
        </p:nvGrpSpPr>
        <p:grpSpPr>
          <a:xfrm>
            <a:off x="447675" y="3733800"/>
            <a:ext cx="1375502" cy="243520"/>
            <a:chOff x="528309" y="7695403"/>
            <a:chExt cx="1375502" cy="243520"/>
          </a:xfrm>
        </p:grpSpPr>
        <p:sp>
          <p:nvSpPr>
            <p:cNvPr id="37" name="正方形/長方形 36">
              <a:extLst>
                <a:ext uri="{FF2B5EF4-FFF2-40B4-BE49-F238E27FC236}">
                  <a16:creationId xmlns:a16="http://schemas.microsoft.com/office/drawing/2014/main" id="{42CC2C23-67B0-1EDF-D222-4F07606A5886}"/>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8" name="テキスト ボックス 37">
              <a:extLst>
                <a:ext uri="{FF2B5EF4-FFF2-40B4-BE49-F238E27FC236}">
                  <a16:creationId xmlns:a16="http://schemas.microsoft.com/office/drawing/2014/main" id="{4B759E5E-82D5-3F16-2577-6268B5D6BC46}"/>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39" name="図プレースホルダー 6">
            <a:extLst>
              <a:ext uri="{FF2B5EF4-FFF2-40B4-BE49-F238E27FC236}">
                <a16:creationId xmlns:a16="http://schemas.microsoft.com/office/drawing/2014/main" id="{B911BA75-DE04-6752-3E11-7A141EA733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489"/>
          <a:stretch/>
        </p:blipFill>
        <p:spPr>
          <a:xfrm>
            <a:off x="1828800" y="4800600"/>
            <a:ext cx="2849257" cy="1680071"/>
          </a:xfrm>
          <a:prstGeom prst="rect">
            <a:avLst/>
          </a:prstGeom>
        </p:spPr>
      </p:pic>
      <p:sp>
        <p:nvSpPr>
          <p:cNvPr id="41" name="正方形/長方形 40">
            <a:extLst>
              <a:ext uri="{FF2B5EF4-FFF2-40B4-BE49-F238E27FC236}">
                <a16:creationId xmlns:a16="http://schemas.microsoft.com/office/drawing/2014/main" id="{72BB1B27-E810-3C4B-242A-381C5C8629C7}"/>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2" name="正方形/長方形 41">
            <a:extLst>
              <a:ext uri="{FF2B5EF4-FFF2-40B4-BE49-F238E27FC236}">
                <a16:creationId xmlns:a16="http://schemas.microsoft.com/office/drawing/2014/main" id="{A283B939-E1D4-3309-7AA6-06B7705D94EB}"/>
              </a:ext>
            </a:extLst>
          </p:cNvPr>
          <p:cNvSpPr/>
          <p:nvPr/>
        </p:nvSpPr>
        <p:spPr>
          <a:xfrm>
            <a:off x="4860000" y="1963153"/>
            <a:ext cx="972000" cy="16944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3" name="表プレースホルダー 18">
            <a:extLst>
              <a:ext uri="{FF2B5EF4-FFF2-40B4-BE49-F238E27FC236}">
                <a16:creationId xmlns:a16="http://schemas.microsoft.com/office/drawing/2014/main" id="{DDA68541-9F59-10CD-118E-BC2A853D4810}"/>
              </a:ext>
            </a:extLst>
          </p:cNvPr>
          <p:cNvGraphicFramePr>
            <a:graphicFrameLocks/>
          </p:cNvGraphicFramePr>
          <p:nvPr>
            <p:extLst>
              <p:ext uri="{D42A27DB-BD31-4B8C-83A1-F6EECF244321}">
                <p14:modId xmlns:p14="http://schemas.microsoft.com/office/powerpoint/2010/main" val="658558531"/>
              </p:ext>
            </p:extLst>
          </p:nvPr>
        </p:nvGraphicFramePr>
        <p:xfrm>
          <a:off x="5943600" y="2286000"/>
          <a:ext cx="3240000" cy="112059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360</a:t>
                      </a:r>
                      <a:r>
                        <a:rPr kumimoji="1" lang="ja-JP" altLang="en-US" sz="1000">
                          <a:solidFill>
                            <a:schemeClr val="tx1"/>
                          </a:solidFill>
                          <a:latin typeface="Yu Gothic UI" panose="020B0500000000000000" pitchFamily="50" charset="-128"/>
                          <a:ea typeface="Yu Gothic UI" panose="020B0500000000000000" pitchFamily="50" charset="-128"/>
                        </a:rPr>
                        <a:t>万人（</a:t>
                      </a:r>
                      <a:r>
                        <a:rPr kumimoji="1" lang="en-US" altLang="ja-JP" sz="1000">
                          <a:solidFill>
                            <a:schemeClr val="tx1"/>
                          </a:solidFill>
                          <a:latin typeface="Yu Gothic UI" panose="020B0500000000000000" pitchFamily="50" charset="-128"/>
                          <a:ea typeface="Yu Gothic UI" panose="020B0500000000000000" pitchFamily="50" charset="-128"/>
                        </a:rPr>
                        <a:t>2019</a:t>
                      </a:r>
                      <a:r>
                        <a:rPr kumimoji="1" lang="ja-JP" altLang="en-US" sz="1000">
                          <a:solidFill>
                            <a:schemeClr val="tx1"/>
                          </a:solidFill>
                          <a:latin typeface="Yu Gothic UI" panose="020B0500000000000000" pitchFamily="50" charset="-128"/>
                          <a:ea typeface="Yu Gothic UI" panose="020B0500000000000000" pitchFamily="50" charset="-128"/>
                        </a:rPr>
                        <a:t>年度　</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1000">
                          <a:solidFill>
                            <a:schemeClr val="tx1"/>
                          </a:solidFill>
                          <a:latin typeface="Yu Gothic UI" panose="020B0500000000000000" pitchFamily="50" charset="-128"/>
                          <a:ea typeface="Yu Gothic UI" panose="020B0500000000000000" pitchFamily="50" charset="-128"/>
                        </a:rPr>
                        <a:t>257</a:t>
                      </a:r>
                      <a:r>
                        <a:rPr kumimoji="1" lang="ja-JP" altLang="en-US" sz="1000">
                          <a:solidFill>
                            <a:schemeClr val="tx1"/>
                          </a:solidFill>
                          <a:latin typeface="Yu Gothic UI" panose="020B0500000000000000" pitchFamily="50" charset="-128"/>
                          <a:ea typeface="Yu Gothic UI" panose="020B0500000000000000" pitchFamily="50" charset="-128"/>
                        </a:rPr>
                        <a:t>万人）</a:t>
                      </a:r>
                    </a:p>
                  </a:txBody>
                  <a:tcPr marL="72000" marR="72000"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前年度までの取組状況を踏まえて検討</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44" name="テキスト ボックス 19">
            <a:extLst>
              <a:ext uri="{FF2B5EF4-FFF2-40B4-BE49-F238E27FC236}">
                <a16:creationId xmlns:a16="http://schemas.microsoft.com/office/drawing/2014/main" id="{2148A44F-B372-F925-077E-4409FDC63E61}"/>
              </a:ext>
            </a:extLst>
          </p:cNvPr>
          <p:cNvSpPr txBox="1"/>
          <p:nvPr/>
        </p:nvSpPr>
        <p:spPr>
          <a:xfrm>
            <a:off x="7924800" y="3396344"/>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45" name="グループ化 44">
            <a:extLst>
              <a:ext uri="{FF2B5EF4-FFF2-40B4-BE49-F238E27FC236}">
                <a16:creationId xmlns:a16="http://schemas.microsoft.com/office/drawing/2014/main" id="{F85213E0-6F7C-8450-7154-B80FCF7A698A}"/>
              </a:ext>
            </a:extLst>
          </p:cNvPr>
          <p:cNvGrpSpPr/>
          <p:nvPr/>
        </p:nvGrpSpPr>
        <p:grpSpPr>
          <a:xfrm>
            <a:off x="4881838" y="4049537"/>
            <a:ext cx="1157494" cy="243520"/>
            <a:chOff x="528309" y="7695403"/>
            <a:chExt cx="1157494" cy="243520"/>
          </a:xfrm>
        </p:grpSpPr>
        <p:sp>
          <p:nvSpPr>
            <p:cNvPr id="46" name="正方形/長方形 45">
              <a:extLst>
                <a:ext uri="{FF2B5EF4-FFF2-40B4-BE49-F238E27FC236}">
                  <a16:creationId xmlns:a16="http://schemas.microsoft.com/office/drawing/2014/main" id="{2E663F65-A8A8-2DB2-88BC-8DD2BFA8A96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9024F652-1115-2720-89A9-DAF648E9E28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8" name="正方形/長方形 47">
            <a:extLst>
              <a:ext uri="{FF2B5EF4-FFF2-40B4-BE49-F238E27FC236}">
                <a16:creationId xmlns:a16="http://schemas.microsoft.com/office/drawing/2014/main" id="{CEB035E6-CFE4-42AB-F2F9-50CD0A30BDB2}"/>
              </a:ext>
            </a:extLst>
          </p:cNvPr>
          <p:cNvSpPr/>
          <p:nvPr/>
        </p:nvSpPr>
        <p:spPr>
          <a:xfrm>
            <a:off x="6972478" y="44085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9" name="正方形/長方形 48">
            <a:extLst>
              <a:ext uri="{FF2B5EF4-FFF2-40B4-BE49-F238E27FC236}">
                <a16:creationId xmlns:a16="http://schemas.microsoft.com/office/drawing/2014/main" id="{7DF29A7A-F131-1479-C4B7-2CBE46668880}"/>
              </a:ext>
            </a:extLst>
          </p:cNvPr>
          <p:cNvSpPr/>
          <p:nvPr/>
        </p:nvSpPr>
        <p:spPr>
          <a:xfrm>
            <a:off x="5928478" y="44085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0" name="正方形/長方形 49">
            <a:extLst>
              <a:ext uri="{FF2B5EF4-FFF2-40B4-BE49-F238E27FC236}">
                <a16:creationId xmlns:a16="http://schemas.microsoft.com/office/drawing/2014/main" id="{B2A41ADD-4831-1BD1-9EB7-45EE87ACE328}"/>
              </a:ext>
            </a:extLst>
          </p:cNvPr>
          <p:cNvSpPr/>
          <p:nvPr/>
        </p:nvSpPr>
        <p:spPr>
          <a:xfrm>
            <a:off x="8016478" y="44085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1" name="テキスト ボックス 50">
            <a:extLst>
              <a:ext uri="{FF2B5EF4-FFF2-40B4-BE49-F238E27FC236}">
                <a16:creationId xmlns:a16="http://schemas.microsoft.com/office/drawing/2014/main" id="{53D7BE2E-1A1F-7F2A-BDDA-389476A121FA}"/>
              </a:ext>
            </a:extLst>
          </p:cNvPr>
          <p:cNvSpPr txBox="1"/>
          <p:nvPr/>
        </p:nvSpPr>
        <p:spPr>
          <a:xfrm>
            <a:off x="4881838" y="4716343"/>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博物館機構にて</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実施する取組</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2" name="ホームベース 30">
            <a:extLst>
              <a:ext uri="{FF2B5EF4-FFF2-40B4-BE49-F238E27FC236}">
                <a16:creationId xmlns:a16="http://schemas.microsoft.com/office/drawing/2014/main" id="{9685BF46-F89F-481A-0467-99674EFA7551}"/>
              </a:ext>
            </a:extLst>
          </p:cNvPr>
          <p:cNvSpPr/>
          <p:nvPr/>
        </p:nvSpPr>
        <p:spPr>
          <a:xfrm>
            <a:off x="5928478" y="47163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来館者</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獲得施策</a:t>
            </a:r>
          </a:p>
        </p:txBody>
      </p:sp>
      <p:sp>
        <p:nvSpPr>
          <p:cNvPr id="53" name="ホームベース 30">
            <a:extLst>
              <a:ext uri="{FF2B5EF4-FFF2-40B4-BE49-F238E27FC236}">
                <a16:creationId xmlns:a16="http://schemas.microsoft.com/office/drawing/2014/main" id="{BC042062-F21D-A5E9-B7A3-E6F0E477230A}"/>
              </a:ext>
            </a:extLst>
          </p:cNvPr>
          <p:cNvSpPr/>
          <p:nvPr/>
        </p:nvSpPr>
        <p:spPr>
          <a:xfrm>
            <a:off x="7010400" y="47163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前年度までの</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取組状況を</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踏まえて検討</a:t>
            </a:r>
          </a:p>
        </p:txBody>
      </p:sp>
      <p:sp>
        <p:nvSpPr>
          <p:cNvPr id="54" name="テキスト プレースホルダー 12">
            <a:extLst>
              <a:ext uri="{FF2B5EF4-FFF2-40B4-BE49-F238E27FC236}">
                <a16:creationId xmlns:a16="http://schemas.microsoft.com/office/drawing/2014/main" id="{6032431D-ECCF-5C58-25D0-4F42DAB7630B}"/>
              </a:ext>
            </a:extLst>
          </p:cNvPr>
          <p:cNvSpPr txBox="1">
            <a:spLocks/>
          </p:cNvSpPr>
          <p:nvPr/>
        </p:nvSpPr>
        <p:spPr>
          <a:xfrm>
            <a:off x="457200" y="40386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年１月に、各館の代表的作品を「大阪の宝」として紹介する</a:t>
            </a:r>
            <a:r>
              <a:rPr lang="en-US" altLang="ja-JP"/>
              <a:t>Web</a:t>
            </a:r>
            <a:r>
              <a:rPr lang="ja-JP" altLang="en-US"/>
              <a:t>展覧会をはじめ、展覧会情報、博物館施設周辺情報など、多彩なコンテンツを発信する「大阪博」の</a:t>
            </a:r>
            <a:r>
              <a:rPr lang="en-US" altLang="ja-JP"/>
              <a:t>Web</a:t>
            </a:r>
            <a:r>
              <a:rPr lang="ja-JP" altLang="en-US"/>
              <a:t>サイトを公開した。</a:t>
            </a:r>
          </a:p>
        </p:txBody>
      </p:sp>
      <p:sp>
        <p:nvSpPr>
          <p:cNvPr id="56" name="テキスト プレースホルダー 12">
            <a:extLst>
              <a:ext uri="{FF2B5EF4-FFF2-40B4-BE49-F238E27FC236}">
                <a16:creationId xmlns:a16="http://schemas.microsoft.com/office/drawing/2014/main" id="{A70F2D1A-C9DC-84BE-23F5-8F2FA096D34F}"/>
              </a:ext>
            </a:extLst>
          </p:cNvPr>
          <p:cNvSpPr txBox="1">
            <a:spLocks/>
          </p:cNvSpPr>
          <p:nvPr/>
        </p:nvSpPr>
        <p:spPr>
          <a:xfrm>
            <a:off x="457201" y="4724400"/>
            <a:ext cx="13715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a:t>2024</a:t>
            </a:r>
            <a:r>
              <a:rPr lang="ja-JP" altLang="en-US"/>
              <a:t>年２月に、各館の収蔵品をまとめて公開する</a:t>
            </a:r>
            <a:r>
              <a:rPr lang="en-US" altLang="ja-JP"/>
              <a:t>Web</a:t>
            </a:r>
            <a:r>
              <a:rPr lang="ja-JP" altLang="en-US"/>
              <a:t>サイト「デジタル大阪ミュージアムズ」を公開した。</a:t>
            </a:r>
          </a:p>
        </p:txBody>
      </p:sp>
      <p:grpSp>
        <p:nvGrpSpPr>
          <p:cNvPr id="4" name="グループ化 3">
            <a:extLst>
              <a:ext uri="{FF2B5EF4-FFF2-40B4-BE49-F238E27FC236}">
                <a16:creationId xmlns:a16="http://schemas.microsoft.com/office/drawing/2014/main" id="{9AA083AC-34BB-9E49-6A2B-ABB3DCB1B4BB}"/>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08F67427-4341-A27F-E15C-B0BAA6B2ED9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50A58B7A-86FB-6EE7-769C-E75189874F28}"/>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9" name="タイトル 22">
            <a:extLst>
              <a:ext uri="{FF2B5EF4-FFF2-40B4-BE49-F238E27FC236}">
                <a16:creationId xmlns:a16="http://schemas.microsoft.com/office/drawing/2014/main" id="{15BC3943-EB42-6F93-846C-0321DDB6D73B}"/>
              </a:ext>
            </a:extLst>
          </p:cNvPr>
          <p:cNvSpPr>
            <a:spLocks noGrp="1"/>
          </p:cNvSpPr>
          <p:nvPr>
            <p:ph type="title"/>
          </p:nvPr>
        </p:nvSpPr>
        <p:spPr>
          <a:xfrm>
            <a:off x="446400" y="85725"/>
            <a:ext cx="4737911" cy="728793"/>
          </a:xfrm>
        </p:spPr>
        <p:txBody>
          <a:bodyPr/>
          <a:lstStyle/>
          <a:p>
            <a:r>
              <a:rPr lang="ja-JP" altLang="en-US"/>
              <a:t>デジタル技術を活用して</a:t>
            </a:r>
            <a:br>
              <a:rPr lang="en-US" altLang="ja-JP"/>
            </a:br>
            <a:r>
              <a:rPr lang="ja-JP" altLang="en-US"/>
              <a:t>　博物館等の魅力を発信</a:t>
            </a:r>
          </a:p>
        </p:txBody>
      </p:sp>
    </p:spTree>
    <p:extLst>
      <p:ext uri="{BB962C8B-B14F-4D97-AF65-F5344CB8AC3E}">
        <p14:creationId xmlns:p14="http://schemas.microsoft.com/office/powerpoint/2010/main" val="22558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05F9D-E580-11D9-78D6-3E551768FE0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7FF7038-A146-ED43-03AE-B2C75348DFE7}"/>
              </a:ext>
            </a:extLst>
          </p:cNvPr>
          <p:cNvSpPr/>
          <p:nvPr/>
        </p:nvSpPr>
        <p:spPr>
          <a:xfrm>
            <a:off x="368661" y="801757"/>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 </a:t>
            </a:r>
            <a:r>
              <a:rPr kumimoji="1" lang="ja-JP" altLang="en-US" sz="1600" b="1">
                <a:solidFill>
                  <a:schemeClr val="tx1">
                    <a:lumMod val="85000"/>
                    <a:lumOff val="15000"/>
                  </a:schemeClr>
                </a:solidFill>
              </a:rPr>
              <a:t>主要な計画</a:t>
            </a:r>
            <a:endParaRPr kumimoji="1" lang="en-US" altLang="ja-JP" sz="1600" b="1">
              <a:solidFill>
                <a:schemeClr val="tx1">
                  <a:lumMod val="85000"/>
                  <a:lumOff val="15000"/>
                </a:schemeClr>
              </a:solidFill>
            </a:endParaRPr>
          </a:p>
        </p:txBody>
      </p:sp>
      <p:sp>
        <p:nvSpPr>
          <p:cNvPr id="3" name="正方形/長方形 2">
            <a:extLst>
              <a:ext uri="{FF2B5EF4-FFF2-40B4-BE49-F238E27FC236}">
                <a16:creationId xmlns:a16="http://schemas.microsoft.com/office/drawing/2014/main" id="{60F85DFF-6876-3331-0653-353496B546B1}"/>
              </a:ext>
            </a:extLst>
          </p:cNvPr>
          <p:cNvSpPr/>
          <p:nvPr/>
        </p:nvSpPr>
        <p:spPr>
          <a:xfrm>
            <a:off x="596674" y="1231275"/>
            <a:ext cx="8699725" cy="89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様々な取組により、サービス</a:t>
            </a:r>
            <a:r>
              <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DX</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を推進しています。</a:t>
            </a:r>
            <a:endPar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endParaRPr>
          </a:p>
          <a:p>
            <a:pPr marL="285750" indent="-285750">
              <a:buFont typeface="Arial" panose="020B0604020202020204" pitchFamily="34" charset="0"/>
              <a:buChar char="•"/>
            </a:pP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特に重要な分野である行政と住民との接点（フロントヤード）の中心である区役所において、「</a:t>
            </a:r>
            <a:r>
              <a:rPr kumimoji="1" lang="ja-JP" altLang="en-US"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extLst>
                    <a:ext uri="{A12FA001-AC4F-418D-AE19-62706E023703}">
                      <ahyp:hlinkClr xmlns:ahyp="http://schemas.microsoft.com/office/drawing/2018/hyperlinkcolor" val="tx"/>
                    </a:ext>
                  </a:extLst>
                </a:hlinkClick>
              </a:rPr>
              <a:t>区役所</a:t>
            </a:r>
            <a:r>
              <a:rPr kumimoji="1" lang="en-US" altLang="ja-JP"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extLst>
                    <a:ext uri="{A12FA001-AC4F-418D-AE19-62706E023703}">
                      <ahyp:hlinkClr xmlns:ahyp="http://schemas.microsoft.com/office/drawing/2018/hyperlinkcolor" val="tx"/>
                    </a:ext>
                  </a:extLst>
                </a:hlinkClick>
              </a:rPr>
              <a:t>DX</a:t>
            </a:r>
            <a:r>
              <a:rPr kumimoji="1" lang="ja-JP" altLang="en-US"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extLst>
                    <a:ext uri="{A12FA001-AC4F-418D-AE19-62706E023703}">
                      <ahyp:hlinkClr xmlns:ahyp="http://schemas.microsoft.com/office/drawing/2018/hyperlinkcolor" val="tx"/>
                    </a:ext>
                  </a:extLst>
                </a:hlinkClick>
              </a:rPr>
              <a:t>実行計画</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」に基づく取組を順次実施し、市民の利便性を向上をめざしています。</a:t>
            </a:r>
          </a:p>
          <a:p>
            <a:endParaRPr lang="en-US" altLang="ja-JP" sz="1200" kern="100" spc="-5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622B8391-4B2B-F7DA-E963-BFB910385C19}"/>
              </a:ext>
            </a:extLst>
          </p:cNvPr>
          <p:cNvSpPr txBox="1"/>
          <p:nvPr/>
        </p:nvSpPr>
        <p:spPr>
          <a:xfrm>
            <a:off x="806225" y="2574093"/>
            <a:ext cx="8499700" cy="646331"/>
          </a:xfrm>
          <a:prstGeom prst="rect">
            <a:avLst/>
          </a:prstGeom>
          <a:noFill/>
        </p:spPr>
        <p:txBody>
          <a:bodyPr wrap="square">
            <a:spAutoFit/>
          </a:bodyPr>
          <a:lstStyle/>
          <a:p>
            <a:pPr marL="285750" indent="-285750" algn="l">
              <a:buFont typeface="Arial" panose="020B0604020202020204" pitchFamily="34" charset="0"/>
              <a:buChar char="•"/>
            </a:pPr>
            <a:r>
              <a:rPr lang="ja-JP" altLang="en-US" sz="1200">
                <a:solidFill>
                  <a:schemeClr val="tx1">
                    <a:lumMod val="85000"/>
                    <a:lumOff val="15000"/>
                  </a:schemeClr>
                </a:solidFill>
                <a:latin typeface="+mn-ea"/>
              </a:rPr>
              <a:t>区民一人ひとりがそれぞれの幸せ（ </a:t>
            </a:r>
            <a:r>
              <a:rPr lang="en-US" altLang="ja-JP" sz="1200">
                <a:solidFill>
                  <a:schemeClr val="tx1">
                    <a:lumMod val="85000"/>
                    <a:lumOff val="15000"/>
                  </a:schemeClr>
                </a:solidFill>
                <a:latin typeface="+mn-ea"/>
              </a:rPr>
              <a:t>Well-being </a:t>
            </a:r>
            <a:r>
              <a:rPr lang="ja-JP" altLang="en-US" sz="1200">
                <a:solidFill>
                  <a:schemeClr val="tx1">
                    <a:lumMod val="85000"/>
                    <a:lumOff val="15000"/>
                  </a:schemeClr>
                </a:solidFill>
                <a:latin typeface="+mn-ea"/>
              </a:rPr>
              <a:t>）を実感できる区政の実現に向けて、活動方針に基づき、「行かなくてもよい区役所」「ストレスを感じない窓口サービス」といった取組目標ごとの具体的なスケジュールに基づき、取組を推進しています。</a:t>
            </a:r>
            <a:endParaRPr lang="en-US" altLang="ja-JP" sz="1200">
              <a:solidFill>
                <a:schemeClr val="tx1">
                  <a:lumMod val="85000"/>
                  <a:lumOff val="15000"/>
                </a:schemeClr>
              </a:solidFill>
              <a:latin typeface="+mn-ea"/>
            </a:endParaRPr>
          </a:p>
          <a:p>
            <a:pPr marL="285750" indent="-285750" algn="l">
              <a:buFont typeface="Arial" panose="020B0604020202020204" pitchFamily="34" charset="0"/>
              <a:buChar char="•"/>
            </a:pPr>
            <a:r>
              <a:rPr lang="ja-JP" altLang="en-US" sz="1200">
                <a:solidFill>
                  <a:schemeClr val="tx1">
                    <a:lumMod val="85000"/>
                    <a:lumOff val="15000"/>
                  </a:schemeClr>
                </a:solidFill>
                <a:latin typeface="+mn-ea"/>
              </a:rPr>
              <a:t>取組期間：</a:t>
            </a:r>
            <a:r>
              <a:rPr lang="en-US" altLang="ja-JP" sz="1200">
                <a:solidFill>
                  <a:schemeClr val="tx1">
                    <a:lumMod val="85000"/>
                    <a:lumOff val="15000"/>
                  </a:schemeClr>
                </a:solidFill>
                <a:latin typeface="+mn-ea"/>
              </a:rPr>
              <a:t>2024</a:t>
            </a:r>
            <a:r>
              <a:rPr lang="ja-JP" altLang="en-US" sz="1200">
                <a:solidFill>
                  <a:schemeClr val="tx1">
                    <a:lumMod val="85000"/>
                    <a:lumOff val="15000"/>
                  </a:schemeClr>
                </a:solidFill>
                <a:latin typeface="+mn-ea"/>
              </a:rPr>
              <a:t>年度～</a:t>
            </a:r>
            <a:r>
              <a:rPr lang="en-US" altLang="ja-JP" sz="1200">
                <a:solidFill>
                  <a:schemeClr val="tx1">
                    <a:lumMod val="85000"/>
                    <a:lumOff val="15000"/>
                  </a:schemeClr>
                </a:solidFill>
                <a:latin typeface="+mn-ea"/>
              </a:rPr>
              <a:t>2030</a:t>
            </a:r>
            <a:r>
              <a:rPr lang="ja-JP" altLang="en-US" sz="1200">
                <a:solidFill>
                  <a:schemeClr val="tx1">
                    <a:lumMod val="85000"/>
                    <a:lumOff val="15000"/>
                  </a:schemeClr>
                </a:solidFill>
                <a:latin typeface="+mn-ea"/>
              </a:rPr>
              <a:t>年度</a:t>
            </a:r>
          </a:p>
        </p:txBody>
      </p:sp>
      <p:sp>
        <p:nvSpPr>
          <p:cNvPr id="11" name="正方形/長方形 10">
            <a:extLst>
              <a:ext uri="{FF2B5EF4-FFF2-40B4-BE49-F238E27FC236}">
                <a16:creationId xmlns:a16="http://schemas.microsoft.com/office/drawing/2014/main" id="{354526F9-4700-2F84-622F-33FD5305524B}"/>
              </a:ext>
            </a:extLst>
          </p:cNvPr>
          <p:cNvSpPr/>
          <p:nvPr/>
        </p:nvSpPr>
        <p:spPr>
          <a:xfrm>
            <a:off x="568100" y="2058224"/>
            <a:ext cx="8760957"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anose="05000000000000000000" pitchFamily="2" charset="2"/>
              <a:buChar char="u"/>
            </a:pPr>
            <a:r>
              <a:rPr kumimoji="1" lang="ja-JP" altLang="en-US" sz="1200" b="1">
                <a:solidFill>
                  <a:schemeClr val="tx1">
                    <a:lumMod val="85000"/>
                    <a:lumOff val="15000"/>
                  </a:schemeClr>
                </a:solidFill>
              </a:rPr>
              <a:t>区役所</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実行計画　</a:t>
            </a:r>
            <a:endParaRPr kumimoji="1" lang="en-US" altLang="ja-JP" sz="1200" b="1">
              <a:solidFill>
                <a:schemeClr val="tx1">
                  <a:lumMod val="85000"/>
                  <a:lumOff val="15000"/>
                </a:schemeClr>
              </a:solidFill>
            </a:endParaRPr>
          </a:p>
          <a:p>
            <a:pPr algn="l"/>
            <a:r>
              <a:rPr kumimoji="1" lang="ja-JP" altLang="en-US" sz="1200" b="1">
                <a:solidFill>
                  <a:schemeClr val="tx1">
                    <a:lumMod val="85000"/>
                    <a:lumOff val="15000"/>
                  </a:schemeClr>
                </a:solidFill>
              </a:rPr>
              <a:t>　　　：「大阪市</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戦略」と「区政がめざす姿」の目標達成に向けた区役所</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の推進の具体的な実行計画</a:t>
            </a:r>
          </a:p>
        </p:txBody>
      </p:sp>
      <p:sp>
        <p:nvSpPr>
          <p:cNvPr id="17" name="四角形: 角を丸くする 16">
            <a:extLst>
              <a:ext uri="{FF2B5EF4-FFF2-40B4-BE49-F238E27FC236}">
                <a16:creationId xmlns:a16="http://schemas.microsoft.com/office/drawing/2014/main" id="{397076ED-F640-4732-AFB4-8CE386E0B760}"/>
              </a:ext>
            </a:extLst>
          </p:cNvPr>
          <p:cNvSpPr/>
          <p:nvPr/>
        </p:nvSpPr>
        <p:spPr>
          <a:xfrm rot="10800000" flipV="1">
            <a:off x="572746" y="3509954"/>
            <a:ext cx="1598954" cy="3004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rgbClr val="AF1932"/>
                </a:solidFill>
              </a:rPr>
              <a:t>┃</a:t>
            </a:r>
            <a:r>
              <a:rPr kumimoji="1" lang="ja-JP" altLang="en-US" sz="1400" b="1">
                <a:solidFill>
                  <a:schemeClr val="tx1">
                    <a:lumMod val="85000"/>
                    <a:lumOff val="15000"/>
                  </a:schemeClr>
                </a:solidFill>
              </a:rPr>
              <a:t>主な活動方針</a:t>
            </a:r>
          </a:p>
        </p:txBody>
      </p:sp>
      <p:sp>
        <p:nvSpPr>
          <p:cNvPr id="4" name="四角形: 角を丸くする 3">
            <a:extLst>
              <a:ext uri="{FF2B5EF4-FFF2-40B4-BE49-F238E27FC236}">
                <a16:creationId xmlns:a16="http://schemas.microsoft.com/office/drawing/2014/main" id="{68E8312C-4950-F624-9DB1-677D43F7C804}"/>
              </a:ext>
            </a:extLst>
          </p:cNvPr>
          <p:cNvSpPr/>
          <p:nvPr/>
        </p:nvSpPr>
        <p:spPr>
          <a:xfrm rot="10800000" flipV="1">
            <a:off x="210601" y="170623"/>
            <a:ext cx="1968279" cy="444387"/>
          </a:xfrm>
          <a:prstGeom prst="roundRect">
            <a:avLst>
              <a:gd name="adj" fmla="val 47835"/>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サービス</a:t>
            </a:r>
            <a:r>
              <a:rPr kumimoji="1" lang="en-US" altLang="ja-JP" sz="2000" b="1">
                <a:solidFill>
                  <a:schemeClr val="bg1"/>
                </a:solidFill>
              </a:rPr>
              <a:t>DX</a:t>
            </a:r>
            <a:endParaRPr kumimoji="1" lang="ja-JP" altLang="en-US" sz="2000" b="1">
              <a:solidFill>
                <a:schemeClr val="bg1"/>
              </a:solidFill>
            </a:endParaRPr>
          </a:p>
        </p:txBody>
      </p:sp>
      <p:sp>
        <p:nvSpPr>
          <p:cNvPr id="22" name="正方形/長方形 21">
            <a:extLst>
              <a:ext uri="{FF2B5EF4-FFF2-40B4-BE49-F238E27FC236}">
                <a16:creationId xmlns:a16="http://schemas.microsoft.com/office/drawing/2014/main" id="{30695EB3-3373-A1EC-7117-C57105134117}"/>
              </a:ext>
            </a:extLst>
          </p:cNvPr>
          <p:cNvSpPr/>
          <p:nvPr/>
        </p:nvSpPr>
        <p:spPr>
          <a:xfrm>
            <a:off x="6785345" y="6347065"/>
            <a:ext cx="2949760" cy="26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1100">
                <a:solidFill>
                  <a:schemeClr val="tx1">
                    <a:lumMod val="85000"/>
                    <a:lumOff val="15000"/>
                  </a:schemeClr>
                </a:solidFill>
                <a:latin typeface="+mn-ea"/>
              </a:rPr>
              <a:t>※</a:t>
            </a:r>
            <a:r>
              <a:rPr lang="ja-JP" altLang="en-US" sz="1100">
                <a:solidFill>
                  <a:schemeClr val="tx1">
                    <a:lumMod val="85000"/>
                    <a:lumOff val="15000"/>
                  </a:schemeClr>
                </a:solidFill>
                <a:latin typeface="+mn-ea"/>
              </a:rPr>
              <a:t>取組の詳細は、アクションプラン第２章に掲載</a:t>
            </a:r>
            <a:endParaRPr lang="en-US" altLang="ja-JP" sz="11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7296E9B1-B3D7-E28C-F3F5-E86E727FC6F0}"/>
              </a:ext>
            </a:extLst>
          </p:cNvPr>
          <p:cNvSpPr/>
          <p:nvPr/>
        </p:nvSpPr>
        <p:spPr>
          <a:xfrm>
            <a:off x="962025" y="4267199"/>
            <a:ext cx="3900121" cy="907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ja-JP" altLang="en-US" sz="1200">
                <a:solidFill>
                  <a:schemeClr val="tx1">
                    <a:lumMod val="85000"/>
                    <a:lumOff val="15000"/>
                  </a:schemeClr>
                </a:solidFill>
                <a:latin typeface="+mn-ea"/>
              </a:rPr>
              <a:t>多様化する市民ニーズや社会ニーズにあわせ、行政と住民との接点（フロントヤード）を、デジタル技術やデータを活用して様々なライフステージに応じた提供スタイルへとアップデートし、</a:t>
            </a:r>
            <a:endParaRPr kumimoji="1" lang="en-US" altLang="ja-JP" sz="1200">
              <a:solidFill>
                <a:schemeClr val="tx1">
                  <a:lumMod val="85000"/>
                  <a:lumOff val="15000"/>
                </a:schemeClr>
              </a:solidFill>
              <a:latin typeface="+mn-ea"/>
            </a:endParaRPr>
          </a:p>
          <a:p>
            <a:pPr algn="just"/>
            <a:r>
              <a:rPr kumimoji="1" lang="ja-JP" altLang="en-US" sz="1200">
                <a:solidFill>
                  <a:schemeClr val="tx1">
                    <a:lumMod val="85000"/>
                    <a:lumOff val="15000"/>
                  </a:schemeClr>
                </a:solidFill>
                <a:latin typeface="+mn-ea"/>
              </a:rPr>
              <a:t>便利な行政サービスの提供をめざす</a:t>
            </a:r>
            <a:endParaRPr kumimoji="1" lang="en-US" altLang="ja-JP" sz="1200">
              <a:solidFill>
                <a:schemeClr val="tx1">
                  <a:lumMod val="85000"/>
                  <a:lumOff val="15000"/>
                </a:schemeClr>
              </a:solidFill>
              <a:latin typeface="+mn-ea"/>
            </a:endParaRPr>
          </a:p>
        </p:txBody>
      </p:sp>
      <p:sp>
        <p:nvSpPr>
          <p:cNvPr id="9" name="四角形: 角を丸くする 8">
            <a:extLst>
              <a:ext uri="{FF2B5EF4-FFF2-40B4-BE49-F238E27FC236}">
                <a16:creationId xmlns:a16="http://schemas.microsoft.com/office/drawing/2014/main" id="{09D4EF64-B7A1-32FF-D9E4-36D2400D2A11}"/>
              </a:ext>
            </a:extLst>
          </p:cNvPr>
          <p:cNvSpPr/>
          <p:nvPr/>
        </p:nvSpPr>
        <p:spPr>
          <a:xfrm>
            <a:off x="835329" y="3923415"/>
            <a:ext cx="3399179" cy="300465"/>
          </a:xfrm>
          <a:prstGeom prst="roundRect">
            <a:avLst/>
          </a:prstGeom>
          <a:solidFill>
            <a:schemeClr val="accent3">
              <a:lumMod val="20000"/>
              <a:lumOff val="80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algn="l">
              <a:spcBef>
                <a:spcPts val="600"/>
              </a:spcBef>
            </a:pPr>
            <a:r>
              <a:rPr lang="ja-JP" altLang="en-US" sz="1200" b="1" i="0" u="none" strike="noStrike" baseline="0">
                <a:solidFill>
                  <a:schemeClr val="tx1">
                    <a:lumMod val="85000"/>
                    <a:lumOff val="15000"/>
                  </a:schemeClr>
                </a:solidFill>
                <a:latin typeface="+mn-ea"/>
              </a:rPr>
              <a:t>いつでもどこでも誰にでも、より便利な行政サービス</a:t>
            </a:r>
            <a:endParaRPr lang="en-US" altLang="ja-JP" sz="1200" b="1" i="0" u="none" strike="noStrike" baseline="0">
              <a:solidFill>
                <a:schemeClr val="tx1">
                  <a:lumMod val="85000"/>
                  <a:lumOff val="15000"/>
                </a:schemeClr>
              </a:solidFill>
              <a:latin typeface="+mn-ea"/>
            </a:endParaRPr>
          </a:p>
        </p:txBody>
      </p:sp>
      <p:sp>
        <p:nvSpPr>
          <p:cNvPr id="12" name="四角形: 角を丸くする 11">
            <a:extLst>
              <a:ext uri="{FF2B5EF4-FFF2-40B4-BE49-F238E27FC236}">
                <a16:creationId xmlns:a16="http://schemas.microsoft.com/office/drawing/2014/main" id="{6A4D2FED-C9C2-21C9-5B75-547FFF7B25D9}"/>
              </a:ext>
            </a:extLst>
          </p:cNvPr>
          <p:cNvSpPr/>
          <p:nvPr/>
        </p:nvSpPr>
        <p:spPr>
          <a:xfrm>
            <a:off x="835329" y="5204147"/>
            <a:ext cx="3714426" cy="300465"/>
          </a:xfrm>
          <a:prstGeom prst="roundRect">
            <a:avLst/>
          </a:prstGeom>
          <a:solidFill>
            <a:schemeClr val="accent3">
              <a:lumMod val="20000"/>
              <a:lumOff val="80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algn="l">
              <a:spcBef>
                <a:spcPts val="600"/>
              </a:spcBef>
            </a:pPr>
            <a:r>
              <a:rPr lang="ja-JP" altLang="en-US" sz="1200" b="1" i="0" u="none" strike="noStrike" baseline="0">
                <a:solidFill>
                  <a:schemeClr val="tx1">
                    <a:lumMod val="85000"/>
                    <a:lumOff val="15000"/>
                  </a:schemeClr>
                </a:solidFill>
                <a:latin typeface="+mn-ea"/>
              </a:rPr>
              <a:t>市民と地域と職員がつながり、共に創る豊かな地域社会</a:t>
            </a:r>
            <a:endParaRPr lang="en-US" altLang="ja-JP" sz="1200" b="1" i="0" u="none" strike="noStrike" baseline="0">
              <a:solidFill>
                <a:schemeClr val="tx1">
                  <a:lumMod val="85000"/>
                  <a:lumOff val="15000"/>
                </a:schemeClr>
              </a:solidFill>
              <a:latin typeface="+mn-ea"/>
            </a:endParaRPr>
          </a:p>
        </p:txBody>
      </p:sp>
      <p:sp>
        <p:nvSpPr>
          <p:cNvPr id="13" name="正方形/長方形 12">
            <a:extLst>
              <a:ext uri="{FF2B5EF4-FFF2-40B4-BE49-F238E27FC236}">
                <a16:creationId xmlns:a16="http://schemas.microsoft.com/office/drawing/2014/main" id="{2C90AF7A-72F7-BC7D-A396-9C0A11CABDC5}"/>
              </a:ext>
            </a:extLst>
          </p:cNvPr>
          <p:cNvSpPr/>
          <p:nvPr/>
        </p:nvSpPr>
        <p:spPr>
          <a:xfrm>
            <a:off x="962025" y="5543211"/>
            <a:ext cx="3900121" cy="686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kumimoji="1" lang="ja-JP" altLang="en-US" sz="1200">
                <a:solidFill>
                  <a:schemeClr val="tx1">
                    <a:lumMod val="85000"/>
                    <a:lumOff val="15000"/>
                  </a:schemeClr>
                </a:solidFill>
                <a:latin typeface="+mn-ea"/>
              </a:rPr>
              <a:t>リアル</a:t>
            </a:r>
            <a:r>
              <a:rPr lang="ja-JP" altLang="en-US" sz="1200" i="0" u="none" strike="noStrike" baseline="0">
                <a:solidFill>
                  <a:schemeClr val="tx1">
                    <a:lumMod val="85000"/>
                    <a:lumOff val="15000"/>
                  </a:schemeClr>
                </a:solidFill>
                <a:latin typeface="+mn-ea"/>
              </a:rPr>
              <a:t>とデジタルでつなぐ地域コミュニケーションを充実し、年齢、</a:t>
            </a:r>
            <a:br>
              <a:rPr lang="en-US" altLang="ja-JP" sz="1200" i="0" u="none" strike="noStrike" baseline="0">
                <a:solidFill>
                  <a:schemeClr val="tx1">
                    <a:lumMod val="85000"/>
                    <a:lumOff val="15000"/>
                  </a:schemeClr>
                </a:solidFill>
                <a:latin typeface="+mn-ea"/>
              </a:rPr>
            </a:br>
            <a:r>
              <a:rPr lang="ja-JP" altLang="en-US" sz="1200" i="0" u="none" strike="noStrike" baseline="0">
                <a:solidFill>
                  <a:schemeClr val="tx1">
                    <a:lumMod val="85000"/>
                    <a:lumOff val="15000"/>
                  </a:schemeClr>
                </a:solidFill>
                <a:latin typeface="+mn-ea"/>
              </a:rPr>
              <a:t>性別、国籍、障がいの有無や、ずっと前から住んでいる人も</a:t>
            </a:r>
            <a:endParaRPr lang="en-US" altLang="ja-JP" sz="1200" i="0" u="none" strike="noStrike" baseline="0">
              <a:solidFill>
                <a:schemeClr val="tx1">
                  <a:lumMod val="85000"/>
                  <a:lumOff val="15000"/>
                </a:schemeClr>
              </a:solidFill>
              <a:latin typeface="+mn-ea"/>
            </a:endParaRPr>
          </a:p>
          <a:p>
            <a:pPr algn="just"/>
            <a:r>
              <a:rPr lang="ja-JP" altLang="en-US" sz="1200" i="0" u="none" strike="noStrike" baseline="0">
                <a:solidFill>
                  <a:schemeClr val="tx1">
                    <a:lumMod val="85000"/>
                    <a:lumOff val="15000"/>
                  </a:schemeClr>
                </a:solidFill>
                <a:latin typeface="+mn-ea"/>
              </a:rPr>
              <a:t>最近引っ越してきた人も誰もが繋がれる地域社会を</a:t>
            </a:r>
            <a:r>
              <a:rPr lang="ja-JP" altLang="en-US" sz="1200">
                <a:solidFill>
                  <a:schemeClr val="tx1">
                    <a:lumMod val="85000"/>
                    <a:lumOff val="15000"/>
                  </a:schemeClr>
                </a:solidFill>
                <a:latin typeface="+mn-ea"/>
              </a:rPr>
              <a:t>めざす</a:t>
            </a:r>
            <a:endParaRPr kumimoji="1" lang="ja-JP" altLang="en-US" sz="1200">
              <a:solidFill>
                <a:schemeClr val="tx1">
                  <a:lumMod val="85000"/>
                  <a:lumOff val="15000"/>
                </a:schemeClr>
              </a:solidFill>
              <a:latin typeface="+mn-ea"/>
            </a:endParaRPr>
          </a:p>
        </p:txBody>
      </p:sp>
      <p:sp>
        <p:nvSpPr>
          <p:cNvPr id="8" name="テキスト ボックス 7">
            <a:extLst>
              <a:ext uri="{FF2B5EF4-FFF2-40B4-BE49-F238E27FC236}">
                <a16:creationId xmlns:a16="http://schemas.microsoft.com/office/drawing/2014/main" id="{D626AE2C-BE53-9EF0-70ED-A1A6B5568648}"/>
              </a:ext>
            </a:extLst>
          </p:cNvPr>
          <p:cNvSpPr txBox="1"/>
          <p:nvPr/>
        </p:nvSpPr>
        <p:spPr>
          <a:xfrm>
            <a:off x="2312839" y="192006"/>
            <a:ext cx="7593161" cy="338554"/>
          </a:xfrm>
          <a:prstGeom prst="rect">
            <a:avLst/>
          </a:prstGeom>
          <a:noFill/>
        </p:spPr>
        <p:txBody>
          <a:bodyPr wrap="square">
            <a:spAutoFit/>
          </a:bodyPr>
          <a:lstStyle/>
          <a:p>
            <a:pPr algn="l"/>
            <a:r>
              <a:rPr lang="ja-JP" altLang="en-US" sz="1600" b="1">
                <a:solidFill>
                  <a:srgbClr val="AF1932"/>
                </a:solidFill>
                <a:latin typeface="Source Sans Pro" panose="020B0503030403020204" pitchFamily="34" charset="0"/>
              </a:rPr>
              <a:t>利用者目線でデザインされた便利・快適な行政サービスのスピーディーな提供の実現</a:t>
            </a:r>
            <a:endParaRPr lang="en-US" altLang="ja-JP" sz="1600" b="1" i="0">
              <a:solidFill>
                <a:srgbClr val="AF1932"/>
              </a:solidFill>
              <a:effectLst/>
              <a:latin typeface="Source Sans Pro" panose="020B0503030403020204" pitchFamily="34" charset="0"/>
            </a:endParaRPr>
          </a:p>
        </p:txBody>
      </p:sp>
      <p:cxnSp>
        <p:nvCxnSpPr>
          <p:cNvPr id="15" name="直線コネクタ 14">
            <a:extLst>
              <a:ext uri="{FF2B5EF4-FFF2-40B4-BE49-F238E27FC236}">
                <a16:creationId xmlns:a16="http://schemas.microsoft.com/office/drawing/2014/main" id="{EADED76C-EE46-4E45-0A6D-FAB72236D879}"/>
              </a:ext>
            </a:extLst>
          </p:cNvPr>
          <p:cNvCxnSpPr/>
          <p:nvPr/>
        </p:nvCxnSpPr>
        <p:spPr>
          <a:xfrm>
            <a:off x="2223533" y="536751"/>
            <a:ext cx="7633583" cy="0"/>
          </a:xfrm>
          <a:prstGeom prst="line">
            <a:avLst/>
          </a:prstGeom>
          <a:ln w="19050" cap="rnd">
            <a:solidFill>
              <a:srgbClr val="AF1932"/>
            </a:solidFill>
            <a:round/>
            <a:headEnd type="oval"/>
            <a:tailEnd type="none"/>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2">
            <a:extLst>
              <a:ext uri="{FF2B5EF4-FFF2-40B4-BE49-F238E27FC236}">
                <a16:creationId xmlns:a16="http://schemas.microsoft.com/office/drawing/2014/main" id="{649CBB6E-422C-DA47-C571-2E89EB79F5CC}"/>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6</a:t>
            </a:fld>
            <a:endParaRPr kumimoji="1" lang="en-GB">
              <a:solidFill>
                <a:prstClr val="black">
                  <a:tint val="75000"/>
                </a:prstClr>
              </a:solidFill>
              <a:latin typeface="Avenir Next LT Pro"/>
              <a:ea typeface="Yu Gothic UI"/>
            </a:endParaRPr>
          </a:p>
        </p:txBody>
      </p:sp>
      <p:pic>
        <p:nvPicPr>
          <p:cNvPr id="34" name="図 33">
            <a:extLst>
              <a:ext uri="{FF2B5EF4-FFF2-40B4-BE49-F238E27FC236}">
                <a16:creationId xmlns:a16="http://schemas.microsoft.com/office/drawing/2014/main" id="{AB0B2955-4001-8D33-F18D-CC40871A6D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74"/>
          <a:stretch/>
        </p:blipFill>
        <p:spPr>
          <a:xfrm>
            <a:off x="4666652" y="3061455"/>
            <a:ext cx="5163148" cy="3279418"/>
          </a:xfrm>
          <a:prstGeom prst="rect">
            <a:avLst/>
          </a:prstGeom>
        </p:spPr>
      </p:pic>
    </p:spTree>
    <p:extLst>
      <p:ext uri="{BB962C8B-B14F-4D97-AF65-F5344CB8AC3E}">
        <p14:creationId xmlns:p14="http://schemas.microsoft.com/office/powerpoint/2010/main" val="2915093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プレースホルダー 20">
            <a:extLst>
              <a:ext uri="{FF2B5EF4-FFF2-40B4-BE49-F238E27FC236}">
                <a16:creationId xmlns:a16="http://schemas.microsoft.com/office/drawing/2014/main" id="{6C622CD9-3C88-9365-044A-ED4647347B16}"/>
              </a:ext>
            </a:extLst>
          </p:cNvPr>
          <p:cNvSpPr>
            <a:spLocks noGrp="1"/>
          </p:cNvSpPr>
          <p:nvPr>
            <p:ph type="body" sz="quarter" idx="13"/>
          </p:nvPr>
        </p:nvSpPr>
        <p:spPr/>
        <p:txBody>
          <a:bodyPr/>
          <a:lstStyle/>
          <a:p>
            <a:r>
              <a:rPr lang="ja-JP" altLang="en-US"/>
              <a:t>都市大阪に対する理解が深まり、都市としての魅力を更に楽しめるようにするとともに、都市格の向上、シビックプライドの醸成が図られていること。</a:t>
            </a:r>
          </a:p>
        </p:txBody>
      </p:sp>
      <p:sp>
        <p:nvSpPr>
          <p:cNvPr id="23" name="テキスト プレースホルダー 22">
            <a:extLst>
              <a:ext uri="{FF2B5EF4-FFF2-40B4-BE49-F238E27FC236}">
                <a16:creationId xmlns:a16="http://schemas.microsoft.com/office/drawing/2014/main" id="{1BDDD821-66CF-F61D-DC3D-AD0E04867006}"/>
              </a:ext>
            </a:extLst>
          </p:cNvPr>
          <p:cNvSpPr>
            <a:spLocks noGrp="1"/>
          </p:cNvSpPr>
          <p:nvPr>
            <p:ph type="body" sz="quarter" idx="14"/>
          </p:nvPr>
        </p:nvSpPr>
        <p:spPr>
          <a:xfrm>
            <a:off x="5904000" y="1963153"/>
            <a:ext cx="3544800" cy="511528"/>
          </a:xfrm>
        </p:spPr>
        <p:txBody>
          <a:bodyPr/>
          <a:lstStyle/>
          <a:p>
            <a:r>
              <a:rPr lang="ja-JP" altLang="en-US" dirty="0"/>
              <a:t>難波宮跡解説板の</a:t>
            </a:r>
            <a:r>
              <a:rPr lang="en-US" altLang="ja-JP" dirty="0"/>
              <a:t>QR</a:t>
            </a:r>
            <a:r>
              <a:rPr lang="ja-JP" altLang="en-US" dirty="0"/>
              <a:t>コードの読取数（累計）</a:t>
            </a:r>
            <a:endParaRPr lang="en-US" altLang="ja-JP" dirty="0"/>
          </a:p>
          <a:p>
            <a:endParaRPr lang="en-US" altLang="ja-JP" dirty="0"/>
          </a:p>
          <a:p>
            <a:endParaRPr lang="en-US" altLang="ja-JP" dirty="0"/>
          </a:p>
          <a:p>
            <a:pPr marL="0" indent="0">
              <a:buNone/>
            </a:pPr>
            <a:endParaRPr lang="en-US" altLang="ja-JP" dirty="0"/>
          </a:p>
          <a:p>
            <a:r>
              <a:rPr lang="ja-JP" altLang="en-US" dirty="0"/>
              <a:t>泉布観</a:t>
            </a:r>
            <a:r>
              <a:rPr lang="en-US" altLang="ja-JP" dirty="0"/>
              <a:t>VR</a:t>
            </a:r>
            <a:r>
              <a:rPr lang="ja-JP" altLang="en-US" dirty="0"/>
              <a:t>映像催事・インターネット等視聴回数（累計）</a:t>
            </a:r>
          </a:p>
        </p:txBody>
      </p:sp>
      <p:sp>
        <p:nvSpPr>
          <p:cNvPr id="27" name="テキスト プレースホルダー 3">
            <a:extLst>
              <a:ext uri="{FF2B5EF4-FFF2-40B4-BE49-F238E27FC236}">
                <a16:creationId xmlns:a16="http://schemas.microsoft.com/office/drawing/2014/main" id="{6885DBF2-5EA7-9ABE-E2AA-53FA582DA76D}"/>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dirty="0"/>
              <a:t>AR</a:t>
            </a:r>
            <a:r>
              <a:rPr lang="ja-JP" altLang="en-US" dirty="0"/>
              <a:t>技術等を活用して文化財の付加価値を高め、にぎわいを創出するとともに、歴史的価値に対する市民等の理解促進を図り、文化財の適切な保存・活用・継承につなげる。</a:t>
            </a:r>
          </a:p>
          <a:p>
            <a:r>
              <a:rPr lang="ja-JP" altLang="en-US" dirty="0"/>
              <a:t>現存する大阪最古の洋風建築であり、国指定の重要文化財である泉布観（明治４年落成） の</a:t>
            </a:r>
            <a:r>
              <a:rPr lang="en-US" altLang="ja-JP" dirty="0"/>
              <a:t>VR</a:t>
            </a:r>
            <a:r>
              <a:rPr lang="ja-JP" altLang="en-US"/>
              <a:t>コンテンツを制作</a:t>
            </a:r>
            <a:r>
              <a:rPr lang="ja-JP" altLang="en-US" dirty="0"/>
              <a:t>し、情報発信を行うとともに、国指定の史跡である難波宮跡について、遺構表示などの上に古代の難波宮を再現した建築物を重ねてデジタル鑑賞できる</a:t>
            </a:r>
            <a:r>
              <a:rPr lang="en-US" altLang="ja-JP" dirty="0"/>
              <a:t>AR</a:t>
            </a:r>
            <a:r>
              <a:rPr lang="ja-JP" altLang="en-US" dirty="0"/>
              <a:t>コンテンツの制作・</a:t>
            </a:r>
            <a:r>
              <a:rPr lang="en-US" altLang="ja-JP" dirty="0" err="1"/>
              <a:t>Wi-FI</a:t>
            </a:r>
            <a:r>
              <a:rPr lang="ja-JP" altLang="en-US" dirty="0"/>
              <a:t>環境の整備・管理を行う。</a:t>
            </a:r>
          </a:p>
        </p:txBody>
      </p:sp>
      <p:grpSp>
        <p:nvGrpSpPr>
          <p:cNvPr id="29" name="グループ化 28">
            <a:extLst>
              <a:ext uri="{FF2B5EF4-FFF2-40B4-BE49-F238E27FC236}">
                <a16:creationId xmlns:a16="http://schemas.microsoft.com/office/drawing/2014/main" id="{16FEDB48-2811-45AA-B725-0B73DD8F6A70}"/>
              </a:ext>
            </a:extLst>
          </p:cNvPr>
          <p:cNvGrpSpPr/>
          <p:nvPr/>
        </p:nvGrpSpPr>
        <p:grpSpPr>
          <a:xfrm>
            <a:off x="447675" y="3048000"/>
            <a:ext cx="1375502" cy="243520"/>
            <a:chOff x="528309" y="7695403"/>
            <a:chExt cx="1375502" cy="243520"/>
          </a:xfrm>
        </p:grpSpPr>
        <p:sp>
          <p:nvSpPr>
            <p:cNvPr id="30" name="正方形/長方形 29">
              <a:extLst>
                <a:ext uri="{FF2B5EF4-FFF2-40B4-BE49-F238E27FC236}">
                  <a16:creationId xmlns:a16="http://schemas.microsoft.com/office/drawing/2014/main" id="{DA85C295-F31C-D3C5-982C-9EF4EBD7987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B76BA31B-7485-B348-68B1-0122CE05D8CC}"/>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37" name="表 36">
            <a:extLst>
              <a:ext uri="{FF2B5EF4-FFF2-40B4-BE49-F238E27FC236}">
                <a16:creationId xmlns:a16="http://schemas.microsoft.com/office/drawing/2014/main" id="{386F4877-6BFD-4F06-605E-D6B59EB01962}"/>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38" name="スライド番号プレースホルダー 2">
            <a:extLst>
              <a:ext uri="{FF2B5EF4-FFF2-40B4-BE49-F238E27FC236}">
                <a16:creationId xmlns:a16="http://schemas.microsoft.com/office/drawing/2014/main" id="{2A96DED5-38DA-ACEE-8003-F335F5772941}"/>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60</a:t>
            </a:fld>
            <a:endParaRPr kumimoji="1" lang="en-GB">
              <a:latin typeface="Yu Gothic UI" panose="020B0500000000000000" pitchFamily="50" charset="-128"/>
              <a:ea typeface="Yu Gothic UI" panose="020B0500000000000000" pitchFamily="50" charset="-128"/>
            </a:endParaRPr>
          </a:p>
        </p:txBody>
      </p:sp>
      <p:sp>
        <p:nvSpPr>
          <p:cNvPr id="39" name="正方形/長方形 38">
            <a:extLst>
              <a:ext uri="{FF2B5EF4-FFF2-40B4-BE49-F238E27FC236}">
                <a16:creationId xmlns:a16="http://schemas.microsoft.com/office/drawing/2014/main" id="{FD6F7AB2-8353-EED5-3CF1-37A38E0D6C46}"/>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8" name="正方形/長方形 47">
            <a:extLst>
              <a:ext uri="{FF2B5EF4-FFF2-40B4-BE49-F238E27FC236}">
                <a16:creationId xmlns:a16="http://schemas.microsoft.com/office/drawing/2014/main" id="{8713404C-6D6C-01E0-3267-28B83D645665}"/>
              </a:ext>
            </a:extLst>
          </p:cNvPr>
          <p:cNvSpPr/>
          <p:nvPr/>
        </p:nvSpPr>
        <p:spPr>
          <a:xfrm>
            <a:off x="4860000" y="1963153"/>
            <a:ext cx="972000" cy="22278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9" name="表プレースホルダー 18">
            <a:extLst>
              <a:ext uri="{FF2B5EF4-FFF2-40B4-BE49-F238E27FC236}">
                <a16:creationId xmlns:a16="http://schemas.microsoft.com/office/drawing/2014/main" id="{05EB736E-0FFC-E77E-4210-2B5B38A6E7A0}"/>
              </a:ext>
            </a:extLst>
          </p:cNvPr>
          <p:cNvGraphicFramePr>
            <a:graphicFrameLocks/>
          </p:cNvGraphicFramePr>
          <p:nvPr/>
        </p:nvGraphicFramePr>
        <p:xfrm>
          <a:off x="5957327" y="2209800"/>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a:latin typeface="Yu Gothic UI" panose="020B0500000000000000" pitchFamily="50" charset="-128"/>
                          <a:ea typeface="Yu Gothic UI" panose="020B0500000000000000" pitchFamily="50" charset="-128"/>
                        </a:rPr>
                        <a:t>ー</a:t>
                      </a:r>
                      <a:endParaRPr kumimoji="1" lang="en-US" altLang="ja-JP" sz="100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6,500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7,000</a:t>
                      </a:r>
                      <a:r>
                        <a:rPr kumimoji="1" lang="ja-JP" altLang="en-US" sz="100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7,500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50" name="表プレースホルダー 18">
            <a:extLst>
              <a:ext uri="{FF2B5EF4-FFF2-40B4-BE49-F238E27FC236}">
                <a16:creationId xmlns:a16="http://schemas.microsoft.com/office/drawing/2014/main" id="{67B0B86E-B484-F816-7804-466C47C36DC9}"/>
              </a:ext>
            </a:extLst>
          </p:cNvPr>
          <p:cNvGraphicFramePr>
            <a:graphicFrameLocks/>
          </p:cNvGraphicFramePr>
          <p:nvPr/>
        </p:nvGraphicFramePr>
        <p:xfrm>
          <a:off x="5961108" y="3223918"/>
          <a:ext cx="3216272" cy="775336"/>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latin typeface="Yu Gothic UI" panose="020B0500000000000000" pitchFamily="50" charset="-128"/>
                          <a:ea typeface="Yu Gothic UI" panose="020B0500000000000000" pitchFamily="50" charset="-128"/>
                        </a:rPr>
                        <a:t>4,089</a:t>
                      </a:r>
                      <a:r>
                        <a:rPr kumimoji="1" lang="ja-JP" altLang="en-US" sz="1000">
                          <a:latin typeface="Yu Gothic UI" panose="020B0500000000000000" pitchFamily="50" charset="-128"/>
                          <a:ea typeface="Yu Gothic UI" panose="020B0500000000000000" pitchFamily="50" charset="-128"/>
                        </a:rPr>
                        <a:t>回</a:t>
                      </a:r>
                      <a:endParaRPr kumimoji="1" lang="en-US" altLang="ja-JP" sz="1000">
                        <a:latin typeface="Yu Gothic UI" panose="020B0500000000000000" pitchFamily="50" charset="-128"/>
                        <a:ea typeface="Yu Gothic UI" panose="020B0500000000000000" pitchFamily="50" charset="-128"/>
                      </a:endParaRPr>
                    </a:p>
                    <a:p>
                      <a:pPr algn="ctr"/>
                      <a:r>
                        <a:rPr kumimoji="1" lang="ja-JP" altLang="en-US" sz="1000">
                          <a:latin typeface="Yu Gothic UI" panose="020B0500000000000000" pitchFamily="50" charset="-128"/>
                          <a:ea typeface="Yu Gothic UI" panose="020B0500000000000000" pitchFamily="50" charset="-128"/>
                        </a:rPr>
                        <a:t>（</a:t>
                      </a:r>
                      <a:r>
                        <a:rPr kumimoji="1" lang="en-US" altLang="ja-JP" sz="1000">
                          <a:latin typeface="Yu Gothic UI" panose="020B0500000000000000" pitchFamily="50" charset="-128"/>
                          <a:ea typeface="Yu Gothic UI" panose="020B0500000000000000" pitchFamily="50" charset="-128"/>
                        </a:rPr>
                        <a:t>2,000</a:t>
                      </a:r>
                      <a:r>
                        <a:rPr kumimoji="1" lang="ja-JP" altLang="en-US" sz="1000">
                          <a:latin typeface="Yu Gothic UI" panose="020B0500000000000000" pitchFamily="50" charset="-128"/>
                          <a:ea typeface="Yu Gothic UI" panose="020B0500000000000000" pitchFamily="50" charset="-128"/>
                        </a:rPr>
                        <a:t>回）</a:t>
                      </a:r>
                    </a:p>
                  </a:txBody>
                  <a:tcPr marL="36000" marR="36000"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10,000</a:t>
                      </a:r>
                      <a:r>
                        <a:rPr kumimoji="1" lang="ja-JP" altLang="en-US" sz="100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11,000</a:t>
                      </a:r>
                      <a:r>
                        <a:rPr kumimoji="1" lang="ja-JP" altLang="en-US" sz="100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11,500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53" name="テキスト ボックス 19">
            <a:extLst>
              <a:ext uri="{FF2B5EF4-FFF2-40B4-BE49-F238E27FC236}">
                <a16:creationId xmlns:a16="http://schemas.microsoft.com/office/drawing/2014/main" id="{3322776F-8905-73B3-ADEC-6D02217918E3}"/>
              </a:ext>
            </a:extLst>
          </p:cNvPr>
          <p:cNvSpPr txBox="1"/>
          <p:nvPr/>
        </p:nvSpPr>
        <p:spPr>
          <a:xfrm>
            <a:off x="7924800" y="401527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54" name="グループ化 53">
            <a:extLst>
              <a:ext uri="{FF2B5EF4-FFF2-40B4-BE49-F238E27FC236}">
                <a16:creationId xmlns:a16="http://schemas.microsoft.com/office/drawing/2014/main" id="{B5B3AC7B-1C06-80BD-EE75-9568219DB32B}"/>
              </a:ext>
            </a:extLst>
          </p:cNvPr>
          <p:cNvGrpSpPr/>
          <p:nvPr/>
        </p:nvGrpSpPr>
        <p:grpSpPr>
          <a:xfrm>
            <a:off x="4881838" y="4495800"/>
            <a:ext cx="1157494" cy="243520"/>
            <a:chOff x="528309" y="7695403"/>
            <a:chExt cx="1157494" cy="243520"/>
          </a:xfrm>
        </p:grpSpPr>
        <p:sp>
          <p:nvSpPr>
            <p:cNvPr id="55" name="正方形/長方形 54">
              <a:extLst>
                <a:ext uri="{FF2B5EF4-FFF2-40B4-BE49-F238E27FC236}">
                  <a16:creationId xmlns:a16="http://schemas.microsoft.com/office/drawing/2014/main" id="{C52AB240-F5C9-9F46-A7ED-777302F9F9F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6" name="テキスト ボックス 55">
              <a:extLst>
                <a:ext uri="{FF2B5EF4-FFF2-40B4-BE49-F238E27FC236}">
                  <a16:creationId xmlns:a16="http://schemas.microsoft.com/office/drawing/2014/main" id="{5D024F55-5EE3-97DB-73D4-6E7A6963E629}"/>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7" name="正方形/長方形 56">
            <a:extLst>
              <a:ext uri="{FF2B5EF4-FFF2-40B4-BE49-F238E27FC236}">
                <a16:creationId xmlns:a16="http://schemas.microsoft.com/office/drawing/2014/main" id="{A2722A56-F353-198F-083F-9027177A078E}"/>
              </a:ext>
            </a:extLst>
          </p:cNvPr>
          <p:cNvSpPr/>
          <p:nvPr/>
        </p:nvSpPr>
        <p:spPr>
          <a:xfrm>
            <a:off x="6972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8" name="正方形/長方形 57">
            <a:extLst>
              <a:ext uri="{FF2B5EF4-FFF2-40B4-BE49-F238E27FC236}">
                <a16:creationId xmlns:a16="http://schemas.microsoft.com/office/drawing/2014/main" id="{1DA64E1D-FF2E-D27C-4EC5-6E42EC08CD7E}"/>
              </a:ext>
            </a:extLst>
          </p:cNvPr>
          <p:cNvSpPr/>
          <p:nvPr/>
        </p:nvSpPr>
        <p:spPr>
          <a:xfrm>
            <a:off x="5928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9" name="正方形/長方形 58">
            <a:extLst>
              <a:ext uri="{FF2B5EF4-FFF2-40B4-BE49-F238E27FC236}">
                <a16:creationId xmlns:a16="http://schemas.microsoft.com/office/drawing/2014/main" id="{35A20545-DAC7-D1F4-AEB0-BEE60250E1B0}"/>
              </a:ext>
            </a:extLst>
          </p:cNvPr>
          <p:cNvSpPr/>
          <p:nvPr/>
        </p:nvSpPr>
        <p:spPr>
          <a:xfrm>
            <a:off x="8016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0" name="テキスト ボックス 59">
            <a:extLst>
              <a:ext uri="{FF2B5EF4-FFF2-40B4-BE49-F238E27FC236}">
                <a16:creationId xmlns:a16="http://schemas.microsoft.com/office/drawing/2014/main" id="{BF63C5C5-990F-CB94-6626-B8B0EB9D48CF}"/>
              </a:ext>
            </a:extLst>
          </p:cNvPr>
          <p:cNvSpPr txBox="1"/>
          <p:nvPr/>
        </p:nvSpPr>
        <p:spPr>
          <a:xfrm>
            <a:off x="4881838" y="5162606"/>
            <a:ext cx="972000" cy="707142"/>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a:ea typeface="Yu Gothic UI"/>
              </a:rPr>
              <a:t>難波宮跡</a:t>
            </a:r>
            <a:br>
              <a:rPr kumimoji="1" lang="en-US" altLang="ja-JP" sz="1000" b="1">
                <a:solidFill>
                  <a:srgbClr val="FFFFFF"/>
                </a:solidFill>
                <a:latin typeface="Yu Gothic UI"/>
                <a:ea typeface="Yu Gothic UI"/>
              </a:rPr>
            </a:br>
            <a:r>
              <a:rPr kumimoji="1" lang="ja-JP" altLang="en-US" sz="1000" b="1">
                <a:solidFill>
                  <a:srgbClr val="FFFFFF"/>
                </a:solidFill>
                <a:latin typeface="Yu Gothic UI"/>
                <a:ea typeface="Yu Gothic UI"/>
              </a:rPr>
              <a:t>（史跡）</a:t>
            </a:r>
            <a:endParaRPr lang="en-US" altLang="ja-JP" sz="1000" b="1">
              <a:solidFill>
                <a:srgbClr val="FFFFFF"/>
              </a:solidFill>
              <a:latin typeface="Yu Gothic UI"/>
              <a:ea typeface="Yu Gothic UI"/>
            </a:endParaRPr>
          </a:p>
        </p:txBody>
      </p:sp>
      <p:sp>
        <p:nvSpPr>
          <p:cNvPr id="61" name="テキスト ボックス 60">
            <a:extLst>
              <a:ext uri="{FF2B5EF4-FFF2-40B4-BE49-F238E27FC236}">
                <a16:creationId xmlns:a16="http://schemas.microsoft.com/office/drawing/2014/main" id="{81A6E2CC-4C92-C897-1124-41F5BF6A1093}"/>
              </a:ext>
            </a:extLst>
          </p:cNvPr>
          <p:cNvSpPr txBox="1"/>
          <p:nvPr/>
        </p:nvSpPr>
        <p:spPr>
          <a:xfrm>
            <a:off x="4881838" y="5937891"/>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zh-TW" altLang="en-US" sz="1000" b="1">
                <a:solidFill>
                  <a:srgbClr val="FFFFFF"/>
                </a:solidFill>
                <a:latin typeface="Yu Gothic UI" panose="020B0500000000000000" pitchFamily="50" charset="-128"/>
                <a:ea typeface="Yu Gothic UI" panose="020B0500000000000000" pitchFamily="50" charset="-128"/>
              </a:rPr>
              <a:t>泉布観</a:t>
            </a:r>
            <a:br>
              <a:rPr lang="en-US" altLang="zh-TW" sz="1000" b="1">
                <a:solidFill>
                  <a:srgbClr val="FFFFFF"/>
                </a:solidFill>
                <a:latin typeface="Yu Gothic UI" panose="020B0500000000000000" pitchFamily="50" charset="-128"/>
                <a:ea typeface="Yu Gothic UI" panose="020B0500000000000000" pitchFamily="50" charset="-128"/>
              </a:rPr>
            </a:br>
            <a:r>
              <a:rPr lang="zh-TW" altLang="en-US" sz="1000" b="1">
                <a:solidFill>
                  <a:srgbClr val="FFFFFF"/>
                </a:solidFill>
                <a:latin typeface="Yu Gothic UI" panose="020B0500000000000000" pitchFamily="50" charset="-128"/>
                <a:ea typeface="Yu Gothic UI" panose="020B0500000000000000" pitchFamily="50" charset="-128"/>
              </a:rPr>
              <a:t>（重要文化財）</a:t>
            </a:r>
          </a:p>
        </p:txBody>
      </p:sp>
      <p:sp>
        <p:nvSpPr>
          <p:cNvPr id="62" name="ホームベース 30">
            <a:extLst>
              <a:ext uri="{FF2B5EF4-FFF2-40B4-BE49-F238E27FC236}">
                <a16:creationId xmlns:a16="http://schemas.microsoft.com/office/drawing/2014/main" id="{C4999530-3C26-6B82-5466-06B99F5F3A17}"/>
              </a:ext>
            </a:extLst>
          </p:cNvPr>
          <p:cNvSpPr/>
          <p:nvPr/>
        </p:nvSpPr>
        <p:spPr>
          <a:xfrm>
            <a:off x="5928478" y="5162606"/>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ＡＲを活用した魅力向上業務実施</a:t>
            </a:r>
          </a:p>
        </p:txBody>
      </p:sp>
      <p:sp>
        <p:nvSpPr>
          <p:cNvPr id="63" name="ホームベース 30">
            <a:extLst>
              <a:ext uri="{FF2B5EF4-FFF2-40B4-BE49-F238E27FC236}">
                <a16:creationId xmlns:a16="http://schemas.microsoft.com/office/drawing/2014/main" id="{EE707484-204F-3D23-5946-0C96D9FE056B}"/>
              </a:ext>
            </a:extLst>
          </p:cNvPr>
          <p:cNvSpPr/>
          <p:nvPr/>
        </p:nvSpPr>
        <p:spPr>
          <a:xfrm>
            <a:off x="5928478" y="5937891"/>
            <a:ext cx="3063122" cy="465257"/>
          </a:xfrm>
          <a:prstGeom prst="homePlate">
            <a:avLst>
              <a:gd name="adj" fmla="val 16895"/>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他施設と連携した情報発信</a:t>
            </a:r>
          </a:p>
        </p:txBody>
      </p:sp>
      <p:sp>
        <p:nvSpPr>
          <p:cNvPr id="64" name="ホームベース 30">
            <a:extLst>
              <a:ext uri="{FF2B5EF4-FFF2-40B4-BE49-F238E27FC236}">
                <a16:creationId xmlns:a16="http://schemas.microsoft.com/office/drawing/2014/main" id="{DB8DD86E-AB7B-ADA9-59E5-542A1FFD8290}"/>
              </a:ext>
            </a:extLst>
          </p:cNvPr>
          <p:cNvSpPr/>
          <p:nvPr/>
        </p:nvSpPr>
        <p:spPr>
          <a:xfrm>
            <a:off x="5928478" y="5545748"/>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lang="en-US" altLang="ja-JP" sz="900" b="0" i="0">
                <a:solidFill>
                  <a:srgbClr val="000000"/>
                </a:solidFill>
                <a:effectLst/>
                <a:latin typeface="Yu Gothic UI" panose="020B0500000000000000" pitchFamily="50" charset="-128"/>
                <a:ea typeface="Yu Gothic UI" panose="020B0500000000000000" pitchFamily="50" charset="-128"/>
              </a:rPr>
              <a:t>Wi-Fi</a:t>
            </a:r>
            <a:r>
              <a:rPr lang="ja-JP" altLang="en-US" sz="900" b="0" i="0">
                <a:solidFill>
                  <a:srgbClr val="000000"/>
                </a:solidFill>
                <a:effectLst/>
                <a:latin typeface="Yu Gothic UI" panose="020B0500000000000000" pitchFamily="50" charset="-128"/>
                <a:ea typeface="Yu Gothic UI" panose="020B0500000000000000" pitchFamily="50" charset="-128"/>
              </a:rPr>
              <a:t>管理</a:t>
            </a:r>
          </a:p>
        </p:txBody>
      </p:sp>
      <p:sp>
        <p:nvSpPr>
          <p:cNvPr id="67" name="テキスト プレースホルダー 12">
            <a:extLst>
              <a:ext uri="{FF2B5EF4-FFF2-40B4-BE49-F238E27FC236}">
                <a16:creationId xmlns:a16="http://schemas.microsoft.com/office/drawing/2014/main" id="{FCB90B0D-2ACA-E6AB-F6AE-A773EA41BE17}"/>
              </a:ext>
            </a:extLst>
          </p:cNvPr>
          <p:cNvSpPr txBox="1">
            <a:spLocks/>
          </p:cNvSpPr>
          <p:nvPr/>
        </p:nvSpPr>
        <p:spPr>
          <a:xfrm>
            <a:off x="457200" y="33528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泉布観について、</a:t>
            </a:r>
            <a:r>
              <a:rPr lang="en-US" altLang="ja-JP"/>
              <a:t>2023</a:t>
            </a:r>
            <a:r>
              <a:rPr lang="ja-JP" altLang="en-US"/>
              <a:t>年度に</a:t>
            </a:r>
            <a:r>
              <a:rPr lang="en-US" altLang="ja-JP"/>
              <a:t>VR</a:t>
            </a:r>
            <a:r>
              <a:rPr lang="ja-JP" altLang="en-US"/>
              <a:t>技術等を活用した魅力発信コンテンツの制作を完了し、泉布観の</a:t>
            </a:r>
            <a:r>
              <a:rPr lang="en-US" altLang="ja-JP"/>
              <a:t>VR</a:t>
            </a:r>
            <a:r>
              <a:rPr lang="ja-JP" altLang="en-US"/>
              <a:t>映像を</a:t>
            </a:r>
            <a:r>
              <a:rPr lang="en-US" altLang="ja-JP"/>
              <a:t>2024</a:t>
            </a:r>
            <a:r>
              <a:rPr lang="ja-JP" altLang="en-US"/>
              <a:t>年度に催事・インターネット等で公開し、情報発信した。</a:t>
            </a:r>
          </a:p>
          <a:p>
            <a:r>
              <a:rPr lang="ja-JP" altLang="en-US"/>
              <a:t>難波宮跡について、</a:t>
            </a:r>
            <a:r>
              <a:rPr lang="en-US" altLang="ja-JP"/>
              <a:t>2024</a:t>
            </a:r>
            <a:r>
              <a:rPr lang="ja-JP" altLang="en-US"/>
              <a:t>年度に整備・管理運営事業者と共同で、</a:t>
            </a:r>
            <a:r>
              <a:rPr lang="en-US" altLang="ja-JP"/>
              <a:t>AR</a:t>
            </a:r>
            <a:r>
              <a:rPr lang="ja-JP" altLang="en-US"/>
              <a:t>コンテンツを開発した。また、キャリア契約のない来訪者がスマートフォンやタブレット等で解説板にある</a:t>
            </a:r>
            <a:r>
              <a:rPr lang="en-US" altLang="ja-JP"/>
              <a:t>QR</a:t>
            </a:r>
            <a:r>
              <a:rPr lang="ja-JP" altLang="en-US"/>
              <a:t>コードを読み取り、古代の難波宮をデジタル鑑賞できるよう</a:t>
            </a:r>
            <a:r>
              <a:rPr lang="en-US" altLang="ja-JP"/>
              <a:t>Wi-Fi</a:t>
            </a:r>
            <a:r>
              <a:rPr lang="ja-JP" altLang="en-US"/>
              <a:t>環境を整備した。</a:t>
            </a:r>
          </a:p>
        </p:txBody>
      </p:sp>
      <p:grpSp>
        <p:nvGrpSpPr>
          <p:cNvPr id="3" name="グループ化 2">
            <a:extLst>
              <a:ext uri="{FF2B5EF4-FFF2-40B4-BE49-F238E27FC236}">
                <a16:creationId xmlns:a16="http://schemas.microsoft.com/office/drawing/2014/main" id="{15A5876D-E749-BBD7-D91E-326FAF629F6C}"/>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DAB5249C-B0FE-3DFC-F678-349806FCB566}"/>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67469875-A423-A2ED-C23C-548C9ECDBB8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8" name="タイトル 9">
            <a:extLst>
              <a:ext uri="{FF2B5EF4-FFF2-40B4-BE49-F238E27FC236}">
                <a16:creationId xmlns:a16="http://schemas.microsoft.com/office/drawing/2014/main" id="{61601F1C-CE88-11AB-1F7C-C0EEC7CC7E33}"/>
              </a:ext>
            </a:extLst>
          </p:cNvPr>
          <p:cNvSpPr>
            <a:spLocks noGrp="1"/>
          </p:cNvSpPr>
          <p:nvPr>
            <p:ph type="title"/>
          </p:nvPr>
        </p:nvSpPr>
        <p:spPr>
          <a:xfrm>
            <a:off x="446400" y="85725"/>
            <a:ext cx="4737911" cy="728793"/>
          </a:xfrm>
        </p:spPr>
        <p:txBody>
          <a:bodyPr/>
          <a:lstStyle/>
          <a:p>
            <a:r>
              <a:rPr lang="en-US" altLang="ja-JP"/>
              <a:t>AR</a:t>
            </a:r>
            <a:r>
              <a:rPr lang="ja-JP" altLang="en-US"/>
              <a:t>技術等を活用して</a:t>
            </a:r>
            <a:br>
              <a:rPr lang="en-US" altLang="ja-JP"/>
            </a:br>
            <a:r>
              <a:rPr lang="ja-JP" altLang="en-US"/>
              <a:t>　文化財の魅力を発信</a:t>
            </a:r>
          </a:p>
        </p:txBody>
      </p:sp>
      <p:pic>
        <p:nvPicPr>
          <p:cNvPr id="2" name="図 1">
            <a:extLst>
              <a:ext uri="{FF2B5EF4-FFF2-40B4-BE49-F238E27FC236}">
                <a16:creationId xmlns:a16="http://schemas.microsoft.com/office/drawing/2014/main" id="{CBBAAD20-C02F-124F-2EA1-273D50F6026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64191" y="4759085"/>
            <a:ext cx="895097" cy="585431"/>
          </a:xfrm>
          <a:prstGeom prst="rect">
            <a:avLst/>
          </a:prstGeom>
          <a:noFill/>
          <a:ln>
            <a:noFill/>
          </a:ln>
        </p:spPr>
      </p:pic>
      <p:sp>
        <p:nvSpPr>
          <p:cNvPr id="6" name="テキスト ボックス 70">
            <a:extLst>
              <a:ext uri="{FF2B5EF4-FFF2-40B4-BE49-F238E27FC236}">
                <a16:creationId xmlns:a16="http://schemas.microsoft.com/office/drawing/2014/main" id="{995A238A-D8FF-E186-6602-8C99AF77A647}"/>
              </a:ext>
            </a:extLst>
          </p:cNvPr>
          <p:cNvSpPr txBox="1"/>
          <p:nvPr/>
        </p:nvSpPr>
        <p:spPr>
          <a:xfrm>
            <a:off x="2721072" y="4899315"/>
            <a:ext cx="734203" cy="209847"/>
          </a:xfrm>
          <a:prstGeom prst="rect">
            <a:avLst/>
          </a:prstGeom>
          <a:noFill/>
          <a:ln>
            <a:noFill/>
          </a:ln>
        </p:spPr>
        <p:txBody>
          <a:bodyPr wrap="none" rtlCol="0">
            <a:spAutoFit/>
          </a:bodyPr>
          <a:lstStyle/>
          <a:p>
            <a:pPr fontAlgn="base"/>
            <a:r>
              <a:rPr lang="en-US" sz="900" kern="1200">
                <a:solidFill>
                  <a:srgbClr val="000000"/>
                </a:solidFill>
                <a:effectLst/>
                <a:latin typeface="Yu Gothic UI" panose="020B0500000000000000" pitchFamily="50" charset="-128"/>
                <a:ea typeface="Yu Gothic UI" panose="020B0500000000000000" pitchFamily="50" charset="-128"/>
                <a:cs typeface="Times New Roman" panose="02020603050405020304" pitchFamily="18" charset="0"/>
              </a:rPr>
              <a:t>AR</a:t>
            </a:r>
            <a:r>
              <a:rPr lang="ja-JP" sz="900" kern="1200">
                <a:solidFill>
                  <a:srgbClr val="000000"/>
                </a:solidFill>
                <a:effectLst/>
                <a:latin typeface="Yu Gothic UI" panose="020B0500000000000000" pitchFamily="50" charset="-128"/>
                <a:ea typeface="Yu Gothic UI" panose="020B0500000000000000" pitchFamily="50" charset="-128"/>
                <a:cs typeface="Times New Roman" panose="02020603050405020304" pitchFamily="18" charset="0"/>
              </a:rPr>
              <a:t>演出イメージ</a:t>
            </a:r>
            <a:endParaRPr lang="ja-JP" sz="1200">
              <a:effectLst/>
              <a:latin typeface="Yu Gothic UI" panose="020B0500000000000000" pitchFamily="50" charset="-128"/>
              <a:ea typeface="Yu Gothic UI" panose="020B0500000000000000" pitchFamily="50" charset="-128"/>
              <a:cs typeface="ＭＳ Ｐゴシック" panose="020B0600070205080204" pitchFamily="50" charset="-128"/>
            </a:endParaRPr>
          </a:p>
        </p:txBody>
      </p:sp>
      <p:grpSp>
        <p:nvGrpSpPr>
          <p:cNvPr id="32" name="Group 140">
            <a:extLst>
              <a:ext uri="{FF2B5EF4-FFF2-40B4-BE49-F238E27FC236}">
                <a16:creationId xmlns:a16="http://schemas.microsoft.com/office/drawing/2014/main" id="{2EC5317E-AF7D-29D0-4648-1B36F9625225}"/>
              </a:ext>
            </a:extLst>
          </p:cNvPr>
          <p:cNvGrpSpPr>
            <a:grpSpLocks noChangeAspect="1"/>
          </p:cNvGrpSpPr>
          <p:nvPr/>
        </p:nvGrpSpPr>
        <p:grpSpPr bwMode="auto">
          <a:xfrm>
            <a:off x="274067" y="4883932"/>
            <a:ext cx="4164015" cy="1766146"/>
            <a:chOff x="333" y="3080"/>
            <a:chExt cx="2623" cy="1132"/>
          </a:xfrm>
        </p:grpSpPr>
        <p:sp>
          <p:nvSpPr>
            <p:cNvPr id="33" name="Rectangle 141">
              <a:extLst>
                <a:ext uri="{FF2B5EF4-FFF2-40B4-BE49-F238E27FC236}">
                  <a16:creationId xmlns:a16="http://schemas.microsoft.com/office/drawing/2014/main" id="{8A362C50-750C-90D2-BC1C-14B4128A52DF}"/>
                </a:ext>
              </a:extLst>
            </p:cNvPr>
            <p:cNvSpPr>
              <a:spLocks noChangeArrowheads="1"/>
            </p:cNvSpPr>
            <p:nvPr/>
          </p:nvSpPr>
          <p:spPr bwMode="auto">
            <a:xfrm>
              <a:off x="333" y="3080"/>
              <a:ext cx="4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Freeform 142">
              <a:extLst>
                <a:ext uri="{FF2B5EF4-FFF2-40B4-BE49-F238E27FC236}">
                  <a16:creationId xmlns:a16="http://schemas.microsoft.com/office/drawing/2014/main" id="{2805A840-D9FB-6567-4A13-66B3D58BE60F}"/>
                </a:ext>
              </a:extLst>
            </p:cNvPr>
            <p:cNvSpPr>
              <a:spLocks/>
            </p:cNvSpPr>
            <p:nvPr/>
          </p:nvSpPr>
          <p:spPr bwMode="auto">
            <a:xfrm>
              <a:off x="389" y="3328"/>
              <a:ext cx="649" cy="684"/>
            </a:xfrm>
            <a:custGeom>
              <a:avLst/>
              <a:gdLst>
                <a:gd name="T0" fmla="*/ 0 w 22752"/>
                <a:gd name="T1" fmla="*/ 3793 h 23008"/>
                <a:gd name="T2" fmla="*/ 3793 w 22752"/>
                <a:gd name="T3" fmla="*/ 0 h 23008"/>
                <a:gd name="T4" fmla="*/ 18960 w 22752"/>
                <a:gd name="T5" fmla="*/ 0 h 23008"/>
                <a:gd name="T6" fmla="*/ 22752 w 22752"/>
                <a:gd name="T7" fmla="*/ 3793 h 23008"/>
                <a:gd name="T8" fmla="*/ 22752 w 22752"/>
                <a:gd name="T9" fmla="*/ 19216 h 23008"/>
                <a:gd name="T10" fmla="*/ 18960 w 22752"/>
                <a:gd name="T11" fmla="*/ 23008 h 23008"/>
                <a:gd name="T12" fmla="*/ 3793 w 22752"/>
                <a:gd name="T13" fmla="*/ 23008 h 23008"/>
                <a:gd name="T14" fmla="*/ 0 w 22752"/>
                <a:gd name="T15" fmla="*/ 19216 h 23008"/>
                <a:gd name="T16" fmla="*/ 0 w 22752"/>
                <a:gd name="T17" fmla="*/ 3793 h 2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52" h="23008">
                  <a:moveTo>
                    <a:pt x="0" y="3793"/>
                  </a:moveTo>
                  <a:cubicBezTo>
                    <a:pt x="0" y="1698"/>
                    <a:pt x="1698" y="0"/>
                    <a:pt x="3793" y="0"/>
                  </a:cubicBezTo>
                  <a:lnTo>
                    <a:pt x="18960" y="0"/>
                  </a:lnTo>
                  <a:cubicBezTo>
                    <a:pt x="21055" y="0"/>
                    <a:pt x="22752" y="1698"/>
                    <a:pt x="22752" y="3793"/>
                  </a:cubicBezTo>
                  <a:lnTo>
                    <a:pt x="22752" y="19216"/>
                  </a:lnTo>
                  <a:cubicBezTo>
                    <a:pt x="22752" y="21311"/>
                    <a:pt x="21055" y="23008"/>
                    <a:pt x="18960" y="23008"/>
                  </a:cubicBezTo>
                  <a:lnTo>
                    <a:pt x="3793" y="23008"/>
                  </a:lnTo>
                  <a:cubicBezTo>
                    <a:pt x="1698" y="23008"/>
                    <a:pt x="0" y="21311"/>
                    <a:pt x="0" y="19216"/>
                  </a:cubicBezTo>
                  <a:lnTo>
                    <a:pt x="0" y="3793"/>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143">
              <a:extLst>
                <a:ext uri="{FF2B5EF4-FFF2-40B4-BE49-F238E27FC236}">
                  <a16:creationId xmlns:a16="http://schemas.microsoft.com/office/drawing/2014/main" id="{0178D1A3-D9FE-DBAA-C40C-98F9B461F207}"/>
                </a:ext>
              </a:extLst>
            </p:cNvPr>
            <p:cNvSpPr>
              <a:spLocks/>
            </p:cNvSpPr>
            <p:nvPr/>
          </p:nvSpPr>
          <p:spPr bwMode="auto">
            <a:xfrm>
              <a:off x="1228" y="3334"/>
              <a:ext cx="646" cy="678"/>
            </a:xfrm>
            <a:custGeom>
              <a:avLst/>
              <a:gdLst>
                <a:gd name="T0" fmla="*/ 0 w 11320"/>
                <a:gd name="T1" fmla="*/ 1887 h 11400"/>
                <a:gd name="T2" fmla="*/ 1887 w 11320"/>
                <a:gd name="T3" fmla="*/ 0 h 11400"/>
                <a:gd name="T4" fmla="*/ 9434 w 11320"/>
                <a:gd name="T5" fmla="*/ 0 h 11400"/>
                <a:gd name="T6" fmla="*/ 11320 w 11320"/>
                <a:gd name="T7" fmla="*/ 1887 h 11400"/>
                <a:gd name="T8" fmla="*/ 11320 w 11320"/>
                <a:gd name="T9" fmla="*/ 9514 h 11400"/>
                <a:gd name="T10" fmla="*/ 9434 w 11320"/>
                <a:gd name="T11" fmla="*/ 11400 h 11400"/>
                <a:gd name="T12" fmla="*/ 1887 w 11320"/>
                <a:gd name="T13" fmla="*/ 11400 h 11400"/>
                <a:gd name="T14" fmla="*/ 0 w 11320"/>
                <a:gd name="T15" fmla="*/ 9514 h 11400"/>
                <a:gd name="T16" fmla="*/ 0 w 11320"/>
                <a:gd name="T17" fmla="*/ 1887 h 1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0" h="11400">
                  <a:moveTo>
                    <a:pt x="0" y="1887"/>
                  </a:moveTo>
                  <a:cubicBezTo>
                    <a:pt x="0" y="845"/>
                    <a:pt x="845" y="0"/>
                    <a:pt x="1887" y="0"/>
                  </a:cubicBezTo>
                  <a:lnTo>
                    <a:pt x="9434" y="0"/>
                  </a:lnTo>
                  <a:cubicBezTo>
                    <a:pt x="10476" y="0"/>
                    <a:pt x="11320" y="845"/>
                    <a:pt x="11320" y="1887"/>
                  </a:cubicBezTo>
                  <a:lnTo>
                    <a:pt x="11320" y="9514"/>
                  </a:lnTo>
                  <a:cubicBezTo>
                    <a:pt x="11320" y="10556"/>
                    <a:pt x="10476" y="11400"/>
                    <a:pt x="9434" y="11400"/>
                  </a:cubicBezTo>
                  <a:lnTo>
                    <a:pt x="1887" y="11400"/>
                  </a:lnTo>
                  <a:cubicBezTo>
                    <a:pt x="845" y="11400"/>
                    <a:pt x="0" y="10556"/>
                    <a:pt x="0" y="9514"/>
                  </a:cubicBezTo>
                  <a:lnTo>
                    <a:pt x="0" y="1887"/>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144">
              <a:extLst>
                <a:ext uri="{FF2B5EF4-FFF2-40B4-BE49-F238E27FC236}">
                  <a16:creationId xmlns:a16="http://schemas.microsoft.com/office/drawing/2014/main" id="{2F1FF280-BB7D-F10D-F85A-6E303AD48BB6}"/>
                </a:ext>
              </a:extLst>
            </p:cNvPr>
            <p:cNvSpPr>
              <a:spLocks noChangeArrowheads="1"/>
            </p:cNvSpPr>
            <p:nvPr/>
          </p:nvSpPr>
          <p:spPr bwMode="auto">
            <a:xfrm>
              <a:off x="2070" y="3444"/>
              <a:ext cx="831" cy="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145">
              <a:extLst>
                <a:ext uri="{FF2B5EF4-FFF2-40B4-BE49-F238E27FC236}">
                  <a16:creationId xmlns:a16="http://schemas.microsoft.com/office/drawing/2014/main" id="{461B9FAA-D26D-03EC-8BDA-577CAE0C5D05}"/>
                </a:ext>
              </a:extLst>
            </p:cNvPr>
            <p:cNvSpPr>
              <a:spLocks noChangeArrowheads="1"/>
            </p:cNvSpPr>
            <p:nvPr/>
          </p:nvSpPr>
          <p:spPr bwMode="auto">
            <a:xfrm>
              <a:off x="2070" y="3444"/>
              <a:ext cx="831" cy="140"/>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146">
              <a:extLst>
                <a:ext uri="{FF2B5EF4-FFF2-40B4-BE49-F238E27FC236}">
                  <a16:creationId xmlns:a16="http://schemas.microsoft.com/office/drawing/2014/main" id="{7CD3FFDA-1397-3323-9555-48F321BC088E}"/>
                </a:ext>
              </a:extLst>
            </p:cNvPr>
            <p:cNvSpPr>
              <a:spLocks noChangeArrowheads="1"/>
            </p:cNvSpPr>
            <p:nvPr/>
          </p:nvSpPr>
          <p:spPr bwMode="auto">
            <a:xfrm>
              <a:off x="2107" y="3492"/>
              <a:ext cx="8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誰もが文化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財に親しめる機会の提供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4" name="Rectangle 149">
              <a:extLst>
                <a:ext uri="{FF2B5EF4-FFF2-40B4-BE49-F238E27FC236}">
                  <a16:creationId xmlns:a16="http://schemas.microsoft.com/office/drawing/2014/main" id="{EFEAEAC4-4C19-46F2-8780-A05C7ED368A1}"/>
                </a:ext>
              </a:extLst>
            </p:cNvPr>
            <p:cNvSpPr>
              <a:spLocks noChangeArrowheads="1"/>
            </p:cNvSpPr>
            <p:nvPr/>
          </p:nvSpPr>
          <p:spPr bwMode="auto">
            <a:xfrm>
              <a:off x="2598"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5" name="Rectangle 150">
              <a:extLst>
                <a:ext uri="{FF2B5EF4-FFF2-40B4-BE49-F238E27FC236}">
                  <a16:creationId xmlns:a16="http://schemas.microsoft.com/office/drawing/2014/main" id="{D687E8D6-50F0-BD34-F5D7-20E24E272A47}"/>
                </a:ext>
              </a:extLst>
            </p:cNvPr>
            <p:cNvSpPr>
              <a:spLocks noChangeArrowheads="1"/>
            </p:cNvSpPr>
            <p:nvPr/>
          </p:nvSpPr>
          <p:spPr bwMode="auto">
            <a:xfrm>
              <a:off x="2682"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6" name="Rectangle 151">
              <a:extLst>
                <a:ext uri="{FF2B5EF4-FFF2-40B4-BE49-F238E27FC236}">
                  <a16:creationId xmlns:a16="http://schemas.microsoft.com/office/drawing/2014/main" id="{94AA703C-0380-2685-4E7A-680581772849}"/>
                </a:ext>
              </a:extLst>
            </p:cNvPr>
            <p:cNvSpPr>
              <a:spLocks noChangeArrowheads="1"/>
            </p:cNvSpPr>
            <p:nvPr/>
          </p:nvSpPr>
          <p:spPr bwMode="auto">
            <a:xfrm>
              <a:off x="2724"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7" name="Rectangle 152">
              <a:extLst>
                <a:ext uri="{FF2B5EF4-FFF2-40B4-BE49-F238E27FC236}">
                  <a16:creationId xmlns:a16="http://schemas.microsoft.com/office/drawing/2014/main" id="{7B0AEDA6-CADC-9352-84FC-C8C7C5E28D5A}"/>
                </a:ext>
              </a:extLst>
            </p:cNvPr>
            <p:cNvSpPr>
              <a:spLocks noChangeArrowheads="1"/>
            </p:cNvSpPr>
            <p:nvPr/>
          </p:nvSpPr>
          <p:spPr bwMode="auto">
            <a:xfrm>
              <a:off x="2807" y="3492"/>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8" name="Rectangle 153">
              <a:extLst>
                <a:ext uri="{FF2B5EF4-FFF2-40B4-BE49-F238E27FC236}">
                  <a16:creationId xmlns:a16="http://schemas.microsoft.com/office/drawing/2014/main" id="{A8C6FECB-A4E3-FD88-E41D-59559036A051}"/>
                </a:ext>
              </a:extLst>
            </p:cNvPr>
            <p:cNvSpPr>
              <a:spLocks noChangeArrowheads="1"/>
            </p:cNvSpPr>
            <p:nvPr/>
          </p:nvSpPr>
          <p:spPr bwMode="auto">
            <a:xfrm>
              <a:off x="2064" y="3628"/>
              <a:ext cx="850"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154">
              <a:extLst>
                <a:ext uri="{FF2B5EF4-FFF2-40B4-BE49-F238E27FC236}">
                  <a16:creationId xmlns:a16="http://schemas.microsoft.com/office/drawing/2014/main" id="{DC8E97ED-7093-C109-2655-AD6F2EB28623}"/>
                </a:ext>
              </a:extLst>
            </p:cNvPr>
            <p:cNvSpPr>
              <a:spLocks noChangeArrowheads="1"/>
            </p:cNvSpPr>
            <p:nvPr/>
          </p:nvSpPr>
          <p:spPr bwMode="auto">
            <a:xfrm>
              <a:off x="2064" y="3628"/>
              <a:ext cx="839" cy="142"/>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155">
              <a:extLst>
                <a:ext uri="{FF2B5EF4-FFF2-40B4-BE49-F238E27FC236}">
                  <a16:creationId xmlns:a16="http://schemas.microsoft.com/office/drawing/2014/main" id="{972043FD-BF15-8249-100D-8175FB72622B}"/>
                </a:ext>
              </a:extLst>
            </p:cNvPr>
            <p:cNvSpPr>
              <a:spLocks noChangeArrowheads="1"/>
            </p:cNvSpPr>
            <p:nvPr/>
          </p:nvSpPr>
          <p:spPr bwMode="auto">
            <a:xfrm>
              <a:off x="2083" y="3677"/>
              <a:ext cx="8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財の保存・活用・継承への理解促進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 name="Rectangle 162">
              <a:extLst>
                <a:ext uri="{FF2B5EF4-FFF2-40B4-BE49-F238E27FC236}">
                  <a16:creationId xmlns:a16="http://schemas.microsoft.com/office/drawing/2014/main" id="{987983F8-C3CB-18B1-1339-13B83F6B0B47}"/>
                </a:ext>
              </a:extLst>
            </p:cNvPr>
            <p:cNvSpPr>
              <a:spLocks noChangeArrowheads="1"/>
            </p:cNvSpPr>
            <p:nvPr/>
          </p:nvSpPr>
          <p:spPr bwMode="auto">
            <a:xfrm>
              <a:off x="2839" y="367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2" name="Rectangle 163">
              <a:extLst>
                <a:ext uri="{FF2B5EF4-FFF2-40B4-BE49-F238E27FC236}">
                  <a16:creationId xmlns:a16="http://schemas.microsoft.com/office/drawing/2014/main" id="{A8D70C6A-D9A7-6BED-3DA6-99E31EE8E5D2}"/>
                </a:ext>
              </a:extLst>
            </p:cNvPr>
            <p:cNvSpPr>
              <a:spLocks noChangeArrowheads="1"/>
            </p:cNvSpPr>
            <p:nvPr/>
          </p:nvSpPr>
          <p:spPr bwMode="auto">
            <a:xfrm>
              <a:off x="2064" y="3815"/>
              <a:ext cx="892"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164">
              <a:extLst>
                <a:ext uri="{FF2B5EF4-FFF2-40B4-BE49-F238E27FC236}">
                  <a16:creationId xmlns:a16="http://schemas.microsoft.com/office/drawing/2014/main" id="{7EBED4D0-7039-6A3A-C89B-EE1D0891E81B}"/>
                </a:ext>
              </a:extLst>
            </p:cNvPr>
            <p:cNvSpPr>
              <a:spLocks noChangeArrowheads="1"/>
            </p:cNvSpPr>
            <p:nvPr/>
          </p:nvSpPr>
          <p:spPr bwMode="auto">
            <a:xfrm>
              <a:off x="2064" y="3815"/>
              <a:ext cx="837" cy="137"/>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165">
              <a:extLst>
                <a:ext uri="{FF2B5EF4-FFF2-40B4-BE49-F238E27FC236}">
                  <a16:creationId xmlns:a16="http://schemas.microsoft.com/office/drawing/2014/main" id="{6FA45431-6A5A-F6C6-572E-5582B3121BF3}"/>
                </a:ext>
              </a:extLst>
            </p:cNvPr>
            <p:cNvSpPr>
              <a:spLocks noChangeArrowheads="1"/>
            </p:cNvSpPr>
            <p:nvPr/>
          </p:nvSpPr>
          <p:spPr bwMode="auto">
            <a:xfrm>
              <a:off x="2077" y="3852"/>
              <a:ext cx="8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財への新たな興味喚起・知名度向上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5" name="Rectangle 169">
              <a:extLst>
                <a:ext uri="{FF2B5EF4-FFF2-40B4-BE49-F238E27FC236}">
                  <a16:creationId xmlns:a16="http://schemas.microsoft.com/office/drawing/2014/main" id="{FB796C55-094A-E33D-3EAF-D3D0CE416348}"/>
                </a:ext>
              </a:extLst>
            </p:cNvPr>
            <p:cNvSpPr>
              <a:spLocks noChangeArrowheads="1"/>
            </p:cNvSpPr>
            <p:nvPr/>
          </p:nvSpPr>
          <p:spPr bwMode="auto">
            <a:xfrm>
              <a:off x="2818" y="3861"/>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6" name="Rectangle 170">
              <a:extLst>
                <a:ext uri="{FF2B5EF4-FFF2-40B4-BE49-F238E27FC236}">
                  <a16:creationId xmlns:a16="http://schemas.microsoft.com/office/drawing/2014/main" id="{C31028F3-FD25-3D64-D5B5-2FF36E9741E9}"/>
                </a:ext>
              </a:extLst>
            </p:cNvPr>
            <p:cNvSpPr>
              <a:spLocks noChangeArrowheads="1"/>
            </p:cNvSpPr>
            <p:nvPr/>
          </p:nvSpPr>
          <p:spPr bwMode="auto">
            <a:xfrm>
              <a:off x="1072" y="3629"/>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rgbClr val="AF1932"/>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7" name="Rectangle 171">
              <a:extLst>
                <a:ext uri="{FF2B5EF4-FFF2-40B4-BE49-F238E27FC236}">
                  <a16:creationId xmlns:a16="http://schemas.microsoft.com/office/drawing/2014/main" id="{ED2ADE53-4A88-CD50-8BFB-608C45B98AC5}"/>
                </a:ext>
              </a:extLst>
            </p:cNvPr>
            <p:cNvSpPr>
              <a:spLocks noChangeArrowheads="1"/>
            </p:cNvSpPr>
            <p:nvPr/>
          </p:nvSpPr>
          <p:spPr bwMode="auto">
            <a:xfrm>
              <a:off x="1194" y="369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AF1932"/>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8" name="Freeform 172">
              <a:extLst>
                <a:ext uri="{FF2B5EF4-FFF2-40B4-BE49-F238E27FC236}">
                  <a16:creationId xmlns:a16="http://schemas.microsoft.com/office/drawing/2014/main" id="{A0E8DCFE-826D-4E24-96B4-C0BCD0EE1137}"/>
                </a:ext>
              </a:extLst>
            </p:cNvPr>
            <p:cNvSpPr>
              <a:spLocks/>
            </p:cNvSpPr>
            <p:nvPr/>
          </p:nvSpPr>
          <p:spPr bwMode="auto">
            <a:xfrm>
              <a:off x="1931" y="3509"/>
              <a:ext cx="88" cy="330"/>
            </a:xfrm>
            <a:custGeom>
              <a:avLst/>
              <a:gdLst>
                <a:gd name="T0" fmla="*/ 0 w 88"/>
                <a:gd name="T1" fmla="*/ 330 h 330"/>
                <a:gd name="T2" fmla="*/ 0 w 88"/>
                <a:gd name="T3" fmla="*/ 0 h 330"/>
                <a:gd name="T4" fmla="*/ 88 w 88"/>
                <a:gd name="T5" fmla="*/ 165 h 330"/>
                <a:gd name="T6" fmla="*/ 0 w 88"/>
                <a:gd name="T7" fmla="*/ 330 h 330"/>
              </a:gdLst>
              <a:ahLst/>
              <a:cxnLst>
                <a:cxn ang="0">
                  <a:pos x="T0" y="T1"/>
                </a:cxn>
                <a:cxn ang="0">
                  <a:pos x="T2" y="T3"/>
                </a:cxn>
                <a:cxn ang="0">
                  <a:pos x="T4" y="T5"/>
                </a:cxn>
                <a:cxn ang="0">
                  <a:pos x="T6" y="T7"/>
                </a:cxn>
              </a:cxnLst>
              <a:rect l="0" t="0" r="r" b="b"/>
              <a:pathLst>
                <a:path w="88" h="330">
                  <a:moveTo>
                    <a:pt x="0" y="330"/>
                  </a:moveTo>
                  <a:lnTo>
                    <a:pt x="0" y="0"/>
                  </a:lnTo>
                  <a:lnTo>
                    <a:pt x="88" y="165"/>
                  </a:lnTo>
                  <a:lnTo>
                    <a:pt x="0" y="330"/>
                  </a:lnTo>
                  <a:close/>
                </a:path>
              </a:pathLst>
            </a:custGeom>
            <a:solidFill>
              <a:srgbClr val="AF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73">
              <a:extLst>
                <a:ext uri="{FF2B5EF4-FFF2-40B4-BE49-F238E27FC236}">
                  <a16:creationId xmlns:a16="http://schemas.microsoft.com/office/drawing/2014/main" id="{3C240AE1-81D9-F6EC-9052-A1AE27092DCA}"/>
                </a:ext>
              </a:extLst>
            </p:cNvPr>
            <p:cNvSpPr>
              <a:spLocks/>
            </p:cNvSpPr>
            <p:nvPr/>
          </p:nvSpPr>
          <p:spPr bwMode="auto">
            <a:xfrm>
              <a:off x="1931" y="3509"/>
              <a:ext cx="88" cy="330"/>
            </a:xfrm>
            <a:custGeom>
              <a:avLst/>
              <a:gdLst>
                <a:gd name="T0" fmla="*/ 0 w 88"/>
                <a:gd name="T1" fmla="*/ 330 h 330"/>
                <a:gd name="T2" fmla="*/ 0 w 88"/>
                <a:gd name="T3" fmla="*/ 0 h 330"/>
                <a:gd name="T4" fmla="*/ 88 w 88"/>
                <a:gd name="T5" fmla="*/ 165 h 330"/>
                <a:gd name="T6" fmla="*/ 0 w 88"/>
                <a:gd name="T7" fmla="*/ 330 h 330"/>
              </a:gdLst>
              <a:ahLst/>
              <a:cxnLst>
                <a:cxn ang="0">
                  <a:pos x="T0" y="T1"/>
                </a:cxn>
                <a:cxn ang="0">
                  <a:pos x="T2" y="T3"/>
                </a:cxn>
                <a:cxn ang="0">
                  <a:pos x="T4" y="T5"/>
                </a:cxn>
                <a:cxn ang="0">
                  <a:pos x="T6" y="T7"/>
                </a:cxn>
              </a:cxnLst>
              <a:rect l="0" t="0" r="r" b="b"/>
              <a:pathLst>
                <a:path w="88" h="330">
                  <a:moveTo>
                    <a:pt x="0" y="330"/>
                  </a:moveTo>
                  <a:lnTo>
                    <a:pt x="0" y="0"/>
                  </a:lnTo>
                  <a:lnTo>
                    <a:pt x="88" y="165"/>
                  </a:lnTo>
                  <a:lnTo>
                    <a:pt x="0" y="330"/>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174">
              <a:extLst>
                <a:ext uri="{FF2B5EF4-FFF2-40B4-BE49-F238E27FC236}">
                  <a16:creationId xmlns:a16="http://schemas.microsoft.com/office/drawing/2014/main" id="{0623810A-175A-9BBA-5551-CED6A457BA01}"/>
                </a:ext>
              </a:extLst>
            </p:cNvPr>
            <p:cNvSpPr>
              <a:spLocks noChangeArrowheads="1"/>
            </p:cNvSpPr>
            <p:nvPr/>
          </p:nvSpPr>
          <p:spPr bwMode="auto">
            <a:xfrm>
              <a:off x="549" y="4125"/>
              <a:ext cx="19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リアルな鑑賞等への関心向上、文化財の新規利用者の取り込み</a:t>
              </a:r>
              <a:endParaRPr kumimoji="0" lang="ja-JP" altLang="ja-JP" sz="900" b="0" i="0" u="none" strike="noStrike" cap="none" normalizeH="0" baseline="0">
                <a:ln>
                  <a:noFill/>
                </a:ln>
                <a:solidFill>
                  <a:schemeClr val="tx1"/>
                </a:solidFill>
                <a:effectLst/>
                <a:latin typeface="Arial" panose="020B0604020202020204" pitchFamily="34" charset="0"/>
              </a:endParaRPr>
            </a:p>
          </p:txBody>
        </p:sp>
        <p:sp>
          <p:nvSpPr>
            <p:cNvPr id="101" name="Rectangle 175">
              <a:extLst>
                <a:ext uri="{FF2B5EF4-FFF2-40B4-BE49-F238E27FC236}">
                  <a16:creationId xmlns:a16="http://schemas.microsoft.com/office/drawing/2014/main" id="{FB029FF1-8FCD-F3BD-BA29-79C2F498A700}"/>
                </a:ext>
              </a:extLst>
            </p:cNvPr>
            <p:cNvSpPr>
              <a:spLocks noChangeArrowheads="1"/>
            </p:cNvSpPr>
            <p:nvPr/>
          </p:nvSpPr>
          <p:spPr bwMode="auto">
            <a:xfrm>
              <a:off x="2247" y="4098"/>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 name="Freeform 176">
              <a:extLst>
                <a:ext uri="{FF2B5EF4-FFF2-40B4-BE49-F238E27FC236}">
                  <a16:creationId xmlns:a16="http://schemas.microsoft.com/office/drawing/2014/main" id="{BBF9E91F-CF6B-E7A0-C61C-EC51CADB328A}"/>
                </a:ext>
              </a:extLst>
            </p:cNvPr>
            <p:cNvSpPr>
              <a:spLocks/>
            </p:cNvSpPr>
            <p:nvPr/>
          </p:nvSpPr>
          <p:spPr bwMode="auto">
            <a:xfrm>
              <a:off x="696" y="3978"/>
              <a:ext cx="703" cy="125"/>
            </a:xfrm>
            <a:custGeom>
              <a:avLst/>
              <a:gdLst>
                <a:gd name="T0" fmla="*/ 751 w 17439"/>
                <a:gd name="T1" fmla="*/ 0 h 1056"/>
                <a:gd name="T2" fmla="*/ 2551 w 17439"/>
                <a:gd name="T3" fmla="*/ 264 h 1056"/>
                <a:gd name="T4" fmla="*/ 1446 w 17439"/>
                <a:gd name="T5" fmla="*/ 264 h 1056"/>
                <a:gd name="T6" fmla="*/ 17439 w 17439"/>
                <a:gd name="T7" fmla="*/ 1056 h 1056"/>
                <a:gd name="T8" fmla="*/ 17097 w 17439"/>
                <a:gd name="T9" fmla="*/ 1056 h 1056"/>
                <a:gd name="T10" fmla="*/ 1105 w 17439"/>
                <a:gd name="T11" fmla="*/ 264 h 1056"/>
                <a:gd name="T12" fmla="*/ 0 w 17439"/>
                <a:gd name="T13" fmla="*/ 264 h 1056"/>
                <a:gd name="T14" fmla="*/ 751 w 17439"/>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39" h="1056">
                  <a:moveTo>
                    <a:pt x="751" y="0"/>
                  </a:moveTo>
                  <a:lnTo>
                    <a:pt x="2551" y="264"/>
                  </a:lnTo>
                  <a:lnTo>
                    <a:pt x="1446" y="264"/>
                  </a:lnTo>
                  <a:cubicBezTo>
                    <a:pt x="3329" y="731"/>
                    <a:pt x="9907" y="1056"/>
                    <a:pt x="17439" y="1056"/>
                  </a:cubicBezTo>
                  <a:lnTo>
                    <a:pt x="17097" y="1056"/>
                  </a:lnTo>
                  <a:cubicBezTo>
                    <a:pt x="9566" y="1056"/>
                    <a:pt x="2988" y="731"/>
                    <a:pt x="1105" y="264"/>
                  </a:cubicBezTo>
                  <a:lnTo>
                    <a:pt x="0" y="264"/>
                  </a:lnTo>
                  <a:lnTo>
                    <a:pt x="751" y="0"/>
                  </a:lnTo>
                  <a:close/>
                </a:path>
              </a:pathLst>
            </a:custGeom>
            <a:solidFill>
              <a:srgbClr val="AF1932"/>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177">
              <a:extLst>
                <a:ext uri="{FF2B5EF4-FFF2-40B4-BE49-F238E27FC236}">
                  <a16:creationId xmlns:a16="http://schemas.microsoft.com/office/drawing/2014/main" id="{A1EDDEAA-FD8F-3775-F12A-37B889A05E5C}"/>
                </a:ext>
              </a:extLst>
            </p:cNvPr>
            <p:cNvSpPr>
              <a:spLocks/>
            </p:cNvSpPr>
            <p:nvPr/>
          </p:nvSpPr>
          <p:spPr bwMode="auto">
            <a:xfrm>
              <a:off x="1405" y="3982"/>
              <a:ext cx="1129" cy="119"/>
            </a:xfrm>
            <a:custGeom>
              <a:avLst/>
              <a:gdLst>
                <a:gd name="T0" fmla="*/ 0 w 8343"/>
                <a:gd name="T1" fmla="*/ 528 h 528"/>
                <a:gd name="T2" fmla="*/ 8173 w 8343"/>
                <a:gd name="T3" fmla="*/ 0 h 528"/>
                <a:gd name="T4" fmla="*/ 8343 w 8343"/>
                <a:gd name="T5" fmla="*/ 0 h 528"/>
                <a:gd name="T6" fmla="*/ 85 w 8343"/>
                <a:gd name="T7" fmla="*/ 528 h 528"/>
                <a:gd name="T8" fmla="*/ 0 w 8343"/>
                <a:gd name="T9" fmla="*/ 528 h 528"/>
              </a:gdLst>
              <a:ahLst/>
              <a:cxnLst>
                <a:cxn ang="0">
                  <a:pos x="T0" y="T1"/>
                </a:cxn>
                <a:cxn ang="0">
                  <a:pos x="T2" y="T3"/>
                </a:cxn>
                <a:cxn ang="0">
                  <a:pos x="T4" y="T5"/>
                </a:cxn>
                <a:cxn ang="0">
                  <a:pos x="T6" y="T7"/>
                </a:cxn>
                <a:cxn ang="0">
                  <a:pos x="T8" y="T9"/>
                </a:cxn>
              </a:cxnLst>
              <a:rect l="0" t="0" r="r" b="b"/>
              <a:pathLst>
                <a:path w="8343" h="528">
                  <a:moveTo>
                    <a:pt x="0" y="528"/>
                  </a:moveTo>
                  <a:cubicBezTo>
                    <a:pt x="4527" y="525"/>
                    <a:pt x="8173" y="290"/>
                    <a:pt x="8173" y="0"/>
                  </a:cubicBezTo>
                  <a:lnTo>
                    <a:pt x="8343" y="0"/>
                  </a:lnTo>
                  <a:cubicBezTo>
                    <a:pt x="8343" y="292"/>
                    <a:pt x="4646" y="528"/>
                    <a:pt x="85" y="528"/>
                  </a:cubicBezTo>
                  <a:cubicBezTo>
                    <a:pt x="57" y="528"/>
                    <a:pt x="28" y="528"/>
                    <a:pt x="0" y="528"/>
                  </a:cubicBezTo>
                  <a:close/>
                </a:path>
              </a:pathLst>
            </a:custGeom>
            <a:solidFill>
              <a:srgbClr val="8D1428"/>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Rectangle 179">
              <a:extLst>
                <a:ext uri="{FF2B5EF4-FFF2-40B4-BE49-F238E27FC236}">
                  <a16:creationId xmlns:a16="http://schemas.microsoft.com/office/drawing/2014/main" id="{FA739992-86CC-630C-63E7-4D3D298166F2}"/>
                </a:ext>
              </a:extLst>
            </p:cNvPr>
            <p:cNvSpPr>
              <a:spLocks noChangeArrowheads="1"/>
            </p:cNvSpPr>
            <p:nvPr/>
          </p:nvSpPr>
          <p:spPr bwMode="auto">
            <a:xfrm>
              <a:off x="420" y="3846"/>
              <a:ext cx="179"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一般公開・周遊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5" name="Rectangle 180">
              <a:extLst>
                <a:ext uri="{FF2B5EF4-FFF2-40B4-BE49-F238E27FC236}">
                  <a16:creationId xmlns:a16="http://schemas.microsoft.com/office/drawing/2014/main" id="{F0A038AF-8BB3-B96E-D085-77BEFB02D64C}"/>
                </a:ext>
              </a:extLst>
            </p:cNvPr>
            <p:cNvSpPr>
              <a:spLocks noChangeArrowheads="1"/>
            </p:cNvSpPr>
            <p:nvPr/>
          </p:nvSpPr>
          <p:spPr bwMode="auto">
            <a:xfrm>
              <a:off x="727" y="3846"/>
              <a:ext cx="9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メニュー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 name="Rectangle 181">
              <a:extLst>
                <a:ext uri="{FF2B5EF4-FFF2-40B4-BE49-F238E27FC236}">
                  <a16:creationId xmlns:a16="http://schemas.microsoft.com/office/drawing/2014/main" id="{E146D015-E5CA-9801-2082-2F84CFD8A904}"/>
                </a:ext>
              </a:extLst>
            </p:cNvPr>
            <p:cNvSpPr>
              <a:spLocks noChangeArrowheads="1"/>
            </p:cNvSpPr>
            <p:nvPr/>
          </p:nvSpPr>
          <p:spPr bwMode="auto">
            <a:xfrm>
              <a:off x="869" y="3846"/>
              <a:ext cx="6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 name="Rectangle 182">
              <a:extLst>
                <a:ext uri="{FF2B5EF4-FFF2-40B4-BE49-F238E27FC236}">
                  <a16:creationId xmlns:a16="http://schemas.microsoft.com/office/drawing/2014/main" id="{73BE882D-1182-A5AA-E382-9BFFCB15A55D}"/>
                </a:ext>
              </a:extLst>
            </p:cNvPr>
            <p:cNvSpPr>
              <a:spLocks noChangeArrowheads="1"/>
            </p:cNvSpPr>
            <p:nvPr/>
          </p:nvSpPr>
          <p:spPr bwMode="auto">
            <a:xfrm>
              <a:off x="944" y="3846"/>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 name="Rectangle 183">
              <a:extLst>
                <a:ext uri="{FF2B5EF4-FFF2-40B4-BE49-F238E27FC236}">
                  <a16:creationId xmlns:a16="http://schemas.microsoft.com/office/drawing/2014/main" id="{0DB4E7D5-C45F-264F-275A-CF61325461FA}"/>
                </a:ext>
              </a:extLst>
            </p:cNvPr>
            <p:cNvSpPr>
              <a:spLocks noChangeArrowheads="1"/>
            </p:cNvSpPr>
            <p:nvPr/>
          </p:nvSpPr>
          <p:spPr bwMode="auto">
            <a:xfrm>
              <a:off x="514" y="3917"/>
              <a:ext cx="22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（本物の価値を提供）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 name="Rectangle 184">
              <a:extLst>
                <a:ext uri="{FF2B5EF4-FFF2-40B4-BE49-F238E27FC236}">
                  <a16:creationId xmlns:a16="http://schemas.microsoft.com/office/drawing/2014/main" id="{7EDB3DBD-39A0-1D5F-5185-E9949851390B}"/>
                </a:ext>
              </a:extLst>
            </p:cNvPr>
            <p:cNvSpPr>
              <a:spLocks noChangeArrowheads="1"/>
            </p:cNvSpPr>
            <p:nvPr/>
          </p:nvSpPr>
          <p:spPr bwMode="auto">
            <a:xfrm>
              <a:off x="884" y="391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 name="Rectangle 185">
              <a:extLst>
                <a:ext uri="{FF2B5EF4-FFF2-40B4-BE49-F238E27FC236}">
                  <a16:creationId xmlns:a16="http://schemas.microsoft.com/office/drawing/2014/main" id="{F1713803-3BB3-F5F3-03D6-D00DEC83EBF4}"/>
                </a:ext>
              </a:extLst>
            </p:cNvPr>
            <p:cNvSpPr>
              <a:spLocks noChangeArrowheads="1"/>
            </p:cNvSpPr>
            <p:nvPr/>
          </p:nvSpPr>
          <p:spPr bwMode="auto">
            <a:xfrm>
              <a:off x="1353" y="3361"/>
              <a:ext cx="20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〈デジタル技術活用〉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 name="Rectangle 186">
              <a:extLst>
                <a:ext uri="{FF2B5EF4-FFF2-40B4-BE49-F238E27FC236}">
                  <a16:creationId xmlns:a16="http://schemas.microsoft.com/office/drawing/2014/main" id="{312950F0-9F57-C810-97E2-459B60CEE0AA}"/>
                </a:ext>
              </a:extLst>
            </p:cNvPr>
            <p:cNvSpPr>
              <a:spLocks noChangeArrowheads="1"/>
            </p:cNvSpPr>
            <p:nvPr/>
          </p:nvSpPr>
          <p:spPr bwMode="auto">
            <a:xfrm>
              <a:off x="1747" y="3361"/>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Rectangle 187">
              <a:extLst>
                <a:ext uri="{FF2B5EF4-FFF2-40B4-BE49-F238E27FC236}">
                  <a16:creationId xmlns:a16="http://schemas.microsoft.com/office/drawing/2014/main" id="{8A719D85-907C-4AC1-B88A-990000D411AA}"/>
                </a:ext>
              </a:extLst>
            </p:cNvPr>
            <p:cNvSpPr>
              <a:spLocks noChangeArrowheads="1"/>
            </p:cNvSpPr>
            <p:nvPr/>
          </p:nvSpPr>
          <p:spPr bwMode="auto">
            <a:xfrm>
              <a:off x="625" y="3360"/>
              <a:ext cx="11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Rectangle 188">
              <a:extLst>
                <a:ext uri="{FF2B5EF4-FFF2-40B4-BE49-F238E27FC236}">
                  <a16:creationId xmlns:a16="http://schemas.microsoft.com/office/drawing/2014/main" id="{0583BA64-F6D3-F507-9116-F745FB9495F5}"/>
                </a:ext>
              </a:extLst>
            </p:cNvPr>
            <p:cNvSpPr>
              <a:spLocks noChangeArrowheads="1"/>
            </p:cNvSpPr>
            <p:nvPr/>
          </p:nvSpPr>
          <p:spPr bwMode="auto">
            <a:xfrm>
              <a:off x="808" y="3360"/>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 name="Rectangle 189">
              <a:extLst>
                <a:ext uri="{FF2B5EF4-FFF2-40B4-BE49-F238E27FC236}">
                  <a16:creationId xmlns:a16="http://schemas.microsoft.com/office/drawing/2014/main" id="{43AC2876-E8BE-9CDC-5A8E-CABF74EE31D4}"/>
                </a:ext>
              </a:extLst>
            </p:cNvPr>
            <p:cNvSpPr>
              <a:spLocks noChangeArrowheads="1"/>
            </p:cNvSpPr>
            <p:nvPr/>
          </p:nvSpPr>
          <p:spPr bwMode="auto">
            <a:xfrm>
              <a:off x="1258" y="3844"/>
              <a:ext cx="6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アクセシビリティ向上</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（時間・距離・障がい）・多言語対応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 name="Rectangle 195">
              <a:extLst>
                <a:ext uri="{FF2B5EF4-FFF2-40B4-BE49-F238E27FC236}">
                  <a16:creationId xmlns:a16="http://schemas.microsoft.com/office/drawing/2014/main" id="{418541A3-26E3-1F4A-0351-8BDFBE214B39}"/>
                </a:ext>
              </a:extLst>
            </p:cNvPr>
            <p:cNvSpPr>
              <a:spLocks noChangeArrowheads="1"/>
            </p:cNvSpPr>
            <p:nvPr/>
          </p:nvSpPr>
          <p:spPr bwMode="auto">
            <a:xfrm>
              <a:off x="1738" y="3932"/>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16" name="Picture 196">
              <a:extLst>
                <a:ext uri="{FF2B5EF4-FFF2-40B4-BE49-F238E27FC236}">
                  <a16:creationId xmlns:a16="http://schemas.microsoft.com/office/drawing/2014/main" id="{9B7ACBE1-158E-C6B6-FCAD-627F94C024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0" y="3433"/>
              <a:ext cx="58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97">
              <a:extLst>
                <a:ext uri="{FF2B5EF4-FFF2-40B4-BE49-F238E27FC236}">
                  <a16:creationId xmlns:a16="http://schemas.microsoft.com/office/drawing/2014/main" id="{F8E71A8E-7B0F-95E4-93B5-76061EEA49E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0" y="3433"/>
              <a:ext cx="58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99">
              <a:extLst>
                <a:ext uri="{FF2B5EF4-FFF2-40B4-BE49-F238E27FC236}">
                  <a16:creationId xmlns:a16="http://schemas.microsoft.com/office/drawing/2014/main" id="{8C4B5839-5E9D-075D-4E21-43FA20243AE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1" y="3337"/>
              <a:ext cx="61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00">
              <a:extLst>
                <a:ext uri="{FF2B5EF4-FFF2-40B4-BE49-F238E27FC236}">
                  <a16:creationId xmlns:a16="http://schemas.microsoft.com/office/drawing/2014/main" id="{151D8CC7-928C-1151-433C-93DF5253CCB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70" y="3611"/>
              <a:ext cx="24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203">
              <a:extLst>
                <a:ext uri="{FF2B5EF4-FFF2-40B4-BE49-F238E27FC236}">
                  <a16:creationId xmlns:a16="http://schemas.microsoft.com/office/drawing/2014/main" id="{7360F585-1361-EDCF-80DB-ED2DEBE8315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9749262">
              <a:off x="1518" y="3419"/>
              <a:ext cx="28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791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スライド番号プレースホルダー 2">
            <a:extLst>
              <a:ext uri="{FF2B5EF4-FFF2-40B4-BE49-F238E27FC236}">
                <a16:creationId xmlns:a16="http://schemas.microsoft.com/office/drawing/2014/main" id="{0AAAA495-2717-EDD9-5969-2161A4F7459E}"/>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61</a:t>
            </a:fld>
            <a:endParaRPr kumimoji="1" lang="en-GB">
              <a:latin typeface="Yu Gothic UI" panose="020B0500000000000000" pitchFamily="50" charset="-128"/>
              <a:ea typeface="Yu Gothic UI" panose="020B0500000000000000" pitchFamily="50" charset="-128"/>
            </a:endParaRPr>
          </a:p>
        </p:txBody>
      </p:sp>
      <p:sp>
        <p:nvSpPr>
          <p:cNvPr id="30" name="テキスト プレースホルダー 29">
            <a:extLst>
              <a:ext uri="{FF2B5EF4-FFF2-40B4-BE49-F238E27FC236}">
                <a16:creationId xmlns:a16="http://schemas.microsoft.com/office/drawing/2014/main" id="{79F0AF40-7063-3DA4-F1EC-EBEF7E1E3459}"/>
              </a:ext>
            </a:extLst>
          </p:cNvPr>
          <p:cNvSpPr>
            <a:spLocks noGrp="1"/>
          </p:cNvSpPr>
          <p:nvPr>
            <p:ph type="body" sz="quarter" idx="13"/>
          </p:nvPr>
        </p:nvSpPr>
        <p:spPr/>
        <p:txBody>
          <a:bodyPr/>
          <a:lstStyle/>
          <a:p>
            <a:r>
              <a:rPr lang="ja-JP" altLang="en-US"/>
              <a:t>大阪市内中小企業のデジタル活用が進み、より生産性の高い事業環境が形成されていること。</a:t>
            </a:r>
          </a:p>
        </p:txBody>
      </p:sp>
      <p:sp>
        <p:nvSpPr>
          <p:cNvPr id="32" name="テキスト プレースホルダー 31">
            <a:extLst>
              <a:ext uri="{FF2B5EF4-FFF2-40B4-BE49-F238E27FC236}">
                <a16:creationId xmlns:a16="http://schemas.microsoft.com/office/drawing/2014/main" id="{3B6849E4-ABD0-9ECF-9C40-71AB2B41C9D9}"/>
              </a:ext>
            </a:extLst>
          </p:cNvPr>
          <p:cNvSpPr>
            <a:spLocks noGrp="1"/>
          </p:cNvSpPr>
          <p:nvPr>
            <p:ph type="body" sz="quarter" idx="14"/>
          </p:nvPr>
        </p:nvSpPr>
        <p:spPr/>
        <p:txBody>
          <a:bodyPr/>
          <a:lstStyle/>
          <a:p>
            <a:r>
              <a:rPr lang="ja-JP" altLang="en-US"/>
              <a:t>中小企業の経営力強化件数（累計）</a:t>
            </a:r>
          </a:p>
        </p:txBody>
      </p:sp>
      <p:grpSp>
        <p:nvGrpSpPr>
          <p:cNvPr id="39" name="グループ化 38">
            <a:extLst>
              <a:ext uri="{FF2B5EF4-FFF2-40B4-BE49-F238E27FC236}">
                <a16:creationId xmlns:a16="http://schemas.microsoft.com/office/drawing/2014/main" id="{BF0E2214-8A4E-DD98-A0CC-3B642D9F18CA}"/>
              </a:ext>
            </a:extLst>
          </p:cNvPr>
          <p:cNvGrpSpPr/>
          <p:nvPr/>
        </p:nvGrpSpPr>
        <p:grpSpPr>
          <a:xfrm>
            <a:off x="447675" y="4038600"/>
            <a:ext cx="1375502" cy="243520"/>
            <a:chOff x="528309" y="7695403"/>
            <a:chExt cx="1375502" cy="243520"/>
          </a:xfrm>
        </p:grpSpPr>
        <p:sp>
          <p:nvSpPr>
            <p:cNvPr id="40" name="正方形/長方形 39">
              <a:extLst>
                <a:ext uri="{FF2B5EF4-FFF2-40B4-BE49-F238E27FC236}">
                  <a16:creationId xmlns:a16="http://schemas.microsoft.com/office/drawing/2014/main" id="{ACD63CF1-E86D-D9D7-A6E4-0351ED3724A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91261B55-B556-40B3-306A-0058F1B540BC}"/>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42" name="図 41">
            <a:extLst>
              <a:ext uri="{FF2B5EF4-FFF2-40B4-BE49-F238E27FC236}">
                <a16:creationId xmlns:a16="http://schemas.microsoft.com/office/drawing/2014/main" id="{322C751F-1D50-30A1-C61A-8EEEA5ACB8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2288" y="5053490"/>
            <a:ext cx="1575910" cy="1575910"/>
          </a:xfrm>
          <a:prstGeom prst="rect">
            <a:avLst/>
          </a:prstGeom>
        </p:spPr>
      </p:pic>
      <p:sp>
        <p:nvSpPr>
          <p:cNvPr id="43" name="テキスト ボックス 42">
            <a:extLst>
              <a:ext uri="{FF2B5EF4-FFF2-40B4-BE49-F238E27FC236}">
                <a16:creationId xmlns:a16="http://schemas.microsoft.com/office/drawing/2014/main" id="{2CDDF282-8B39-40C9-C274-EE179F71E549}"/>
              </a:ext>
            </a:extLst>
          </p:cNvPr>
          <p:cNvSpPr txBox="1"/>
          <p:nvPr/>
        </p:nvSpPr>
        <p:spPr>
          <a:xfrm>
            <a:off x="1295400" y="5557495"/>
            <a:ext cx="2158275" cy="707886"/>
          </a:xfrm>
          <a:prstGeom prst="rect">
            <a:avLst/>
          </a:prstGeom>
          <a:noFill/>
        </p:spPr>
        <p:txBody>
          <a:bodyPr wrap="square" rtlCol="0">
            <a:spAutoFit/>
          </a:bodyPr>
          <a:lstStyle/>
          <a:p>
            <a:r>
              <a:rPr lang="ja-JP" altLang="en-US" sz="1000" b="1">
                <a:solidFill>
                  <a:srgbClr val="000000"/>
                </a:solidFill>
                <a:latin typeface="Yu Gothic UI" panose="020B0500000000000000" pitchFamily="50" charset="-128"/>
                <a:ea typeface="Yu Gothic UI" panose="020B0500000000000000" pitchFamily="50" charset="-128"/>
              </a:rPr>
              <a:t>セミナーや展示会の実施</a:t>
            </a:r>
            <a:endParaRPr lang="en-US" altLang="ja-JP" sz="1000" b="1">
              <a:solidFill>
                <a:srgbClr val="000000"/>
              </a:solidFill>
              <a:latin typeface="Yu Gothic UI" panose="020B0500000000000000" pitchFamily="50" charset="-128"/>
              <a:ea typeface="Yu Gothic UI" panose="020B0500000000000000" pitchFamily="50" charset="-128"/>
            </a:endParaRPr>
          </a:p>
          <a:p>
            <a:r>
              <a:rPr lang="ja-JP" altLang="en-US" sz="1000" b="1">
                <a:solidFill>
                  <a:srgbClr val="000000"/>
                </a:solidFill>
                <a:latin typeface="Yu Gothic UI" panose="020B0500000000000000" pitchFamily="50" charset="-128"/>
                <a:ea typeface="Yu Gothic UI" panose="020B0500000000000000" pitchFamily="50" charset="-128"/>
              </a:rPr>
              <a:t>コンサルティング</a:t>
            </a:r>
            <a:endParaRPr lang="en-US" altLang="ja-JP" sz="1000" b="1">
              <a:solidFill>
                <a:srgbClr val="000000"/>
              </a:solidFill>
              <a:latin typeface="Yu Gothic UI" panose="020B0500000000000000" pitchFamily="50" charset="-128"/>
              <a:ea typeface="Yu Gothic UI" panose="020B0500000000000000" pitchFamily="50" charset="-128"/>
            </a:endParaRPr>
          </a:p>
          <a:p>
            <a:r>
              <a:rPr lang="ja-JP" altLang="en-US" sz="1000" b="1">
                <a:solidFill>
                  <a:srgbClr val="000000"/>
                </a:solidFill>
                <a:latin typeface="Yu Gothic UI" panose="020B0500000000000000" pitchFamily="50" charset="-128"/>
                <a:ea typeface="Yu Gothic UI" panose="020B0500000000000000" pitchFamily="50" charset="-128"/>
              </a:rPr>
              <a:t>専門家派遣等で</a:t>
            </a:r>
            <a:endParaRPr lang="en-US" altLang="ja-JP" sz="1000" b="1">
              <a:solidFill>
                <a:srgbClr val="000000"/>
              </a:solidFill>
              <a:latin typeface="Yu Gothic UI" panose="020B0500000000000000" pitchFamily="50" charset="-128"/>
              <a:ea typeface="Yu Gothic UI" panose="020B0500000000000000" pitchFamily="50" charset="-128"/>
            </a:endParaRPr>
          </a:p>
          <a:p>
            <a:r>
              <a:rPr lang="ja-JP" altLang="en-US" sz="1000" b="1">
                <a:solidFill>
                  <a:srgbClr val="000000"/>
                </a:solidFill>
                <a:latin typeface="Yu Gothic UI" panose="020B0500000000000000" pitchFamily="50" charset="-128"/>
                <a:ea typeface="Yu Gothic UI" panose="020B0500000000000000" pitchFamily="50" charset="-128"/>
              </a:rPr>
              <a:t>中小企業の収益力強化！</a:t>
            </a:r>
            <a:endParaRPr lang="en-US" altLang="ja-JP" sz="1000" b="1">
              <a:solidFill>
                <a:srgbClr val="000000"/>
              </a:solidFill>
              <a:latin typeface="Yu Gothic UI" panose="020B0500000000000000" pitchFamily="50" charset="-128"/>
              <a:ea typeface="Yu Gothic UI" panose="020B0500000000000000" pitchFamily="50" charset="-128"/>
            </a:endParaRPr>
          </a:p>
        </p:txBody>
      </p:sp>
      <p:graphicFrame>
        <p:nvGraphicFramePr>
          <p:cNvPr id="44" name="表 43">
            <a:extLst>
              <a:ext uri="{FF2B5EF4-FFF2-40B4-BE49-F238E27FC236}">
                <a16:creationId xmlns:a16="http://schemas.microsoft.com/office/drawing/2014/main" id="{C5608311-F2D6-44F1-5A52-0F8C47E08246}"/>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46" name="正方形/長方形 45">
            <a:extLst>
              <a:ext uri="{FF2B5EF4-FFF2-40B4-BE49-F238E27FC236}">
                <a16:creationId xmlns:a16="http://schemas.microsoft.com/office/drawing/2014/main" id="{7B90F0B8-A1A1-3AA2-2677-D19FCC777AA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7" name="正方形/長方形 46">
            <a:extLst>
              <a:ext uri="{FF2B5EF4-FFF2-40B4-BE49-F238E27FC236}">
                <a16:creationId xmlns:a16="http://schemas.microsoft.com/office/drawing/2014/main" id="{EF510C0D-2D5F-4685-8C8D-CE8490021050}"/>
              </a:ext>
            </a:extLst>
          </p:cNvPr>
          <p:cNvSpPr/>
          <p:nvPr/>
        </p:nvSpPr>
        <p:spPr>
          <a:xfrm>
            <a:off x="4860000" y="1981200"/>
            <a:ext cx="972000" cy="1295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8" name="表プレースホルダー 18">
            <a:extLst>
              <a:ext uri="{FF2B5EF4-FFF2-40B4-BE49-F238E27FC236}">
                <a16:creationId xmlns:a16="http://schemas.microsoft.com/office/drawing/2014/main" id="{C239C6DE-F715-4763-9E9F-787759987DE0}"/>
              </a:ext>
            </a:extLst>
          </p:cNvPr>
          <p:cNvGraphicFramePr>
            <a:graphicFrameLocks/>
          </p:cNvGraphicFramePr>
          <p:nvPr/>
        </p:nvGraphicFramePr>
        <p:xfrm>
          <a:off x="5943600" y="2293486"/>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zh-TW" sz="1000">
                          <a:solidFill>
                            <a:schemeClr val="tx1"/>
                          </a:solidFill>
                          <a:latin typeface="Yu Gothic UI" panose="020B0500000000000000" pitchFamily="50" charset="-128"/>
                          <a:ea typeface="Yu Gothic UI" panose="020B0500000000000000" pitchFamily="50" charset="-128"/>
                        </a:rPr>
                        <a:t>411</a:t>
                      </a:r>
                      <a:r>
                        <a:rPr kumimoji="1" lang="ja-JP" altLang="en-US" sz="1000">
                          <a:solidFill>
                            <a:schemeClr val="tx1"/>
                          </a:solidFill>
                          <a:latin typeface="Yu Gothic UI" panose="020B0500000000000000" pitchFamily="50" charset="-128"/>
                          <a:ea typeface="Yu Gothic UI" panose="020B0500000000000000" pitchFamily="50" charset="-128"/>
                        </a:rPr>
                        <a:t>件</a:t>
                      </a:r>
                      <a:endParaRPr kumimoji="1" lang="en-US" altLang="zh-TW" sz="1000">
                        <a:solidFill>
                          <a:schemeClr val="tx1"/>
                        </a:solidFill>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約</a:t>
                      </a:r>
                      <a:r>
                        <a:rPr kumimoji="1" lang="en-US" altLang="ja-JP" sz="1000">
                          <a:solidFill>
                            <a:schemeClr val="tx1"/>
                          </a:solidFill>
                          <a:latin typeface="Yu Gothic UI" panose="020B0500000000000000" pitchFamily="50" charset="-128"/>
                          <a:ea typeface="Yu Gothic UI" panose="020B0500000000000000" pitchFamily="50" charset="-128"/>
                        </a:rPr>
                        <a:t>350</a:t>
                      </a:r>
                      <a:r>
                        <a:rPr kumimoji="1" lang="ja-JP" altLang="en-US" sz="1000">
                          <a:solidFill>
                            <a:schemeClr val="tx1"/>
                          </a:solidFill>
                          <a:latin typeface="Yu Gothic UI" panose="020B0500000000000000" pitchFamily="50" charset="-128"/>
                          <a:ea typeface="Yu Gothic UI" panose="020B0500000000000000" pitchFamily="50" charset="-128"/>
                        </a:rPr>
                        <a:t>件</a:t>
                      </a: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zh-TW"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約</a:t>
                      </a:r>
                      <a:r>
                        <a:rPr kumimoji="1" lang="en-US" altLang="ja-JP" sz="1000">
                          <a:solidFill>
                            <a:schemeClr val="tx1"/>
                          </a:solidFill>
                          <a:latin typeface="Yu Gothic UI" panose="020B0500000000000000" pitchFamily="50" charset="-128"/>
                          <a:ea typeface="Yu Gothic UI" panose="020B0500000000000000" pitchFamily="50" charset="-128"/>
                        </a:rPr>
                        <a:t>550</a:t>
                      </a:r>
                      <a:r>
                        <a:rPr kumimoji="1" lang="ja-JP" altLang="en-US" sz="1000">
                          <a:solidFill>
                            <a:schemeClr val="tx1"/>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約</a:t>
                      </a:r>
                      <a:r>
                        <a:rPr kumimoji="1" lang="en-US" altLang="ja-JP" sz="1000">
                          <a:solidFill>
                            <a:schemeClr val="tx1"/>
                          </a:solidFill>
                          <a:latin typeface="Yu Gothic UI" panose="020B0500000000000000" pitchFamily="50" charset="-128"/>
                          <a:ea typeface="Yu Gothic UI" panose="020B0500000000000000" pitchFamily="50" charset="-128"/>
                        </a:rPr>
                        <a:t>650</a:t>
                      </a:r>
                      <a:r>
                        <a:rPr kumimoji="1" lang="ja-JP" altLang="en-US" sz="1000">
                          <a:solidFill>
                            <a:schemeClr val="tx1"/>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約</a:t>
                      </a:r>
                      <a:r>
                        <a:rPr kumimoji="1" lang="en-US" altLang="ja-JP" sz="1000" dirty="0">
                          <a:solidFill>
                            <a:schemeClr val="tx1"/>
                          </a:solidFill>
                          <a:latin typeface="Yu Gothic UI" panose="020B0500000000000000" pitchFamily="50" charset="-128"/>
                          <a:ea typeface="Yu Gothic UI" panose="020B0500000000000000" pitchFamily="50" charset="-128"/>
                        </a:rPr>
                        <a:t>750</a:t>
                      </a:r>
                      <a:r>
                        <a:rPr kumimoji="1" lang="ja-JP" altLang="en-US" sz="1000" dirty="0">
                          <a:solidFill>
                            <a:schemeClr val="tx1"/>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49" name="テキスト ボックス 19">
            <a:extLst>
              <a:ext uri="{FF2B5EF4-FFF2-40B4-BE49-F238E27FC236}">
                <a16:creationId xmlns:a16="http://schemas.microsoft.com/office/drawing/2014/main" id="{0F15DC12-9093-1B62-C459-DC18659C71BE}"/>
              </a:ext>
            </a:extLst>
          </p:cNvPr>
          <p:cNvSpPr txBox="1"/>
          <p:nvPr/>
        </p:nvSpPr>
        <p:spPr>
          <a:xfrm>
            <a:off x="7924800" y="31316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50" name="グループ化 49">
            <a:extLst>
              <a:ext uri="{FF2B5EF4-FFF2-40B4-BE49-F238E27FC236}">
                <a16:creationId xmlns:a16="http://schemas.microsoft.com/office/drawing/2014/main" id="{8293ADBF-C81D-532E-E1DD-3A890F185378}"/>
              </a:ext>
            </a:extLst>
          </p:cNvPr>
          <p:cNvGrpSpPr/>
          <p:nvPr/>
        </p:nvGrpSpPr>
        <p:grpSpPr>
          <a:xfrm>
            <a:off x="4881838" y="3886200"/>
            <a:ext cx="1157494" cy="243520"/>
            <a:chOff x="528309" y="7695403"/>
            <a:chExt cx="1157494" cy="243520"/>
          </a:xfrm>
        </p:grpSpPr>
        <p:sp>
          <p:nvSpPr>
            <p:cNvPr id="51" name="正方形/長方形 50">
              <a:extLst>
                <a:ext uri="{FF2B5EF4-FFF2-40B4-BE49-F238E27FC236}">
                  <a16:creationId xmlns:a16="http://schemas.microsoft.com/office/drawing/2014/main" id="{7EBF3A9C-A8E8-4FF2-4BE3-DC9D061FD546}"/>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28C5EFA8-2543-AA73-5174-6993DA403BF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3" name="正方形/長方形 52">
            <a:extLst>
              <a:ext uri="{FF2B5EF4-FFF2-40B4-BE49-F238E27FC236}">
                <a16:creationId xmlns:a16="http://schemas.microsoft.com/office/drawing/2014/main" id="{4DB46404-5AC1-424A-5B57-9F09EF6EE621}"/>
              </a:ext>
            </a:extLst>
          </p:cNvPr>
          <p:cNvSpPr/>
          <p:nvPr/>
        </p:nvSpPr>
        <p:spPr>
          <a:xfrm>
            <a:off x="6972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33D3322C-E6FA-9633-C799-B516694D9FAF}"/>
              </a:ext>
            </a:extLst>
          </p:cNvPr>
          <p:cNvSpPr/>
          <p:nvPr/>
        </p:nvSpPr>
        <p:spPr>
          <a:xfrm>
            <a:off x="5928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5B5B8700-A8B6-5657-B485-3DACFB529ABA}"/>
              </a:ext>
            </a:extLst>
          </p:cNvPr>
          <p:cNvSpPr/>
          <p:nvPr/>
        </p:nvSpPr>
        <p:spPr>
          <a:xfrm>
            <a:off x="8016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テキスト ボックス 55">
            <a:extLst>
              <a:ext uri="{FF2B5EF4-FFF2-40B4-BE49-F238E27FC236}">
                <a16:creationId xmlns:a16="http://schemas.microsoft.com/office/drawing/2014/main" id="{4AE6A6FC-D11C-C8EE-4472-75607DF97803}"/>
              </a:ext>
            </a:extLst>
          </p:cNvPr>
          <p:cNvSpPr txBox="1"/>
          <p:nvPr/>
        </p:nvSpPr>
        <p:spPr>
          <a:xfrm>
            <a:off x="4881838" y="4553006"/>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セミナーや</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展示会の開催</a:t>
            </a:r>
            <a:endParaRPr kumimoji="1" lang="ja-JP" altLang="en-US" sz="1000" b="1">
              <a:solidFill>
                <a:schemeClr val="bg1"/>
              </a:solidFill>
              <a:latin typeface="Yu Gothic UI" panose="020B0500000000000000" pitchFamily="50" charset="-128"/>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1BA42C24-6DAD-C1F3-E622-7DD6C576F886}"/>
              </a:ext>
            </a:extLst>
          </p:cNvPr>
          <p:cNvSpPr txBox="1"/>
          <p:nvPr/>
        </p:nvSpPr>
        <p:spPr>
          <a:xfrm>
            <a:off x="4881838" y="5094463"/>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事業者への</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相談対応​</a:t>
            </a:r>
          </a:p>
        </p:txBody>
      </p:sp>
      <p:sp>
        <p:nvSpPr>
          <p:cNvPr id="58" name="ホームベース 30">
            <a:extLst>
              <a:ext uri="{FF2B5EF4-FFF2-40B4-BE49-F238E27FC236}">
                <a16:creationId xmlns:a16="http://schemas.microsoft.com/office/drawing/2014/main" id="{54EC5906-1A0E-F4BE-CBBA-8B7FBA3D696D}"/>
              </a:ext>
            </a:extLst>
          </p:cNvPr>
          <p:cNvSpPr/>
          <p:nvPr/>
        </p:nvSpPr>
        <p:spPr>
          <a:xfrm>
            <a:off x="5928478" y="455300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実施・支援</a:t>
            </a:r>
          </a:p>
        </p:txBody>
      </p:sp>
      <p:sp>
        <p:nvSpPr>
          <p:cNvPr id="59" name="ホームベース 30">
            <a:extLst>
              <a:ext uri="{FF2B5EF4-FFF2-40B4-BE49-F238E27FC236}">
                <a16:creationId xmlns:a16="http://schemas.microsoft.com/office/drawing/2014/main" id="{06E7DE4F-4284-8360-7B11-9A0B3B7DFB14}"/>
              </a:ext>
            </a:extLst>
          </p:cNvPr>
          <p:cNvSpPr/>
          <p:nvPr/>
        </p:nvSpPr>
        <p:spPr>
          <a:xfrm>
            <a:off x="5928478" y="5094463"/>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実施・支援</a:t>
            </a:r>
          </a:p>
        </p:txBody>
      </p:sp>
      <p:sp>
        <p:nvSpPr>
          <p:cNvPr id="60" name="テキスト ボックス 59">
            <a:extLst>
              <a:ext uri="{FF2B5EF4-FFF2-40B4-BE49-F238E27FC236}">
                <a16:creationId xmlns:a16="http://schemas.microsoft.com/office/drawing/2014/main" id="{217F40A0-4A13-1933-B3FD-5CBDF1DE1BBF}"/>
              </a:ext>
            </a:extLst>
          </p:cNvPr>
          <p:cNvSpPr txBox="1"/>
          <p:nvPr/>
        </p:nvSpPr>
        <p:spPr>
          <a:xfrm>
            <a:off x="4876800" y="5638800"/>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専門家の派遣​</a:t>
            </a:r>
          </a:p>
        </p:txBody>
      </p:sp>
      <p:sp>
        <p:nvSpPr>
          <p:cNvPr id="61" name="ホームベース 30">
            <a:extLst>
              <a:ext uri="{FF2B5EF4-FFF2-40B4-BE49-F238E27FC236}">
                <a16:creationId xmlns:a16="http://schemas.microsoft.com/office/drawing/2014/main" id="{80BC001A-D719-0C00-120A-CDDB5D008829}"/>
              </a:ext>
            </a:extLst>
          </p:cNvPr>
          <p:cNvSpPr/>
          <p:nvPr/>
        </p:nvSpPr>
        <p:spPr>
          <a:xfrm>
            <a:off x="5923440" y="5638800"/>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実施・支援</a:t>
            </a:r>
          </a:p>
        </p:txBody>
      </p:sp>
      <p:sp>
        <p:nvSpPr>
          <p:cNvPr id="62" name="テキスト プレースホルダー 3">
            <a:extLst>
              <a:ext uri="{FF2B5EF4-FFF2-40B4-BE49-F238E27FC236}">
                <a16:creationId xmlns:a16="http://schemas.microsoft.com/office/drawing/2014/main" id="{820CB7B9-8E03-E85C-5C61-926A22C3333C}"/>
              </a:ext>
            </a:extLst>
          </p:cNvPr>
          <p:cNvSpPr txBox="1">
            <a:spLocks/>
          </p:cNvSpPr>
          <p:nvPr/>
        </p:nvSpPr>
        <p:spPr>
          <a:xfrm>
            <a:off x="445009" y="1185592"/>
            <a:ext cx="41269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デジタル技術の活用がビジネスにおいて不可欠となっていくなか、中小企業が取り組もうとするデジタル技術を活用したビジネスモデルの組み換え・変革を支援するため、本市の中小企業支援拠点「大阪産業創造館」では、公益財団法人大阪産業局の支援ノウハウを活かし、次の取組を行う。</a:t>
            </a:r>
          </a:p>
          <a:p>
            <a:pPr marL="87313" indent="0">
              <a:buNone/>
            </a:pPr>
            <a:r>
              <a:rPr lang="ja-JP" altLang="en-US"/>
              <a:t>①セミナーや展示会等によるデジタル活用に対する知識習得・理解促</a:t>
            </a:r>
            <a:br>
              <a:rPr lang="en-US" altLang="ja-JP"/>
            </a:br>
            <a:r>
              <a:rPr lang="ja-JP" altLang="en-US"/>
              <a:t>　進、意欲の喚起。</a:t>
            </a:r>
            <a:br>
              <a:rPr lang="ja-JP" altLang="en-US"/>
            </a:br>
            <a:r>
              <a:rPr lang="ja-JP" altLang="en-US"/>
              <a:t>②</a:t>
            </a:r>
            <a:r>
              <a:rPr lang="en-US" altLang="ja-JP"/>
              <a:t>DX</a:t>
            </a:r>
            <a:r>
              <a:rPr lang="ja-JP" altLang="en-US"/>
              <a:t>に取り組む意欲はあるものの、自社だけでは取り組みが難しい事</a:t>
            </a:r>
            <a:br>
              <a:rPr lang="ja-JP" altLang="en-US"/>
            </a:br>
            <a:r>
              <a:rPr lang="ja-JP" altLang="en-US"/>
              <a:t>　業者に対するコンサルティング（相談対応）。​</a:t>
            </a:r>
            <a:br>
              <a:rPr lang="ja-JP" altLang="en-US"/>
            </a:br>
            <a:r>
              <a:rPr lang="ja-JP" altLang="en-US"/>
              <a:t>③さらに支援が必要な事業者に対しては、専門家派遣を実施。</a:t>
            </a:r>
          </a:p>
          <a:p>
            <a:r>
              <a:rPr lang="ja-JP" altLang="en-US"/>
              <a:t>これら取組により、中小企業におけるデジタル活用を促進​し、中小企業の収益力強化（生産性向上・販路拡大等）を含む経営力の強化につなげる。</a:t>
            </a:r>
          </a:p>
        </p:txBody>
      </p:sp>
      <p:sp>
        <p:nvSpPr>
          <p:cNvPr id="63" name="テキスト プレースホルダー 12">
            <a:extLst>
              <a:ext uri="{FF2B5EF4-FFF2-40B4-BE49-F238E27FC236}">
                <a16:creationId xmlns:a16="http://schemas.microsoft.com/office/drawing/2014/main" id="{EE075112-68CD-CB93-6160-C7A3E4756D0A}"/>
              </a:ext>
            </a:extLst>
          </p:cNvPr>
          <p:cNvSpPr txBox="1">
            <a:spLocks/>
          </p:cNvSpPr>
          <p:nvPr/>
        </p:nvSpPr>
        <p:spPr>
          <a:xfrm>
            <a:off x="457200" y="43434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大阪産業創造館に、市内中小企業が直面する</a:t>
            </a:r>
            <a:r>
              <a:rPr lang="en-US" altLang="ja-JP"/>
              <a:t>DX</a:t>
            </a:r>
            <a:r>
              <a:rPr lang="ja-JP" altLang="en-US"/>
              <a:t>推進に向けた課題解決を支援する相談窓口を設置。</a:t>
            </a:r>
          </a:p>
          <a:p>
            <a:r>
              <a:rPr lang="en-US" altLang="ja-JP"/>
              <a:t>DX</a:t>
            </a:r>
            <a:r>
              <a:rPr lang="ja-JP" altLang="en-US"/>
              <a:t>推進に向けたセミナー等を開催。</a:t>
            </a:r>
          </a:p>
        </p:txBody>
      </p:sp>
      <p:grpSp>
        <p:nvGrpSpPr>
          <p:cNvPr id="3" name="グループ化 2">
            <a:extLst>
              <a:ext uri="{FF2B5EF4-FFF2-40B4-BE49-F238E27FC236}">
                <a16:creationId xmlns:a16="http://schemas.microsoft.com/office/drawing/2014/main" id="{1C3D7666-4992-23BF-C42F-22C0DDBCF07A}"/>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A36DF083-D85F-5873-77B3-214A9824DCC0}"/>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FFF26EF4-71A2-B9FA-4633-108B81754988}"/>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8" name="タイトル 27">
            <a:extLst>
              <a:ext uri="{FF2B5EF4-FFF2-40B4-BE49-F238E27FC236}">
                <a16:creationId xmlns:a16="http://schemas.microsoft.com/office/drawing/2014/main" id="{A02547DE-3E80-6D46-39D1-506F5AB269F1}"/>
              </a:ext>
            </a:extLst>
          </p:cNvPr>
          <p:cNvSpPr>
            <a:spLocks noGrp="1"/>
          </p:cNvSpPr>
          <p:nvPr>
            <p:ph type="title"/>
          </p:nvPr>
        </p:nvSpPr>
        <p:spPr>
          <a:xfrm>
            <a:off x="446400" y="85725"/>
            <a:ext cx="4737911" cy="728793"/>
          </a:xfrm>
        </p:spPr>
        <p:txBody>
          <a:bodyPr/>
          <a:lstStyle/>
          <a:p>
            <a:r>
              <a:rPr lang="ja-JP" altLang="en-US"/>
              <a:t>中小企業の</a:t>
            </a:r>
            <a:r>
              <a:rPr lang="en-US" altLang="ja-JP"/>
              <a:t>DX</a:t>
            </a:r>
            <a:r>
              <a:rPr lang="ja-JP" altLang="en-US"/>
              <a:t>推進ニーズに</a:t>
            </a:r>
            <a:br>
              <a:rPr lang="en-US" altLang="ja-JP"/>
            </a:br>
            <a:r>
              <a:rPr lang="ja-JP" altLang="en-US"/>
              <a:t>　応える支援を実施</a:t>
            </a:r>
          </a:p>
        </p:txBody>
      </p:sp>
    </p:spTree>
    <p:extLst>
      <p:ext uri="{BB962C8B-B14F-4D97-AF65-F5344CB8AC3E}">
        <p14:creationId xmlns:p14="http://schemas.microsoft.com/office/powerpoint/2010/main" val="1257931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87521-5D1D-BE59-6902-35417FE8B8D2}"/>
            </a:ext>
          </a:extLst>
        </p:cNvPr>
        <p:cNvGrpSpPr/>
        <p:nvPr/>
      </p:nvGrpSpPr>
      <p:grpSpPr>
        <a:xfrm>
          <a:off x="0" y="0"/>
          <a:ext cx="0" cy="0"/>
          <a:chOff x="0" y="0"/>
          <a:chExt cx="0" cy="0"/>
        </a:xfrm>
      </p:grpSpPr>
      <p:sp>
        <p:nvSpPr>
          <p:cNvPr id="45" name="スライド番号プレースホルダー 2">
            <a:extLst>
              <a:ext uri="{FF2B5EF4-FFF2-40B4-BE49-F238E27FC236}">
                <a16:creationId xmlns:a16="http://schemas.microsoft.com/office/drawing/2014/main" id="{4CA0DC79-E490-BA00-FE82-DC5CDF8285E0}"/>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62</a:t>
            </a:fld>
            <a:endParaRPr kumimoji="1" lang="en-GB">
              <a:latin typeface="Yu Gothic UI" panose="020B0500000000000000" pitchFamily="50" charset="-128"/>
              <a:ea typeface="Yu Gothic UI" panose="020B0500000000000000" pitchFamily="50" charset="-128"/>
            </a:endParaRPr>
          </a:p>
        </p:txBody>
      </p:sp>
      <p:sp>
        <p:nvSpPr>
          <p:cNvPr id="30" name="テキスト プレースホルダー 29">
            <a:extLst>
              <a:ext uri="{FF2B5EF4-FFF2-40B4-BE49-F238E27FC236}">
                <a16:creationId xmlns:a16="http://schemas.microsoft.com/office/drawing/2014/main" id="{03CF2096-3881-2802-A959-34D75A746D28}"/>
              </a:ext>
            </a:extLst>
          </p:cNvPr>
          <p:cNvSpPr>
            <a:spLocks noGrp="1"/>
          </p:cNvSpPr>
          <p:nvPr>
            <p:ph type="body" sz="quarter" idx="13"/>
          </p:nvPr>
        </p:nvSpPr>
        <p:spPr/>
        <p:txBody>
          <a:bodyPr/>
          <a:lstStyle/>
          <a:p>
            <a:r>
              <a:rPr lang="en-US" altLang="ja-JP"/>
              <a:t>AI</a:t>
            </a:r>
            <a:r>
              <a:rPr lang="ja-JP" altLang="en-US"/>
              <a:t>電話を用いて時間・場所を問わずに予約が受付けられていること。</a:t>
            </a:r>
          </a:p>
        </p:txBody>
      </p:sp>
      <p:sp>
        <p:nvSpPr>
          <p:cNvPr id="32" name="テキスト プレースホルダー 31">
            <a:extLst>
              <a:ext uri="{FF2B5EF4-FFF2-40B4-BE49-F238E27FC236}">
                <a16:creationId xmlns:a16="http://schemas.microsoft.com/office/drawing/2014/main" id="{D7ADC1EF-34A1-8C58-A029-43D2EAD93713}"/>
              </a:ext>
            </a:extLst>
          </p:cNvPr>
          <p:cNvSpPr>
            <a:spLocks noGrp="1"/>
          </p:cNvSpPr>
          <p:nvPr>
            <p:ph type="body" sz="quarter" idx="14"/>
          </p:nvPr>
        </p:nvSpPr>
        <p:spPr/>
        <p:txBody>
          <a:bodyPr/>
          <a:lstStyle/>
          <a:p>
            <a:r>
              <a:rPr kumimoji="1" lang="ja-JP" altLang="en-US" sz="1100">
                <a:latin typeface="Yu Gothic UI" panose="020B0500000000000000" pitchFamily="50" charset="-128"/>
                <a:ea typeface="Yu Gothic UI" panose="020B0500000000000000" pitchFamily="50" charset="-128"/>
              </a:rPr>
              <a:t>対話に関する応対成功率</a:t>
            </a:r>
            <a:r>
              <a:rPr kumimoji="1" lang="en-US" altLang="ja-JP" sz="1100">
                <a:latin typeface="Yu Gothic UI" panose="020B0500000000000000" pitchFamily="50" charset="-128"/>
                <a:ea typeface="Yu Gothic UI" panose="020B0500000000000000" pitchFamily="50" charset="-128"/>
              </a:rPr>
              <a:t>90</a:t>
            </a:r>
            <a:r>
              <a:rPr lang="ja-JP" altLang="en-US" sz="1100">
                <a:latin typeface="Yu Gothic UI" panose="020B0500000000000000" pitchFamily="50" charset="-128"/>
                <a:ea typeface="Yu Gothic UI" panose="020B0500000000000000" pitchFamily="50" charset="-128"/>
              </a:rPr>
              <a:t>％以上</a:t>
            </a:r>
            <a:endParaRPr kumimoji="1" lang="ja-JP" altLang="en-US" sz="1100">
              <a:latin typeface="Yu Gothic UI" panose="020B0500000000000000" pitchFamily="50" charset="-128"/>
              <a:ea typeface="Yu Gothic UI" panose="020B0500000000000000" pitchFamily="50" charset="-128"/>
            </a:endParaRPr>
          </a:p>
          <a:p>
            <a:endParaRPr lang="ja-JP" altLang="en-US"/>
          </a:p>
        </p:txBody>
      </p:sp>
      <p:sp>
        <p:nvSpPr>
          <p:cNvPr id="37" name="テキスト プレースホルダー 3">
            <a:extLst>
              <a:ext uri="{FF2B5EF4-FFF2-40B4-BE49-F238E27FC236}">
                <a16:creationId xmlns:a16="http://schemas.microsoft.com/office/drawing/2014/main" id="{D01A413B-F3E2-9F9B-BA0A-1D9AF641ED5F}"/>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400"/>
              </a:lnSpc>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高齢者の利用が多い各種相談の電話予約受付業務において、</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音声認識技術（</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電話）を活用した受付・予約管理を業務委託にて実施。</a:t>
            </a:r>
          </a:p>
          <a:p>
            <a:pPr marL="87313" lvl="2" indent="-87313">
              <a:lnSpc>
                <a:spcPts val="1400"/>
              </a:lnSpc>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従来は当日または前日に、職員の電話対応による予約受付を行っていたが、</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電話の導入に伴い、予約受付期間を相談日１週間前からに変更したことにより、事前に計画をたてることが可能となった。また、予約等が</a:t>
            </a:r>
            <a:r>
              <a:rPr lang="en-US" altLang="ja-JP" sz="1100">
                <a:solidFill>
                  <a:srgbClr val="000000"/>
                </a:solidFill>
                <a:latin typeface="Yu Gothic UI" panose="020B0500000000000000" pitchFamily="50" charset="-128"/>
                <a:ea typeface="Yu Gothic UI" panose="020B0500000000000000" pitchFamily="50" charset="-128"/>
              </a:rPr>
              <a:t>24</a:t>
            </a:r>
            <a:r>
              <a:rPr lang="ja-JP" altLang="en-US" sz="1100">
                <a:solidFill>
                  <a:srgbClr val="000000"/>
                </a:solidFill>
                <a:latin typeface="Yu Gothic UI" panose="020B0500000000000000" pitchFamily="50" charset="-128"/>
                <a:ea typeface="Yu Gothic UI" panose="020B0500000000000000" pitchFamily="50" charset="-128"/>
              </a:rPr>
              <a:t>時間可能となったことや、 </a:t>
            </a:r>
            <a:r>
              <a:rPr lang="en-US" altLang="ja-JP" sz="1100">
                <a:solidFill>
                  <a:srgbClr val="000000"/>
                </a:solidFill>
                <a:latin typeface="Yu Gothic UI" panose="020B0500000000000000" pitchFamily="50" charset="-128"/>
                <a:ea typeface="Yu Gothic UI" panose="020B0500000000000000" pitchFamily="50" charset="-128"/>
              </a:rPr>
              <a:t>24</a:t>
            </a:r>
            <a:r>
              <a:rPr lang="ja-JP" altLang="en-US" sz="1100">
                <a:solidFill>
                  <a:srgbClr val="000000"/>
                </a:solidFill>
                <a:latin typeface="Yu Gothic UI" panose="020B0500000000000000" pitchFamily="50" charset="-128"/>
                <a:ea typeface="Yu Gothic UI" panose="020B0500000000000000" pitchFamily="50" charset="-128"/>
              </a:rPr>
              <a:t>区の法律相談を同じ電話番号で受付することにより、希望区の予約が埋まっていても、他区に空きがあれば予約できるようになった等、市民の利便性の向上と、職員の負担軽減の効果がある。</a:t>
            </a:r>
          </a:p>
        </p:txBody>
      </p:sp>
      <p:sp>
        <p:nvSpPr>
          <p:cNvPr id="38" name="テキスト プレースホルダー 12">
            <a:extLst>
              <a:ext uri="{FF2B5EF4-FFF2-40B4-BE49-F238E27FC236}">
                <a16:creationId xmlns:a16="http://schemas.microsoft.com/office/drawing/2014/main" id="{036C3EDA-38B8-30FE-E38A-9BF775E07756}"/>
              </a:ext>
            </a:extLst>
          </p:cNvPr>
          <p:cNvSpPr txBox="1">
            <a:spLocks/>
          </p:cNvSpPr>
          <p:nvPr/>
        </p:nvSpPr>
        <p:spPr>
          <a:xfrm>
            <a:off x="445009" y="34290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r>
              <a:rPr lang="en-US" altLang="ja-JP" sz="1100">
                <a:latin typeface="+mn-ea"/>
              </a:rPr>
              <a:t>2023</a:t>
            </a:r>
            <a:r>
              <a:rPr lang="ja-JP" altLang="en-US" sz="1100">
                <a:latin typeface="+mn-ea"/>
              </a:rPr>
              <a:t>年２月から</a:t>
            </a:r>
            <a:r>
              <a:rPr lang="en-US" altLang="ja-JP" sz="1100">
                <a:latin typeface="+mn-ea"/>
              </a:rPr>
              <a:t>2025</a:t>
            </a:r>
            <a:r>
              <a:rPr lang="ja-JP" altLang="en-US" sz="1100">
                <a:latin typeface="+mn-ea"/>
              </a:rPr>
              <a:t>年３月末まで順次、市民局各種相談及び区役所巡回法律相談において、予約受付業務の</a:t>
            </a:r>
            <a:r>
              <a:rPr lang="en-US" altLang="ja-JP" sz="1100">
                <a:latin typeface="+mn-ea"/>
              </a:rPr>
              <a:t>AI</a:t>
            </a:r>
            <a:r>
              <a:rPr lang="ja-JP" altLang="en-US" sz="1100">
                <a:latin typeface="+mn-ea"/>
              </a:rPr>
              <a:t>による自動化実証事業を行い、市民の利便性向上と職員の業務負担軽減の効果があることを確認した。</a:t>
            </a:r>
          </a:p>
          <a:p>
            <a:pPr marL="87313" indent="-87313"/>
            <a:r>
              <a:rPr lang="ja-JP" altLang="en-US" sz="1100">
                <a:latin typeface="+mn-ea"/>
              </a:rPr>
              <a:t>実績：</a:t>
            </a:r>
            <a:r>
              <a:rPr lang="zh-TW" altLang="en-US" sz="1100">
                <a:latin typeface="+mn-ea"/>
              </a:rPr>
              <a:t>市民局各種相談：</a:t>
            </a:r>
            <a:r>
              <a:rPr lang="en-US" altLang="zh-TW" sz="1100">
                <a:latin typeface="+mn-ea"/>
              </a:rPr>
              <a:t>2,446</a:t>
            </a:r>
            <a:r>
              <a:rPr lang="zh-TW" altLang="en-US" sz="1100">
                <a:latin typeface="+mn-ea"/>
              </a:rPr>
              <a:t>件</a:t>
            </a:r>
          </a:p>
          <a:p>
            <a:pPr marL="0" indent="0">
              <a:buNone/>
            </a:pPr>
            <a:r>
              <a:rPr lang="ja-JP" altLang="en-US" sz="1100">
                <a:latin typeface="+mn-ea"/>
              </a:rPr>
              <a:t>　</a:t>
            </a:r>
            <a:r>
              <a:rPr lang="zh-TW" altLang="en-US" sz="1100">
                <a:latin typeface="+mn-ea"/>
              </a:rPr>
              <a:t>　　　区役所巡回法律相談：</a:t>
            </a:r>
            <a:r>
              <a:rPr lang="en-US" altLang="zh-TW" sz="1100">
                <a:latin typeface="+mn-ea"/>
              </a:rPr>
              <a:t>11,926</a:t>
            </a:r>
            <a:r>
              <a:rPr lang="zh-TW" altLang="en-US" sz="1100">
                <a:latin typeface="+mn-ea"/>
              </a:rPr>
              <a:t>件（</a:t>
            </a:r>
            <a:r>
              <a:rPr lang="en-US" altLang="zh-TW" sz="1100">
                <a:latin typeface="+mn-ea"/>
              </a:rPr>
              <a:t>11</a:t>
            </a:r>
            <a:r>
              <a:rPr lang="zh-TW" altLang="en-US" sz="1100">
                <a:latin typeface="+mn-ea"/>
              </a:rPr>
              <a:t>月～３月）</a:t>
            </a:r>
          </a:p>
          <a:p>
            <a:pPr marL="0" indent="0">
              <a:buNone/>
            </a:pPr>
            <a:r>
              <a:rPr lang="zh-TW" altLang="en-US" sz="1100">
                <a:latin typeface="+mn-ea"/>
              </a:rPr>
              <a:t>　　　  　　　　　　　　　　　　　　　 ［</a:t>
            </a:r>
            <a:r>
              <a:rPr lang="en-US" altLang="zh-TW" sz="1100">
                <a:latin typeface="+mn-ea"/>
              </a:rPr>
              <a:t>2023</a:t>
            </a:r>
            <a:r>
              <a:rPr lang="zh-TW" altLang="en-US" sz="1100">
                <a:latin typeface="+mn-ea"/>
              </a:rPr>
              <a:t>年度総入電数］</a:t>
            </a:r>
          </a:p>
          <a:p>
            <a:pPr marL="87313" indent="-87313"/>
            <a:endParaRPr lang="ja-JP" altLang="en-US" sz="1100">
              <a:latin typeface="+mn-ea"/>
            </a:endParaRPr>
          </a:p>
        </p:txBody>
      </p:sp>
      <p:grpSp>
        <p:nvGrpSpPr>
          <p:cNvPr id="39" name="グループ化 38">
            <a:extLst>
              <a:ext uri="{FF2B5EF4-FFF2-40B4-BE49-F238E27FC236}">
                <a16:creationId xmlns:a16="http://schemas.microsoft.com/office/drawing/2014/main" id="{86DA107F-154E-8FAC-FD38-7FA25FF99C6D}"/>
              </a:ext>
            </a:extLst>
          </p:cNvPr>
          <p:cNvGrpSpPr/>
          <p:nvPr/>
        </p:nvGrpSpPr>
        <p:grpSpPr>
          <a:xfrm>
            <a:off x="447675" y="3124200"/>
            <a:ext cx="1375502" cy="243520"/>
            <a:chOff x="528309" y="7695403"/>
            <a:chExt cx="1375502" cy="243520"/>
          </a:xfrm>
        </p:grpSpPr>
        <p:sp>
          <p:nvSpPr>
            <p:cNvPr id="40" name="正方形/長方形 39">
              <a:extLst>
                <a:ext uri="{FF2B5EF4-FFF2-40B4-BE49-F238E27FC236}">
                  <a16:creationId xmlns:a16="http://schemas.microsoft.com/office/drawing/2014/main" id="{2A94C953-C693-4749-855D-016A4F6A0CC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37F213D1-DF64-29AB-2112-120385B7A94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44" name="表 43">
            <a:extLst>
              <a:ext uri="{FF2B5EF4-FFF2-40B4-BE49-F238E27FC236}">
                <a16:creationId xmlns:a16="http://schemas.microsoft.com/office/drawing/2014/main" id="{19EDD13A-8A13-7614-6C33-A0E906BEB1D4}"/>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6" name="正方形/長方形 45">
            <a:extLst>
              <a:ext uri="{FF2B5EF4-FFF2-40B4-BE49-F238E27FC236}">
                <a16:creationId xmlns:a16="http://schemas.microsoft.com/office/drawing/2014/main" id="{CB1067E5-6C69-D06B-1352-679D4BEE81DD}"/>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7" name="正方形/長方形 46">
            <a:extLst>
              <a:ext uri="{FF2B5EF4-FFF2-40B4-BE49-F238E27FC236}">
                <a16:creationId xmlns:a16="http://schemas.microsoft.com/office/drawing/2014/main" id="{0F762987-DB07-AE61-EE3D-66D2AB1D6A5D}"/>
              </a:ext>
            </a:extLst>
          </p:cNvPr>
          <p:cNvSpPr/>
          <p:nvPr/>
        </p:nvSpPr>
        <p:spPr>
          <a:xfrm>
            <a:off x="4860000" y="1981200"/>
            <a:ext cx="972000" cy="1295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8" name="表プレースホルダー 18">
            <a:extLst>
              <a:ext uri="{FF2B5EF4-FFF2-40B4-BE49-F238E27FC236}">
                <a16:creationId xmlns:a16="http://schemas.microsoft.com/office/drawing/2014/main" id="{F65B9939-0CE8-29AE-281E-9E15CC20CCC7}"/>
              </a:ext>
            </a:extLst>
          </p:cNvPr>
          <p:cNvGraphicFramePr>
            <a:graphicFrameLocks/>
          </p:cNvGraphicFramePr>
          <p:nvPr/>
        </p:nvGraphicFramePr>
        <p:xfrm>
          <a:off x="5943600" y="22860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mj-ea"/>
                          <a:ea typeface="+mj-ea"/>
                        </a:rPr>
                        <a:t>94</a:t>
                      </a:r>
                      <a:r>
                        <a:rPr kumimoji="1" lang="ja-JP" altLang="en-US" sz="1000">
                          <a:latin typeface="+mj-ea"/>
                          <a:ea typeface="+mj-ea"/>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mj-ea"/>
                          <a:ea typeface="+mj-ea"/>
                        </a:rPr>
                        <a:t>90</a:t>
                      </a:r>
                      <a:r>
                        <a:rPr lang="ja-JP" altLang="en-US" sz="1000">
                          <a:latin typeface="+mj-ea"/>
                          <a:ea typeface="+mj-ea"/>
                        </a:rPr>
                        <a:t>％以上</a:t>
                      </a:r>
                      <a:endParaRPr kumimoji="1" lang="ja-JP" altLang="en-US" sz="1000">
                        <a:latin typeface="+mj-ea"/>
                        <a:ea typeface="+mj-ea"/>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mj-ea"/>
                          <a:ea typeface="+mj-ea"/>
                        </a:rPr>
                        <a:t>90</a:t>
                      </a:r>
                      <a:r>
                        <a:rPr lang="ja-JP" altLang="en-US" sz="1000">
                          <a:latin typeface="+mj-ea"/>
                          <a:ea typeface="+mj-ea"/>
                        </a:rPr>
                        <a:t>％以上</a:t>
                      </a:r>
                      <a:endParaRPr kumimoji="1" lang="ja-JP" altLang="en-US" sz="1000">
                        <a:latin typeface="+mj-ea"/>
                        <a:ea typeface="+mj-ea"/>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j-ea"/>
                          <a:ea typeface="+mj-ea"/>
                        </a:rPr>
                        <a:t>90</a:t>
                      </a:r>
                      <a:r>
                        <a:rPr lang="ja-JP" altLang="en-US" sz="1000" dirty="0">
                          <a:latin typeface="+mj-ea"/>
                          <a:ea typeface="+mj-ea"/>
                        </a:rPr>
                        <a:t>％以上</a:t>
                      </a:r>
                      <a:endParaRPr kumimoji="1" lang="ja-JP" altLang="en-US" sz="1000" dirty="0">
                        <a:latin typeface="+mj-ea"/>
                        <a:ea typeface="+mj-ea"/>
                      </a:endParaRP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pSp>
        <p:nvGrpSpPr>
          <p:cNvPr id="50" name="グループ化 49">
            <a:extLst>
              <a:ext uri="{FF2B5EF4-FFF2-40B4-BE49-F238E27FC236}">
                <a16:creationId xmlns:a16="http://schemas.microsoft.com/office/drawing/2014/main" id="{3EA1F7FC-38E9-962E-283F-380D5C8378AD}"/>
              </a:ext>
            </a:extLst>
          </p:cNvPr>
          <p:cNvGrpSpPr/>
          <p:nvPr/>
        </p:nvGrpSpPr>
        <p:grpSpPr>
          <a:xfrm>
            <a:off x="4881838" y="3886200"/>
            <a:ext cx="1157494" cy="243520"/>
            <a:chOff x="528309" y="7695403"/>
            <a:chExt cx="1157494" cy="243520"/>
          </a:xfrm>
        </p:grpSpPr>
        <p:sp>
          <p:nvSpPr>
            <p:cNvPr id="51" name="正方形/長方形 50">
              <a:extLst>
                <a:ext uri="{FF2B5EF4-FFF2-40B4-BE49-F238E27FC236}">
                  <a16:creationId xmlns:a16="http://schemas.microsoft.com/office/drawing/2014/main" id="{917FA2DA-D59B-1F53-449C-616F109188E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571B7CB7-C5AA-76A9-EBC4-DB9E18A708F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3" name="正方形/長方形 52">
            <a:extLst>
              <a:ext uri="{FF2B5EF4-FFF2-40B4-BE49-F238E27FC236}">
                <a16:creationId xmlns:a16="http://schemas.microsoft.com/office/drawing/2014/main" id="{44D701E4-1962-17FE-D2CA-EDDF9631DC49}"/>
              </a:ext>
            </a:extLst>
          </p:cNvPr>
          <p:cNvSpPr/>
          <p:nvPr/>
        </p:nvSpPr>
        <p:spPr>
          <a:xfrm>
            <a:off x="6972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3C72051E-915C-F7DC-BC83-CD2607962EE1}"/>
              </a:ext>
            </a:extLst>
          </p:cNvPr>
          <p:cNvSpPr/>
          <p:nvPr/>
        </p:nvSpPr>
        <p:spPr>
          <a:xfrm>
            <a:off x="5928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3E188C95-166A-AB6A-9C11-00258D786F51}"/>
              </a:ext>
            </a:extLst>
          </p:cNvPr>
          <p:cNvSpPr/>
          <p:nvPr/>
        </p:nvSpPr>
        <p:spPr>
          <a:xfrm>
            <a:off x="8016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テキスト ボックス 55">
            <a:extLst>
              <a:ext uri="{FF2B5EF4-FFF2-40B4-BE49-F238E27FC236}">
                <a16:creationId xmlns:a16="http://schemas.microsoft.com/office/drawing/2014/main" id="{0C4FB961-8C6D-8C79-F9D6-66507B0C1DD4}"/>
              </a:ext>
            </a:extLst>
          </p:cNvPr>
          <p:cNvSpPr txBox="1"/>
          <p:nvPr/>
        </p:nvSpPr>
        <p:spPr>
          <a:xfrm>
            <a:off x="4881838" y="4553006"/>
            <a:ext cx="972000" cy="1009594"/>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サービス</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提供</a:t>
            </a:r>
            <a:endParaRPr kumimoji="1" lang="ja-JP" altLang="en-US" sz="1000" b="1">
              <a:solidFill>
                <a:schemeClr val="bg1"/>
              </a:solidFill>
              <a:latin typeface="Yu Gothic UI" panose="020B0500000000000000" pitchFamily="50" charset="-128"/>
              <a:ea typeface="Yu Gothic UI" panose="020B0500000000000000" pitchFamily="50" charset="-128"/>
            </a:endParaRPr>
          </a:p>
        </p:txBody>
      </p:sp>
      <p:sp>
        <p:nvSpPr>
          <p:cNvPr id="58" name="ホームベース 30">
            <a:extLst>
              <a:ext uri="{FF2B5EF4-FFF2-40B4-BE49-F238E27FC236}">
                <a16:creationId xmlns:a16="http://schemas.microsoft.com/office/drawing/2014/main" id="{7A17DFC3-A928-2D08-D3DE-036C02208D71}"/>
              </a:ext>
            </a:extLst>
          </p:cNvPr>
          <p:cNvSpPr/>
          <p:nvPr/>
        </p:nvSpPr>
        <p:spPr>
          <a:xfrm>
            <a:off x="5928478" y="45530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現行サービス</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運用</a:t>
            </a:r>
          </a:p>
        </p:txBody>
      </p:sp>
      <p:sp>
        <p:nvSpPr>
          <p:cNvPr id="3" name="ホームベース 30">
            <a:extLst>
              <a:ext uri="{FF2B5EF4-FFF2-40B4-BE49-F238E27FC236}">
                <a16:creationId xmlns:a16="http://schemas.microsoft.com/office/drawing/2014/main" id="{B195F48B-1375-8192-84C8-E9C4A42E1A0B}"/>
              </a:ext>
            </a:extLst>
          </p:cNvPr>
          <p:cNvSpPr/>
          <p:nvPr/>
        </p:nvSpPr>
        <p:spPr>
          <a:xfrm>
            <a:off x="5928478" y="50973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次期サービス</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調達</a:t>
            </a:r>
          </a:p>
        </p:txBody>
      </p:sp>
      <p:sp>
        <p:nvSpPr>
          <p:cNvPr id="4" name="ホームベース 30">
            <a:extLst>
              <a:ext uri="{FF2B5EF4-FFF2-40B4-BE49-F238E27FC236}">
                <a16:creationId xmlns:a16="http://schemas.microsoft.com/office/drawing/2014/main" id="{38017648-945A-D7C8-0420-4A91A668FF60}"/>
              </a:ext>
            </a:extLst>
          </p:cNvPr>
          <p:cNvSpPr/>
          <p:nvPr/>
        </p:nvSpPr>
        <p:spPr>
          <a:xfrm>
            <a:off x="7010400" y="5097343"/>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次期サービス</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運用</a:t>
            </a:r>
          </a:p>
        </p:txBody>
      </p:sp>
      <p:grpSp>
        <p:nvGrpSpPr>
          <p:cNvPr id="7" name="グループ化 6">
            <a:extLst>
              <a:ext uri="{FF2B5EF4-FFF2-40B4-BE49-F238E27FC236}">
                <a16:creationId xmlns:a16="http://schemas.microsoft.com/office/drawing/2014/main" id="{FAC8DB63-5263-0168-080B-BA8CBE490B72}"/>
              </a:ext>
            </a:extLst>
          </p:cNvPr>
          <p:cNvGrpSpPr/>
          <p:nvPr/>
        </p:nvGrpSpPr>
        <p:grpSpPr>
          <a:xfrm>
            <a:off x="4881600" y="892800"/>
            <a:ext cx="2011895" cy="243520"/>
            <a:chOff x="528309" y="3016181"/>
            <a:chExt cx="2011895" cy="243520"/>
          </a:xfrm>
        </p:grpSpPr>
        <p:sp>
          <p:nvSpPr>
            <p:cNvPr id="8" name="正方形/長方形 7">
              <a:extLst>
                <a:ext uri="{FF2B5EF4-FFF2-40B4-BE49-F238E27FC236}">
                  <a16:creationId xmlns:a16="http://schemas.microsoft.com/office/drawing/2014/main" id="{3C6CEE9D-6418-0782-A3C1-6418CA9CBA1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1EC58E93-B479-4CFD-7DDD-001B810EEDFC}"/>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2" name="タイトル 27">
            <a:extLst>
              <a:ext uri="{FF2B5EF4-FFF2-40B4-BE49-F238E27FC236}">
                <a16:creationId xmlns:a16="http://schemas.microsoft.com/office/drawing/2014/main" id="{045B7294-E46C-106A-0BA8-CD14170C9C2D}"/>
              </a:ext>
            </a:extLst>
          </p:cNvPr>
          <p:cNvSpPr>
            <a:spLocks noGrp="1"/>
          </p:cNvSpPr>
          <p:nvPr>
            <p:ph type="title"/>
          </p:nvPr>
        </p:nvSpPr>
        <p:spPr>
          <a:xfrm>
            <a:off x="446400" y="85725"/>
            <a:ext cx="4737911" cy="728793"/>
          </a:xfrm>
        </p:spPr>
        <p:txBody>
          <a:bodyPr/>
          <a:lstStyle/>
          <a:p>
            <a:r>
              <a:rPr lang="en-US" altLang="ja-JP"/>
              <a:t>AI</a:t>
            </a:r>
            <a:r>
              <a:rPr lang="ja-JP" altLang="en-US"/>
              <a:t>音声認識技術（</a:t>
            </a:r>
            <a:r>
              <a:rPr lang="en-US" altLang="ja-JP"/>
              <a:t>AI</a:t>
            </a:r>
            <a:r>
              <a:rPr lang="ja-JP" altLang="en-US"/>
              <a:t>電話）を活用した　</a:t>
            </a:r>
            <a:br>
              <a:rPr lang="en-US" altLang="ja-JP"/>
            </a:br>
            <a:r>
              <a:rPr lang="ja-JP" altLang="en-US"/>
              <a:t>　各種相談予約自動受付</a:t>
            </a:r>
          </a:p>
        </p:txBody>
      </p:sp>
      <p:pic>
        <p:nvPicPr>
          <p:cNvPr id="10" name="図 9">
            <a:extLst>
              <a:ext uri="{FF2B5EF4-FFF2-40B4-BE49-F238E27FC236}">
                <a16:creationId xmlns:a16="http://schemas.microsoft.com/office/drawing/2014/main" id="{D1E176AE-6EDF-5C7C-D1D6-AA97942E4C68}"/>
              </a:ext>
            </a:extLst>
          </p:cNvPr>
          <p:cNvPicPr>
            <a:picLocks noChangeAspect="1"/>
          </p:cNvPicPr>
          <p:nvPr/>
        </p:nvPicPr>
        <p:blipFill>
          <a:blip r:embed="rId2"/>
          <a:stretch>
            <a:fillRect/>
          </a:stretch>
        </p:blipFill>
        <p:spPr>
          <a:xfrm>
            <a:off x="445008" y="5307357"/>
            <a:ext cx="4279391" cy="1190490"/>
          </a:xfrm>
          <a:prstGeom prst="rect">
            <a:avLst/>
          </a:prstGeom>
        </p:spPr>
      </p:pic>
    </p:spTree>
    <p:extLst>
      <p:ext uri="{BB962C8B-B14F-4D97-AF65-F5344CB8AC3E}">
        <p14:creationId xmlns:p14="http://schemas.microsoft.com/office/powerpoint/2010/main" val="272877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D1442-925A-8463-9C01-BF0D8524CE5F}"/>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DA44CA1-790E-451B-87B6-9FD1AA7D9839}"/>
              </a:ext>
            </a:extLst>
          </p:cNvPr>
          <p:cNvSpPr/>
          <p:nvPr/>
        </p:nvSpPr>
        <p:spPr>
          <a:xfrm>
            <a:off x="2835766" y="1509596"/>
            <a:ext cx="1476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高度化に関する指標</a:t>
            </a:r>
          </a:p>
        </p:txBody>
      </p:sp>
      <p:sp>
        <p:nvSpPr>
          <p:cNvPr id="6" name="四角形: 角を丸くする 5">
            <a:extLst>
              <a:ext uri="{FF2B5EF4-FFF2-40B4-BE49-F238E27FC236}">
                <a16:creationId xmlns:a16="http://schemas.microsoft.com/office/drawing/2014/main" id="{BDBE32F9-7C49-5403-5F64-B55FAD7CB229}"/>
              </a:ext>
            </a:extLst>
          </p:cNvPr>
          <p:cNvSpPr/>
          <p:nvPr/>
        </p:nvSpPr>
        <p:spPr>
          <a:xfrm>
            <a:off x="2835766" y="1802519"/>
            <a:ext cx="1476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デジタル化に関する指標</a:t>
            </a:r>
          </a:p>
        </p:txBody>
      </p:sp>
      <p:sp>
        <p:nvSpPr>
          <p:cNvPr id="9" name="四角形: 角を丸くする 8">
            <a:extLst>
              <a:ext uri="{FF2B5EF4-FFF2-40B4-BE49-F238E27FC236}">
                <a16:creationId xmlns:a16="http://schemas.microsoft.com/office/drawing/2014/main" id="{F48F795D-53A8-9A56-46EC-22DCB220E4B4}"/>
              </a:ext>
            </a:extLst>
          </p:cNvPr>
          <p:cNvSpPr/>
          <p:nvPr/>
        </p:nvSpPr>
        <p:spPr>
          <a:xfrm>
            <a:off x="2835766" y="2095442"/>
            <a:ext cx="1476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生産性向上に関する指標</a:t>
            </a:r>
          </a:p>
        </p:txBody>
      </p:sp>
      <p:sp>
        <p:nvSpPr>
          <p:cNvPr id="10" name="四角形: 角を丸くする 9">
            <a:extLst>
              <a:ext uri="{FF2B5EF4-FFF2-40B4-BE49-F238E27FC236}">
                <a16:creationId xmlns:a16="http://schemas.microsoft.com/office/drawing/2014/main" id="{6BD48DB2-4AC2-F63F-DB67-FDCFED56E57B}"/>
              </a:ext>
            </a:extLst>
          </p:cNvPr>
          <p:cNvSpPr/>
          <p:nvPr/>
        </p:nvSpPr>
        <p:spPr>
          <a:xfrm rot="10800000" flipV="1">
            <a:off x="625437" y="1509596"/>
            <a:ext cx="2160000" cy="252000"/>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lumMod val="85000"/>
                    <a:lumOff val="15000"/>
                  </a:schemeClr>
                </a:solidFill>
              </a:rPr>
              <a:t>都市機能の高度化</a:t>
            </a:r>
            <a:endParaRPr kumimoji="1" lang="en-US" altLang="ja-JP" sz="1000" b="1">
              <a:solidFill>
                <a:schemeClr val="tx1">
                  <a:lumMod val="85000"/>
                  <a:lumOff val="15000"/>
                </a:schemeClr>
              </a:solidFill>
            </a:endParaRPr>
          </a:p>
        </p:txBody>
      </p:sp>
      <p:sp>
        <p:nvSpPr>
          <p:cNvPr id="12" name="四角形: 角を丸くする 11">
            <a:extLst>
              <a:ext uri="{FF2B5EF4-FFF2-40B4-BE49-F238E27FC236}">
                <a16:creationId xmlns:a16="http://schemas.microsoft.com/office/drawing/2014/main" id="{732F2D9B-9913-0AA9-0DCD-091D6DE61302}"/>
              </a:ext>
            </a:extLst>
          </p:cNvPr>
          <p:cNvSpPr/>
          <p:nvPr/>
        </p:nvSpPr>
        <p:spPr>
          <a:xfrm rot="10800000" flipV="1">
            <a:off x="625438" y="1802519"/>
            <a:ext cx="2160000" cy="544923"/>
          </a:xfrm>
          <a:prstGeom prst="roundRect">
            <a:avLst>
              <a:gd name="adj" fmla="val 12830"/>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lumMod val="85000"/>
                    <a:lumOff val="15000"/>
                  </a:schemeClr>
                </a:solidFill>
              </a:rPr>
              <a:t>公共施設の機能維持向上</a:t>
            </a:r>
            <a:endParaRPr kumimoji="1" lang="en-US" altLang="ja-JP" sz="1000" b="1" dirty="0">
              <a:solidFill>
                <a:schemeClr val="tx1">
                  <a:lumMod val="85000"/>
                  <a:lumOff val="15000"/>
                </a:schemeClr>
              </a:solidFill>
            </a:endParaRPr>
          </a:p>
          <a:p>
            <a:pPr algn="ctr"/>
            <a:r>
              <a:rPr kumimoji="1" lang="ja-JP" altLang="en-US" sz="1000" b="1" dirty="0">
                <a:solidFill>
                  <a:schemeClr val="tx1">
                    <a:lumMod val="85000"/>
                    <a:lumOff val="15000"/>
                  </a:schemeClr>
                </a:solidFill>
              </a:rPr>
              <a:t>（建設生産プロセス</a:t>
            </a:r>
            <a:r>
              <a:rPr kumimoji="1" lang="en-US" altLang="ja-JP" sz="1000" b="1" dirty="0">
                <a:solidFill>
                  <a:schemeClr val="tx1">
                    <a:lumMod val="85000"/>
                    <a:lumOff val="15000"/>
                  </a:schemeClr>
                </a:solidFill>
              </a:rPr>
              <a:t>DX</a:t>
            </a:r>
            <a:r>
              <a:rPr kumimoji="1" lang="ja-JP" altLang="en-US" sz="1000" b="1" dirty="0">
                <a:solidFill>
                  <a:schemeClr val="tx1">
                    <a:lumMod val="85000"/>
                    <a:lumOff val="15000"/>
                  </a:schemeClr>
                </a:solidFill>
              </a:rPr>
              <a:t>）</a:t>
            </a:r>
            <a:endParaRPr kumimoji="1" lang="en-US" altLang="ja-JP" sz="1000" b="1" dirty="0">
              <a:solidFill>
                <a:schemeClr val="tx1">
                  <a:lumMod val="85000"/>
                  <a:lumOff val="15000"/>
                </a:schemeClr>
              </a:solidFill>
            </a:endParaRPr>
          </a:p>
        </p:txBody>
      </p:sp>
      <p:sp>
        <p:nvSpPr>
          <p:cNvPr id="15" name="四角形: 角を丸くする 14">
            <a:extLst>
              <a:ext uri="{FF2B5EF4-FFF2-40B4-BE49-F238E27FC236}">
                <a16:creationId xmlns:a16="http://schemas.microsoft.com/office/drawing/2014/main" id="{A9BA0132-3F97-059A-C276-EB08591BCA03}"/>
              </a:ext>
            </a:extLst>
          </p:cNvPr>
          <p:cNvSpPr/>
          <p:nvPr/>
        </p:nvSpPr>
        <p:spPr>
          <a:xfrm>
            <a:off x="4358611" y="1509596"/>
            <a:ext cx="5040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kumimoji="1" lang="ja-JP" altLang="en-US" sz="1000">
                <a:solidFill>
                  <a:schemeClr val="tx1">
                    <a:lumMod val="85000"/>
                    <a:lumOff val="15000"/>
                  </a:schemeClr>
                </a:solidFill>
              </a:rPr>
              <a:t>様々な都市・インフラ関連データなどを活用しながら、新たな手法・機能の導入に取り組むこと</a:t>
            </a:r>
            <a:endParaRPr lang="ja-JP" altLang="en-US" sz="1000">
              <a:solidFill>
                <a:schemeClr val="tx1">
                  <a:lumMod val="85000"/>
                  <a:lumOff val="15000"/>
                </a:schemeClr>
              </a:solidFill>
            </a:endParaRPr>
          </a:p>
        </p:txBody>
      </p:sp>
      <p:sp>
        <p:nvSpPr>
          <p:cNvPr id="16" name="四角形: 角を丸くする 15">
            <a:extLst>
              <a:ext uri="{FF2B5EF4-FFF2-40B4-BE49-F238E27FC236}">
                <a16:creationId xmlns:a16="http://schemas.microsoft.com/office/drawing/2014/main" id="{4F0578DE-B58A-E233-5BBA-5791F897DF9C}"/>
              </a:ext>
            </a:extLst>
          </p:cNvPr>
          <p:cNvSpPr/>
          <p:nvPr/>
        </p:nvSpPr>
        <p:spPr>
          <a:xfrm>
            <a:off x="4358611" y="1802519"/>
            <a:ext cx="5040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kumimoji="1" lang="ja-JP" altLang="en-US" sz="1000">
                <a:solidFill>
                  <a:schemeClr val="tx1">
                    <a:lumMod val="85000"/>
                    <a:lumOff val="15000"/>
                  </a:schemeClr>
                </a:solidFill>
              </a:rPr>
              <a:t>本市公共施設関連データを取得・整備する体系的なデジタル化を進めること</a:t>
            </a:r>
            <a:endParaRPr lang="ja-JP" altLang="en-US" sz="1000">
              <a:solidFill>
                <a:schemeClr val="tx1">
                  <a:lumMod val="85000"/>
                  <a:lumOff val="15000"/>
                </a:schemeClr>
              </a:solidFill>
            </a:endParaRPr>
          </a:p>
        </p:txBody>
      </p:sp>
      <p:sp>
        <p:nvSpPr>
          <p:cNvPr id="19" name="四角形: 角を丸くする 18">
            <a:extLst>
              <a:ext uri="{FF2B5EF4-FFF2-40B4-BE49-F238E27FC236}">
                <a16:creationId xmlns:a16="http://schemas.microsoft.com/office/drawing/2014/main" id="{EFC429EE-88FA-FDC2-14E8-98F2D8C4B0A1}"/>
              </a:ext>
            </a:extLst>
          </p:cNvPr>
          <p:cNvSpPr/>
          <p:nvPr/>
        </p:nvSpPr>
        <p:spPr>
          <a:xfrm>
            <a:off x="4358611" y="2095442"/>
            <a:ext cx="5040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kumimoji="1" lang="ja-JP" altLang="en-US" sz="1000">
                <a:solidFill>
                  <a:schemeClr val="tx1">
                    <a:lumMod val="85000"/>
                    <a:lumOff val="15000"/>
                  </a:schemeClr>
                </a:solidFill>
              </a:rPr>
              <a:t>データやデジタル技術を有効活用しながら公共施設の維持管理・更新を進めること</a:t>
            </a:r>
            <a:endParaRPr lang="ja-JP" altLang="en-US" sz="1000">
              <a:solidFill>
                <a:schemeClr val="tx1">
                  <a:lumMod val="85000"/>
                  <a:lumOff val="15000"/>
                </a:schemeClr>
              </a:solidFill>
            </a:endParaRPr>
          </a:p>
        </p:txBody>
      </p:sp>
      <p:sp>
        <p:nvSpPr>
          <p:cNvPr id="11" name="正方形/長方形 10">
            <a:extLst>
              <a:ext uri="{FF2B5EF4-FFF2-40B4-BE49-F238E27FC236}">
                <a16:creationId xmlns:a16="http://schemas.microsoft.com/office/drawing/2014/main" id="{5DF1353E-0651-E1FC-D589-20371189C844}"/>
              </a:ext>
            </a:extLst>
          </p:cNvPr>
          <p:cNvSpPr/>
          <p:nvPr/>
        </p:nvSpPr>
        <p:spPr>
          <a:xfrm>
            <a:off x="-1167680" y="4491421"/>
            <a:ext cx="1073256" cy="6517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Yu Gothic UI"/>
                <a:ea typeface="Yu Gothic UI"/>
                <a:cs typeface="+mn-cs"/>
              </a:rPr>
              <a:t>2022=R4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Yu Gothic UI"/>
                <a:ea typeface="Yu Gothic UI"/>
                <a:cs typeface="+mn-cs"/>
              </a:rPr>
              <a:t>2023=R5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Yu Gothic UI"/>
                <a:ea typeface="Yu Gothic UI"/>
                <a:cs typeface="+mn-cs"/>
              </a:rPr>
              <a:t>2024=R6</a:t>
            </a:r>
            <a:endParaRPr kumimoji="1" lang="ja-JP" altLang="en-US" sz="1200" b="0" i="0" u="none" strike="noStrike" kern="1200" cap="none" spc="0" normalizeH="0" baseline="0" noProof="0">
              <a:ln>
                <a:noFill/>
              </a:ln>
              <a:solidFill>
                <a:prstClr val="black"/>
              </a:solidFill>
              <a:effectLst/>
              <a:uLnTx/>
              <a:uFillTx/>
              <a:latin typeface="Yu Gothic UI"/>
              <a:ea typeface="Yu Gothic UI"/>
              <a:cs typeface="+mn-cs"/>
            </a:endParaRPr>
          </a:p>
        </p:txBody>
      </p:sp>
      <p:sp>
        <p:nvSpPr>
          <p:cNvPr id="20" name="正方形/長方形 19">
            <a:extLst>
              <a:ext uri="{FF2B5EF4-FFF2-40B4-BE49-F238E27FC236}">
                <a16:creationId xmlns:a16="http://schemas.microsoft.com/office/drawing/2014/main" id="{AEB5B509-055B-F188-6656-E5DE54226189}"/>
              </a:ext>
            </a:extLst>
          </p:cNvPr>
          <p:cNvSpPr/>
          <p:nvPr/>
        </p:nvSpPr>
        <p:spPr>
          <a:xfrm>
            <a:off x="301596" y="2383844"/>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a:t>
            </a:r>
            <a:r>
              <a:rPr kumimoji="1" lang="ja-JP" altLang="en-US" sz="1600" b="1">
                <a:solidFill>
                  <a:schemeClr val="tx1">
                    <a:lumMod val="85000"/>
                    <a:lumOff val="15000"/>
                  </a:schemeClr>
                </a:solidFill>
              </a:rPr>
              <a:t> 主な取組のスケジュール</a:t>
            </a:r>
          </a:p>
        </p:txBody>
      </p:sp>
      <p:sp>
        <p:nvSpPr>
          <p:cNvPr id="36" name="矢印: 五方向 35">
            <a:extLst>
              <a:ext uri="{FF2B5EF4-FFF2-40B4-BE49-F238E27FC236}">
                <a16:creationId xmlns:a16="http://schemas.microsoft.com/office/drawing/2014/main" id="{E2D29F65-E8F5-003B-C8CF-EAF669D02242}"/>
              </a:ext>
            </a:extLst>
          </p:cNvPr>
          <p:cNvSpPr/>
          <p:nvPr/>
        </p:nvSpPr>
        <p:spPr>
          <a:xfrm>
            <a:off x="2670608" y="3285185"/>
            <a:ext cx="4464000" cy="148702"/>
          </a:xfrm>
          <a:prstGeom prst="homePlate">
            <a:avLst/>
          </a:prstGeom>
          <a:solidFill>
            <a:srgbClr val="AF1932">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37" name="四角形: 角を丸くする 36">
            <a:extLst>
              <a:ext uri="{FF2B5EF4-FFF2-40B4-BE49-F238E27FC236}">
                <a16:creationId xmlns:a16="http://schemas.microsoft.com/office/drawing/2014/main" id="{5392560D-0DFE-F690-DC08-FA1E46CF2413}"/>
              </a:ext>
            </a:extLst>
          </p:cNvPr>
          <p:cNvSpPr/>
          <p:nvPr/>
        </p:nvSpPr>
        <p:spPr>
          <a:xfrm>
            <a:off x="2252214" y="4124325"/>
            <a:ext cx="5272536" cy="2043278"/>
          </a:xfrm>
          <a:prstGeom prst="roundRect">
            <a:avLst>
              <a:gd name="adj" fmla="val 2667"/>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39" name="正方形/長方形 38">
            <a:extLst>
              <a:ext uri="{FF2B5EF4-FFF2-40B4-BE49-F238E27FC236}">
                <a16:creationId xmlns:a16="http://schemas.microsoft.com/office/drawing/2014/main" id="{05086301-A4C8-11E1-3800-1629C36D9E3B}"/>
              </a:ext>
            </a:extLst>
          </p:cNvPr>
          <p:cNvSpPr/>
          <p:nvPr/>
        </p:nvSpPr>
        <p:spPr>
          <a:xfrm>
            <a:off x="7084712" y="3298576"/>
            <a:ext cx="619760" cy="1219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AF1932"/>
                </a:solidFill>
              </a:rPr>
              <a:t>2030</a:t>
            </a:r>
            <a:endParaRPr kumimoji="1" lang="ja-JP" altLang="en-US" sz="1200" b="1">
              <a:solidFill>
                <a:srgbClr val="AF1932"/>
              </a:solidFill>
            </a:endParaRPr>
          </a:p>
        </p:txBody>
      </p:sp>
      <p:sp>
        <p:nvSpPr>
          <p:cNvPr id="40" name="正方形/長方形 39">
            <a:extLst>
              <a:ext uri="{FF2B5EF4-FFF2-40B4-BE49-F238E27FC236}">
                <a16:creationId xmlns:a16="http://schemas.microsoft.com/office/drawing/2014/main" id="{039C2501-90C2-292C-9C5F-7803C11CAB88}"/>
              </a:ext>
            </a:extLst>
          </p:cNvPr>
          <p:cNvSpPr/>
          <p:nvPr/>
        </p:nvSpPr>
        <p:spPr>
          <a:xfrm>
            <a:off x="2004451" y="3298576"/>
            <a:ext cx="619760" cy="1219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AF1932"/>
                </a:solidFill>
              </a:rPr>
              <a:t>2025</a:t>
            </a:r>
            <a:endParaRPr kumimoji="1" lang="ja-JP" altLang="en-US" sz="1200" b="1">
              <a:solidFill>
                <a:srgbClr val="AF1932"/>
              </a:solidFill>
            </a:endParaRPr>
          </a:p>
        </p:txBody>
      </p:sp>
      <p:sp>
        <p:nvSpPr>
          <p:cNvPr id="41" name="四角形: 角を丸くする 40">
            <a:extLst>
              <a:ext uri="{FF2B5EF4-FFF2-40B4-BE49-F238E27FC236}">
                <a16:creationId xmlns:a16="http://schemas.microsoft.com/office/drawing/2014/main" id="{94855231-9547-7C60-4AF9-80971E6C16CA}"/>
              </a:ext>
            </a:extLst>
          </p:cNvPr>
          <p:cNvSpPr/>
          <p:nvPr/>
        </p:nvSpPr>
        <p:spPr>
          <a:xfrm>
            <a:off x="2383065" y="4202117"/>
            <a:ext cx="2055585"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遠隔臨場の手法検討・手順策定</a:t>
            </a:r>
          </a:p>
        </p:txBody>
      </p:sp>
      <p:sp>
        <p:nvSpPr>
          <p:cNvPr id="43" name="四角形: 角を丸くする 42">
            <a:extLst>
              <a:ext uri="{FF2B5EF4-FFF2-40B4-BE49-F238E27FC236}">
                <a16:creationId xmlns:a16="http://schemas.microsoft.com/office/drawing/2014/main" id="{AD1B4416-6827-58E9-435F-31FE9BAC1775}"/>
              </a:ext>
            </a:extLst>
          </p:cNvPr>
          <p:cNvSpPr/>
          <p:nvPr/>
        </p:nvSpPr>
        <p:spPr>
          <a:xfrm>
            <a:off x="2252214" y="6214467"/>
            <a:ext cx="5272536" cy="397206"/>
          </a:xfrm>
          <a:prstGeom prst="roundRect">
            <a:avLst>
              <a:gd name="adj" fmla="val 769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52" name="四角形: 角を丸くする 51">
            <a:extLst>
              <a:ext uri="{FF2B5EF4-FFF2-40B4-BE49-F238E27FC236}">
                <a16:creationId xmlns:a16="http://schemas.microsoft.com/office/drawing/2014/main" id="{E5A97121-246B-E66A-2B30-AB38A50E2BFF}"/>
              </a:ext>
            </a:extLst>
          </p:cNvPr>
          <p:cNvSpPr/>
          <p:nvPr/>
        </p:nvSpPr>
        <p:spPr>
          <a:xfrm>
            <a:off x="2383064" y="6281638"/>
            <a:ext cx="24480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土木分野</a:t>
            </a:r>
            <a:r>
              <a:rPr kumimoji="1" lang="en-US" altLang="ja-JP" sz="900" b="1">
                <a:solidFill>
                  <a:schemeClr val="tx1">
                    <a:lumMod val="85000"/>
                    <a:lumOff val="15000"/>
                  </a:schemeClr>
                </a:solidFill>
              </a:rPr>
              <a:t>BIM/CIM</a:t>
            </a:r>
            <a:r>
              <a:rPr kumimoji="1" lang="ja-JP" altLang="en-US" sz="900" b="1">
                <a:solidFill>
                  <a:schemeClr val="tx1">
                    <a:lumMod val="85000"/>
                    <a:lumOff val="15000"/>
                  </a:schemeClr>
                </a:solidFill>
              </a:rPr>
              <a:t>検証</a:t>
            </a:r>
          </a:p>
        </p:txBody>
      </p:sp>
      <p:sp>
        <p:nvSpPr>
          <p:cNvPr id="53" name="四角形: 角を丸くする 52">
            <a:extLst>
              <a:ext uri="{FF2B5EF4-FFF2-40B4-BE49-F238E27FC236}">
                <a16:creationId xmlns:a16="http://schemas.microsoft.com/office/drawing/2014/main" id="{0F49851F-66A7-55FD-5359-2D3502E2D963}"/>
              </a:ext>
            </a:extLst>
          </p:cNvPr>
          <p:cNvSpPr/>
          <p:nvPr/>
        </p:nvSpPr>
        <p:spPr>
          <a:xfrm>
            <a:off x="4924350" y="6281638"/>
            <a:ext cx="24480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土木分野の一部</a:t>
            </a:r>
            <a:r>
              <a:rPr kumimoji="1" lang="en-US" altLang="ja-JP" sz="900" b="1">
                <a:solidFill>
                  <a:schemeClr val="tx1">
                    <a:lumMod val="85000"/>
                    <a:lumOff val="15000"/>
                  </a:schemeClr>
                </a:solidFill>
              </a:rPr>
              <a:t>BIM/CIM</a:t>
            </a:r>
            <a:r>
              <a:rPr kumimoji="1" lang="ja-JP" altLang="en-US" sz="900" b="1">
                <a:solidFill>
                  <a:schemeClr val="tx1">
                    <a:lumMod val="85000"/>
                    <a:lumOff val="15000"/>
                  </a:schemeClr>
                </a:solidFill>
              </a:rPr>
              <a:t>活用</a:t>
            </a:r>
          </a:p>
        </p:txBody>
      </p:sp>
      <p:sp>
        <p:nvSpPr>
          <p:cNvPr id="55" name="四角形: 角を丸くする 54">
            <a:extLst>
              <a:ext uri="{FF2B5EF4-FFF2-40B4-BE49-F238E27FC236}">
                <a16:creationId xmlns:a16="http://schemas.microsoft.com/office/drawing/2014/main" id="{FF1866FF-F906-D1B9-0E85-EFF026BF0ED4}"/>
              </a:ext>
            </a:extLst>
          </p:cNvPr>
          <p:cNvSpPr/>
          <p:nvPr/>
        </p:nvSpPr>
        <p:spPr>
          <a:xfrm>
            <a:off x="600897" y="4108018"/>
            <a:ext cx="1483369" cy="900000"/>
          </a:xfrm>
          <a:prstGeom prst="roundRect">
            <a:avLst>
              <a:gd name="adj" fmla="val 3211"/>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テクノロジーによる効率化</a:t>
            </a:r>
          </a:p>
        </p:txBody>
      </p:sp>
      <p:sp>
        <p:nvSpPr>
          <p:cNvPr id="59" name="四角形: 角を丸くする 58">
            <a:extLst>
              <a:ext uri="{FF2B5EF4-FFF2-40B4-BE49-F238E27FC236}">
                <a16:creationId xmlns:a16="http://schemas.microsoft.com/office/drawing/2014/main" id="{DEE9EFBB-BA6E-B9A9-F191-832F4093FBF0}"/>
              </a:ext>
            </a:extLst>
          </p:cNvPr>
          <p:cNvSpPr/>
          <p:nvPr/>
        </p:nvSpPr>
        <p:spPr>
          <a:xfrm>
            <a:off x="600897" y="3530750"/>
            <a:ext cx="1483369" cy="504000"/>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都市機能の高度化</a:t>
            </a:r>
          </a:p>
        </p:txBody>
      </p:sp>
      <p:sp>
        <p:nvSpPr>
          <p:cNvPr id="62" name="四角形: 角を丸くする 61">
            <a:extLst>
              <a:ext uri="{FF2B5EF4-FFF2-40B4-BE49-F238E27FC236}">
                <a16:creationId xmlns:a16="http://schemas.microsoft.com/office/drawing/2014/main" id="{4AF2ADAE-EFB8-90C1-B959-332FB6593AB1}"/>
              </a:ext>
            </a:extLst>
          </p:cNvPr>
          <p:cNvSpPr/>
          <p:nvPr/>
        </p:nvSpPr>
        <p:spPr>
          <a:xfrm>
            <a:off x="600897" y="6214467"/>
            <a:ext cx="1483369" cy="397206"/>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３次元などの</a:t>
            </a:r>
          </a:p>
          <a:p>
            <a:pPr algn="ctr"/>
            <a:r>
              <a:rPr kumimoji="1" lang="ja-JP" altLang="en-US" sz="1000" b="1">
                <a:solidFill>
                  <a:schemeClr val="bg1"/>
                </a:solidFill>
              </a:rPr>
              <a:t>データ活用</a:t>
            </a:r>
          </a:p>
        </p:txBody>
      </p:sp>
      <p:sp>
        <p:nvSpPr>
          <p:cNvPr id="66" name="四角形: 角を丸くする 65">
            <a:extLst>
              <a:ext uri="{FF2B5EF4-FFF2-40B4-BE49-F238E27FC236}">
                <a16:creationId xmlns:a16="http://schemas.microsoft.com/office/drawing/2014/main" id="{BBAC786B-B674-59F6-61D5-AC1697D12875}"/>
              </a:ext>
            </a:extLst>
          </p:cNvPr>
          <p:cNvSpPr/>
          <p:nvPr/>
        </p:nvSpPr>
        <p:spPr>
          <a:xfrm>
            <a:off x="610422" y="3202374"/>
            <a:ext cx="1483369" cy="314325"/>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ja-JP" altLang="en-US" sz="1200" b="1">
                <a:solidFill>
                  <a:srgbClr val="AF1932"/>
                </a:solidFill>
              </a:rPr>
              <a:t>主な取組</a:t>
            </a:r>
          </a:p>
        </p:txBody>
      </p:sp>
      <p:sp>
        <p:nvSpPr>
          <p:cNvPr id="67" name="四角形: 角を丸くする 66">
            <a:extLst>
              <a:ext uri="{FF2B5EF4-FFF2-40B4-BE49-F238E27FC236}">
                <a16:creationId xmlns:a16="http://schemas.microsoft.com/office/drawing/2014/main" id="{AE45A694-28D9-1766-7475-5DC8DAF1829B}"/>
              </a:ext>
            </a:extLst>
          </p:cNvPr>
          <p:cNvSpPr/>
          <p:nvPr/>
        </p:nvSpPr>
        <p:spPr>
          <a:xfrm>
            <a:off x="4502150" y="4202117"/>
            <a:ext cx="28702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運用開始・活用業務拡大</a:t>
            </a:r>
          </a:p>
        </p:txBody>
      </p:sp>
      <p:sp>
        <p:nvSpPr>
          <p:cNvPr id="68" name="四角形: 角を丸くする 67">
            <a:extLst>
              <a:ext uri="{FF2B5EF4-FFF2-40B4-BE49-F238E27FC236}">
                <a16:creationId xmlns:a16="http://schemas.microsoft.com/office/drawing/2014/main" id="{0F91DCB1-3878-CA91-BBE6-D146D9496E79}"/>
              </a:ext>
            </a:extLst>
          </p:cNvPr>
          <p:cNvSpPr/>
          <p:nvPr/>
        </p:nvSpPr>
        <p:spPr>
          <a:xfrm>
            <a:off x="600897" y="5119800"/>
            <a:ext cx="1483369" cy="980632"/>
          </a:xfrm>
          <a:prstGeom prst="roundRect">
            <a:avLst>
              <a:gd name="adj" fmla="val 515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情報管理・共有システム等によるデータ整備</a:t>
            </a:r>
          </a:p>
        </p:txBody>
      </p:sp>
      <p:sp>
        <p:nvSpPr>
          <p:cNvPr id="17" name="正方形/長方形 16">
            <a:extLst>
              <a:ext uri="{FF2B5EF4-FFF2-40B4-BE49-F238E27FC236}">
                <a16:creationId xmlns:a16="http://schemas.microsoft.com/office/drawing/2014/main" id="{AF95E84E-9213-6735-462F-C2CA2D513A35}"/>
              </a:ext>
            </a:extLst>
          </p:cNvPr>
          <p:cNvSpPr/>
          <p:nvPr/>
        </p:nvSpPr>
        <p:spPr>
          <a:xfrm>
            <a:off x="581847" y="2735591"/>
            <a:ext cx="8856000" cy="32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a:solidFill>
                  <a:schemeClr val="tx1">
                    <a:lumMod val="85000"/>
                    <a:lumOff val="15000"/>
                  </a:schemeClr>
                </a:solidFill>
              </a:rPr>
              <a:t>都市・インフラデータ等を活用し、新たな価値やサービスを提供して魅力的で活力のある都市の構築をする「都市機能の高度化」と、公共施設の機能を持続的に維持・向上して安全・安心な社会機能の提供をする「公共施設の機能維持向上」を進めます。</a:t>
            </a:r>
            <a:endParaRPr kumimoji="1" lang="en-US" altLang="ja-JP" sz="1200">
              <a:solidFill>
                <a:schemeClr val="tx1">
                  <a:lumMod val="85000"/>
                  <a:lumOff val="15000"/>
                </a:schemeClr>
              </a:solidFill>
            </a:endParaRPr>
          </a:p>
        </p:txBody>
      </p:sp>
      <p:sp>
        <p:nvSpPr>
          <p:cNvPr id="18" name="正方形/長方形 17">
            <a:extLst>
              <a:ext uri="{FF2B5EF4-FFF2-40B4-BE49-F238E27FC236}">
                <a16:creationId xmlns:a16="http://schemas.microsoft.com/office/drawing/2014/main" id="{63CCD8FB-D5DB-6590-50FE-B00BD0A0AD27}"/>
              </a:ext>
            </a:extLst>
          </p:cNvPr>
          <p:cNvSpPr/>
          <p:nvPr/>
        </p:nvSpPr>
        <p:spPr>
          <a:xfrm>
            <a:off x="233064" y="614007"/>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a:t>
            </a:r>
            <a:r>
              <a:rPr kumimoji="1" lang="ja-JP" altLang="en-US" sz="1600" b="1">
                <a:solidFill>
                  <a:schemeClr val="tx1">
                    <a:lumMod val="85000"/>
                    <a:lumOff val="15000"/>
                  </a:schemeClr>
                </a:solidFill>
              </a:rPr>
              <a:t> 評価カテゴリ及び指標の考え方</a:t>
            </a:r>
          </a:p>
        </p:txBody>
      </p:sp>
      <p:sp>
        <p:nvSpPr>
          <p:cNvPr id="42" name="四角形: 角を丸くする 41">
            <a:extLst>
              <a:ext uri="{FF2B5EF4-FFF2-40B4-BE49-F238E27FC236}">
                <a16:creationId xmlns:a16="http://schemas.microsoft.com/office/drawing/2014/main" id="{A9F3BF26-0189-EA10-0CA1-A1196138467B}"/>
              </a:ext>
            </a:extLst>
          </p:cNvPr>
          <p:cNvSpPr/>
          <p:nvPr/>
        </p:nvSpPr>
        <p:spPr>
          <a:xfrm>
            <a:off x="2252214" y="3530750"/>
            <a:ext cx="5272536" cy="504000"/>
          </a:xfrm>
          <a:prstGeom prst="roundRect">
            <a:avLst>
              <a:gd name="adj" fmla="val 769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100" name="四角形: 角を丸くする 99">
            <a:extLst>
              <a:ext uri="{FF2B5EF4-FFF2-40B4-BE49-F238E27FC236}">
                <a16:creationId xmlns:a16="http://schemas.microsoft.com/office/drawing/2014/main" id="{81E7935B-EB9C-8D7F-9A70-B1A990BF4662}"/>
              </a:ext>
            </a:extLst>
          </p:cNvPr>
          <p:cNvSpPr/>
          <p:nvPr/>
        </p:nvSpPr>
        <p:spPr>
          <a:xfrm rot="10800000" flipV="1">
            <a:off x="210601" y="170623"/>
            <a:ext cx="1968279" cy="444387"/>
          </a:xfrm>
          <a:prstGeom prst="roundRect">
            <a:avLst>
              <a:gd name="adj" fmla="val 47835"/>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都市・まち</a:t>
            </a:r>
            <a:r>
              <a:rPr kumimoji="1" lang="en-US" altLang="ja-JP" sz="2000" b="1">
                <a:solidFill>
                  <a:schemeClr val="bg1"/>
                </a:solidFill>
              </a:rPr>
              <a:t>DX</a:t>
            </a:r>
            <a:endParaRPr kumimoji="1" lang="ja-JP" altLang="en-US" sz="2000" b="1">
              <a:solidFill>
                <a:schemeClr val="bg1"/>
              </a:solidFill>
            </a:endParaRPr>
          </a:p>
        </p:txBody>
      </p:sp>
      <p:sp>
        <p:nvSpPr>
          <p:cNvPr id="101" name="テキスト ボックス 100">
            <a:extLst>
              <a:ext uri="{FF2B5EF4-FFF2-40B4-BE49-F238E27FC236}">
                <a16:creationId xmlns:a16="http://schemas.microsoft.com/office/drawing/2014/main" id="{5E310232-C63C-0BA2-CD68-1617462C0B09}"/>
              </a:ext>
            </a:extLst>
          </p:cNvPr>
          <p:cNvSpPr txBox="1"/>
          <p:nvPr/>
        </p:nvSpPr>
        <p:spPr>
          <a:xfrm>
            <a:off x="2312839" y="192006"/>
            <a:ext cx="7462532" cy="338554"/>
          </a:xfrm>
          <a:prstGeom prst="rect">
            <a:avLst/>
          </a:prstGeom>
          <a:noFill/>
        </p:spPr>
        <p:txBody>
          <a:bodyPr wrap="square">
            <a:spAutoFit/>
          </a:bodyPr>
          <a:lstStyle/>
          <a:p>
            <a:pPr algn="l"/>
            <a:r>
              <a:rPr lang="ja-JP" altLang="en-US" sz="1600" b="1">
                <a:solidFill>
                  <a:srgbClr val="AF1932"/>
                </a:solidFill>
                <a:latin typeface="Source Sans Pro" panose="020B0503030403020204" pitchFamily="34" charset="0"/>
              </a:rPr>
              <a:t>便利・安心・安全に暮らせる、魅力・活力のあるまちの実現</a:t>
            </a:r>
          </a:p>
        </p:txBody>
      </p:sp>
      <p:cxnSp>
        <p:nvCxnSpPr>
          <p:cNvPr id="102" name="直線コネクタ 101">
            <a:extLst>
              <a:ext uri="{FF2B5EF4-FFF2-40B4-BE49-F238E27FC236}">
                <a16:creationId xmlns:a16="http://schemas.microsoft.com/office/drawing/2014/main" id="{65DED8FA-CA92-6F61-BB36-B74BF620F2D1}"/>
              </a:ext>
            </a:extLst>
          </p:cNvPr>
          <p:cNvCxnSpPr/>
          <p:nvPr/>
        </p:nvCxnSpPr>
        <p:spPr>
          <a:xfrm>
            <a:off x="2223533" y="536751"/>
            <a:ext cx="7633583" cy="0"/>
          </a:xfrm>
          <a:prstGeom prst="line">
            <a:avLst/>
          </a:prstGeom>
          <a:ln w="19050" cap="rnd">
            <a:solidFill>
              <a:srgbClr val="AF1932"/>
            </a:solidFill>
            <a:round/>
            <a:headEnd type="oval"/>
            <a:tailEnd type="none"/>
          </a:ln>
        </p:spPr>
        <p:style>
          <a:lnRef idx="1">
            <a:schemeClr val="accent1"/>
          </a:lnRef>
          <a:fillRef idx="0">
            <a:schemeClr val="accent1"/>
          </a:fillRef>
          <a:effectRef idx="0">
            <a:schemeClr val="accent1"/>
          </a:effectRef>
          <a:fontRef idx="minor">
            <a:schemeClr val="tx1"/>
          </a:fontRef>
        </p:style>
      </p:cxnSp>
      <p:sp>
        <p:nvSpPr>
          <p:cNvPr id="106" name="四角形: 角を丸くする 105">
            <a:extLst>
              <a:ext uri="{FF2B5EF4-FFF2-40B4-BE49-F238E27FC236}">
                <a16:creationId xmlns:a16="http://schemas.microsoft.com/office/drawing/2014/main" id="{CC8F60F6-A740-98F2-9A80-E6BA04888EA3}"/>
              </a:ext>
            </a:extLst>
          </p:cNvPr>
          <p:cNvSpPr/>
          <p:nvPr/>
        </p:nvSpPr>
        <p:spPr>
          <a:xfrm rot="10800000" flipV="1">
            <a:off x="581847" y="1224119"/>
            <a:ext cx="2160000" cy="252000"/>
          </a:xfrm>
          <a:prstGeom prst="roundRect">
            <a:avLst>
              <a:gd name="adj" fmla="val 22497"/>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b="1">
                <a:solidFill>
                  <a:schemeClr val="tx1">
                    <a:lumMod val="85000"/>
                    <a:lumOff val="15000"/>
                  </a:schemeClr>
                </a:solidFill>
              </a:rPr>
              <a:t>評価カテゴリ</a:t>
            </a:r>
          </a:p>
        </p:txBody>
      </p:sp>
      <p:sp>
        <p:nvSpPr>
          <p:cNvPr id="107" name="四角形: 角を丸くする 106">
            <a:extLst>
              <a:ext uri="{FF2B5EF4-FFF2-40B4-BE49-F238E27FC236}">
                <a16:creationId xmlns:a16="http://schemas.microsoft.com/office/drawing/2014/main" id="{4E6ECE10-47AA-7BB3-3CDF-8A846C7EEEDC}"/>
              </a:ext>
            </a:extLst>
          </p:cNvPr>
          <p:cNvSpPr/>
          <p:nvPr/>
        </p:nvSpPr>
        <p:spPr>
          <a:xfrm>
            <a:off x="2835766" y="1224120"/>
            <a:ext cx="1476000" cy="252000"/>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rgbClr val="AF1932"/>
                </a:solidFill>
              </a:rPr>
              <a:t>評価指標</a:t>
            </a:r>
          </a:p>
        </p:txBody>
      </p:sp>
      <p:sp>
        <p:nvSpPr>
          <p:cNvPr id="116" name="四角形: 角を丸くする 115">
            <a:extLst>
              <a:ext uri="{FF2B5EF4-FFF2-40B4-BE49-F238E27FC236}">
                <a16:creationId xmlns:a16="http://schemas.microsoft.com/office/drawing/2014/main" id="{BD6278E5-E433-B3C2-26F9-6C5518842796}"/>
              </a:ext>
            </a:extLst>
          </p:cNvPr>
          <p:cNvSpPr/>
          <p:nvPr/>
        </p:nvSpPr>
        <p:spPr>
          <a:xfrm>
            <a:off x="4358611" y="1224120"/>
            <a:ext cx="5076000" cy="252000"/>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chemeClr val="tx1">
                    <a:lumMod val="85000"/>
                    <a:lumOff val="15000"/>
                  </a:schemeClr>
                </a:solidFill>
              </a:rPr>
              <a:t>評価の観点</a:t>
            </a:r>
            <a:endParaRPr kumimoji="1" lang="en-US" altLang="ja-JP" sz="1100" b="1">
              <a:solidFill>
                <a:schemeClr val="tx1">
                  <a:lumMod val="85000"/>
                  <a:lumOff val="15000"/>
                </a:schemeClr>
              </a:solidFill>
            </a:endParaRPr>
          </a:p>
        </p:txBody>
      </p:sp>
      <p:sp>
        <p:nvSpPr>
          <p:cNvPr id="117" name="正方形/長方形 116">
            <a:extLst>
              <a:ext uri="{FF2B5EF4-FFF2-40B4-BE49-F238E27FC236}">
                <a16:creationId xmlns:a16="http://schemas.microsoft.com/office/drawing/2014/main" id="{938E6F0A-16BE-1EAA-B51C-D24065015B18}"/>
              </a:ext>
            </a:extLst>
          </p:cNvPr>
          <p:cNvSpPr/>
          <p:nvPr/>
        </p:nvSpPr>
        <p:spPr>
          <a:xfrm>
            <a:off x="495630" y="942756"/>
            <a:ext cx="9114583" cy="32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a:solidFill>
                  <a:schemeClr val="tx1"/>
                </a:solidFill>
              </a:rPr>
              <a:t>都市・まち</a:t>
            </a:r>
            <a:r>
              <a:rPr kumimoji="1" lang="en-US" altLang="ja-JP" sz="1200">
                <a:solidFill>
                  <a:schemeClr val="tx1"/>
                </a:solidFill>
              </a:rPr>
              <a:t>DX</a:t>
            </a:r>
            <a:r>
              <a:rPr kumimoji="1" lang="ja-JP" altLang="en-US" sz="1200">
                <a:solidFill>
                  <a:schemeClr val="tx1"/>
                </a:solidFill>
              </a:rPr>
              <a:t>の評価を行っていくうえで、</a:t>
            </a:r>
            <a:r>
              <a:rPr kumimoji="1" lang="ja-JP" altLang="en-US" sz="1200">
                <a:solidFill>
                  <a:schemeClr val="tx1">
                    <a:lumMod val="85000"/>
                    <a:lumOff val="15000"/>
                  </a:schemeClr>
                </a:solidFill>
              </a:rPr>
              <a:t>以下の評価カテゴリ及び指標を設定します。</a:t>
            </a:r>
            <a:endParaRPr kumimoji="1" lang="en-US" altLang="ja-JP" sz="1200">
              <a:solidFill>
                <a:schemeClr val="tx1">
                  <a:lumMod val="85000"/>
                  <a:lumOff val="15000"/>
                </a:schemeClr>
              </a:solidFill>
            </a:endParaRPr>
          </a:p>
        </p:txBody>
      </p:sp>
      <p:sp>
        <p:nvSpPr>
          <p:cNvPr id="14" name="四角形: 角を丸くする 13">
            <a:extLst>
              <a:ext uri="{FF2B5EF4-FFF2-40B4-BE49-F238E27FC236}">
                <a16:creationId xmlns:a16="http://schemas.microsoft.com/office/drawing/2014/main" id="{15939EA3-7EDA-174F-E060-877DA9C11F79}"/>
              </a:ext>
            </a:extLst>
          </p:cNvPr>
          <p:cNvSpPr/>
          <p:nvPr/>
        </p:nvSpPr>
        <p:spPr>
          <a:xfrm>
            <a:off x="7845572" y="3682146"/>
            <a:ext cx="1514475" cy="919371"/>
          </a:xfrm>
          <a:prstGeom prst="roundRect">
            <a:avLst>
              <a:gd name="adj" fmla="val 3784"/>
            </a:avLst>
          </a:prstGeom>
          <a:solidFill>
            <a:srgbClr val="F19DAB"/>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0" i="0">
                <a:solidFill>
                  <a:srgbClr val="31333F"/>
                </a:solidFill>
                <a:effectLst/>
                <a:latin typeface="Source Sans Pro" panose="020B0503030403020204" pitchFamily="34" charset="0"/>
              </a:rPr>
              <a:t>都市・インフラデータ等を活用する、データ駆動型のマネジメントを実現し、新たな価値やサービスを市民や都市へ提供</a:t>
            </a:r>
          </a:p>
        </p:txBody>
      </p:sp>
      <p:sp>
        <p:nvSpPr>
          <p:cNvPr id="3" name="四角形: 角を丸くする 2">
            <a:extLst>
              <a:ext uri="{FF2B5EF4-FFF2-40B4-BE49-F238E27FC236}">
                <a16:creationId xmlns:a16="http://schemas.microsoft.com/office/drawing/2014/main" id="{98C9C71B-9412-C538-3A61-5632A52E4820}"/>
              </a:ext>
            </a:extLst>
          </p:cNvPr>
          <p:cNvSpPr/>
          <p:nvPr/>
        </p:nvSpPr>
        <p:spPr>
          <a:xfrm>
            <a:off x="7845572" y="4676960"/>
            <a:ext cx="1514475" cy="919371"/>
          </a:xfrm>
          <a:prstGeom prst="roundRect">
            <a:avLst>
              <a:gd name="adj" fmla="val 3784"/>
            </a:avLst>
          </a:prstGeom>
          <a:solidFill>
            <a:srgbClr val="F19DAB"/>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0" i="0" dirty="0">
                <a:solidFill>
                  <a:srgbClr val="31333F"/>
                </a:solidFill>
                <a:effectLst/>
                <a:latin typeface="Source Sans Pro" panose="020B0503030403020204" pitchFamily="34" charset="0"/>
              </a:rPr>
              <a:t>建設生産プロセスの全体最適化により、市民生活や企業活動を支える公共施設の機能を持続的に維持・向上</a:t>
            </a:r>
          </a:p>
        </p:txBody>
      </p:sp>
      <p:sp>
        <p:nvSpPr>
          <p:cNvPr id="2" name="四角形: 角を丸くする 1">
            <a:extLst>
              <a:ext uri="{FF2B5EF4-FFF2-40B4-BE49-F238E27FC236}">
                <a16:creationId xmlns:a16="http://schemas.microsoft.com/office/drawing/2014/main" id="{BFE5B709-5C3B-994A-6084-DE6D80C71DA2}"/>
              </a:ext>
            </a:extLst>
          </p:cNvPr>
          <p:cNvSpPr/>
          <p:nvPr/>
        </p:nvSpPr>
        <p:spPr>
          <a:xfrm>
            <a:off x="7737769" y="3171028"/>
            <a:ext cx="1730081" cy="515943"/>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200" b="1">
                <a:solidFill>
                  <a:srgbClr val="AF1932"/>
                </a:solidFill>
              </a:rPr>
              <a:t>2040</a:t>
            </a:r>
            <a:r>
              <a:rPr kumimoji="1" lang="ja-JP" altLang="en-US" sz="1200" b="1">
                <a:solidFill>
                  <a:srgbClr val="AF1932"/>
                </a:solidFill>
              </a:rPr>
              <a:t>年頃までに実現する</a:t>
            </a:r>
            <a:endParaRPr kumimoji="1" lang="en-US" altLang="ja-JP" sz="1200" b="1">
              <a:solidFill>
                <a:srgbClr val="AF1932"/>
              </a:solidFill>
            </a:endParaRPr>
          </a:p>
          <a:p>
            <a:pPr algn="ctr"/>
            <a:r>
              <a:rPr kumimoji="1" lang="ja-JP" altLang="en-US" sz="1200" b="1">
                <a:solidFill>
                  <a:srgbClr val="AF1932"/>
                </a:solidFill>
              </a:rPr>
              <a:t>「未来の大阪市」</a:t>
            </a:r>
          </a:p>
        </p:txBody>
      </p:sp>
      <p:sp>
        <p:nvSpPr>
          <p:cNvPr id="23" name="四角形: 角を丸くする 22">
            <a:extLst>
              <a:ext uri="{FF2B5EF4-FFF2-40B4-BE49-F238E27FC236}">
                <a16:creationId xmlns:a16="http://schemas.microsoft.com/office/drawing/2014/main" id="{A9C3CA35-9093-FB55-50B7-87BF45188B33}"/>
              </a:ext>
            </a:extLst>
          </p:cNvPr>
          <p:cNvSpPr/>
          <p:nvPr/>
        </p:nvSpPr>
        <p:spPr>
          <a:xfrm>
            <a:off x="2392590" y="3638750"/>
            <a:ext cx="4979760" cy="288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lumMod val="85000"/>
                    <a:lumOff val="15000"/>
                  </a:schemeClr>
                </a:solidFill>
                <a:effectLst/>
                <a:uLnTx/>
                <a:uFillTx/>
                <a:latin typeface="Yu Gothic UI"/>
                <a:ea typeface="Yu Gothic UI"/>
                <a:cs typeface="+mn-cs"/>
              </a:rPr>
              <a:t>まちづくり、環境・エネルギー、防災・減災、交通の各分野での取組推進</a:t>
            </a:r>
          </a:p>
        </p:txBody>
      </p:sp>
      <p:sp>
        <p:nvSpPr>
          <p:cNvPr id="24" name="四角形: 角を丸くする 23">
            <a:extLst>
              <a:ext uri="{FF2B5EF4-FFF2-40B4-BE49-F238E27FC236}">
                <a16:creationId xmlns:a16="http://schemas.microsoft.com/office/drawing/2014/main" id="{667A1936-7D40-87F3-4956-CB6C43F1F2D1}"/>
              </a:ext>
            </a:extLst>
          </p:cNvPr>
          <p:cNvSpPr/>
          <p:nvPr/>
        </p:nvSpPr>
        <p:spPr>
          <a:xfrm>
            <a:off x="2383064" y="4505647"/>
            <a:ext cx="497976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点検データ取得へのデジタル技術の導入</a:t>
            </a:r>
          </a:p>
        </p:txBody>
      </p:sp>
      <p:sp>
        <p:nvSpPr>
          <p:cNvPr id="25" name="四角形: 角を丸くする 24">
            <a:extLst>
              <a:ext uri="{FF2B5EF4-FFF2-40B4-BE49-F238E27FC236}">
                <a16:creationId xmlns:a16="http://schemas.microsoft.com/office/drawing/2014/main" id="{1B63AED0-A999-174C-02CB-1CB4BFC548E1}"/>
              </a:ext>
            </a:extLst>
          </p:cNvPr>
          <p:cNvSpPr/>
          <p:nvPr/>
        </p:nvSpPr>
        <p:spPr>
          <a:xfrm>
            <a:off x="2383065" y="4809177"/>
            <a:ext cx="2792185"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900" b="1">
                <a:solidFill>
                  <a:schemeClr val="tx1">
                    <a:lumMod val="85000"/>
                    <a:lumOff val="15000"/>
                  </a:schemeClr>
                </a:solidFill>
                <a:latin typeface="+mn-ea"/>
              </a:rPr>
              <a:t>AI</a:t>
            </a:r>
            <a:r>
              <a:rPr kumimoji="1" lang="ja-JP" altLang="en-US" sz="900" b="1">
                <a:solidFill>
                  <a:schemeClr val="tx1">
                    <a:lumMod val="85000"/>
                    <a:lumOff val="15000"/>
                  </a:schemeClr>
                </a:solidFill>
              </a:rPr>
              <a:t>等を活用した生産性向上手法の検討</a:t>
            </a:r>
          </a:p>
        </p:txBody>
      </p:sp>
      <p:sp>
        <p:nvSpPr>
          <p:cNvPr id="26" name="四角形: 角を丸くする 25">
            <a:extLst>
              <a:ext uri="{FF2B5EF4-FFF2-40B4-BE49-F238E27FC236}">
                <a16:creationId xmlns:a16="http://schemas.microsoft.com/office/drawing/2014/main" id="{088B2DF7-949B-547F-969D-95B61CB2EC27}"/>
              </a:ext>
            </a:extLst>
          </p:cNvPr>
          <p:cNvSpPr/>
          <p:nvPr/>
        </p:nvSpPr>
        <p:spPr>
          <a:xfrm>
            <a:off x="2383065" y="5112706"/>
            <a:ext cx="2792185" cy="303795"/>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（仮称）公共施設総合情報管理システム導入検討・構築</a:t>
            </a:r>
          </a:p>
        </p:txBody>
      </p:sp>
      <p:sp>
        <p:nvSpPr>
          <p:cNvPr id="28" name="四角形: 角を丸くする 27">
            <a:extLst>
              <a:ext uri="{FF2B5EF4-FFF2-40B4-BE49-F238E27FC236}">
                <a16:creationId xmlns:a16="http://schemas.microsoft.com/office/drawing/2014/main" id="{62D2C819-638F-D02E-7B8E-6ADCEDE0B8DE}"/>
              </a:ext>
            </a:extLst>
          </p:cNvPr>
          <p:cNvSpPr/>
          <p:nvPr/>
        </p:nvSpPr>
        <p:spPr>
          <a:xfrm>
            <a:off x="2383065" y="5530537"/>
            <a:ext cx="2792185"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受発注間の情報共有に関する検討、研修の実施</a:t>
            </a:r>
          </a:p>
        </p:txBody>
      </p:sp>
      <p:sp>
        <p:nvSpPr>
          <p:cNvPr id="30" name="四角形: 角を丸くする 29">
            <a:extLst>
              <a:ext uri="{FF2B5EF4-FFF2-40B4-BE49-F238E27FC236}">
                <a16:creationId xmlns:a16="http://schemas.microsoft.com/office/drawing/2014/main" id="{533C2FB9-300D-AD6D-DF12-ABA499958ECE}"/>
              </a:ext>
            </a:extLst>
          </p:cNvPr>
          <p:cNvSpPr/>
          <p:nvPr/>
        </p:nvSpPr>
        <p:spPr>
          <a:xfrm>
            <a:off x="2383064" y="5815017"/>
            <a:ext cx="497976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埋設物情報の可視化の調査・検討 </a:t>
            </a:r>
            <a:r>
              <a:rPr kumimoji="1" lang="en-US" altLang="ja-JP" sz="900" b="1">
                <a:solidFill>
                  <a:schemeClr val="tx1">
                    <a:lumMod val="85000"/>
                    <a:lumOff val="15000"/>
                  </a:schemeClr>
                </a:solidFill>
              </a:rPr>
              <a:t>/</a:t>
            </a:r>
            <a:r>
              <a:rPr kumimoji="1" lang="ja-JP" altLang="en-US" sz="900" b="1">
                <a:solidFill>
                  <a:schemeClr val="tx1">
                    <a:lumMod val="85000"/>
                    <a:lumOff val="15000"/>
                  </a:schemeClr>
                </a:solidFill>
              </a:rPr>
              <a:t> 道路占用の電子申請対応範囲の拡大</a:t>
            </a:r>
          </a:p>
        </p:txBody>
      </p:sp>
      <p:sp>
        <p:nvSpPr>
          <p:cNvPr id="31" name="四角形: 角を丸くする 30">
            <a:extLst>
              <a:ext uri="{FF2B5EF4-FFF2-40B4-BE49-F238E27FC236}">
                <a16:creationId xmlns:a16="http://schemas.microsoft.com/office/drawing/2014/main" id="{6C0BE8DE-4C69-5DA6-E54E-645CEFCB2A6F}"/>
              </a:ext>
            </a:extLst>
          </p:cNvPr>
          <p:cNvSpPr/>
          <p:nvPr/>
        </p:nvSpPr>
        <p:spPr>
          <a:xfrm>
            <a:off x="5238751" y="4809177"/>
            <a:ext cx="21336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一部</a:t>
            </a:r>
            <a:r>
              <a:rPr kumimoji="1" lang="en-US" altLang="ja-JP" sz="900" b="1">
                <a:solidFill>
                  <a:schemeClr val="tx1">
                    <a:lumMod val="85000"/>
                    <a:lumOff val="15000"/>
                  </a:schemeClr>
                </a:solidFill>
                <a:latin typeface="+mn-ea"/>
              </a:rPr>
              <a:t>AI</a:t>
            </a:r>
            <a:r>
              <a:rPr kumimoji="1" lang="ja-JP" altLang="en-US" sz="900" b="1">
                <a:solidFill>
                  <a:schemeClr val="tx1">
                    <a:lumMod val="85000"/>
                    <a:lumOff val="15000"/>
                  </a:schemeClr>
                </a:solidFill>
              </a:rPr>
              <a:t>等を活用した業務実施</a:t>
            </a:r>
          </a:p>
        </p:txBody>
      </p:sp>
      <p:sp>
        <p:nvSpPr>
          <p:cNvPr id="44" name="四角形: 角を丸くする 43">
            <a:extLst>
              <a:ext uri="{FF2B5EF4-FFF2-40B4-BE49-F238E27FC236}">
                <a16:creationId xmlns:a16="http://schemas.microsoft.com/office/drawing/2014/main" id="{C63AE0A9-98CD-6BCB-C200-711CD62E34F4}"/>
              </a:ext>
            </a:extLst>
          </p:cNvPr>
          <p:cNvSpPr/>
          <p:nvPr/>
        </p:nvSpPr>
        <p:spPr>
          <a:xfrm>
            <a:off x="5238751" y="5112707"/>
            <a:ext cx="2133600" cy="30353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分野ごとに応じた</a:t>
            </a:r>
            <a:endParaRPr kumimoji="1" lang="en-US" altLang="ja-JP" sz="900" b="1">
              <a:solidFill>
                <a:schemeClr val="tx1">
                  <a:lumMod val="85000"/>
                  <a:lumOff val="15000"/>
                </a:schemeClr>
              </a:solidFill>
            </a:endParaRPr>
          </a:p>
          <a:p>
            <a:pPr algn="ctr"/>
            <a:r>
              <a:rPr kumimoji="1" lang="ja-JP" altLang="en-US" sz="900" b="1">
                <a:solidFill>
                  <a:schemeClr val="tx1">
                    <a:lumMod val="85000"/>
                    <a:lumOff val="15000"/>
                  </a:schemeClr>
                </a:solidFill>
              </a:rPr>
              <a:t>システム導入・運用開始</a:t>
            </a:r>
          </a:p>
        </p:txBody>
      </p:sp>
      <p:sp>
        <p:nvSpPr>
          <p:cNvPr id="45" name="四角形: 角を丸くする 44">
            <a:extLst>
              <a:ext uri="{FF2B5EF4-FFF2-40B4-BE49-F238E27FC236}">
                <a16:creationId xmlns:a16="http://schemas.microsoft.com/office/drawing/2014/main" id="{F3B3C4F9-F986-CC3D-CBE8-CE82DA617070}"/>
              </a:ext>
            </a:extLst>
          </p:cNvPr>
          <p:cNvSpPr/>
          <p:nvPr/>
        </p:nvSpPr>
        <p:spPr>
          <a:xfrm>
            <a:off x="5238751" y="5530537"/>
            <a:ext cx="21336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システム導入の方向性決定</a:t>
            </a:r>
          </a:p>
        </p:txBody>
      </p:sp>
      <p:pic>
        <p:nvPicPr>
          <p:cNvPr id="5" name="図 4">
            <a:extLst>
              <a:ext uri="{FF2B5EF4-FFF2-40B4-BE49-F238E27FC236}">
                <a16:creationId xmlns:a16="http://schemas.microsoft.com/office/drawing/2014/main" id="{EE9DA81D-3C3C-F277-A92F-5B96FC81D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9917" y="5699182"/>
            <a:ext cx="1685784" cy="803285"/>
          </a:xfrm>
          <a:prstGeom prst="rect">
            <a:avLst/>
          </a:prstGeom>
        </p:spPr>
      </p:pic>
      <p:sp>
        <p:nvSpPr>
          <p:cNvPr id="7" name="スライド番号プレースホルダー 2">
            <a:extLst>
              <a:ext uri="{FF2B5EF4-FFF2-40B4-BE49-F238E27FC236}">
                <a16:creationId xmlns:a16="http://schemas.microsoft.com/office/drawing/2014/main" id="{140E8875-8BBA-AF43-FCB6-EBF46C7A212D}"/>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7</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428674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DAA30-D09A-909B-1011-7AE09994F1A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FA8AF1B-6AB9-7539-A1F1-2BEE7462CEF2}"/>
              </a:ext>
            </a:extLst>
          </p:cNvPr>
          <p:cNvSpPr/>
          <p:nvPr/>
        </p:nvSpPr>
        <p:spPr>
          <a:xfrm>
            <a:off x="368661" y="801757"/>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 </a:t>
            </a:r>
            <a:r>
              <a:rPr kumimoji="1" lang="ja-JP" altLang="en-US" sz="1600" b="1">
                <a:solidFill>
                  <a:schemeClr val="tx1">
                    <a:lumMod val="85000"/>
                    <a:lumOff val="15000"/>
                  </a:schemeClr>
                </a:solidFill>
              </a:rPr>
              <a:t>主要な計画</a:t>
            </a:r>
            <a:endParaRPr kumimoji="1" lang="en-US" altLang="ja-JP" sz="1600" b="1">
              <a:solidFill>
                <a:schemeClr val="tx1">
                  <a:lumMod val="85000"/>
                  <a:lumOff val="15000"/>
                </a:schemeClr>
              </a:solidFill>
            </a:endParaRPr>
          </a:p>
        </p:txBody>
      </p:sp>
      <p:sp>
        <p:nvSpPr>
          <p:cNvPr id="3" name="正方形/長方形 2">
            <a:extLst>
              <a:ext uri="{FF2B5EF4-FFF2-40B4-BE49-F238E27FC236}">
                <a16:creationId xmlns:a16="http://schemas.microsoft.com/office/drawing/2014/main" id="{F6F51178-CDB0-7BD5-2D7B-69247099F1AC}"/>
              </a:ext>
            </a:extLst>
          </p:cNvPr>
          <p:cNvSpPr/>
          <p:nvPr/>
        </p:nvSpPr>
        <p:spPr>
          <a:xfrm>
            <a:off x="596674" y="1231275"/>
            <a:ext cx="8699725" cy="89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様々な取組により、都市・まち</a:t>
            </a:r>
            <a:r>
              <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DX</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を推進しています。</a:t>
            </a:r>
            <a:endPar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endParaRPr>
          </a:p>
          <a:p>
            <a:pPr marL="285750" indent="-285750">
              <a:buFont typeface="Arial" panose="020B0604020202020204" pitchFamily="34" charset="0"/>
              <a:buChar char="•"/>
            </a:pPr>
            <a:r>
              <a:rPr kumimoji="1" lang="ja-JP" altLang="en-US" sz="1200" kern="100" spc="-5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kumimoji="1" lang="ja-JP" altLang="en-US"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rPr>
              <a:t>都市・まち</a:t>
            </a:r>
            <a:r>
              <a:rPr kumimoji="1" lang="en-US" altLang="ja-JP"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rPr>
              <a:t>DX</a:t>
            </a:r>
            <a:r>
              <a:rPr kumimoji="1" lang="ja-JP" altLang="en-US" sz="1200" kern="100" spc="-50">
                <a:solidFill>
                  <a:schemeClr val="accent1"/>
                </a:solidFill>
                <a:latin typeface="Yu Gothic UI" panose="020B0500000000000000" pitchFamily="50" charset="-128"/>
                <a:ea typeface="Yu Gothic UI" panose="020B0500000000000000" pitchFamily="50" charset="-128"/>
                <a:cs typeface="Times New Roman" panose="02020603050405020304" pitchFamily="18" charset="0"/>
                <a:hlinkClick r:id="rId3"/>
              </a:rPr>
              <a:t>推進計画</a:t>
            </a:r>
            <a:r>
              <a:rPr kumimoji="1" lang="ja-JP" altLang="en-US" sz="1200" kern="100" spc="-5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は、様々な計画・戦略の中に含まれる「都市・まち</a:t>
            </a:r>
            <a:r>
              <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DX</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」推進の羅針盤として都市・インフラ分野の</a:t>
            </a:r>
            <a:r>
              <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DX</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を進め、都市・まち</a:t>
            </a:r>
            <a:r>
              <a:rPr kumimoji="1" lang="en-US" altLang="ja-JP"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DX</a:t>
            </a:r>
            <a:r>
              <a:rPr kumimoji="1" lang="ja-JP" altLang="en-US" sz="1200" kern="100" spc="-50">
                <a:solidFill>
                  <a:schemeClr val="tx1">
                    <a:lumMod val="85000"/>
                    <a:lumOff val="15000"/>
                  </a:schemeClr>
                </a:solidFill>
                <a:latin typeface="Yu Gothic UI" panose="020B0500000000000000" pitchFamily="50" charset="-128"/>
                <a:ea typeface="Yu Gothic UI" panose="020B0500000000000000" pitchFamily="50" charset="-128"/>
                <a:cs typeface="Times New Roman" panose="02020603050405020304" pitchFamily="18" charset="0"/>
              </a:rPr>
              <a:t>を推進するものであるとともに、大阪スマートシティ戦略を推進していく計画となります。</a:t>
            </a:r>
          </a:p>
        </p:txBody>
      </p:sp>
      <p:sp>
        <p:nvSpPr>
          <p:cNvPr id="10" name="テキスト ボックス 9">
            <a:extLst>
              <a:ext uri="{FF2B5EF4-FFF2-40B4-BE49-F238E27FC236}">
                <a16:creationId xmlns:a16="http://schemas.microsoft.com/office/drawing/2014/main" id="{0E958CF9-C9F8-6781-9CEE-63B871778CE9}"/>
              </a:ext>
            </a:extLst>
          </p:cNvPr>
          <p:cNvSpPr txBox="1"/>
          <p:nvPr/>
        </p:nvSpPr>
        <p:spPr>
          <a:xfrm>
            <a:off x="806225" y="2535993"/>
            <a:ext cx="8499700" cy="969496"/>
          </a:xfrm>
          <a:prstGeom prst="rect">
            <a:avLst/>
          </a:prstGeom>
          <a:noFill/>
        </p:spPr>
        <p:txBody>
          <a:bodyPr wrap="square">
            <a:spAutoFit/>
          </a:bodyPr>
          <a:lstStyle/>
          <a:p>
            <a:pPr marL="285750" indent="-285750" algn="l">
              <a:buFont typeface="Arial" panose="020B0604020202020204" pitchFamily="34" charset="0"/>
              <a:buChar char="•"/>
            </a:pPr>
            <a:r>
              <a:rPr lang="ja-JP" altLang="en-US" sz="1200">
                <a:solidFill>
                  <a:schemeClr val="tx1">
                    <a:lumMod val="85000"/>
                    <a:lumOff val="15000"/>
                  </a:schemeClr>
                </a:solidFill>
                <a:latin typeface="+mn-ea"/>
              </a:rPr>
              <a:t>“データインフラ都市おおさか”</a:t>
            </a:r>
            <a:r>
              <a:rPr lang="en-US" altLang="ja-JP" sz="700">
                <a:solidFill>
                  <a:schemeClr val="tx1">
                    <a:lumMod val="85000"/>
                    <a:lumOff val="15000"/>
                  </a:schemeClr>
                </a:solidFill>
                <a:latin typeface="+mn-ea"/>
              </a:rPr>
              <a:t>※</a:t>
            </a:r>
            <a:r>
              <a:rPr lang="ja-JP" altLang="en-US" sz="1200">
                <a:solidFill>
                  <a:schemeClr val="tx1">
                    <a:lumMod val="85000"/>
                    <a:lumOff val="15000"/>
                  </a:schemeClr>
                </a:solidFill>
                <a:latin typeface="+mn-ea"/>
              </a:rPr>
              <a:t>をめざし、「都市機能の高度化」「公共施設の機能維持向上」「人材育成</a:t>
            </a:r>
            <a:r>
              <a:rPr lang="en-US" altLang="ja-JP" sz="1200">
                <a:solidFill>
                  <a:schemeClr val="tx1">
                    <a:lumMod val="85000"/>
                    <a:lumOff val="15000"/>
                  </a:schemeClr>
                </a:solidFill>
                <a:latin typeface="+mn-ea"/>
              </a:rPr>
              <a:t>/</a:t>
            </a:r>
            <a:r>
              <a:rPr lang="ja-JP" altLang="en-US" sz="1200">
                <a:solidFill>
                  <a:schemeClr val="tx1">
                    <a:lumMod val="85000"/>
                    <a:lumOff val="15000"/>
                  </a:schemeClr>
                </a:solidFill>
                <a:latin typeface="+mn-ea"/>
              </a:rPr>
              <a:t>環境整備」の各取組を進め、</a:t>
            </a:r>
            <a:br>
              <a:rPr lang="en-US" altLang="ja-JP" sz="1200">
                <a:solidFill>
                  <a:schemeClr val="tx1">
                    <a:lumMod val="85000"/>
                    <a:lumOff val="15000"/>
                  </a:schemeClr>
                </a:solidFill>
                <a:latin typeface="+mn-ea"/>
              </a:rPr>
            </a:br>
            <a:r>
              <a:rPr lang="ja-JP" altLang="en-US" sz="1200">
                <a:solidFill>
                  <a:schemeClr val="tx1">
                    <a:lumMod val="85000"/>
                    <a:lumOff val="15000"/>
                  </a:schemeClr>
                </a:solidFill>
                <a:latin typeface="+mn-ea"/>
              </a:rPr>
              <a:t>便利・安心・安全に暮らせる、魅力・活力のあるまちを実現していきます。</a:t>
            </a:r>
          </a:p>
          <a:p>
            <a:pPr marL="542925" algn="l"/>
            <a:r>
              <a:rPr lang="en-US" altLang="ja-JP" sz="1050">
                <a:solidFill>
                  <a:schemeClr val="tx1">
                    <a:lumMod val="85000"/>
                    <a:lumOff val="15000"/>
                  </a:schemeClr>
                </a:solidFill>
                <a:latin typeface="+mn-ea"/>
              </a:rPr>
              <a:t>※『AI</a:t>
            </a:r>
            <a:r>
              <a:rPr lang="ja-JP" altLang="en-US" sz="1050">
                <a:solidFill>
                  <a:schemeClr val="tx1">
                    <a:lumMod val="85000"/>
                    <a:lumOff val="15000"/>
                  </a:schemeClr>
                </a:solidFill>
                <a:latin typeface="+mn-ea"/>
              </a:rPr>
              <a:t>をはじめとする多様なデジタル技術を用いて、都市・インフラに関わるデータを収集し、共有・可視化・分析等、個別又は連携による活用で様々　</a:t>
            </a:r>
            <a:endParaRPr lang="en-US" altLang="ja-JP" sz="1050">
              <a:solidFill>
                <a:schemeClr val="tx1">
                  <a:lumMod val="85000"/>
                  <a:lumOff val="15000"/>
                </a:schemeClr>
              </a:solidFill>
              <a:latin typeface="+mn-ea"/>
            </a:endParaRPr>
          </a:p>
          <a:p>
            <a:pPr marL="542925" algn="l"/>
            <a:r>
              <a:rPr lang="ja-JP" altLang="en-US" sz="1050">
                <a:solidFill>
                  <a:schemeClr val="tx1">
                    <a:lumMod val="85000"/>
                    <a:lumOff val="15000"/>
                  </a:schemeClr>
                </a:solidFill>
                <a:latin typeface="+mn-ea"/>
              </a:rPr>
              <a:t>　な課題やニーズに対応していくデータ駆動型でマネジメントする都市</a:t>
            </a:r>
            <a:r>
              <a:rPr lang="en-US" altLang="ja-JP" sz="1050">
                <a:solidFill>
                  <a:schemeClr val="tx1">
                    <a:lumMod val="85000"/>
                    <a:lumOff val="15000"/>
                  </a:schemeClr>
                </a:solidFill>
                <a:latin typeface="+mn-ea"/>
              </a:rPr>
              <a:t>』</a:t>
            </a:r>
            <a:endParaRPr lang="en-US" altLang="ja-JP" sz="1200">
              <a:solidFill>
                <a:schemeClr val="tx1">
                  <a:lumMod val="85000"/>
                  <a:lumOff val="15000"/>
                </a:schemeClr>
              </a:solidFill>
              <a:latin typeface="+mn-ea"/>
            </a:endParaRPr>
          </a:p>
          <a:p>
            <a:pPr marL="285750" indent="-285750" algn="l">
              <a:buFont typeface="Arial" panose="020B0604020202020204" pitchFamily="34" charset="0"/>
              <a:buChar char="•"/>
            </a:pPr>
            <a:r>
              <a:rPr lang="ja-JP" altLang="en-US" sz="1200">
                <a:solidFill>
                  <a:schemeClr val="tx1">
                    <a:lumMod val="85000"/>
                    <a:lumOff val="15000"/>
                  </a:schemeClr>
                </a:solidFill>
                <a:latin typeface="+mn-ea"/>
              </a:rPr>
              <a:t>取組期間：</a:t>
            </a:r>
            <a:r>
              <a:rPr lang="en-US" altLang="ja-JP" sz="1200">
                <a:solidFill>
                  <a:schemeClr val="tx1">
                    <a:lumMod val="85000"/>
                    <a:lumOff val="15000"/>
                  </a:schemeClr>
                </a:solidFill>
                <a:latin typeface="+mn-ea"/>
              </a:rPr>
              <a:t>2025</a:t>
            </a:r>
            <a:r>
              <a:rPr lang="ja-JP" altLang="en-US" sz="1200">
                <a:solidFill>
                  <a:schemeClr val="tx1">
                    <a:lumMod val="85000"/>
                    <a:lumOff val="15000"/>
                  </a:schemeClr>
                </a:solidFill>
                <a:latin typeface="+mn-ea"/>
              </a:rPr>
              <a:t>年度～</a:t>
            </a:r>
            <a:r>
              <a:rPr lang="en-US" altLang="ja-JP" sz="1200">
                <a:solidFill>
                  <a:schemeClr val="tx1">
                    <a:lumMod val="85000"/>
                    <a:lumOff val="15000"/>
                  </a:schemeClr>
                </a:solidFill>
                <a:latin typeface="+mn-ea"/>
              </a:rPr>
              <a:t>2040</a:t>
            </a:r>
            <a:r>
              <a:rPr lang="ja-JP" altLang="en-US" sz="1200">
                <a:solidFill>
                  <a:schemeClr val="tx1">
                    <a:lumMod val="85000"/>
                    <a:lumOff val="15000"/>
                  </a:schemeClr>
                </a:solidFill>
                <a:latin typeface="+mn-ea"/>
              </a:rPr>
              <a:t>年度</a:t>
            </a:r>
          </a:p>
        </p:txBody>
      </p:sp>
      <p:sp>
        <p:nvSpPr>
          <p:cNvPr id="11" name="正方形/長方形 10">
            <a:extLst>
              <a:ext uri="{FF2B5EF4-FFF2-40B4-BE49-F238E27FC236}">
                <a16:creationId xmlns:a16="http://schemas.microsoft.com/office/drawing/2014/main" id="{277E2B71-7AA1-7344-027B-B366348C96F4}"/>
              </a:ext>
            </a:extLst>
          </p:cNvPr>
          <p:cNvSpPr/>
          <p:nvPr/>
        </p:nvSpPr>
        <p:spPr>
          <a:xfrm>
            <a:off x="568100" y="1991549"/>
            <a:ext cx="8856176"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anose="05000000000000000000" pitchFamily="2" charset="2"/>
              <a:buChar char="u"/>
            </a:pPr>
            <a:r>
              <a:rPr kumimoji="1" lang="ja-JP" altLang="en-US" sz="1200" b="1">
                <a:solidFill>
                  <a:schemeClr val="tx1">
                    <a:lumMod val="85000"/>
                    <a:lumOff val="15000"/>
                  </a:schemeClr>
                </a:solidFill>
              </a:rPr>
              <a:t>都市・まち</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推進計画　</a:t>
            </a:r>
          </a:p>
          <a:p>
            <a:pPr marL="542925" indent="-542925" algn="l"/>
            <a:r>
              <a:rPr kumimoji="1" lang="ja-JP" altLang="en-US" sz="1200" b="1">
                <a:solidFill>
                  <a:schemeClr val="tx1">
                    <a:lumMod val="85000"/>
                    <a:lumOff val="15000"/>
                  </a:schemeClr>
                </a:solidFill>
              </a:rPr>
              <a:t>　　　：「大阪市</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戦略」に基づき、デジタル技術やデータを活用して都市・インフラ分野の</a:t>
            </a:r>
            <a:r>
              <a:rPr kumimoji="1" lang="en-US" altLang="ja-JP" sz="1200" b="1">
                <a:solidFill>
                  <a:schemeClr val="tx1">
                    <a:lumMod val="85000"/>
                    <a:lumOff val="15000"/>
                  </a:schemeClr>
                </a:solidFill>
              </a:rPr>
              <a:t>DX</a:t>
            </a:r>
            <a:r>
              <a:rPr kumimoji="1" lang="ja-JP" altLang="en-US" sz="1200" b="1">
                <a:solidFill>
                  <a:schemeClr val="tx1">
                    <a:lumMod val="85000"/>
                    <a:lumOff val="15000"/>
                  </a:schemeClr>
                </a:solidFill>
              </a:rPr>
              <a:t>を推進し、市民の</a:t>
            </a:r>
            <a:r>
              <a:rPr kumimoji="1" lang="en-US" altLang="ja-JP" sz="1200" b="1">
                <a:solidFill>
                  <a:schemeClr val="tx1">
                    <a:lumMod val="85000"/>
                    <a:lumOff val="15000"/>
                  </a:schemeClr>
                </a:solidFill>
              </a:rPr>
              <a:t>QoL</a:t>
            </a:r>
            <a:r>
              <a:rPr kumimoji="1" lang="ja-JP" altLang="en-US" sz="1200" b="1">
                <a:solidFill>
                  <a:schemeClr val="tx1">
                    <a:lumMod val="85000"/>
                    <a:lumOff val="15000"/>
                  </a:schemeClr>
                </a:solidFill>
              </a:rPr>
              <a:t>（生活の質）と</a:t>
            </a:r>
            <a:endParaRPr kumimoji="1" lang="en-US" altLang="ja-JP" sz="1200" b="1">
              <a:solidFill>
                <a:schemeClr val="tx1">
                  <a:lumMod val="85000"/>
                  <a:lumOff val="15000"/>
                </a:schemeClr>
              </a:solidFill>
            </a:endParaRPr>
          </a:p>
          <a:p>
            <a:pPr marL="542925" indent="-542925" algn="l"/>
            <a:r>
              <a:rPr kumimoji="1" lang="en-US" altLang="ja-JP" sz="1200" b="1">
                <a:solidFill>
                  <a:schemeClr val="tx1">
                    <a:lumMod val="85000"/>
                    <a:lumOff val="15000"/>
                  </a:schemeClr>
                </a:solidFill>
              </a:rPr>
              <a:t>                </a:t>
            </a:r>
            <a:r>
              <a:rPr kumimoji="1" lang="ja-JP" altLang="en-US" sz="1200" b="1">
                <a:solidFill>
                  <a:schemeClr val="tx1">
                    <a:lumMod val="85000"/>
                    <a:lumOff val="15000"/>
                  </a:schemeClr>
                </a:solidFill>
              </a:rPr>
              <a:t>都市力を向上させるための計画</a:t>
            </a:r>
          </a:p>
        </p:txBody>
      </p:sp>
      <p:sp>
        <p:nvSpPr>
          <p:cNvPr id="17" name="四角形: 角を丸くする 16">
            <a:extLst>
              <a:ext uri="{FF2B5EF4-FFF2-40B4-BE49-F238E27FC236}">
                <a16:creationId xmlns:a16="http://schemas.microsoft.com/office/drawing/2014/main" id="{CB112DB3-371C-349C-4082-55572D3474C3}"/>
              </a:ext>
            </a:extLst>
          </p:cNvPr>
          <p:cNvSpPr/>
          <p:nvPr/>
        </p:nvSpPr>
        <p:spPr>
          <a:xfrm rot="10800000" flipV="1">
            <a:off x="572746" y="3595679"/>
            <a:ext cx="1598954" cy="3004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rgbClr val="AF1932"/>
                </a:solidFill>
              </a:rPr>
              <a:t>┃</a:t>
            </a:r>
            <a:r>
              <a:rPr kumimoji="1" lang="ja-JP" altLang="en-US" sz="1400" b="1">
                <a:solidFill>
                  <a:schemeClr val="tx1">
                    <a:lumMod val="85000"/>
                    <a:lumOff val="15000"/>
                  </a:schemeClr>
                </a:solidFill>
              </a:rPr>
              <a:t>主な活動方針</a:t>
            </a:r>
          </a:p>
        </p:txBody>
      </p:sp>
      <p:sp>
        <p:nvSpPr>
          <p:cNvPr id="4" name="四角形: 角を丸くする 3">
            <a:extLst>
              <a:ext uri="{FF2B5EF4-FFF2-40B4-BE49-F238E27FC236}">
                <a16:creationId xmlns:a16="http://schemas.microsoft.com/office/drawing/2014/main" id="{94BD1AD9-0CCE-B3F2-5CB5-CBD0F7A36D53}"/>
              </a:ext>
            </a:extLst>
          </p:cNvPr>
          <p:cNvSpPr/>
          <p:nvPr/>
        </p:nvSpPr>
        <p:spPr>
          <a:xfrm rot="10800000" flipV="1">
            <a:off x="210601" y="170623"/>
            <a:ext cx="1968279" cy="444387"/>
          </a:xfrm>
          <a:prstGeom prst="roundRect">
            <a:avLst>
              <a:gd name="adj" fmla="val 47835"/>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都市・まち</a:t>
            </a:r>
            <a:r>
              <a:rPr kumimoji="1" lang="en-US" altLang="ja-JP" sz="2000" b="1">
                <a:solidFill>
                  <a:schemeClr val="bg1"/>
                </a:solidFill>
              </a:rPr>
              <a:t>DX</a:t>
            </a:r>
            <a:endParaRPr kumimoji="1" lang="ja-JP" altLang="en-US" sz="2000" b="1">
              <a:solidFill>
                <a:schemeClr val="bg1"/>
              </a:solidFill>
            </a:endParaRPr>
          </a:p>
        </p:txBody>
      </p:sp>
      <p:sp>
        <p:nvSpPr>
          <p:cNvPr id="22" name="正方形/長方形 21">
            <a:extLst>
              <a:ext uri="{FF2B5EF4-FFF2-40B4-BE49-F238E27FC236}">
                <a16:creationId xmlns:a16="http://schemas.microsoft.com/office/drawing/2014/main" id="{6BE09F95-D3B8-FCE6-676E-C7CA27911113}"/>
              </a:ext>
            </a:extLst>
          </p:cNvPr>
          <p:cNvSpPr/>
          <p:nvPr/>
        </p:nvSpPr>
        <p:spPr>
          <a:xfrm>
            <a:off x="6785345" y="6347065"/>
            <a:ext cx="2949760" cy="26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1100">
                <a:solidFill>
                  <a:srgbClr val="000000"/>
                </a:solidFill>
                <a:latin typeface="+mn-ea"/>
              </a:rPr>
              <a:t>※</a:t>
            </a:r>
            <a:r>
              <a:rPr lang="ja-JP" altLang="en-US" sz="1100">
                <a:solidFill>
                  <a:srgbClr val="000000"/>
                </a:solidFill>
                <a:latin typeface="+mn-ea"/>
              </a:rPr>
              <a:t>取組の詳細は、アクションプラン第２章に掲載</a:t>
            </a:r>
            <a:endParaRPr lang="en-US" altLang="ja-JP" sz="1100" kern="100" spc="-5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D91AD7F5-5647-3117-14F6-5445FF1897BC}"/>
              </a:ext>
            </a:extLst>
          </p:cNvPr>
          <p:cNvSpPr/>
          <p:nvPr/>
        </p:nvSpPr>
        <p:spPr>
          <a:xfrm>
            <a:off x="962025" y="4267199"/>
            <a:ext cx="4200525" cy="907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600"/>
              </a:spcBef>
            </a:pPr>
            <a:r>
              <a:rPr kumimoji="1" lang="en-US" altLang="ja-JP" sz="1200">
                <a:solidFill>
                  <a:schemeClr val="tx1">
                    <a:lumMod val="85000"/>
                    <a:lumOff val="15000"/>
                  </a:schemeClr>
                </a:solidFill>
                <a:latin typeface="+mn-ea"/>
              </a:rPr>
              <a:t>4</a:t>
            </a:r>
            <a:r>
              <a:rPr kumimoji="1" lang="ja-JP" altLang="en-US" sz="1200">
                <a:solidFill>
                  <a:schemeClr val="tx1">
                    <a:lumMod val="85000"/>
                    <a:lumOff val="15000"/>
                  </a:schemeClr>
                </a:solidFill>
                <a:latin typeface="+mn-ea"/>
              </a:rPr>
              <a:t>つの分野（まちづくり、環境・エネルギー、防災・減災、交通）を切り口に将来像を設定し、「公共施設の機能維持向上」の取組を進めることで整備されるデータをはじめ、様々な都市・インフラ関連データを活用するなど、新たな手法・機能の導入を官民で取り組む</a:t>
            </a:r>
          </a:p>
        </p:txBody>
      </p:sp>
      <p:sp>
        <p:nvSpPr>
          <p:cNvPr id="9" name="四角形: 角を丸くする 8">
            <a:extLst>
              <a:ext uri="{FF2B5EF4-FFF2-40B4-BE49-F238E27FC236}">
                <a16:creationId xmlns:a16="http://schemas.microsoft.com/office/drawing/2014/main" id="{DA8021A0-59BF-28E3-540F-9C33400AA76A}"/>
              </a:ext>
            </a:extLst>
          </p:cNvPr>
          <p:cNvSpPr/>
          <p:nvPr/>
        </p:nvSpPr>
        <p:spPr>
          <a:xfrm>
            <a:off x="835330" y="3923415"/>
            <a:ext cx="2184096" cy="300465"/>
          </a:xfrm>
          <a:prstGeom prst="roundRect">
            <a:avLst/>
          </a:prstGeom>
          <a:solidFill>
            <a:schemeClr val="accent3">
              <a:lumMod val="20000"/>
              <a:lumOff val="80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algn="l">
              <a:spcBef>
                <a:spcPts val="600"/>
              </a:spcBef>
            </a:pPr>
            <a:r>
              <a:rPr lang="ja-JP" altLang="en-US" sz="1200" b="1" i="0" u="none" strike="noStrike" baseline="0">
                <a:solidFill>
                  <a:schemeClr val="tx1">
                    <a:lumMod val="85000"/>
                    <a:lumOff val="15000"/>
                  </a:schemeClr>
                </a:solidFill>
                <a:latin typeface="+mn-ea"/>
              </a:rPr>
              <a:t>魅力的で活力のある都市の構築</a:t>
            </a:r>
          </a:p>
        </p:txBody>
      </p:sp>
      <p:sp>
        <p:nvSpPr>
          <p:cNvPr id="12" name="四角形: 角を丸くする 11">
            <a:extLst>
              <a:ext uri="{FF2B5EF4-FFF2-40B4-BE49-F238E27FC236}">
                <a16:creationId xmlns:a16="http://schemas.microsoft.com/office/drawing/2014/main" id="{9B6C75CA-E0FA-086B-D89D-D3A258E194A4}"/>
              </a:ext>
            </a:extLst>
          </p:cNvPr>
          <p:cNvSpPr/>
          <p:nvPr/>
        </p:nvSpPr>
        <p:spPr>
          <a:xfrm>
            <a:off x="835329" y="5166047"/>
            <a:ext cx="1812621" cy="300465"/>
          </a:xfrm>
          <a:prstGeom prst="roundRect">
            <a:avLst/>
          </a:prstGeom>
          <a:solidFill>
            <a:schemeClr val="accent3">
              <a:lumMod val="20000"/>
              <a:lumOff val="80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algn="l">
              <a:spcBef>
                <a:spcPts val="600"/>
              </a:spcBef>
            </a:pPr>
            <a:r>
              <a:rPr lang="ja-JP" altLang="en-US" sz="1200" b="1" i="0" u="none" strike="noStrike" baseline="0">
                <a:solidFill>
                  <a:schemeClr val="tx1">
                    <a:lumMod val="85000"/>
                    <a:lumOff val="15000"/>
                  </a:schemeClr>
                </a:solidFill>
                <a:latin typeface="+mn-ea"/>
              </a:rPr>
              <a:t>公共施設の機能維持向上</a:t>
            </a:r>
          </a:p>
        </p:txBody>
      </p:sp>
      <p:sp>
        <p:nvSpPr>
          <p:cNvPr id="13" name="正方形/長方形 12">
            <a:extLst>
              <a:ext uri="{FF2B5EF4-FFF2-40B4-BE49-F238E27FC236}">
                <a16:creationId xmlns:a16="http://schemas.microsoft.com/office/drawing/2014/main" id="{00232FA4-B0C2-CA2D-6B65-23C288D94E69}"/>
              </a:ext>
            </a:extLst>
          </p:cNvPr>
          <p:cNvSpPr/>
          <p:nvPr/>
        </p:nvSpPr>
        <p:spPr>
          <a:xfrm>
            <a:off x="962025" y="5505111"/>
            <a:ext cx="4200525" cy="686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600"/>
              </a:spcBef>
            </a:pPr>
            <a:r>
              <a:rPr kumimoji="1" lang="ja-JP" altLang="en-US" sz="1200" dirty="0">
                <a:solidFill>
                  <a:schemeClr val="tx1">
                    <a:lumMod val="85000"/>
                    <a:lumOff val="15000"/>
                  </a:schemeClr>
                </a:solidFill>
                <a:latin typeface="+mn-ea"/>
              </a:rPr>
              <a:t>市民生活や企業活動を支える社会基盤である公共施設の機能を持続的に維持・向上していくため、「都市機能の高度化」での活用も想定しつつ、データの体系的なデジタル化と生産性の向上を目的に、市と民間企業の双方のデジタル対応が進む「建設生産プロセス</a:t>
            </a:r>
            <a:r>
              <a:rPr kumimoji="1" lang="en-US" altLang="ja-JP" sz="1200" dirty="0">
                <a:solidFill>
                  <a:schemeClr val="tx1">
                    <a:lumMod val="85000"/>
                    <a:lumOff val="15000"/>
                  </a:schemeClr>
                </a:solidFill>
                <a:latin typeface="+mn-ea"/>
              </a:rPr>
              <a:t>DX</a:t>
            </a:r>
            <a:r>
              <a:rPr kumimoji="1" lang="ja-JP" altLang="en-US" sz="1200" dirty="0">
                <a:solidFill>
                  <a:schemeClr val="tx1">
                    <a:lumMod val="85000"/>
                    <a:lumOff val="15000"/>
                  </a:schemeClr>
                </a:solidFill>
                <a:latin typeface="+mn-ea"/>
              </a:rPr>
              <a:t>（計画</a:t>
            </a:r>
            <a:r>
              <a:rPr kumimoji="1" lang="en-US" altLang="ja-JP" sz="1200" dirty="0">
                <a:solidFill>
                  <a:schemeClr val="tx1">
                    <a:lumMod val="85000"/>
                    <a:lumOff val="15000"/>
                  </a:schemeClr>
                </a:solidFill>
                <a:latin typeface="+mn-ea"/>
              </a:rPr>
              <a:t>/</a:t>
            </a:r>
            <a:r>
              <a:rPr kumimoji="1" lang="ja-JP" altLang="en-US" sz="1200" dirty="0">
                <a:solidFill>
                  <a:schemeClr val="tx1">
                    <a:lumMod val="85000"/>
                    <a:lumOff val="15000"/>
                  </a:schemeClr>
                </a:solidFill>
                <a:latin typeface="+mn-ea"/>
              </a:rPr>
              <a:t>設計・積算</a:t>
            </a:r>
            <a:r>
              <a:rPr kumimoji="1" lang="en-US" altLang="ja-JP" sz="1200" dirty="0">
                <a:solidFill>
                  <a:schemeClr val="tx1">
                    <a:lumMod val="85000"/>
                    <a:lumOff val="15000"/>
                  </a:schemeClr>
                </a:solidFill>
                <a:latin typeface="+mn-ea"/>
              </a:rPr>
              <a:t>/</a:t>
            </a:r>
            <a:r>
              <a:rPr kumimoji="1" lang="ja-JP" altLang="en-US" sz="1200" dirty="0">
                <a:solidFill>
                  <a:schemeClr val="tx1">
                    <a:lumMod val="85000"/>
                    <a:lumOff val="15000"/>
                  </a:schemeClr>
                </a:solidFill>
                <a:latin typeface="+mn-ea"/>
              </a:rPr>
              <a:t>施工</a:t>
            </a:r>
            <a:r>
              <a:rPr kumimoji="1" lang="en-US" altLang="ja-JP" sz="1200" dirty="0">
                <a:solidFill>
                  <a:schemeClr val="tx1">
                    <a:lumMod val="85000"/>
                    <a:lumOff val="15000"/>
                  </a:schemeClr>
                </a:solidFill>
                <a:latin typeface="+mn-ea"/>
              </a:rPr>
              <a:t>/</a:t>
            </a:r>
            <a:r>
              <a:rPr kumimoji="1" lang="ja-JP" altLang="en-US" sz="1200" dirty="0">
                <a:solidFill>
                  <a:schemeClr val="tx1">
                    <a:lumMod val="85000"/>
                    <a:lumOff val="15000"/>
                  </a:schemeClr>
                </a:solidFill>
                <a:latin typeface="+mn-ea"/>
              </a:rPr>
              <a:t>維持・運転管理）」に取り組む</a:t>
            </a:r>
          </a:p>
        </p:txBody>
      </p:sp>
      <p:sp>
        <p:nvSpPr>
          <p:cNvPr id="8" name="テキスト ボックス 7">
            <a:extLst>
              <a:ext uri="{FF2B5EF4-FFF2-40B4-BE49-F238E27FC236}">
                <a16:creationId xmlns:a16="http://schemas.microsoft.com/office/drawing/2014/main" id="{25F40524-DF52-C51C-5EB1-4E241A1A0FE3}"/>
              </a:ext>
            </a:extLst>
          </p:cNvPr>
          <p:cNvSpPr txBox="1"/>
          <p:nvPr/>
        </p:nvSpPr>
        <p:spPr>
          <a:xfrm>
            <a:off x="2312839" y="192006"/>
            <a:ext cx="7593161" cy="338554"/>
          </a:xfrm>
          <a:prstGeom prst="rect">
            <a:avLst/>
          </a:prstGeom>
          <a:noFill/>
        </p:spPr>
        <p:txBody>
          <a:bodyPr wrap="square">
            <a:spAutoFit/>
          </a:bodyPr>
          <a:lstStyle/>
          <a:p>
            <a:pPr algn="l"/>
            <a:r>
              <a:rPr lang="ja-JP" altLang="en-US" sz="1600" b="1">
                <a:solidFill>
                  <a:srgbClr val="AF1932"/>
                </a:solidFill>
                <a:latin typeface="Source Sans Pro" panose="020B0503030403020204" pitchFamily="34" charset="0"/>
              </a:rPr>
              <a:t>便利・安心・安全に暮らせる、魅力・活力のあるまちの実現</a:t>
            </a:r>
          </a:p>
        </p:txBody>
      </p:sp>
      <p:cxnSp>
        <p:nvCxnSpPr>
          <p:cNvPr id="15" name="直線コネクタ 14">
            <a:extLst>
              <a:ext uri="{FF2B5EF4-FFF2-40B4-BE49-F238E27FC236}">
                <a16:creationId xmlns:a16="http://schemas.microsoft.com/office/drawing/2014/main" id="{FFD6E0A7-0014-952C-A06A-0476CC12F9DE}"/>
              </a:ext>
            </a:extLst>
          </p:cNvPr>
          <p:cNvCxnSpPr/>
          <p:nvPr/>
        </p:nvCxnSpPr>
        <p:spPr>
          <a:xfrm>
            <a:off x="2223533" y="536751"/>
            <a:ext cx="7633583" cy="0"/>
          </a:xfrm>
          <a:prstGeom prst="line">
            <a:avLst/>
          </a:prstGeom>
          <a:ln w="19050" cap="rnd">
            <a:solidFill>
              <a:srgbClr val="AF1932"/>
            </a:solidFill>
            <a:round/>
            <a:headEnd type="oval"/>
            <a:tailEnd type="non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FAD3D3D1-A19D-E880-9C18-7FECE044A5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021" y="3609975"/>
            <a:ext cx="3494446" cy="1768416"/>
          </a:xfrm>
          <a:prstGeom prst="rect">
            <a:avLst/>
          </a:prstGeom>
        </p:spPr>
      </p:pic>
      <p:sp>
        <p:nvSpPr>
          <p:cNvPr id="14" name="正方形/長方形 13">
            <a:extLst>
              <a:ext uri="{FF2B5EF4-FFF2-40B4-BE49-F238E27FC236}">
                <a16:creationId xmlns:a16="http://schemas.microsoft.com/office/drawing/2014/main" id="{D91E104D-275D-58FF-0B84-D9F071DC509E}"/>
              </a:ext>
            </a:extLst>
          </p:cNvPr>
          <p:cNvSpPr/>
          <p:nvPr/>
        </p:nvSpPr>
        <p:spPr>
          <a:xfrm>
            <a:off x="5419726" y="5791200"/>
            <a:ext cx="3905250" cy="657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600"/>
              </a:spcBef>
            </a:pPr>
            <a:r>
              <a:rPr kumimoji="1" lang="ja-JP" altLang="en-US" sz="1200">
                <a:solidFill>
                  <a:schemeClr val="tx1">
                    <a:lumMod val="85000"/>
                    <a:lumOff val="15000"/>
                  </a:schemeClr>
                </a:solidFill>
                <a:latin typeface="+mn-ea"/>
              </a:rPr>
              <a:t>技術分野に従事する職員の技術承継や技術向上を図る「人材育成」と</a:t>
            </a:r>
            <a:r>
              <a:rPr kumimoji="1" lang="en-US" altLang="ja-JP" sz="1200">
                <a:solidFill>
                  <a:schemeClr val="tx1">
                    <a:lumMod val="85000"/>
                    <a:lumOff val="15000"/>
                  </a:schemeClr>
                </a:solidFill>
                <a:latin typeface="+mn-ea"/>
              </a:rPr>
              <a:t>DX</a:t>
            </a:r>
            <a:r>
              <a:rPr kumimoji="1" lang="ja-JP" altLang="en-US" sz="1200">
                <a:solidFill>
                  <a:schemeClr val="tx1">
                    <a:lumMod val="85000"/>
                    <a:lumOff val="15000"/>
                  </a:schemeClr>
                </a:solidFill>
                <a:latin typeface="+mn-ea"/>
              </a:rPr>
              <a:t>推進に必要な庁内デジタル環境を整備する「環境整備」に取り組む</a:t>
            </a:r>
          </a:p>
        </p:txBody>
      </p:sp>
      <p:sp>
        <p:nvSpPr>
          <p:cNvPr id="16" name="四角形: 角を丸くする 15">
            <a:extLst>
              <a:ext uri="{FF2B5EF4-FFF2-40B4-BE49-F238E27FC236}">
                <a16:creationId xmlns:a16="http://schemas.microsoft.com/office/drawing/2014/main" id="{333F7B8B-8A9E-C3DD-1AC6-5D8FECB35B1F}"/>
              </a:ext>
            </a:extLst>
          </p:cNvPr>
          <p:cNvSpPr/>
          <p:nvPr/>
        </p:nvSpPr>
        <p:spPr>
          <a:xfrm>
            <a:off x="5293030" y="5456940"/>
            <a:ext cx="2184096" cy="300465"/>
          </a:xfrm>
          <a:prstGeom prst="roundRect">
            <a:avLst/>
          </a:prstGeom>
          <a:solidFill>
            <a:schemeClr val="accent3">
              <a:lumMod val="20000"/>
              <a:lumOff val="80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algn="l">
              <a:spcBef>
                <a:spcPts val="600"/>
              </a:spcBef>
            </a:pPr>
            <a:r>
              <a:rPr lang="ja-JP" altLang="en-US" sz="1200" b="1" i="0" u="none" strike="noStrike" baseline="0">
                <a:solidFill>
                  <a:schemeClr val="tx1">
                    <a:lumMod val="85000"/>
                    <a:lumOff val="15000"/>
                  </a:schemeClr>
                </a:solidFill>
                <a:latin typeface="+mn-ea"/>
              </a:rPr>
              <a:t>魅力的で活力のある都市の構築</a:t>
            </a:r>
          </a:p>
        </p:txBody>
      </p:sp>
      <p:sp>
        <p:nvSpPr>
          <p:cNvPr id="18" name="スライド番号プレースホルダー 2">
            <a:extLst>
              <a:ext uri="{FF2B5EF4-FFF2-40B4-BE49-F238E27FC236}">
                <a16:creationId xmlns:a16="http://schemas.microsoft.com/office/drawing/2014/main" id="{181E9A6D-B575-4FB8-6D60-7C11D05C559F}"/>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8</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53567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56045-9EB9-F145-5DB4-B1A732F5FD0A}"/>
            </a:ext>
          </a:extLst>
        </p:cNvPr>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17CC1061-F85D-14A6-6E1E-FC7520D1A69E}"/>
              </a:ext>
            </a:extLst>
          </p:cNvPr>
          <p:cNvSpPr/>
          <p:nvPr/>
        </p:nvSpPr>
        <p:spPr>
          <a:xfrm>
            <a:off x="2232596" y="4227113"/>
            <a:ext cx="5272536" cy="589642"/>
          </a:xfrm>
          <a:prstGeom prst="roundRect">
            <a:avLst>
              <a:gd name="adj" fmla="val 163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19" name="四角形: 角を丸くする 18">
            <a:extLst>
              <a:ext uri="{FF2B5EF4-FFF2-40B4-BE49-F238E27FC236}">
                <a16:creationId xmlns:a16="http://schemas.microsoft.com/office/drawing/2014/main" id="{53A15B4B-DFA2-F949-F122-B3A88A02A03C}"/>
              </a:ext>
            </a:extLst>
          </p:cNvPr>
          <p:cNvSpPr/>
          <p:nvPr/>
        </p:nvSpPr>
        <p:spPr>
          <a:xfrm>
            <a:off x="2232596" y="4919503"/>
            <a:ext cx="5272536" cy="647999"/>
          </a:xfrm>
          <a:prstGeom prst="roundRect">
            <a:avLst>
              <a:gd name="adj" fmla="val 163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24" name="四角形: 角を丸くする 23">
            <a:extLst>
              <a:ext uri="{FF2B5EF4-FFF2-40B4-BE49-F238E27FC236}">
                <a16:creationId xmlns:a16="http://schemas.microsoft.com/office/drawing/2014/main" id="{A4C1E023-F463-9CA0-627A-F785FA575BF5}"/>
              </a:ext>
            </a:extLst>
          </p:cNvPr>
          <p:cNvSpPr/>
          <p:nvPr/>
        </p:nvSpPr>
        <p:spPr>
          <a:xfrm>
            <a:off x="2232596" y="5634402"/>
            <a:ext cx="5272536" cy="972014"/>
          </a:xfrm>
          <a:prstGeom prst="roundRect">
            <a:avLst>
              <a:gd name="adj" fmla="val 163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42" name="四角形: 角を丸くする 41">
            <a:extLst>
              <a:ext uri="{FF2B5EF4-FFF2-40B4-BE49-F238E27FC236}">
                <a16:creationId xmlns:a16="http://schemas.microsoft.com/office/drawing/2014/main" id="{67CF029E-A79D-82AF-CF67-28B921D3D909}"/>
              </a:ext>
            </a:extLst>
          </p:cNvPr>
          <p:cNvSpPr/>
          <p:nvPr/>
        </p:nvSpPr>
        <p:spPr>
          <a:xfrm>
            <a:off x="2232596" y="3530751"/>
            <a:ext cx="5272536" cy="589642"/>
          </a:xfrm>
          <a:prstGeom prst="roundRect">
            <a:avLst>
              <a:gd name="adj" fmla="val 163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20" name="正方形/長方形 19">
            <a:extLst>
              <a:ext uri="{FF2B5EF4-FFF2-40B4-BE49-F238E27FC236}">
                <a16:creationId xmlns:a16="http://schemas.microsoft.com/office/drawing/2014/main" id="{13B01C56-A678-94D5-6161-4C0814264F29}"/>
              </a:ext>
            </a:extLst>
          </p:cNvPr>
          <p:cNvSpPr/>
          <p:nvPr/>
        </p:nvSpPr>
        <p:spPr>
          <a:xfrm>
            <a:off x="301596" y="2383844"/>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a:t>
            </a:r>
            <a:r>
              <a:rPr kumimoji="1" lang="ja-JP" altLang="en-US" sz="1600" b="1">
                <a:solidFill>
                  <a:schemeClr val="tx1">
                    <a:lumMod val="85000"/>
                    <a:lumOff val="15000"/>
                  </a:schemeClr>
                </a:solidFill>
              </a:rPr>
              <a:t> 主な取組のスケジュール</a:t>
            </a:r>
          </a:p>
        </p:txBody>
      </p:sp>
      <p:sp>
        <p:nvSpPr>
          <p:cNvPr id="36" name="矢印: 五方向 35">
            <a:extLst>
              <a:ext uri="{FF2B5EF4-FFF2-40B4-BE49-F238E27FC236}">
                <a16:creationId xmlns:a16="http://schemas.microsoft.com/office/drawing/2014/main" id="{D87EA506-A824-BF5A-9EDD-EA32C1E7A4C2}"/>
              </a:ext>
            </a:extLst>
          </p:cNvPr>
          <p:cNvSpPr/>
          <p:nvPr/>
        </p:nvSpPr>
        <p:spPr>
          <a:xfrm>
            <a:off x="2670608" y="3285185"/>
            <a:ext cx="4464000" cy="148702"/>
          </a:xfrm>
          <a:prstGeom prst="homePlate">
            <a:avLst/>
          </a:prstGeom>
          <a:solidFill>
            <a:srgbClr val="AF1932">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a:solidFill>
                <a:schemeClr val="tx1"/>
              </a:solidFill>
            </a:endParaRPr>
          </a:p>
        </p:txBody>
      </p:sp>
      <p:sp>
        <p:nvSpPr>
          <p:cNvPr id="39" name="正方形/長方形 38">
            <a:extLst>
              <a:ext uri="{FF2B5EF4-FFF2-40B4-BE49-F238E27FC236}">
                <a16:creationId xmlns:a16="http://schemas.microsoft.com/office/drawing/2014/main" id="{559CDDE8-82A7-1B53-C765-2E249D177C60}"/>
              </a:ext>
            </a:extLst>
          </p:cNvPr>
          <p:cNvSpPr/>
          <p:nvPr/>
        </p:nvSpPr>
        <p:spPr>
          <a:xfrm>
            <a:off x="7084712" y="3298576"/>
            <a:ext cx="619760" cy="1219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AF1932"/>
                </a:solidFill>
              </a:rPr>
              <a:t>2030</a:t>
            </a:r>
            <a:endParaRPr kumimoji="1" lang="ja-JP" altLang="en-US" sz="1200" b="1">
              <a:solidFill>
                <a:srgbClr val="AF1932"/>
              </a:solidFill>
            </a:endParaRPr>
          </a:p>
        </p:txBody>
      </p:sp>
      <p:sp>
        <p:nvSpPr>
          <p:cNvPr id="40" name="正方形/長方形 39">
            <a:extLst>
              <a:ext uri="{FF2B5EF4-FFF2-40B4-BE49-F238E27FC236}">
                <a16:creationId xmlns:a16="http://schemas.microsoft.com/office/drawing/2014/main" id="{8629C059-9218-44FB-4A09-020CD7306BB3}"/>
              </a:ext>
            </a:extLst>
          </p:cNvPr>
          <p:cNvSpPr/>
          <p:nvPr/>
        </p:nvSpPr>
        <p:spPr>
          <a:xfrm>
            <a:off x="2004451" y="3298576"/>
            <a:ext cx="619760" cy="1219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AF1932"/>
                </a:solidFill>
              </a:rPr>
              <a:t>2025</a:t>
            </a:r>
            <a:endParaRPr kumimoji="1" lang="ja-JP" altLang="en-US" sz="1200" b="1">
              <a:solidFill>
                <a:srgbClr val="AF1932"/>
              </a:solidFill>
            </a:endParaRPr>
          </a:p>
        </p:txBody>
      </p:sp>
      <p:sp>
        <p:nvSpPr>
          <p:cNvPr id="52" name="四角形: 角を丸くする 51">
            <a:extLst>
              <a:ext uri="{FF2B5EF4-FFF2-40B4-BE49-F238E27FC236}">
                <a16:creationId xmlns:a16="http://schemas.microsoft.com/office/drawing/2014/main" id="{00E41495-29E2-1E80-FE3E-8F4528D558EC}"/>
              </a:ext>
            </a:extLst>
          </p:cNvPr>
          <p:cNvSpPr/>
          <p:nvPr/>
        </p:nvSpPr>
        <p:spPr>
          <a:xfrm>
            <a:off x="2383064" y="3638751"/>
            <a:ext cx="1908000"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システム内製化の普及・拡大</a:t>
            </a:r>
          </a:p>
        </p:txBody>
      </p:sp>
      <p:sp>
        <p:nvSpPr>
          <p:cNvPr id="53" name="四角形: 角を丸くする 52">
            <a:extLst>
              <a:ext uri="{FF2B5EF4-FFF2-40B4-BE49-F238E27FC236}">
                <a16:creationId xmlns:a16="http://schemas.microsoft.com/office/drawing/2014/main" id="{331ED4D9-9B3A-258C-2805-688D355B0AAB}"/>
              </a:ext>
            </a:extLst>
          </p:cNvPr>
          <p:cNvSpPr/>
          <p:nvPr/>
        </p:nvSpPr>
        <p:spPr>
          <a:xfrm>
            <a:off x="4348350" y="3638751"/>
            <a:ext cx="3024000" cy="360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システム内製化による</a:t>
            </a:r>
            <a:r>
              <a:rPr kumimoji="1" lang="en-US" altLang="ja-JP" sz="900" b="1">
                <a:solidFill>
                  <a:schemeClr val="tx1">
                    <a:lumMod val="85000"/>
                    <a:lumOff val="15000"/>
                  </a:schemeClr>
                </a:solidFill>
              </a:rPr>
              <a:t>BPR</a:t>
            </a:r>
            <a:r>
              <a:rPr kumimoji="1" lang="ja-JP" altLang="en-US" sz="900" b="1">
                <a:solidFill>
                  <a:schemeClr val="tx1">
                    <a:lumMod val="85000"/>
                    <a:lumOff val="15000"/>
                  </a:schemeClr>
                </a:solidFill>
              </a:rPr>
              <a:t>の定着</a:t>
            </a:r>
          </a:p>
        </p:txBody>
      </p:sp>
      <p:sp>
        <p:nvSpPr>
          <p:cNvPr id="66" name="四角形: 角を丸くする 65">
            <a:extLst>
              <a:ext uri="{FF2B5EF4-FFF2-40B4-BE49-F238E27FC236}">
                <a16:creationId xmlns:a16="http://schemas.microsoft.com/office/drawing/2014/main" id="{B04D2956-C97E-8EA1-E57E-7817D84B12DE}"/>
              </a:ext>
            </a:extLst>
          </p:cNvPr>
          <p:cNvSpPr/>
          <p:nvPr/>
        </p:nvSpPr>
        <p:spPr>
          <a:xfrm>
            <a:off x="610422" y="3202374"/>
            <a:ext cx="1483369" cy="314325"/>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ja-JP" altLang="en-US" sz="1200" b="1">
                <a:solidFill>
                  <a:srgbClr val="AF1932"/>
                </a:solidFill>
              </a:rPr>
              <a:t>主な取組</a:t>
            </a:r>
          </a:p>
        </p:txBody>
      </p:sp>
      <p:sp>
        <p:nvSpPr>
          <p:cNvPr id="55" name="四角形: 角を丸くする 54">
            <a:extLst>
              <a:ext uri="{FF2B5EF4-FFF2-40B4-BE49-F238E27FC236}">
                <a16:creationId xmlns:a16="http://schemas.microsoft.com/office/drawing/2014/main" id="{89217C93-83C9-A36D-9DFD-C1FF3ABFEC1B}"/>
              </a:ext>
            </a:extLst>
          </p:cNvPr>
          <p:cNvSpPr/>
          <p:nvPr/>
        </p:nvSpPr>
        <p:spPr>
          <a:xfrm>
            <a:off x="600897" y="4185434"/>
            <a:ext cx="1483369" cy="648000"/>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生成</a:t>
            </a:r>
            <a:r>
              <a:rPr kumimoji="1" lang="en-US" altLang="ja-JP" sz="1000" b="1">
                <a:solidFill>
                  <a:schemeClr val="bg1"/>
                </a:solidFill>
                <a:latin typeface="+mn-ea"/>
              </a:rPr>
              <a:t>AI</a:t>
            </a:r>
            <a:r>
              <a:rPr kumimoji="1" lang="ja-JP" altLang="en-US" sz="1000" b="1">
                <a:solidFill>
                  <a:schemeClr val="bg1"/>
                </a:solidFill>
              </a:rPr>
              <a:t>の活用</a:t>
            </a:r>
          </a:p>
        </p:txBody>
      </p:sp>
      <p:sp>
        <p:nvSpPr>
          <p:cNvPr id="59" name="四角形: 角を丸くする 58">
            <a:extLst>
              <a:ext uri="{FF2B5EF4-FFF2-40B4-BE49-F238E27FC236}">
                <a16:creationId xmlns:a16="http://schemas.microsoft.com/office/drawing/2014/main" id="{98EBC2F6-E073-0F05-942C-1D6527D6A271}"/>
              </a:ext>
            </a:extLst>
          </p:cNvPr>
          <p:cNvSpPr/>
          <p:nvPr/>
        </p:nvSpPr>
        <p:spPr>
          <a:xfrm>
            <a:off x="600897" y="3530751"/>
            <a:ext cx="1483369" cy="576000"/>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システム内製化による</a:t>
            </a:r>
          </a:p>
          <a:p>
            <a:pPr algn="ctr"/>
            <a:r>
              <a:rPr kumimoji="1" lang="en-US" altLang="ja-JP" sz="1000" b="1">
                <a:solidFill>
                  <a:schemeClr val="bg1"/>
                </a:solidFill>
              </a:rPr>
              <a:t>BPR</a:t>
            </a:r>
          </a:p>
        </p:txBody>
      </p:sp>
      <p:sp>
        <p:nvSpPr>
          <p:cNvPr id="62" name="四角形: 角を丸くする 61">
            <a:extLst>
              <a:ext uri="{FF2B5EF4-FFF2-40B4-BE49-F238E27FC236}">
                <a16:creationId xmlns:a16="http://schemas.microsoft.com/office/drawing/2014/main" id="{783EDAFA-8C8B-B40C-A386-C22CD53596FF}"/>
              </a:ext>
            </a:extLst>
          </p:cNvPr>
          <p:cNvSpPr/>
          <p:nvPr/>
        </p:nvSpPr>
        <p:spPr>
          <a:xfrm>
            <a:off x="600897" y="5638800"/>
            <a:ext cx="1483369" cy="972015"/>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データ利活用促進</a:t>
            </a:r>
            <a:endParaRPr kumimoji="1" lang="en-US" altLang="ja-JP" sz="1000" b="1">
              <a:solidFill>
                <a:schemeClr val="bg1"/>
              </a:solidFill>
            </a:endParaRPr>
          </a:p>
        </p:txBody>
      </p:sp>
      <p:sp>
        <p:nvSpPr>
          <p:cNvPr id="68" name="四角形: 角を丸くする 67">
            <a:extLst>
              <a:ext uri="{FF2B5EF4-FFF2-40B4-BE49-F238E27FC236}">
                <a16:creationId xmlns:a16="http://schemas.microsoft.com/office/drawing/2014/main" id="{92C4251C-5BB0-C268-1D30-668714CB51FD}"/>
              </a:ext>
            </a:extLst>
          </p:cNvPr>
          <p:cNvSpPr/>
          <p:nvPr/>
        </p:nvSpPr>
        <p:spPr>
          <a:xfrm>
            <a:off x="600897" y="4912117"/>
            <a:ext cx="1483369" cy="648000"/>
          </a:xfrm>
          <a:prstGeom prst="roundRect">
            <a:avLst>
              <a:gd name="adj" fmla="val 7692"/>
            </a:avLst>
          </a:prstGeom>
          <a:solidFill>
            <a:srgbClr val="AF19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000" b="1">
                <a:solidFill>
                  <a:schemeClr val="bg1"/>
                </a:solidFill>
              </a:rPr>
              <a:t>バックオフィス</a:t>
            </a:r>
            <a:r>
              <a:rPr kumimoji="1" lang="en-US" altLang="ja-JP" sz="1000" b="1">
                <a:solidFill>
                  <a:schemeClr val="bg1"/>
                </a:solidFill>
              </a:rPr>
              <a:t>DX</a:t>
            </a:r>
            <a:r>
              <a:rPr kumimoji="1" lang="ja-JP" altLang="en-US" sz="1000" b="1">
                <a:solidFill>
                  <a:schemeClr val="bg1"/>
                </a:solidFill>
              </a:rPr>
              <a:t>の取組</a:t>
            </a:r>
          </a:p>
        </p:txBody>
      </p:sp>
      <p:sp>
        <p:nvSpPr>
          <p:cNvPr id="17" name="正方形/長方形 16">
            <a:extLst>
              <a:ext uri="{FF2B5EF4-FFF2-40B4-BE49-F238E27FC236}">
                <a16:creationId xmlns:a16="http://schemas.microsoft.com/office/drawing/2014/main" id="{793E48F9-964B-19D2-D412-4C4469B88576}"/>
              </a:ext>
            </a:extLst>
          </p:cNvPr>
          <p:cNvSpPr/>
          <p:nvPr/>
        </p:nvSpPr>
        <p:spPr>
          <a:xfrm>
            <a:off x="581848" y="2735591"/>
            <a:ext cx="8856000" cy="32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a:solidFill>
                  <a:schemeClr val="tx1">
                    <a:lumMod val="85000"/>
                    <a:lumOff val="15000"/>
                  </a:schemeClr>
                </a:solidFill>
              </a:rPr>
              <a:t>業務の効率化や省力化につなげる「業務変革」により、職員にしかできない業務に注力します。</a:t>
            </a:r>
            <a:endParaRPr kumimoji="1" lang="en-US" altLang="ja-JP" sz="1200">
              <a:solidFill>
                <a:schemeClr val="tx1">
                  <a:lumMod val="85000"/>
                  <a:lumOff val="15000"/>
                </a:schemeClr>
              </a:solidFill>
            </a:endParaRPr>
          </a:p>
          <a:p>
            <a:pPr algn="l"/>
            <a:r>
              <a:rPr kumimoji="1" lang="ja-JP" altLang="en-US" sz="1200">
                <a:solidFill>
                  <a:schemeClr val="tx1">
                    <a:lumMod val="85000"/>
                    <a:lumOff val="15000"/>
                  </a:schemeClr>
                </a:solidFill>
              </a:rPr>
              <a:t>また、データの価値を最大限に活用し、効果的な施策立案や業務効率化、行政サービスの質の向上を図ります。</a:t>
            </a:r>
          </a:p>
        </p:txBody>
      </p:sp>
      <p:sp>
        <p:nvSpPr>
          <p:cNvPr id="18" name="正方形/長方形 17">
            <a:extLst>
              <a:ext uri="{FF2B5EF4-FFF2-40B4-BE49-F238E27FC236}">
                <a16:creationId xmlns:a16="http://schemas.microsoft.com/office/drawing/2014/main" id="{E4ACAA5F-E57F-BFD9-683F-34A7B7C7043A}"/>
              </a:ext>
            </a:extLst>
          </p:cNvPr>
          <p:cNvSpPr/>
          <p:nvPr/>
        </p:nvSpPr>
        <p:spPr>
          <a:xfrm>
            <a:off x="233064" y="614007"/>
            <a:ext cx="7981122"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a:solidFill>
                  <a:srgbClr val="AF1932"/>
                </a:solidFill>
              </a:rPr>
              <a:t>■</a:t>
            </a:r>
            <a:r>
              <a:rPr kumimoji="1" lang="ja-JP" altLang="en-US" sz="1600" b="1">
                <a:solidFill>
                  <a:schemeClr val="tx1">
                    <a:lumMod val="85000"/>
                    <a:lumOff val="15000"/>
                  </a:schemeClr>
                </a:solidFill>
              </a:rPr>
              <a:t> 評価カテゴリ及び指標の考え方</a:t>
            </a:r>
          </a:p>
        </p:txBody>
      </p:sp>
      <p:sp>
        <p:nvSpPr>
          <p:cNvPr id="100" name="四角形: 角を丸くする 99">
            <a:extLst>
              <a:ext uri="{FF2B5EF4-FFF2-40B4-BE49-F238E27FC236}">
                <a16:creationId xmlns:a16="http://schemas.microsoft.com/office/drawing/2014/main" id="{23AC9D0D-2CB1-943B-251C-19D8BABCCBD2}"/>
              </a:ext>
            </a:extLst>
          </p:cNvPr>
          <p:cNvSpPr/>
          <p:nvPr/>
        </p:nvSpPr>
        <p:spPr>
          <a:xfrm rot="10800000" flipV="1">
            <a:off x="210601" y="170623"/>
            <a:ext cx="1968279" cy="444387"/>
          </a:xfrm>
          <a:prstGeom prst="roundRect">
            <a:avLst>
              <a:gd name="adj" fmla="val 47835"/>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行政</a:t>
            </a:r>
            <a:r>
              <a:rPr kumimoji="1" lang="en-US" altLang="ja-JP" sz="2000" b="1">
                <a:solidFill>
                  <a:schemeClr val="bg1"/>
                </a:solidFill>
              </a:rPr>
              <a:t>DX</a:t>
            </a:r>
            <a:endParaRPr kumimoji="1" lang="ja-JP" altLang="en-US" sz="2000" b="1">
              <a:solidFill>
                <a:schemeClr val="bg1"/>
              </a:solidFill>
            </a:endParaRPr>
          </a:p>
        </p:txBody>
      </p:sp>
      <p:sp>
        <p:nvSpPr>
          <p:cNvPr id="101" name="テキスト ボックス 100">
            <a:extLst>
              <a:ext uri="{FF2B5EF4-FFF2-40B4-BE49-F238E27FC236}">
                <a16:creationId xmlns:a16="http://schemas.microsoft.com/office/drawing/2014/main" id="{D7EBEC0D-C28C-ABAD-F627-7B4CF9D6B662}"/>
              </a:ext>
            </a:extLst>
          </p:cNvPr>
          <p:cNvSpPr txBox="1"/>
          <p:nvPr/>
        </p:nvSpPr>
        <p:spPr>
          <a:xfrm>
            <a:off x="2312839" y="192006"/>
            <a:ext cx="7462532" cy="338554"/>
          </a:xfrm>
          <a:prstGeom prst="rect">
            <a:avLst/>
          </a:prstGeom>
          <a:noFill/>
        </p:spPr>
        <p:txBody>
          <a:bodyPr wrap="square">
            <a:spAutoFit/>
          </a:bodyPr>
          <a:lstStyle/>
          <a:p>
            <a:pPr algn="l"/>
            <a:r>
              <a:rPr lang="ja-JP" altLang="en-US" sz="1600" b="1">
                <a:solidFill>
                  <a:srgbClr val="AF1932"/>
                </a:solidFill>
                <a:latin typeface="Source Sans Pro" panose="020B0503030403020204" pitchFamily="34" charset="0"/>
              </a:rPr>
              <a:t>効率的かつ質の高い組織・業務運営の実現</a:t>
            </a:r>
          </a:p>
        </p:txBody>
      </p:sp>
      <p:cxnSp>
        <p:nvCxnSpPr>
          <p:cNvPr id="102" name="直線コネクタ 101">
            <a:extLst>
              <a:ext uri="{FF2B5EF4-FFF2-40B4-BE49-F238E27FC236}">
                <a16:creationId xmlns:a16="http://schemas.microsoft.com/office/drawing/2014/main" id="{376A1FEF-B780-3C4B-9A7A-759F3B245202}"/>
              </a:ext>
            </a:extLst>
          </p:cNvPr>
          <p:cNvCxnSpPr/>
          <p:nvPr/>
        </p:nvCxnSpPr>
        <p:spPr>
          <a:xfrm>
            <a:off x="2223533" y="536751"/>
            <a:ext cx="7633583" cy="0"/>
          </a:xfrm>
          <a:prstGeom prst="line">
            <a:avLst/>
          </a:prstGeom>
          <a:ln w="19050" cap="rnd">
            <a:solidFill>
              <a:srgbClr val="AF1932"/>
            </a:solidFill>
            <a:round/>
            <a:headEnd type="oval"/>
            <a:tailEnd type="none"/>
          </a:ln>
        </p:spPr>
        <p:style>
          <a:lnRef idx="1">
            <a:schemeClr val="accent1"/>
          </a:lnRef>
          <a:fillRef idx="0">
            <a:schemeClr val="accent1"/>
          </a:fillRef>
          <a:effectRef idx="0">
            <a:schemeClr val="accent1"/>
          </a:effectRef>
          <a:fontRef idx="minor">
            <a:schemeClr val="tx1"/>
          </a:fontRef>
        </p:style>
      </p:cxnSp>
      <p:sp>
        <p:nvSpPr>
          <p:cNvPr id="105" name="四角形: 角を丸くする 104">
            <a:extLst>
              <a:ext uri="{FF2B5EF4-FFF2-40B4-BE49-F238E27FC236}">
                <a16:creationId xmlns:a16="http://schemas.microsoft.com/office/drawing/2014/main" id="{CADCB9E6-8525-7174-469D-E0682C299DFA}"/>
              </a:ext>
            </a:extLst>
          </p:cNvPr>
          <p:cNvSpPr/>
          <p:nvPr/>
        </p:nvSpPr>
        <p:spPr>
          <a:xfrm>
            <a:off x="2801701" y="1781390"/>
            <a:ext cx="1476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職場環境に関する指標</a:t>
            </a:r>
          </a:p>
        </p:txBody>
      </p:sp>
      <p:sp>
        <p:nvSpPr>
          <p:cNvPr id="106" name="四角形: 角を丸くする 105">
            <a:extLst>
              <a:ext uri="{FF2B5EF4-FFF2-40B4-BE49-F238E27FC236}">
                <a16:creationId xmlns:a16="http://schemas.microsoft.com/office/drawing/2014/main" id="{88261F79-0E2B-2E5C-3BB8-CEE7D9612730}"/>
              </a:ext>
            </a:extLst>
          </p:cNvPr>
          <p:cNvSpPr/>
          <p:nvPr/>
        </p:nvSpPr>
        <p:spPr>
          <a:xfrm rot="10800000" flipV="1">
            <a:off x="581847" y="1224119"/>
            <a:ext cx="2160000" cy="252000"/>
          </a:xfrm>
          <a:prstGeom prst="roundRect">
            <a:avLst>
              <a:gd name="adj" fmla="val 22497"/>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b="1">
                <a:solidFill>
                  <a:schemeClr val="tx1">
                    <a:lumMod val="85000"/>
                    <a:lumOff val="15000"/>
                  </a:schemeClr>
                </a:solidFill>
              </a:rPr>
              <a:t>評価カテゴリ</a:t>
            </a:r>
          </a:p>
        </p:txBody>
      </p:sp>
      <p:sp>
        <p:nvSpPr>
          <p:cNvPr id="107" name="四角形: 角を丸くする 106">
            <a:extLst>
              <a:ext uri="{FF2B5EF4-FFF2-40B4-BE49-F238E27FC236}">
                <a16:creationId xmlns:a16="http://schemas.microsoft.com/office/drawing/2014/main" id="{AC9CE422-80A0-8748-673B-AEFE3B8281DB}"/>
              </a:ext>
            </a:extLst>
          </p:cNvPr>
          <p:cNvSpPr/>
          <p:nvPr/>
        </p:nvSpPr>
        <p:spPr>
          <a:xfrm>
            <a:off x="2801701" y="1224120"/>
            <a:ext cx="1332000" cy="252000"/>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rgbClr val="AF1932"/>
                </a:solidFill>
              </a:rPr>
              <a:t>評価指標</a:t>
            </a:r>
          </a:p>
        </p:txBody>
      </p:sp>
      <p:sp>
        <p:nvSpPr>
          <p:cNvPr id="108" name="四角形: 角を丸くする 107">
            <a:extLst>
              <a:ext uri="{FF2B5EF4-FFF2-40B4-BE49-F238E27FC236}">
                <a16:creationId xmlns:a16="http://schemas.microsoft.com/office/drawing/2014/main" id="{7CD7723E-3713-791A-3384-0F16BFD2CB74}"/>
              </a:ext>
            </a:extLst>
          </p:cNvPr>
          <p:cNvSpPr/>
          <p:nvPr/>
        </p:nvSpPr>
        <p:spPr>
          <a:xfrm>
            <a:off x="2801701" y="1488467"/>
            <a:ext cx="1476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業務効率化に関する指標</a:t>
            </a:r>
          </a:p>
        </p:txBody>
      </p:sp>
      <p:sp>
        <p:nvSpPr>
          <p:cNvPr id="109" name="四角形: 角を丸くする 108">
            <a:extLst>
              <a:ext uri="{FF2B5EF4-FFF2-40B4-BE49-F238E27FC236}">
                <a16:creationId xmlns:a16="http://schemas.microsoft.com/office/drawing/2014/main" id="{CA8946EA-AB18-558A-938B-E09FD992FF04}"/>
              </a:ext>
            </a:extLst>
          </p:cNvPr>
          <p:cNvSpPr/>
          <p:nvPr/>
        </p:nvSpPr>
        <p:spPr>
          <a:xfrm>
            <a:off x="2801701" y="2074313"/>
            <a:ext cx="1476000" cy="252000"/>
          </a:xfrm>
          <a:prstGeom prst="roundRect">
            <a:avLst/>
          </a:prstGeom>
          <a:solidFill>
            <a:schemeClr val="bg1"/>
          </a:solidFill>
          <a:ln w="3175">
            <a:solidFill>
              <a:srgbClr val="AF19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rgbClr val="AF1932"/>
                </a:solidFill>
              </a:rPr>
              <a:t>データ利活用に関する指標</a:t>
            </a:r>
          </a:p>
        </p:txBody>
      </p:sp>
      <p:sp>
        <p:nvSpPr>
          <p:cNvPr id="110" name="四角形: 角を丸くする 109">
            <a:extLst>
              <a:ext uri="{FF2B5EF4-FFF2-40B4-BE49-F238E27FC236}">
                <a16:creationId xmlns:a16="http://schemas.microsoft.com/office/drawing/2014/main" id="{8889DAF2-CC9D-2593-21D1-32DBE609DC28}"/>
              </a:ext>
            </a:extLst>
          </p:cNvPr>
          <p:cNvSpPr/>
          <p:nvPr/>
        </p:nvSpPr>
        <p:spPr>
          <a:xfrm rot="10800000" flipV="1">
            <a:off x="600897" y="1488467"/>
            <a:ext cx="2160000" cy="252000"/>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lumMod val="85000"/>
                    <a:lumOff val="15000"/>
                  </a:schemeClr>
                </a:solidFill>
              </a:rPr>
              <a:t>業務の効率化</a:t>
            </a:r>
          </a:p>
        </p:txBody>
      </p:sp>
      <p:sp>
        <p:nvSpPr>
          <p:cNvPr id="111" name="四角形: 角を丸くする 110">
            <a:extLst>
              <a:ext uri="{FF2B5EF4-FFF2-40B4-BE49-F238E27FC236}">
                <a16:creationId xmlns:a16="http://schemas.microsoft.com/office/drawing/2014/main" id="{A996AA52-F7D4-8B26-267C-3CACA1101398}"/>
              </a:ext>
            </a:extLst>
          </p:cNvPr>
          <p:cNvSpPr/>
          <p:nvPr/>
        </p:nvSpPr>
        <p:spPr>
          <a:xfrm rot="10800000" flipV="1">
            <a:off x="600898" y="1781390"/>
            <a:ext cx="2160000" cy="252000"/>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lumMod val="85000"/>
                    <a:lumOff val="15000"/>
                  </a:schemeClr>
                </a:solidFill>
              </a:rPr>
              <a:t>働きやすい職場環境の構築</a:t>
            </a:r>
          </a:p>
        </p:txBody>
      </p:sp>
      <p:sp>
        <p:nvSpPr>
          <p:cNvPr id="112" name="四角形: 角を丸くする 111">
            <a:extLst>
              <a:ext uri="{FF2B5EF4-FFF2-40B4-BE49-F238E27FC236}">
                <a16:creationId xmlns:a16="http://schemas.microsoft.com/office/drawing/2014/main" id="{804AC74A-4E27-07CF-F289-BC1356730193}"/>
              </a:ext>
            </a:extLst>
          </p:cNvPr>
          <p:cNvSpPr/>
          <p:nvPr/>
        </p:nvSpPr>
        <p:spPr>
          <a:xfrm rot="10800000" flipV="1">
            <a:off x="600898" y="2074313"/>
            <a:ext cx="2160000" cy="252000"/>
          </a:xfrm>
          <a:prstGeom prst="roundRect">
            <a:avLst>
              <a:gd name="adj" fmla="val 22497"/>
            </a:avLst>
          </a:prstGeom>
          <a:solidFill>
            <a:srgbClr val="FCE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lumMod val="85000"/>
                    <a:lumOff val="15000"/>
                  </a:schemeClr>
                </a:solidFill>
              </a:rPr>
              <a:t>効果的な施策の立案</a:t>
            </a:r>
          </a:p>
        </p:txBody>
      </p:sp>
      <p:sp>
        <p:nvSpPr>
          <p:cNvPr id="116" name="四角形: 角を丸くする 115">
            <a:extLst>
              <a:ext uri="{FF2B5EF4-FFF2-40B4-BE49-F238E27FC236}">
                <a16:creationId xmlns:a16="http://schemas.microsoft.com/office/drawing/2014/main" id="{A5D02D1B-6BC5-BDC9-FEC4-FA1A74335455}"/>
              </a:ext>
            </a:extLst>
          </p:cNvPr>
          <p:cNvSpPr/>
          <p:nvPr/>
        </p:nvSpPr>
        <p:spPr>
          <a:xfrm>
            <a:off x="4191196" y="1224120"/>
            <a:ext cx="5220000" cy="252000"/>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b="1">
                <a:solidFill>
                  <a:schemeClr val="tx1">
                    <a:lumMod val="85000"/>
                    <a:lumOff val="15000"/>
                  </a:schemeClr>
                </a:solidFill>
              </a:rPr>
              <a:t>評価の観点</a:t>
            </a:r>
            <a:endParaRPr kumimoji="1" lang="en-US" altLang="ja-JP" sz="1100" b="1">
              <a:solidFill>
                <a:schemeClr val="tx1">
                  <a:lumMod val="85000"/>
                  <a:lumOff val="15000"/>
                </a:schemeClr>
              </a:solidFill>
            </a:endParaRPr>
          </a:p>
        </p:txBody>
      </p:sp>
      <p:sp>
        <p:nvSpPr>
          <p:cNvPr id="117" name="正方形/長方形 116">
            <a:extLst>
              <a:ext uri="{FF2B5EF4-FFF2-40B4-BE49-F238E27FC236}">
                <a16:creationId xmlns:a16="http://schemas.microsoft.com/office/drawing/2014/main" id="{45D7EE33-6824-6AC9-C669-D7D3F465FBD2}"/>
              </a:ext>
            </a:extLst>
          </p:cNvPr>
          <p:cNvSpPr/>
          <p:nvPr/>
        </p:nvSpPr>
        <p:spPr>
          <a:xfrm>
            <a:off x="495630" y="942756"/>
            <a:ext cx="9114583" cy="32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a:solidFill>
                  <a:schemeClr val="tx1">
                    <a:lumMod val="85000"/>
                    <a:lumOff val="15000"/>
                  </a:schemeClr>
                </a:solidFill>
              </a:rPr>
              <a:t>行政</a:t>
            </a:r>
            <a:r>
              <a:rPr kumimoji="1" lang="en-US" altLang="ja-JP" sz="1200">
                <a:solidFill>
                  <a:schemeClr val="tx1">
                    <a:lumMod val="85000"/>
                    <a:lumOff val="15000"/>
                  </a:schemeClr>
                </a:solidFill>
              </a:rPr>
              <a:t>DX</a:t>
            </a:r>
            <a:r>
              <a:rPr kumimoji="1" lang="ja-JP" altLang="en-US" sz="1200">
                <a:solidFill>
                  <a:schemeClr val="tx1">
                    <a:lumMod val="85000"/>
                    <a:lumOff val="15000"/>
                  </a:schemeClr>
                </a:solidFill>
              </a:rPr>
              <a:t>の評価を行っていくうえで、以下の評価カテゴリ及び指標を設定します。</a:t>
            </a:r>
            <a:endParaRPr kumimoji="1" lang="en-US" altLang="ja-JP" sz="1200">
              <a:solidFill>
                <a:schemeClr val="tx1">
                  <a:lumMod val="85000"/>
                  <a:lumOff val="15000"/>
                </a:schemeClr>
              </a:solidFill>
            </a:endParaRPr>
          </a:p>
        </p:txBody>
      </p:sp>
      <p:sp>
        <p:nvSpPr>
          <p:cNvPr id="5" name="四角形: 角を丸くする 4">
            <a:extLst>
              <a:ext uri="{FF2B5EF4-FFF2-40B4-BE49-F238E27FC236}">
                <a16:creationId xmlns:a16="http://schemas.microsoft.com/office/drawing/2014/main" id="{21FD5AF1-E58D-C5F8-2206-C1A42CBE02FD}"/>
              </a:ext>
            </a:extLst>
          </p:cNvPr>
          <p:cNvSpPr/>
          <p:nvPr/>
        </p:nvSpPr>
        <p:spPr>
          <a:xfrm>
            <a:off x="4335196" y="1488467"/>
            <a:ext cx="5076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kumimoji="1" lang="ja-JP" altLang="en-US" sz="1000">
                <a:solidFill>
                  <a:schemeClr val="tx1">
                    <a:lumMod val="85000"/>
                    <a:lumOff val="15000"/>
                  </a:schemeClr>
                </a:solidFill>
              </a:rPr>
              <a:t>職員・事業者にかかる負担が軽減され、職員がコア業務に注力できること</a:t>
            </a:r>
          </a:p>
        </p:txBody>
      </p:sp>
      <p:sp>
        <p:nvSpPr>
          <p:cNvPr id="7" name="四角形: 角を丸くする 6">
            <a:extLst>
              <a:ext uri="{FF2B5EF4-FFF2-40B4-BE49-F238E27FC236}">
                <a16:creationId xmlns:a16="http://schemas.microsoft.com/office/drawing/2014/main" id="{50CECA8F-8856-B03A-10DB-ED82BBD0887F}"/>
              </a:ext>
            </a:extLst>
          </p:cNvPr>
          <p:cNvSpPr/>
          <p:nvPr/>
        </p:nvSpPr>
        <p:spPr>
          <a:xfrm>
            <a:off x="4335196" y="1781390"/>
            <a:ext cx="5076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lang="ja-JP" altLang="en-US" sz="1000">
                <a:solidFill>
                  <a:schemeClr val="tx1">
                    <a:lumMod val="85000"/>
                    <a:lumOff val="15000"/>
                  </a:schemeClr>
                </a:solidFill>
              </a:rPr>
              <a:t>職員一人一人が働きやすい職場環境となること</a:t>
            </a:r>
          </a:p>
        </p:txBody>
      </p:sp>
      <p:sp>
        <p:nvSpPr>
          <p:cNvPr id="8" name="四角形: 角を丸くする 7">
            <a:extLst>
              <a:ext uri="{FF2B5EF4-FFF2-40B4-BE49-F238E27FC236}">
                <a16:creationId xmlns:a16="http://schemas.microsoft.com/office/drawing/2014/main" id="{4B477D40-5EAC-7BD5-4CBF-0A0DE88B0542}"/>
              </a:ext>
            </a:extLst>
          </p:cNvPr>
          <p:cNvSpPr/>
          <p:nvPr/>
        </p:nvSpPr>
        <p:spPr>
          <a:xfrm>
            <a:off x="4335196" y="2074313"/>
            <a:ext cx="5076000" cy="252000"/>
          </a:xfrm>
          <a:prstGeom prst="roundRect">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r>
              <a:rPr lang="ja-JP" altLang="en-US" sz="1000">
                <a:solidFill>
                  <a:schemeClr val="tx1">
                    <a:lumMod val="85000"/>
                    <a:lumOff val="15000"/>
                  </a:schemeClr>
                </a:solidFill>
              </a:rPr>
              <a:t>データの価値を最大限に活用し、効果的な施策立案などができていること</a:t>
            </a:r>
          </a:p>
        </p:txBody>
      </p:sp>
      <p:sp>
        <p:nvSpPr>
          <p:cNvPr id="14" name="四角形: 角を丸くする 13">
            <a:extLst>
              <a:ext uri="{FF2B5EF4-FFF2-40B4-BE49-F238E27FC236}">
                <a16:creationId xmlns:a16="http://schemas.microsoft.com/office/drawing/2014/main" id="{2BAFF957-35A4-BED0-46A0-CAC23CEDB80D}"/>
              </a:ext>
            </a:extLst>
          </p:cNvPr>
          <p:cNvSpPr/>
          <p:nvPr/>
        </p:nvSpPr>
        <p:spPr>
          <a:xfrm>
            <a:off x="7845572" y="3747789"/>
            <a:ext cx="1514475" cy="468000"/>
          </a:xfrm>
          <a:prstGeom prst="roundRect">
            <a:avLst>
              <a:gd name="adj" fmla="val 3784"/>
            </a:avLst>
          </a:prstGeom>
          <a:solidFill>
            <a:srgbClr val="F19DAB"/>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0" i="0">
                <a:solidFill>
                  <a:srgbClr val="31333F"/>
                </a:solidFill>
                <a:effectLst/>
                <a:latin typeface="+mn-ea"/>
              </a:rPr>
              <a:t>AI</a:t>
            </a:r>
            <a:r>
              <a:rPr lang="ja-JP" altLang="en-US" sz="1050" b="0" i="0">
                <a:solidFill>
                  <a:srgbClr val="31333F"/>
                </a:solidFill>
                <a:effectLst/>
                <a:latin typeface="Source Sans Pro" panose="020B0503030403020204" pitchFamily="34" charset="0"/>
              </a:rPr>
              <a:t>等を活用し</a:t>
            </a:r>
          </a:p>
          <a:p>
            <a:pPr algn="ctr"/>
            <a:r>
              <a:rPr lang="ja-JP" altLang="en-US" sz="1050" b="0" i="0">
                <a:solidFill>
                  <a:srgbClr val="31333F"/>
                </a:solidFill>
                <a:effectLst/>
                <a:latin typeface="Source Sans Pro" panose="020B0503030403020204" pitchFamily="34" charset="0"/>
              </a:rPr>
              <a:t>業務を自動化</a:t>
            </a:r>
          </a:p>
        </p:txBody>
      </p:sp>
      <p:sp>
        <p:nvSpPr>
          <p:cNvPr id="3" name="四角形: 角を丸くする 2">
            <a:extLst>
              <a:ext uri="{FF2B5EF4-FFF2-40B4-BE49-F238E27FC236}">
                <a16:creationId xmlns:a16="http://schemas.microsoft.com/office/drawing/2014/main" id="{F9ADE4F0-9F46-9850-B929-837C5A8B51D8}"/>
              </a:ext>
            </a:extLst>
          </p:cNvPr>
          <p:cNvSpPr/>
          <p:nvPr/>
        </p:nvSpPr>
        <p:spPr>
          <a:xfrm>
            <a:off x="7845572" y="4876800"/>
            <a:ext cx="1514475" cy="685800"/>
          </a:xfrm>
          <a:prstGeom prst="roundRect">
            <a:avLst>
              <a:gd name="adj" fmla="val 3784"/>
            </a:avLst>
          </a:prstGeom>
          <a:solidFill>
            <a:srgbClr val="F19DAB"/>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0" i="0">
                <a:solidFill>
                  <a:srgbClr val="31333F"/>
                </a:solidFill>
                <a:effectLst/>
                <a:latin typeface="Source Sans Pro" panose="020B0503030403020204" pitchFamily="34" charset="0"/>
              </a:rPr>
              <a:t>データ分析により市民のニーズや課題を包括的に把握し、施策実施</a:t>
            </a:r>
          </a:p>
        </p:txBody>
      </p:sp>
      <p:sp>
        <p:nvSpPr>
          <p:cNvPr id="2" name="四角形: 角を丸くする 1">
            <a:extLst>
              <a:ext uri="{FF2B5EF4-FFF2-40B4-BE49-F238E27FC236}">
                <a16:creationId xmlns:a16="http://schemas.microsoft.com/office/drawing/2014/main" id="{52D41467-0567-9900-D0C4-E8201113D2CA}"/>
              </a:ext>
            </a:extLst>
          </p:cNvPr>
          <p:cNvSpPr/>
          <p:nvPr/>
        </p:nvSpPr>
        <p:spPr>
          <a:xfrm>
            <a:off x="7737769" y="3171028"/>
            <a:ext cx="1730081" cy="515943"/>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200" b="1">
                <a:solidFill>
                  <a:srgbClr val="AF1932"/>
                </a:solidFill>
              </a:rPr>
              <a:t>2040</a:t>
            </a:r>
            <a:r>
              <a:rPr kumimoji="1" lang="ja-JP" altLang="en-US" sz="1200" b="1">
                <a:solidFill>
                  <a:srgbClr val="AF1932"/>
                </a:solidFill>
              </a:rPr>
              <a:t>年頃までに実現する</a:t>
            </a:r>
            <a:endParaRPr kumimoji="1" lang="en-US" altLang="ja-JP" sz="1200" b="1">
              <a:solidFill>
                <a:srgbClr val="AF1932"/>
              </a:solidFill>
            </a:endParaRPr>
          </a:p>
          <a:p>
            <a:pPr algn="ctr"/>
            <a:r>
              <a:rPr kumimoji="1" lang="ja-JP" altLang="en-US" sz="1200" b="1">
                <a:solidFill>
                  <a:srgbClr val="AF1932"/>
                </a:solidFill>
              </a:rPr>
              <a:t>「未来の大阪市」</a:t>
            </a:r>
          </a:p>
        </p:txBody>
      </p:sp>
      <p:sp>
        <p:nvSpPr>
          <p:cNvPr id="4" name="四角形: 角を丸くする 3">
            <a:extLst>
              <a:ext uri="{FF2B5EF4-FFF2-40B4-BE49-F238E27FC236}">
                <a16:creationId xmlns:a16="http://schemas.microsoft.com/office/drawing/2014/main" id="{FE7CD431-413E-540C-0768-E63BDE2A59A5}"/>
              </a:ext>
            </a:extLst>
          </p:cNvPr>
          <p:cNvSpPr/>
          <p:nvPr/>
        </p:nvSpPr>
        <p:spPr>
          <a:xfrm>
            <a:off x="7845572" y="4312294"/>
            <a:ext cx="1514475" cy="468000"/>
          </a:xfrm>
          <a:prstGeom prst="roundRect">
            <a:avLst>
              <a:gd name="adj" fmla="val 3784"/>
            </a:avLst>
          </a:prstGeom>
          <a:solidFill>
            <a:srgbClr val="F19DAB"/>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solidFill>
                  <a:srgbClr val="31333F"/>
                </a:solidFill>
                <a:latin typeface="Source Sans Pro" panose="020B0503030403020204" pitchFamily="34" charset="0"/>
              </a:rPr>
              <a:t>多様な働き方の実現</a:t>
            </a:r>
            <a:endParaRPr lang="ja-JP" altLang="en-US" sz="1050" b="0" i="0">
              <a:solidFill>
                <a:srgbClr val="31333F"/>
              </a:solidFill>
              <a:effectLst/>
              <a:latin typeface="Source Sans Pro" panose="020B0503030403020204" pitchFamily="34" charset="0"/>
            </a:endParaRPr>
          </a:p>
        </p:txBody>
      </p:sp>
      <p:pic>
        <p:nvPicPr>
          <p:cNvPr id="9" name="図 8">
            <a:extLst>
              <a:ext uri="{FF2B5EF4-FFF2-40B4-BE49-F238E27FC236}">
                <a16:creationId xmlns:a16="http://schemas.microsoft.com/office/drawing/2014/main" id="{24C981A1-074F-FF1B-D4F7-7D652BACE5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895" y="5662632"/>
            <a:ext cx="1604919" cy="935197"/>
          </a:xfrm>
          <a:prstGeom prst="rect">
            <a:avLst/>
          </a:prstGeom>
        </p:spPr>
      </p:pic>
      <p:sp>
        <p:nvSpPr>
          <p:cNvPr id="12" name="四角形: 角を丸くする 11">
            <a:extLst>
              <a:ext uri="{FF2B5EF4-FFF2-40B4-BE49-F238E27FC236}">
                <a16:creationId xmlns:a16="http://schemas.microsoft.com/office/drawing/2014/main" id="{7C95F9DF-3CDE-7691-154D-B1CF5FB180B3}"/>
              </a:ext>
            </a:extLst>
          </p:cNvPr>
          <p:cNvSpPr/>
          <p:nvPr/>
        </p:nvSpPr>
        <p:spPr>
          <a:xfrm>
            <a:off x="2383064" y="4537959"/>
            <a:ext cx="19080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特定業務における探求・追求</a:t>
            </a:r>
          </a:p>
        </p:txBody>
      </p:sp>
      <p:sp>
        <p:nvSpPr>
          <p:cNvPr id="15" name="四角形: 角を丸くする 14">
            <a:extLst>
              <a:ext uri="{FF2B5EF4-FFF2-40B4-BE49-F238E27FC236}">
                <a16:creationId xmlns:a16="http://schemas.microsoft.com/office/drawing/2014/main" id="{182CD44A-742F-D4FE-4418-3284C484B48A}"/>
              </a:ext>
            </a:extLst>
          </p:cNvPr>
          <p:cNvSpPr/>
          <p:nvPr/>
        </p:nvSpPr>
        <p:spPr>
          <a:xfrm>
            <a:off x="2383064" y="4264909"/>
            <a:ext cx="497976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一般的な業務における活用</a:t>
            </a:r>
          </a:p>
        </p:txBody>
      </p:sp>
      <p:sp>
        <p:nvSpPr>
          <p:cNvPr id="16" name="四角形: 角を丸くする 15">
            <a:extLst>
              <a:ext uri="{FF2B5EF4-FFF2-40B4-BE49-F238E27FC236}">
                <a16:creationId xmlns:a16="http://schemas.microsoft.com/office/drawing/2014/main" id="{DAAB265A-5B00-3FD9-2E64-595C18678A19}"/>
              </a:ext>
            </a:extLst>
          </p:cNvPr>
          <p:cNvSpPr/>
          <p:nvPr/>
        </p:nvSpPr>
        <p:spPr>
          <a:xfrm>
            <a:off x="4348350" y="4537959"/>
            <a:ext cx="30240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特定業務における活用</a:t>
            </a:r>
          </a:p>
        </p:txBody>
      </p:sp>
      <p:sp>
        <p:nvSpPr>
          <p:cNvPr id="21" name="四角形: 角を丸くする 20">
            <a:extLst>
              <a:ext uri="{FF2B5EF4-FFF2-40B4-BE49-F238E27FC236}">
                <a16:creationId xmlns:a16="http://schemas.microsoft.com/office/drawing/2014/main" id="{E90CA97D-429D-DB26-F427-A8122678586B}"/>
              </a:ext>
            </a:extLst>
          </p:cNvPr>
          <p:cNvSpPr/>
          <p:nvPr/>
        </p:nvSpPr>
        <p:spPr>
          <a:xfrm>
            <a:off x="2383064" y="4994767"/>
            <a:ext cx="19080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バックオフィスシステム基盤の導入</a:t>
            </a:r>
          </a:p>
        </p:txBody>
      </p:sp>
      <p:sp>
        <p:nvSpPr>
          <p:cNvPr id="22" name="四角形: 角を丸くする 21">
            <a:extLst>
              <a:ext uri="{FF2B5EF4-FFF2-40B4-BE49-F238E27FC236}">
                <a16:creationId xmlns:a16="http://schemas.microsoft.com/office/drawing/2014/main" id="{92C041A8-EBC9-EB7A-97DF-21B7C73B67C8}"/>
              </a:ext>
            </a:extLst>
          </p:cNvPr>
          <p:cNvSpPr/>
          <p:nvPr/>
        </p:nvSpPr>
        <p:spPr>
          <a:xfrm>
            <a:off x="2599064" y="5261467"/>
            <a:ext cx="16920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バックオフィス</a:t>
            </a:r>
            <a:r>
              <a:rPr kumimoji="1" lang="en-US" altLang="ja-JP" sz="900" b="1">
                <a:solidFill>
                  <a:schemeClr val="tx1">
                    <a:lumMod val="85000"/>
                    <a:lumOff val="15000"/>
                  </a:schemeClr>
                </a:solidFill>
              </a:rPr>
              <a:t>DX</a:t>
            </a:r>
            <a:r>
              <a:rPr kumimoji="1" lang="ja-JP" altLang="en-US" sz="900" b="1">
                <a:solidFill>
                  <a:schemeClr val="tx1">
                    <a:lumMod val="85000"/>
                    <a:lumOff val="15000"/>
                  </a:schemeClr>
                </a:solidFill>
              </a:rPr>
              <a:t>関連システムの開発</a:t>
            </a:r>
          </a:p>
        </p:txBody>
      </p:sp>
      <p:sp>
        <p:nvSpPr>
          <p:cNvPr id="23" name="四角形: 角を丸くする 22">
            <a:extLst>
              <a:ext uri="{FF2B5EF4-FFF2-40B4-BE49-F238E27FC236}">
                <a16:creationId xmlns:a16="http://schemas.microsoft.com/office/drawing/2014/main" id="{E2307909-A529-446D-7923-2C6A1CE6135E}"/>
              </a:ext>
            </a:extLst>
          </p:cNvPr>
          <p:cNvSpPr/>
          <p:nvPr/>
        </p:nvSpPr>
        <p:spPr>
          <a:xfrm>
            <a:off x="4348350" y="4994767"/>
            <a:ext cx="3024000" cy="482700"/>
          </a:xfrm>
          <a:prstGeom prst="roundRect">
            <a:avLst>
              <a:gd name="adj" fmla="val 8189"/>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新運用開始</a:t>
            </a:r>
          </a:p>
          <a:p>
            <a:pPr algn="ctr"/>
            <a:r>
              <a:rPr kumimoji="1" lang="ja-JP" altLang="en-US" sz="900" b="1">
                <a:solidFill>
                  <a:schemeClr val="tx1">
                    <a:lumMod val="85000"/>
                    <a:lumOff val="15000"/>
                  </a:schemeClr>
                </a:solidFill>
              </a:rPr>
              <a:t>利用業務範囲の拡大</a:t>
            </a:r>
          </a:p>
        </p:txBody>
      </p:sp>
      <p:sp>
        <p:nvSpPr>
          <p:cNvPr id="26" name="四角形: 角を丸くする 25">
            <a:extLst>
              <a:ext uri="{FF2B5EF4-FFF2-40B4-BE49-F238E27FC236}">
                <a16:creationId xmlns:a16="http://schemas.microsoft.com/office/drawing/2014/main" id="{3BDBAF35-72CB-7B04-78B8-F397429E64F4}"/>
              </a:ext>
            </a:extLst>
          </p:cNvPr>
          <p:cNvSpPr/>
          <p:nvPr/>
        </p:nvSpPr>
        <p:spPr>
          <a:xfrm>
            <a:off x="2384864" y="6284084"/>
            <a:ext cx="24840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内部データ可視化環境等利用促進</a:t>
            </a:r>
          </a:p>
        </p:txBody>
      </p:sp>
      <p:sp>
        <p:nvSpPr>
          <p:cNvPr id="25" name="四角形: 角を丸くする 24">
            <a:extLst>
              <a:ext uri="{FF2B5EF4-FFF2-40B4-BE49-F238E27FC236}">
                <a16:creationId xmlns:a16="http://schemas.microsoft.com/office/drawing/2014/main" id="{83395EEF-4967-DB7F-5D13-723E81B6459D}"/>
              </a:ext>
            </a:extLst>
          </p:cNvPr>
          <p:cNvSpPr/>
          <p:nvPr/>
        </p:nvSpPr>
        <p:spPr>
          <a:xfrm>
            <a:off x="3752864" y="6005382"/>
            <a:ext cx="1116000"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インフラの検討</a:t>
            </a:r>
          </a:p>
        </p:txBody>
      </p:sp>
      <p:sp>
        <p:nvSpPr>
          <p:cNvPr id="28" name="四角形: 角を丸くする 27">
            <a:extLst>
              <a:ext uri="{FF2B5EF4-FFF2-40B4-BE49-F238E27FC236}">
                <a16:creationId xmlns:a16="http://schemas.microsoft.com/office/drawing/2014/main" id="{350601CF-168F-AB8C-2F0E-0118DE52752C}"/>
              </a:ext>
            </a:extLst>
          </p:cNvPr>
          <p:cNvSpPr/>
          <p:nvPr/>
        </p:nvSpPr>
        <p:spPr>
          <a:xfrm>
            <a:off x="4924350" y="5994524"/>
            <a:ext cx="2448000" cy="505560"/>
          </a:xfrm>
          <a:prstGeom prst="roundRect">
            <a:avLst>
              <a:gd name="adj" fmla="val 8189"/>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データ利活用に係る</a:t>
            </a:r>
          </a:p>
          <a:p>
            <a:pPr algn="ctr"/>
            <a:r>
              <a:rPr kumimoji="1" lang="ja-JP" altLang="en-US" sz="900" b="1">
                <a:solidFill>
                  <a:schemeClr val="tx1">
                    <a:lumMod val="85000"/>
                    <a:lumOff val="15000"/>
                  </a:schemeClr>
                </a:solidFill>
              </a:rPr>
              <a:t>インフラ整備</a:t>
            </a:r>
          </a:p>
        </p:txBody>
      </p:sp>
      <p:sp>
        <p:nvSpPr>
          <p:cNvPr id="38" name="四角形: 角を丸くする 37">
            <a:extLst>
              <a:ext uri="{FF2B5EF4-FFF2-40B4-BE49-F238E27FC236}">
                <a16:creationId xmlns:a16="http://schemas.microsoft.com/office/drawing/2014/main" id="{2AD25278-14FB-B601-A029-C8ECC61F167A}"/>
              </a:ext>
            </a:extLst>
          </p:cNvPr>
          <p:cNvSpPr/>
          <p:nvPr/>
        </p:nvSpPr>
        <p:spPr>
          <a:xfrm>
            <a:off x="2383064" y="5726679"/>
            <a:ext cx="1320256"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基本コンセプト検討</a:t>
            </a:r>
          </a:p>
        </p:txBody>
      </p:sp>
      <p:sp>
        <p:nvSpPr>
          <p:cNvPr id="44" name="四角形: 角を丸くする 43">
            <a:extLst>
              <a:ext uri="{FF2B5EF4-FFF2-40B4-BE49-F238E27FC236}">
                <a16:creationId xmlns:a16="http://schemas.microsoft.com/office/drawing/2014/main" id="{5D6D9443-4EC0-50CB-7159-C794953391FC}"/>
              </a:ext>
            </a:extLst>
          </p:cNvPr>
          <p:cNvSpPr/>
          <p:nvPr/>
        </p:nvSpPr>
        <p:spPr>
          <a:xfrm>
            <a:off x="3752864" y="5726679"/>
            <a:ext cx="3619486" cy="216000"/>
          </a:xfrm>
          <a:prstGeom prst="roundRect">
            <a:avLst/>
          </a:prstGeom>
          <a:solidFill>
            <a:srgbClr val="FCEAED"/>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b="1">
                <a:solidFill>
                  <a:schemeClr val="tx1">
                    <a:lumMod val="85000"/>
                    <a:lumOff val="15000"/>
                  </a:schemeClr>
                </a:solidFill>
              </a:rPr>
              <a:t>一般的な業務における活用</a:t>
            </a:r>
          </a:p>
        </p:txBody>
      </p:sp>
      <p:sp>
        <p:nvSpPr>
          <p:cNvPr id="10" name="スライド番号プレースホルダー 2">
            <a:extLst>
              <a:ext uri="{FF2B5EF4-FFF2-40B4-BE49-F238E27FC236}">
                <a16:creationId xmlns:a16="http://schemas.microsoft.com/office/drawing/2014/main" id="{10F85BCF-6D2B-FB72-223C-DA79B3ED9CFC}"/>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9</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52958572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E43B"/>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21810</Words>
  <Application>Microsoft Office PowerPoint</Application>
  <PresentationFormat>A4 210 x 297 mm</PresentationFormat>
  <Paragraphs>2464</Paragraphs>
  <Slides>62</Slides>
  <Notes>26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62</vt:i4>
      </vt:variant>
    </vt:vector>
  </HeadingPairs>
  <TitlesOfParts>
    <vt:vector size="75" baseType="lpstr">
      <vt:lpstr>Meiryo UI</vt:lpstr>
      <vt:lpstr>ＭＳ Ｐゴシック</vt:lpstr>
      <vt:lpstr>ＭＳ ゴシック</vt:lpstr>
      <vt:lpstr>ＭＳ 明朝</vt:lpstr>
      <vt:lpstr>Yu Gothic UI</vt:lpstr>
      <vt:lpstr>YuGothicUI</vt:lpstr>
      <vt:lpstr>游ゴシック</vt:lpstr>
      <vt:lpstr>Arial</vt:lpstr>
      <vt:lpstr>Avenir Next LT Pro</vt:lpstr>
      <vt:lpstr>Avenir Next LT Pro Demi</vt:lpstr>
      <vt:lpstr>Source Sans Pro</vt:lpstr>
      <vt:lpstr>Wingdings</vt:lpstr>
      <vt:lpstr>デザインの設定</vt:lpstr>
      <vt:lpstr>PowerPoint プレゼンテーション</vt:lpstr>
      <vt:lpstr>アクションプランについて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アクションプランの取組一覧</vt:lpstr>
      <vt:lpstr>アクションプランの取組一覧</vt:lpstr>
      <vt:lpstr>アクションプランの取組一覧</vt:lpstr>
      <vt:lpstr>アクションプランの取組一覧</vt:lpstr>
      <vt:lpstr>アクションプランの取組一覧</vt:lpstr>
      <vt:lpstr>アクションプランの取組一覧</vt:lpstr>
      <vt:lpstr>アクションプランの取組一覧</vt:lpstr>
      <vt:lpstr>アクションプランの取組一覧</vt:lpstr>
      <vt:lpstr>アクションプランの取組一覧</vt:lpstr>
      <vt:lpstr>サービスDX</vt:lpstr>
      <vt:lpstr>行政手続きのオンライン化の推進</vt:lpstr>
      <vt:lpstr>コミュニケーションツール活用で 　園児の安全確保と保護者の利便性を向上</vt:lpstr>
      <vt:lpstr>習い事・塾代助成をオンラインでより便利に</vt:lpstr>
      <vt:lpstr>粗大ごみの申込はスマホが便利</vt:lpstr>
      <vt:lpstr>新婚・子育て世帯向け分譲住宅購入 　融資利子補給手続のオンライン化</vt:lpstr>
      <vt:lpstr>高度な福祉サービスの提供等に向けた 　生活保護業務DXを推進</vt:lpstr>
      <vt:lpstr>障がい者等のタクシー料金給付を 　二次元コードの活用で便利に</vt:lpstr>
      <vt:lpstr>民間保育施設等との 　スムーズな情報共有を実現</vt:lpstr>
      <vt:lpstr>放課後児童クラブへの 　スムーズな補助金支給を実現</vt:lpstr>
      <vt:lpstr>クラウド利用で児童養護施設等の 　措置費・補助金手続きをスムーズに</vt:lpstr>
      <vt:lpstr>AI電話による福祉サービス事業所からの 　24時間問合せ対応を実現</vt:lpstr>
      <vt:lpstr>設計図書情報の取得をより便利に</vt:lpstr>
      <vt:lpstr>消防手続きをオンラインで完結</vt:lpstr>
      <vt:lpstr>一人ひとりの防火・防災管理者に合った 　スマートな消防行政サービスの提供</vt:lpstr>
      <vt:lpstr>書かない、漏れがない、待たない 　区役所窓口の実現</vt:lpstr>
      <vt:lpstr>窓口で待たずに簡単 セルフ転出届</vt:lpstr>
      <vt:lpstr>マイナンバーカードを活用して 　申請手続きを簡単に </vt:lpstr>
      <vt:lpstr>住民票などの証明書の取得を 　スピーディーに</vt:lpstr>
      <vt:lpstr>手数料等の支払いを 　キャッシュレスで便利に</vt:lpstr>
      <vt:lpstr>みんなにやさしい音声認識サービスの提供</vt:lpstr>
      <vt:lpstr>デジタルサイネージとAI分析による 　リアルタイムかつ最適な情報伝達</vt:lpstr>
      <vt:lpstr>AI電話による 　24時間市民問合せ窓口の導入</vt:lpstr>
      <vt:lpstr>区役所庁舎空間の最適化による 　住民サービスの向上</vt:lpstr>
      <vt:lpstr>町会活動に役立つアプリを試行導入</vt:lpstr>
      <vt:lpstr>デジタルを活用し、 　地活協補助金申請手続きをスムーズに </vt:lpstr>
      <vt:lpstr>デジタル技術を活用した行政サービス提供 　スタイルの変革によるCXイノベーションの推進</vt:lpstr>
      <vt:lpstr>コミュニケーションツールを活用して 　地域関係者等とのやりとりをスムーズに</vt:lpstr>
      <vt:lpstr>一人ひとりの状況に合った 　スマートな情報発信</vt:lpstr>
      <vt:lpstr>プールの利用者の安全と健康を 　サポートするシステムをモデル導入​</vt:lpstr>
      <vt:lpstr>まちづくりに協力いただく 　土地所有者等への対応品質を向上 </vt:lpstr>
      <vt:lpstr>健康なまちづくりに向けた 　保健師活動DXを推進</vt:lpstr>
      <vt:lpstr>コミュニケーションツール活用で 　学校給食のアレルギー事故を未然防止</vt:lpstr>
      <vt:lpstr>デジタルを活用した開かれた議会の推進</vt:lpstr>
      <vt:lpstr>一時保護所入所児童に対する 　安全・安心とケアの質向上を実現</vt:lpstr>
      <vt:lpstr>安全安心な生活衛生・医事衛生の 　確保に向けた監視指導DXを推進</vt:lpstr>
      <vt:lpstr>デジタル技術を活用した大阪のにぎわい創出</vt:lpstr>
      <vt:lpstr>高精細デジタル技術等を活用して 　大阪城の魅力を発信</vt:lpstr>
      <vt:lpstr>デジタル技術を活用して 　博物館等の魅力を発信</vt:lpstr>
      <vt:lpstr>AR技術等を活用して 　文化財の魅力を発信</vt:lpstr>
      <vt:lpstr>中小企業のDX推進ニーズに 　応える支援を実施</vt:lpstr>
      <vt:lpstr>AI音声認識技術（AI電話）を活用した　 　各種相談予約自動受付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2025-03-31T04:19:29Z</dcterms:created>
  <dcterms:modified xsi:type="dcterms:W3CDTF">2025-03-31T04:44:45Z</dcterms:modified>
</cp:coreProperties>
</file>