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3" removePersonalInfoOnSave="1" saveSubsetFonts="1">
  <p:sldMasterIdLst>
    <p:sldMasterId id="2147483839" r:id="rId1"/>
  </p:sldMasterIdLst>
  <p:notesMasterIdLst>
    <p:notesMasterId r:id="rId52"/>
  </p:notesMasterIdLst>
  <p:sldIdLst>
    <p:sldId id="2147377297" r:id="rId2"/>
    <p:sldId id="298" r:id="rId3"/>
    <p:sldId id="2147482678" r:id="rId4"/>
    <p:sldId id="2147482679" r:id="rId5"/>
    <p:sldId id="301" r:id="rId6"/>
    <p:sldId id="2147482680" r:id="rId7"/>
    <p:sldId id="2147482681" r:id="rId8"/>
    <p:sldId id="304" r:id="rId9"/>
    <p:sldId id="2147482682" r:id="rId10"/>
    <p:sldId id="306" r:id="rId11"/>
    <p:sldId id="2147482683" r:id="rId12"/>
    <p:sldId id="337" r:id="rId13"/>
    <p:sldId id="2147482684" r:id="rId14"/>
    <p:sldId id="2147482685" r:id="rId15"/>
    <p:sldId id="2147482726" r:id="rId16"/>
    <p:sldId id="2147482687" r:id="rId17"/>
    <p:sldId id="2147482688" r:id="rId18"/>
    <p:sldId id="2147482689" r:id="rId19"/>
    <p:sldId id="2147482727" r:id="rId20"/>
    <p:sldId id="2147482691" r:id="rId21"/>
    <p:sldId id="2147482692" r:id="rId22"/>
    <p:sldId id="2147377298" r:id="rId23"/>
    <p:sldId id="2147377225" r:id="rId24"/>
    <p:sldId id="2147482735" r:id="rId25"/>
    <p:sldId id="2147482736" r:id="rId26"/>
    <p:sldId id="2147482737" r:id="rId27"/>
    <p:sldId id="2147482696" r:id="rId28"/>
    <p:sldId id="2147482751" r:id="rId29"/>
    <p:sldId id="2147482698" r:id="rId30"/>
    <p:sldId id="2147482699" r:id="rId31"/>
    <p:sldId id="2147482738" r:id="rId32"/>
    <p:sldId id="323" r:id="rId33"/>
    <p:sldId id="2147482700" r:id="rId34"/>
    <p:sldId id="325" r:id="rId35"/>
    <p:sldId id="2147482701" r:id="rId36"/>
    <p:sldId id="2147482749" r:id="rId37"/>
    <p:sldId id="2147482702" r:id="rId38"/>
    <p:sldId id="2147482703" r:id="rId39"/>
    <p:sldId id="330" r:id="rId40"/>
    <p:sldId id="2147482704" r:id="rId41"/>
    <p:sldId id="2147482705" r:id="rId42"/>
    <p:sldId id="2147482729" r:id="rId43"/>
    <p:sldId id="2147482753" r:id="rId44"/>
    <p:sldId id="2147482730" r:id="rId45"/>
    <p:sldId id="2147482708" r:id="rId46"/>
    <p:sldId id="2147482739" r:id="rId47"/>
    <p:sldId id="2147482755" r:id="rId48"/>
    <p:sldId id="2147482710" r:id="rId49"/>
    <p:sldId id="2147482711" r:id="rId50"/>
    <p:sldId id="340" r:id="rId51"/>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43B"/>
    <a:srgbClr val="AF1932"/>
    <a:srgbClr val="FFFFFF"/>
    <a:srgbClr val="E6E6E6"/>
    <a:srgbClr val="F7C5CD"/>
    <a:srgbClr val="FCEAED"/>
    <a:srgbClr val="B37857"/>
    <a:srgbClr val="D0CECE"/>
    <a:srgbClr val="5C7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94660"/>
  </p:normalViewPr>
  <p:slideViewPr>
    <p:cSldViewPr snapToGrid="0">
      <p:cViewPr varScale="1">
        <p:scale>
          <a:sx n="64" d="100"/>
          <a:sy n="64" d="100"/>
        </p:scale>
        <p:origin x="9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078428" cy="513508"/>
          </a:xfrm>
          <a:prstGeom prst="rect">
            <a:avLst/>
          </a:prstGeom>
        </p:spPr>
        <p:txBody>
          <a:bodyPr vert="horz" lIns="94657" tIns="47329" rIns="94657" bIns="47329"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2"/>
            <a:ext cx="3078428" cy="513508"/>
          </a:xfrm>
          <a:prstGeom prst="rect">
            <a:avLst/>
          </a:prstGeom>
        </p:spPr>
        <p:txBody>
          <a:bodyPr vert="horz" lIns="94657" tIns="47329" rIns="94657" bIns="47329" rtlCol="0"/>
          <a:lstStyle>
            <a:lvl1pPr algn="r">
              <a:defRPr sz="1200"/>
            </a:lvl1pPr>
          </a:lstStyle>
          <a:p>
            <a:fld id="{CB334C9F-0412-4E7F-B1C1-40537CE09149}" type="datetimeFigureOut">
              <a:rPr kumimoji="1" lang="ja-JP" altLang="en-US" smtClean="0"/>
              <a:t>2025/3/31</a:t>
            </a:fld>
            <a:endParaRPr kumimoji="1" lang="ja-JP" altLang="en-US"/>
          </a:p>
        </p:txBody>
      </p:sp>
      <p:sp>
        <p:nvSpPr>
          <p:cNvPr id="4" name="スライド イメージ プレースホルダー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657" tIns="47329" rIns="94657" bIns="4732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4657" tIns="47329" rIns="94657" bIns="473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4657" tIns="47329" rIns="94657" bIns="473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4657" tIns="47329" rIns="94657" bIns="47329" rtlCol="0" anchor="b"/>
          <a:lstStyle>
            <a:lvl1pPr algn="r">
              <a:defRPr sz="1200"/>
            </a:lvl1pPr>
          </a:lstStyle>
          <a:p>
            <a:fld id="{D2B66A45-CCB8-43FC-B2D9-631F7A24EAEB}" type="slidenum">
              <a:rPr kumimoji="1" lang="ja-JP" altLang="en-US" smtClean="0"/>
              <a:t>‹#›</a:t>
            </a:fld>
            <a:endParaRPr kumimoji="1" lang="ja-JP" altLang="en-US"/>
          </a:p>
        </p:txBody>
      </p:sp>
    </p:spTree>
    <p:extLst>
      <p:ext uri="{BB962C8B-B14F-4D97-AF65-F5344CB8AC3E}">
        <p14:creationId xmlns:p14="http://schemas.microsoft.com/office/powerpoint/2010/main" val="28988842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63823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1257C6-0711-4312-ADBF-47099A7B877E}" type="slidenum">
              <a:rPr kumimoji="1" lang="ja-JP" altLang="en-US" smtClean="0"/>
              <a:t>106</a:t>
            </a:fld>
            <a:endParaRPr kumimoji="1" lang="ja-JP" altLang="en-US"/>
          </a:p>
        </p:txBody>
      </p:sp>
    </p:spTree>
    <p:extLst>
      <p:ext uri="{BB962C8B-B14F-4D97-AF65-F5344CB8AC3E}">
        <p14:creationId xmlns:p14="http://schemas.microsoft.com/office/powerpoint/2010/main" val="102866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3669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3BDE-76C4-D420-2919-C240CB64E1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986D1C-71BD-C8EC-A237-61780F392A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62486D9-BD91-0AA3-198F-ADD9B92C73F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7212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35C6D-1DE6-FC1A-C758-FF0757201D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F4759FC-4470-2465-F747-527D673D7AB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AC0136-E26F-DE8F-CEAC-609A660AE5C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3622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9C878-BDEF-3F37-0820-EC266C0DC1F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CA38FF2-BD1C-B0D0-2FCC-5805735B6ED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7EF0A0A-8181-0298-BA98-17A06FA2FC1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53429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D1B8B-0B05-68EB-57D4-230D8D6B4A8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1582490-06A5-73C1-CB4B-D436C9B451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127670D-817A-8CD0-BB29-78281897751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762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102B8-1500-FD42-24F3-2C91E19244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CCC852-101A-F1F8-427A-4865879340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E322E6-8540-887A-F12F-2D29FA9D618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9447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BD4B-4F48-D3CE-F6E7-A6F3D4C964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529915-4C35-D23A-D269-F8FEB54ADF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5308A32-AB24-C5C7-A123-9D58A042A86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2799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2B66A45-CCB8-43FC-B2D9-631F7A24EAEB}" type="slidenum">
              <a:rPr kumimoji="1" lang="ja-JP" altLang="en-US" smtClean="0"/>
              <a:t>98</a:t>
            </a:fld>
            <a:endParaRPr kumimoji="1" lang="ja-JP" altLang="en-US"/>
          </a:p>
        </p:txBody>
      </p:sp>
    </p:spTree>
    <p:extLst>
      <p:ext uri="{BB962C8B-B14F-4D97-AF65-F5344CB8AC3E}">
        <p14:creationId xmlns:p14="http://schemas.microsoft.com/office/powerpoint/2010/main" val="194353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32224B-1E84-B1C7-DBE6-94BA34A1C540}"/>
              </a:ext>
            </a:extLst>
          </p:cNvPr>
          <p:cNvSpPr>
            <a:spLocks noGrp="1"/>
          </p:cNvSpPr>
          <p:nvPr>
            <p:ph type="title" hasCustomPrompt="1"/>
          </p:nvPr>
        </p:nvSpPr>
        <p:spPr>
          <a:xfrm>
            <a:off x="446400" y="136801"/>
            <a:ext cx="4737911" cy="396600"/>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タイトル</a:t>
            </a:r>
            <a:endParaRPr kumimoji="1" lang="en-GB"/>
          </a:p>
        </p:txBody>
      </p:sp>
      <p:sp>
        <p:nvSpPr>
          <p:cNvPr id="3" name="スライド番号プレースホルダー 5">
            <a:extLst>
              <a:ext uri="{FF2B5EF4-FFF2-40B4-BE49-F238E27FC236}">
                <a16:creationId xmlns:a16="http://schemas.microsoft.com/office/drawing/2014/main" id="{E38D94B0-159D-546F-5119-49D44D6A4798}"/>
              </a:ext>
            </a:extLst>
          </p:cNvPr>
          <p:cNvSpPr>
            <a:spLocks noGrp="1"/>
          </p:cNvSpPr>
          <p:nvPr>
            <p:ph type="sldNum" sz="quarter" idx="4"/>
          </p:nvPr>
        </p:nvSpPr>
        <p:spPr>
          <a:xfrm>
            <a:off x="7595919" y="6497849"/>
            <a:ext cx="2228850" cy="206375"/>
          </a:xfrm>
          <a:prstGeom prst="rect">
            <a:avLst/>
          </a:prstGeom>
        </p:spPr>
        <p:txBody>
          <a:bodyPr vert="horz" lIns="91440" tIns="45720" rIns="91440" bIns="45720" rtlCol="0" anchor="ctr"/>
          <a:lstStyle>
            <a:lvl1pPr algn="r">
              <a:defRPr sz="975">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270153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行政</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57768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を推進する仕組みづくり</a:t>
            </a: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3933352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行政</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1" name="正方形/長方形 15">
            <a:extLst>
              <a:ext uri="{FF2B5EF4-FFF2-40B4-BE49-F238E27FC236}">
                <a16:creationId xmlns:a16="http://schemas.microsoft.com/office/drawing/2014/main" id="{BFFA2F53-DA68-1A4D-F5FB-D087FB959931}"/>
              </a:ext>
            </a:extLst>
          </p:cNvPr>
          <p:cNvSpPr/>
          <p:nvPr userDrawn="1"/>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バックオフィス（内部管理業務）</a:t>
            </a:r>
            <a:r>
              <a:rPr kumimoji="1" lang="en-US" altLang="ja-JP"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DX</a:t>
            </a: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の実現</a:t>
            </a:r>
          </a:p>
        </p:txBody>
      </p:sp>
    </p:spTree>
    <p:extLst>
      <p:ext uri="{BB962C8B-B14F-4D97-AF65-F5344CB8AC3E}">
        <p14:creationId xmlns:p14="http://schemas.microsoft.com/office/powerpoint/2010/main" val="262000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4063"/>
              </a:lnSpc>
              <a:defRPr spc="81"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9"/>
            <a:ext cx="2228850" cy="206375"/>
          </a:xfrm>
          <a:prstGeom prst="rect">
            <a:avLst/>
          </a:prstGeom>
        </p:spPr>
        <p:txBody>
          <a:bodyPr vert="horz" lIns="91440" tIns="45720" rIns="91440" bIns="45720" rtlCol="0" anchor="ctr"/>
          <a:lstStyle>
            <a:lvl1pPr algn="r">
              <a:defRPr sz="975">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463">
                <a:solidFill>
                  <a:schemeClr val="tx1">
                    <a:lumMod val="75000"/>
                    <a:lumOff val="25000"/>
                  </a:schemeClr>
                </a:solidFill>
                <a:latin typeface="Yu Gothic UI" panose="020B0500000000000000" pitchFamily="50" charset="-128"/>
                <a:ea typeface="Yu Gothic UI" panose="020B0500000000000000" pitchFamily="50" charset="-128"/>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9" y="2195242"/>
            <a:ext cx="3933825" cy="1252808"/>
          </a:xfrm>
          <a:prstGeom prst="rect">
            <a:avLst/>
          </a:prstGeom>
        </p:spPr>
        <p:txBody>
          <a:bodyPr/>
          <a:lstStyle>
            <a:lvl1pPr marL="0" indent="0">
              <a:lnSpc>
                <a:spcPts val="1544"/>
              </a:lnSpc>
              <a:buNone/>
              <a:defRPr sz="1138"/>
            </a:lvl1pPr>
          </a:lstStyle>
          <a:p>
            <a:pPr lvl="0"/>
            <a:r>
              <a:rPr kumimoji="1" lang="ja-JP" altLang="en-US"/>
              <a:t>マスター テキストの書式設定</a:t>
            </a:r>
          </a:p>
        </p:txBody>
      </p:sp>
    </p:spTree>
    <p:extLst>
      <p:ext uri="{BB962C8B-B14F-4D97-AF65-F5344CB8AC3E}">
        <p14:creationId xmlns:p14="http://schemas.microsoft.com/office/powerpoint/2010/main" val="29349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8958263" cy="635636"/>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1578069"/>
            <a:ext cx="8958262" cy="537694"/>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43101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32224B-1E84-B1C7-DBE6-94BA34A1C540}"/>
              </a:ext>
            </a:extLst>
          </p:cNvPr>
          <p:cNvSpPr>
            <a:spLocks noGrp="1"/>
          </p:cNvSpPr>
          <p:nvPr>
            <p:ph type="title" hasCustomPrompt="1"/>
          </p:nvPr>
        </p:nvSpPr>
        <p:spPr>
          <a:xfrm>
            <a:off x="304800" y="191526"/>
            <a:ext cx="4737911" cy="396600"/>
          </a:xfrm>
          <a:prstGeom prst="rect">
            <a:avLst/>
          </a:prstGeom>
        </p:spPr>
        <p:txBody>
          <a:bodyPr tIns="46800" bIns="46800" anchor="t"/>
          <a:lstStyle>
            <a:lvl1pPr>
              <a:lnSpc>
                <a:spcPct val="100000"/>
              </a:lnSpc>
              <a:defRPr sz="1800" b="0" spc="100" baseline="0">
                <a:ln w="9525">
                  <a:solidFill>
                    <a:srgbClr val="AF1932"/>
                  </a:solidFill>
                </a:ln>
                <a:solidFill>
                  <a:srgbClr val="AF1932"/>
                </a:solidFill>
              </a:defRPr>
            </a:lvl1pPr>
          </a:lstStyle>
          <a:p>
            <a:r>
              <a:rPr kumimoji="1" lang="ja-JP" altLang="en-US"/>
              <a:t>アクションプラン一覧（取組概要）</a:t>
            </a:r>
            <a:endParaRPr kumimoji="1" lang="en-GB"/>
          </a:p>
        </p:txBody>
      </p:sp>
    </p:spTree>
    <p:extLst>
      <p:ext uri="{BB962C8B-B14F-4D97-AF65-F5344CB8AC3E}">
        <p14:creationId xmlns:p14="http://schemas.microsoft.com/office/powerpoint/2010/main" val="152739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32224B-1E84-B1C7-DBE6-94BA34A1C540}"/>
              </a:ext>
            </a:extLst>
          </p:cNvPr>
          <p:cNvSpPr>
            <a:spLocks noGrp="1"/>
          </p:cNvSpPr>
          <p:nvPr>
            <p:ph type="title" hasCustomPrompt="1"/>
          </p:nvPr>
        </p:nvSpPr>
        <p:spPr>
          <a:xfrm>
            <a:off x="446400" y="136801"/>
            <a:ext cx="4737911" cy="396600"/>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タイトル</a:t>
            </a:r>
            <a:endParaRPr kumimoji="1" lang="en-GB"/>
          </a:p>
        </p:txBody>
      </p:sp>
      <p:sp>
        <p:nvSpPr>
          <p:cNvPr id="8" name="正方形/長方形 15">
            <a:extLst>
              <a:ext uri="{FF2B5EF4-FFF2-40B4-BE49-F238E27FC236}">
                <a16:creationId xmlns:a16="http://schemas.microsoft.com/office/drawing/2014/main" id="{054DF0F3-7972-F6D4-0972-EF430704BBFB}"/>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Tree>
    <p:extLst>
      <p:ext uri="{BB962C8B-B14F-4D97-AF65-F5344CB8AC3E}">
        <p14:creationId xmlns:p14="http://schemas.microsoft.com/office/powerpoint/2010/main" val="414283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32224B-1E84-B1C7-DBE6-94BA34A1C540}"/>
              </a:ext>
            </a:extLst>
          </p:cNvPr>
          <p:cNvSpPr>
            <a:spLocks noGrp="1"/>
          </p:cNvSpPr>
          <p:nvPr>
            <p:ph type="title" hasCustomPrompt="1"/>
          </p:nvPr>
        </p:nvSpPr>
        <p:spPr>
          <a:xfrm>
            <a:off x="446400" y="136801"/>
            <a:ext cx="4737911" cy="396600"/>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タイトル</a:t>
            </a:r>
            <a:endParaRPr kumimoji="1" lang="en-GB"/>
          </a:p>
        </p:txBody>
      </p:sp>
      <p:grpSp>
        <p:nvGrpSpPr>
          <p:cNvPr id="4" name="グループ化 3">
            <a:extLst>
              <a:ext uri="{FF2B5EF4-FFF2-40B4-BE49-F238E27FC236}">
                <a16:creationId xmlns:a16="http://schemas.microsoft.com/office/drawing/2014/main" id="{7DA66CE0-6D25-D66E-9A7B-5CAA0B80F198}"/>
              </a:ext>
            </a:extLst>
          </p:cNvPr>
          <p:cNvGrpSpPr/>
          <p:nvPr userDrawn="1"/>
        </p:nvGrpSpPr>
        <p:grpSpPr>
          <a:xfrm>
            <a:off x="445009" y="892800"/>
            <a:ext cx="1179936" cy="243520"/>
            <a:chOff x="528309" y="3016181"/>
            <a:chExt cx="1179936" cy="243520"/>
          </a:xfrm>
        </p:grpSpPr>
        <p:sp>
          <p:nvSpPr>
            <p:cNvPr id="5" name="正方形/長方形 4">
              <a:extLst>
                <a:ext uri="{FF2B5EF4-FFF2-40B4-BE49-F238E27FC236}">
                  <a16:creationId xmlns:a16="http://schemas.microsoft.com/office/drawing/2014/main" id="{D6A09950-3F56-C5A5-634E-48DE1898CE55}"/>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E30A899A-197F-260C-993D-273ABA510736}"/>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p>
          </p:txBody>
        </p:sp>
      </p:grpSp>
      <p:sp>
        <p:nvSpPr>
          <p:cNvPr id="7" name="テキスト プレースホルダー 12">
            <a:extLst>
              <a:ext uri="{FF2B5EF4-FFF2-40B4-BE49-F238E27FC236}">
                <a16:creationId xmlns:a16="http://schemas.microsoft.com/office/drawing/2014/main" id="{6FED5E9E-842F-737F-B835-38B724158786}"/>
              </a:ext>
            </a:extLst>
          </p:cNvPr>
          <p:cNvSpPr>
            <a:spLocks noGrp="1"/>
          </p:cNvSpPr>
          <p:nvPr>
            <p:ph type="body" sz="quarter" idx="12" hasCustomPrompt="1"/>
          </p:nvPr>
        </p:nvSpPr>
        <p:spPr>
          <a:xfrm>
            <a:off x="445009" y="1270800"/>
            <a:ext cx="9003791" cy="1252808"/>
          </a:xfrm>
          <a:prstGeom prst="rect">
            <a:avLst/>
          </a:prstGeom>
        </p:spPr>
        <p:txBody>
          <a:bodyPr/>
          <a:lstStyle>
            <a:lvl1pPr marL="177800" indent="-177800">
              <a:lnSpc>
                <a:spcPts val="1600"/>
              </a:lnSpc>
              <a:spcBef>
                <a:spcPts val="0"/>
              </a:spcBef>
              <a:spcAft>
                <a:spcPts val="600"/>
              </a:spcAft>
              <a:buFont typeface="Arial" panose="020B0604020202020204" pitchFamily="34" charset="0"/>
              <a:buChar char="•"/>
              <a:defRPr sz="1100"/>
            </a:lvl1pPr>
          </a:lstStyle>
          <a:p>
            <a:pPr lvl="0"/>
            <a:r>
              <a:rPr kumimoji="1" lang="ja-JP" altLang="en-US"/>
              <a:t>施策概要と効果：</a:t>
            </a:r>
            <a:r>
              <a:rPr kumimoji="1" lang="ja-JP" altLang="en-US" sz="1100">
                <a:solidFill>
                  <a:schemeClr val="tx1"/>
                </a:solidFill>
                <a:latin typeface="+mj-ea"/>
                <a:ea typeface="+mj-ea"/>
              </a:rPr>
              <a:t>既存の事業説明資料や予算要求資料を活用し、市民向けにわかりやすい表現で記載（目安：</a:t>
            </a:r>
            <a:r>
              <a:rPr kumimoji="1" lang="en-US" altLang="ja-JP" sz="1100">
                <a:solidFill>
                  <a:schemeClr val="tx1"/>
                </a:solidFill>
                <a:latin typeface="+mj-ea"/>
                <a:ea typeface="+mj-ea"/>
              </a:rPr>
              <a:t>10</a:t>
            </a:r>
            <a:r>
              <a:rPr kumimoji="1" lang="ja-JP" altLang="en-US" sz="1100">
                <a:solidFill>
                  <a:schemeClr val="tx1"/>
                </a:solidFill>
                <a:latin typeface="+mj-ea"/>
                <a:ea typeface="+mj-ea"/>
              </a:rPr>
              <a:t>～</a:t>
            </a:r>
            <a:r>
              <a:rPr kumimoji="1" lang="en-US" altLang="ja-JP" sz="1100">
                <a:solidFill>
                  <a:schemeClr val="tx1"/>
                </a:solidFill>
                <a:latin typeface="+mj-ea"/>
                <a:ea typeface="+mj-ea"/>
              </a:rPr>
              <a:t>15</a:t>
            </a:r>
            <a:r>
              <a:rPr kumimoji="1" lang="ja-JP" altLang="en-US" sz="1100">
                <a:solidFill>
                  <a:schemeClr val="tx1"/>
                </a:solidFill>
                <a:latin typeface="+mj-ea"/>
                <a:ea typeface="+mj-ea"/>
              </a:rPr>
              <a:t>行程度）</a:t>
            </a:r>
            <a:endParaRPr kumimoji="1" lang="en-US" altLang="ja-JP" sz="1100">
              <a:solidFill>
                <a:schemeClr val="tx1"/>
              </a:solidFill>
              <a:latin typeface="+mj-ea"/>
              <a:ea typeface="+mj-ea"/>
            </a:endParaRPr>
          </a:p>
          <a:p>
            <a:pPr lvl="0"/>
            <a:r>
              <a:rPr kumimoji="1" lang="en-US" altLang="ja-JP" sz="1100">
                <a:solidFill>
                  <a:schemeClr val="tx1"/>
                </a:solidFill>
                <a:latin typeface="+mj-ea"/>
                <a:ea typeface="+mj-ea"/>
              </a:rPr>
              <a:t>KPI</a:t>
            </a:r>
            <a:r>
              <a:rPr kumimoji="1" lang="ja-JP" altLang="en-US" sz="1100">
                <a:solidFill>
                  <a:schemeClr val="tx1"/>
                </a:solidFill>
                <a:latin typeface="+mj-ea"/>
                <a:ea typeface="+mj-ea"/>
              </a:rPr>
              <a:t>について「サービスや運用開始前」のフェーズで活動指標を設定している場合は、原則として最終的なアウトカム指標を記載すること</a:t>
            </a:r>
            <a:endParaRPr kumimoji="1" lang="ja-JP" altLang="en-US"/>
          </a:p>
        </p:txBody>
      </p:sp>
      <p:sp>
        <p:nvSpPr>
          <p:cNvPr id="8" name="正方形/長方形 15">
            <a:extLst>
              <a:ext uri="{FF2B5EF4-FFF2-40B4-BE49-F238E27FC236}">
                <a16:creationId xmlns:a16="http://schemas.microsoft.com/office/drawing/2014/main" id="{054DF0F3-7972-F6D4-0972-EF430704BBFB}"/>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Tree>
    <p:extLst>
      <p:ext uri="{BB962C8B-B14F-4D97-AF65-F5344CB8AC3E}">
        <p14:creationId xmlns:p14="http://schemas.microsoft.com/office/powerpoint/2010/main" val="194954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11" name="正方形/長方形 15">
            <a:extLst>
              <a:ext uri="{FF2B5EF4-FFF2-40B4-BE49-F238E27FC236}">
                <a16:creationId xmlns:a16="http://schemas.microsoft.com/office/drawing/2014/main" id="{BFFA2F53-DA68-1A4D-F5FB-D087FB959931}"/>
              </a:ext>
            </a:extLst>
          </p:cNvPr>
          <p:cNvSpPr/>
          <p:nvPr userDrawn="1"/>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デジタルで完結する行政手続き・サービス・相談の実現</a:t>
            </a:r>
          </a:p>
        </p:txBody>
      </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404221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11" name="正方形/長方形 15">
            <a:extLst>
              <a:ext uri="{FF2B5EF4-FFF2-40B4-BE49-F238E27FC236}">
                <a16:creationId xmlns:a16="http://schemas.microsoft.com/office/drawing/2014/main" id="{BFFA2F53-DA68-1A4D-F5FB-D087FB959931}"/>
              </a:ext>
            </a:extLst>
          </p:cNvPr>
          <p:cNvSpPr/>
          <p:nvPr userDrawn="1"/>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区役所</a:t>
            </a:r>
            <a:r>
              <a:rPr kumimoji="1" lang="en-US" altLang="ja-JP"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DX</a:t>
            </a: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実現等に向けた取組</a:t>
            </a:r>
          </a:p>
        </p:txBody>
      </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427287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11" name="正方形/長方形 15">
            <a:extLst>
              <a:ext uri="{FF2B5EF4-FFF2-40B4-BE49-F238E27FC236}">
                <a16:creationId xmlns:a16="http://schemas.microsoft.com/office/drawing/2014/main" id="{BFFA2F53-DA68-1A4D-F5FB-D087FB959931}"/>
              </a:ext>
            </a:extLst>
          </p:cNvPr>
          <p:cNvSpPr/>
          <p:nvPr userDrawn="1"/>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デジタル技術を活用した大阪のにぎわい創出</a:t>
            </a:r>
          </a:p>
        </p:txBody>
      </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55613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311596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260262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D035C3F9-6659-4933-933C-75FEFE5F8EB0}"/>
              </a:ext>
            </a:extLst>
          </p:cNvPr>
          <p:cNvSpPr>
            <a:spLocks noGrp="1"/>
          </p:cNvSpPr>
          <p:nvPr>
            <p:ph type="sldNum" sz="quarter" idx="4"/>
          </p:nvPr>
        </p:nvSpPr>
        <p:spPr>
          <a:xfrm>
            <a:off x="7616825" y="6491572"/>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cxnSp>
        <p:nvCxnSpPr>
          <p:cNvPr id="61" name="直線コネクタ 60">
            <a:extLst>
              <a:ext uri="{FF2B5EF4-FFF2-40B4-BE49-F238E27FC236}">
                <a16:creationId xmlns:a16="http://schemas.microsoft.com/office/drawing/2014/main" id="{78D2BAB3-5639-41A3-A5DA-02017C8AD9E6}"/>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8001764B-75E1-4CB2-9A09-2F79C8E61CD0}"/>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805494"/>
      </p:ext>
    </p:extLst>
  </p:cSld>
  <p:clrMap bg1="lt1" tx1="dk1" bg2="lt2" tx2="dk2" accent1="accent1" accent2="accent2" accent3="accent3" accent4="accent4" accent5="accent5" accent6="accent6" hlink="hlink" folHlink="folHlink"/>
  <p:sldLayoutIdLst>
    <p:sldLayoutId id="2147483854" r:id="rId1"/>
    <p:sldLayoutId id="2147483856" r:id="rId2"/>
    <p:sldLayoutId id="2147483865" r:id="rId3"/>
    <p:sldLayoutId id="2147483857" r:id="rId4"/>
    <p:sldLayoutId id="2147483841" r:id="rId5"/>
    <p:sldLayoutId id="2147483858" r:id="rId6"/>
    <p:sldLayoutId id="2147483860" r:id="rId7"/>
    <p:sldLayoutId id="2147483862" r:id="rId8"/>
    <p:sldLayoutId id="2147483868" r:id="rId9"/>
    <p:sldLayoutId id="2147483863" r:id="rId10"/>
    <p:sldLayoutId id="2147483866" r:id="rId11"/>
    <p:sldLayoutId id="2147483864" r:id="rId12"/>
    <p:sldLayoutId id="2147483851" r:id="rId13"/>
    <p:sldLayoutId id="2147483871" r:id="rId14"/>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9.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lateauview.mlit.go.jp/" TargetMode="Externa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www.city.osaka.lg.jp/ictsenryakushitsu/page/0000622670.html"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0.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jpeg"/><Relationship Id="rId7" Type="http://schemas.openxmlformats.org/officeDocument/2006/relationships/image" Target="../media/image78.png"/><Relationship Id="rId2" Type="http://schemas.openxmlformats.org/officeDocument/2006/relationships/image" Target="../media/image73.jpeg"/><Relationship Id="rId1" Type="http://schemas.openxmlformats.org/officeDocument/2006/relationships/slideLayout" Target="../slideLayouts/slideLayout1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8.png"/><Relationship Id="rId1" Type="http://schemas.openxmlformats.org/officeDocument/2006/relationships/slideLayout" Target="../slideLayouts/slideLayout11.xml"/><Relationship Id="rId5" Type="http://schemas.openxmlformats.org/officeDocument/2006/relationships/image" Target="../media/image90.pn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s://www.city.osaka.lg.jp/contents/wdu290/opendata/"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city.osaka.lg.jp/suido/category/3514-6-4-0-0-0-0-0-0-0.html" TargetMode="External"/><Relationship Id="rId2" Type="http://schemas.openxmlformats.org/officeDocument/2006/relationships/hyperlink" Target="https://www.city.osaka.lg.jp/kyoiku/page/0000533739.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80433"/>
            <a:ext cx="4960724" cy="670983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8" name="正方形/長方形 7">
            <a:extLst>
              <a:ext uri="{FF2B5EF4-FFF2-40B4-BE49-F238E27FC236}">
                <a16:creationId xmlns:a16="http://schemas.microsoft.com/office/drawing/2014/main" id="{0152FEB7-4E51-7972-E815-A7BFEC83F628}"/>
              </a:ext>
            </a:extLst>
          </p:cNvPr>
          <p:cNvSpPr/>
          <p:nvPr/>
        </p:nvSpPr>
        <p:spPr>
          <a:xfrm>
            <a:off x="1324361" y="3015343"/>
            <a:ext cx="2460172" cy="2449286"/>
          </a:xfrm>
          <a:prstGeom prst="rect">
            <a:avLst/>
          </a:prstGeom>
          <a:gradFill flip="none" rotWithShape="1">
            <a:gsLst>
              <a:gs pos="26000">
                <a:schemeClr val="accent1">
                  <a:lumMod val="5000"/>
                  <a:lumOff val="95000"/>
                </a:schemeClr>
              </a:gs>
              <a:gs pos="100000">
                <a:schemeClr val="accent1">
                  <a:lumMod val="45000"/>
                  <a:lumOff val="55000"/>
                  <a:alpha val="0"/>
                </a:schemeClr>
              </a:gs>
              <a:gs pos="100000">
                <a:schemeClr val="accent1">
                  <a:lumMod val="45000"/>
                  <a:lumOff val="55000"/>
                </a:schemeClr>
              </a:gs>
              <a:gs pos="65000">
                <a:schemeClr val="bg1"/>
              </a:gs>
              <a:gs pos="19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6" name="グループ化 5">
            <a:extLst>
              <a:ext uri="{FF2B5EF4-FFF2-40B4-BE49-F238E27FC236}">
                <a16:creationId xmlns:a16="http://schemas.microsoft.com/office/drawing/2014/main" id="{C650F8FA-AA23-A0FC-6A57-CEDAFD57B92F}"/>
              </a:ext>
            </a:extLst>
          </p:cNvPr>
          <p:cNvGrpSpPr/>
          <p:nvPr/>
        </p:nvGrpSpPr>
        <p:grpSpPr>
          <a:xfrm>
            <a:off x="6012000" y="2808000"/>
            <a:ext cx="2808000" cy="2700000"/>
            <a:chOff x="542336" y="1892745"/>
            <a:chExt cx="3546568" cy="3365675"/>
          </a:xfrm>
        </p:grpSpPr>
        <p:pic>
          <p:nvPicPr>
            <p:cNvPr id="7" name="図 6">
              <a:extLst>
                <a:ext uri="{FF2B5EF4-FFF2-40B4-BE49-F238E27FC236}">
                  <a16:creationId xmlns:a16="http://schemas.microsoft.com/office/drawing/2014/main" id="{4F91B9EC-F066-D243-064D-CB2C666A78CA}"/>
                </a:ext>
              </a:extLst>
            </p:cNvPr>
            <p:cNvPicPr>
              <a:picLocks noChangeAspect="1"/>
            </p:cNvPicPr>
            <p:nvPr/>
          </p:nvPicPr>
          <p:blipFill rotWithShape="1">
            <a:blip r:embed="rId3" cstate="screen">
              <a:alphaModFix amt="40000"/>
              <a:extLst>
                <a:ext uri="{BEBA8EAE-BF5A-486C-A8C5-ECC9F3942E4B}">
                  <a14:imgProps xmlns:a14="http://schemas.microsoft.com/office/drawing/2010/main">
                    <a14:imgLayer r:embed="rId4">
                      <a14:imgEffect>
                        <a14:backgroundRemoval t="3019" b="97170" l="2988" r="97891">
                          <a14:foregroundMark x1="50088" y1="66415" x2="59402" y2="83774"/>
                          <a14:foregroundMark x1="59402" y1="83774" x2="74692" y2="94340"/>
                          <a14:foregroundMark x1="74692" y1="94340" x2="89279" y2="86792"/>
                          <a14:foregroundMark x1="89279" y1="86792" x2="94200" y2="62830"/>
                          <a14:foregroundMark x1="94200" y1="62830" x2="82250" y2="51509"/>
                          <a14:foregroundMark x1="82250" y1="51509" x2="68366" y2="61321"/>
                          <a14:foregroundMark x1="68366" y1="61321" x2="66608" y2="79623"/>
                          <a14:foregroundMark x1="66608" y1="79623" x2="76977" y2="89623"/>
                          <a14:foregroundMark x1="76977" y1="89623" x2="82074" y2="61698"/>
                          <a14:foregroundMark x1="78559" y1="58302" x2="97891" y2="70943"/>
                          <a14:foregroundMark x1="83304" y1="64340" x2="69596" y2="82830"/>
                          <a14:foregroundMark x1="69596" y1="82830" x2="76274" y2="68302"/>
                          <a14:foregroundMark x1="76274" y1="68302" x2="78559" y2="70377"/>
                          <a14:foregroundMark x1="74692" y1="79811" x2="77856" y2="84717"/>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Mark x1="39719" y1="52264" x2="18629" y2="61698"/>
                          <a14:backgroundMark x1="18629" y1="61698" x2="26714" y2="81132"/>
                          <a14:backgroundMark x1="26714" y1="81132" x2="11951" y2="75849"/>
                          <a14:backgroundMark x1="11951" y1="75849" x2="30756" y2="84528"/>
                          <a14:backgroundMark x1="30756" y1="84528" x2="29877" y2="67170"/>
                          <a14:backgroundMark x1="29877" y1="67170" x2="42531" y2="53019"/>
                          <a14:backgroundMark x1="42531" y1="53019" x2="24429" y2="49811"/>
                          <a14:backgroundMark x1="24429" y1="49811" x2="27768" y2="70943"/>
                          <a14:backgroundMark x1="27768" y1="70943" x2="15114" y2="76981"/>
                          <a14:backgroundMark x1="15114" y1="76981" x2="21968" y2="92453"/>
                          <a14:backgroundMark x1="21968" y1="92453" x2="39367" y2="89245"/>
                          <a14:backgroundMark x1="39367" y1="89245" x2="42355" y2="62453"/>
                          <a14:backgroundMark x1="42355" y1="62453" x2="33216" y2="66981"/>
                          <a14:backgroundMark x1="33216" y1="66981" x2="33216" y2="66981"/>
                          <a14:backgroundMark x1="33216" y1="66981" x2="39016" y2="82075"/>
                          <a14:backgroundMark x1="39016" y1="82075" x2="21793" y2="83396"/>
                          <a14:backgroundMark x1="21793" y1="83396" x2="5975" y2="70377"/>
                          <a14:backgroundMark x1="5975" y1="70377" x2="18102" y2="87736"/>
                          <a14:backgroundMark x1="18102" y1="87736" x2="18453" y2="89811"/>
                          <a14:backgroundMark x1="7909" y1="55283" x2="18981" y2="83962"/>
                          <a14:backgroundMark x1="18981" y1="83962" x2="33216" y2="97547"/>
                          <a14:backgroundMark x1="33216" y1="97547" x2="43585" y2="73774"/>
                          <a14:backgroundMark x1="43585" y1="73774" x2="45870" y2="59057"/>
                          <a14:backgroundMark x1="45870" y1="59057" x2="31810" y2="61509"/>
                          <a14:backgroundMark x1="31810" y1="61509" x2="31986" y2="68868"/>
                          <a14:backgroundMark x1="43058" y1="79057" x2="10018" y2="69811"/>
                          <a14:backgroundMark x1="10018" y1="69811" x2="19684" y2="95660"/>
                          <a14:backgroundMark x1="19684" y1="95660" x2="23550" y2="97925"/>
                          <a14:backgroundMark x1="41125" y1="83019" x2="38137" y2="63585"/>
                          <a14:backgroundMark x1="38137" y1="63585" x2="45343" y2="51887"/>
                          <a14:backgroundMark x1="45343" y1="51887" x2="45518" y2="51887"/>
                          <a14:backgroundMark x1="45518" y1="51887" x2="38313" y2="52642"/>
                          <a14:backgroundMark x1="8963" y1="68868" x2="5097" y2="69623"/>
                          <a14:backgroundMark x1="27768" y1="98868" x2="21265" y2="98679"/>
                          <a14:backgroundMark x1="40422" y1="81698" x2="40422" y2="86038"/>
                        </a14:backgroundRemoval>
                      </a14:imgEffect>
                    </a14:imgLayer>
                  </a14:imgProps>
                </a:ext>
                <a:ext uri="{28A0092B-C50C-407E-A947-70E740481C1C}">
                  <a14:useLocalDpi xmlns:a14="http://schemas.microsoft.com/office/drawing/2010/main"/>
                </a:ext>
              </a:extLst>
            </a:blip>
            <a:srcRect l="1848"/>
            <a:stretch/>
          </p:blipFill>
          <p:spPr>
            <a:xfrm>
              <a:off x="542336" y="1892746"/>
              <a:ext cx="3546568" cy="3365673"/>
            </a:xfrm>
            <a:prstGeom prst="rect">
              <a:avLst/>
            </a:prstGeom>
          </p:spPr>
        </p:pic>
        <p:pic>
          <p:nvPicPr>
            <p:cNvPr id="12" name="図 11">
              <a:extLst>
                <a:ext uri="{FF2B5EF4-FFF2-40B4-BE49-F238E27FC236}">
                  <a16:creationId xmlns:a16="http://schemas.microsoft.com/office/drawing/2014/main" id="{80755047-BA94-10B2-89D2-C24CD14092D6}"/>
                </a:ext>
              </a:extLst>
            </p:cNvPr>
            <p:cNvPicPr>
              <a:picLocks noChangeAspect="1"/>
            </p:cNvPicPr>
            <p:nvPr/>
          </p:nvPicPr>
          <p:blipFill rotWithShape="1">
            <a:blip r:embed="rId5" cstate="screen">
              <a:alphaModFix/>
              <a:extLst>
                <a:ext uri="{BEBA8EAE-BF5A-486C-A8C5-ECC9F3942E4B}">
                  <a14:imgProps xmlns:a14="http://schemas.microsoft.com/office/drawing/2010/main">
                    <a14:imgLayer r:embed="rId4">
                      <a14:imgEffect>
                        <a14:backgroundRemoval t="3019" b="97358" l="2988" r="89807">
                          <a14:foregroundMark x1="45167" y1="51321" x2="22144" y2="54340"/>
                          <a14:foregroundMark x1="22144" y1="54340" x2="16169" y2="77547"/>
                          <a14:foregroundMark x1="16169" y1="77547" x2="29174" y2="86038"/>
                          <a14:foregroundMark x1="29174" y1="86038" x2="37258" y2="68302"/>
                          <a14:foregroundMark x1="37258" y1="68302" x2="24429" y2="76604"/>
                          <a14:foregroundMark x1="20387" y1="63019" x2="30404" y2="82453"/>
                          <a14:foregroundMark x1="30404" y1="82453" x2="11951" y2="84151"/>
                          <a14:foregroundMark x1="11951" y1="84151" x2="7557" y2="68679"/>
                          <a14:foregroundMark x1="7557" y1="68679" x2="19684" y2="60943"/>
                          <a14:foregroundMark x1="19684" y1="60943" x2="33040" y2="67358"/>
                          <a14:foregroundMark x1="33040" y1="67358" x2="38489" y2="90566"/>
                          <a14:foregroundMark x1="38489" y1="90566" x2="34271" y2="62453"/>
                          <a14:foregroundMark x1="34271" y1="62453" x2="15290" y2="63774"/>
                          <a14:foregroundMark x1="15290" y1="63774" x2="3163" y2="73396"/>
                          <a14:foregroundMark x1="20738" y1="90755" x2="35325" y2="94528"/>
                          <a14:foregroundMark x1="35325" y1="94528" x2="42707" y2="78679"/>
                          <a14:foregroundMark x1="42707" y1="78679" x2="42355" y2="78868"/>
                          <a14:foregroundMark x1="23550" y1="97358" x2="33216" y2="97358"/>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Removal>
                      </a14:imgEffect>
                    </a14:imgLayer>
                  </a14:imgProps>
                </a:ext>
                <a:ext uri="{28A0092B-C50C-407E-A947-70E740481C1C}">
                  <a14:useLocalDpi xmlns:a14="http://schemas.microsoft.com/office/drawing/2010/main"/>
                </a:ext>
              </a:extLst>
            </a:blip>
            <a:srcRect l="1848"/>
            <a:stretch/>
          </p:blipFill>
          <p:spPr>
            <a:xfrm>
              <a:off x="542336" y="1892747"/>
              <a:ext cx="3546568" cy="3365673"/>
            </a:xfrm>
            <a:prstGeom prst="rect">
              <a:avLst/>
            </a:prstGeom>
          </p:spPr>
        </p:pic>
        <p:pic>
          <p:nvPicPr>
            <p:cNvPr id="13" name="図 12">
              <a:extLst>
                <a:ext uri="{FF2B5EF4-FFF2-40B4-BE49-F238E27FC236}">
                  <a16:creationId xmlns:a16="http://schemas.microsoft.com/office/drawing/2014/main" id="{B8CDD095-48F6-A506-1748-786524339B9E}"/>
                </a:ext>
              </a:extLst>
            </p:cNvPr>
            <p:cNvPicPr>
              <a:picLocks noChangeAspect="1"/>
            </p:cNvPicPr>
            <p:nvPr/>
          </p:nvPicPr>
          <p:blipFill rotWithShape="1">
            <a:blip r:embed="rId6" cstate="screen">
              <a:alphaModFix amt="40000"/>
              <a:extLst>
                <a:ext uri="{BEBA8EAE-BF5A-486C-A8C5-ECC9F3942E4B}">
                  <a14:imgProps xmlns:a14="http://schemas.microsoft.com/office/drawing/2010/main">
                    <a14:imgLayer r:embed="rId4">
                      <a14:imgEffect>
                        <a14:backgroundRemoval t="3019" b="90000" l="11424" r="89807">
                          <a14:foregroundMark x1="62742" y1="39057" x2="47979" y2="28679"/>
                          <a14:foregroundMark x1="47979" y1="28679" x2="39719" y2="13396"/>
                          <a14:foregroundMark x1="39719" y1="13396" x2="61336" y2="9434"/>
                          <a14:foregroundMark x1="61336" y1="9434" x2="58524" y2="18868"/>
                          <a14:foregroundMark x1="44288" y1="16226" x2="61336" y2="18679"/>
                          <a14:foregroundMark x1="61336" y1="18679" x2="56415" y2="23396"/>
                          <a14:foregroundMark x1="57821" y1="14906" x2="61687" y2="17358"/>
                          <a14:foregroundMark x1="58348" y1="9623" x2="45694" y2="6226"/>
                          <a14:foregroundMark x1="46221" y1="3774" x2="55360" y2="3019"/>
                        </a14:backgroundRemoval>
                      </a14:imgEffect>
                    </a14:imgLayer>
                  </a14:imgProps>
                </a:ext>
                <a:ext uri="{28A0092B-C50C-407E-A947-70E740481C1C}">
                  <a14:useLocalDpi xmlns:a14="http://schemas.microsoft.com/office/drawing/2010/main"/>
                </a:ext>
              </a:extLst>
            </a:blip>
            <a:srcRect l="1848"/>
            <a:stretch/>
          </p:blipFill>
          <p:spPr>
            <a:xfrm>
              <a:off x="542336" y="1892745"/>
              <a:ext cx="3546568" cy="3365673"/>
            </a:xfrm>
            <a:prstGeom prst="rect">
              <a:avLst/>
            </a:prstGeom>
          </p:spPr>
        </p:pic>
      </p:grpSp>
      <p:sp>
        <p:nvSpPr>
          <p:cNvPr id="14" name="正方形/長方形 13">
            <a:extLst>
              <a:ext uri="{FF2B5EF4-FFF2-40B4-BE49-F238E27FC236}">
                <a16:creationId xmlns:a16="http://schemas.microsoft.com/office/drawing/2014/main" id="{320558C2-E4B4-0406-E664-7329E8AFF1D2}"/>
              </a:ext>
            </a:extLst>
          </p:cNvPr>
          <p:cNvSpPr/>
          <p:nvPr/>
        </p:nvSpPr>
        <p:spPr>
          <a:xfrm>
            <a:off x="5256554" y="1166681"/>
            <a:ext cx="4437787" cy="1064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108000" rtlCol="0" anchor="t"/>
          <a:lstStyle/>
          <a:p>
            <a:pPr algn="just"/>
            <a:r>
              <a:rPr kumimoji="1" lang="en-US" altLang="ja-JP" sz="1100">
                <a:solidFill>
                  <a:schemeClr val="tx1">
                    <a:lumMod val="75000"/>
                    <a:lumOff val="25000"/>
                  </a:schemeClr>
                </a:solidFill>
                <a:ea typeface="Yu Gothic UI" panose="020B0500000000000000" pitchFamily="50" charset="-128"/>
              </a:rPr>
              <a:t>IoE</a:t>
            </a:r>
            <a:r>
              <a:rPr kumimoji="1" lang="ja-JP" altLang="en-US" sz="1100">
                <a:solidFill>
                  <a:schemeClr val="tx1">
                    <a:lumMod val="75000"/>
                    <a:lumOff val="25000"/>
                  </a:schemeClr>
                </a:solidFill>
                <a:ea typeface="Yu Gothic UI" panose="020B0500000000000000" pitchFamily="50" charset="-128"/>
              </a:rPr>
              <a:t>等により多様なデータを収集し、</a:t>
            </a:r>
            <a:r>
              <a:rPr kumimoji="1" lang="en-US" altLang="ja-JP" sz="1100">
                <a:solidFill>
                  <a:schemeClr val="tx1">
                    <a:lumMod val="75000"/>
                    <a:lumOff val="25000"/>
                  </a:schemeClr>
                </a:solidFill>
                <a:latin typeface="+mn-ea"/>
              </a:rPr>
              <a:t>AI</a:t>
            </a:r>
            <a:r>
              <a:rPr kumimoji="1" lang="ja-JP" altLang="en-US" sz="1100">
                <a:solidFill>
                  <a:schemeClr val="tx1">
                    <a:lumMod val="75000"/>
                    <a:lumOff val="25000"/>
                  </a:schemeClr>
                </a:solidFill>
                <a:ea typeface="Yu Gothic UI" panose="020B0500000000000000" pitchFamily="50" charset="-128"/>
              </a:rPr>
              <a:t>等のデジタル技術を活用して分析します。</a:t>
            </a:r>
            <a:endParaRPr kumimoji="1" lang="en-US" altLang="ja-JP" sz="1100">
              <a:solidFill>
                <a:schemeClr val="tx1">
                  <a:lumMod val="75000"/>
                  <a:lumOff val="25000"/>
                </a:schemeClr>
              </a:solidFill>
              <a:ea typeface="Yu Gothic UI" panose="020B0500000000000000" pitchFamily="50" charset="-128"/>
            </a:endParaRPr>
          </a:p>
          <a:p>
            <a:pPr algn="just"/>
            <a:r>
              <a:rPr kumimoji="1" lang="ja-JP" altLang="en-US" sz="1100">
                <a:solidFill>
                  <a:schemeClr val="tx1">
                    <a:lumMod val="75000"/>
                    <a:lumOff val="25000"/>
                  </a:schemeClr>
                </a:solidFill>
                <a:ea typeface="Yu Gothic UI" panose="020B0500000000000000" pitchFamily="50" charset="-128"/>
              </a:rPr>
              <a:t>その結果を防災対策など社会や生活に反映し、便利・安心・安全に暮らせるまちの実現をめざします。</a:t>
            </a:r>
          </a:p>
          <a:p>
            <a:pPr algn="just"/>
            <a:r>
              <a:rPr kumimoji="1" lang="ja-JP" altLang="en-US" sz="1100">
                <a:solidFill>
                  <a:schemeClr val="tx1">
                    <a:lumMod val="75000"/>
                    <a:lumOff val="25000"/>
                  </a:schemeClr>
                </a:solidFill>
                <a:ea typeface="Yu Gothic UI" panose="020B0500000000000000" pitchFamily="50" charset="-128"/>
              </a:rPr>
              <a:t>また、産学民との連携により、社会課題の解決やイノベーションの創出などによるまちの活性化を図るなど、都市力の向上をめざします。</a:t>
            </a:r>
          </a:p>
        </p:txBody>
      </p:sp>
      <p:sp>
        <p:nvSpPr>
          <p:cNvPr id="15" name="正方形/長方形 14">
            <a:extLst>
              <a:ext uri="{FF2B5EF4-FFF2-40B4-BE49-F238E27FC236}">
                <a16:creationId xmlns:a16="http://schemas.microsoft.com/office/drawing/2014/main" id="{591F4AA6-D685-597D-7EFE-9C2607EEE0A5}"/>
              </a:ext>
            </a:extLst>
          </p:cNvPr>
          <p:cNvSpPr/>
          <p:nvPr/>
        </p:nvSpPr>
        <p:spPr>
          <a:xfrm>
            <a:off x="5256554" y="563708"/>
            <a:ext cx="373966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b="1" spc="50">
                <a:solidFill>
                  <a:srgbClr val="AF1932"/>
                </a:solidFill>
                <a:latin typeface="Yu Gothic UI" panose="020B0500000000000000" pitchFamily="50" charset="-128"/>
                <a:ea typeface="Yu Gothic UI" panose="020B0500000000000000" pitchFamily="50" charset="-128"/>
              </a:rPr>
              <a:t>便利・安心・安全に暮らせる、</a:t>
            </a:r>
            <a:br>
              <a:rPr kumimoji="1" lang="en-US" altLang="ja-JP" sz="1600" b="1" spc="50">
                <a:solidFill>
                  <a:srgbClr val="AF1932"/>
                </a:solidFill>
                <a:latin typeface="Yu Gothic UI" panose="020B0500000000000000" pitchFamily="50" charset="-128"/>
                <a:ea typeface="Yu Gothic UI" panose="020B0500000000000000" pitchFamily="50" charset="-128"/>
              </a:rPr>
            </a:br>
            <a:r>
              <a:rPr kumimoji="1" lang="ja-JP" altLang="en-US" sz="1600" b="1" spc="50">
                <a:solidFill>
                  <a:srgbClr val="AF1932"/>
                </a:solidFill>
                <a:latin typeface="Yu Gothic UI" panose="020B0500000000000000" pitchFamily="50" charset="-128"/>
                <a:ea typeface="Yu Gothic UI" panose="020B0500000000000000" pitchFamily="50" charset="-128"/>
              </a:rPr>
              <a:t>魅力・活力のあるまちの実現</a:t>
            </a:r>
            <a:endParaRPr kumimoji="1" lang="en-GB" altLang="ja-JP" sz="1600" b="1" spc="50">
              <a:solidFill>
                <a:srgbClr val="AF1932"/>
              </a:solidFill>
              <a:latin typeface="Yu Gothic UI" panose="020B0500000000000000" pitchFamily="50" charset="-128"/>
              <a:ea typeface="Yu Gothic UI" panose="020B0500000000000000" pitchFamily="50" charset="-128"/>
            </a:endParaRPr>
          </a:p>
        </p:txBody>
      </p:sp>
      <p:cxnSp>
        <p:nvCxnSpPr>
          <p:cNvPr id="16" name="直線コネクタ 15">
            <a:extLst>
              <a:ext uri="{FF2B5EF4-FFF2-40B4-BE49-F238E27FC236}">
                <a16:creationId xmlns:a16="http://schemas.microsoft.com/office/drawing/2014/main" id="{CE1BDF00-6D59-D01F-8637-E080684A6523}"/>
              </a:ext>
            </a:extLst>
          </p:cNvPr>
          <p:cNvCxnSpPr>
            <a:cxnSpLocks/>
          </p:cNvCxnSpPr>
          <p:nvPr/>
        </p:nvCxnSpPr>
        <p:spPr>
          <a:xfrm flipH="1">
            <a:off x="5256554" y="1090441"/>
            <a:ext cx="3634901" cy="0"/>
          </a:xfrm>
          <a:prstGeom prst="line">
            <a:avLst/>
          </a:prstGeom>
          <a:ln w="12700">
            <a:solidFill>
              <a:srgbClr val="AF1932"/>
            </a:solidFill>
            <a:headEnd type="ova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8AC06CA5-79EB-1D1A-6576-ED1E5A74DA3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256193" y="3685747"/>
            <a:ext cx="2596507" cy="240783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4205287" cy="1252808"/>
          </a:xfrm>
        </p:spPr>
        <p:txBody>
          <a:bodyPr/>
          <a:lstStyle/>
          <a:p>
            <a:r>
              <a:rPr lang="ja-JP" altLang="en-US" spc="300">
                <a:ln w="9525">
                  <a:solidFill>
                    <a:schemeClr val="bg1"/>
                  </a:solidFill>
                </a:ln>
                <a:solidFill>
                  <a:schemeClr val="bg1"/>
                </a:solidFill>
                <a:latin typeface="+mj-lt"/>
              </a:rPr>
              <a:t>都市・まち</a:t>
            </a:r>
            <a:r>
              <a:rPr lang="en-US" altLang="ja-JP" spc="300">
                <a:ln w="9525">
                  <a:solidFill>
                    <a:schemeClr val="bg1"/>
                  </a:solidFill>
                </a:ln>
                <a:solidFill>
                  <a:schemeClr val="bg1"/>
                </a:solidFill>
                <a:latin typeface="+mj-lt"/>
              </a:rPr>
              <a:t>DX</a:t>
            </a:r>
            <a:endParaRPr lang="ja-JP" altLang="en-US" spc="300">
              <a:ln w="9525">
                <a:solidFill>
                  <a:schemeClr val="bg1"/>
                </a:solidFill>
              </a:ln>
              <a:solidFill>
                <a:schemeClr val="bg1"/>
              </a:solidFill>
              <a:latin typeface="+mj-lt"/>
            </a:endParaRPr>
          </a:p>
        </p:txBody>
      </p:sp>
      <p:sp>
        <p:nvSpPr>
          <p:cNvPr id="9" name="スライド番号プレースホルダー 2">
            <a:extLst>
              <a:ext uri="{FF2B5EF4-FFF2-40B4-BE49-F238E27FC236}">
                <a16:creationId xmlns:a16="http://schemas.microsoft.com/office/drawing/2014/main" id="{4F1CDE48-5E2E-9A59-2CEC-C4AEE118AE52}"/>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63</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360362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D370748-7765-2B50-1AB2-36740C0B045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72</a:t>
            </a:fld>
            <a:endParaRPr kumimoji="1" lang="en-GB">
              <a:latin typeface="Yu Gothic UI" panose="020B0500000000000000" pitchFamily="50" charset="-128"/>
              <a:ea typeface="Yu Gothic UI" panose="020B0500000000000000" pitchFamily="50" charset="-128"/>
            </a:endParaRPr>
          </a:p>
        </p:txBody>
      </p:sp>
      <p:sp>
        <p:nvSpPr>
          <p:cNvPr id="23" name="テキスト プレースホルダー 22">
            <a:extLst>
              <a:ext uri="{FF2B5EF4-FFF2-40B4-BE49-F238E27FC236}">
                <a16:creationId xmlns:a16="http://schemas.microsoft.com/office/drawing/2014/main" id="{7A228849-5984-3B8F-4E6A-809EA05C1BEC}"/>
              </a:ext>
            </a:extLst>
          </p:cNvPr>
          <p:cNvSpPr>
            <a:spLocks noGrp="1"/>
          </p:cNvSpPr>
          <p:nvPr>
            <p:ph type="body" sz="quarter" idx="13"/>
          </p:nvPr>
        </p:nvSpPr>
        <p:spPr>
          <a:xfrm>
            <a:off x="5904000" y="1346800"/>
            <a:ext cx="3414740" cy="663928"/>
          </a:xfrm>
        </p:spPr>
        <p:txBody>
          <a:bodyPr/>
          <a:lstStyle/>
          <a:p>
            <a:r>
              <a:rPr lang="ja-JP" altLang="en-US"/>
              <a:t>特殊車両通行許可制度がより広く認知され、当該制度を遵守する意識が事業者に根付いていること。</a:t>
            </a:r>
          </a:p>
        </p:txBody>
      </p:sp>
      <p:graphicFrame>
        <p:nvGraphicFramePr>
          <p:cNvPr id="36" name="表 35">
            <a:extLst>
              <a:ext uri="{FF2B5EF4-FFF2-40B4-BE49-F238E27FC236}">
                <a16:creationId xmlns:a16="http://schemas.microsoft.com/office/drawing/2014/main" id="{5479E0E7-BB31-1E2E-301E-4315381E2201}"/>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7" name="テキスト プレースホルダー 3">
            <a:extLst>
              <a:ext uri="{FF2B5EF4-FFF2-40B4-BE49-F238E27FC236}">
                <a16:creationId xmlns:a16="http://schemas.microsoft.com/office/drawing/2014/main" id="{72B0ACDD-2E34-2B80-08B3-26E666692E2E}"/>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道路は車両が安全・円滑に通行できるよう整備されており、制限値を超える車両は、原則として通行できないが、やむを得ず制限値を超える車両を通行させる必要が生じた場合、車両構造・積載貨物の特殊性等を審査し、必要な条件を付して車両の通行を許可する</a:t>
            </a:r>
            <a:r>
              <a:rPr lang="en-US" altLang="ja-JP" sz="1100">
                <a:solidFill>
                  <a:srgbClr val="000000"/>
                </a:solidFill>
                <a:latin typeface="Yu Gothic UI" panose="020B0500000000000000" pitchFamily="50" charset="-128"/>
                <a:ea typeface="Yu Gothic UI" panose="020B0500000000000000" pitchFamily="50" charset="-128"/>
              </a:rPr>
              <a:t>『</a:t>
            </a:r>
            <a:r>
              <a:rPr lang="ja-JP" altLang="en-US" sz="1100">
                <a:solidFill>
                  <a:srgbClr val="000000"/>
                </a:solidFill>
                <a:latin typeface="Yu Gothic UI" panose="020B0500000000000000" pitchFamily="50" charset="-128"/>
                <a:ea typeface="Yu Gothic UI" panose="020B0500000000000000" pitchFamily="50" charset="-128"/>
              </a:rPr>
              <a:t>特殊車両通行許可制度</a:t>
            </a:r>
            <a:r>
              <a:rPr lang="en-US" altLang="ja-JP" sz="1100">
                <a:solidFill>
                  <a:srgbClr val="000000"/>
                </a:solidFill>
                <a:latin typeface="Yu Gothic UI" panose="020B0500000000000000" pitchFamily="50" charset="-128"/>
                <a:ea typeface="Yu Gothic UI" panose="020B0500000000000000" pitchFamily="50" charset="-128"/>
              </a:rPr>
              <a:t>』</a:t>
            </a:r>
            <a:r>
              <a:rPr lang="ja-JP" altLang="en-US" sz="1100">
                <a:solidFill>
                  <a:srgbClr val="000000"/>
                </a:solidFill>
                <a:latin typeface="Yu Gothic UI" panose="020B0500000000000000" pitchFamily="50" charset="-128"/>
                <a:ea typeface="Yu Gothic UI" panose="020B0500000000000000" pitchFamily="50" charset="-128"/>
              </a:rPr>
              <a:t>が設けられている。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無許可の車両は、事故につながりやすいだけでなく、道路橋に損傷を与え轍やクラックを発生させるため、適正な申請を促すべく特殊車両の取締りを実施する必要がある。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許可申請に関する業務において、大阪市特殊車両通行許可オンライン申請システム（以下、「特車システム」という。）の運用を行う。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走行する車両を撮影した画像から、</a:t>
            </a:r>
            <a:r>
              <a:rPr lang="en-US" altLang="ja-JP" sz="1100">
                <a:solidFill>
                  <a:srgbClr val="000000"/>
                </a:solidFill>
                <a:latin typeface="Yu Gothic UI" panose="020B0500000000000000" pitchFamily="50" charset="-128"/>
                <a:ea typeface="Yu Gothic UI" panose="020B0500000000000000" pitchFamily="50" charset="-128"/>
              </a:rPr>
              <a:t>AI</a:t>
            </a:r>
            <a:r>
              <a:rPr lang="ja-JP" altLang="en-US" sz="1100">
                <a:solidFill>
                  <a:srgbClr val="000000"/>
                </a:solidFill>
                <a:latin typeface="Yu Gothic UI" panose="020B0500000000000000" pitchFamily="50" charset="-128"/>
                <a:ea typeface="Yu Gothic UI" panose="020B0500000000000000" pitchFamily="50" charset="-128"/>
              </a:rPr>
              <a:t>において車両の幅を基準に特殊車両を識別し、当該車両の車両番号を国の保有するデータと突合・実態調査のうえ、行政処分を行う。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これにより、特殊車両が適正な経路を通行することになり、市民の交通安全対策、道路構造物の保全に寄与する。</a:t>
            </a:r>
          </a:p>
        </p:txBody>
      </p:sp>
      <p:sp>
        <p:nvSpPr>
          <p:cNvPr id="38" name="テキスト プレースホルダー 12">
            <a:extLst>
              <a:ext uri="{FF2B5EF4-FFF2-40B4-BE49-F238E27FC236}">
                <a16:creationId xmlns:a16="http://schemas.microsoft.com/office/drawing/2014/main" id="{033E9C03-62E7-6AED-CB5F-484D54ABFC63}"/>
              </a:ext>
            </a:extLst>
          </p:cNvPr>
          <p:cNvSpPr txBox="1">
            <a:spLocks/>
          </p:cNvSpPr>
          <p:nvPr/>
        </p:nvSpPr>
        <p:spPr>
          <a:xfrm>
            <a:off x="457200" y="48006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a:latin typeface="+mn-ea"/>
              </a:rPr>
              <a:t>2024</a:t>
            </a:r>
            <a:r>
              <a:rPr lang="ja-JP" altLang="en-US" sz="1100">
                <a:latin typeface="+mn-ea"/>
              </a:rPr>
              <a:t>年３月に</a:t>
            </a:r>
            <a:r>
              <a:rPr lang="en-US" altLang="ja-JP" sz="1100">
                <a:latin typeface="+mn-ea"/>
              </a:rPr>
              <a:t>AI</a:t>
            </a:r>
            <a:r>
              <a:rPr lang="ja-JP" altLang="en-US" sz="1100">
                <a:latin typeface="+mn-ea"/>
              </a:rPr>
              <a:t>による解析システムを開発し、取締り場所を選定。</a:t>
            </a:r>
          </a:p>
          <a:p>
            <a:pPr marL="87313" indent="-87313">
              <a:lnSpc>
                <a:spcPts val="1500"/>
              </a:lnSpc>
            </a:pPr>
            <a:r>
              <a:rPr lang="en-US" altLang="ja-JP" sz="1100">
                <a:latin typeface="+mn-ea"/>
              </a:rPr>
              <a:t>2024</a:t>
            </a:r>
            <a:r>
              <a:rPr lang="ja-JP" altLang="en-US" sz="1100">
                <a:latin typeface="+mn-ea"/>
              </a:rPr>
              <a:t>年７月より、特車システムを開発中。</a:t>
            </a:r>
          </a:p>
        </p:txBody>
      </p:sp>
      <p:grpSp>
        <p:nvGrpSpPr>
          <p:cNvPr id="39" name="グループ化 38">
            <a:extLst>
              <a:ext uri="{FF2B5EF4-FFF2-40B4-BE49-F238E27FC236}">
                <a16:creationId xmlns:a16="http://schemas.microsoft.com/office/drawing/2014/main" id="{C1621518-65F0-EFD0-79C8-464CBDAAB2FA}"/>
              </a:ext>
            </a:extLst>
          </p:cNvPr>
          <p:cNvGrpSpPr/>
          <p:nvPr/>
        </p:nvGrpSpPr>
        <p:grpSpPr>
          <a:xfrm>
            <a:off x="447675" y="4495800"/>
            <a:ext cx="1375502" cy="243520"/>
            <a:chOff x="528309" y="7695403"/>
            <a:chExt cx="1375502" cy="243520"/>
          </a:xfrm>
        </p:grpSpPr>
        <p:sp>
          <p:nvSpPr>
            <p:cNvPr id="40" name="正方形/長方形 39">
              <a:extLst>
                <a:ext uri="{FF2B5EF4-FFF2-40B4-BE49-F238E27FC236}">
                  <a16:creationId xmlns:a16="http://schemas.microsoft.com/office/drawing/2014/main" id="{7CA4F360-10D2-1F63-4B3F-C973D57CA79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C79B5238-52D3-2495-0044-77F789F1C9A8}"/>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42" name="図 41">
            <a:extLst>
              <a:ext uri="{FF2B5EF4-FFF2-40B4-BE49-F238E27FC236}">
                <a16:creationId xmlns:a16="http://schemas.microsoft.com/office/drawing/2014/main" id="{D5979C81-D2D5-E3EF-E923-B9B094AEF7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7500" y="5392437"/>
            <a:ext cx="2213997" cy="1105488"/>
          </a:xfrm>
          <a:prstGeom prst="rect">
            <a:avLst/>
          </a:prstGeom>
        </p:spPr>
      </p:pic>
      <p:sp>
        <p:nvSpPr>
          <p:cNvPr id="43" name="テキスト ボックス 39">
            <a:extLst>
              <a:ext uri="{FF2B5EF4-FFF2-40B4-BE49-F238E27FC236}">
                <a16:creationId xmlns:a16="http://schemas.microsoft.com/office/drawing/2014/main" id="{5FFA6077-3169-0008-ECF2-B230A672A837}"/>
              </a:ext>
            </a:extLst>
          </p:cNvPr>
          <p:cNvSpPr txBox="1"/>
          <p:nvPr/>
        </p:nvSpPr>
        <p:spPr>
          <a:xfrm>
            <a:off x="1934817" y="6477000"/>
            <a:ext cx="808383" cy="246221"/>
          </a:xfrm>
          <a:prstGeom prst="rect">
            <a:avLst/>
          </a:prstGeom>
          <a:noFill/>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r>
              <a:rPr kumimoji="1" lang="ja-JP" altLang="en-US" sz="1000" b="1" kern="0">
                <a:latin typeface="Yu Gothic UI" panose="020B0500000000000000" pitchFamily="50" charset="-128"/>
                <a:ea typeface="Yu Gothic UI" panose="020B0500000000000000" pitchFamily="50" charset="-128"/>
              </a:rPr>
              <a:t>撮影イメージ</a:t>
            </a:r>
            <a:endParaRPr kumimoji="1" lang="en-US" altLang="ja-JP" sz="1000" b="1" kern="0">
              <a:latin typeface="Yu Gothic UI" panose="020B0500000000000000" pitchFamily="50" charset="-128"/>
              <a:ea typeface="Yu Gothic UI" panose="020B0500000000000000" pitchFamily="50" charset="-128"/>
            </a:endParaRPr>
          </a:p>
        </p:txBody>
      </p:sp>
      <p:sp>
        <p:nvSpPr>
          <p:cNvPr id="44" name="正方形/長方形 43">
            <a:extLst>
              <a:ext uri="{FF2B5EF4-FFF2-40B4-BE49-F238E27FC236}">
                <a16:creationId xmlns:a16="http://schemas.microsoft.com/office/drawing/2014/main" id="{1421317C-02D3-8BB2-6163-DB23C8C134A9}"/>
              </a:ext>
            </a:extLst>
          </p:cNvPr>
          <p:cNvSpPr/>
          <p:nvPr/>
        </p:nvSpPr>
        <p:spPr>
          <a:xfrm>
            <a:off x="4860000" y="1296000"/>
            <a:ext cx="972000" cy="8376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5" name="テキスト プレースホルダー 29">
            <a:extLst>
              <a:ext uri="{FF2B5EF4-FFF2-40B4-BE49-F238E27FC236}">
                <a16:creationId xmlns:a16="http://schemas.microsoft.com/office/drawing/2014/main" id="{D9A4A60C-ECA3-5A7F-6667-CE167E141E7F}"/>
              </a:ext>
            </a:extLst>
          </p:cNvPr>
          <p:cNvSpPr txBox="1">
            <a:spLocks/>
          </p:cNvSpPr>
          <p:nvPr/>
        </p:nvSpPr>
        <p:spPr>
          <a:xfrm>
            <a:off x="5904000" y="2249719"/>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特殊車両の申請許可業務の標準処理時間</a:t>
            </a:r>
            <a:endParaRPr lang="en-US" altLang="ja-JP"/>
          </a:p>
          <a:p>
            <a:endParaRPr lang="en-US" altLang="ja-JP"/>
          </a:p>
          <a:p>
            <a:endParaRPr lang="en-US" altLang="ja-JP"/>
          </a:p>
          <a:p>
            <a:endParaRPr lang="en-US" altLang="ja-JP"/>
          </a:p>
          <a:p>
            <a:r>
              <a:rPr lang="ja-JP" altLang="en-US"/>
              <a:t>人的・</a:t>
            </a:r>
            <a:r>
              <a:rPr lang="en-US" altLang="ja-JP"/>
              <a:t>AI</a:t>
            </a:r>
            <a:r>
              <a:rPr lang="ja-JP" altLang="en-US"/>
              <a:t>取締り回数（年間）</a:t>
            </a:r>
            <a:endParaRPr lang="en-US" altLang="ja-JP"/>
          </a:p>
        </p:txBody>
      </p:sp>
      <p:sp>
        <p:nvSpPr>
          <p:cNvPr id="46" name="正方形/長方形 45">
            <a:extLst>
              <a:ext uri="{FF2B5EF4-FFF2-40B4-BE49-F238E27FC236}">
                <a16:creationId xmlns:a16="http://schemas.microsoft.com/office/drawing/2014/main" id="{27D7FD1D-55C7-E8BF-5295-D9DB702CE9DE}"/>
              </a:ext>
            </a:extLst>
          </p:cNvPr>
          <p:cNvSpPr/>
          <p:nvPr/>
        </p:nvSpPr>
        <p:spPr>
          <a:xfrm>
            <a:off x="4860000" y="2209800"/>
            <a:ext cx="972000" cy="228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7" name="表プレースホルダー 18">
            <a:extLst>
              <a:ext uri="{FF2B5EF4-FFF2-40B4-BE49-F238E27FC236}">
                <a16:creationId xmlns:a16="http://schemas.microsoft.com/office/drawing/2014/main" id="{B17F7F9A-63FF-C29D-3F8F-F169002F93D5}"/>
              </a:ext>
            </a:extLst>
          </p:cNvPr>
          <p:cNvGraphicFramePr>
            <a:graphicFrameLocks/>
          </p:cNvGraphicFramePr>
          <p:nvPr>
            <p:extLst>
              <p:ext uri="{D42A27DB-BD31-4B8C-83A1-F6EECF244321}">
                <p14:modId xmlns:p14="http://schemas.microsoft.com/office/powerpoint/2010/main" val="3135785077"/>
              </p:ext>
            </p:extLst>
          </p:nvPr>
        </p:nvGraphicFramePr>
        <p:xfrm>
          <a:off x="5957327" y="2514600"/>
          <a:ext cx="3216272" cy="73119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a:t>
                      </a:r>
                      <a:r>
                        <a:rPr kumimoji="1" lang="ja-JP" altLang="en-US" sz="1000">
                          <a:solidFill>
                            <a:schemeClr val="tx1"/>
                          </a:solidFill>
                          <a:latin typeface="Yu Gothic UI" panose="020B0500000000000000" pitchFamily="50" charset="-128"/>
                          <a:ea typeface="Yu Gothic UI" panose="020B0500000000000000" pitchFamily="50" charset="-128"/>
                        </a:rPr>
                        <a:t>週間</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4</a:t>
                      </a:r>
                      <a:r>
                        <a:rPr kumimoji="1" lang="ja-JP" altLang="en-US" sz="1000" dirty="0">
                          <a:solidFill>
                            <a:schemeClr val="tx1"/>
                          </a:solidFill>
                          <a:latin typeface="Yu Gothic UI" panose="020B0500000000000000" pitchFamily="50" charset="-128"/>
                          <a:ea typeface="Yu Gothic UI" panose="020B0500000000000000" pitchFamily="50" charset="-128"/>
                        </a:rPr>
                        <a:t>週間</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48" name="表プレースホルダー 18">
            <a:extLst>
              <a:ext uri="{FF2B5EF4-FFF2-40B4-BE49-F238E27FC236}">
                <a16:creationId xmlns:a16="http://schemas.microsoft.com/office/drawing/2014/main" id="{D8A265BF-7925-04C1-4BF8-8C8F2D591DCD}"/>
              </a:ext>
            </a:extLst>
          </p:cNvPr>
          <p:cNvGraphicFramePr>
            <a:graphicFrameLocks/>
          </p:cNvGraphicFramePr>
          <p:nvPr>
            <p:extLst>
              <p:ext uri="{D42A27DB-BD31-4B8C-83A1-F6EECF244321}">
                <p14:modId xmlns:p14="http://schemas.microsoft.com/office/powerpoint/2010/main" val="378677114"/>
              </p:ext>
            </p:extLst>
          </p:nvPr>
        </p:nvGraphicFramePr>
        <p:xfrm>
          <a:off x="5961108" y="3505200"/>
          <a:ext cx="3216272" cy="9448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a:t>
                      </a:r>
                      <a:r>
                        <a:rPr kumimoji="1" lang="ja-JP" altLang="en-US" sz="1000">
                          <a:solidFill>
                            <a:schemeClr val="tx1"/>
                          </a:solidFill>
                          <a:latin typeface="Yu Gothic UI" panose="020B0500000000000000" pitchFamily="50" charset="-128"/>
                          <a:ea typeface="Yu Gothic UI" panose="020B0500000000000000" pitchFamily="50" charset="-128"/>
                        </a:rPr>
                        <a:t>回</a:t>
                      </a:r>
                      <a:br>
                        <a:rPr kumimoji="1" lang="en-US" altLang="ja-JP" sz="1000">
                          <a:solidFill>
                            <a:schemeClr val="tx1"/>
                          </a:solidFill>
                          <a:latin typeface="Yu Gothic UI" panose="020B0500000000000000" pitchFamily="50" charset="-128"/>
                          <a:ea typeface="Yu Gothic UI" panose="020B0500000000000000" pitchFamily="50" charset="-128"/>
                        </a:rPr>
                      </a:br>
                      <a:r>
                        <a:rPr kumimoji="1" lang="ja-JP" altLang="en-US" sz="1000">
                          <a:solidFill>
                            <a:schemeClr val="tx1"/>
                          </a:solidFill>
                          <a:latin typeface="Yu Gothic UI" panose="020B0500000000000000" pitchFamily="50" charset="-128"/>
                          <a:ea typeface="Yu Gothic UI" panose="020B0500000000000000" pitchFamily="50" charset="-128"/>
                        </a:rPr>
                        <a:t>（人的取締りのみ）</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8</a:t>
                      </a:r>
                      <a:r>
                        <a:rPr kumimoji="1" lang="ja-JP" altLang="en-US" sz="1000">
                          <a:solidFill>
                            <a:schemeClr val="tx1"/>
                          </a:solidFill>
                          <a:latin typeface="Yu Gothic UI" panose="020B0500000000000000" pitchFamily="50" charset="-128"/>
                          <a:ea typeface="Yu Gothic UI" panose="020B0500000000000000" pitchFamily="50" charset="-128"/>
                        </a:rPr>
                        <a:t>回</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８回</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8</a:t>
                      </a:r>
                      <a:r>
                        <a:rPr kumimoji="1" lang="ja-JP" altLang="en-US" sz="1000" dirty="0">
                          <a:solidFill>
                            <a:schemeClr val="tx1"/>
                          </a:solidFill>
                          <a:latin typeface="Yu Gothic UI" panose="020B0500000000000000" pitchFamily="50" charset="-128"/>
                          <a:ea typeface="Yu Gothic UI" panose="020B0500000000000000" pitchFamily="50" charset="-128"/>
                        </a:rPr>
                        <a:t>回</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pSp>
        <p:nvGrpSpPr>
          <p:cNvPr id="49" name="グループ化 48">
            <a:extLst>
              <a:ext uri="{FF2B5EF4-FFF2-40B4-BE49-F238E27FC236}">
                <a16:creationId xmlns:a16="http://schemas.microsoft.com/office/drawing/2014/main" id="{E16FDF9B-4A54-540E-9E82-F4FFAB6CF54E}"/>
              </a:ext>
            </a:extLst>
          </p:cNvPr>
          <p:cNvGrpSpPr/>
          <p:nvPr/>
        </p:nvGrpSpPr>
        <p:grpSpPr>
          <a:xfrm>
            <a:off x="4881838" y="4727280"/>
            <a:ext cx="1157494" cy="243520"/>
            <a:chOff x="528309" y="7695403"/>
            <a:chExt cx="1157494" cy="243520"/>
          </a:xfrm>
        </p:grpSpPr>
        <p:sp>
          <p:nvSpPr>
            <p:cNvPr id="50" name="正方形/長方形 49">
              <a:extLst>
                <a:ext uri="{FF2B5EF4-FFF2-40B4-BE49-F238E27FC236}">
                  <a16:creationId xmlns:a16="http://schemas.microsoft.com/office/drawing/2014/main" id="{E1853171-8C99-08CE-B226-9F5E459CE576}"/>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1" name="テキスト ボックス 50">
              <a:extLst>
                <a:ext uri="{FF2B5EF4-FFF2-40B4-BE49-F238E27FC236}">
                  <a16:creationId xmlns:a16="http://schemas.microsoft.com/office/drawing/2014/main" id="{77A1C7D5-508A-7BDC-5BB1-71F56F906DC6}"/>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13921D62-0345-5DE4-72E3-5313C97E142B}"/>
              </a:ext>
            </a:extLst>
          </p:cNvPr>
          <p:cNvSpPr/>
          <p:nvPr/>
        </p:nvSpPr>
        <p:spPr>
          <a:xfrm>
            <a:off x="6972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3" name="正方形/長方形 52">
            <a:extLst>
              <a:ext uri="{FF2B5EF4-FFF2-40B4-BE49-F238E27FC236}">
                <a16:creationId xmlns:a16="http://schemas.microsoft.com/office/drawing/2014/main" id="{E7F2FDE4-B5A7-6017-D0ED-0A3A5F77B4B3}"/>
              </a:ext>
            </a:extLst>
          </p:cNvPr>
          <p:cNvSpPr/>
          <p:nvPr/>
        </p:nvSpPr>
        <p:spPr>
          <a:xfrm>
            <a:off x="5928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正方形/長方形 53">
            <a:extLst>
              <a:ext uri="{FF2B5EF4-FFF2-40B4-BE49-F238E27FC236}">
                <a16:creationId xmlns:a16="http://schemas.microsoft.com/office/drawing/2014/main" id="{9723633F-0940-BC77-47FD-A73AA9BAA79E}"/>
              </a:ext>
            </a:extLst>
          </p:cNvPr>
          <p:cNvSpPr/>
          <p:nvPr/>
        </p:nvSpPr>
        <p:spPr>
          <a:xfrm>
            <a:off x="8016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5" name="テキスト ボックス 54">
            <a:extLst>
              <a:ext uri="{FF2B5EF4-FFF2-40B4-BE49-F238E27FC236}">
                <a16:creationId xmlns:a16="http://schemas.microsoft.com/office/drawing/2014/main" id="{03A11BFD-D6D0-2E7D-3136-988E38800A41}"/>
              </a:ext>
            </a:extLst>
          </p:cNvPr>
          <p:cNvSpPr txBox="1"/>
          <p:nvPr/>
        </p:nvSpPr>
        <p:spPr>
          <a:xfrm>
            <a:off x="4876800"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による取締り</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6" name="ホームベース 30">
            <a:extLst>
              <a:ext uri="{FF2B5EF4-FFF2-40B4-BE49-F238E27FC236}">
                <a16:creationId xmlns:a16="http://schemas.microsoft.com/office/drawing/2014/main" id="{0074B519-09B6-795E-9938-908639BA785E}"/>
              </a:ext>
            </a:extLst>
          </p:cNvPr>
          <p:cNvSpPr/>
          <p:nvPr/>
        </p:nvSpPr>
        <p:spPr>
          <a:xfrm>
            <a:off x="5928478" y="539408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実施</a:t>
            </a:r>
          </a:p>
        </p:txBody>
      </p:sp>
      <p:sp>
        <p:nvSpPr>
          <p:cNvPr id="59" name="テキスト ボックス 58">
            <a:extLst>
              <a:ext uri="{FF2B5EF4-FFF2-40B4-BE49-F238E27FC236}">
                <a16:creationId xmlns:a16="http://schemas.microsoft.com/office/drawing/2014/main" id="{A3AD7859-1B23-7631-2FCC-357F030C218C}"/>
              </a:ext>
            </a:extLst>
          </p:cNvPr>
          <p:cNvSpPr txBox="1"/>
          <p:nvPr/>
        </p:nvSpPr>
        <p:spPr>
          <a:xfrm>
            <a:off x="4876800" y="5913771"/>
            <a:ext cx="972000" cy="6938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特殊車両の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申請許可業務の最適化</a:t>
            </a:r>
          </a:p>
        </p:txBody>
      </p:sp>
      <p:sp>
        <p:nvSpPr>
          <p:cNvPr id="60" name="ホームベース 30">
            <a:extLst>
              <a:ext uri="{FF2B5EF4-FFF2-40B4-BE49-F238E27FC236}">
                <a16:creationId xmlns:a16="http://schemas.microsoft.com/office/drawing/2014/main" id="{4DB80A7B-B91E-4F37-ABD8-F4C91C366117}"/>
              </a:ext>
            </a:extLst>
          </p:cNvPr>
          <p:cNvSpPr/>
          <p:nvPr/>
        </p:nvSpPr>
        <p:spPr>
          <a:xfrm>
            <a:off x="5928478" y="5913771"/>
            <a:ext cx="624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特車システム開発</a:t>
            </a:r>
          </a:p>
        </p:txBody>
      </p:sp>
      <p:sp>
        <p:nvSpPr>
          <p:cNvPr id="63" name="ホームベース 30">
            <a:extLst>
              <a:ext uri="{FF2B5EF4-FFF2-40B4-BE49-F238E27FC236}">
                <a16:creationId xmlns:a16="http://schemas.microsoft.com/office/drawing/2014/main" id="{3EAC3809-4EAC-EF85-6EA1-68B7983FC4BA}"/>
              </a:ext>
            </a:extLst>
          </p:cNvPr>
          <p:cNvSpPr/>
          <p:nvPr/>
        </p:nvSpPr>
        <p:spPr>
          <a:xfrm>
            <a:off x="6538078" y="6283628"/>
            <a:ext cx="24535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特車システムによる申請受付</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grpSp>
        <p:nvGrpSpPr>
          <p:cNvPr id="4" name="グループ化 3">
            <a:extLst>
              <a:ext uri="{FF2B5EF4-FFF2-40B4-BE49-F238E27FC236}">
                <a16:creationId xmlns:a16="http://schemas.microsoft.com/office/drawing/2014/main" id="{9F1D058B-FFC0-58FA-C130-B91FE68485EF}"/>
              </a:ext>
            </a:extLst>
          </p:cNvPr>
          <p:cNvGrpSpPr/>
          <p:nvPr/>
        </p:nvGrpSpPr>
        <p:grpSpPr>
          <a:xfrm>
            <a:off x="4881600" y="892800"/>
            <a:ext cx="2011895" cy="243520"/>
            <a:chOff x="528309" y="3016181"/>
            <a:chExt cx="2011895" cy="243520"/>
          </a:xfrm>
        </p:grpSpPr>
        <p:sp>
          <p:nvSpPr>
            <p:cNvPr id="5" name="正方形/長方形 4">
              <a:extLst>
                <a:ext uri="{FF2B5EF4-FFF2-40B4-BE49-F238E27FC236}">
                  <a16:creationId xmlns:a16="http://schemas.microsoft.com/office/drawing/2014/main" id="{A75E540C-E41F-D21F-998D-D7DF4ACB220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64DCE546-8D61-D0F8-62DF-D0DE27A08E2D}"/>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8" name="タイトル 34">
            <a:extLst>
              <a:ext uri="{FF2B5EF4-FFF2-40B4-BE49-F238E27FC236}">
                <a16:creationId xmlns:a16="http://schemas.microsoft.com/office/drawing/2014/main" id="{F152B7DA-7747-26F0-5504-D101388A6812}"/>
              </a:ext>
            </a:extLst>
          </p:cNvPr>
          <p:cNvSpPr>
            <a:spLocks noGrp="1"/>
          </p:cNvSpPr>
          <p:nvPr>
            <p:ph type="title"/>
          </p:nvPr>
        </p:nvSpPr>
        <p:spPr>
          <a:xfrm>
            <a:off x="446401" y="85725"/>
            <a:ext cx="4506600" cy="728793"/>
          </a:xfrm>
        </p:spPr>
        <p:txBody>
          <a:bodyPr/>
          <a:lstStyle/>
          <a:p>
            <a:r>
              <a:rPr lang="en-US" altLang="ja-JP"/>
              <a:t>AI</a:t>
            </a:r>
            <a:r>
              <a:rPr lang="ja-JP" altLang="en-US"/>
              <a:t>を活用した特殊車両の違法通行対策　</a:t>
            </a:r>
            <a:br>
              <a:rPr lang="en-US" altLang="ja-JP"/>
            </a:br>
            <a:r>
              <a:rPr lang="ja-JP" altLang="en-US"/>
              <a:t>　及び申請許可業務の最適化</a:t>
            </a:r>
          </a:p>
        </p:txBody>
      </p:sp>
    </p:spTree>
    <p:extLst>
      <p:ext uri="{BB962C8B-B14F-4D97-AF65-F5344CB8AC3E}">
        <p14:creationId xmlns:p14="http://schemas.microsoft.com/office/powerpoint/2010/main" val="99870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BEF-E91B-8B25-3E3D-7599320E1C08}"/>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F56F465-7E54-F65D-CDCB-4CEB6F9C564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73</a:t>
            </a:fld>
            <a:endParaRPr kumimoji="1" lang="en-GB">
              <a:latin typeface="Yu Gothic UI" panose="020B0500000000000000" pitchFamily="50" charset="-128"/>
              <a:ea typeface="Yu Gothic UI" panose="020B0500000000000000" pitchFamily="50" charset="-128"/>
            </a:endParaRPr>
          </a:p>
        </p:txBody>
      </p:sp>
      <p:sp>
        <p:nvSpPr>
          <p:cNvPr id="12" name="テキスト プレースホルダー 11">
            <a:extLst>
              <a:ext uri="{FF2B5EF4-FFF2-40B4-BE49-F238E27FC236}">
                <a16:creationId xmlns:a16="http://schemas.microsoft.com/office/drawing/2014/main" id="{E7148956-352B-B0DA-CC7B-62150CFA9B58}"/>
              </a:ext>
            </a:extLst>
          </p:cNvPr>
          <p:cNvSpPr>
            <a:spLocks noGrp="1"/>
          </p:cNvSpPr>
          <p:nvPr>
            <p:ph type="body" sz="quarter" idx="13"/>
          </p:nvPr>
        </p:nvSpPr>
        <p:spPr/>
        <p:txBody>
          <a:bodyPr/>
          <a:lstStyle/>
          <a:p>
            <a:r>
              <a:rPr lang="ja-JP" altLang="en-US"/>
              <a:t>御堂筋の再編を軸とした、周辺エリアの価値が向上していること。</a:t>
            </a:r>
          </a:p>
        </p:txBody>
      </p:sp>
      <p:graphicFrame>
        <p:nvGraphicFramePr>
          <p:cNvPr id="36" name="表 35">
            <a:extLst>
              <a:ext uri="{FF2B5EF4-FFF2-40B4-BE49-F238E27FC236}">
                <a16:creationId xmlns:a16="http://schemas.microsoft.com/office/drawing/2014/main" id="{69C334DB-2DA2-3934-B3DC-8ECE994E9B7E}"/>
              </a:ext>
            </a:extLst>
          </p:cNvPr>
          <p:cNvGraphicFramePr>
            <a:graphicFrameLocks noGrp="1"/>
          </p:cNvGraphicFramePr>
          <p:nvPr>
            <p:extLst>
              <p:ext uri="{D42A27DB-BD31-4B8C-83A1-F6EECF244321}">
                <p14:modId xmlns:p14="http://schemas.microsoft.com/office/powerpoint/2010/main" val="2212221078"/>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7" name="テキスト プレースホルダー 3">
            <a:extLst>
              <a:ext uri="{FF2B5EF4-FFF2-40B4-BE49-F238E27FC236}">
                <a16:creationId xmlns:a16="http://schemas.microsoft.com/office/drawing/2014/main" id="{5266BCED-24D0-7DB6-DD9B-9D80812DA86F}"/>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御堂筋将来ビジョンの実現に向け、人中心のみちへと再編をめざし、御堂筋の道路空間再編整備（側道歩行者空間化）を進めている。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この整備に伴い、</a:t>
            </a:r>
            <a:r>
              <a:rPr lang="en-US" altLang="ja-JP" sz="1100">
                <a:solidFill>
                  <a:srgbClr val="000000"/>
                </a:solidFill>
                <a:latin typeface="Yu Gothic UI" panose="020B0500000000000000" pitchFamily="50" charset="-128"/>
                <a:ea typeface="Yu Gothic UI" panose="020B0500000000000000" pitchFamily="50" charset="-128"/>
              </a:rPr>
              <a:t>AI</a:t>
            </a:r>
            <a:r>
              <a:rPr lang="ja-JP" altLang="en-US" sz="1100">
                <a:solidFill>
                  <a:srgbClr val="000000"/>
                </a:solidFill>
                <a:latin typeface="Yu Gothic UI" panose="020B0500000000000000" pitchFamily="50" charset="-128"/>
                <a:ea typeface="Yu Gothic UI" panose="020B0500000000000000" pitchFamily="50" charset="-128"/>
              </a:rPr>
              <a:t>カメラ等を活用した映像解析により、荷捌き</a:t>
            </a:r>
            <a:r>
              <a:rPr lang="en-US" altLang="ja-JP" sz="1100">
                <a:solidFill>
                  <a:srgbClr val="000000"/>
                </a:solidFill>
                <a:latin typeface="Yu Gothic UI" panose="020B0500000000000000" pitchFamily="50" charset="-128"/>
                <a:ea typeface="Yu Gothic UI" panose="020B0500000000000000" pitchFamily="50" charset="-128"/>
              </a:rPr>
              <a:t>/</a:t>
            </a:r>
            <a:r>
              <a:rPr lang="ja-JP" altLang="en-US" sz="1100">
                <a:solidFill>
                  <a:srgbClr val="000000"/>
                </a:solidFill>
                <a:latin typeface="Yu Gothic UI" panose="020B0500000000000000" pitchFamily="50" charset="-128"/>
                <a:ea typeface="Yu Gothic UI" panose="020B0500000000000000" pitchFamily="50" charset="-128"/>
              </a:rPr>
              <a:t>沿道アクセススペースの利用状況を把握し、効率的な運用（省力化）の仕組みを構築する検討を行う。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また、スマートフォン</a:t>
            </a:r>
            <a:r>
              <a:rPr lang="en-US" altLang="ja-JP" sz="1100">
                <a:solidFill>
                  <a:srgbClr val="000000"/>
                </a:solidFill>
                <a:latin typeface="Yu Gothic UI" panose="020B0500000000000000" pitchFamily="50" charset="-128"/>
                <a:ea typeface="Yu Gothic UI" panose="020B0500000000000000" pitchFamily="50" charset="-128"/>
              </a:rPr>
              <a:t>GPS</a:t>
            </a:r>
            <a:r>
              <a:rPr lang="ja-JP" altLang="en-US" sz="1100">
                <a:solidFill>
                  <a:srgbClr val="000000"/>
                </a:solidFill>
                <a:latin typeface="Yu Gothic UI" panose="020B0500000000000000" pitchFamily="50" charset="-128"/>
                <a:ea typeface="Yu Gothic UI" panose="020B0500000000000000" pitchFamily="50" charset="-128"/>
              </a:rPr>
              <a:t>データやビーコンなどを活用して歩行者の回遊状況を調査し、道路空間の利活用のあり方を検討し、周辺エリアへの回遊性の向上などを図る。これにより、地域の活性化やエリア価値向上を促進し、人中心の道路への転換を推進する。</a:t>
            </a:r>
          </a:p>
        </p:txBody>
      </p:sp>
      <p:grpSp>
        <p:nvGrpSpPr>
          <p:cNvPr id="39" name="グループ化 38">
            <a:extLst>
              <a:ext uri="{FF2B5EF4-FFF2-40B4-BE49-F238E27FC236}">
                <a16:creationId xmlns:a16="http://schemas.microsoft.com/office/drawing/2014/main" id="{C4888B0A-0381-FB25-AD38-EB5CC86B3D4B}"/>
              </a:ext>
            </a:extLst>
          </p:cNvPr>
          <p:cNvGrpSpPr/>
          <p:nvPr/>
        </p:nvGrpSpPr>
        <p:grpSpPr>
          <a:xfrm>
            <a:off x="447675" y="3352800"/>
            <a:ext cx="1375502" cy="243520"/>
            <a:chOff x="528309" y="7695403"/>
            <a:chExt cx="1375502" cy="243520"/>
          </a:xfrm>
        </p:grpSpPr>
        <p:sp>
          <p:nvSpPr>
            <p:cNvPr id="40" name="正方形/長方形 39">
              <a:extLst>
                <a:ext uri="{FF2B5EF4-FFF2-40B4-BE49-F238E27FC236}">
                  <a16:creationId xmlns:a16="http://schemas.microsoft.com/office/drawing/2014/main" id="{37480426-17DA-238E-5032-D41E541E84BE}"/>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B3457627-1EA8-16E2-71A8-FD219B3F2224}"/>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5" name="テキスト プレースホルダー 29">
            <a:extLst>
              <a:ext uri="{FF2B5EF4-FFF2-40B4-BE49-F238E27FC236}">
                <a16:creationId xmlns:a16="http://schemas.microsoft.com/office/drawing/2014/main" id="{BC72B2D9-2181-A61C-7D7C-E35955AF9A80}"/>
              </a:ext>
            </a:extLst>
          </p:cNvPr>
          <p:cNvSpPr txBox="1">
            <a:spLocks/>
          </p:cNvSpPr>
          <p:nvPr/>
        </p:nvSpPr>
        <p:spPr>
          <a:xfrm>
            <a:off x="5904000" y="1981200"/>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御堂筋周辺エリアにおける回遊人口</a:t>
            </a:r>
            <a:r>
              <a:rPr lang="en-US" altLang="ja-JP" sz="700"/>
              <a:t>※</a:t>
            </a:r>
            <a:r>
              <a:rPr lang="ja-JP" altLang="en-US"/>
              <a:t>の割合</a:t>
            </a:r>
            <a:br>
              <a:rPr lang="ja-JP" altLang="en-US"/>
            </a:br>
            <a:r>
              <a:rPr lang="en-US" altLang="ja-JP" sz="1050"/>
              <a:t>※</a:t>
            </a:r>
            <a:r>
              <a:rPr lang="ja-JP" altLang="en-US" sz="1050"/>
              <a:t>当該エリアを</a:t>
            </a:r>
            <a:r>
              <a:rPr lang="en-US" altLang="ja-JP" sz="1050"/>
              <a:t>15</a:t>
            </a:r>
            <a:r>
              <a:rPr lang="ja-JP" altLang="en-US" sz="1050"/>
              <a:t>分～</a:t>
            </a:r>
            <a:r>
              <a:rPr lang="en-US" altLang="ja-JP" sz="1050"/>
              <a:t>180</a:t>
            </a:r>
            <a:r>
              <a:rPr lang="ja-JP" altLang="en-US" sz="1050"/>
              <a:t>分間、回遊（滞在）した人口</a:t>
            </a:r>
          </a:p>
          <a:p>
            <a:endParaRPr lang="en-US" altLang="ja-JP"/>
          </a:p>
          <a:p>
            <a:endParaRPr lang="en-US" altLang="ja-JP"/>
          </a:p>
          <a:p>
            <a:endParaRPr lang="en-US" altLang="ja-JP"/>
          </a:p>
          <a:p>
            <a:r>
              <a:rPr lang="en-US" altLang="ja-JP"/>
              <a:t>AI</a:t>
            </a:r>
            <a:r>
              <a:rPr lang="ja-JP" altLang="en-US"/>
              <a:t>カメラの設置台数（累計）</a:t>
            </a:r>
            <a:endParaRPr lang="en-US" altLang="ja-JP"/>
          </a:p>
        </p:txBody>
      </p:sp>
      <p:sp>
        <p:nvSpPr>
          <p:cNvPr id="46" name="正方形/長方形 45">
            <a:extLst>
              <a:ext uri="{FF2B5EF4-FFF2-40B4-BE49-F238E27FC236}">
                <a16:creationId xmlns:a16="http://schemas.microsoft.com/office/drawing/2014/main" id="{E54C37E4-EA1D-6FC6-50A0-7F07034656D0}"/>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7" name="表プレースホルダー 18">
            <a:extLst>
              <a:ext uri="{FF2B5EF4-FFF2-40B4-BE49-F238E27FC236}">
                <a16:creationId xmlns:a16="http://schemas.microsoft.com/office/drawing/2014/main" id="{15189AF1-584C-B2A2-86B1-A3E01C687DAE}"/>
              </a:ext>
            </a:extLst>
          </p:cNvPr>
          <p:cNvGraphicFramePr>
            <a:graphicFrameLocks/>
          </p:cNvGraphicFramePr>
          <p:nvPr>
            <p:extLst>
              <p:ext uri="{D42A27DB-BD31-4B8C-83A1-F6EECF244321}">
                <p14:modId xmlns:p14="http://schemas.microsoft.com/office/powerpoint/2010/main" val="2033782929"/>
              </p:ext>
            </p:extLst>
          </p:nvPr>
        </p:nvGraphicFramePr>
        <p:xfrm>
          <a:off x="5957327" y="236220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46%</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前年度までの取組状況を</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踏まえて設定</a:t>
                      </a:r>
                    </a:p>
                  </a:txBody>
                  <a:tcPr anchor="ctr">
                    <a:lnT w="12700" cap="flat" cmpd="sng" algn="ctr">
                      <a:noFill/>
                      <a:prstDash val="solid"/>
                      <a:round/>
                      <a:headEnd type="none" w="med" len="med"/>
                      <a:tailEnd type="none" w="med" len="med"/>
                    </a:lnT>
                    <a:solidFill>
                      <a:srgbClr val="FCEAED"/>
                    </a:solidFill>
                  </a:tcPr>
                </a:tc>
                <a:tc hMerge="1">
                  <a:txBody>
                    <a:bodyPr/>
                    <a:lstStyle/>
                    <a:p>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48" name="表プレースホルダー 18">
            <a:extLst>
              <a:ext uri="{FF2B5EF4-FFF2-40B4-BE49-F238E27FC236}">
                <a16:creationId xmlns:a16="http://schemas.microsoft.com/office/drawing/2014/main" id="{6E218C2F-8F41-18C4-D1BF-6011B0DEB8B4}"/>
              </a:ext>
            </a:extLst>
          </p:cNvPr>
          <p:cNvGraphicFramePr>
            <a:graphicFrameLocks/>
          </p:cNvGraphicFramePr>
          <p:nvPr>
            <p:extLst>
              <p:ext uri="{D42A27DB-BD31-4B8C-83A1-F6EECF244321}">
                <p14:modId xmlns:p14="http://schemas.microsoft.com/office/powerpoint/2010/main" val="3675403154"/>
              </p:ext>
            </p:extLst>
          </p:nvPr>
        </p:nvGraphicFramePr>
        <p:xfrm>
          <a:off x="5961108" y="336771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6</a:t>
                      </a:r>
                      <a:r>
                        <a:rPr kumimoji="1" lang="ja-JP" altLang="en-US" sz="1000">
                          <a:solidFill>
                            <a:schemeClr val="tx1"/>
                          </a:solidFill>
                          <a:latin typeface="Yu Gothic UI" panose="020B0500000000000000" pitchFamily="50" charset="-128"/>
                          <a:ea typeface="Yu Gothic UI" panose="020B0500000000000000" pitchFamily="50" charset="-128"/>
                        </a:rPr>
                        <a:t>台</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9</a:t>
                      </a:r>
                      <a:r>
                        <a:rPr kumimoji="1" lang="ja-JP" altLang="en-US" sz="1000">
                          <a:solidFill>
                            <a:schemeClr val="tx1"/>
                          </a:solidFill>
                          <a:latin typeface="Yu Gothic UI" panose="020B0500000000000000" pitchFamily="50" charset="-128"/>
                          <a:ea typeface="Yu Gothic UI" panose="020B0500000000000000" pitchFamily="50" charset="-128"/>
                        </a:rPr>
                        <a:t>台）</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19</a:t>
                      </a:r>
                      <a:r>
                        <a:rPr kumimoji="1" lang="ja-JP" altLang="en-US" sz="1000">
                          <a:solidFill>
                            <a:schemeClr val="tx1"/>
                          </a:solidFill>
                          <a:latin typeface="Yu Gothic UI" panose="020B0500000000000000" pitchFamily="50" charset="-128"/>
                          <a:ea typeface="Yu Gothic UI" panose="020B0500000000000000" pitchFamily="50" charset="-128"/>
                        </a:rPr>
                        <a:t>台</a:t>
                      </a:r>
                    </a:p>
                  </a:txBody>
                  <a:tcPr anchor="ctr">
                    <a:lnT w="12700" cap="flat" cmpd="sng" algn="ctr">
                      <a:noFill/>
                      <a:prstDash val="solid"/>
                      <a:round/>
                      <a:headEnd type="none" w="med" len="med"/>
                      <a:tailEnd type="none" w="med" len="med"/>
                    </a:lnT>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前年度までの取組状況を</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踏まえて設定</a:t>
                      </a:r>
                    </a:p>
                  </a:txBody>
                  <a:tcPr anchor="ctr">
                    <a:lnT w="12700" cap="flat" cmpd="sng" algn="ctr">
                      <a:noFill/>
                      <a:prstDash val="solid"/>
                      <a:round/>
                      <a:headEnd type="none" w="med" len="med"/>
                      <a:tailEnd type="none" w="med" len="med"/>
                    </a:lnT>
                    <a:solidFill>
                      <a:srgbClr val="FCEAED"/>
                    </a:solidFill>
                  </a:tcPr>
                </a:tc>
                <a:tc hMerge="1">
                  <a:txBody>
                    <a:bodyPr/>
                    <a:lstStyle/>
                    <a:p>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pSp>
        <p:nvGrpSpPr>
          <p:cNvPr id="49" name="グループ化 48">
            <a:extLst>
              <a:ext uri="{FF2B5EF4-FFF2-40B4-BE49-F238E27FC236}">
                <a16:creationId xmlns:a16="http://schemas.microsoft.com/office/drawing/2014/main" id="{A8205096-28F4-CDFB-12D0-B0E0851A434F}"/>
              </a:ext>
            </a:extLst>
          </p:cNvPr>
          <p:cNvGrpSpPr/>
          <p:nvPr/>
        </p:nvGrpSpPr>
        <p:grpSpPr>
          <a:xfrm>
            <a:off x="4881838" y="4648200"/>
            <a:ext cx="1157494" cy="243520"/>
            <a:chOff x="528309" y="7695403"/>
            <a:chExt cx="1157494" cy="243520"/>
          </a:xfrm>
        </p:grpSpPr>
        <p:sp>
          <p:nvSpPr>
            <p:cNvPr id="50" name="正方形/長方形 49">
              <a:extLst>
                <a:ext uri="{FF2B5EF4-FFF2-40B4-BE49-F238E27FC236}">
                  <a16:creationId xmlns:a16="http://schemas.microsoft.com/office/drawing/2014/main" id="{FAB69BB8-4D39-104E-B3A7-AC2D133EA6C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1" name="テキスト ボックス 50">
              <a:extLst>
                <a:ext uri="{FF2B5EF4-FFF2-40B4-BE49-F238E27FC236}">
                  <a16:creationId xmlns:a16="http://schemas.microsoft.com/office/drawing/2014/main" id="{AAB1B1F0-8E6B-0E8E-770C-C16695B7F3B9}"/>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B3ED9BAC-6227-1BC4-4164-03EC5510DC5E}"/>
              </a:ext>
            </a:extLst>
          </p:cNvPr>
          <p:cNvSpPr/>
          <p:nvPr/>
        </p:nvSpPr>
        <p:spPr>
          <a:xfrm>
            <a:off x="6972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3" name="正方形/長方形 52">
            <a:extLst>
              <a:ext uri="{FF2B5EF4-FFF2-40B4-BE49-F238E27FC236}">
                <a16:creationId xmlns:a16="http://schemas.microsoft.com/office/drawing/2014/main" id="{F4ECEEEF-6788-0931-7C3B-378570544DD7}"/>
              </a:ext>
            </a:extLst>
          </p:cNvPr>
          <p:cNvSpPr/>
          <p:nvPr/>
        </p:nvSpPr>
        <p:spPr>
          <a:xfrm>
            <a:off x="5928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正方形/長方形 53">
            <a:extLst>
              <a:ext uri="{FF2B5EF4-FFF2-40B4-BE49-F238E27FC236}">
                <a16:creationId xmlns:a16="http://schemas.microsoft.com/office/drawing/2014/main" id="{C1128FF3-4DBB-E956-7B2D-D24E45C43B70}"/>
              </a:ext>
            </a:extLst>
          </p:cNvPr>
          <p:cNvSpPr/>
          <p:nvPr/>
        </p:nvSpPr>
        <p:spPr>
          <a:xfrm>
            <a:off x="8016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5" name="テキスト ボックス 54">
            <a:extLst>
              <a:ext uri="{FF2B5EF4-FFF2-40B4-BE49-F238E27FC236}">
                <a16:creationId xmlns:a16="http://schemas.microsoft.com/office/drawing/2014/main" id="{7AEB6C36-9A96-59BD-124A-9771EEC78193}"/>
              </a:ext>
            </a:extLst>
          </p:cNvPr>
          <p:cNvSpPr txBox="1"/>
          <p:nvPr/>
        </p:nvSpPr>
        <p:spPr>
          <a:xfrm>
            <a:off x="4876800" y="622632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カメラ</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6" name="ホームベース 30">
            <a:extLst>
              <a:ext uri="{FF2B5EF4-FFF2-40B4-BE49-F238E27FC236}">
                <a16:creationId xmlns:a16="http://schemas.microsoft.com/office/drawing/2014/main" id="{ECD3F5A4-5E56-2AA9-4110-A7B35A887831}"/>
              </a:ext>
            </a:extLst>
          </p:cNvPr>
          <p:cNvSpPr/>
          <p:nvPr/>
        </p:nvSpPr>
        <p:spPr>
          <a:xfrm>
            <a:off x="5928478" y="622632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運用検証</a:t>
            </a:r>
          </a:p>
        </p:txBody>
      </p:sp>
      <p:sp>
        <p:nvSpPr>
          <p:cNvPr id="59" name="テキスト ボックス 58">
            <a:extLst>
              <a:ext uri="{FF2B5EF4-FFF2-40B4-BE49-F238E27FC236}">
                <a16:creationId xmlns:a16="http://schemas.microsoft.com/office/drawing/2014/main" id="{51FFEF0D-E13F-B173-3A09-23CCC66AE411}"/>
              </a:ext>
            </a:extLst>
          </p:cNvPr>
          <p:cNvSpPr txBox="1"/>
          <p:nvPr/>
        </p:nvSpPr>
        <p:spPr>
          <a:xfrm>
            <a:off x="4876800" y="5315006"/>
            <a:ext cx="972000" cy="85431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回遊状況の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分析等</a:t>
            </a:r>
          </a:p>
        </p:txBody>
      </p:sp>
      <p:sp>
        <p:nvSpPr>
          <p:cNvPr id="60" name="ホームベース 30">
            <a:extLst>
              <a:ext uri="{FF2B5EF4-FFF2-40B4-BE49-F238E27FC236}">
                <a16:creationId xmlns:a16="http://schemas.microsoft.com/office/drawing/2014/main" id="{3A891DF3-2E8C-2CF1-F0C8-7567ABCFC354}"/>
              </a:ext>
            </a:extLst>
          </p:cNvPr>
          <p:cNvSpPr/>
          <p:nvPr/>
        </p:nvSpPr>
        <p:spPr>
          <a:xfrm>
            <a:off x="5928478" y="5315006"/>
            <a:ext cx="1005722" cy="47331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調査計画作成・</a:t>
            </a:r>
            <a:br>
              <a:rPr kumimoji="1" lang="ja-JP" altLang="en-US"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状況分析・</a:t>
            </a:r>
            <a:br>
              <a:rPr kumimoji="1" lang="ja-JP" altLang="en-US"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効果把握</a:t>
            </a:r>
          </a:p>
        </p:txBody>
      </p:sp>
      <p:sp>
        <p:nvSpPr>
          <p:cNvPr id="63" name="ホームベース 30">
            <a:extLst>
              <a:ext uri="{FF2B5EF4-FFF2-40B4-BE49-F238E27FC236}">
                <a16:creationId xmlns:a16="http://schemas.microsoft.com/office/drawing/2014/main" id="{15F0E600-F605-12AB-5FD6-75CC5CA97BA5}"/>
              </a:ext>
            </a:extLst>
          </p:cNvPr>
          <p:cNvSpPr/>
          <p:nvPr/>
        </p:nvSpPr>
        <p:spPr>
          <a:xfrm>
            <a:off x="6972478" y="5831864"/>
            <a:ext cx="2019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計画に基づく運用</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2" name="正方形/長方形 1">
            <a:extLst>
              <a:ext uri="{FF2B5EF4-FFF2-40B4-BE49-F238E27FC236}">
                <a16:creationId xmlns:a16="http://schemas.microsoft.com/office/drawing/2014/main" id="{EEA03B36-C76A-9FE9-567F-B28C04D67CFC}"/>
              </a:ext>
            </a:extLst>
          </p:cNvPr>
          <p:cNvSpPr/>
          <p:nvPr/>
        </p:nvSpPr>
        <p:spPr>
          <a:xfrm>
            <a:off x="1181311" y="5740743"/>
            <a:ext cx="2906404" cy="851857"/>
          </a:xfrm>
          <a:prstGeom prst="rect">
            <a:avLst/>
          </a:prstGeom>
          <a:noFill/>
          <a:ln w="9525" cap="flat" cmpd="sng" algn="ctr">
            <a:noFill/>
            <a:prstDash val="solid"/>
          </a:ln>
          <a:effectLst/>
        </p:spPr>
        <p:txBody>
          <a:bodyPr lIns="23766" tIns="23766" rIns="23766" bIns="23766" rtlCol="0" anchor="t">
            <a:noAutofit/>
          </a:bodyPr>
          <a:lstStyle/>
          <a:p>
            <a:pPr marL="0" lvl="2">
              <a:spcAft>
                <a:spcPts val="397"/>
              </a:spcAft>
              <a:tabLst>
                <a:tab pos="238943" algn="l"/>
              </a:tabLst>
            </a:pPr>
            <a:endParaRPr kumimoji="0" lang="en-US" altLang="ja-JP" sz="894">
              <a:solidFill>
                <a:srgbClr val="000000"/>
              </a:solidFill>
              <a:latin typeface="Yu Gothic UI" panose="020B0500000000000000" pitchFamily="50" charset="-128"/>
              <a:ea typeface="Yu Gothic UI" panose="020B0500000000000000" pitchFamily="50" charset="-128"/>
            </a:endParaRPr>
          </a:p>
        </p:txBody>
      </p:sp>
      <p:pic>
        <p:nvPicPr>
          <p:cNvPr id="4" name="図 3">
            <a:extLst>
              <a:ext uri="{FF2B5EF4-FFF2-40B4-BE49-F238E27FC236}">
                <a16:creationId xmlns:a16="http://schemas.microsoft.com/office/drawing/2014/main" id="{472E5A9C-B3E5-C9B0-CE7D-A968DC5B6C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2212" y="5595997"/>
            <a:ext cx="1354504" cy="1135272"/>
          </a:xfrm>
          <a:prstGeom prst="rect">
            <a:avLst/>
          </a:prstGeom>
        </p:spPr>
      </p:pic>
      <p:sp>
        <p:nvSpPr>
          <p:cNvPr id="5" name="テキスト ボックス 4">
            <a:extLst>
              <a:ext uri="{FF2B5EF4-FFF2-40B4-BE49-F238E27FC236}">
                <a16:creationId xmlns:a16="http://schemas.microsoft.com/office/drawing/2014/main" id="{D7B45302-4BB8-F1A6-E48E-C40EAD5EEA0F}"/>
              </a:ext>
            </a:extLst>
          </p:cNvPr>
          <p:cNvSpPr txBox="1"/>
          <p:nvPr/>
        </p:nvSpPr>
        <p:spPr>
          <a:xfrm>
            <a:off x="1905000" y="6172200"/>
            <a:ext cx="1387183" cy="400110"/>
          </a:xfrm>
          <a:prstGeom prst="rect">
            <a:avLst/>
          </a:prstGeom>
          <a:noFill/>
        </p:spPr>
        <p:txBody>
          <a:bodyPr wrap="square" lIns="0">
            <a:spAutoFit/>
          </a:bodyPr>
          <a:lstStyle/>
          <a:p>
            <a:pPr fontAlgn="base">
              <a:spcBef>
                <a:spcPct val="0"/>
              </a:spcBef>
              <a:spcAft>
                <a:spcPct val="0"/>
              </a:spcAft>
              <a:defRPr/>
            </a:pPr>
            <a:r>
              <a:rPr lang="ja-JP" altLang="en-US" sz="1000" b="1" kern="0">
                <a:solidFill>
                  <a:prstClr val="black"/>
                </a:solidFill>
                <a:latin typeface="Yu Gothic UI" panose="020B0500000000000000" pitchFamily="50" charset="-128"/>
                <a:ea typeface="Yu Gothic UI" panose="020B0500000000000000" pitchFamily="50" charset="-128"/>
              </a:rPr>
              <a:t>人流データを活用して</a:t>
            </a:r>
            <a:endParaRPr lang="en-US" altLang="ja-JP" sz="1000" b="1" kern="0">
              <a:solidFill>
                <a:prstClr val="black"/>
              </a:solidFill>
              <a:latin typeface="Yu Gothic UI" panose="020B0500000000000000" pitchFamily="50" charset="-128"/>
              <a:ea typeface="Yu Gothic UI" panose="020B0500000000000000" pitchFamily="50" charset="-128"/>
            </a:endParaRPr>
          </a:p>
          <a:p>
            <a:pPr fontAlgn="base">
              <a:spcBef>
                <a:spcPct val="0"/>
              </a:spcBef>
              <a:spcAft>
                <a:spcPct val="0"/>
              </a:spcAft>
              <a:defRPr/>
            </a:pPr>
            <a:r>
              <a:rPr lang="ja-JP" altLang="en-US" sz="1000" b="1" kern="0">
                <a:solidFill>
                  <a:prstClr val="black"/>
                </a:solidFill>
                <a:latin typeface="Yu Gothic UI" panose="020B0500000000000000" pitchFamily="50" charset="-128"/>
                <a:ea typeface="Yu Gothic UI" panose="020B0500000000000000" pitchFamily="50" charset="-128"/>
              </a:rPr>
              <a:t>ウォーカブルミナミを創出</a:t>
            </a:r>
            <a:endParaRPr lang="en-US" altLang="ja-JP" sz="1000" b="1" kern="0">
              <a:solidFill>
                <a:prstClr val="black"/>
              </a:solidFill>
              <a:latin typeface="Yu Gothic UI" panose="020B0500000000000000" pitchFamily="50" charset="-128"/>
              <a:ea typeface="Yu Gothic UI" panose="020B0500000000000000" pitchFamily="50" charset="-128"/>
            </a:endParaRPr>
          </a:p>
        </p:txBody>
      </p:sp>
      <p:sp>
        <p:nvSpPr>
          <p:cNvPr id="6" name="正方形/長方形 5">
            <a:extLst>
              <a:ext uri="{FF2B5EF4-FFF2-40B4-BE49-F238E27FC236}">
                <a16:creationId xmlns:a16="http://schemas.microsoft.com/office/drawing/2014/main" id="{B54EE7A5-61A6-86DD-4B76-7BA641F01C4C}"/>
              </a:ext>
            </a:extLst>
          </p:cNvPr>
          <p:cNvSpPr/>
          <p:nvPr/>
        </p:nvSpPr>
        <p:spPr>
          <a:xfrm>
            <a:off x="1102308" y="5112040"/>
            <a:ext cx="2906404" cy="851857"/>
          </a:xfrm>
          <a:prstGeom prst="rect">
            <a:avLst/>
          </a:prstGeom>
          <a:noFill/>
          <a:ln w="9525" cap="flat" cmpd="sng" algn="ctr">
            <a:noFill/>
            <a:prstDash val="solid"/>
          </a:ln>
          <a:effectLst/>
        </p:spPr>
        <p:txBody>
          <a:bodyPr lIns="23766" tIns="23766" rIns="23766" bIns="23766" rtlCol="0" anchor="t">
            <a:noAutofit/>
          </a:bodyPr>
          <a:lstStyle/>
          <a:p>
            <a:pPr marL="0" lvl="2">
              <a:spcAft>
                <a:spcPts val="397"/>
              </a:spcAft>
              <a:tabLst>
                <a:tab pos="238943" algn="l"/>
              </a:tabLst>
            </a:pPr>
            <a:endParaRPr kumimoji="0" lang="en-US" altLang="ja-JP" sz="894">
              <a:solidFill>
                <a:srgbClr val="000000"/>
              </a:solidFill>
              <a:latin typeface="Yu Gothic UI" panose="020B0500000000000000" pitchFamily="50" charset="-128"/>
              <a:ea typeface="Yu Gothic UI" panose="020B0500000000000000" pitchFamily="50" charset="-128"/>
            </a:endParaRPr>
          </a:p>
        </p:txBody>
      </p:sp>
      <p:pic>
        <p:nvPicPr>
          <p:cNvPr id="7" name="図 6">
            <a:extLst>
              <a:ext uri="{FF2B5EF4-FFF2-40B4-BE49-F238E27FC236}">
                <a16:creationId xmlns:a16="http://schemas.microsoft.com/office/drawing/2014/main" id="{7EB9300C-B796-B3C0-19A4-9D8D2DEF22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22766" y="5366377"/>
            <a:ext cx="864021" cy="488494"/>
          </a:xfrm>
          <a:prstGeom prst="rect">
            <a:avLst/>
          </a:prstGeom>
        </p:spPr>
      </p:pic>
      <p:pic>
        <p:nvPicPr>
          <p:cNvPr id="8" name="図 7">
            <a:extLst>
              <a:ext uri="{FF2B5EF4-FFF2-40B4-BE49-F238E27FC236}">
                <a16:creationId xmlns:a16="http://schemas.microsoft.com/office/drawing/2014/main" id="{C4B42159-04DF-C557-2DE9-196C01FF2F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 y="5486400"/>
            <a:ext cx="1364685" cy="834058"/>
          </a:xfrm>
          <a:prstGeom prst="rect">
            <a:avLst/>
          </a:prstGeom>
        </p:spPr>
      </p:pic>
      <p:sp>
        <p:nvSpPr>
          <p:cNvPr id="9" name="テキスト ボックス 8">
            <a:extLst>
              <a:ext uri="{FF2B5EF4-FFF2-40B4-BE49-F238E27FC236}">
                <a16:creationId xmlns:a16="http://schemas.microsoft.com/office/drawing/2014/main" id="{2D85A894-B9A0-03C1-EA28-632ECBD25F6E}"/>
              </a:ext>
            </a:extLst>
          </p:cNvPr>
          <p:cNvSpPr txBox="1"/>
          <p:nvPr/>
        </p:nvSpPr>
        <p:spPr>
          <a:xfrm>
            <a:off x="609600" y="5257800"/>
            <a:ext cx="1676400" cy="182803"/>
          </a:xfrm>
          <a:prstGeom prst="rect">
            <a:avLst/>
          </a:prstGeom>
          <a:noFill/>
        </p:spPr>
        <p:txBody>
          <a:bodyPr vert="horz" wrap="square" lIns="74295" tIns="29250" rIns="74295" bIns="14625" rtlCol="0" anchor="ctr">
            <a:spAutoFit/>
          </a:bodyPr>
          <a:lstStyle>
            <a:lvl1pPr defTabSz="1425550">
              <a:lnSpc>
                <a:spcPct val="90000"/>
              </a:lnSpc>
              <a:spcBef>
                <a:spcPct val="0"/>
              </a:spcBef>
              <a:buNone/>
              <a:defRPr kumimoji="1" sz="1800" b="1">
                <a:solidFill>
                  <a:srgbClr val="4E4E7E"/>
                </a:solidFill>
                <a:latin typeface="游ゴシック" panose="020B0400000000000000" pitchFamily="50" charset="-128"/>
                <a:ea typeface="游ゴシック" panose="020B0400000000000000" pitchFamily="50" charset="-128"/>
                <a:cs typeface="+mj-cs"/>
              </a:defRPr>
            </a:lvl1pPr>
          </a:lstStyle>
          <a:p>
            <a:r>
              <a:rPr lang="ja-JP" altLang="en-US" sz="1000">
                <a:solidFill>
                  <a:prstClr val="black"/>
                </a:solidFill>
                <a:latin typeface="Yu Gothic UI" panose="020B0500000000000000" pitchFamily="50" charset="-128"/>
                <a:ea typeface="Yu Gothic UI" panose="020B0500000000000000" pitchFamily="50" charset="-128"/>
              </a:rPr>
              <a:t>▼荷捌きスペース監視カメラ</a:t>
            </a:r>
          </a:p>
        </p:txBody>
      </p:sp>
      <p:sp>
        <p:nvSpPr>
          <p:cNvPr id="10" name="テキスト ボックス 9">
            <a:extLst>
              <a:ext uri="{FF2B5EF4-FFF2-40B4-BE49-F238E27FC236}">
                <a16:creationId xmlns:a16="http://schemas.microsoft.com/office/drawing/2014/main" id="{4BA5C2FB-E059-F05A-90EB-73E4485BA96F}"/>
              </a:ext>
            </a:extLst>
          </p:cNvPr>
          <p:cNvSpPr txBox="1"/>
          <p:nvPr/>
        </p:nvSpPr>
        <p:spPr>
          <a:xfrm>
            <a:off x="2209800" y="5181600"/>
            <a:ext cx="1519154" cy="182803"/>
          </a:xfrm>
          <a:prstGeom prst="rect">
            <a:avLst/>
          </a:prstGeom>
          <a:noFill/>
        </p:spPr>
        <p:txBody>
          <a:bodyPr vert="horz" wrap="square" lIns="74295" tIns="29250" rIns="74295" bIns="14625" rtlCol="0" anchor="ctr">
            <a:spAutoFit/>
          </a:bodyPr>
          <a:lstStyle>
            <a:defPPr>
              <a:defRPr lang="en-US"/>
            </a:defPPr>
            <a:lvl1pPr defTabSz="1425550">
              <a:lnSpc>
                <a:spcPct val="90000"/>
              </a:lnSpc>
              <a:spcBef>
                <a:spcPct val="0"/>
              </a:spcBef>
              <a:buNone/>
              <a:defRPr kumimoji="1" sz="700" b="1">
                <a:latin typeface="游ゴシック" panose="020B0400000000000000" pitchFamily="50" charset="-128"/>
                <a:ea typeface="游ゴシック" panose="020B0400000000000000" pitchFamily="50" charset="-128"/>
                <a:cs typeface="+mj-cs"/>
              </a:defRPr>
            </a:lvl1pPr>
          </a:lstStyle>
          <a:p>
            <a:r>
              <a:rPr lang="ja-JP" altLang="en-US" sz="1000">
                <a:solidFill>
                  <a:prstClr val="black"/>
                </a:solidFill>
                <a:latin typeface="Yu Gothic UI" panose="020B0500000000000000" pitchFamily="50" charset="-128"/>
                <a:ea typeface="Yu Gothic UI" panose="020B0500000000000000" pitchFamily="50" charset="-128"/>
              </a:rPr>
              <a:t>▼撮影されている映像</a:t>
            </a:r>
          </a:p>
        </p:txBody>
      </p:sp>
      <p:sp>
        <p:nvSpPr>
          <p:cNvPr id="13" name="正方形/長方形 12">
            <a:extLst>
              <a:ext uri="{FF2B5EF4-FFF2-40B4-BE49-F238E27FC236}">
                <a16:creationId xmlns:a16="http://schemas.microsoft.com/office/drawing/2014/main" id="{D9774717-A24C-D078-92D0-AB1F9A8BA73E}"/>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4" name="テキスト ボックス 19">
            <a:extLst>
              <a:ext uri="{FF2B5EF4-FFF2-40B4-BE49-F238E27FC236}">
                <a16:creationId xmlns:a16="http://schemas.microsoft.com/office/drawing/2014/main" id="{5D1514C4-11C1-3959-EB39-6230248A879F}"/>
              </a:ext>
            </a:extLst>
          </p:cNvPr>
          <p:cNvSpPr txBox="1"/>
          <p:nvPr/>
        </p:nvSpPr>
        <p:spPr>
          <a:xfrm>
            <a:off x="7924800" y="416767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17" name="ホームベース 30">
            <a:extLst>
              <a:ext uri="{FF2B5EF4-FFF2-40B4-BE49-F238E27FC236}">
                <a16:creationId xmlns:a16="http://schemas.microsoft.com/office/drawing/2014/main" id="{53239EC5-4C98-C746-D10F-5FD5CF49C1F3}"/>
              </a:ext>
            </a:extLst>
          </p:cNvPr>
          <p:cNvSpPr/>
          <p:nvPr/>
        </p:nvSpPr>
        <p:spPr>
          <a:xfrm>
            <a:off x="6972478" y="6226320"/>
            <a:ext cx="2019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本格運用</a:t>
            </a:r>
          </a:p>
        </p:txBody>
      </p:sp>
      <p:sp>
        <p:nvSpPr>
          <p:cNvPr id="18" name="ホームベース 30">
            <a:extLst>
              <a:ext uri="{FF2B5EF4-FFF2-40B4-BE49-F238E27FC236}">
                <a16:creationId xmlns:a16="http://schemas.microsoft.com/office/drawing/2014/main" id="{FBAA1E9B-6971-78C6-97A8-5A16FB52046A}"/>
              </a:ext>
            </a:extLst>
          </p:cNvPr>
          <p:cNvSpPr/>
          <p:nvPr/>
        </p:nvSpPr>
        <p:spPr>
          <a:xfrm>
            <a:off x="5928478" y="5831864"/>
            <a:ext cx="4680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万博</a:t>
            </a:r>
          </a:p>
        </p:txBody>
      </p:sp>
      <p:sp>
        <p:nvSpPr>
          <p:cNvPr id="19" name="ホームベース 30">
            <a:extLst>
              <a:ext uri="{FF2B5EF4-FFF2-40B4-BE49-F238E27FC236}">
                <a16:creationId xmlns:a16="http://schemas.microsoft.com/office/drawing/2014/main" id="{C245BC83-0E20-679B-787B-1E9532171295}"/>
              </a:ext>
            </a:extLst>
          </p:cNvPr>
          <p:cNvSpPr/>
          <p:nvPr/>
        </p:nvSpPr>
        <p:spPr>
          <a:xfrm>
            <a:off x="6433458" y="5831864"/>
            <a:ext cx="4680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計画</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策定</a:t>
            </a:r>
          </a:p>
        </p:txBody>
      </p:sp>
      <p:grpSp>
        <p:nvGrpSpPr>
          <p:cNvPr id="15" name="グループ化 14">
            <a:extLst>
              <a:ext uri="{FF2B5EF4-FFF2-40B4-BE49-F238E27FC236}">
                <a16:creationId xmlns:a16="http://schemas.microsoft.com/office/drawing/2014/main" id="{11554837-B9FD-B749-9E34-EADAE7ED987D}"/>
              </a:ext>
            </a:extLst>
          </p:cNvPr>
          <p:cNvGrpSpPr/>
          <p:nvPr/>
        </p:nvGrpSpPr>
        <p:grpSpPr>
          <a:xfrm>
            <a:off x="4881600" y="892800"/>
            <a:ext cx="2011895" cy="243520"/>
            <a:chOff x="528309" y="3016181"/>
            <a:chExt cx="2011895" cy="243520"/>
          </a:xfrm>
        </p:grpSpPr>
        <p:sp>
          <p:nvSpPr>
            <p:cNvPr id="16" name="正方形/長方形 15">
              <a:extLst>
                <a:ext uri="{FF2B5EF4-FFF2-40B4-BE49-F238E27FC236}">
                  <a16:creationId xmlns:a16="http://schemas.microsoft.com/office/drawing/2014/main" id="{94EE0628-5208-5851-3846-F9917CC1FB9A}"/>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1" name="テキスト ボックス 20">
              <a:extLst>
                <a:ext uri="{FF2B5EF4-FFF2-40B4-BE49-F238E27FC236}">
                  <a16:creationId xmlns:a16="http://schemas.microsoft.com/office/drawing/2014/main" id="{6E7D480D-168F-996C-EA03-B0BFE2531B37}"/>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2" name="テキスト プレースホルダー 12">
            <a:extLst>
              <a:ext uri="{FF2B5EF4-FFF2-40B4-BE49-F238E27FC236}">
                <a16:creationId xmlns:a16="http://schemas.microsoft.com/office/drawing/2014/main" id="{9737E463-EFDF-3244-FA0A-62DA118A84FC}"/>
              </a:ext>
            </a:extLst>
          </p:cNvPr>
          <p:cNvSpPr txBox="1">
            <a:spLocks/>
          </p:cNvSpPr>
          <p:nvPr/>
        </p:nvSpPr>
        <p:spPr>
          <a:xfrm>
            <a:off x="457200" y="36576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ja-JP" altLang="en-US" sz="1100"/>
              <a:t>携帯電話会社のスマートフォン</a:t>
            </a:r>
            <a:r>
              <a:rPr lang="en-US" altLang="ja-JP" sz="1100">
                <a:solidFill>
                  <a:srgbClr val="000000"/>
                </a:solidFill>
                <a:latin typeface="Yu Gothic UI" panose="020B0500000000000000" pitchFamily="50" charset="-128"/>
                <a:ea typeface="Yu Gothic UI" panose="020B0500000000000000" pitchFamily="50" charset="-128"/>
              </a:rPr>
              <a:t>GPS</a:t>
            </a:r>
            <a:r>
              <a:rPr lang="ja-JP" altLang="en-US" sz="1100"/>
              <a:t>データやビーコンなどを利用して、歩行者の動きを調査し、整備効果の指標化も検討。これまで道路空間の利活用時の回遊状況分析を進めており、</a:t>
            </a:r>
            <a:r>
              <a:rPr lang="en-US" altLang="ja-JP" sz="1100"/>
              <a:t>2025</a:t>
            </a:r>
            <a:r>
              <a:rPr lang="ja-JP" altLang="en-US" sz="1100"/>
              <a:t>年度の万博時にも回遊状況分析を行う予定。</a:t>
            </a:r>
          </a:p>
          <a:p>
            <a:pPr marL="87313" indent="-87313">
              <a:lnSpc>
                <a:spcPts val="1500"/>
              </a:lnSpc>
            </a:pPr>
            <a:r>
              <a:rPr kumimoji="0" lang="ja-JP" altLang="en-US" sz="1100">
                <a:latin typeface="Yu Gothic UI" panose="020B0500000000000000" pitchFamily="50" charset="-128"/>
                <a:ea typeface="Yu Gothic UI" panose="020B0500000000000000" pitchFamily="50" charset="-128"/>
              </a:rPr>
              <a:t>誘導員の省力化の検討等に向け、</a:t>
            </a:r>
            <a:r>
              <a:rPr lang="ja-JP" altLang="en-US" sz="1100"/>
              <a:t>段階的に</a:t>
            </a:r>
            <a:r>
              <a:rPr lang="en-US" altLang="ja-JP" sz="1100">
                <a:solidFill>
                  <a:srgbClr val="000000"/>
                </a:solidFill>
                <a:latin typeface="Yu Gothic UI" panose="020B0500000000000000" pitchFamily="50" charset="-128"/>
                <a:ea typeface="Yu Gothic UI" panose="020B0500000000000000" pitchFamily="50" charset="-128"/>
              </a:rPr>
              <a:t>AI</a:t>
            </a:r>
            <a:r>
              <a:rPr lang="ja-JP" altLang="en-US" sz="1100"/>
              <a:t>カメラの設置を進めており、</a:t>
            </a:r>
            <a:r>
              <a:rPr lang="en-US" altLang="ja-JP" sz="1100"/>
              <a:t>2025</a:t>
            </a:r>
            <a:r>
              <a:rPr lang="ja-JP" altLang="en-US" sz="1100"/>
              <a:t>年度の本格的な運用検証予定。</a:t>
            </a:r>
          </a:p>
        </p:txBody>
      </p:sp>
      <p:sp>
        <p:nvSpPr>
          <p:cNvPr id="24" name="タイトル 34">
            <a:extLst>
              <a:ext uri="{FF2B5EF4-FFF2-40B4-BE49-F238E27FC236}">
                <a16:creationId xmlns:a16="http://schemas.microsoft.com/office/drawing/2014/main" id="{513403AE-7F53-24F5-5777-1258A4DF4202}"/>
              </a:ext>
            </a:extLst>
          </p:cNvPr>
          <p:cNvSpPr>
            <a:spLocks noGrp="1"/>
          </p:cNvSpPr>
          <p:nvPr>
            <p:ph type="title"/>
          </p:nvPr>
        </p:nvSpPr>
        <p:spPr>
          <a:xfrm>
            <a:off x="446400" y="85725"/>
            <a:ext cx="4737911" cy="728793"/>
          </a:xfrm>
        </p:spPr>
        <p:txBody>
          <a:bodyPr/>
          <a:lstStyle/>
          <a:p>
            <a:r>
              <a:rPr lang="ja-JP" altLang="en-US"/>
              <a:t>御堂筋における</a:t>
            </a:r>
            <a:r>
              <a:rPr lang="en-US" altLang="ja-JP"/>
              <a:t>AI</a:t>
            </a:r>
            <a:r>
              <a:rPr lang="ja-JP" altLang="en-US"/>
              <a:t>カメラ及びビッグデータ等　</a:t>
            </a:r>
            <a:br>
              <a:rPr lang="en-US" altLang="ja-JP"/>
            </a:br>
            <a:r>
              <a:rPr lang="ja-JP" altLang="en-US"/>
              <a:t>　を活用した”スマートストリート”の実現</a:t>
            </a:r>
          </a:p>
        </p:txBody>
      </p:sp>
    </p:spTree>
    <p:extLst>
      <p:ext uri="{BB962C8B-B14F-4D97-AF65-F5344CB8AC3E}">
        <p14:creationId xmlns:p14="http://schemas.microsoft.com/office/powerpoint/2010/main" val="130385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D370748-7765-2B50-1AB2-36740C0B045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74</a:t>
            </a:fld>
            <a:endParaRPr kumimoji="1" lang="en-GB">
              <a:latin typeface="Yu Gothic UI" panose="020B0500000000000000" pitchFamily="50" charset="-128"/>
              <a:ea typeface="Yu Gothic UI" panose="020B0500000000000000" pitchFamily="50" charset="-128"/>
            </a:endParaRPr>
          </a:p>
        </p:txBody>
      </p:sp>
      <p:sp>
        <p:nvSpPr>
          <p:cNvPr id="30" name="テキスト プレースホルダー 29">
            <a:extLst>
              <a:ext uri="{FF2B5EF4-FFF2-40B4-BE49-F238E27FC236}">
                <a16:creationId xmlns:a16="http://schemas.microsoft.com/office/drawing/2014/main" id="{D50AD42B-5D7C-B7FA-32FB-B4B24786760D}"/>
              </a:ext>
            </a:extLst>
          </p:cNvPr>
          <p:cNvSpPr>
            <a:spLocks noGrp="1"/>
          </p:cNvSpPr>
          <p:nvPr>
            <p:ph type="body" sz="quarter" idx="13"/>
          </p:nvPr>
        </p:nvSpPr>
        <p:spPr/>
        <p:txBody>
          <a:bodyPr/>
          <a:lstStyle/>
          <a:p>
            <a:r>
              <a:rPr lang="ja-JP" altLang="en-US"/>
              <a:t>なんば広場が、利用する全ての人にとって、いつでも安全・安心に活動できる空間となること。</a:t>
            </a:r>
          </a:p>
        </p:txBody>
      </p:sp>
      <p:sp>
        <p:nvSpPr>
          <p:cNvPr id="33" name="テキスト プレースホルダー 32">
            <a:extLst>
              <a:ext uri="{FF2B5EF4-FFF2-40B4-BE49-F238E27FC236}">
                <a16:creationId xmlns:a16="http://schemas.microsoft.com/office/drawing/2014/main" id="{896D4751-C367-9A48-3536-F08AA0161A75}"/>
              </a:ext>
            </a:extLst>
          </p:cNvPr>
          <p:cNvSpPr>
            <a:spLocks noGrp="1"/>
          </p:cNvSpPr>
          <p:nvPr>
            <p:ph type="body" sz="quarter" idx="14"/>
          </p:nvPr>
        </p:nvSpPr>
        <p:spPr/>
        <p:txBody>
          <a:bodyPr/>
          <a:lstStyle/>
          <a:p>
            <a:r>
              <a:rPr lang="ja-JP" altLang="en-US"/>
              <a:t>イベント開催時の検証回数</a:t>
            </a:r>
          </a:p>
        </p:txBody>
      </p:sp>
      <p:sp>
        <p:nvSpPr>
          <p:cNvPr id="5" name="正方形/長方形 4">
            <a:extLst>
              <a:ext uri="{FF2B5EF4-FFF2-40B4-BE49-F238E27FC236}">
                <a16:creationId xmlns:a16="http://schemas.microsoft.com/office/drawing/2014/main" id="{43BA8221-DE71-EE33-5FCC-16B38B8B0C2A}"/>
              </a:ext>
            </a:extLst>
          </p:cNvPr>
          <p:cNvSpPr/>
          <p:nvPr/>
        </p:nvSpPr>
        <p:spPr>
          <a:xfrm>
            <a:off x="6144768"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2B14E600-C73C-0F28-28F4-EFDFE2047653}"/>
              </a:ext>
            </a:extLst>
          </p:cNvPr>
          <p:cNvSpPr/>
          <p:nvPr/>
        </p:nvSpPr>
        <p:spPr>
          <a:xfrm>
            <a:off x="7480855"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9916A373-59A1-FDC0-DCF7-A8EDC3ADFB85}"/>
              </a:ext>
            </a:extLst>
          </p:cNvPr>
          <p:cNvSpPr/>
          <p:nvPr/>
        </p:nvSpPr>
        <p:spPr>
          <a:xfrm>
            <a:off x="8795136"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34" name="テキスト プレースホルダー 3">
            <a:extLst>
              <a:ext uri="{FF2B5EF4-FFF2-40B4-BE49-F238E27FC236}">
                <a16:creationId xmlns:a16="http://schemas.microsoft.com/office/drawing/2014/main" id="{CC77BE61-189C-58E8-6052-BA61C32D83E9}"/>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en-US" altLang="ja-JP" sz="1100">
                <a:solidFill>
                  <a:srgbClr val="000000"/>
                </a:solidFill>
                <a:latin typeface="Yu Gothic UI" panose="020B0500000000000000" pitchFamily="50" charset="-128"/>
                <a:ea typeface="Yu Gothic UI" panose="020B0500000000000000" pitchFamily="50" charset="-128"/>
              </a:rPr>
              <a:t>AI</a:t>
            </a:r>
            <a:r>
              <a:rPr lang="ja-JP" altLang="en-US" sz="1100">
                <a:solidFill>
                  <a:srgbClr val="000000"/>
                </a:solidFill>
                <a:latin typeface="Yu Gothic UI" panose="020B0500000000000000" pitchFamily="50" charset="-128"/>
                <a:ea typeface="Yu Gothic UI" panose="020B0500000000000000" pitchFamily="50" charset="-128"/>
              </a:rPr>
              <a:t>カメラなどのデジタル技術を活用することで、魅力あるなんば広場のより一層の安全・安心で効果的・効率的な維持管理の確立をめざす。</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en-US" altLang="ja-JP" sz="1100">
                <a:solidFill>
                  <a:srgbClr val="000000"/>
                </a:solidFill>
                <a:latin typeface="Yu Gothic UI" panose="020B0500000000000000" pitchFamily="50" charset="-128"/>
                <a:ea typeface="Yu Gothic UI" panose="020B0500000000000000" pitchFamily="50" charset="-128"/>
              </a:rPr>
              <a:t>【</a:t>
            </a:r>
            <a:r>
              <a:rPr lang="ja-JP" altLang="en-US" sz="1100">
                <a:solidFill>
                  <a:srgbClr val="000000"/>
                </a:solidFill>
                <a:latin typeface="Yu Gothic UI" panose="020B0500000000000000" pitchFamily="50" charset="-128"/>
                <a:ea typeface="Yu Gothic UI" panose="020B0500000000000000" pitchFamily="50" charset="-128"/>
              </a:rPr>
              <a:t>実証実験</a:t>
            </a:r>
            <a:r>
              <a:rPr lang="en-US" altLang="ja-JP" sz="1100">
                <a:solidFill>
                  <a:srgbClr val="000000"/>
                </a:solidFill>
                <a:latin typeface="Yu Gothic UI" panose="020B0500000000000000" pitchFamily="50" charset="-128"/>
                <a:ea typeface="Yu Gothic UI" panose="020B0500000000000000" pitchFamily="50" charset="-128"/>
              </a:rPr>
              <a:t>】</a:t>
            </a:r>
            <a:r>
              <a:rPr lang="ja-JP" altLang="en-US" sz="1100">
                <a:solidFill>
                  <a:srgbClr val="000000"/>
                </a:solidFill>
                <a:latin typeface="Yu Gothic UI" panose="020B0500000000000000" pitchFamily="50" charset="-128"/>
                <a:ea typeface="Yu Gothic UI" panose="020B0500000000000000" pitchFamily="50" charset="-128"/>
              </a:rPr>
              <a:t>なんば広場を利用する人々のリアルタイムの状況（混雑状況、不適正な行動の有無など）について、</a:t>
            </a:r>
            <a:r>
              <a:rPr lang="en-US" altLang="ja-JP" sz="1100">
                <a:solidFill>
                  <a:srgbClr val="000000"/>
                </a:solidFill>
                <a:latin typeface="Yu Gothic UI" panose="020B0500000000000000" pitchFamily="50" charset="-128"/>
                <a:ea typeface="Yu Gothic UI" panose="020B0500000000000000" pitchFamily="50" charset="-128"/>
              </a:rPr>
              <a:t>AI</a:t>
            </a:r>
            <a:r>
              <a:rPr lang="ja-JP" altLang="en-US" sz="1100">
                <a:solidFill>
                  <a:srgbClr val="000000"/>
                </a:solidFill>
                <a:latin typeface="Yu Gothic UI" panose="020B0500000000000000" pitchFamily="50" charset="-128"/>
                <a:ea typeface="Yu Gothic UI" panose="020B0500000000000000" pitchFamily="50" charset="-128"/>
              </a:rPr>
              <a:t>カメラにより状況認識するデータが、安全管理（注意喚起など）や利活用（イベント施設の配置など）に活用できるかを、広場に機器を設置して検証する。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en-US" altLang="ja-JP" sz="1100">
                <a:solidFill>
                  <a:srgbClr val="000000"/>
                </a:solidFill>
                <a:latin typeface="Yu Gothic UI" panose="020B0500000000000000" pitchFamily="50" charset="-128"/>
                <a:ea typeface="Yu Gothic UI" panose="020B0500000000000000" pitchFamily="50" charset="-128"/>
              </a:rPr>
              <a:t>【</a:t>
            </a:r>
            <a:r>
              <a:rPr lang="ja-JP" altLang="en-US" sz="1100">
                <a:solidFill>
                  <a:srgbClr val="000000"/>
                </a:solidFill>
                <a:latin typeface="Yu Gothic UI" panose="020B0500000000000000" pitchFamily="50" charset="-128"/>
                <a:ea typeface="Yu Gothic UI" panose="020B0500000000000000" pitchFamily="50" charset="-128"/>
              </a:rPr>
              <a:t>導入方策検討</a:t>
            </a:r>
            <a:r>
              <a:rPr lang="en-US" altLang="ja-JP" sz="1100">
                <a:solidFill>
                  <a:srgbClr val="000000"/>
                </a:solidFill>
                <a:latin typeface="Yu Gothic UI" panose="020B0500000000000000" pitchFamily="50" charset="-128"/>
                <a:ea typeface="Yu Gothic UI" panose="020B0500000000000000" pitchFamily="50" charset="-128"/>
              </a:rPr>
              <a:t>】AI</a:t>
            </a:r>
            <a:r>
              <a:rPr lang="ja-JP" altLang="en-US" sz="1100">
                <a:solidFill>
                  <a:srgbClr val="000000"/>
                </a:solidFill>
                <a:latin typeface="Yu Gothic UI" panose="020B0500000000000000" pitchFamily="50" charset="-128"/>
                <a:ea typeface="Yu Gothic UI" panose="020B0500000000000000" pitchFamily="50" charset="-128"/>
              </a:rPr>
              <a:t>カメラの実証の実績、先行的な導入事例及びその他検知機能やロボットなどのなんば広場に導入すべきデジタル技術の検討を行い、導入方策の考え方を取りまとめる。</a:t>
            </a:r>
          </a:p>
        </p:txBody>
      </p:sp>
      <p:pic>
        <p:nvPicPr>
          <p:cNvPr id="35" name="図 34" descr="ダイアグラム&#10;&#10;自動的に生成された説明">
            <a:extLst>
              <a:ext uri="{FF2B5EF4-FFF2-40B4-BE49-F238E27FC236}">
                <a16:creationId xmlns:a16="http://schemas.microsoft.com/office/drawing/2014/main" id="{FFFEC958-59B4-6DD8-64F6-732C0D754A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3505200"/>
            <a:ext cx="3583371" cy="2669139"/>
          </a:xfrm>
          <a:prstGeom prst="rect">
            <a:avLst/>
          </a:prstGeom>
        </p:spPr>
      </p:pic>
      <p:sp>
        <p:nvSpPr>
          <p:cNvPr id="36" name="正方形/長方形 35">
            <a:extLst>
              <a:ext uri="{FF2B5EF4-FFF2-40B4-BE49-F238E27FC236}">
                <a16:creationId xmlns:a16="http://schemas.microsoft.com/office/drawing/2014/main" id="{87E4523E-46CC-57DD-118F-EE2DE5575AB1}"/>
              </a:ext>
            </a:extLst>
          </p:cNvPr>
          <p:cNvSpPr/>
          <p:nvPr/>
        </p:nvSpPr>
        <p:spPr>
          <a:xfrm>
            <a:off x="4860000" y="1963153"/>
            <a:ext cx="972000" cy="12372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37" name="正方形/長方形 36">
            <a:extLst>
              <a:ext uri="{FF2B5EF4-FFF2-40B4-BE49-F238E27FC236}">
                <a16:creationId xmlns:a16="http://schemas.microsoft.com/office/drawing/2014/main" id="{D5D44FCA-6808-09DE-BF18-188B9DEDEACD}"/>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38" name="表プレースホルダー 18">
            <a:extLst>
              <a:ext uri="{FF2B5EF4-FFF2-40B4-BE49-F238E27FC236}">
                <a16:creationId xmlns:a16="http://schemas.microsoft.com/office/drawing/2014/main" id="{CA1204B7-80B3-5902-15C6-D02DC94E4EDE}"/>
              </a:ext>
            </a:extLst>
          </p:cNvPr>
          <p:cNvGraphicFramePr>
            <a:graphicFrameLocks/>
          </p:cNvGraphicFramePr>
          <p:nvPr>
            <p:extLst>
              <p:ext uri="{D42A27DB-BD31-4B8C-83A1-F6EECF244321}">
                <p14:modId xmlns:p14="http://schemas.microsoft.com/office/powerpoint/2010/main" val="2333258228"/>
              </p:ext>
            </p:extLst>
          </p:nvPr>
        </p:nvGraphicFramePr>
        <p:xfrm>
          <a:off x="5943600" y="225425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a:t>
                      </a:r>
                      <a:r>
                        <a:rPr kumimoji="1" lang="ja-JP" altLang="en-US" sz="1000">
                          <a:solidFill>
                            <a:schemeClr val="tx1"/>
                          </a:solidFill>
                          <a:latin typeface="Yu Gothic UI" panose="020B0500000000000000" pitchFamily="50" charset="-128"/>
                          <a:ea typeface="Yu Gothic UI" panose="020B0500000000000000" pitchFamily="50" charset="-128"/>
                        </a:rPr>
                        <a:t>回以上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pSp>
        <p:nvGrpSpPr>
          <p:cNvPr id="39" name="グループ化 38">
            <a:extLst>
              <a:ext uri="{FF2B5EF4-FFF2-40B4-BE49-F238E27FC236}">
                <a16:creationId xmlns:a16="http://schemas.microsoft.com/office/drawing/2014/main" id="{35097769-1901-8946-94C7-0606AED8447D}"/>
              </a:ext>
            </a:extLst>
          </p:cNvPr>
          <p:cNvGrpSpPr/>
          <p:nvPr/>
        </p:nvGrpSpPr>
        <p:grpSpPr>
          <a:xfrm>
            <a:off x="4881838" y="3804823"/>
            <a:ext cx="1157494" cy="243520"/>
            <a:chOff x="528309" y="7695403"/>
            <a:chExt cx="1157494" cy="243520"/>
          </a:xfrm>
        </p:grpSpPr>
        <p:sp>
          <p:nvSpPr>
            <p:cNvPr id="40" name="正方形/長方形 39">
              <a:extLst>
                <a:ext uri="{FF2B5EF4-FFF2-40B4-BE49-F238E27FC236}">
                  <a16:creationId xmlns:a16="http://schemas.microsoft.com/office/drawing/2014/main" id="{77551013-80C9-641A-3AE9-B45DD80F26D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074ADE85-F0CD-A290-76C3-0517CC80E9C8}"/>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2" name="正方形/長方形 41">
            <a:extLst>
              <a:ext uri="{FF2B5EF4-FFF2-40B4-BE49-F238E27FC236}">
                <a16:creationId xmlns:a16="http://schemas.microsoft.com/office/drawing/2014/main" id="{763D86ED-7DEC-1252-F89B-B27D8396C5DB}"/>
              </a:ext>
            </a:extLst>
          </p:cNvPr>
          <p:cNvSpPr/>
          <p:nvPr/>
        </p:nvSpPr>
        <p:spPr>
          <a:xfrm>
            <a:off x="6972478" y="41638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3" name="正方形/長方形 42">
            <a:extLst>
              <a:ext uri="{FF2B5EF4-FFF2-40B4-BE49-F238E27FC236}">
                <a16:creationId xmlns:a16="http://schemas.microsoft.com/office/drawing/2014/main" id="{24AEB843-2543-CF59-9498-B9C41D39C81B}"/>
              </a:ext>
            </a:extLst>
          </p:cNvPr>
          <p:cNvSpPr/>
          <p:nvPr/>
        </p:nvSpPr>
        <p:spPr>
          <a:xfrm>
            <a:off x="5928478" y="41638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4" name="正方形/長方形 43">
            <a:extLst>
              <a:ext uri="{FF2B5EF4-FFF2-40B4-BE49-F238E27FC236}">
                <a16:creationId xmlns:a16="http://schemas.microsoft.com/office/drawing/2014/main" id="{8F1B04DB-D1E8-55C4-63EC-E3FAB82DA33F}"/>
              </a:ext>
            </a:extLst>
          </p:cNvPr>
          <p:cNvSpPr/>
          <p:nvPr/>
        </p:nvSpPr>
        <p:spPr>
          <a:xfrm>
            <a:off x="8016478" y="41638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5" name="テキスト ボックス 44">
            <a:extLst>
              <a:ext uri="{FF2B5EF4-FFF2-40B4-BE49-F238E27FC236}">
                <a16:creationId xmlns:a16="http://schemas.microsoft.com/office/drawing/2014/main" id="{60A1FDB8-E478-5A60-97FA-35D40EC259FB}"/>
              </a:ext>
            </a:extLst>
          </p:cNvPr>
          <p:cNvSpPr txBox="1"/>
          <p:nvPr/>
        </p:nvSpPr>
        <p:spPr>
          <a:xfrm>
            <a:off x="4881838" y="4471629"/>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実証実験</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A45577BE-749A-9E39-6318-92361FB2AEC1}"/>
              </a:ext>
            </a:extLst>
          </p:cNvPr>
          <p:cNvSpPr txBox="1"/>
          <p:nvPr/>
        </p:nvSpPr>
        <p:spPr>
          <a:xfrm>
            <a:off x="4881838" y="5013086"/>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導入方策検討</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7" name="ホームベース 30">
            <a:extLst>
              <a:ext uri="{FF2B5EF4-FFF2-40B4-BE49-F238E27FC236}">
                <a16:creationId xmlns:a16="http://schemas.microsoft.com/office/drawing/2014/main" id="{40C71F7C-1E53-88B7-EE32-6A28485D7D7D}"/>
              </a:ext>
            </a:extLst>
          </p:cNvPr>
          <p:cNvSpPr/>
          <p:nvPr/>
        </p:nvSpPr>
        <p:spPr>
          <a:xfrm>
            <a:off x="5928478" y="4471629"/>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en-US" altLang="ja-JP" sz="900">
                <a:solidFill>
                  <a:schemeClr val="tx1"/>
                </a:solidFill>
                <a:latin typeface="Yu Gothic UI" panose="020B0500000000000000" pitchFamily="50" charset="-128"/>
                <a:ea typeface="Yu Gothic UI" panose="020B0500000000000000" pitchFamily="50" charset="-128"/>
              </a:rPr>
              <a:t>AI</a:t>
            </a:r>
            <a:r>
              <a:rPr kumimoji="1" lang="ja-JP" altLang="en-US" sz="900">
                <a:solidFill>
                  <a:schemeClr val="tx1"/>
                </a:solidFill>
                <a:latin typeface="Yu Gothic UI" panose="020B0500000000000000" pitchFamily="50" charset="-128"/>
                <a:ea typeface="Yu Gothic UI" panose="020B0500000000000000" pitchFamily="50" charset="-128"/>
              </a:rPr>
              <a:t>カメラの</a:t>
            </a: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設置・検証</a:t>
            </a:r>
          </a:p>
        </p:txBody>
      </p:sp>
      <p:sp>
        <p:nvSpPr>
          <p:cNvPr id="48" name="ホームベース 30">
            <a:extLst>
              <a:ext uri="{FF2B5EF4-FFF2-40B4-BE49-F238E27FC236}">
                <a16:creationId xmlns:a16="http://schemas.microsoft.com/office/drawing/2014/main" id="{A408884C-46F8-E2EA-5287-37A503B76FE4}"/>
              </a:ext>
            </a:extLst>
          </p:cNvPr>
          <p:cNvSpPr/>
          <p:nvPr/>
        </p:nvSpPr>
        <p:spPr>
          <a:xfrm>
            <a:off x="5928478" y="50130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検討調査</a:t>
            </a:r>
          </a:p>
        </p:txBody>
      </p:sp>
      <p:sp>
        <p:nvSpPr>
          <p:cNvPr id="51" name="ホームベース 30">
            <a:extLst>
              <a:ext uri="{FF2B5EF4-FFF2-40B4-BE49-F238E27FC236}">
                <a16:creationId xmlns:a16="http://schemas.microsoft.com/office/drawing/2014/main" id="{175A7C31-A49A-CEF9-7081-C651E781A43A}"/>
              </a:ext>
            </a:extLst>
          </p:cNvPr>
          <p:cNvSpPr/>
          <p:nvPr/>
        </p:nvSpPr>
        <p:spPr>
          <a:xfrm>
            <a:off x="6995278" y="4471629"/>
            <a:ext cx="1005722" cy="1006714"/>
          </a:xfrm>
          <a:prstGeom prst="homePlate">
            <a:avLst>
              <a:gd name="adj" fmla="val 21574"/>
            </a:avLst>
          </a:prstGeom>
          <a:solidFill>
            <a:schemeClr val="bg1"/>
          </a:solidFill>
          <a:ln w="28575">
            <a:solidFill>
              <a:srgbClr val="AF1932"/>
            </a:solidFill>
            <a:prstDash val="sysDash"/>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前年度までの</a:t>
            </a: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取り組み状況を踏まえて検討</a:t>
            </a:r>
          </a:p>
        </p:txBody>
      </p:sp>
      <p:graphicFrame>
        <p:nvGraphicFramePr>
          <p:cNvPr id="4" name="表 3">
            <a:extLst>
              <a:ext uri="{FF2B5EF4-FFF2-40B4-BE49-F238E27FC236}">
                <a16:creationId xmlns:a16="http://schemas.microsoft.com/office/drawing/2014/main" id="{AFE2B577-5740-01A0-B6CD-1B741F205E84}"/>
              </a:ext>
            </a:extLst>
          </p:cNvPr>
          <p:cNvGraphicFramePr>
            <a:graphicFrameLocks noGrp="1"/>
          </p:cNvGraphicFramePr>
          <p:nvPr>
            <p:extLst>
              <p:ext uri="{D42A27DB-BD31-4B8C-83A1-F6EECF244321}">
                <p14:modId xmlns:p14="http://schemas.microsoft.com/office/powerpoint/2010/main" val="2325235157"/>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pSp>
        <p:nvGrpSpPr>
          <p:cNvPr id="7" name="グループ化 6">
            <a:extLst>
              <a:ext uri="{FF2B5EF4-FFF2-40B4-BE49-F238E27FC236}">
                <a16:creationId xmlns:a16="http://schemas.microsoft.com/office/drawing/2014/main" id="{939FCA74-1FBD-5C6F-AEB5-1C00EBA83A46}"/>
              </a:ext>
            </a:extLst>
          </p:cNvPr>
          <p:cNvGrpSpPr/>
          <p:nvPr/>
        </p:nvGrpSpPr>
        <p:grpSpPr>
          <a:xfrm>
            <a:off x="4881600" y="892800"/>
            <a:ext cx="2011895" cy="243520"/>
            <a:chOff x="528309" y="3016181"/>
            <a:chExt cx="2011895" cy="243520"/>
          </a:xfrm>
        </p:grpSpPr>
        <p:sp>
          <p:nvSpPr>
            <p:cNvPr id="9" name="正方形/長方形 8">
              <a:extLst>
                <a:ext uri="{FF2B5EF4-FFF2-40B4-BE49-F238E27FC236}">
                  <a16:creationId xmlns:a16="http://schemas.microsoft.com/office/drawing/2014/main" id="{062FDD85-7DC8-1E34-A117-65F86FBB93D1}"/>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1" name="テキスト ボックス 10">
              <a:extLst>
                <a:ext uri="{FF2B5EF4-FFF2-40B4-BE49-F238E27FC236}">
                  <a16:creationId xmlns:a16="http://schemas.microsoft.com/office/drawing/2014/main" id="{E3C6B96D-20C8-F1EF-51A1-E7E8BF7BC6F5}"/>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2" name="タイトル 21">
            <a:extLst>
              <a:ext uri="{FF2B5EF4-FFF2-40B4-BE49-F238E27FC236}">
                <a16:creationId xmlns:a16="http://schemas.microsoft.com/office/drawing/2014/main" id="{42C924AD-017F-2BFD-49B9-B9614EAD79D5}"/>
              </a:ext>
            </a:extLst>
          </p:cNvPr>
          <p:cNvSpPr>
            <a:spLocks noGrp="1"/>
          </p:cNvSpPr>
          <p:nvPr>
            <p:ph type="title"/>
          </p:nvPr>
        </p:nvSpPr>
        <p:spPr>
          <a:xfrm>
            <a:off x="446088" y="85725"/>
            <a:ext cx="4738687" cy="728663"/>
          </a:xfrm>
        </p:spPr>
        <p:txBody>
          <a:bodyPr/>
          <a:lstStyle/>
          <a:p>
            <a:r>
              <a:rPr lang="en-US" altLang="ja-JP"/>
              <a:t>AI</a:t>
            </a:r>
            <a:r>
              <a:rPr lang="ja-JP" altLang="en-US"/>
              <a:t>カメラ等を活用したなんば広場の</a:t>
            </a:r>
            <a:br>
              <a:rPr lang="en-US" altLang="ja-JP"/>
            </a:br>
            <a:r>
              <a:rPr lang="ja-JP" altLang="en-US"/>
              <a:t>　安全・安心な維持管理の実現</a:t>
            </a:r>
          </a:p>
        </p:txBody>
      </p:sp>
    </p:spTree>
    <p:extLst>
      <p:ext uri="{BB962C8B-B14F-4D97-AF65-F5344CB8AC3E}">
        <p14:creationId xmlns:p14="http://schemas.microsoft.com/office/powerpoint/2010/main" val="388188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44560-EAEE-C30C-F8AB-F34211EF1450}"/>
            </a:ext>
          </a:extLst>
        </p:cNvPr>
        <p:cNvGrpSpPr/>
        <p:nvPr/>
      </p:nvGrpSpPr>
      <p:grpSpPr>
        <a:xfrm>
          <a:off x="0" y="0"/>
          <a:ext cx="0" cy="0"/>
          <a:chOff x="0" y="0"/>
          <a:chExt cx="0" cy="0"/>
        </a:xfrm>
      </p:grpSpPr>
      <p:sp>
        <p:nvSpPr>
          <p:cNvPr id="46" name="スライド番号プレースホルダー 2">
            <a:extLst>
              <a:ext uri="{FF2B5EF4-FFF2-40B4-BE49-F238E27FC236}">
                <a16:creationId xmlns:a16="http://schemas.microsoft.com/office/drawing/2014/main" id="{729DBBA4-3237-2BAB-6FFC-55D721A521EE}"/>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75</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F40B23A7-2371-9EEC-2D00-D21882F1D2D7}"/>
              </a:ext>
            </a:extLst>
          </p:cNvPr>
          <p:cNvSpPr>
            <a:spLocks noGrp="1"/>
          </p:cNvSpPr>
          <p:nvPr>
            <p:ph type="body" sz="quarter" idx="13"/>
          </p:nvPr>
        </p:nvSpPr>
        <p:spPr/>
        <p:txBody>
          <a:bodyPr/>
          <a:lstStyle/>
          <a:p>
            <a:r>
              <a:rPr lang="ja-JP" altLang="en-US"/>
              <a:t>使いやすい環境で提供する</a:t>
            </a:r>
            <a:r>
              <a:rPr lang="en-US" altLang="ja-JP" sz="1100">
                <a:solidFill>
                  <a:srgbClr val="000000"/>
                </a:solidFill>
                <a:latin typeface="Yu Gothic UI" panose="020B0500000000000000" pitchFamily="50" charset="-128"/>
                <a:ea typeface="Yu Gothic UI" panose="020B0500000000000000" pitchFamily="50" charset="-128"/>
              </a:rPr>
              <a:t>3D</a:t>
            </a:r>
            <a:r>
              <a:rPr lang="ja-JP" altLang="en-US"/>
              <a:t>都市モデルが活用されることで、官民双方において本市の特性を活かしたまちづくりが進められていること。</a:t>
            </a:r>
          </a:p>
        </p:txBody>
      </p:sp>
      <p:sp>
        <p:nvSpPr>
          <p:cNvPr id="31" name="テキスト プレースホルダー 30">
            <a:extLst>
              <a:ext uri="{FF2B5EF4-FFF2-40B4-BE49-F238E27FC236}">
                <a16:creationId xmlns:a16="http://schemas.microsoft.com/office/drawing/2014/main" id="{956CCC3F-9670-6D55-A580-E846D2C6DA46}"/>
              </a:ext>
            </a:extLst>
          </p:cNvPr>
          <p:cNvSpPr>
            <a:spLocks noGrp="1"/>
          </p:cNvSpPr>
          <p:nvPr>
            <p:ph type="body" sz="quarter" idx="14"/>
          </p:nvPr>
        </p:nvSpPr>
        <p:spPr/>
        <p:txBody>
          <a:bodyPr/>
          <a:lstStyle/>
          <a:p>
            <a:pPr>
              <a:lnSpc>
                <a:spcPts val="1500"/>
              </a:lnSpc>
            </a:pPr>
            <a:r>
              <a:rPr lang="en-US" altLang="ja-JP" sz="1100">
                <a:latin typeface="Yu Gothic UI" panose="020B0500000000000000" pitchFamily="50" charset="-128"/>
                <a:ea typeface="Yu Gothic UI" panose="020B0500000000000000" pitchFamily="50" charset="-128"/>
              </a:rPr>
              <a:t>2025</a:t>
            </a:r>
            <a:r>
              <a:rPr lang="ja-JP" altLang="en-US" sz="1100">
                <a:latin typeface="Yu Gothic UI" panose="020B0500000000000000" pitchFamily="50" charset="-128"/>
                <a:ea typeface="Yu Gothic UI" panose="020B0500000000000000" pitchFamily="50" charset="-128"/>
              </a:rPr>
              <a:t>年度中に環境構築し、</a:t>
            </a:r>
            <a:r>
              <a:rPr lang="en-US" altLang="ja-JP" sz="1100">
                <a:latin typeface="Yu Gothic UI" panose="020B0500000000000000" pitchFamily="50" charset="-128"/>
                <a:ea typeface="Yu Gothic UI" panose="020B0500000000000000" pitchFamily="50" charset="-128"/>
              </a:rPr>
              <a:t>2026</a:t>
            </a:r>
            <a:r>
              <a:rPr lang="ja-JP" altLang="en-US" sz="1100">
                <a:latin typeface="Yu Gothic UI" panose="020B0500000000000000" pitchFamily="50" charset="-128"/>
                <a:ea typeface="Yu Gothic UI" panose="020B0500000000000000" pitchFamily="50" charset="-128"/>
              </a:rPr>
              <a:t>年度運用開始</a:t>
            </a:r>
          </a:p>
        </p:txBody>
      </p:sp>
      <p:graphicFrame>
        <p:nvGraphicFramePr>
          <p:cNvPr id="33" name="表 32">
            <a:extLst>
              <a:ext uri="{FF2B5EF4-FFF2-40B4-BE49-F238E27FC236}">
                <a16:creationId xmlns:a16="http://schemas.microsoft.com/office/drawing/2014/main" id="{1231A3FE-B598-2698-7DCA-44232396E727}"/>
              </a:ext>
            </a:extLst>
          </p:cNvPr>
          <p:cNvGraphicFramePr>
            <a:graphicFrameLocks noGrp="1"/>
          </p:cNvGraphicFramePr>
          <p:nvPr>
            <p:extLst>
              <p:ext uri="{D42A27DB-BD31-4B8C-83A1-F6EECF244321}">
                <p14:modId xmlns:p14="http://schemas.microsoft.com/office/powerpoint/2010/main" val="20519557"/>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5" name="テキスト プレースホルダー 3">
            <a:extLst>
              <a:ext uri="{FF2B5EF4-FFF2-40B4-BE49-F238E27FC236}">
                <a16:creationId xmlns:a16="http://schemas.microsoft.com/office/drawing/2014/main" id="{158B4DB6-B80B-232B-BE71-61697EE5F8B9}"/>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本市が持つ都市計画基礎調査情報や都市計画決定情報など、まちづくりの検討や分析に資するデータについて、</a:t>
            </a:r>
            <a:r>
              <a:rPr lang="en-US" altLang="ja-JP" sz="1100">
                <a:solidFill>
                  <a:srgbClr val="000000"/>
                </a:solidFill>
                <a:latin typeface="Yu Gothic UI" panose="020B0500000000000000" pitchFamily="50" charset="-128"/>
                <a:ea typeface="Yu Gothic UI" panose="020B0500000000000000" pitchFamily="50" charset="-128"/>
              </a:rPr>
              <a:t>3D</a:t>
            </a:r>
            <a:r>
              <a:rPr lang="ja-JP" altLang="en-US" sz="1100">
                <a:solidFill>
                  <a:srgbClr val="000000"/>
                </a:solidFill>
                <a:latin typeface="Yu Gothic UI" panose="020B0500000000000000" pitchFamily="50" charset="-128"/>
                <a:ea typeface="Yu Gothic UI" panose="020B0500000000000000" pitchFamily="50" charset="-128"/>
              </a:rPr>
              <a:t>都市モデルにより可視化し、官民双方において活用できる環境の構築をめざす。</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具体的には、庁内で</a:t>
            </a:r>
            <a:r>
              <a:rPr lang="en-US" altLang="ja-JP" sz="1100">
                <a:solidFill>
                  <a:srgbClr val="000000"/>
                </a:solidFill>
                <a:latin typeface="Yu Gothic UI" panose="020B0500000000000000" pitchFamily="50" charset="-128"/>
                <a:ea typeface="Yu Gothic UI" panose="020B0500000000000000" pitchFamily="50" charset="-128"/>
              </a:rPr>
              <a:t>3D</a:t>
            </a:r>
            <a:r>
              <a:rPr lang="ja-JP" altLang="en-US" sz="1100">
                <a:solidFill>
                  <a:srgbClr val="000000"/>
                </a:solidFill>
                <a:latin typeface="Yu Gothic UI" panose="020B0500000000000000" pitchFamily="50" charset="-128"/>
                <a:ea typeface="Yu Gothic UI" panose="020B0500000000000000" pitchFamily="50" charset="-128"/>
              </a:rPr>
              <a:t>都市モデルを活用するためのシステムを構築するとともに、</a:t>
            </a:r>
            <a:r>
              <a:rPr lang="en-US" altLang="ja-JP" sz="1100">
                <a:solidFill>
                  <a:srgbClr val="000000"/>
                </a:solidFill>
                <a:latin typeface="Yu Gothic UI" panose="020B0500000000000000" pitchFamily="50" charset="-128"/>
                <a:ea typeface="Yu Gothic UI" panose="020B0500000000000000" pitchFamily="50" charset="-128"/>
              </a:rPr>
              <a:t> 3D</a:t>
            </a:r>
            <a:r>
              <a:rPr lang="ja-JP" altLang="en-US" sz="1100">
                <a:solidFill>
                  <a:srgbClr val="000000"/>
                </a:solidFill>
                <a:latin typeface="Yu Gothic UI" panose="020B0500000000000000" pitchFamily="50" charset="-128"/>
                <a:ea typeface="Yu Gothic UI" panose="020B0500000000000000" pitchFamily="50" charset="-128"/>
              </a:rPr>
              <a:t>都市モデルやそれに重ね合わせるデータを作成・更新することにより、まちづくりに関する検討やシミュレーション等に活用する。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また、市民や民間事業者が、</a:t>
            </a:r>
            <a:r>
              <a:rPr lang="en-US" altLang="ja-JP" sz="1100">
                <a:solidFill>
                  <a:srgbClr val="000000"/>
                </a:solidFill>
                <a:latin typeface="Yu Gothic UI" panose="020B0500000000000000" pitchFamily="50" charset="-128"/>
                <a:ea typeface="Yu Gothic UI" panose="020B0500000000000000" pitchFamily="50" charset="-128"/>
              </a:rPr>
              <a:t> 3D</a:t>
            </a:r>
            <a:r>
              <a:rPr lang="ja-JP" altLang="en-US" sz="1100">
                <a:solidFill>
                  <a:srgbClr val="000000"/>
                </a:solidFill>
                <a:latin typeface="Yu Gothic UI" panose="020B0500000000000000" pitchFamily="50" charset="-128"/>
                <a:ea typeface="Yu Gothic UI" panose="020B0500000000000000" pitchFamily="50" charset="-128"/>
              </a:rPr>
              <a:t>都市モデルを閲覧し、活用できるようなビューワを整備し、運用開始後は、ビューワの閲覧回数などにより、</a:t>
            </a:r>
            <a:r>
              <a:rPr lang="en-US" altLang="ja-JP" sz="1100">
                <a:solidFill>
                  <a:srgbClr val="000000"/>
                </a:solidFill>
                <a:latin typeface="Yu Gothic UI" panose="020B0500000000000000" pitchFamily="50" charset="-128"/>
                <a:ea typeface="Yu Gothic UI" panose="020B0500000000000000" pitchFamily="50" charset="-128"/>
              </a:rPr>
              <a:t> 3D</a:t>
            </a:r>
            <a:r>
              <a:rPr lang="ja-JP" altLang="en-US" sz="1100">
                <a:solidFill>
                  <a:srgbClr val="000000"/>
                </a:solidFill>
                <a:latin typeface="Yu Gothic UI" panose="020B0500000000000000" pitchFamily="50" charset="-128"/>
                <a:ea typeface="Yu Gothic UI" panose="020B0500000000000000" pitchFamily="50" charset="-128"/>
              </a:rPr>
              <a:t>都市モデルの活用状況を評価する。</a:t>
            </a:r>
          </a:p>
        </p:txBody>
      </p:sp>
      <p:sp>
        <p:nvSpPr>
          <p:cNvPr id="41" name="正方形/長方形 40">
            <a:extLst>
              <a:ext uri="{FF2B5EF4-FFF2-40B4-BE49-F238E27FC236}">
                <a16:creationId xmlns:a16="http://schemas.microsoft.com/office/drawing/2014/main" id="{D9CA4E09-85E5-08C8-D732-3DEAECEB832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EE2B0BEC-CDBB-F631-B023-3960CCFE7D48}"/>
              </a:ext>
            </a:extLst>
          </p:cNvPr>
          <p:cNvSpPr/>
          <p:nvPr/>
        </p:nvSpPr>
        <p:spPr>
          <a:xfrm>
            <a:off x="4860000" y="1981200"/>
            <a:ext cx="972000" cy="18288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5" name="表プレースホルダー 20">
            <a:extLst>
              <a:ext uri="{FF2B5EF4-FFF2-40B4-BE49-F238E27FC236}">
                <a16:creationId xmlns:a16="http://schemas.microsoft.com/office/drawing/2014/main" id="{47C1944D-70DE-C103-4454-E5442D15DE3A}"/>
              </a:ext>
            </a:extLst>
          </p:cNvPr>
          <p:cNvGraphicFramePr>
            <a:graphicFrameLocks/>
          </p:cNvGraphicFramePr>
          <p:nvPr>
            <p:extLst>
              <p:ext uri="{D42A27DB-BD31-4B8C-83A1-F6EECF244321}">
                <p14:modId xmlns:p14="http://schemas.microsoft.com/office/powerpoint/2010/main" val="4023998888"/>
              </p:ext>
            </p:extLst>
          </p:nvPr>
        </p:nvGraphicFramePr>
        <p:xfrm>
          <a:off x="5979388" y="2286000"/>
          <a:ext cx="3390644" cy="144780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環境構築</a:t>
                      </a:r>
                    </a:p>
                  </a:txBody>
                  <a:tcPr anchor="ctr">
                    <a:solidFill>
                      <a:srgbClr val="FCEAED"/>
                    </a:solidFill>
                  </a:tcPr>
                </a:tc>
                <a:extLst>
                  <a:ext uri="{0D108BD9-81ED-4DB2-BD59-A6C34878D82A}">
                    <a16:rowId xmlns:a16="http://schemas.microsoft.com/office/drawing/2014/main" val="3387827350"/>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運用開始、</a:t>
                      </a:r>
                      <a:r>
                        <a:rPr lang="en-US" altLang="ja-JP" sz="1000">
                          <a:solidFill>
                            <a:srgbClr val="000000"/>
                          </a:solidFill>
                          <a:latin typeface="Yu Gothic UI" panose="020B0500000000000000" pitchFamily="50" charset="-128"/>
                          <a:ea typeface="Yu Gothic UI" panose="020B0500000000000000" pitchFamily="50" charset="-128"/>
                        </a:rPr>
                        <a:t>3D</a:t>
                      </a:r>
                      <a:r>
                        <a:rPr kumimoji="1" lang="ja-JP" altLang="en-US" sz="1000">
                          <a:solidFill>
                            <a:schemeClr val="tx1"/>
                          </a:solidFill>
                          <a:latin typeface="Yu Gothic UI" panose="020B0500000000000000" pitchFamily="50" charset="-128"/>
                          <a:ea typeface="Yu Gothic UI" panose="020B0500000000000000" pitchFamily="50" charset="-128"/>
                        </a:rPr>
                        <a:t>都市モデル全面作成</a:t>
                      </a:r>
                    </a:p>
                  </a:txBody>
                  <a:tcPr anchor="ctr">
                    <a:solidFill>
                      <a:srgbClr val="FCEAED"/>
                    </a:solidFill>
                  </a:tcPr>
                </a:tc>
                <a:extLst>
                  <a:ext uri="{0D108BD9-81ED-4DB2-BD59-A6C34878D82A}">
                    <a16:rowId xmlns:a16="http://schemas.microsoft.com/office/drawing/2014/main" val="3011694763"/>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2026</a:t>
                      </a:r>
                      <a:r>
                        <a:rPr kumimoji="1" lang="ja-JP" altLang="en-US" sz="1000" dirty="0">
                          <a:solidFill>
                            <a:schemeClr val="tx1"/>
                          </a:solidFill>
                          <a:latin typeface="Yu Gothic UI" panose="020B0500000000000000" pitchFamily="50" charset="-128"/>
                          <a:ea typeface="Yu Gothic UI" panose="020B0500000000000000" pitchFamily="50" charset="-128"/>
                        </a:rPr>
                        <a:t>年度までの状況を踏まえて設定</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5" name="グループ化 4">
            <a:extLst>
              <a:ext uri="{FF2B5EF4-FFF2-40B4-BE49-F238E27FC236}">
                <a16:creationId xmlns:a16="http://schemas.microsoft.com/office/drawing/2014/main" id="{D62A0BB8-79C6-F3D9-E48B-D0FFDB61B7D9}"/>
              </a:ext>
            </a:extLst>
          </p:cNvPr>
          <p:cNvGrpSpPr/>
          <p:nvPr/>
        </p:nvGrpSpPr>
        <p:grpSpPr>
          <a:xfrm>
            <a:off x="4881838" y="4267200"/>
            <a:ext cx="1157494" cy="243520"/>
            <a:chOff x="528309" y="7695403"/>
            <a:chExt cx="1157494" cy="243520"/>
          </a:xfrm>
        </p:grpSpPr>
        <p:sp>
          <p:nvSpPr>
            <p:cNvPr id="6" name="正方形/長方形 5">
              <a:extLst>
                <a:ext uri="{FF2B5EF4-FFF2-40B4-BE49-F238E27FC236}">
                  <a16:creationId xmlns:a16="http://schemas.microsoft.com/office/drawing/2014/main" id="{52EAE03F-1918-DE35-B1B2-504BDAD3424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30D43016-32CD-B22E-D7A0-BDCD69EF5D2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 name="正方形/長方形 7">
            <a:extLst>
              <a:ext uri="{FF2B5EF4-FFF2-40B4-BE49-F238E27FC236}">
                <a16:creationId xmlns:a16="http://schemas.microsoft.com/office/drawing/2014/main" id="{3D9D4017-824D-455F-DFAD-B3888D7975D8}"/>
              </a:ext>
            </a:extLst>
          </p:cNvPr>
          <p:cNvSpPr/>
          <p:nvPr/>
        </p:nvSpPr>
        <p:spPr>
          <a:xfrm>
            <a:off x="6972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0778C09B-E099-4983-A0AF-B55A02057760}"/>
              </a:ext>
            </a:extLst>
          </p:cNvPr>
          <p:cNvSpPr/>
          <p:nvPr/>
        </p:nvSpPr>
        <p:spPr>
          <a:xfrm>
            <a:off x="5928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1" name="正方形/長方形 10">
            <a:extLst>
              <a:ext uri="{FF2B5EF4-FFF2-40B4-BE49-F238E27FC236}">
                <a16:creationId xmlns:a16="http://schemas.microsoft.com/office/drawing/2014/main" id="{5E0C2C78-2B36-F9C2-5770-0308E53694DA}"/>
              </a:ext>
            </a:extLst>
          </p:cNvPr>
          <p:cNvSpPr/>
          <p:nvPr/>
        </p:nvSpPr>
        <p:spPr>
          <a:xfrm>
            <a:off x="8016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2" name="テキスト ボックス 11">
            <a:extLst>
              <a:ext uri="{FF2B5EF4-FFF2-40B4-BE49-F238E27FC236}">
                <a16:creationId xmlns:a16="http://schemas.microsoft.com/office/drawing/2014/main" id="{18B3BFD7-C250-4589-BDC2-9EAE8D6AEE7D}"/>
              </a:ext>
            </a:extLst>
          </p:cNvPr>
          <p:cNvSpPr txBox="1"/>
          <p:nvPr/>
        </p:nvSpPr>
        <p:spPr>
          <a:xfrm>
            <a:off x="4881838" y="4934006"/>
            <a:ext cx="972000" cy="465257"/>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rPr>
              <a:t>3D</a:t>
            </a: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rPr>
              <a:t>都市モデル</a:t>
            </a:r>
            <a:br>
              <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rPr>
            </a:b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rPr>
              <a:t>活用システム</a:t>
            </a:r>
            <a:endPar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endParaRPr>
          </a:p>
        </p:txBody>
      </p:sp>
      <p:sp>
        <p:nvSpPr>
          <p:cNvPr id="14" name="ホームベース 30">
            <a:extLst>
              <a:ext uri="{FF2B5EF4-FFF2-40B4-BE49-F238E27FC236}">
                <a16:creationId xmlns:a16="http://schemas.microsoft.com/office/drawing/2014/main" id="{39E8AB6A-8A6E-BC92-71D6-CB720286F5F9}"/>
              </a:ext>
            </a:extLst>
          </p:cNvPr>
          <p:cNvSpPr/>
          <p:nvPr/>
        </p:nvSpPr>
        <p:spPr>
          <a:xfrm>
            <a:off x="5928478" y="49340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システム構築</a:t>
            </a:r>
            <a:endParaRPr kumimoji="1" lang="en-US" altLang="ja-JP"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a:p>
            <a:pPr marL="0" marR="0" lvl="0" indent="0" algn="ctr" defTabSz="4572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データ更新手法検討</a:t>
            </a:r>
          </a:p>
        </p:txBody>
      </p:sp>
      <p:sp>
        <p:nvSpPr>
          <p:cNvPr id="29" name="ホームベース 30">
            <a:extLst>
              <a:ext uri="{FF2B5EF4-FFF2-40B4-BE49-F238E27FC236}">
                <a16:creationId xmlns:a16="http://schemas.microsoft.com/office/drawing/2014/main" id="{DF2B2E2D-B794-FEF1-4DD5-857F547E15E4}"/>
              </a:ext>
            </a:extLst>
          </p:cNvPr>
          <p:cNvSpPr/>
          <p:nvPr/>
        </p:nvSpPr>
        <p:spPr>
          <a:xfrm>
            <a:off x="6995278" y="4934006"/>
            <a:ext cx="200136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データの作成・更新</a:t>
            </a:r>
          </a:p>
          <a:p>
            <a:pPr marL="0" marR="0" lvl="0" indent="0" algn="ctr" defTabSz="4572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庁内でのまちづくり検討等への活用</a:t>
            </a:r>
            <a:endParaRPr kumimoji="1" lang="en-US" altLang="ja-JP"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6" name="テキスト ボックス 25">
            <a:extLst>
              <a:ext uri="{FF2B5EF4-FFF2-40B4-BE49-F238E27FC236}">
                <a16:creationId xmlns:a16="http://schemas.microsoft.com/office/drawing/2014/main" id="{A21B0977-2BBE-CEC9-BA11-98C86579FDFD}"/>
              </a:ext>
            </a:extLst>
          </p:cNvPr>
          <p:cNvSpPr txBox="1"/>
          <p:nvPr/>
        </p:nvSpPr>
        <p:spPr>
          <a:xfrm>
            <a:off x="4876800" y="5478343"/>
            <a:ext cx="972000" cy="465257"/>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rPr>
              <a:t>市民向け</a:t>
            </a:r>
            <a:br>
              <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rPr>
            </a:b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rPr>
              <a:t>ビューワ</a:t>
            </a:r>
            <a:endPar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endParaRPr>
          </a:p>
        </p:txBody>
      </p:sp>
      <p:sp>
        <p:nvSpPr>
          <p:cNvPr id="27" name="ホームベース 30">
            <a:extLst>
              <a:ext uri="{FF2B5EF4-FFF2-40B4-BE49-F238E27FC236}">
                <a16:creationId xmlns:a16="http://schemas.microsoft.com/office/drawing/2014/main" id="{1F128A1E-940F-3675-7549-BF4D27FDB495}"/>
              </a:ext>
            </a:extLst>
          </p:cNvPr>
          <p:cNvSpPr/>
          <p:nvPr/>
        </p:nvSpPr>
        <p:spPr>
          <a:xfrm>
            <a:off x="5923440" y="5478343"/>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ビューワ整備</a:t>
            </a:r>
          </a:p>
        </p:txBody>
      </p:sp>
      <p:sp>
        <p:nvSpPr>
          <p:cNvPr id="28" name="ホームベース 30">
            <a:extLst>
              <a:ext uri="{FF2B5EF4-FFF2-40B4-BE49-F238E27FC236}">
                <a16:creationId xmlns:a16="http://schemas.microsoft.com/office/drawing/2014/main" id="{698D3458-5ECE-68F2-E4E7-5C3A3505EF63}"/>
              </a:ext>
            </a:extLst>
          </p:cNvPr>
          <p:cNvSpPr/>
          <p:nvPr/>
        </p:nvSpPr>
        <p:spPr>
          <a:xfrm>
            <a:off x="6990240" y="5478343"/>
            <a:ext cx="200136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市民・民間事業者による利用</a:t>
            </a:r>
          </a:p>
        </p:txBody>
      </p:sp>
      <p:grpSp>
        <p:nvGrpSpPr>
          <p:cNvPr id="15" name="グループ化 14">
            <a:extLst>
              <a:ext uri="{FF2B5EF4-FFF2-40B4-BE49-F238E27FC236}">
                <a16:creationId xmlns:a16="http://schemas.microsoft.com/office/drawing/2014/main" id="{DA6DC786-3C9E-1057-4E5B-2E040686B4A2}"/>
              </a:ext>
            </a:extLst>
          </p:cNvPr>
          <p:cNvGrpSpPr/>
          <p:nvPr/>
        </p:nvGrpSpPr>
        <p:grpSpPr>
          <a:xfrm>
            <a:off x="4881600" y="892800"/>
            <a:ext cx="2011895" cy="243520"/>
            <a:chOff x="528309" y="3016181"/>
            <a:chExt cx="2011895" cy="243520"/>
          </a:xfrm>
        </p:grpSpPr>
        <p:sp>
          <p:nvSpPr>
            <p:cNvPr id="16" name="正方形/長方形 15">
              <a:extLst>
                <a:ext uri="{FF2B5EF4-FFF2-40B4-BE49-F238E27FC236}">
                  <a16:creationId xmlns:a16="http://schemas.microsoft.com/office/drawing/2014/main" id="{E862E48D-03E9-FCC2-0469-A109A65CE14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3876C6F6-9E9B-1D06-044C-201F6DB571F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 name="テキスト プレースホルダー 4">
            <a:extLst>
              <a:ext uri="{FF2B5EF4-FFF2-40B4-BE49-F238E27FC236}">
                <a16:creationId xmlns:a16="http://schemas.microsoft.com/office/drawing/2014/main" id="{F70225B6-9F07-DFE6-07E8-B61DC56FA8A1}"/>
              </a:ext>
            </a:extLst>
          </p:cNvPr>
          <p:cNvSpPr txBox="1">
            <a:spLocks/>
          </p:cNvSpPr>
          <p:nvPr/>
        </p:nvSpPr>
        <p:spPr>
          <a:xfrm>
            <a:off x="609600" y="5626100"/>
            <a:ext cx="2688405" cy="366352"/>
          </a:xfrm>
          <a:prstGeom prst="rect">
            <a:avLst/>
          </a:prstGeom>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1000">
                <a:solidFill>
                  <a:srgbClr val="000000"/>
                </a:solidFill>
                <a:latin typeface="Yu Gothic UI" panose="020B0500000000000000" pitchFamily="50" charset="-128"/>
                <a:ea typeface="Yu Gothic UI" panose="020B0500000000000000" pitchFamily="50" charset="-128"/>
              </a:rPr>
              <a:t>3D</a:t>
            </a:r>
            <a:r>
              <a:rPr kumimoji="1" lang="ja-JP" altLang="en-US" sz="10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都市モデル画像は国土交通省</a:t>
            </a:r>
            <a:r>
              <a:rPr kumimoji="1" lang="en-US" altLang="ja-JP" sz="10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PLATEAU VIEW</a:t>
            </a:r>
            <a:r>
              <a:rPr kumimoji="1" lang="ja-JP" altLang="en-US" sz="10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a:t>
            </a:r>
            <a:r>
              <a:rPr kumimoji="1" lang="en-US" altLang="ja-JP" sz="10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hlinkClick r:id="rId2"/>
              </a:rPr>
              <a:t>plateauview.mlit.go.jp</a:t>
            </a:r>
            <a:r>
              <a:rPr kumimoji="1" lang="en-US" altLang="ja-JP" sz="10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a:t>
            </a:r>
            <a:r>
              <a:rPr kumimoji="1" lang="ja-JP" altLang="en-US" sz="10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より一部改変</a:t>
            </a:r>
          </a:p>
        </p:txBody>
      </p:sp>
      <p:pic>
        <p:nvPicPr>
          <p:cNvPr id="3" name="図 2">
            <a:extLst>
              <a:ext uri="{FF2B5EF4-FFF2-40B4-BE49-F238E27FC236}">
                <a16:creationId xmlns:a16="http://schemas.microsoft.com/office/drawing/2014/main" id="{DA91FB8F-D102-39F5-917B-3BDC36208C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7059" y="3505200"/>
            <a:ext cx="1558207" cy="2133600"/>
          </a:xfrm>
          <a:prstGeom prst="rect">
            <a:avLst/>
          </a:prstGeom>
        </p:spPr>
      </p:pic>
      <p:sp>
        <p:nvSpPr>
          <p:cNvPr id="4" name="矢印: 右 3">
            <a:extLst>
              <a:ext uri="{FF2B5EF4-FFF2-40B4-BE49-F238E27FC236}">
                <a16:creationId xmlns:a16="http://schemas.microsoft.com/office/drawing/2014/main" id="{0C43BDD0-8DBD-1BAC-2CD2-78F7CFB23013}"/>
              </a:ext>
            </a:extLst>
          </p:cNvPr>
          <p:cNvSpPr/>
          <p:nvPr/>
        </p:nvSpPr>
        <p:spPr>
          <a:xfrm>
            <a:off x="3162300" y="4388623"/>
            <a:ext cx="194362" cy="33310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13" name="テキスト ボックス 12">
            <a:extLst>
              <a:ext uri="{FF2B5EF4-FFF2-40B4-BE49-F238E27FC236}">
                <a16:creationId xmlns:a16="http://schemas.microsoft.com/office/drawing/2014/main" id="{1B7C68D5-0756-590A-6E85-0E7B70796EEC}"/>
              </a:ext>
            </a:extLst>
          </p:cNvPr>
          <p:cNvSpPr txBox="1"/>
          <p:nvPr/>
        </p:nvSpPr>
        <p:spPr>
          <a:xfrm>
            <a:off x="3782272" y="4442460"/>
            <a:ext cx="917498" cy="20005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G</a:t>
            </a:r>
            <a:r>
              <a:rPr kumimoji="0" lang="ja-JP" altLang="en-US" sz="7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空間情報センター</a:t>
            </a:r>
          </a:p>
        </p:txBody>
      </p:sp>
      <p:sp>
        <p:nvSpPr>
          <p:cNvPr id="19" name="テキスト ボックス 18">
            <a:extLst>
              <a:ext uri="{FF2B5EF4-FFF2-40B4-BE49-F238E27FC236}">
                <a16:creationId xmlns:a16="http://schemas.microsoft.com/office/drawing/2014/main" id="{3AA6339C-2F94-3B56-C584-7E057A169578}"/>
              </a:ext>
            </a:extLst>
          </p:cNvPr>
          <p:cNvSpPr txBox="1"/>
          <p:nvPr/>
        </p:nvSpPr>
        <p:spPr>
          <a:xfrm>
            <a:off x="3585105" y="5372933"/>
            <a:ext cx="1039099" cy="307777"/>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大阪市オープンデータ</a:t>
            </a:r>
            <a:endParaRPr kumimoji="0" lang="en-US" altLang="ja-JP" sz="7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ポータルサイト</a:t>
            </a:r>
          </a:p>
        </p:txBody>
      </p:sp>
      <p:pic>
        <p:nvPicPr>
          <p:cNvPr id="30" name="図 29">
            <a:extLst>
              <a:ext uri="{FF2B5EF4-FFF2-40B4-BE49-F238E27FC236}">
                <a16:creationId xmlns:a16="http://schemas.microsoft.com/office/drawing/2014/main" id="{81F6792E-A37D-5991-3AC1-B6FFD33CDD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806" y="3330074"/>
            <a:ext cx="2811254" cy="2235831"/>
          </a:xfrm>
          <a:prstGeom prst="rect">
            <a:avLst/>
          </a:prstGeom>
        </p:spPr>
      </p:pic>
      <p:sp>
        <p:nvSpPr>
          <p:cNvPr id="22" name="タイトル 8">
            <a:extLst>
              <a:ext uri="{FF2B5EF4-FFF2-40B4-BE49-F238E27FC236}">
                <a16:creationId xmlns:a16="http://schemas.microsoft.com/office/drawing/2014/main" id="{8C22533E-433E-7788-A33D-FE61E7909D00}"/>
              </a:ext>
            </a:extLst>
          </p:cNvPr>
          <p:cNvSpPr>
            <a:spLocks noGrp="1"/>
          </p:cNvSpPr>
          <p:nvPr>
            <p:ph type="title"/>
          </p:nvPr>
        </p:nvSpPr>
        <p:spPr>
          <a:xfrm>
            <a:off x="446400" y="85725"/>
            <a:ext cx="4737911" cy="728793"/>
          </a:xfrm>
        </p:spPr>
        <p:txBody>
          <a:bodyPr/>
          <a:lstStyle/>
          <a:p>
            <a:r>
              <a:rPr lang="en-US" altLang="ja-JP"/>
              <a:t>3D</a:t>
            </a:r>
            <a:r>
              <a:rPr lang="ja-JP" altLang="en-US"/>
              <a:t>都市モデルによる可視化で</a:t>
            </a:r>
            <a:br>
              <a:rPr lang="en-US" altLang="ja-JP"/>
            </a:br>
            <a:r>
              <a:rPr lang="ja-JP" altLang="en-US"/>
              <a:t>　各種データをまちづくりに活用</a:t>
            </a:r>
          </a:p>
        </p:txBody>
      </p:sp>
    </p:spTree>
    <p:extLst>
      <p:ext uri="{BB962C8B-B14F-4D97-AF65-F5344CB8AC3E}">
        <p14:creationId xmlns:p14="http://schemas.microsoft.com/office/powerpoint/2010/main" val="2662814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B1BE7-05B7-49C2-ED14-211B82A743F6}"/>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52FC57E-A72F-0CC3-73A9-E2AC071CA2A8}"/>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76</a:t>
            </a:fld>
            <a:endParaRPr kumimoji="1" lang="en-GB">
              <a:latin typeface="Yu Gothic UI" panose="020B0500000000000000" pitchFamily="50" charset="-128"/>
              <a:ea typeface="Yu Gothic UI" panose="020B0500000000000000" pitchFamily="50" charset="-128"/>
            </a:endParaRPr>
          </a:p>
        </p:txBody>
      </p:sp>
      <p:sp>
        <p:nvSpPr>
          <p:cNvPr id="30" name="テキスト プレースホルダー 29">
            <a:extLst>
              <a:ext uri="{FF2B5EF4-FFF2-40B4-BE49-F238E27FC236}">
                <a16:creationId xmlns:a16="http://schemas.microsoft.com/office/drawing/2014/main" id="{50263C03-A42A-D2DD-45D1-DA6DF14D48AA}"/>
              </a:ext>
            </a:extLst>
          </p:cNvPr>
          <p:cNvSpPr>
            <a:spLocks noGrp="1"/>
          </p:cNvSpPr>
          <p:nvPr>
            <p:ph type="body" sz="quarter" idx="13"/>
          </p:nvPr>
        </p:nvSpPr>
        <p:spPr/>
        <p:txBody>
          <a:bodyPr/>
          <a:lstStyle/>
          <a:p>
            <a:r>
              <a:rPr lang="ja-JP" altLang="en-US"/>
              <a:t>手続きのオンライン化・資料のデジタル化等により建築分野全体の生産性向上や業務効率化が図られていること。</a:t>
            </a:r>
          </a:p>
        </p:txBody>
      </p:sp>
      <p:sp>
        <p:nvSpPr>
          <p:cNvPr id="33" name="テキスト プレースホルダー 32">
            <a:extLst>
              <a:ext uri="{FF2B5EF4-FFF2-40B4-BE49-F238E27FC236}">
                <a16:creationId xmlns:a16="http://schemas.microsoft.com/office/drawing/2014/main" id="{DC8F3B40-0575-405A-7F77-3A7E9082398D}"/>
              </a:ext>
            </a:extLst>
          </p:cNvPr>
          <p:cNvSpPr>
            <a:spLocks noGrp="1"/>
          </p:cNvSpPr>
          <p:nvPr>
            <p:ph type="body" sz="quarter" idx="14"/>
          </p:nvPr>
        </p:nvSpPr>
        <p:spPr/>
        <p:txBody>
          <a:bodyPr/>
          <a:lstStyle/>
          <a:p>
            <a:r>
              <a:rPr lang="ja-JP" altLang="en-US"/>
              <a:t>現行の行政手続きのオンライン化及び利用満足度</a:t>
            </a:r>
          </a:p>
        </p:txBody>
      </p:sp>
      <p:sp>
        <p:nvSpPr>
          <p:cNvPr id="5" name="正方形/長方形 4">
            <a:extLst>
              <a:ext uri="{FF2B5EF4-FFF2-40B4-BE49-F238E27FC236}">
                <a16:creationId xmlns:a16="http://schemas.microsoft.com/office/drawing/2014/main" id="{E77B2FBC-C53D-8C94-30FF-F1525D86ACFE}"/>
              </a:ext>
            </a:extLst>
          </p:cNvPr>
          <p:cNvSpPr/>
          <p:nvPr/>
        </p:nvSpPr>
        <p:spPr>
          <a:xfrm>
            <a:off x="6144768"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4FF0B1B9-DF3C-C606-921D-817B12041E66}"/>
              </a:ext>
            </a:extLst>
          </p:cNvPr>
          <p:cNvSpPr/>
          <p:nvPr/>
        </p:nvSpPr>
        <p:spPr>
          <a:xfrm>
            <a:off x="7480855"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26870A6A-F2C0-0444-4053-9BCAD1B1E08D}"/>
              </a:ext>
            </a:extLst>
          </p:cNvPr>
          <p:cNvSpPr/>
          <p:nvPr/>
        </p:nvSpPr>
        <p:spPr>
          <a:xfrm>
            <a:off x="8795136"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34" name="テキスト プレースホルダー 3">
            <a:extLst>
              <a:ext uri="{FF2B5EF4-FFF2-40B4-BE49-F238E27FC236}">
                <a16:creationId xmlns:a16="http://schemas.microsoft.com/office/drawing/2014/main" id="{FA36AF37-F115-CE2D-E700-B1C7C0504C87}"/>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建築確認等の建築分野の行政手続きにおいて、現行、紙で行われている図面等の申請・届出関係の書類提出を大阪市行政オンラインシステムや国のシステムを活用してオンライン化することで、市民や事業者の費用・労力の削減及び利便性の向上と業務効率化による職員の負荷軽減を図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また、図面等膨大な紙資料のデジタル化による資料保管の省スペース化、デジタルデータの活用による検査業務等の高度化をめざす。</a:t>
            </a:r>
          </a:p>
        </p:txBody>
      </p:sp>
      <p:sp>
        <p:nvSpPr>
          <p:cNvPr id="36" name="正方形/長方形 35">
            <a:extLst>
              <a:ext uri="{FF2B5EF4-FFF2-40B4-BE49-F238E27FC236}">
                <a16:creationId xmlns:a16="http://schemas.microsoft.com/office/drawing/2014/main" id="{C5EC704B-985F-7D60-41DE-28D4085CC5C7}"/>
              </a:ext>
            </a:extLst>
          </p:cNvPr>
          <p:cNvSpPr/>
          <p:nvPr/>
        </p:nvSpPr>
        <p:spPr>
          <a:xfrm>
            <a:off x="4860000" y="1963153"/>
            <a:ext cx="972000" cy="155267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37" name="正方形/長方形 36">
            <a:extLst>
              <a:ext uri="{FF2B5EF4-FFF2-40B4-BE49-F238E27FC236}">
                <a16:creationId xmlns:a16="http://schemas.microsoft.com/office/drawing/2014/main" id="{E5CE9F33-0CFE-CC71-8CBB-223398487826}"/>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38" name="表プレースホルダー 18">
            <a:extLst>
              <a:ext uri="{FF2B5EF4-FFF2-40B4-BE49-F238E27FC236}">
                <a16:creationId xmlns:a16="http://schemas.microsoft.com/office/drawing/2014/main" id="{886E306A-1E2A-B88C-B6FA-D1895B381200}"/>
              </a:ext>
            </a:extLst>
          </p:cNvPr>
          <p:cNvGraphicFramePr>
            <a:graphicFrameLocks/>
          </p:cNvGraphicFramePr>
          <p:nvPr>
            <p:extLst>
              <p:ext uri="{D42A27DB-BD31-4B8C-83A1-F6EECF244321}">
                <p14:modId xmlns:p14="http://schemas.microsoft.com/office/powerpoint/2010/main" val="2420627414"/>
              </p:ext>
            </p:extLst>
          </p:nvPr>
        </p:nvGraphicFramePr>
        <p:xfrm>
          <a:off x="5943600" y="2286000"/>
          <a:ext cx="3240000" cy="112059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対象手続きのオンライン化率</a:t>
                      </a:r>
                      <a:endParaRPr kumimoji="1" lang="en-US" altLang="ja-JP" sz="1000">
                        <a:solidFill>
                          <a:schemeClr val="tx1"/>
                        </a:solidFill>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100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オンライン手続き利用者の満足度</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en-US" altLang="ja-JP" sz="1000">
                          <a:solidFill>
                            <a:schemeClr val="tx1"/>
                          </a:solidFill>
                          <a:latin typeface="Yu Gothic UI" panose="020B0500000000000000" pitchFamily="50" charset="-128"/>
                          <a:ea typeface="Yu Gothic UI" panose="020B0500000000000000" pitchFamily="50" charset="-128"/>
                        </a:rPr>
                        <a:t>70%</a:t>
                      </a:r>
                      <a:r>
                        <a:rPr kumimoji="1" lang="ja-JP" altLang="en-US" sz="10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26</a:t>
                      </a:r>
                      <a:r>
                        <a:rPr kumimoji="1" lang="ja-JP" altLang="en-US" sz="1000" dirty="0">
                          <a:solidFill>
                            <a:schemeClr val="tx1"/>
                          </a:solidFill>
                          <a:latin typeface="Yu Gothic UI" panose="020B0500000000000000" pitchFamily="50" charset="-128"/>
                          <a:ea typeface="Yu Gothic UI" panose="020B0500000000000000" pitchFamily="50" charset="-128"/>
                        </a:rPr>
                        <a:t>年度までの状況を踏まえて設定</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pSp>
        <p:nvGrpSpPr>
          <p:cNvPr id="39" name="グループ化 38">
            <a:extLst>
              <a:ext uri="{FF2B5EF4-FFF2-40B4-BE49-F238E27FC236}">
                <a16:creationId xmlns:a16="http://schemas.microsoft.com/office/drawing/2014/main" id="{4A22FDB7-577E-C8A5-B105-74B99C9FC5E3}"/>
              </a:ext>
            </a:extLst>
          </p:cNvPr>
          <p:cNvGrpSpPr/>
          <p:nvPr/>
        </p:nvGrpSpPr>
        <p:grpSpPr>
          <a:xfrm>
            <a:off x="4881838" y="3804823"/>
            <a:ext cx="1157494" cy="243520"/>
            <a:chOff x="528309" y="7695403"/>
            <a:chExt cx="1157494" cy="243520"/>
          </a:xfrm>
        </p:grpSpPr>
        <p:sp>
          <p:nvSpPr>
            <p:cNvPr id="40" name="正方形/長方形 39">
              <a:extLst>
                <a:ext uri="{FF2B5EF4-FFF2-40B4-BE49-F238E27FC236}">
                  <a16:creationId xmlns:a16="http://schemas.microsoft.com/office/drawing/2014/main" id="{8B460873-BB09-2258-D149-9DF8A139FAD0}"/>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8F9F2154-D53D-75BE-FA94-1B53B3F28973}"/>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2" name="正方形/長方形 41">
            <a:extLst>
              <a:ext uri="{FF2B5EF4-FFF2-40B4-BE49-F238E27FC236}">
                <a16:creationId xmlns:a16="http://schemas.microsoft.com/office/drawing/2014/main" id="{354A8BB3-70C5-E72B-2D00-071F7CA0AD14}"/>
              </a:ext>
            </a:extLst>
          </p:cNvPr>
          <p:cNvSpPr/>
          <p:nvPr/>
        </p:nvSpPr>
        <p:spPr>
          <a:xfrm>
            <a:off x="6972478" y="41638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3" name="正方形/長方形 42">
            <a:extLst>
              <a:ext uri="{FF2B5EF4-FFF2-40B4-BE49-F238E27FC236}">
                <a16:creationId xmlns:a16="http://schemas.microsoft.com/office/drawing/2014/main" id="{8EE361FC-592E-E891-B5C3-B9A947EDF0E4}"/>
              </a:ext>
            </a:extLst>
          </p:cNvPr>
          <p:cNvSpPr/>
          <p:nvPr/>
        </p:nvSpPr>
        <p:spPr>
          <a:xfrm>
            <a:off x="5928478" y="41638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4" name="正方形/長方形 43">
            <a:extLst>
              <a:ext uri="{FF2B5EF4-FFF2-40B4-BE49-F238E27FC236}">
                <a16:creationId xmlns:a16="http://schemas.microsoft.com/office/drawing/2014/main" id="{78C08581-7D6A-62C9-7CCB-C0E9936E4231}"/>
              </a:ext>
            </a:extLst>
          </p:cNvPr>
          <p:cNvSpPr/>
          <p:nvPr/>
        </p:nvSpPr>
        <p:spPr>
          <a:xfrm>
            <a:off x="8016478" y="41638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5" name="テキスト ボックス 44">
            <a:extLst>
              <a:ext uri="{FF2B5EF4-FFF2-40B4-BE49-F238E27FC236}">
                <a16:creationId xmlns:a16="http://schemas.microsoft.com/office/drawing/2014/main" id="{68395FA7-53BD-DB30-170F-E1FD55A82D82}"/>
              </a:ext>
            </a:extLst>
          </p:cNvPr>
          <p:cNvSpPr txBox="1"/>
          <p:nvPr/>
        </p:nvSpPr>
        <p:spPr>
          <a:xfrm>
            <a:off x="4881838" y="4471629"/>
            <a:ext cx="972000" cy="100671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手続きの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オンライン化</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413C6A76-A2C1-DCA9-97F1-3264B4F3DDEA}"/>
              </a:ext>
            </a:extLst>
          </p:cNvPr>
          <p:cNvSpPr txBox="1"/>
          <p:nvPr/>
        </p:nvSpPr>
        <p:spPr>
          <a:xfrm>
            <a:off x="4881838" y="5554543"/>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デジタル化及び</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その活用の検討</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7" name="ホームベース 30">
            <a:extLst>
              <a:ext uri="{FF2B5EF4-FFF2-40B4-BE49-F238E27FC236}">
                <a16:creationId xmlns:a16="http://schemas.microsoft.com/office/drawing/2014/main" id="{8F4B75CC-6FB9-6A4D-22ED-480A2E3B2A5F}"/>
              </a:ext>
            </a:extLst>
          </p:cNvPr>
          <p:cNvSpPr/>
          <p:nvPr/>
        </p:nvSpPr>
        <p:spPr>
          <a:xfrm>
            <a:off x="5928478" y="4471629"/>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市システムによる</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オンライン手続き</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の実施</a:t>
            </a:r>
          </a:p>
        </p:txBody>
      </p:sp>
      <p:sp>
        <p:nvSpPr>
          <p:cNvPr id="48" name="ホームベース 30">
            <a:extLst>
              <a:ext uri="{FF2B5EF4-FFF2-40B4-BE49-F238E27FC236}">
                <a16:creationId xmlns:a16="http://schemas.microsoft.com/office/drawing/2014/main" id="{9B470269-860C-959F-C892-8ABAA2DF3622}"/>
              </a:ext>
            </a:extLst>
          </p:cNvPr>
          <p:cNvSpPr/>
          <p:nvPr/>
        </p:nvSpPr>
        <p:spPr>
          <a:xfrm>
            <a:off x="5928478" y="5554543"/>
            <a:ext cx="2072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検討</a:t>
            </a:r>
          </a:p>
        </p:txBody>
      </p:sp>
      <p:graphicFrame>
        <p:nvGraphicFramePr>
          <p:cNvPr id="2" name="表 1">
            <a:extLst>
              <a:ext uri="{FF2B5EF4-FFF2-40B4-BE49-F238E27FC236}">
                <a16:creationId xmlns:a16="http://schemas.microsoft.com/office/drawing/2014/main" id="{1B08C6FE-7188-C74C-2640-DD85E81A0EDB}"/>
              </a:ext>
            </a:extLst>
          </p:cNvPr>
          <p:cNvGraphicFramePr>
            <a:graphicFrameLocks noGrp="1"/>
          </p:cNvGraphicFramePr>
          <p:nvPr>
            <p:extLst>
              <p:ext uri="{D42A27DB-BD31-4B8C-83A1-F6EECF244321}">
                <p14:modId xmlns:p14="http://schemas.microsoft.com/office/powerpoint/2010/main" val="2050858999"/>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 name="ホームベース 30">
            <a:extLst>
              <a:ext uri="{FF2B5EF4-FFF2-40B4-BE49-F238E27FC236}">
                <a16:creationId xmlns:a16="http://schemas.microsoft.com/office/drawing/2014/main" id="{7172784B-6C44-BADF-B158-8F362EE7A5BC}"/>
              </a:ext>
            </a:extLst>
          </p:cNvPr>
          <p:cNvSpPr/>
          <p:nvPr/>
        </p:nvSpPr>
        <p:spPr>
          <a:xfrm>
            <a:off x="7010400" y="4471629"/>
            <a:ext cx="1981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市システムによるオンライン手続き</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の普及・拡大</a:t>
            </a:r>
          </a:p>
        </p:txBody>
      </p:sp>
      <p:sp>
        <p:nvSpPr>
          <p:cNvPr id="6" name="ホームベース 30">
            <a:extLst>
              <a:ext uri="{FF2B5EF4-FFF2-40B4-BE49-F238E27FC236}">
                <a16:creationId xmlns:a16="http://schemas.microsoft.com/office/drawing/2014/main" id="{A72F7C8C-44D5-AED4-2EB2-690965598070}"/>
              </a:ext>
            </a:extLst>
          </p:cNvPr>
          <p:cNvSpPr/>
          <p:nvPr/>
        </p:nvSpPr>
        <p:spPr>
          <a:xfrm>
            <a:off x="5928478" y="5013086"/>
            <a:ext cx="777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国のシステム</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の活用検討</a:t>
            </a:r>
          </a:p>
        </p:txBody>
      </p:sp>
      <p:sp>
        <p:nvSpPr>
          <p:cNvPr id="7" name="ホームベース 30">
            <a:extLst>
              <a:ext uri="{FF2B5EF4-FFF2-40B4-BE49-F238E27FC236}">
                <a16:creationId xmlns:a16="http://schemas.microsoft.com/office/drawing/2014/main" id="{FC14B7E9-2741-02FB-FED8-355CC82559E9}"/>
              </a:ext>
            </a:extLst>
          </p:cNvPr>
          <p:cNvSpPr/>
          <p:nvPr/>
        </p:nvSpPr>
        <p:spPr>
          <a:xfrm>
            <a:off x="6705600" y="5013086"/>
            <a:ext cx="2301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国のシステムによる</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オンライン手続きの推進</a:t>
            </a:r>
          </a:p>
        </p:txBody>
      </p:sp>
      <p:sp>
        <p:nvSpPr>
          <p:cNvPr id="9" name="ホームベース 30">
            <a:extLst>
              <a:ext uri="{FF2B5EF4-FFF2-40B4-BE49-F238E27FC236}">
                <a16:creationId xmlns:a16="http://schemas.microsoft.com/office/drawing/2014/main" id="{DAEE9285-03DE-2D5A-B8F3-69DEE1BC1EE5}"/>
              </a:ext>
            </a:extLst>
          </p:cNvPr>
          <p:cNvSpPr/>
          <p:nvPr/>
        </p:nvSpPr>
        <p:spPr>
          <a:xfrm>
            <a:off x="8016478" y="5554543"/>
            <a:ext cx="10080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実施</a:t>
            </a:r>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387F4C14-480D-4ECB-F4D9-37EE5F2787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9074" y="3150092"/>
            <a:ext cx="2393150" cy="2793508"/>
          </a:xfrm>
          <a:prstGeom prst="rect">
            <a:avLst/>
          </a:prstGeom>
        </p:spPr>
      </p:pic>
      <p:sp>
        <p:nvSpPr>
          <p:cNvPr id="12" name="テキスト ボックス 11">
            <a:extLst>
              <a:ext uri="{FF2B5EF4-FFF2-40B4-BE49-F238E27FC236}">
                <a16:creationId xmlns:a16="http://schemas.microsoft.com/office/drawing/2014/main" id="{9AAF00B6-F171-48A9-C7BA-88F15618279D}"/>
              </a:ext>
            </a:extLst>
          </p:cNvPr>
          <p:cNvSpPr txBox="1"/>
          <p:nvPr/>
        </p:nvSpPr>
        <p:spPr>
          <a:xfrm>
            <a:off x="493301" y="4996343"/>
            <a:ext cx="1000882" cy="369332"/>
          </a:xfrm>
          <a:prstGeom prst="rect">
            <a:avLst/>
          </a:prstGeom>
          <a:noFill/>
        </p:spPr>
        <p:txBody>
          <a:bodyPr wrap="square" rtlCol="0">
            <a:spAutoFit/>
          </a:bodyPr>
          <a:lstStyle/>
          <a:p>
            <a:r>
              <a:rPr kumimoji="1" lang="en-US" altLang="ja-JP" b="1">
                <a:latin typeface="Yu Gothic UI" panose="020B0500000000000000" pitchFamily="50" charset="-128"/>
                <a:ea typeface="Yu Gothic UI" panose="020B0500000000000000" pitchFamily="50" charset="-128"/>
              </a:rPr>
              <a:t>After</a:t>
            </a:r>
            <a:endParaRPr kumimoji="1" lang="ja-JP" altLang="en-US" b="1">
              <a:latin typeface="Yu Gothic UI" panose="020B0500000000000000" pitchFamily="50" charset="-128"/>
              <a:ea typeface="Yu Gothic UI" panose="020B0500000000000000" pitchFamily="50" charset="-128"/>
            </a:endParaRPr>
          </a:p>
        </p:txBody>
      </p:sp>
      <p:sp>
        <p:nvSpPr>
          <p:cNvPr id="13" name="四角形: 角を丸くする 12">
            <a:extLst>
              <a:ext uri="{FF2B5EF4-FFF2-40B4-BE49-F238E27FC236}">
                <a16:creationId xmlns:a16="http://schemas.microsoft.com/office/drawing/2014/main" id="{45613EE4-1027-A5A5-FBC6-A25A740E7050}"/>
              </a:ext>
            </a:extLst>
          </p:cNvPr>
          <p:cNvSpPr/>
          <p:nvPr/>
        </p:nvSpPr>
        <p:spPr>
          <a:xfrm>
            <a:off x="3523800" y="3622428"/>
            <a:ext cx="972000" cy="594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紙で</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対面の</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やりとり</a:t>
            </a:r>
          </a:p>
        </p:txBody>
      </p:sp>
      <p:sp>
        <p:nvSpPr>
          <p:cNvPr id="14" name="四角形: 角を丸くする 13">
            <a:extLst>
              <a:ext uri="{FF2B5EF4-FFF2-40B4-BE49-F238E27FC236}">
                <a16:creationId xmlns:a16="http://schemas.microsoft.com/office/drawing/2014/main" id="{FCB75ACB-F984-744C-44EA-CDAF73DD776F}"/>
              </a:ext>
            </a:extLst>
          </p:cNvPr>
          <p:cNvSpPr/>
          <p:nvPr/>
        </p:nvSpPr>
        <p:spPr>
          <a:xfrm>
            <a:off x="3498277" y="4608704"/>
            <a:ext cx="972000" cy="594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データで</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オンラインの</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やりとり</a:t>
            </a:r>
          </a:p>
        </p:txBody>
      </p:sp>
      <p:sp>
        <p:nvSpPr>
          <p:cNvPr id="15" name="四角形: 角を丸くする 14">
            <a:extLst>
              <a:ext uri="{FF2B5EF4-FFF2-40B4-BE49-F238E27FC236}">
                <a16:creationId xmlns:a16="http://schemas.microsoft.com/office/drawing/2014/main" id="{C2FD1CA4-1211-424C-33AC-7133E4585FA6}"/>
              </a:ext>
            </a:extLst>
          </p:cNvPr>
          <p:cNvSpPr/>
          <p:nvPr/>
        </p:nvSpPr>
        <p:spPr>
          <a:xfrm>
            <a:off x="3498277" y="5328083"/>
            <a:ext cx="972000" cy="594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デジタルデータを活用した検査の実施</a:t>
            </a:r>
            <a:endParaRPr kumimoji="1" lang="en-US" altLang="ja-JP" sz="1000">
              <a:solidFill>
                <a:schemeClr val="tx1"/>
              </a:solidFill>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29F2BBF6-0418-D30A-5D04-72F5369492C5}"/>
              </a:ext>
            </a:extLst>
          </p:cNvPr>
          <p:cNvSpPr txBox="1"/>
          <p:nvPr/>
        </p:nvSpPr>
        <p:spPr>
          <a:xfrm>
            <a:off x="493301" y="3517113"/>
            <a:ext cx="1000882" cy="369332"/>
          </a:xfrm>
          <a:prstGeom prst="rect">
            <a:avLst/>
          </a:prstGeom>
          <a:noFill/>
        </p:spPr>
        <p:txBody>
          <a:bodyPr wrap="square" rtlCol="0">
            <a:spAutoFit/>
          </a:bodyPr>
          <a:lstStyle/>
          <a:p>
            <a:r>
              <a:rPr kumimoji="1" lang="en-US" altLang="ja-JP" b="1">
                <a:latin typeface="Yu Gothic UI" panose="020B0500000000000000" pitchFamily="50" charset="-128"/>
                <a:ea typeface="Yu Gothic UI" panose="020B0500000000000000" pitchFamily="50" charset="-128"/>
              </a:rPr>
              <a:t>Before</a:t>
            </a:r>
            <a:endParaRPr kumimoji="1" lang="ja-JP" altLang="en-US" b="1">
              <a:latin typeface="Yu Gothic UI" panose="020B0500000000000000" pitchFamily="50" charset="-128"/>
              <a:ea typeface="Yu Gothic UI" panose="020B0500000000000000" pitchFamily="50" charset="-128"/>
            </a:endParaRPr>
          </a:p>
        </p:txBody>
      </p:sp>
      <p:grpSp>
        <p:nvGrpSpPr>
          <p:cNvPr id="18" name="グループ化 17">
            <a:extLst>
              <a:ext uri="{FF2B5EF4-FFF2-40B4-BE49-F238E27FC236}">
                <a16:creationId xmlns:a16="http://schemas.microsoft.com/office/drawing/2014/main" id="{9C9F982A-C526-D082-26D4-2472294B2007}"/>
              </a:ext>
            </a:extLst>
          </p:cNvPr>
          <p:cNvGrpSpPr/>
          <p:nvPr/>
        </p:nvGrpSpPr>
        <p:grpSpPr>
          <a:xfrm>
            <a:off x="4881600" y="892800"/>
            <a:ext cx="2011895" cy="243520"/>
            <a:chOff x="528309" y="3016181"/>
            <a:chExt cx="2011895" cy="243520"/>
          </a:xfrm>
        </p:grpSpPr>
        <p:sp>
          <p:nvSpPr>
            <p:cNvPr id="19" name="正方形/長方形 18">
              <a:extLst>
                <a:ext uri="{FF2B5EF4-FFF2-40B4-BE49-F238E27FC236}">
                  <a16:creationId xmlns:a16="http://schemas.microsoft.com/office/drawing/2014/main" id="{9A2AA2DC-F775-7B8B-69B5-B43304D3A3CF}"/>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0" name="テキスト ボックス 19">
              <a:extLst>
                <a:ext uri="{FF2B5EF4-FFF2-40B4-BE49-F238E27FC236}">
                  <a16:creationId xmlns:a16="http://schemas.microsoft.com/office/drawing/2014/main" id="{7DA12616-2947-1AA0-CFB2-10C858E3FA38}"/>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4" name="タイトル 21">
            <a:extLst>
              <a:ext uri="{FF2B5EF4-FFF2-40B4-BE49-F238E27FC236}">
                <a16:creationId xmlns:a16="http://schemas.microsoft.com/office/drawing/2014/main" id="{FEE40B19-F466-259D-5E72-2519E68D368A}"/>
              </a:ext>
            </a:extLst>
          </p:cNvPr>
          <p:cNvSpPr>
            <a:spLocks noGrp="1"/>
          </p:cNvSpPr>
          <p:nvPr>
            <p:ph type="title"/>
          </p:nvPr>
        </p:nvSpPr>
        <p:spPr>
          <a:xfrm>
            <a:off x="446400" y="85725"/>
            <a:ext cx="4737911" cy="728793"/>
          </a:xfrm>
        </p:spPr>
        <p:txBody>
          <a:bodyPr/>
          <a:lstStyle/>
          <a:p>
            <a:r>
              <a:rPr lang="ja-JP" altLang="en-US"/>
              <a:t>建築分野の手続きをオンラインで便利に</a:t>
            </a:r>
          </a:p>
        </p:txBody>
      </p:sp>
    </p:spTree>
    <p:extLst>
      <p:ext uri="{BB962C8B-B14F-4D97-AF65-F5344CB8AC3E}">
        <p14:creationId xmlns:p14="http://schemas.microsoft.com/office/powerpoint/2010/main" val="87593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620A2-B973-8189-7A0E-7F1C16E11C8A}"/>
            </a:ext>
          </a:extLst>
        </p:cNvPr>
        <p:cNvGrpSpPr/>
        <p:nvPr/>
      </p:nvGrpSpPr>
      <p:grpSpPr>
        <a:xfrm>
          <a:off x="0" y="0"/>
          <a:ext cx="0" cy="0"/>
          <a:chOff x="0" y="0"/>
          <a:chExt cx="0" cy="0"/>
        </a:xfrm>
      </p:grpSpPr>
      <p:sp>
        <p:nvSpPr>
          <p:cNvPr id="22" name="タイトル 21">
            <a:extLst>
              <a:ext uri="{FF2B5EF4-FFF2-40B4-BE49-F238E27FC236}">
                <a16:creationId xmlns:a16="http://schemas.microsoft.com/office/drawing/2014/main" id="{FAAAEB50-1225-E21F-61FA-91209CAA8002}"/>
              </a:ext>
            </a:extLst>
          </p:cNvPr>
          <p:cNvSpPr>
            <a:spLocks noGrp="1"/>
          </p:cNvSpPr>
          <p:nvPr>
            <p:ph type="title"/>
          </p:nvPr>
        </p:nvSpPr>
        <p:spPr>
          <a:xfrm>
            <a:off x="446400" y="85725"/>
            <a:ext cx="5048551" cy="728793"/>
          </a:xfrm>
        </p:spPr>
        <p:txBody>
          <a:bodyPr/>
          <a:lstStyle/>
          <a:p>
            <a:r>
              <a:rPr lang="ja-JP" altLang="en-US"/>
              <a:t>デジタルツインを活用した</a:t>
            </a:r>
            <a:br>
              <a:rPr lang="en-US" altLang="ja-JP"/>
            </a:br>
            <a:r>
              <a:rPr lang="ja-JP" altLang="en-US"/>
              <a:t>　</a:t>
            </a:r>
            <a:r>
              <a:rPr lang="en-US" altLang="ja-JP"/>
              <a:t>CO2</a:t>
            </a:r>
            <a:r>
              <a:rPr lang="ja-JP" altLang="en-US"/>
              <a:t>削減モデル化による脱炭素化の推進</a:t>
            </a:r>
          </a:p>
        </p:txBody>
      </p:sp>
      <p:sp>
        <p:nvSpPr>
          <p:cNvPr id="3" name="スライド番号プレースホルダー 2">
            <a:extLst>
              <a:ext uri="{FF2B5EF4-FFF2-40B4-BE49-F238E27FC236}">
                <a16:creationId xmlns:a16="http://schemas.microsoft.com/office/drawing/2014/main" id="{EF7FC36B-104B-0942-6102-3B985A78FA01}"/>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77</a:t>
            </a:fld>
            <a:endParaRPr kumimoji="1" lang="en-GB">
              <a:latin typeface="Yu Gothic UI" panose="020B0500000000000000" pitchFamily="50" charset="-128"/>
              <a:ea typeface="Yu Gothic UI" panose="020B0500000000000000" pitchFamily="50" charset="-128"/>
            </a:endParaRPr>
          </a:p>
        </p:txBody>
      </p:sp>
      <p:sp>
        <p:nvSpPr>
          <p:cNvPr id="30" name="テキスト プレースホルダー 29">
            <a:extLst>
              <a:ext uri="{FF2B5EF4-FFF2-40B4-BE49-F238E27FC236}">
                <a16:creationId xmlns:a16="http://schemas.microsoft.com/office/drawing/2014/main" id="{A57788FB-9C78-878D-F95D-DB1CEBC4283C}"/>
              </a:ext>
            </a:extLst>
          </p:cNvPr>
          <p:cNvSpPr>
            <a:spLocks noGrp="1"/>
          </p:cNvSpPr>
          <p:nvPr>
            <p:ph type="body" sz="quarter" idx="13"/>
          </p:nvPr>
        </p:nvSpPr>
        <p:spPr/>
        <p:txBody>
          <a:bodyPr/>
          <a:lstStyle/>
          <a:p>
            <a:r>
              <a:rPr lang="en-US" altLang="ja-JP"/>
              <a:t>CO2</a:t>
            </a:r>
            <a:r>
              <a:rPr lang="ja-JP" altLang="en-US"/>
              <a:t>の見える化、将来像のシミュレーションを示すことで、事業者の取組を促進させ、</a:t>
            </a:r>
            <a:r>
              <a:rPr lang="en-US" altLang="ja-JP"/>
              <a:t>2030</a:t>
            </a:r>
            <a:r>
              <a:rPr lang="ja-JP" altLang="en-US"/>
              <a:t>年度までに温室効果ガス排出量を</a:t>
            </a:r>
            <a:r>
              <a:rPr lang="en-US" altLang="ja-JP"/>
              <a:t>50</a:t>
            </a:r>
            <a:r>
              <a:rPr lang="ja-JP" altLang="en-US"/>
              <a:t>％削減（</a:t>
            </a:r>
            <a:r>
              <a:rPr lang="en-US" altLang="ja-JP"/>
              <a:t>2013</a:t>
            </a:r>
            <a:r>
              <a:rPr lang="ja-JP" altLang="en-US"/>
              <a:t>年度比）を達成すること。</a:t>
            </a:r>
          </a:p>
        </p:txBody>
      </p:sp>
      <p:sp>
        <p:nvSpPr>
          <p:cNvPr id="33" name="テキスト プレースホルダー 32">
            <a:extLst>
              <a:ext uri="{FF2B5EF4-FFF2-40B4-BE49-F238E27FC236}">
                <a16:creationId xmlns:a16="http://schemas.microsoft.com/office/drawing/2014/main" id="{659E4E9C-A6D6-99C4-8155-C01CB01639C7}"/>
              </a:ext>
            </a:extLst>
          </p:cNvPr>
          <p:cNvSpPr>
            <a:spLocks noGrp="1"/>
          </p:cNvSpPr>
          <p:nvPr>
            <p:ph type="body" sz="quarter" idx="14"/>
          </p:nvPr>
        </p:nvSpPr>
        <p:spPr/>
        <p:txBody>
          <a:bodyPr/>
          <a:lstStyle/>
          <a:p>
            <a:r>
              <a:rPr kumimoji="1" lang="en-US" altLang="ja-JP" sz="1100">
                <a:latin typeface="Yu Gothic UI" panose="020B0500000000000000" pitchFamily="50" charset="-128"/>
                <a:ea typeface="Yu Gothic UI" panose="020B0500000000000000" pitchFamily="50" charset="-128"/>
              </a:rPr>
              <a:t>PLATEAU HP</a:t>
            </a:r>
            <a:r>
              <a:rPr kumimoji="1" lang="ja-JP" altLang="en-US" sz="1100">
                <a:latin typeface="Yu Gothic UI" panose="020B0500000000000000" pitchFamily="50" charset="-128"/>
                <a:ea typeface="Yu Gothic UI" panose="020B0500000000000000" pitchFamily="50" charset="-128"/>
              </a:rPr>
              <a:t>の</a:t>
            </a:r>
            <a:r>
              <a:rPr kumimoji="1" lang="en-US" altLang="ja-JP" sz="1100">
                <a:latin typeface="Yu Gothic UI" panose="020B0500000000000000" pitchFamily="50" charset="-128"/>
                <a:ea typeface="Yu Gothic UI" panose="020B0500000000000000" pitchFamily="50" charset="-128"/>
              </a:rPr>
              <a:t>View</a:t>
            </a:r>
            <a:r>
              <a:rPr kumimoji="1" lang="ja-JP" altLang="en-US" sz="1100">
                <a:latin typeface="Yu Gothic UI" panose="020B0500000000000000" pitchFamily="50" charset="-128"/>
                <a:ea typeface="Yu Gothic UI" panose="020B0500000000000000" pitchFamily="50" charset="-128"/>
              </a:rPr>
              <a:t>数</a:t>
            </a:r>
          </a:p>
        </p:txBody>
      </p:sp>
      <p:sp>
        <p:nvSpPr>
          <p:cNvPr id="5" name="正方形/長方形 4">
            <a:extLst>
              <a:ext uri="{FF2B5EF4-FFF2-40B4-BE49-F238E27FC236}">
                <a16:creationId xmlns:a16="http://schemas.microsoft.com/office/drawing/2014/main" id="{D5DC5DB2-9759-BA3C-5F5F-A4AE93A212FB}"/>
              </a:ext>
            </a:extLst>
          </p:cNvPr>
          <p:cNvSpPr/>
          <p:nvPr/>
        </p:nvSpPr>
        <p:spPr>
          <a:xfrm>
            <a:off x="6144768"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2366BA56-87DD-609C-821A-6018CD68B70D}"/>
              </a:ext>
            </a:extLst>
          </p:cNvPr>
          <p:cNvSpPr/>
          <p:nvPr/>
        </p:nvSpPr>
        <p:spPr>
          <a:xfrm>
            <a:off x="7480855"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16845C4A-C294-A0E3-245A-D0AC4577C807}"/>
              </a:ext>
            </a:extLst>
          </p:cNvPr>
          <p:cNvSpPr/>
          <p:nvPr/>
        </p:nvSpPr>
        <p:spPr>
          <a:xfrm>
            <a:off x="8795136"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34" name="テキスト プレースホルダー 3">
            <a:extLst>
              <a:ext uri="{FF2B5EF4-FFF2-40B4-BE49-F238E27FC236}">
                <a16:creationId xmlns:a16="http://schemas.microsoft.com/office/drawing/2014/main" id="{6ADFF2C0-0F72-7FC6-43EA-1595859C9E8C}"/>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本市は、</a:t>
            </a:r>
            <a:r>
              <a:rPr lang="en-US" altLang="ja-JP" sz="1100">
                <a:solidFill>
                  <a:srgbClr val="000000"/>
                </a:solidFill>
                <a:latin typeface="Yu Gothic UI" panose="020B0500000000000000" pitchFamily="50" charset="-128"/>
                <a:ea typeface="Yu Gothic UI" panose="020B0500000000000000" pitchFamily="50" charset="-128"/>
              </a:rPr>
              <a:t>2050</a:t>
            </a:r>
            <a:r>
              <a:rPr lang="ja-JP" altLang="en-US" sz="1100">
                <a:solidFill>
                  <a:srgbClr val="000000"/>
                </a:solidFill>
                <a:latin typeface="Yu Gothic UI" panose="020B0500000000000000" pitchFamily="50" charset="-128"/>
                <a:ea typeface="Yu Gothic UI" panose="020B0500000000000000" pitchFamily="50" charset="-128"/>
              </a:rPr>
              <a:t>年までにカーボンニュートラルをめざしているが、特に業務部門における</a:t>
            </a:r>
            <a:r>
              <a:rPr lang="en-US" altLang="ja-JP" sz="1100">
                <a:solidFill>
                  <a:srgbClr val="000000"/>
                </a:solidFill>
                <a:latin typeface="Yu Gothic UI" panose="020B0500000000000000" pitchFamily="50" charset="-128"/>
                <a:ea typeface="Yu Gothic UI" panose="020B0500000000000000" pitchFamily="50" charset="-128"/>
              </a:rPr>
              <a:t>CO2</a:t>
            </a:r>
            <a:r>
              <a:rPr lang="ja-JP" altLang="en-US" sz="1100">
                <a:solidFill>
                  <a:srgbClr val="000000"/>
                </a:solidFill>
                <a:latin typeface="Yu Gothic UI" panose="020B0500000000000000" pitchFamily="50" charset="-128"/>
                <a:ea typeface="Yu Gothic UI" panose="020B0500000000000000" pitchFamily="50" charset="-128"/>
              </a:rPr>
              <a:t>削減は大きな課題となっている。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オフィスビルでは、</a:t>
            </a:r>
            <a:r>
              <a:rPr lang="en-US" altLang="ja-JP" sz="1100">
                <a:solidFill>
                  <a:srgbClr val="000000"/>
                </a:solidFill>
                <a:latin typeface="Yu Gothic UI" panose="020B0500000000000000" pitchFamily="50" charset="-128"/>
                <a:ea typeface="Yu Gothic UI" panose="020B0500000000000000" pitchFamily="50" charset="-128"/>
              </a:rPr>
              <a:t>ZEB</a:t>
            </a:r>
            <a:r>
              <a:rPr lang="ja-JP" altLang="en-US" sz="1100">
                <a:solidFill>
                  <a:srgbClr val="000000"/>
                </a:solidFill>
                <a:latin typeface="Yu Gothic UI" panose="020B0500000000000000" pitchFamily="50" charset="-128"/>
                <a:ea typeface="Yu Gothic UI" panose="020B0500000000000000" pitchFamily="50" charset="-128"/>
              </a:rPr>
              <a:t>（</a:t>
            </a:r>
            <a:r>
              <a:rPr lang="en-US" altLang="ja-JP" sz="1100">
                <a:solidFill>
                  <a:srgbClr val="000000"/>
                </a:solidFill>
                <a:latin typeface="Yu Gothic UI" panose="020B0500000000000000" pitchFamily="50" charset="-128"/>
                <a:ea typeface="Yu Gothic UI" panose="020B0500000000000000" pitchFamily="50" charset="-128"/>
              </a:rPr>
              <a:t>Net Zero Energy Building</a:t>
            </a:r>
            <a:r>
              <a:rPr lang="ja-JP" altLang="en-US" sz="1100">
                <a:solidFill>
                  <a:srgbClr val="000000"/>
                </a:solidFill>
                <a:latin typeface="Yu Gothic UI" panose="020B0500000000000000" pitchFamily="50" charset="-128"/>
                <a:ea typeface="Yu Gothic UI" panose="020B0500000000000000" pitchFamily="50" charset="-128"/>
              </a:rPr>
              <a:t>） 化や、空調機の更新などの様々な省エネ機器の導入により</a:t>
            </a:r>
            <a:r>
              <a:rPr lang="en-US" altLang="ja-JP" sz="1100">
                <a:solidFill>
                  <a:srgbClr val="000000"/>
                </a:solidFill>
                <a:latin typeface="Yu Gothic UI" panose="020B0500000000000000" pitchFamily="50" charset="-128"/>
                <a:ea typeface="Yu Gothic UI" panose="020B0500000000000000" pitchFamily="50" charset="-128"/>
              </a:rPr>
              <a:t>CO2</a:t>
            </a:r>
            <a:r>
              <a:rPr lang="ja-JP" altLang="en-US" sz="1100">
                <a:solidFill>
                  <a:srgbClr val="000000"/>
                </a:solidFill>
                <a:latin typeface="Yu Gothic UI" panose="020B0500000000000000" pitchFamily="50" charset="-128"/>
                <a:ea typeface="Yu Gothic UI" panose="020B0500000000000000" pitchFamily="50" charset="-128"/>
              </a:rPr>
              <a:t>削減の取組が進められているが、国交省の</a:t>
            </a:r>
            <a:r>
              <a:rPr lang="en-US" altLang="ja-JP" sz="1100">
                <a:solidFill>
                  <a:srgbClr val="000000"/>
                </a:solidFill>
                <a:latin typeface="Yu Gothic UI" panose="020B0500000000000000" pitchFamily="50" charset="-128"/>
                <a:ea typeface="Yu Gothic UI" panose="020B0500000000000000" pitchFamily="50" charset="-128"/>
              </a:rPr>
              <a:t>PLATEAU</a:t>
            </a:r>
            <a:r>
              <a:rPr lang="ja-JP" altLang="en-US" sz="1100">
                <a:solidFill>
                  <a:srgbClr val="000000"/>
                </a:solidFill>
                <a:latin typeface="Yu Gothic UI" panose="020B0500000000000000" pitchFamily="50" charset="-128"/>
                <a:ea typeface="Yu Gothic UI" panose="020B0500000000000000" pitchFamily="50" charset="-128"/>
              </a:rPr>
              <a:t>プロジェクトに基づき、</a:t>
            </a:r>
            <a:r>
              <a:rPr lang="en-US" altLang="ja-JP" sz="1100">
                <a:solidFill>
                  <a:srgbClr val="000000"/>
                </a:solidFill>
                <a:latin typeface="Yu Gothic UI" panose="020B0500000000000000" pitchFamily="50" charset="-128"/>
                <a:ea typeface="Yu Gothic UI" panose="020B0500000000000000" pitchFamily="50" charset="-128"/>
              </a:rPr>
              <a:t>3D</a:t>
            </a:r>
            <a:r>
              <a:rPr lang="ja-JP" altLang="en-US" sz="1100">
                <a:solidFill>
                  <a:srgbClr val="000000"/>
                </a:solidFill>
                <a:latin typeface="Yu Gothic UI" panose="020B0500000000000000" pitchFamily="50" charset="-128"/>
                <a:ea typeface="Yu Gothic UI" panose="020B0500000000000000" pitchFamily="50" charset="-128"/>
              </a:rPr>
              <a:t>都市モデルを作成し、将来の</a:t>
            </a:r>
            <a:r>
              <a:rPr lang="en-US" altLang="ja-JP" sz="1100">
                <a:solidFill>
                  <a:srgbClr val="000000"/>
                </a:solidFill>
                <a:latin typeface="Yu Gothic UI" panose="020B0500000000000000" pitchFamily="50" charset="-128"/>
                <a:ea typeface="Yu Gothic UI" panose="020B0500000000000000" pitchFamily="50" charset="-128"/>
              </a:rPr>
              <a:t>CO2</a:t>
            </a:r>
            <a:r>
              <a:rPr lang="ja-JP" altLang="en-US" sz="1100">
                <a:solidFill>
                  <a:srgbClr val="000000"/>
                </a:solidFill>
                <a:latin typeface="Yu Gothic UI" panose="020B0500000000000000" pitchFamily="50" charset="-128"/>
                <a:ea typeface="Yu Gothic UI" panose="020B0500000000000000" pitchFamily="50" charset="-128"/>
              </a:rPr>
              <a:t>削減シミュレーションを行い、オフィスビル所有者や関係者のさらなる行動変容を促す。</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結果は、</a:t>
            </a:r>
            <a:r>
              <a:rPr lang="en-US" altLang="ja-JP" sz="1100">
                <a:solidFill>
                  <a:srgbClr val="000000"/>
                </a:solidFill>
                <a:latin typeface="Yu Gothic UI" panose="020B0500000000000000" pitchFamily="50" charset="-128"/>
                <a:ea typeface="Yu Gothic UI" panose="020B0500000000000000" pitchFamily="50" charset="-128"/>
              </a:rPr>
              <a:t>3D</a:t>
            </a:r>
            <a:r>
              <a:rPr lang="ja-JP" altLang="en-US" sz="1100">
                <a:solidFill>
                  <a:srgbClr val="000000"/>
                </a:solidFill>
                <a:latin typeface="Yu Gothic UI" panose="020B0500000000000000" pitchFamily="50" charset="-128"/>
                <a:ea typeface="Yu Gothic UI" panose="020B0500000000000000" pitchFamily="50" charset="-128"/>
              </a:rPr>
              <a:t>地図上でビジュアル化するだけでなく、環境施策のマスタープランである大阪市環境基本計画に反映させ、事業者の取組や市役所事業の</a:t>
            </a:r>
            <a:r>
              <a:rPr lang="en-US" altLang="ja-JP" sz="1100">
                <a:solidFill>
                  <a:srgbClr val="000000"/>
                </a:solidFill>
                <a:latin typeface="Yu Gothic UI" panose="020B0500000000000000" pitchFamily="50" charset="-128"/>
                <a:ea typeface="Yu Gothic UI" panose="020B0500000000000000" pitchFamily="50" charset="-128"/>
              </a:rPr>
              <a:t>CO2</a:t>
            </a:r>
            <a:r>
              <a:rPr lang="ja-JP" altLang="en-US" sz="1100">
                <a:solidFill>
                  <a:srgbClr val="000000"/>
                </a:solidFill>
                <a:latin typeface="Yu Gothic UI" panose="020B0500000000000000" pitchFamily="50" charset="-128"/>
                <a:ea typeface="Yu Gothic UI" panose="020B0500000000000000" pitchFamily="50" charset="-128"/>
              </a:rPr>
              <a:t>削減につなげる。</a:t>
            </a:r>
          </a:p>
        </p:txBody>
      </p:sp>
      <p:sp>
        <p:nvSpPr>
          <p:cNvPr id="36" name="正方形/長方形 35">
            <a:extLst>
              <a:ext uri="{FF2B5EF4-FFF2-40B4-BE49-F238E27FC236}">
                <a16:creationId xmlns:a16="http://schemas.microsoft.com/office/drawing/2014/main" id="{7F089D32-04EC-D5DF-20DA-B2321A95EDF0}"/>
              </a:ext>
            </a:extLst>
          </p:cNvPr>
          <p:cNvSpPr/>
          <p:nvPr/>
        </p:nvSpPr>
        <p:spPr>
          <a:xfrm>
            <a:off x="4860000" y="1963153"/>
            <a:ext cx="972000" cy="12372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37" name="正方形/長方形 36">
            <a:extLst>
              <a:ext uri="{FF2B5EF4-FFF2-40B4-BE49-F238E27FC236}">
                <a16:creationId xmlns:a16="http://schemas.microsoft.com/office/drawing/2014/main" id="{E77183A5-4420-BE57-EA93-D3169D7322FF}"/>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38" name="表プレースホルダー 18">
            <a:extLst>
              <a:ext uri="{FF2B5EF4-FFF2-40B4-BE49-F238E27FC236}">
                <a16:creationId xmlns:a16="http://schemas.microsoft.com/office/drawing/2014/main" id="{9F146199-B153-554A-AFDA-ABF1D862E0B2}"/>
              </a:ext>
            </a:extLst>
          </p:cNvPr>
          <p:cNvGraphicFramePr>
            <a:graphicFrameLocks/>
          </p:cNvGraphicFramePr>
          <p:nvPr/>
        </p:nvGraphicFramePr>
        <p:xfrm>
          <a:off x="5943600" y="22860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200</a:t>
                      </a:r>
                      <a:r>
                        <a:rPr kumimoji="1" lang="ja-JP" altLang="en-US" sz="1000">
                          <a:solidFill>
                            <a:schemeClr val="tx1"/>
                          </a:solidFill>
                          <a:latin typeface="Yu Gothic UI" panose="020B0500000000000000" pitchFamily="50" charset="-128"/>
                          <a:ea typeface="Yu Gothic UI" panose="020B0500000000000000" pitchFamily="50" charset="-128"/>
                        </a:rPr>
                        <a:t>回</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solidFill>
                            <a:schemeClr val="tx1"/>
                          </a:solidFill>
                          <a:latin typeface="Yu Gothic UI" panose="020B0500000000000000" pitchFamily="50" charset="-128"/>
                          <a:ea typeface="Yu Gothic UI" panose="020B0500000000000000" pitchFamily="50" charset="-128"/>
                        </a:rPr>
                        <a:t>月</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200</a:t>
                      </a:r>
                      <a:r>
                        <a:rPr kumimoji="1" lang="ja-JP" altLang="en-US" sz="1000">
                          <a:solidFill>
                            <a:schemeClr val="tx1"/>
                          </a:solidFill>
                          <a:latin typeface="Yu Gothic UI" panose="020B0500000000000000" pitchFamily="50" charset="-128"/>
                          <a:ea typeface="Yu Gothic UI" panose="020B0500000000000000" pitchFamily="50" charset="-128"/>
                        </a:rPr>
                        <a:t>回</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solidFill>
                            <a:schemeClr val="tx1"/>
                          </a:solidFill>
                          <a:latin typeface="Yu Gothic UI" panose="020B0500000000000000" pitchFamily="50" charset="-128"/>
                          <a:ea typeface="Yu Gothic UI" panose="020B0500000000000000" pitchFamily="50" charset="-128"/>
                        </a:rPr>
                        <a:t>月</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200</a:t>
                      </a:r>
                      <a:r>
                        <a:rPr kumimoji="1" lang="ja-JP" altLang="en-US" sz="1000" dirty="0">
                          <a:solidFill>
                            <a:schemeClr val="tx1"/>
                          </a:solidFill>
                          <a:latin typeface="Yu Gothic UI" panose="020B0500000000000000" pitchFamily="50" charset="-128"/>
                          <a:ea typeface="Yu Gothic UI" panose="020B0500000000000000" pitchFamily="50" charset="-128"/>
                        </a:rPr>
                        <a:t>回</a:t>
                      </a:r>
                      <a:r>
                        <a:rPr kumimoji="1" lang="en-US" altLang="ja-JP" sz="1000" dirty="0">
                          <a:solidFill>
                            <a:schemeClr val="tx1"/>
                          </a:solidFill>
                          <a:latin typeface="Yu Gothic UI" panose="020B0500000000000000" pitchFamily="50" charset="-128"/>
                          <a:ea typeface="Yu Gothic UI" panose="020B0500000000000000" pitchFamily="50" charset="-128"/>
                        </a:rPr>
                        <a:t>/</a:t>
                      </a:r>
                      <a:r>
                        <a:rPr kumimoji="1" lang="ja-JP" altLang="en-US" sz="1000" dirty="0">
                          <a:solidFill>
                            <a:schemeClr val="tx1"/>
                          </a:solidFill>
                          <a:latin typeface="Yu Gothic UI" panose="020B0500000000000000" pitchFamily="50" charset="-128"/>
                          <a:ea typeface="Yu Gothic UI" panose="020B0500000000000000" pitchFamily="50" charset="-128"/>
                        </a:rPr>
                        <a:t>月</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aphicFrame>
        <p:nvGraphicFramePr>
          <p:cNvPr id="2" name="表 1">
            <a:extLst>
              <a:ext uri="{FF2B5EF4-FFF2-40B4-BE49-F238E27FC236}">
                <a16:creationId xmlns:a16="http://schemas.microsoft.com/office/drawing/2014/main" id="{D9966B58-1A52-EBCF-EF0A-6919CF86DB9F}"/>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grpSp>
        <p:nvGrpSpPr>
          <p:cNvPr id="17" name="グループ化 16">
            <a:extLst>
              <a:ext uri="{FF2B5EF4-FFF2-40B4-BE49-F238E27FC236}">
                <a16:creationId xmlns:a16="http://schemas.microsoft.com/office/drawing/2014/main" id="{DCB36196-C684-C47D-16AC-76B3B3FE4D98}"/>
              </a:ext>
            </a:extLst>
          </p:cNvPr>
          <p:cNvGrpSpPr/>
          <p:nvPr/>
        </p:nvGrpSpPr>
        <p:grpSpPr>
          <a:xfrm>
            <a:off x="4881838" y="3744737"/>
            <a:ext cx="1157494" cy="243520"/>
            <a:chOff x="528309" y="7695403"/>
            <a:chExt cx="1157494" cy="243520"/>
          </a:xfrm>
        </p:grpSpPr>
        <p:sp>
          <p:nvSpPr>
            <p:cNvPr id="18" name="正方形/長方形 17">
              <a:extLst>
                <a:ext uri="{FF2B5EF4-FFF2-40B4-BE49-F238E27FC236}">
                  <a16:creationId xmlns:a16="http://schemas.microsoft.com/office/drawing/2014/main" id="{82290DE8-679C-D742-3A54-47AD43E7264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DB65FECB-3177-5B3B-EB88-A4443BAC6C67}"/>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0" name="正方形/長方形 19">
            <a:extLst>
              <a:ext uri="{FF2B5EF4-FFF2-40B4-BE49-F238E27FC236}">
                <a16:creationId xmlns:a16="http://schemas.microsoft.com/office/drawing/2014/main" id="{99F3F46F-E638-96D3-51C4-5C2C5EB51B19}"/>
              </a:ext>
            </a:extLst>
          </p:cNvPr>
          <p:cNvSpPr/>
          <p:nvPr/>
        </p:nvSpPr>
        <p:spPr>
          <a:xfrm>
            <a:off x="6972478" y="41037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正方形/長方形 20">
            <a:extLst>
              <a:ext uri="{FF2B5EF4-FFF2-40B4-BE49-F238E27FC236}">
                <a16:creationId xmlns:a16="http://schemas.microsoft.com/office/drawing/2014/main" id="{5C38EE64-7D0F-93EB-4977-A87417587331}"/>
              </a:ext>
            </a:extLst>
          </p:cNvPr>
          <p:cNvSpPr/>
          <p:nvPr/>
        </p:nvSpPr>
        <p:spPr>
          <a:xfrm>
            <a:off x="5928478" y="41037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3" name="正方形/長方形 22">
            <a:extLst>
              <a:ext uri="{FF2B5EF4-FFF2-40B4-BE49-F238E27FC236}">
                <a16:creationId xmlns:a16="http://schemas.microsoft.com/office/drawing/2014/main" id="{7CB6AD7C-312C-8D04-4910-E4F3861A5C97}"/>
              </a:ext>
            </a:extLst>
          </p:cNvPr>
          <p:cNvSpPr/>
          <p:nvPr/>
        </p:nvSpPr>
        <p:spPr>
          <a:xfrm>
            <a:off x="8016478" y="41037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4" name="テキスト ボックス 23">
            <a:extLst>
              <a:ext uri="{FF2B5EF4-FFF2-40B4-BE49-F238E27FC236}">
                <a16:creationId xmlns:a16="http://schemas.microsoft.com/office/drawing/2014/main" id="{6D4057EE-AA14-3964-9DAC-403DE356DBE8}"/>
              </a:ext>
            </a:extLst>
          </p:cNvPr>
          <p:cNvSpPr txBox="1"/>
          <p:nvPr/>
        </p:nvSpPr>
        <p:spPr>
          <a:xfrm>
            <a:off x="4881838" y="4411543"/>
            <a:ext cx="972000" cy="846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chemeClr val="bg1"/>
                </a:solidFill>
                <a:latin typeface="Yu Gothic UI" panose="020B0500000000000000" pitchFamily="50" charset="-128"/>
                <a:ea typeface="Yu Gothic UI" panose="020B0500000000000000" pitchFamily="50" charset="-128"/>
              </a:rPr>
              <a:t>オープンデータ化</a:t>
            </a:r>
          </a:p>
        </p:txBody>
      </p:sp>
      <p:sp>
        <p:nvSpPr>
          <p:cNvPr id="25" name="ホームベース 30">
            <a:extLst>
              <a:ext uri="{FF2B5EF4-FFF2-40B4-BE49-F238E27FC236}">
                <a16:creationId xmlns:a16="http://schemas.microsoft.com/office/drawing/2014/main" id="{11A4C242-87B1-FD84-D44E-0F68E6DB4F9F}"/>
              </a:ext>
            </a:extLst>
          </p:cNvPr>
          <p:cNvSpPr/>
          <p:nvPr/>
        </p:nvSpPr>
        <p:spPr>
          <a:xfrm>
            <a:off x="5928478" y="4411543"/>
            <a:ext cx="1005722" cy="846257"/>
          </a:xfrm>
          <a:prstGeom prst="homePlate">
            <a:avLst>
              <a:gd name="adj" fmla="val 1503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en-US" altLang="ja-JP" sz="900">
                <a:solidFill>
                  <a:srgbClr val="000000"/>
                </a:solidFill>
                <a:latin typeface="Yu Gothic UI" panose="020B0500000000000000" pitchFamily="50" charset="-128"/>
                <a:ea typeface="Yu Gothic UI" panose="020B0500000000000000" pitchFamily="50" charset="-128"/>
              </a:rPr>
              <a:t>3D</a:t>
            </a:r>
            <a:r>
              <a:rPr kumimoji="1" lang="ja-JP" altLang="en-US" sz="900">
                <a:solidFill>
                  <a:srgbClr val="000000"/>
                </a:solidFill>
                <a:latin typeface="Yu Gothic UI" panose="020B0500000000000000" pitchFamily="50" charset="-128"/>
                <a:ea typeface="Yu Gothic UI" panose="020B0500000000000000" pitchFamily="50" charset="-128"/>
              </a:rPr>
              <a:t>地図の整備、シミュレーションの</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実施と結果の作成</a:t>
            </a:r>
          </a:p>
        </p:txBody>
      </p:sp>
      <p:sp>
        <p:nvSpPr>
          <p:cNvPr id="26" name="ホームベース 30">
            <a:extLst>
              <a:ext uri="{FF2B5EF4-FFF2-40B4-BE49-F238E27FC236}">
                <a16:creationId xmlns:a16="http://schemas.microsoft.com/office/drawing/2014/main" id="{A769F0F1-65AC-D28A-C832-9F96434A0F8B}"/>
              </a:ext>
            </a:extLst>
          </p:cNvPr>
          <p:cNvSpPr/>
          <p:nvPr/>
        </p:nvSpPr>
        <p:spPr>
          <a:xfrm>
            <a:off x="6995278" y="4411543"/>
            <a:ext cx="1996322" cy="846257"/>
          </a:xfrm>
          <a:prstGeom prst="homePlate">
            <a:avLst>
              <a:gd name="adj" fmla="val 1503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シミュレーション結果の応用</a:t>
            </a: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（エリアマネジメント団体や業界団体への周知）</a:t>
            </a:r>
          </a:p>
        </p:txBody>
      </p:sp>
      <p:grpSp>
        <p:nvGrpSpPr>
          <p:cNvPr id="7" name="グループ化 6">
            <a:extLst>
              <a:ext uri="{FF2B5EF4-FFF2-40B4-BE49-F238E27FC236}">
                <a16:creationId xmlns:a16="http://schemas.microsoft.com/office/drawing/2014/main" id="{BADF38A1-458D-5416-F1DC-928C8BCD68EE}"/>
              </a:ext>
            </a:extLst>
          </p:cNvPr>
          <p:cNvGrpSpPr/>
          <p:nvPr/>
        </p:nvGrpSpPr>
        <p:grpSpPr>
          <a:xfrm>
            <a:off x="4881600" y="892800"/>
            <a:ext cx="2011895" cy="243520"/>
            <a:chOff x="528309" y="3016181"/>
            <a:chExt cx="2011895" cy="243520"/>
          </a:xfrm>
        </p:grpSpPr>
        <p:sp>
          <p:nvSpPr>
            <p:cNvPr id="9" name="正方形/長方形 8">
              <a:extLst>
                <a:ext uri="{FF2B5EF4-FFF2-40B4-BE49-F238E27FC236}">
                  <a16:creationId xmlns:a16="http://schemas.microsoft.com/office/drawing/2014/main" id="{AF7A49EA-882E-DFDE-9491-61B459A1C837}"/>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1" name="テキスト ボックス 10">
              <a:extLst>
                <a:ext uri="{FF2B5EF4-FFF2-40B4-BE49-F238E27FC236}">
                  <a16:creationId xmlns:a16="http://schemas.microsoft.com/office/drawing/2014/main" id="{955718FA-6EED-9657-FEDB-A8235B862777}"/>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1" name="テキスト プレースホルダー 7">
            <a:extLst>
              <a:ext uri="{FF2B5EF4-FFF2-40B4-BE49-F238E27FC236}">
                <a16:creationId xmlns:a16="http://schemas.microsoft.com/office/drawing/2014/main" id="{6B9771BF-D28D-60C9-091A-548B5F69EB9E}"/>
              </a:ext>
            </a:extLst>
          </p:cNvPr>
          <p:cNvSpPr txBox="1">
            <a:spLocks/>
          </p:cNvSpPr>
          <p:nvPr/>
        </p:nvSpPr>
        <p:spPr>
          <a:xfrm>
            <a:off x="444500" y="3769392"/>
            <a:ext cx="4346575" cy="441036"/>
          </a:xfrm>
          <a:prstGeom prst="rect">
            <a:avLst/>
          </a:prstGeom>
          <a:noFill/>
          <a:ln w="9525" cap="flat" cmpd="sng" algn="ctr">
            <a:noFill/>
            <a:prstDash val="solid"/>
          </a:ln>
          <a:effectLst/>
        </p:spPr>
        <p:txBody>
          <a:bodyPr lIns="36000" tIns="36000" rIns="36000" bIns="36000" rtlCol="0" anchor="t">
            <a:noAutofit/>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tabLst>
                <a:tab pos="361950" algn="l"/>
              </a:tabLst>
              <a:defRPr/>
            </a:pPr>
            <a:r>
              <a:rPr lang="en-US" altLang="ja-JP" sz="1100">
                <a:latin typeface="+mn-ea"/>
              </a:rPr>
              <a:t>2050</a:t>
            </a:r>
            <a:r>
              <a:rPr lang="ja-JP" altLang="en-US" sz="1100">
                <a:latin typeface="+mn-ea"/>
              </a:rPr>
              <a:t>年のカーボンニュートラルに向けて、</a:t>
            </a:r>
            <a:r>
              <a:rPr lang="en-US" altLang="ja-JP" sz="1100">
                <a:latin typeface="+mn-ea"/>
              </a:rPr>
              <a:t>2021</a:t>
            </a:r>
            <a:r>
              <a:rPr lang="ja-JP" altLang="en-US" sz="1100">
                <a:latin typeface="+mn-ea"/>
              </a:rPr>
              <a:t>年３月に「大阪市地球温暖化対策実行計画</a:t>
            </a:r>
            <a:r>
              <a:rPr lang="en-US" altLang="ja-JP" sz="1100">
                <a:latin typeface="+mn-ea"/>
              </a:rPr>
              <a:t>〔</a:t>
            </a:r>
            <a:r>
              <a:rPr lang="ja-JP" altLang="en-US" sz="1100">
                <a:latin typeface="+mn-ea"/>
              </a:rPr>
              <a:t>区域施策編</a:t>
            </a:r>
            <a:r>
              <a:rPr lang="en-US" altLang="ja-JP" sz="1100">
                <a:latin typeface="+mn-ea"/>
              </a:rPr>
              <a:t>〕</a:t>
            </a:r>
            <a:r>
              <a:rPr lang="ja-JP" altLang="en-US" sz="1100">
                <a:latin typeface="+mn-ea"/>
              </a:rPr>
              <a:t>」を改定し、</a:t>
            </a:r>
            <a:r>
              <a:rPr lang="en-US" altLang="ja-JP" sz="1100">
                <a:latin typeface="+mn-ea"/>
              </a:rPr>
              <a:t>2030</a:t>
            </a:r>
            <a:r>
              <a:rPr lang="ja-JP" altLang="en-US" sz="1100">
                <a:latin typeface="+mn-ea"/>
              </a:rPr>
              <a:t>年度までの</a:t>
            </a:r>
            <a:r>
              <a:rPr lang="en-US" altLang="ja-JP" sz="1100">
                <a:latin typeface="+mn-ea"/>
              </a:rPr>
              <a:t>CO2</a:t>
            </a:r>
            <a:r>
              <a:rPr lang="ja-JP" altLang="en-US" sz="1100">
                <a:latin typeface="+mn-ea"/>
              </a:rPr>
              <a:t>の削減量（</a:t>
            </a:r>
            <a:r>
              <a:rPr lang="en-US" altLang="ja-JP" sz="1100">
                <a:latin typeface="+mn-ea"/>
              </a:rPr>
              <a:t>2013</a:t>
            </a:r>
            <a:r>
              <a:rPr lang="ja-JP" altLang="en-US" sz="1100">
                <a:latin typeface="+mn-ea"/>
              </a:rPr>
              <a:t>年度比）を</a:t>
            </a:r>
            <a:r>
              <a:rPr lang="en-US" altLang="ja-JP" sz="1100">
                <a:latin typeface="+mn-ea"/>
              </a:rPr>
              <a:t>30</a:t>
            </a:r>
            <a:r>
              <a:rPr lang="ja-JP" altLang="en-US" sz="1100">
                <a:latin typeface="+mn-ea"/>
              </a:rPr>
              <a:t>％から</a:t>
            </a:r>
            <a:r>
              <a:rPr lang="en-US" altLang="ja-JP" sz="1100">
                <a:latin typeface="+mn-ea"/>
              </a:rPr>
              <a:t>50</a:t>
            </a:r>
            <a:r>
              <a:rPr lang="ja-JP" altLang="en-US" sz="1100">
                <a:latin typeface="+mn-ea"/>
              </a:rPr>
              <a:t>％に引き上げ、取組を強化した。</a:t>
            </a:r>
            <a:endParaRPr lang="en-US" altLang="ja-JP" sz="1100">
              <a:latin typeface="+mn-ea"/>
            </a:endParaRPr>
          </a:p>
        </p:txBody>
      </p:sp>
      <p:grpSp>
        <p:nvGrpSpPr>
          <p:cNvPr id="32" name="グループ化 31">
            <a:extLst>
              <a:ext uri="{FF2B5EF4-FFF2-40B4-BE49-F238E27FC236}">
                <a16:creationId xmlns:a16="http://schemas.microsoft.com/office/drawing/2014/main" id="{A064C3E0-3189-698F-1B78-BFEACF025FF2}"/>
              </a:ext>
            </a:extLst>
          </p:cNvPr>
          <p:cNvGrpSpPr/>
          <p:nvPr/>
        </p:nvGrpSpPr>
        <p:grpSpPr>
          <a:xfrm>
            <a:off x="447675" y="3429002"/>
            <a:ext cx="1375502" cy="243520"/>
            <a:chOff x="528309" y="7695403"/>
            <a:chExt cx="1375502" cy="243520"/>
          </a:xfrm>
        </p:grpSpPr>
        <p:sp>
          <p:nvSpPr>
            <p:cNvPr id="35" name="正方形/長方形 34">
              <a:extLst>
                <a:ext uri="{FF2B5EF4-FFF2-40B4-BE49-F238E27FC236}">
                  <a16:creationId xmlns:a16="http://schemas.microsoft.com/office/drawing/2014/main" id="{89B06E9B-446D-05C3-0BF8-4CF35D8A0C0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82BADAA7-BC14-D4C7-5C1D-F5A9F87A68D0}"/>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14" name="図 13">
            <a:extLst>
              <a:ext uri="{FF2B5EF4-FFF2-40B4-BE49-F238E27FC236}">
                <a16:creationId xmlns:a16="http://schemas.microsoft.com/office/drawing/2014/main" id="{BF2F368C-5853-9F90-4C57-CBC2B3E091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0313" y="4440633"/>
            <a:ext cx="2947210" cy="1905281"/>
          </a:xfrm>
          <a:prstGeom prst="rect">
            <a:avLst/>
          </a:prstGeom>
        </p:spPr>
      </p:pic>
      <p:sp>
        <p:nvSpPr>
          <p:cNvPr id="4" name="テキスト ボックス 3">
            <a:extLst>
              <a:ext uri="{FF2B5EF4-FFF2-40B4-BE49-F238E27FC236}">
                <a16:creationId xmlns:a16="http://schemas.microsoft.com/office/drawing/2014/main" id="{36D3190F-73BA-4BE9-A088-96F284CC7D5E}"/>
              </a:ext>
            </a:extLst>
          </p:cNvPr>
          <p:cNvSpPr txBox="1"/>
          <p:nvPr/>
        </p:nvSpPr>
        <p:spPr>
          <a:xfrm>
            <a:off x="842039" y="6428793"/>
            <a:ext cx="3485329" cy="261610"/>
          </a:xfrm>
          <a:prstGeom prst="rect">
            <a:avLst/>
          </a:prstGeom>
          <a:noFill/>
        </p:spPr>
        <p:txBody>
          <a:bodyPr wrap="square">
            <a:spAutoFit/>
          </a:bodyPr>
          <a:lstStyle/>
          <a:p>
            <a:r>
              <a:rPr kumimoji="1" lang="en-US" altLang="ja-JP" sz="1100">
                <a:latin typeface="Meiryo UI" panose="020B0604030504040204" pitchFamily="50" charset="-128"/>
                <a:ea typeface="Meiryo UI" panose="020B0604030504040204" pitchFamily="50" charset="-128"/>
              </a:rPr>
              <a:t>3D</a:t>
            </a:r>
            <a:r>
              <a:rPr kumimoji="1" lang="ja-JP" altLang="en-US" sz="1100">
                <a:latin typeface="Meiryo UI" panose="020B0604030504040204" pitchFamily="50" charset="-128"/>
                <a:ea typeface="Meiryo UI" panose="020B0604030504040204" pitchFamily="50" charset="-128"/>
              </a:rPr>
              <a:t>都市モデルを活用した</a:t>
            </a:r>
            <a:r>
              <a:rPr kumimoji="1" lang="en-US" altLang="ja-JP" sz="1100">
                <a:latin typeface="Meiryo UI" panose="020B0604030504040204" pitchFamily="50" charset="-128"/>
                <a:ea typeface="Meiryo UI" panose="020B0604030504040204" pitchFamily="50" charset="-128"/>
              </a:rPr>
              <a:t>CO</a:t>
            </a:r>
            <a:r>
              <a:rPr kumimoji="1" lang="en-US" altLang="ja-JP" sz="1100" baseline="-25000">
                <a:latin typeface="Meiryo UI" panose="020B0604030504040204" pitchFamily="50" charset="-128"/>
                <a:ea typeface="Meiryo UI" panose="020B0604030504040204" pitchFamily="50" charset="-128"/>
              </a:rPr>
              <a:t>2</a:t>
            </a:r>
            <a:r>
              <a:rPr kumimoji="1" lang="ja-JP" altLang="en-US" sz="1100">
                <a:latin typeface="Meiryo UI" panose="020B0604030504040204" pitchFamily="50" charset="-128"/>
                <a:ea typeface="Meiryo UI" panose="020B0604030504040204" pitchFamily="50" charset="-128"/>
              </a:rPr>
              <a:t>排出量シミュレーション結果</a:t>
            </a:r>
          </a:p>
        </p:txBody>
      </p:sp>
    </p:spTree>
    <p:extLst>
      <p:ext uri="{BB962C8B-B14F-4D97-AF65-F5344CB8AC3E}">
        <p14:creationId xmlns:p14="http://schemas.microsoft.com/office/powerpoint/2010/main" val="170883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C6E0B-EE82-3F62-9807-B3624C9B3303}"/>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5B1E20F-701C-CC14-8B61-28BDD15822A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78</a:t>
            </a:fld>
            <a:endParaRPr kumimoji="1" lang="en-GB">
              <a:latin typeface="Yu Gothic UI" panose="020B0500000000000000" pitchFamily="50" charset="-128"/>
              <a:ea typeface="Yu Gothic UI" panose="020B0500000000000000" pitchFamily="50" charset="-128"/>
            </a:endParaRPr>
          </a:p>
        </p:txBody>
      </p:sp>
      <p:sp>
        <p:nvSpPr>
          <p:cNvPr id="30" name="テキスト プレースホルダー 29">
            <a:extLst>
              <a:ext uri="{FF2B5EF4-FFF2-40B4-BE49-F238E27FC236}">
                <a16:creationId xmlns:a16="http://schemas.microsoft.com/office/drawing/2014/main" id="{FA7AAE0E-4BE0-AC67-D830-76A6B2A9631C}"/>
              </a:ext>
            </a:extLst>
          </p:cNvPr>
          <p:cNvSpPr>
            <a:spLocks noGrp="1"/>
          </p:cNvSpPr>
          <p:nvPr>
            <p:ph type="body" sz="quarter" idx="13"/>
          </p:nvPr>
        </p:nvSpPr>
        <p:spPr/>
        <p:txBody>
          <a:bodyPr/>
          <a:lstStyle/>
          <a:p>
            <a:r>
              <a:rPr lang="ja-JP" altLang="en-US"/>
              <a:t>ゼロカーボンへの機運が醸成され、市内事業者に事業活動の脱炭素化が浸透していること。</a:t>
            </a:r>
          </a:p>
        </p:txBody>
      </p:sp>
      <p:sp>
        <p:nvSpPr>
          <p:cNvPr id="33" name="テキスト プレースホルダー 32">
            <a:extLst>
              <a:ext uri="{FF2B5EF4-FFF2-40B4-BE49-F238E27FC236}">
                <a16:creationId xmlns:a16="http://schemas.microsoft.com/office/drawing/2014/main" id="{3804EA98-C515-2967-809E-D56480CE5D54}"/>
              </a:ext>
            </a:extLst>
          </p:cNvPr>
          <p:cNvSpPr>
            <a:spLocks noGrp="1"/>
          </p:cNvSpPr>
          <p:nvPr>
            <p:ph type="body" sz="quarter" idx="14"/>
          </p:nvPr>
        </p:nvSpPr>
        <p:spPr/>
        <p:txBody>
          <a:bodyPr/>
          <a:lstStyle/>
          <a:p>
            <a:r>
              <a:rPr kumimoji="1" lang="ja-JP" altLang="en-US" sz="1100">
                <a:latin typeface="Yu Gothic UI" panose="020B0500000000000000" pitchFamily="50" charset="-128"/>
                <a:ea typeface="Yu Gothic UI" panose="020B0500000000000000" pitchFamily="50" charset="-128"/>
              </a:rPr>
              <a:t>可視化ツール導入を促す説明会などの延べ参加社数（累計）</a:t>
            </a:r>
          </a:p>
        </p:txBody>
      </p:sp>
      <p:sp>
        <p:nvSpPr>
          <p:cNvPr id="5" name="正方形/長方形 4">
            <a:extLst>
              <a:ext uri="{FF2B5EF4-FFF2-40B4-BE49-F238E27FC236}">
                <a16:creationId xmlns:a16="http://schemas.microsoft.com/office/drawing/2014/main" id="{EA2F9402-0B59-C810-60A0-A06C53A04E1F}"/>
              </a:ext>
            </a:extLst>
          </p:cNvPr>
          <p:cNvSpPr/>
          <p:nvPr/>
        </p:nvSpPr>
        <p:spPr>
          <a:xfrm>
            <a:off x="6144768"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3E10370A-87E5-FBA0-FAF2-3C9F5EE41F69}"/>
              </a:ext>
            </a:extLst>
          </p:cNvPr>
          <p:cNvSpPr/>
          <p:nvPr/>
        </p:nvSpPr>
        <p:spPr>
          <a:xfrm>
            <a:off x="7480855"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2CBEAD62-EAD6-A48F-2D1E-51A4B464D027}"/>
              </a:ext>
            </a:extLst>
          </p:cNvPr>
          <p:cNvSpPr/>
          <p:nvPr/>
        </p:nvSpPr>
        <p:spPr>
          <a:xfrm>
            <a:off x="8795136"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34" name="テキスト プレースホルダー 3">
            <a:extLst>
              <a:ext uri="{FF2B5EF4-FFF2-40B4-BE49-F238E27FC236}">
                <a16:creationId xmlns:a16="http://schemas.microsoft.com/office/drawing/2014/main" id="{68B9BC17-F5DE-9A16-C642-2CA3F11D4029}"/>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事業活動における温室効果ガス削減対策を促すため、温室効果ガス排出量の可視化ツール導入の取組を支援する。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温室効果ガス排出量の少ない交通手段や宿泊施設などを盛り込んだ脱炭素化ツアーの開発・</a:t>
            </a:r>
            <a:r>
              <a:rPr lang="en-US" altLang="ja-JP" sz="1100">
                <a:solidFill>
                  <a:srgbClr val="000000"/>
                </a:solidFill>
                <a:latin typeface="Yu Gothic UI" panose="020B0500000000000000" pitchFamily="50" charset="-128"/>
                <a:ea typeface="Yu Gothic UI" panose="020B0500000000000000" pitchFamily="50" charset="-128"/>
              </a:rPr>
              <a:t>PR</a:t>
            </a:r>
            <a:r>
              <a:rPr lang="ja-JP" altLang="en-US" sz="1100">
                <a:solidFill>
                  <a:srgbClr val="000000"/>
                </a:solidFill>
                <a:latin typeface="Yu Gothic UI" panose="020B0500000000000000" pitchFamily="50" charset="-128"/>
                <a:ea typeface="Yu Gothic UI" panose="020B0500000000000000" pitchFamily="50" charset="-128"/>
              </a:rPr>
              <a:t>を行い、万博来場者に選択いただくことで、脱炭素行動の浸透・定着をめざす。</a:t>
            </a:r>
          </a:p>
        </p:txBody>
      </p:sp>
      <p:sp>
        <p:nvSpPr>
          <p:cNvPr id="36" name="正方形/長方形 35">
            <a:extLst>
              <a:ext uri="{FF2B5EF4-FFF2-40B4-BE49-F238E27FC236}">
                <a16:creationId xmlns:a16="http://schemas.microsoft.com/office/drawing/2014/main" id="{842A1DCB-2FA1-FB6B-3548-3BC1DD4A3DEF}"/>
              </a:ext>
            </a:extLst>
          </p:cNvPr>
          <p:cNvSpPr/>
          <p:nvPr/>
        </p:nvSpPr>
        <p:spPr>
          <a:xfrm>
            <a:off x="4860000" y="1963153"/>
            <a:ext cx="972000" cy="15420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37" name="正方形/長方形 36">
            <a:extLst>
              <a:ext uri="{FF2B5EF4-FFF2-40B4-BE49-F238E27FC236}">
                <a16:creationId xmlns:a16="http://schemas.microsoft.com/office/drawing/2014/main" id="{BCAA1675-BF71-6489-2E2C-D0A17A8B813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38" name="表プレースホルダー 18">
            <a:extLst>
              <a:ext uri="{FF2B5EF4-FFF2-40B4-BE49-F238E27FC236}">
                <a16:creationId xmlns:a16="http://schemas.microsoft.com/office/drawing/2014/main" id="{229E03B5-5BF2-C942-0F37-76996356871C}"/>
              </a:ext>
            </a:extLst>
          </p:cNvPr>
          <p:cNvGraphicFramePr>
            <a:graphicFrameLocks/>
          </p:cNvGraphicFramePr>
          <p:nvPr>
            <p:extLst>
              <p:ext uri="{D42A27DB-BD31-4B8C-83A1-F6EECF244321}">
                <p14:modId xmlns:p14="http://schemas.microsoft.com/office/powerpoint/2010/main" val="689575296"/>
              </p:ext>
            </p:extLst>
          </p:nvPr>
        </p:nvGraphicFramePr>
        <p:xfrm>
          <a:off x="5943600" y="24384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Yu Gothic UI" panose="020B0500000000000000" pitchFamily="50" charset="-128"/>
                          <a:ea typeface="Yu Gothic UI" panose="020B0500000000000000" pitchFamily="50" charset="-128"/>
                        </a:rPr>
                        <a:t>272</a:t>
                      </a:r>
                      <a:r>
                        <a:rPr kumimoji="1" lang="ja-JP" altLang="en-US" sz="900" b="0">
                          <a:solidFill>
                            <a:schemeClr val="tx1"/>
                          </a:solidFill>
                          <a:latin typeface="Yu Gothic UI" panose="020B0500000000000000" pitchFamily="50" charset="-128"/>
                          <a:ea typeface="Yu Gothic UI" panose="020B0500000000000000" pitchFamily="50" charset="-128"/>
                        </a:rPr>
                        <a:t>社</a:t>
                      </a:r>
                      <a:endParaRPr kumimoji="1" lang="en-US" altLang="ja-JP" sz="900" b="0">
                        <a:solidFill>
                          <a:schemeClr val="tx1"/>
                        </a:solidFill>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UI" panose="020B0500000000000000" pitchFamily="50" charset="-128"/>
                          <a:ea typeface="Yu Gothic UI" panose="020B0500000000000000" pitchFamily="50" charset="-128"/>
                        </a:rPr>
                        <a:t>（</a:t>
                      </a:r>
                      <a:r>
                        <a:rPr kumimoji="1" lang="en-US" altLang="ja-JP" sz="900" b="0">
                          <a:solidFill>
                            <a:schemeClr val="tx1"/>
                          </a:solidFill>
                          <a:latin typeface="Yu Gothic UI" panose="020B0500000000000000" pitchFamily="50" charset="-128"/>
                          <a:ea typeface="Yu Gothic UI" panose="020B0500000000000000" pitchFamily="50" charset="-128"/>
                        </a:rPr>
                        <a:t>220</a:t>
                      </a:r>
                      <a:r>
                        <a:rPr kumimoji="1" lang="ja-JP" altLang="en-US" sz="900" b="0">
                          <a:solidFill>
                            <a:schemeClr val="tx1"/>
                          </a:solidFill>
                          <a:latin typeface="Yu Gothic UI" panose="020B0500000000000000" pitchFamily="50" charset="-128"/>
                          <a:ea typeface="Yu Gothic UI" panose="020B0500000000000000" pitchFamily="50" charset="-128"/>
                        </a:rPr>
                        <a:t>社）</a:t>
                      </a:r>
                    </a:p>
                  </a:txBody>
                  <a:tcPr marL="74295" marR="74295" marT="37148" marB="37148"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Yu Gothic UI" panose="020B0500000000000000" pitchFamily="50" charset="-128"/>
                          <a:ea typeface="Yu Gothic UI" panose="020B0500000000000000" pitchFamily="50" charset="-128"/>
                        </a:rPr>
                        <a:t>300</a:t>
                      </a:r>
                      <a:r>
                        <a:rPr kumimoji="1" lang="ja-JP" altLang="en-US" sz="900" b="0">
                          <a:solidFill>
                            <a:schemeClr val="tx1"/>
                          </a:solidFill>
                          <a:latin typeface="Yu Gothic UI" panose="020B0500000000000000" pitchFamily="50" charset="-128"/>
                          <a:ea typeface="Yu Gothic UI" panose="020B0500000000000000" pitchFamily="50" charset="-128"/>
                        </a:rPr>
                        <a:t>社</a:t>
                      </a:r>
                    </a:p>
                  </a:txBody>
                  <a:tcPr marL="74295" marR="74295" marT="37148" marB="37148"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aphicFrame>
        <p:nvGraphicFramePr>
          <p:cNvPr id="2" name="表 1">
            <a:extLst>
              <a:ext uri="{FF2B5EF4-FFF2-40B4-BE49-F238E27FC236}">
                <a16:creationId xmlns:a16="http://schemas.microsoft.com/office/drawing/2014/main" id="{2F84DBA3-3EEF-0993-3E08-384E4B0A6F8D}"/>
              </a:ext>
            </a:extLst>
          </p:cNvPr>
          <p:cNvGraphicFramePr>
            <a:graphicFrameLocks noGrp="1"/>
          </p:cNvGraphicFramePr>
          <p:nvPr>
            <p:extLst>
              <p:ext uri="{D42A27DB-BD31-4B8C-83A1-F6EECF244321}">
                <p14:modId xmlns:p14="http://schemas.microsoft.com/office/powerpoint/2010/main" val="1636745412"/>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grpSp>
        <p:nvGrpSpPr>
          <p:cNvPr id="17" name="グループ化 16">
            <a:extLst>
              <a:ext uri="{FF2B5EF4-FFF2-40B4-BE49-F238E27FC236}">
                <a16:creationId xmlns:a16="http://schemas.microsoft.com/office/drawing/2014/main" id="{CA1B00FC-340C-1969-BB5E-27747DDE2446}"/>
              </a:ext>
            </a:extLst>
          </p:cNvPr>
          <p:cNvGrpSpPr/>
          <p:nvPr/>
        </p:nvGrpSpPr>
        <p:grpSpPr>
          <a:xfrm>
            <a:off x="4881838" y="3897137"/>
            <a:ext cx="1157494" cy="243520"/>
            <a:chOff x="528309" y="7695403"/>
            <a:chExt cx="1157494" cy="243520"/>
          </a:xfrm>
        </p:grpSpPr>
        <p:sp>
          <p:nvSpPr>
            <p:cNvPr id="18" name="正方形/長方形 17">
              <a:extLst>
                <a:ext uri="{FF2B5EF4-FFF2-40B4-BE49-F238E27FC236}">
                  <a16:creationId xmlns:a16="http://schemas.microsoft.com/office/drawing/2014/main" id="{3CEB2F47-18A9-FD6A-BF92-33361311320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8F58D8C6-7DD8-04A4-5732-9C858A5C0639}"/>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0" name="正方形/長方形 19">
            <a:extLst>
              <a:ext uri="{FF2B5EF4-FFF2-40B4-BE49-F238E27FC236}">
                <a16:creationId xmlns:a16="http://schemas.microsoft.com/office/drawing/2014/main" id="{9736750A-286C-B112-3642-3223F1DE292E}"/>
              </a:ext>
            </a:extLst>
          </p:cNvPr>
          <p:cNvSpPr/>
          <p:nvPr/>
        </p:nvSpPr>
        <p:spPr>
          <a:xfrm>
            <a:off x="6972478" y="42561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正方形/長方形 20">
            <a:extLst>
              <a:ext uri="{FF2B5EF4-FFF2-40B4-BE49-F238E27FC236}">
                <a16:creationId xmlns:a16="http://schemas.microsoft.com/office/drawing/2014/main" id="{609B3A12-35DA-6088-9E41-3EFF20D7CF8B}"/>
              </a:ext>
            </a:extLst>
          </p:cNvPr>
          <p:cNvSpPr/>
          <p:nvPr/>
        </p:nvSpPr>
        <p:spPr>
          <a:xfrm>
            <a:off x="5928478" y="42561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3" name="正方形/長方形 22">
            <a:extLst>
              <a:ext uri="{FF2B5EF4-FFF2-40B4-BE49-F238E27FC236}">
                <a16:creationId xmlns:a16="http://schemas.microsoft.com/office/drawing/2014/main" id="{E8402FF9-E916-EF62-30AF-4D8219A0D5E7}"/>
              </a:ext>
            </a:extLst>
          </p:cNvPr>
          <p:cNvSpPr/>
          <p:nvPr/>
        </p:nvSpPr>
        <p:spPr>
          <a:xfrm>
            <a:off x="8016478" y="42561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4" name="テキスト ボックス 23">
            <a:extLst>
              <a:ext uri="{FF2B5EF4-FFF2-40B4-BE49-F238E27FC236}">
                <a16:creationId xmlns:a16="http://schemas.microsoft.com/office/drawing/2014/main" id="{34F961E9-C6D6-7F1F-437E-ECF2D34452B4}"/>
              </a:ext>
            </a:extLst>
          </p:cNvPr>
          <p:cNvSpPr txBox="1"/>
          <p:nvPr/>
        </p:nvSpPr>
        <p:spPr>
          <a:xfrm>
            <a:off x="4876800" y="4572001"/>
            <a:ext cx="972000" cy="1219200"/>
          </a:xfrm>
          <a:prstGeom prst="rect">
            <a:avLst/>
          </a:prstGeom>
          <a:solidFill>
            <a:srgbClr val="AF1932"/>
          </a:solidFill>
        </p:spPr>
        <p:txBody>
          <a:bodyPr wrap="square" lIns="0" tIns="0" rIns="0" bIns="0" rtlCol="0" anchor="ctr" anchorCtr="0">
            <a:noAutofit/>
          </a:bodyPr>
          <a:lstStyle/>
          <a:p>
            <a:pPr algn="ctr" defTabSz="211021">
              <a:spcAft>
                <a:spcPts val="1108"/>
              </a:spcAft>
              <a:defRPr/>
            </a:pPr>
            <a:r>
              <a:rPr lang="ja-JP" altLang="en-US" sz="1000" b="1">
                <a:solidFill>
                  <a:srgbClr val="FFFFFF"/>
                </a:solidFill>
                <a:latin typeface="Yu Gothic UI" panose="020B0500000000000000" pitchFamily="50" charset="-128"/>
                <a:ea typeface="Yu Gothic UI" panose="020B0500000000000000" pitchFamily="50" charset="-128"/>
              </a:rPr>
              <a:t>事業活動の脱炭素化を推進する温室効果ガス排出量の可視化による脱炭素化の推進</a:t>
            </a:r>
          </a:p>
        </p:txBody>
      </p:sp>
      <p:sp>
        <p:nvSpPr>
          <p:cNvPr id="25" name="ホームベース 30">
            <a:extLst>
              <a:ext uri="{FF2B5EF4-FFF2-40B4-BE49-F238E27FC236}">
                <a16:creationId xmlns:a16="http://schemas.microsoft.com/office/drawing/2014/main" id="{1FCD259C-0875-A9A9-DF4C-CB91195B9F57}"/>
              </a:ext>
            </a:extLst>
          </p:cNvPr>
          <p:cNvSpPr/>
          <p:nvPr/>
        </p:nvSpPr>
        <p:spPr>
          <a:xfrm>
            <a:off x="5928478" y="4563943"/>
            <a:ext cx="1005722" cy="324000"/>
          </a:xfrm>
          <a:prstGeom prst="homePlate">
            <a:avLst>
              <a:gd name="adj" fmla="val 1503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脱炭素化</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セミナーの実施</a:t>
            </a:r>
          </a:p>
        </p:txBody>
      </p:sp>
      <p:grpSp>
        <p:nvGrpSpPr>
          <p:cNvPr id="6" name="グループ化 5">
            <a:extLst>
              <a:ext uri="{FF2B5EF4-FFF2-40B4-BE49-F238E27FC236}">
                <a16:creationId xmlns:a16="http://schemas.microsoft.com/office/drawing/2014/main" id="{7169FE0B-3563-47D2-F656-7E039729B11D}"/>
              </a:ext>
            </a:extLst>
          </p:cNvPr>
          <p:cNvGrpSpPr/>
          <p:nvPr/>
        </p:nvGrpSpPr>
        <p:grpSpPr>
          <a:xfrm>
            <a:off x="447675" y="2667000"/>
            <a:ext cx="1375502" cy="243520"/>
            <a:chOff x="528309" y="7695403"/>
            <a:chExt cx="1375502" cy="243520"/>
          </a:xfrm>
        </p:grpSpPr>
        <p:sp>
          <p:nvSpPr>
            <p:cNvPr id="7" name="正方形/長方形 6">
              <a:extLst>
                <a:ext uri="{FF2B5EF4-FFF2-40B4-BE49-F238E27FC236}">
                  <a16:creationId xmlns:a16="http://schemas.microsoft.com/office/drawing/2014/main" id="{189046AD-3C32-A9AA-6416-37E8398DE31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9" name="テキスト ボックス 8">
              <a:extLst>
                <a:ext uri="{FF2B5EF4-FFF2-40B4-BE49-F238E27FC236}">
                  <a16:creationId xmlns:a16="http://schemas.microsoft.com/office/drawing/2014/main" id="{73C68577-1FE7-185D-263E-956E6415F0D9}"/>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11" name="グループ化 10">
            <a:extLst>
              <a:ext uri="{FF2B5EF4-FFF2-40B4-BE49-F238E27FC236}">
                <a16:creationId xmlns:a16="http://schemas.microsoft.com/office/drawing/2014/main" id="{70829F13-BF3F-E74E-B0E8-22E8EB8B1BDA}"/>
              </a:ext>
            </a:extLst>
          </p:cNvPr>
          <p:cNvGrpSpPr/>
          <p:nvPr/>
        </p:nvGrpSpPr>
        <p:grpSpPr>
          <a:xfrm>
            <a:off x="624752" y="4191000"/>
            <a:ext cx="4307192" cy="2037057"/>
            <a:chOff x="338231" y="4005635"/>
            <a:chExt cx="5223868" cy="2504681"/>
          </a:xfrm>
        </p:grpSpPr>
        <p:pic>
          <p:nvPicPr>
            <p:cNvPr id="12" name="図 11">
              <a:extLst>
                <a:ext uri="{FF2B5EF4-FFF2-40B4-BE49-F238E27FC236}">
                  <a16:creationId xmlns:a16="http://schemas.microsoft.com/office/drawing/2014/main" id="{1B1B5729-82A1-9F0E-3A25-1AAEC0114F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9644" y="4005635"/>
              <a:ext cx="2750307" cy="2064515"/>
            </a:xfrm>
            <a:prstGeom prst="rect">
              <a:avLst/>
            </a:prstGeom>
          </p:spPr>
        </p:pic>
        <p:pic>
          <p:nvPicPr>
            <p:cNvPr id="13" name="図 12">
              <a:extLst>
                <a:ext uri="{FF2B5EF4-FFF2-40B4-BE49-F238E27FC236}">
                  <a16:creationId xmlns:a16="http://schemas.microsoft.com/office/drawing/2014/main" id="{D110788D-9B76-ADA9-BBE4-FC83C4473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231" y="5287888"/>
              <a:ext cx="1209959" cy="1209959"/>
            </a:xfrm>
            <a:prstGeom prst="rect">
              <a:avLst/>
            </a:prstGeom>
          </p:spPr>
        </p:pic>
        <p:pic>
          <p:nvPicPr>
            <p:cNvPr id="14" name="図 13">
              <a:extLst>
                <a:ext uri="{FF2B5EF4-FFF2-40B4-BE49-F238E27FC236}">
                  <a16:creationId xmlns:a16="http://schemas.microsoft.com/office/drawing/2014/main" id="{DD92EDA6-C641-A98F-66B7-3DFB4F89CD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6115" y="5039030"/>
              <a:ext cx="707478" cy="786087"/>
            </a:xfrm>
            <a:prstGeom prst="rect">
              <a:avLst/>
            </a:prstGeom>
          </p:spPr>
        </p:pic>
        <p:sp>
          <p:nvSpPr>
            <p:cNvPr id="15" name="正方形/長方形 14">
              <a:extLst>
                <a:ext uri="{FF2B5EF4-FFF2-40B4-BE49-F238E27FC236}">
                  <a16:creationId xmlns:a16="http://schemas.microsoft.com/office/drawing/2014/main" id="{90AF40BE-074C-A60A-3B36-A273388D92E2}"/>
                </a:ext>
              </a:extLst>
            </p:cNvPr>
            <p:cNvSpPr/>
            <p:nvPr/>
          </p:nvSpPr>
          <p:spPr>
            <a:xfrm>
              <a:off x="1439464" y="6018357"/>
              <a:ext cx="4122635" cy="491959"/>
            </a:xfrm>
            <a:prstGeom prst="rect">
              <a:avLst/>
            </a:prstGeom>
          </p:spPr>
          <p:txBody>
            <a:bodyPr wrap="square">
              <a:spAutoFit/>
            </a:bodyPr>
            <a:lstStyle/>
            <a:p>
              <a:pPr algn="ctr" defTabSz="457200"/>
              <a:r>
                <a:rPr kumimoji="0" lang="ja-JP" altLang="en-US" sz="1000" b="1">
                  <a:solidFill>
                    <a:srgbClr val="000000"/>
                  </a:solidFill>
                  <a:latin typeface="Yu Gothic UI" panose="020B0500000000000000" pitchFamily="50" charset="-128"/>
                  <a:ea typeface="Yu Gothic UI" panose="020B0500000000000000" pitchFamily="50" charset="-128"/>
                </a:rPr>
                <a:t>温室効果ガスの排出量を見える化し</a:t>
              </a:r>
              <a:endParaRPr kumimoji="0" lang="en-US" altLang="ja-JP" sz="1000" b="1">
                <a:solidFill>
                  <a:srgbClr val="000000"/>
                </a:solidFill>
                <a:latin typeface="Yu Gothic UI" panose="020B0500000000000000" pitchFamily="50" charset="-128"/>
                <a:ea typeface="Yu Gothic UI" panose="020B0500000000000000" pitchFamily="50" charset="-128"/>
              </a:endParaRPr>
            </a:p>
            <a:p>
              <a:pPr algn="ctr" defTabSz="457200"/>
              <a:r>
                <a:rPr kumimoji="0" lang="ja-JP" altLang="en-US" sz="1000" b="1">
                  <a:solidFill>
                    <a:srgbClr val="000000"/>
                  </a:solidFill>
                  <a:latin typeface="Yu Gothic UI" panose="020B0500000000000000" pitchFamily="50" charset="-128"/>
                  <a:ea typeface="Yu Gothic UI" panose="020B0500000000000000" pitchFamily="50" charset="-128"/>
                </a:rPr>
                <a:t>カーボンニュートラルの実現につなげる</a:t>
              </a:r>
              <a:endParaRPr kumimoji="0" lang="ja-JP" altLang="en-US" sz="1000" b="1">
                <a:solidFill>
                  <a:prstClr val="black"/>
                </a:solidFill>
                <a:latin typeface="Yu Gothic UI" panose="020B0500000000000000" pitchFamily="50" charset="-128"/>
                <a:ea typeface="Yu Gothic UI" panose="020B0500000000000000" pitchFamily="50" charset="-128"/>
              </a:endParaRPr>
            </a:p>
          </p:txBody>
        </p:sp>
      </p:grpSp>
      <p:sp>
        <p:nvSpPr>
          <p:cNvPr id="16" name="テキスト ボックス 19">
            <a:extLst>
              <a:ext uri="{FF2B5EF4-FFF2-40B4-BE49-F238E27FC236}">
                <a16:creationId xmlns:a16="http://schemas.microsoft.com/office/drawing/2014/main" id="{FB2710DA-9219-8364-3EBA-6252A2AB07B3}"/>
              </a:ext>
            </a:extLst>
          </p:cNvPr>
          <p:cNvSpPr txBox="1"/>
          <p:nvPr/>
        </p:nvSpPr>
        <p:spPr>
          <a:xfrm>
            <a:off x="7924800" y="3276600"/>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27" name="ホームベース 30">
            <a:extLst>
              <a:ext uri="{FF2B5EF4-FFF2-40B4-BE49-F238E27FC236}">
                <a16:creationId xmlns:a16="http://schemas.microsoft.com/office/drawing/2014/main" id="{B7C99293-BE5F-E8FC-272D-3CA4B13E4BA2}"/>
              </a:ext>
            </a:extLst>
          </p:cNvPr>
          <p:cNvSpPr/>
          <p:nvPr/>
        </p:nvSpPr>
        <p:spPr>
          <a:xfrm>
            <a:off x="5928478" y="4956557"/>
            <a:ext cx="1005722" cy="461229"/>
          </a:xfrm>
          <a:prstGeom prst="homePlate">
            <a:avLst>
              <a:gd name="adj" fmla="val 1503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温室効果ガス排出量の可視化ツール導入支援</a:t>
            </a:r>
          </a:p>
        </p:txBody>
      </p:sp>
      <p:sp>
        <p:nvSpPr>
          <p:cNvPr id="29" name="ホームベース 30">
            <a:extLst>
              <a:ext uri="{FF2B5EF4-FFF2-40B4-BE49-F238E27FC236}">
                <a16:creationId xmlns:a16="http://schemas.microsoft.com/office/drawing/2014/main" id="{B4467C60-5A2B-0F8F-B4EC-7D2198F5EB80}"/>
              </a:ext>
            </a:extLst>
          </p:cNvPr>
          <p:cNvSpPr/>
          <p:nvPr/>
        </p:nvSpPr>
        <p:spPr>
          <a:xfrm>
            <a:off x="5928478" y="5486400"/>
            <a:ext cx="1005722" cy="324000"/>
          </a:xfrm>
          <a:prstGeom prst="homePlate">
            <a:avLst>
              <a:gd name="adj" fmla="val 1503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en-US" altLang="ja-JP" sz="900">
                <a:solidFill>
                  <a:srgbClr val="000000"/>
                </a:solidFill>
                <a:latin typeface="Yu Gothic UI" panose="020B0500000000000000" pitchFamily="50" charset="-128"/>
                <a:ea typeface="Yu Gothic UI" panose="020B0500000000000000" pitchFamily="50" charset="-128"/>
              </a:rPr>
              <a:t>CO2</a:t>
            </a:r>
            <a:r>
              <a:rPr kumimoji="1" lang="ja-JP" altLang="en-US" sz="900">
                <a:solidFill>
                  <a:srgbClr val="000000"/>
                </a:solidFill>
                <a:latin typeface="Yu Gothic UI" panose="020B0500000000000000" pitchFamily="50" charset="-128"/>
                <a:ea typeface="Yu Gothic UI" panose="020B0500000000000000" pitchFamily="50" charset="-128"/>
              </a:rPr>
              <a:t>排出量削減効果の算定</a:t>
            </a:r>
          </a:p>
        </p:txBody>
      </p:sp>
      <p:grpSp>
        <p:nvGrpSpPr>
          <p:cNvPr id="28" name="グループ化 27">
            <a:extLst>
              <a:ext uri="{FF2B5EF4-FFF2-40B4-BE49-F238E27FC236}">
                <a16:creationId xmlns:a16="http://schemas.microsoft.com/office/drawing/2014/main" id="{71C1DDBE-264C-4790-01F5-04A329EC7AA5}"/>
              </a:ext>
            </a:extLst>
          </p:cNvPr>
          <p:cNvGrpSpPr/>
          <p:nvPr/>
        </p:nvGrpSpPr>
        <p:grpSpPr>
          <a:xfrm>
            <a:off x="4881600" y="892800"/>
            <a:ext cx="2011895" cy="243520"/>
            <a:chOff x="528309" y="3016181"/>
            <a:chExt cx="2011895" cy="243520"/>
          </a:xfrm>
        </p:grpSpPr>
        <p:sp>
          <p:nvSpPr>
            <p:cNvPr id="31" name="正方形/長方形 30">
              <a:extLst>
                <a:ext uri="{FF2B5EF4-FFF2-40B4-BE49-F238E27FC236}">
                  <a16:creationId xmlns:a16="http://schemas.microsoft.com/office/drawing/2014/main" id="{847D28B2-7659-B368-1674-444AE572A28D}"/>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2" name="テキスト ボックス 31">
              <a:extLst>
                <a:ext uri="{FF2B5EF4-FFF2-40B4-BE49-F238E27FC236}">
                  <a16:creationId xmlns:a16="http://schemas.microsoft.com/office/drawing/2014/main" id="{0CC18922-0A6A-7C90-3F5A-E338AFEE5461}"/>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6" name="テキスト プレースホルダー 12">
            <a:extLst>
              <a:ext uri="{FF2B5EF4-FFF2-40B4-BE49-F238E27FC236}">
                <a16:creationId xmlns:a16="http://schemas.microsoft.com/office/drawing/2014/main" id="{4ED4B832-F823-FFF7-C878-EE22BB62D9EA}"/>
              </a:ext>
            </a:extLst>
          </p:cNvPr>
          <p:cNvSpPr txBox="1">
            <a:spLocks/>
          </p:cNvSpPr>
          <p:nvPr/>
        </p:nvSpPr>
        <p:spPr>
          <a:xfrm>
            <a:off x="457200" y="29718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a:latin typeface="+mn-ea"/>
              </a:rPr>
              <a:t>2023</a:t>
            </a:r>
            <a:r>
              <a:rPr lang="ja-JP" altLang="en-US" sz="1100">
                <a:latin typeface="+mn-ea"/>
              </a:rPr>
              <a:t>年</a:t>
            </a:r>
            <a:r>
              <a:rPr lang="ja-JP" altLang="en-US">
                <a:latin typeface="+mn-ea"/>
              </a:rPr>
              <a:t>６</a:t>
            </a:r>
            <a:r>
              <a:rPr lang="ja-JP" altLang="en-US" sz="1100">
                <a:latin typeface="+mn-ea"/>
              </a:rPr>
              <a:t>月に脱炭素化ツアーにおける温室効果ガス排出量削減効果の算定方法を策定</a:t>
            </a:r>
            <a:endParaRPr lang="en-US" altLang="ja-JP" sz="1100">
              <a:latin typeface="+mn-ea"/>
            </a:endParaRPr>
          </a:p>
          <a:p>
            <a:pPr marL="87313" indent="-87313">
              <a:lnSpc>
                <a:spcPts val="1500"/>
              </a:lnSpc>
            </a:pPr>
            <a:r>
              <a:rPr lang="en-US" altLang="ja-JP" sz="1100">
                <a:latin typeface="+mn-ea"/>
              </a:rPr>
              <a:t>2023</a:t>
            </a:r>
            <a:r>
              <a:rPr lang="ja-JP" altLang="en-US" sz="1100">
                <a:latin typeface="+mn-ea"/>
              </a:rPr>
              <a:t>年７月より観光事業者向け脱炭素化セミナーを実施</a:t>
            </a:r>
          </a:p>
          <a:p>
            <a:pPr marL="87313" indent="-87313">
              <a:lnSpc>
                <a:spcPts val="1500"/>
              </a:lnSpc>
            </a:pPr>
            <a:r>
              <a:rPr lang="en-US" altLang="ja-JP" sz="1100">
                <a:latin typeface="+mn-ea"/>
              </a:rPr>
              <a:t>2023</a:t>
            </a:r>
            <a:r>
              <a:rPr lang="ja-JP" altLang="en-US" sz="1100">
                <a:latin typeface="+mn-ea"/>
              </a:rPr>
              <a:t>年８月に脱炭素化ツアーの企画・開発、プロモーションを実施</a:t>
            </a:r>
          </a:p>
        </p:txBody>
      </p:sp>
      <p:sp>
        <p:nvSpPr>
          <p:cNvPr id="41" name="タイトル 21">
            <a:extLst>
              <a:ext uri="{FF2B5EF4-FFF2-40B4-BE49-F238E27FC236}">
                <a16:creationId xmlns:a16="http://schemas.microsoft.com/office/drawing/2014/main" id="{FAA15AD9-564D-307D-FA40-5AEEFB16D791}"/>
              </a:ext>
            </a:extLst>
          </p:cNvPr>
          <p:cNvSpPr>
            <a:spLocks noGrp="1"/>
          </p:cNvSpPr>
          <p:nvPr>
            <p:ph type="title"/>
          </p:nvPr>
        </p:nvSpPr>
        <p:spPr>
          <a:xfrm>
            <a:off x="446400" y="85725"/>
            <a:ext cx="4737911" cy="728793"/>
          </a:xfrm>
        </p:spPr>
        <p:txBody>
          <a:bodyPr/>
          <a:lstStyle/>
          <a:p>
            <a:r>
              <a:rPr lang="ja-JP" altLang="en-US"/>
              <a:t>事業活動に伴う温室効果ガス排出量の</a:t>
            </a:r>
            <a:br>
              <a:rPr lang="ja-JP" altLang="en-US"/>
            </a:br>
            <a:r>
              <a:rPr lang="ja-JP" altLang="en-US"/>
              <a:t>　可視化で脱炭素化を推進</a:t>
            </a:r>
          </a:p>
        </p:txBody>
      </p:sp>
    </p:spTree>
    <p:extLst>
      <p:ext uri="{BB962C8B-B14F-4D97-AF65-F5344CB8AC3E}">
        <p14:creationId xmlns:p14="http://schemas.microsoft.com/office/powerpoint/2010/main" val="178306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4B829-EA28-65D9-2FE9-7E7D4963071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5FB0545-514F-C5DD-9638-B33D103F2710}"/>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79</a:t>
            </a:fld>
            <a:endParaRPr kumimoji="1" lang="en-GB">
              <a:latin typeface="Yu Gothic UI" panose="020B0500000000000000" pitchFamily="50" charset="-128"/>
              <a:ea typeface="Yu Gothic UI" panose="020B0500000000000000" pitchFamily="50" charset="-128"/>
            </a:endParaRPr>
          </a:p>
        </p:txBody>
      </p:sp>
      <p:sp>
        <p:nvSpPr>
          <p:cNvPr id="30" name="テキスト プレースホルダー 29">
            <a:extLst>
              <a:ext uri="{FF2B5EF4-FFF2-40B4-BE49-F238E27FC236}">
                <a16:creationId xmlns:a16="http://schemas.microsoft.com/office/drawing/2014/main" id="{3D3B04F1-3779-0A1D-77DA-C064D45DDC19}"/>
              </a:ext>
            </a:extLst>
          </p:cNvPr>
          <p:cNvSpPr>
            <a:spLocks noGrp="1"/>
          </p:cNvSpPr>
          <p:nvPr>
            <p:ph type="body" sz="quarter" idx="13"/>
          </p:nvPr>
        </p:nvSpPr>
        <p:spPr/>
        <p:txBody>
          <a:bodyPr/>
          <a:lstStyle/>
          <a:p>
            <a:r>
              <a:rPr lang="ja-JP" altLang="en-US"/>
              <a:t>ゼロカーボンへの機運が醸成され、市民の脱炭素型ライフスタイルの選択が積極的に行われていること。</a:t>
            </a:r>
          </a:p>
        </p:txBody>
      </p:sp>
      <p:sp>
        <p:nvSpPr>
          <p:cNvPr id="33" name="テキスト プレースホルダー 32">
            <a:extLst>
              <a:ext uri="{FF2B5EF4-FFF2-40B4-BE49-F238E27FC236}">
                <a16:creationId xmlns:a16="http://schemas.microsoft.com/office/drawing/2014/main" id="{EEF17F19-FBBA-5CC2-C7AD-500E1B6CDE20}"/>
              </a:ext>
            </a:extLst>
          </p:cNvPr>
          <p:cNvSpPr>
            <a:spLocks noGrp="1"/>
          </p:cNvSpPr>
          <p:nvPr>
            <p:ph type="body" sz="quarter" idx="14"/>
          </p:nvPr>
        </p:nvSpPr>
        <p:spPr/>
        <p:txBody>
          <a:bodyPr/>
          <a:lstStyle/>
          <a:p>
            <a:r>
              <a:rPr kumimoji="1" lang="ja-JP" altLang="en-US" sz="1100">
                <a:latin typeface="Yu Gothic UI" panose="020B0500000000000000" pitchFamily="50" charset="-128"/>
                <a:ea typeface="Yu Gothic UI" panose="020B0500000000000000" pitchFamily="50" charset="-128"/>
              </a:rPr>
              <a:t>体験型環境学習後に環境に配慮した行動を実践したいと回答した方の割合</a:t>
            </a:r>
          </a:p>
        </p:txBody>
      </p:sp>
      <p:sp>
        <p:nvSpPr>
          <p:cNvPr id="5" name="正方形/長方形 4">
            <a:extLst>
              <a:ext uri="{FF2B5EF4-FFF2-40B4-BE49-F238E27FC236}">
                <a16:creationId xmlns:a16="http://schemas.microsoft.com/office/drawing/2014/main" id="{607D1C8C-8DB2-5538-48C0-1BFB4388CBDB}"/>
              </a:ext>
            </a:extLst>
          </p:cNvPr>
          <p:cNvSpPr/>
          <p:nvPr/>
        </p:nvSpPr>
        <p:spPr>
          <a:xfrm>
            <a:off x="6144768"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DA1267FC-0DA6-55EC-BD85-49AD81CA4B57}"/>
              </a:ext>
            </a:extLst>
          </p:cNvPr>
          <p:cNvSpPr/>
          <p:nvPr/>
        </p:nvSpPr>
        <p:spPr>
          <a:xfrm>
            <a:off x="7480855"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912F0834-742A-43B6-815C-9C3EBC283748}"/>
              </a:ext>
            </a:extLst>
          </p:cNvPr>
          <p:cNvSpPr/>
          <p:nvPr/>
        </p:nvSpPr>
        <p:spPr>
          <a:xfrm>
            <a:off x="8795136" y="585216"/>
            <a:ext cx="664464" cy="225552"/>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34" name="テキスト プレースホルダー 3">
            <a:extLst>
              <a:ext uri="{FF2B5EF4-FFF2-40B4-BE49-F238E27FC236}">
                <a16:creationId xmlns:a16="http://schemas.microsoft.com/office/drawing/2014/main" id="{5BABB278-D2B4-CB10-73DD-C8829995E090}"/>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本市がめざす</a:t>
            </a:r>
            <a:r>
              <a:rPr lang="en-US" altLang="ja-JP" sz="1100">
                <a:solidFill>
                  <a:srgbClr val="000000"/>
                </a:solidFill>
                <a:latin typeface="Yu Gothic UI" panose="020B0500000000000000" pitchFamily="50" charset="-128"/>
                <a:ea typeface="Yu Gothic UI" panose="020B0500000000000000" pitchFamily="50" charset="-128"/>
              </a:rPr>
              <a:t>2050</a:t>
            </a:r>
            <a:r>
              <a:rPr lang="ja-JP" altLang="en-US" sz="1100">
                <a:solidFill>
                  <a:srgbClr val="000000"/>
                </a:solidFill>
                <a:latin typeface="Yu Gothic UI" panose="020B0500000000000000" pitchFamily="50" charset="-128"/>
                <a:ea typeface="Yu Gothic UI" panose="020B0500000000000000" pitchFamily="50" charset="-128"/>
              </a:rPr>
              <a:t>年の脱炭素社会「ゼロカーボン　おおさか」の実現に向け、脱炭素型ライフスタイルへの変革を促進するため、</a:t>
            </a:r>
            <a:r>
              <a:rPr lang="en-US" altLang="ja-JP" sz="1100">
                <a:solidFill>
                  <a:srgbClr val="000000"/>
                </a:solidFill>
                <a:latin typeface="Yu Gothic UI" panose="020B0500000000000000" pitchFamily="50" charset="-128"/>
                <a:ea typeface="Yu Gothic UI" panose="020B0500000000000000" pitchFamily="50" charset="-128"/>
              </a:rPr>
              <a:t>AR</a:t>
            </a:r>
            <a:r>
              <a:rPr lang="ja-JP" altLang="en-US" sz="1100">
                <a:solidFill>
                  <a:srgbClr val="000000"/>
                </a:solidFill>
                <a:latin typeface="Yu Gothic UI" panose="020B0500000000000000" pitchFamily="50" charset="-128"/>
                <a:ea typeface="Yu Gothic UI" panose="020B0500000000000000" pitchFamily="50" charset="-128"/>
              </a:rPr>
              <a:t>技術等を活用した環境学習・啓発を推進する。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気候変動や生物多様性に対する興味や関心の向上を図り、脱炭素行動へと結びついていくよう、</a:t>
            </a:r>
            <a:r>
              <a:rPr lang="en-US" altLang="ja-JP" sz="1100">
                <a:solidFill>
                  <a:srgbClr val="000000"/>
                </a:solidFill>
                <a:latin typeface="Yu Gothic UI" panose="020B0500000000000000" pitchFamily="50" charset="-128"/>
                <a:ea typeface="Yu Gothic UI" panose="020B0500000000000000" pitchFamily="50" charset="-128"/>
              </a:rPr>
              <a:t>AR</a:t>
            </a:r>
            <a:r>
              <a:rPr lang="ja-JP" altLang="en-US" sz="1100">
                <a:solidFill>
                  <a:srgbClr val="000000"/>
                </a:solidFill>
                <a:latin typeface="Yu Gothic UI" panose="020B0500000000000000" pitchFamily="50" charset="-128"/>
                <a:ea typeface="Yu Gothic UI" panose="020B0500000000000000" pitchFamily="50" charset="-128"/>
              </a:rPr>
              <a:t>技術や</a:t>
            </a:r>
            <a:r>
              <a:rPr lang="en-US" altLang="ja-JP" sz="1100">
                <a:solidFill>
                  <a:srgbClr val="000000"/>
                </a:solidFill>
                <a:latin typeface="Yu Gothic UI" panose="020B0500000000000000" pitchFamily="50" charset="-128"/>
                <a:ea typeface="Yu Gothic UI" panose="020B0500000000000000" pitchFamily="50" charset="-128"/>
              </a:rPr>
              <a:t>VR</a:t>
            </a:r>
            <a:r>
              <a:rPr lang="ja-JP" altLang="en-US" sz="1100">
                <a:solidFill>
                  <a:srgbClr val="000000"/>
                </a:solidFill>
                <a:latin typeface="Yu Gothic UI" panose="020B0500000000000000" pitchFamily="50" charset="-128"/>
                <a:ea typeface="Yu Gothic UI" panose="020B0500000000000000" pitchFamily="50" charset="-128"/>
              </a:rPr>
              <a:t>技術を活用した体験型環境学習を小学校等で実施する。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en-US" altLang="ja-JP" sz="1100">
                <a:solidFill>
                  <a:srgbClr val="000000"/>
                </a:solidFill>
                <a:latin typeface="Yu Gothic UI" panose="020B0500000000000000" pitchFamily="50" charset="-128"/>
                <a:ea typeface="Yu Gothic UI" panose="020B0500000000000000" pitchFamily="50" charset="-128"/>
              </a:rPr>
              <a:t>DX</a:t>
            </a:r>
            <a:r>
              <a:rPr lang="ja-JP" altLang="en-US" sz="1100">
                <a:solidFill>
                  <a:srgbClr val="000000"/>
                </a:solidFill>
                <a:latin typeface="Yu Gothic UI" panose="020B0500000000000000" pitchFamily="50" charset="-128"/>
                <a:ea typeface="Yu Gothic UI" panose="020B0500000000000000" pitchFamily="50" charset="-128"/>
              </a:rPr>
              <a:t>の推進と共に、市民の意識改革や行動変容を促進し、脱炭素型ライフスタイルの定着をめざす。</a:t>
            </a:r>
          </a:p>
        </p:txBody>
      </p:sp>
      <p:sp>
        <p:nvSpPr>
          <p:cNvPr id="36" name="正方形/長方形 35">
            <a:extLst>
              <a:ext uri="{FF2B5EF4-FFF2-40B4-BE49-F238E27FC236}">
                <a16:creationId xmlns:a16="http://schemas.microsoft.com/office/drawing/2014/main" id="{CEB465B2-4F07-B8BB-AA1A-75CCAED5640A}"/>
              </a:ext>
            </a:extLst>
          </p:cNvPr>
          <p:cNvSpPr/>
          <p:nvPr/>
        </p:nvSpPr>
        <p:spPr>
          <a:xfrm>
            <a:off x="4860000" y="1963153"/>
            <a:ext cx="972000" cy="15420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37" name="正方形/長方形 36">
            <a:extLst>
              <a:ext uri="{FF2B5EF4-FFF2-40B4-BE49-F238E27FC236}">
                <a16:creationId xmlns:a16="http://schemas.microsoft.com/office/drawing/2014/main" id="{A5C925F0-6D9D-C496-30FB-0F0045922496}"/>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38" name="表プレースホルダー 18">
            <a:extLst>
              <a:ext uri="{FF2B5EF4-FFF2-40B4-BE49-F238E27FC236}">
                <a16:creationId xmlns:a16="http://schemas.microsoft.com/office/drawing/2014/main" id="{C7FC7E2D-358A-6DCC-CCF6-0865F3B84AD8}"/>
              </a:ext>
            </a:extLst>
          </p:cNvPr>
          <p:cNvGraphicFramePr>
            <a:graphicFrameLocks/>
          </p:cNvGraphicFramePr>
          <p:nvPr>
            <p:extLst>
              <p:ext uri="{D42A27DB-BD31-4B8C-83A1-F6EECF244321}">
                <p14:modId xmlns:p14="http://schemas.microsoft.com/office/powerpoint/2010/main" val="3935716436"/>
              </p:ext>
            </p:extLst>
          </p:nvPr>
        </p:nvGraphicFramePr>
        <p:xfrm>
          <a:off x="5943600" y="2445886"/>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93%</a:t>
                      </a:r>
                    </a:p>
                    <a:p>
                      <a:pPr algn="ctr"/>
                      <a:r>
                        <a:rPr kumimoji="1" lang="en-US" altLang="ja-JP" sz="1000">
                          <a:solidFill>
                            <a:schemeClr val="tx1"/>
                          </a:solidFill>
                          <a:latin typeface="Yu Gothic UI" panose="020B0500000000000000" pitchFamily="50" charset="-128"/>
                          <a:ea typeface="Yu Gothic UI" panose="020B0500000000000000" pitchFamily="50" charset="-128"/>
                        </a:rPr>
                        <a:t>(95</a:t>
                      </a:r>
                      <a:r>
                        <a:rPr kumimoji="1" lang="ja-JP" altLang="en-US" sz="1000">
                          <a:solidFill>
                            <a:schemeClr val="tx1"/>
                          </a:solidFill>
                          <a:latin typeface="Yu Gothic UI" panose="020B0500000000000000" pitchFamily="50" charset="-128"/>
                          <a:ea typeface="Yu Gothic UI" panose="020B0500000000000000" pitchFamily="50" charset="-128"/>
                        </a:rPr>
                        <a:t>％以上</a:t>
                      </a: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95%</a:t>
                      </a:r>
                      <a:r>
                        <a:rPr kumimoji="1" lang="ja-JP" altLang="en-US" sz="10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aphicFrame>
        <p:nvGraphicFramePr>
          <p:cNvPr id="2" name="表 1">
            <a:extLst>
              <a:ext uri="{FF2B5EF4-FFF2-40B4-BE49-F238E27FC236}">
                <a16:creationId xmlns:a16="http://schemas.microsoft.com/office/drawing/2014/main" id="{97ACF619-216E-B46A-421A-80199C31B5E8}"/>
              </a:ext>
            </a:extLst>
          </p:cNvPr>
          <p:cNvGraphicFramePr>
            <a:graphicFrameLocks noGrp="1"/>
          </p:cNvGraphicFramePr>
          <p:nvPr>
            <p:extLst>
              <p:ext uri="{D42A27DB-BD31-4B8C-83A1-F6EECF244321}">
                <p14:modId xmlns:p14="http://schemas.microsoft.com/office/powerpoint/2010/main" val="2646460608"/>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grpSp>
        <p:nvGrpSpPr>
          <p:cNvPr id="17" name="グループ化 16">
            <a:extLst>
              <a:ext uri="{FF2B5EF4-FFF2-40B4-BE49-F238E27FC236}">
                <a16:creationId xmlns:a16="http://schemas.microsoft.com/office/drawing/2014/main" id="{EE8967C5-D388-A855-FA51-23951443F36B}"/>
              </a:ext>
            </a:extLst>
          </p:cNvPr>
          <p:cNvGrpSpPr/>
          <p:nvPr/>
        </p:nvGrpSpPr>
        <p:grpSpPr>
          <a:xfrm>
            <a:off x="4881838" y="3897137"/>
            <a:ext cx="1157494" cy="243520"/>
            <a:chOff x="528309" y="7695403"/>
            <a:chExt cx="1157494" cy="243520"/>
          </a:xfrm>
        </p:grpSpPr>
        <p:sp>
          <p:nvSpPr>
            <p:cNvPr id="18" name="正方形/長方形 17">
              <a:extLst>
                <a:ext uri="{FF2B5EF4-FFF2-40B4-BE49-F238E27FC236}">
                  <a16:creationId xmlns:a16="http://schemas.microsoft.com/office/drawing/2014/main" id="{3CD3D6B8-1A83-FD71-E656-4F74A026AC90}"/>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7ECEBB8E-3801-D6BD-80B8-E80A69D303B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0" name="正方形/長方形 19">
            <a:extLst>
              <a:ext uri="{FF2B5EF4-FFF2-40B4-BE49-F238E27FC236}">
                <a16:creationId xmlns:a16="http://schemas.microsoft.com/office/drawing/2014/main" id="{7C3B1B30-535F-FD75-6C5A-E64E8F23BFE7}"/>
              </a:ext>
            </a:extLst>
          </p:cNvPr>
          <p:cNvSpPr/>
          <p:nvPr/>
        </p:nvSpPr>
        <p:spPr>
          <a:xfrm>
            <a:off x="6972478" y="42561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正方形/長方形 20">
            <a:extLst>
              <a:ext uri="{FF2B5EF4-FFF2-40B4-BE49-F238E27FC236}">
                <a16:creationId xmlns:a16="http://schemas.microsoft.com/office/drawing/2014/main" id="{06497F49-5397-2022-FCDD-71E796519496}"/>
              </a:ext>
            </a:extLst>
          </p:cNvPr>
          <p:cNvSpPr/>
          <p:nvPr/>
        </p:nvSpPr>
        <p:spPr>
          <a:xfrm>
            <a:off x="5928478" y="42561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3" name="正方形/長方形 22">
            <a:extLst>
              <a:ext uri="{FF2B5EF4-FFF2-40B4-BE49-F238E27FC236}">
                <a16:creationId xmlns:a16="http://schemas.microsoft.com/office/drawing/2014/main" id="{7852AF6D-BE41-4B5A-3F90-AE1063200F02}"/>
              </a:ext>
            </a:extLst>
          </p:cNvPr>
          <p:cNvSpPr/>
          <p:nvPr/>
        </p:nvSpPr>
        <p:spPr>
          <a:xfrm>
            <a:off x="8016478" y="42561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4" name="テキスト ボックス 23">
            <a:extLst>
              <a:ext uri="{FF2B5EF4-FFF2-40B4-BE49-F238E27FC236}">
                <a16:creationId xmlns:a16="http://schemas.microsoft.com/office/drawing/2014/main" id="{05DCE55A-7790-D835-6D85-6362585FD008}"/>
              </a:ext>
            </a:extLst>
          </p:cNvPr>
          <p:cNvSpPr txBox="1"/>
          <p:nvPr/>
        </p:nvSpPr>
        <p:spPr>
          <a:xfrm>
            <a:off x="4881838" y="4563943"/>
            <a:ext cx="972000" cy="1303457"/>
          </a:xfrm>
          <a:prstGeom prst="rect">
            <a:avLst/>
          </a:prstGeom>
          <a:solidFill>
            <a:srgbClr val="AF1932"/>
          </a:solidFill>
        </p:spPr>
        <p:txBody>
          <a:bodyPr wrap="square" lIns="0" tIns="0" rIns="0" bIns="0" rtlCol="0" anchor="ctr" anchorCtr="0">
            <a:noAutofit/>
          </a:bodyPr>
          <a:lstStyle/>
          <a:p>
            <a:pPr algn="ctr" defTabSz="228600">
              <a:defRPr/>
            </a:pPr>
            <a:r>
              <a:rPr kumimoji="1" lang="en-US" altLang="ja-JP" sz="1000" b="1">
                <a:solidFill>
                  <a:srgbClr val="FFFFFF"/>
                </a:solidFill>
                <a:latin typeface="Yu Gothic UI" panose="020B0500000000000000" pitchFamily="50" charset="-128"/>
                <a:ea typeface="Yu Gothic UI" panose="020B0500000000000000" pitchFamily="50" charset="-128"/>
              </a:rPr>
              <a:t>AR</a:t>
            </a:r>
            <a:r>
              <a:rPr kumimoji="1" lang="ja-JP" altLang="en-US" sz="1000" b="1">
                <a:solidFill>
                  <a:srgbClr val="FFFFFF"/>
                </a:solidFill>
                <a:latin typeface="Yu Gothic UI" panose="020B0500000000000000" pitchFamily="50" charset="-128"/>
                <a:ea typeface="Yu Gothic UI" panose="020B0500000000000000" pitchFamily="50" charset="-128"/>
              </a:rPr>
              <a:t>技術等を</a:t>
            </a: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活用した</a:t>
            </a: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体験型環境学習</a:t>
            </a:r>
          </a:p>
        </p:txBody>
      </p:sp>
      <p:sp>
        <p:nvSpPr>
          <p:cNvPr id="25" name="ホームベース 30">
            <a:extLst>
              <a:ext uri="{FF2B5EF4-FFF2-40B4-BE49-F238E27FC236}">
                <a16:creationId xmlns:a16="http://schemas.microsoft.com/office/drawing/2014/main" id="{FD9BB705-5840-EF38-B0A7-664635FDD873}"/>
              </a:ext>
            </a:extLst>
          </p:cNvPr>
          <p:cNvSpPr/>
          <p:nvPr/>
        </p:nvSpPr>
        <p:spPr>
          <a:xfrm>
            <a:off x="5928478" y="4563943"/>
            <a:ext cx="1005722" cy="1303457"/>
          </a:xfrm>
          <a:prstGeom prst="homePlate">
            <a:avLst>
              <a:gd name="adj" fmla="val 1503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小学校、中学校等での出前授業実施</a:t>
            </a: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なにわ</a:t>
            </a:r>
            <a:r>
              <a:rPr kumimoji="1" lang="en-US" altLang="ja-JP" sz="900">
                <a:solidFill>
                  <a:srgbClr val="000000"/>
                </a:solidFill>
                <a:latin typeface="Yu Gothic UI" panose="020B0500000000000000" pitchFamily="50" charset="-128"/>
                <a:ea typeface="Yu Gothic UI" panose="020B0500000000000000" pitchFamily="50" charset="-128"/>
              </a:rPr>
              <a:t>ECO</a:t>
            </a:r>
            <a:r>
              <a:rPr kumimoji="1" lang="ja-JP" altLang="en-US" sz="900">
                <a:solidFill>
                  <a:srgbClr val="000000"/>
                </a:solidFill>
                <a:latin typeface="Yu Gothic UI" panose="020B0500000000000000" pitchFamily="50" charset="-128"/>
                <a:ea typeface="Yu Gothic UI" panose="020B0500000000000000" pitchFamily="50" charset="-128"/>
              </a:rPr>
              <a:t>スクエアで体験実施</a:t>
            </a: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イベントへの体験ブース出展による</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実施</a:t>
            </a:r>
          </a:p>
        </p:txBody>
      </p:sp>
      <p:grpSp>
        <p:nvGrpSpPr>
          <p:cNvPr id="6" name="グループ化 5">
            <a:extLst>
              <a:ext uri="{FF2B5EF4-FFF2-40B4-BE49-F238E27FC236}">
                <a16:creationId xmlns:a16="http://schemas.microsoft.com/office/drawing/2014/main" id="{729EC0B1-457B-4CDC-B877-41134B7C9475}"/>
              </a:ext>
            </a:extLst>
          </p:cNvPr>
          <p:cNvGrpSpPr/>
          <p:nvPr/>
        </p:nvGrpSpPr>
        <p:grpSpPr>
          <a:xfrm>
            <a:off x="447675" y="3200400"/>
            <a:ext cx="1375502" cy="243520"/>
            <a:chOff x="528309" y="7695403"/>
            <a:chExt cx="1375502" cy="243520"/>
          </a:xfrm>
        </p:grpSpPr>
        <p:sp>
          <p:nvSpPr>
            <p:cNvPr id="7" name="正方形/長方形 6">
              <a:extLst>
                <a:ext uri="{FF2B5EF4-FFF2-40B4-BE49-F238E27FC236}">
                  <a16:creationId xmlns:a16="http://schemas.microsoft.com/office/drawing/2014/main" id="{836B341F-B5F4-1595-A50F-4C64AA6824F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9" name="テキスト ボックス 8">
              <a:extLst>
                <a:ext uri="{FF2B5EF4-FFF2-40B4-BE49-F238E27FC236}">
                  <a16:creationId xmlns:a16="http://schemas.microsoft.com/office/drawing/2014/main" id="{AAEEFB99-05C3-DB13-07FB-47FB3D1982E4}"/>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6" name="テキスト ボックス 19">
            <a:extLst>
              <a:ext uri="{FF2B5EF4-FFF2-40B4-BE49-F238E27FC236}">
                <a16:creationId xmlns:a16="http://schemas.microsoft.com/office/drawing/2014/main" id="{0904E2C6-6E8F-8F06-481E-14F8439A955C}"/>
              </a:ext>
            </a:extLst>
          </p:cNvPr>
          <p:cNvSpPr txBox="1"/>
          <p:nvPr/>
        </p:nvSpPr>
        <p:spPr>
          <a:xfrm>
            <a:off x="7924800" y="328408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pic>
        <p:nvPicPr>
          <p:cNvPr id="26" name="図 25">
            <a:extLst>
              <a:ext uri="{FF2B5EF4-FFF2-40B4-BE49-F238E27FC236}">
                <a16:creationId xmlns:a16="http://schemas.microsoft.com/office/drawing/2014/main" id="{3AF6E899-F77C-CB01-547E-FDB337E905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9549" y="4436526"/>
            <a:ext cx="1305366" cy="1305366"/>
          </a:xfrm>
          <a:prstGeom prst="rect">
            <a:avLst/>
          </a:prstGeom>
          <a:ln>
            <a:solidFill>
              <a:schemeClr val="tx1"/>
            </a:solidFill>
          </a:ln>
        </p:spPr>
      </p:pic>
      <p:pic>
        <p:nvPicPr>
          <p:cNvPr id="28" name="図 27">
            <a:extLst>
              <a:ext uri="{FF2B5EF4-FFF2-40B4-BE49-F238E27FC236}">
                <a16:creationId xmlns:a16="http://schemas.microsoft.com/office/drawing/2014/main" id="{E67A7370-6D7A-70E5-B7E8-75AC1824D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9391" y="4419600"/>
            <a:ext cx="1012511" cy="1350016"/>
          </a:xfrm>
          <a:prstGeom prst="rect">
            <a:avLst/>
          </a:prstGeom>
          <a:ln>
            <a:solidFill>
              <a:schemeClr val="tx1"/>
            </a:solidFill>
          </a:ln>
        </p:spPr>
      </p:pic>
      <p:sp>
        <p:nvSpPr>
          <p:cNvPr id="31" name="正方形/長方形 30">
            <a:extLst>
              <a:ext uri="{FF2B5EF4-FFF2-40B4-BE49-F238E27FC236}">
                <a16:creationId xmlns:a16="http://schemas.microsoft.com/office/drawing/2014/main" id="{6D43E7B1-D132-6E66-100F-A2260CADC0B8}"/>
              </a:ext>
            </a:extLst>
          </p:cNvPr>
          <p:cNvSpPr/>
          <p:nvPr/>
        </p:nvSpPr>
        <p:spPr>
          <a:xfrm>
            <a:off x="1414431" y="5776236"/>
            <a:ext cx="2067873" cy="223917"/>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r>
              <a:rPr kumimoji="0" lang="ja-JP" altLang="en-US" sz="1000" b="1">
                <a:solidFill>
                  <a:srgbClr val="000000"/>
                </a:solidFill>
                <a:latin typeface="Yu Gothic UI" panose="020B0500000000000000" pitchFamily="50" charset="-128"/>
                <a:ea typeface="Yu Gothic UI" panose="020B0500000000000000" pitchFamily="50" charset="-128"/>
              </a:rPr>
              <a:t>タブレットを使った体験型環境学習</a:t>
            </a:r>
            <a:endParaRPr kumimoji="0" lang="en-US" altLang="ja-JP" sz="1000" b="1">
              <a:solidFill>
                <a:srgbClr val="000000"/>
              </a:solidFill>
              <a:latin typeface="Yu Gothic UI" panose="020B0500000000000000" pitchFamily="50" charset="-128"/>
              <a:ea typeface="Yu Gothic UI" panose="020B0500000000000000" pitchFamily="50" charset="-128"/>
            </a:endParaRPr>
          </a:p>
        </p:txBody>
      </p:sp>
      <p:grpSp>
        <p:nvGrpSpPr>
          <p:cNvPr id="12" name="グループ化 11">
            <a:extLst>
              <a:ext uri="{FF2B5EF4-FFF2-40B4-BE49-F238E27FC236}">
                <a16:creationId xmlns:a16="http://schemas.microsoft.com/office/drawing/2014/main" id="{484C6504-881C-89F0-2196-5F4CD288E1E5}"/>
              </a:ext>
            </a:extLst>
          </p:cNvPr>
          <p:cNvGrpSpPr/>
          <p:nvPr/>
        </p:nvGrpSpPr>
        <p:grpSpPr>
          <a:xfrm>
            <a:off x="4881600" y="892800"/>
            <a:ext cx="2011895" cy="243520"/>
            <a:chOff x="528309" y="3016181"/>
            <a:chExt cx="2011895" cy="243520"/>
          </a:xfrm>
        </p:grpSpPr>
        <p:sp>
          <p:nvSpPr>
            <p:cNvPr id="13" name="正方形/長方形 12">
              <a:extLst>
                <a:ext uri="{FF2B5EF4-FFF2-40B4-BE49-F238E27FC236}">
                  <a16:creationId xmlns:a16="http://schemas.microsoft.com/office/drawing/2014/main" id="{C8BAA38C-C000-8DB0-6122-C653924A287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4" name="テキスト ボックス 13">
              <a:extLst>
                <a:ext uri="{FF2B5EF4-FFF2-40B4-BE49-F238E27FC236}">
                  <a16:creationId xmlns:a16="http://schemas.microsoft.com/office/drawing/2014/main" id="{B5DF899C-D329-B4BE-11C6-A7FC45B48E97}"/>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1" name="テキスト プレースホルダー 12">
            <a:extLst>
              <a:ext uri="{FF2B5EF4-FFF2-40B4-BE49-F238E27FC236}">
                <a16:creationId xmlns:a16="http://schemas.microsoft.com/office/drawing/2014/main" id="{373E3DEA-3696-22E2-49D6-5A56F3A91B8A}"/>
              </a:ext>
            </a:extLst>
          </p:cNvPr>
          <p:cNvSpPr txBox="1">
            <a:spLocks/>
          </p:cNvSpPr>
          <p:nvPr/>
        </p:nvSpPr>
        <p:spPr>
          <a:xfrm>
            <a:off x="457200" y="35052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a:latin typeface="+mn-ea"/>
              </a:rPr>
              <a:t>2023</a:t>
            </a:r>
            <a:r>
              <a:rPr lang="ja-JP" altLang="en-US" sz="1100">
                <a:latin typeface="+mn-ea"/>
              </a:rPr>
              <a:t>年５月からの小学校等でのタブレットを使った体験型環境学習の出前講座の実施や、</a:t>
            </a:r>
            <a:r>
              <a:rPr lang="en-US" altLang="ja-JP" sz="1100">
                <a:latin typeface="+mn-ea"/>
              </a:rPr>
              <a:t>2023</a:t>
            </a:r>
            <a:r>
              <a:rPr lang="ja-JP" altLang="en-US" sz="1100">
                <a:latin typeface="+mn-ea"/>
              </a:rPr>
              <a:t>年７月からのイベントへの体験ブース出展による実施により、市民の意識改革や行動変容の促進に取り組んだ。</a:t>
            </a:r>
          </a:p>
        </p:txBody>
      </p:sp>
      <p:sp>
        <p:nvSpPr>
          <p:cNvPr id="32" name="タイトル 21">
            <a:extLst>
              <a:ext uri="{FF2B5EF4-FFF2-40B4-BE49-F238E27FC236}">
                <a16:creationId xmlns:a16="http://schemas.microsoft.com/office/drawing/2014/main" id="{4AEE884D-0030-A0C0-685A-C151165A3415}"/>
              </a:ext>
            </a:extLst>
          </p:cNvPr>
          <p:cNvSpPr>
            <a:spLocks noGrp="1"/>
          </p:cNvSpPr>
          <p:nvPr>
            <p:ph type="title"/>
          </p:nvPr>
        </p:nvSpPr>
        <p:spPr>
          <a:xfrm>
            <a:off x="446400" y="85725"/>
            <a:ext cx="4737911" cy="728793"/>
          </a:xfrm>
        </p:spPr>
        <p:txBody>
          <a:bodyPr/>
          <a:lstStyle/>
          <a:p>
            <a:r>
              <a:rPr lang="en-US" altLang="ja-JP"/>
              <a:t>AR</a:t>
            </a:r>
            <a:r>
              <a:rPr lang="ja-JP" altLang="en-US"/>
              <a:t>技術等を活用した</a:t>
            </a:r>
            <a:br>
              <a:rPr lang="en-US" altLang="ja-JP"/>
            </a:br>
            <a:r>
              <a:rPr lang="ja-JP" altLang="en-US"/>
              <a:t>　体験型環境学習の実施</a:t>
            </a:r>
          </a:p>
        </p:txBody>
      </p:sp>
    </p:spTree>
    <p:extLst>
      <p:ext uri="{BB962C8B-B14F-4D97-AF65-F5344CB8AC3E}">
        <p14:creationId xmlns:p14="http://schemas.microsoft.com/office/powerpoint/2010/main" val="3068675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FAFCE-69B0-C301-CEC0-4026C0B8046E}"/>
            </a:ext>
          </a:extLst>
        </p:cNvPr>
        <p:cNvGrpSpPr/>
        <p:nvPr/>
      </p:nvGrpSpPr>
      <p:grpSpPr>
        <a:xfrm>
          <a:off x="0" y="0"/>
          <a:ext cx="0" cy="0"/>
          <a:chOff x="0" y="0"/>
          <a:chExt cx="0" cy="0"/>
        </a:xfrm>
      </p:grpSpPr>
      <p:sp>
        <p:nvSpPr>
          <p:cNvPr id="46" name="スライド番号プレースホルダー 2">
            <a:extLst>
              <a:ext uri="{FF2B5EF4-FFF2-40B4-BE49-F238E27FC236}">
                <a16:creationId xmlns:a16="http://schemas.microsoft.com/office/drawing/2014/main" id="{3F6BDF85-A03F-B815-8BDF-58FE9C755EDB}"/>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80</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67112403-8EE1-F48D-845E-E38814231566}"/>
              </a:ext>
            </a:extLst>
          </p:cNvPr>
          <p:cNvSpPr>
            <a:spLocks noGrp="1"/>
          </p:cNvSpPr>
          <p:nvPr>
            <p:ph type="body" sz="quarter" idx="13"/>
          </p:nvPr>
        </p:nvSpPr>
        <p:spPr/>
        <p:txBody>
          <a:bodyPr/>
          <a:lstStyle/>
          <a:p>
            <a:r>
              <a:rPr lang="en-US" altLang="ja-JP"/>
              <a:t>AI</a:t>
            </a:r>
            <a:r>
              <a:rPr lang="ja-JP" altLang="en-US"/>
              <a:t>による空調制御による省エネルギー化により、</a:t>
            </a:r>
            <a:r>
              <a:rPr lang="en-US" altLang="ja-JP"/>
              <a:t>2030</a:t>
            </a:r>
            <a:r>
              <a:rPr lang="ja-JP" altLang="en-US"/>
              <a:t>年度までに温室効果ガス排出量を</a:t>
            </a:r>
            <a:r>
              <a:rPr lang="en-US" altLang="ja-JP"/>
              <a:t>50</a:t>
            </a:r>
            <a:r>
              <a:rPr lang="ja-JP" altLang="en-US"/>
              <a:t>％削減（</a:t>
            </a:r>
            <a:r>
              <a:rPr lang="en-US" altLang="ja-JP"/>
              <a:t>2013</a:t>
            </a:r>
            <a:r>
              <a:rPr lang="ja-JP" altLang="en-US"/>
              <a:t>年度比）の達成に寄与すること。</a:t>
            </a:r>
          </a:p>
        </p:txBody>
      </p:sp>
      <p:sp>
        <p:nvSpPr>
          <p:cNvPr id="31" name="テキスト プレースホルダー 30">
            <a:extLst>
              <a:ext uri="{FF2B5EF4-FFF2-40B4-BE49-F238E27FC236}">
                <a16:creationId xmlns:a16="http://schemas.microsoft.com/office/drawing/2014/main" id="{F780839D-A3E3-9709-E027-359AE871BCC3}"/>
              </a:ext>
            </a:extLst>
          </p:cNvPr>
          <p:cNvSpPr>
            <a:spLocks noGrp="1"/>
          </p:cNvSpPr>
          <p:nvPr>
            <p:ph type="body" sz="quarter" idx="14"/>
          </p:nvPr>
        </p:nvSpPr>
        <p:spPr/>
        <p:txBody>
          <a:bodyPr/>
          <a:lstStyle/>
          <a:p>
            <a:pPr>
              <a:lnSpc>
                <a:spcPts val="1500"/>
              </a:lnSpc>
            </a:pPr>
            <a:r>
              <a:rPr lang="ja-JP" altLang="en-US" sz="1100">
                <a:latin typeface="Yu Gothic UI" panose="020B0500000000000000" pitchFamily="50" charset="-128"/>
                <a:ea typeface="Yu Gothic UI" panose="020B0500000000000000" pitchFamily="50" charset="-128"/>
              </a:rPr>
              <a:t>システムを導入した施設において省エネ効果率</a:t>
            </a:r>
          </a:p>
        </p:txBody>
      </p:sp>
      <p:sp>
        <p:nvSpPr>
          <p:cNvPr id="35" name="テキスト プレースホルダー 3">
            <a:extLst>
              <a:ext uri="{FF2B5EF4-FFF2-40B4-BE49-F238E27FC236}">
                <a16:creationId xmlns:a16="http://schemas.microsoft.com/office/drawing/2014/main" id="{55D12727-9646-CB67-0144-9090B68BAA1B}"/>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本市は、</a:t>
            </a:r>
            <a:r>
              <a:rPr lang="en-US" altLang="ja-JP" sz="1100">
                <a:solidFill>
                  <a:srgbClr val="000000"/>
                </a:solidFill>
                <a:latin typeface="Yu Gothic UI" panose="020B0500000000000000" pitchFamily="50" charset="-128"/>
                <a:ea typeface="Yu Gothic UI" panose="020B0500000000000000" pitchFamily="50" charset="-128"/>
              </a:rPr>
              <a:t>2050</a:t>
            </a:r>
            <a:r>
              <a:rPr lang="ja-JP" altLang="en-US" sz="1100">
                <a:solidFill>
                  <a:srgbClr val="000000"/>
                </a:solidFill>
                <a:latin typeface="Yu Gothic UI" panose="020B0500000000000000" pitchFamily="50" charset="-128"/>
                <a:ea typeface="Yu Gothic UI" panose="020B0500000000000000" pitchFamily="50" charset="-128"/>
              </a:rPr>
              <a:t>年までにカーボンニュートラルをめざしているが、特に業務部門における</a:t>
            </a:r>
            <a:r>
              <a:rPr lang="en-US" altLang="ja-JP" sz="1100">
                <a:solidFill>
                  <a:srgbClr val="000000"/>
                </a:solidFill>
                <a:latin typeface="Yu Gothic UI" panose="020B0500000000000000" pitchFamily="50" charset="-128"/>
                <a:ea typeface="Yu Gothic UI" panose="020B0500000000000000" pitchFamily="50" charset="-128"/>
              </a:rPr>
              <a:t>CO2</a:t>
            </a:r>
            <a:r>
              <a:rPr lang="ja-JP" altLang="en-US" sz="1100">
                <a:solidFill>
                  <a:srgbClr val="000000"/>
                </a:solidFill>
                <a:latin typeface="Yu Gothic UI" panose="020B0500000000000000" pitchFamily="50" charset="-128"/>
                <a:ea typeface="Yu Gothic UI" panose="020B0500000000000000" pitchFamily="50" charset="-128"/>
              </a:rPr>
              <a:t>削減は大きな課題となっており、エネルギー効率向上への取組が必要不可欠である。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そこで、本市施設において、人感センサーや外気温度データ等を使って</a:t>
            </a:r>
            <a:r>
              <a:rPr lang="en-US" altLang="ja-JP" sz="1100">
                <a:solidFill>
                  <a:srgbClr val="000000"/>
                </a:solidFill>
                <a:latin typeface="Yu Gothic UI" panose="020B0500000000000000" pitchFamily="50" charset="-128"/>
                <a:ea typeface="Yu Gothic UI" panose="020B0500000000000000" pitchFamily="50" charset="-128"/>
              </a:rPr>
              <a:t>AI</a:t>
            </a:r>
            <a:r>
              <a:rPr lang="ja-JP" altLang="en-US" sz="1100">
                <a:solidFill>
                  <a:srgbClr val="000000"/>
                </a:solidFill>
                <a:latin typeface="Yu Gothic UI" panose="020B0500000000000000" pitchFamily="50" charset="-128"/>
                <a:ea typeface="Yu Gothic UI" panose="020B0500000000000000" pitchFamily="50" charset="-128"/>
              </a:rPr>
              <a:t>が空調を最適化・自動制御するエネルギーマネージメントシステムを先行的に導入・運用することで、省エネルギー化の効果検証を実施する。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当該事業の成果を</a:t>
            </a:r>
            <a:r>
              <a:rPr lang="en-US" altLang="ja-JP" sz="1100">
                <a:solidFill>
                  <a:srgbClr val="000000"/>
                </a:solidFill>
                <a:latin typeface="Yu Gothic UI" panose="020B0500000000000000" pitchFamily="50" charset="-128"/>
                <a:ea typeface="Yu Gothic UI" panose="020B0500000000000000" pitchFamily="50" charset="-128"/>
              </a:rPr>
              <a:t>PR</a:t>
            </a:r>
            <a:r>
              <a:rPr lang="ja-JP" altLang="en-US" sz="1100">
                <a:solidFill>
                  <a:srgbClr val="000000"/>
                </a:solidFill>
                <a:latin typeface="Yu Gothic UI" panose="020B0500000000000000" pitchFamily="50" charset="-128"/>
                <a:ea typeface="Yu Gothic UI" panose="020B0500000000000000" pitchFamily="50" charset="-128"/>
              </a:rPr>
              <a:t>することにより、本市施設や民間施設への導入拡大につなげる。</a:t>
            </a:r>
          </a:p>
        </p:txBody>
      </p:sp>
      <p:sp>
        <p:nvSpPr>
          <p:cNvPr id="41" name="正方形/長方形 40">
            <a:extLst>
              <a:ext uri="{FF2B5EF4-FFF2-40B4-BE49-F238E27FC236}">
                <a16:creationId xmlns:a16="http://schemas.microsoft.com/office/drawing/2014/main" id="{A767E066-B575-1959-9909-B73462C148E7}"/>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103FB5CD-9D61-9246-89A1-3DA212EDE4A9}"/>
              </a:ext>
            </a:extLst>
          </p:cNvPr>
          <p:cNvSpPr/>
          <p:nvPr/>
        </p:nvSpPr>
        <p:spPr>
          <a:xfrm>
            <a:off x="4860000" y="1981200"/>
            <a:ext cx="972000" cy="1219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5" name="グループ化 4">
            <a:extLst>
              <a:ext uri="{FF2B5EF4-FFF2-40B4-BE49-F238E27FC236}">
                <a16:creationId xmlns:a16="http://schemas.microsoft.com/office/drawing/2014/main" id="{5DE490E6-2F5D-1EA7-F639-F39622BB49AD}"/>
              </a:ext>
            </a:extLst>
          </p:cNvPr>
          <p:cNvGrpSpPr/>
          <p:nvPr/>
        </p:nvGrpSpPr>
        <p:grpSpPr>
          <a:xfrm>
            <a:off x="4881838" y="3810000"/>
            <a:ext cx="1157494" cy="243520"/>
            <a:chOff x="528309" y="7695403"/>
            <a:chExt cx="1157494" cy="243520"/>
          </a:xfrm>
        </p:grpSpPr>
        <p:sp>
          <p:nvSpPr>
            <p:cNvPr id="6" name="正方形/長方形 5">
              <a:extLst>
                <a:ext uri="{FF2B5EF4-FFF2-40B4-BE49-F238E27FC236}">
                  <a16:creationId xmlns:a16="http://schemas.microsoft.com/office/drawing/2014/main" id="{D167C299-9742-33FC-FB7E-F2736DD9CA3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1E5DCD6A-03F0-9989-8FC6-B2196425EEA6}"/>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 name="正方形/長方形 7">
            <a:extLst>
              <a:ext uri="{FF2B5EF4-FFF2-40B4-BE49-F238E27FC236}">
                <a16:creationId xmlns:a16="http://schemas.microsoft.com/office/drawing/2014/main" id="{4E13E696-7929-36A7-5738-64A117EE2982}"/>
              </a:ext>
            </a:extLst>
          </p:cNvPr>
          <p:cNvSpPr/>
          <p:nvPr/>
        </p:nvSpPr>
        <p:spPr>
          <a:xfrm>
            <a:off x="6972478" y="4169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C4C184FB-D238-52DB-1DFE-D989D68E8503}"/>
              </a:ext>
            </a:extLst>
          </p:cNvPr>
          <p:cNvSpPr/>
          <p:nvPr/>
        </p:nvSpPr>
        <p:spPr>
          <a:xfrm>
            <a:off x="5928478" y="4169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1" name="正方形/長方形 10">
            <a:extLst>
              <a:ext uri="{FF2B5EF4-FFF2-40B4-BE49-F238E27FC236}">
                <a16:creationId xmlns:a16="http://schemas.microsoft.com/office/drawing/2014/main" id="{D04CF4F1-402D-EBC5-B794-3CC22A220304}"/>
              </a:ext>
            </a:extLst>
          </p:cNvPr>
          <p:cNvSpPr/>
          <p:nvPr/>
        </p:nvSpPr>
        <p:spPr>
          <a:xfrm>
            <a:off x="8016478" y="4169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2" name="テキスト ボックス 11">
            <a:extLst>
              <a:ext uri="{FF2B5EF4-FFF2-40B4-BE49-F238E27FC236}">
                <a16:creationId xmlns:a16="http://schemas.microsoft.com/office/drawing/2014/main" id="{5EFB7EC2-B8DB-08FE-E5AE-20796E138C1E}"/>
              </a:ext>
            </a:extLst>
          </p:cNvPr>
          <p:cNvSpPr txBox="1"/>
          <p:nvPr/>
        </p:nvSpPr>
        <p:spPr>
          <a:xfrm>
            <a:off x="4881838" y="44768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システムの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導入促進</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4" name="ホームベース 30">
            <a:extLst>
              <a:ext uri="{FF2B5EF4-FFF2-40B4-BE49-F238E27FC236}">
                <a16:creationId xmlns:a16="http://schemas.microsoft.com/office/drawing/2014/main" id="{E806B93B-F5F5-9480-70B2-7BF9A0E77528}"/>
              </a:ext>
            </a:extLst>
          </p:cNvPr>
          <p:cNvSpPr/>
          <p:nvPr/>
        </p:nvSpPr>
        <p:spPr>
          <a:xfrm>
            <a:off x="5928478" y="44768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本市施設への導入・効果検証</a:t>
            </a:r>
          </a:p>
        </p:txBody>
      </p:sp>
      <p:sp>
        <p:nvSpPr>
          <p:cNvPr id="29" name="ホームベース 30">
            <a:extLst>
              <a:ext uri="{FF2B5EF4-FFF2-40B4-BE49-F238E27FC236}">
                <a16:creationId xmlns:a16="http://schemas.microsoft.com/office/drawing/2014/main" id="{C45A403D-4B0F-9795-37AF-235C7BB03A18}"/>
              </a:ext>
            </a:extLst>
          </p:cNvPr>
          <p:cNvSpPr/>
          <p:nvPr/>
        </p:nvSpPr>
        <p:spPr>
          <a:xfrm>
            <a:off x="6995278" y="4476806"/>
            <a:ext cx="1996322" cy="465257"/>
          </a:xfrm>
          <a:prstGeom prst="homePlate">
            <a:avLst>
              <a:gd name="adj" fmla="val 21574"/>
            </a:avLst>
          </a:prstGeom>
          <a:solidFill>
            <a:schemeClr val="bg1"/>
          </a:solidFill>
          <a:ln w="28575">
            <a:solidFill>
              <a:srgbClr val="AF1932"/>
            </a:solidFill>
            <a:prstDash val="sysDash"/>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他施設への導入に向けた広報等</a:t>
            </a:r>
          </a:p>
        </p:txBody>
      </p:sp>
      <p:pic>
        <p:nvPicPr>
          <p:cNvPr id="13" name="Picture 1">
            <a:extLst>
              <a:ext uri="{FF2B5EF4-FFF2-40B4-BE49-F238E27FC236}">
                <a16:creationId xmlns:a16="http://schemas.microsoft.com/office/drawing/2014/main" id="{BD58D73D-F233-2F5F-A4A7-29E3E53E3BE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7254" y="3429000"/>
            <a:ext cx="3652694" cy="16611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a16="http://schemas.microsoft.com/office/drawing/2014/main" id="{51DD7453-18C9-1CF2-7324-75419D3E3B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88355" y="4210440"/>
            <a:ext cx="1252682" cy="96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a:extLst>
              <a:ext uri="{FF2B5EF4-FFF2-40B4-BE49-F238E27FC236}">
                <a16:creationId xmlns:a16="http://schemas.microsoft.com/office/drawing/2014/main" id="{EA870246-FA2E-F658-BDD3-1104C004668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1854" y="3440080"/>
            <a:ext cx="1662546" cy="2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表プレースホルダー 18">
            <a:extLst>
              <a:ext uri="{FF2B5EF4-FFF2-40B4-BE49-F238E27FC236}">
                <a16:creationId xmlns:a16="http://schemas.microsoft.com/office/drawing/2014/main" id="{3A48A2AB-9C00-E635-95FD-183C7F49FD52}"/>
              </a:ext>
            </a:extLst>
          </p:cNvPr>
          <p:cNvGraphicFramePr>
            <a:graphicFrameLocks/>
          </p:cNvGraphicFramePr>
          <p:nvPr>
            <p:extLst>
              <p:ext uri="{D42A27DB-BD31-4B8C-83A1-F6EECF244321}">
                <p14:modId xmlns:p14="http://schemas.microsoft.com/office/powerpoint/2010/main" val="3818548088"/>
              </p:ext>
            </p:extLst>
          </p:nvPr>
        </p:nvGraphicFramePr>
        <p:xfrm>
          <a:off x="5943600" y="22860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a:solidFill>
                            <a:schemeClr val="tx1"/>
                          </a:solidFill>
                          <a:latin typeface="Yu Gothic UI" panose="020B0500000000000000" pitchFamily="50" charset="-128"/>
                          <a:ea typeface="Yu Gothic UI" panose="020B0500000000000000" pitchFamily="50" charset="-128"/>
                        </a:rPr>
                        <a:t>ー</a:t>
                      </a:r>
                      <a:endParaRPr kumimoji="1" lang="en-US" altLang="ja-JP" sz="1000" b="0">
                        <a:solidFill>
                          <a:schemeClr val="tx1"/>
                        </a:solidFill>
                        <a:latin typeface="Yu Gothic UI" panose="020B0500000000000000" pitchFamily="50" charset="-128"/>
                        <a:ea typeface="Yu Gothic UI" panose="020B0500000000000000" pitchFamily="50" charset="-128"/>
                      </a:endParaRPr>
                    </a:p>
                  </a:txBody>
                  <a:tcPr marL="74295" marR="74295" marT="37148" marB="37148"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solidFill>
                            <a:schemeClr val="tx1"/>
                          </a:solidFill>
                          <a:latin typeface="Yu Gothic UI" panose="020B0500000000000000" pitchFamily="50" charset="-128"/>
                          <a:ea typeface="Yu Gothic UI" panose="020B0500000000000000" pitchFamily="50" charset="-128"/>
                        </a:rPr>
                        <a:t>10%</a:t>
                      </a:r>
                      <a:r>
                        <a:rPr kumimoji="1" lang="ja-JP" altLang="en-US" sz="1000" b="0">
                          <a:solidFill>
                            <a:schemeClr val="tx1"/>
                          </a:solidFill>
                          <a:latin typeface="Yu Gothic UI" panose="020B0500000000000000" pitchFamily="50" charset="-128"/>
                          <a:ea typeface="Yu Gothic UI" panose="020B0500000000000000" pitchFamily="50" charset="-128"/>
                        </a:rPr>
                        <a:t>以上</a:t>
                      </a:r>
                    </a:p>
                  </a:txBody>
                  <a:tcPr marL="74295" marR="74295" marT="37148" marB="37148"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aphicFrame>
        <p:nvGraphicFramePr>
          <p:cNvPr id="2" name="表 1">
            <a:extLst>
              <a:ext uri="{FF2B5EF4-FFF2-40B4-BE49-F238E27FC236}">
                <a16:creationId xmlns:a16="http://schemas.microsoft.com/office/drawing/2014/main" id="{41506D34-05AD-C7C8-DDF0-2DAA3A58A18F}"/>
              </a:ext>
            </a:extLst>
          </p:cNvPr>
          <p:cNvGraphicFramePr>
            <a:graphicFrameLocks noGrp="1"/>
          </p:cNvGraphicFramePr>
          <p:nvPr>
            <p:extLst>
              <p:ext uri="{D42A27DB-BD31-4B8C-83A1-F6EECF244321}">
                <p14:modId xmlns:p14="http://schemas.microsoft.com/office/powerpoint/2010/main" val="1313167856"/>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grpSp>
        <p:nvGrpSpPr>
          <p:cNvPr id="4" name="グループ化 3">
            <a:extLst>
              <a:ext uri="{FF2B5EF4-FFF2-40B4-BE49-F238E27FC236}">
                <a16:creationId xmlns:a16="http://schemas.microsoft.com/office/drawing/2014/main" id="{653FFB86-A6C5-ED9A-E683-DAE4CD658C88}"/>
              </a:ext>
            </a:extLst>
          </p:cNvPr>
          <p:cNvGrpSpPr/>
          <p:nvPr/>
        </p:nvGrpSpPr>
        <p:grpSpPr>
          <a:xfrm>
            <a:off x="4881600" y="892800"/>
            <a:ext cx="2011895" cy="243520"/>
            <a:chOff x="528309" y="3016181"/>
            <a:chExt cx="2011895" cy="243520"/>
          </a:xfrm>
        </p:grpSpPr>
        <p:sp>
          <p:nvSpPr>
            <p:cNvPr id="15" name="正方形/長方形 14">
              <a:extLst>
                <a:ext uri="{FF2B5EF4-FFF2-40B4-BE49-F238E27FC236}">
                  <a16:creationId xmlns:a16="http://schemas.microsoft.com/office/drawing/2014/main" id="{52D4B594-D4F7-2A6C-C312-D449036C5F3F}"/>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6" name="テキスト ボックス 15">
              <a:extLst>
                <a:ext uri="{FF2B5EF4-FFF2-40B4-BE49-F238E27FC236}">
                  <a16:creationId xmlns:a16="http://schemas.microsoft.com/office/drawing/2014/main" id="{A83944AA-6F68-4348-1A9F-63D8B4B0DA13}"/>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3" name="タイトル 8">
            <a:extLst>
              <a:ext uri="{FF2B5EF4-FFF2-40B4-BE49-F238E27FC236}">
                <a16:creationId xmlns:a16="http://schemas.microsoft.com/office/drawing/2014/main" id="{6BD3121B-792F-2019-A344-D71EDF38AA58}"/>
              </a:ext>
            </a:extLst>
          </p:cNvPr>
          <p:cNvSpPr>
            <a:spLocks noGrp="1"/>
          </p:cNvSpPr>
          <p:nvPr>
            <p:ph type="title"/>
          </p:nvPr>
        </p:nvSpPr>
        <p:spPr>
          <a:xfrm>
            <a:off x="446400" y="85725"/>
            <a:ext cx="4737911" cy="728793"/>
          </a:xfrm>
        </p:spPr>
        <p:txBody>
          <a:bodyPr/>
          <a:lstStyle/>
          <a:p>
            <a:r>
              <a:rPr lang="en-US" altLang="ja-JP"/>
              <a:t>AI</a:t>
            </a:r>
            <a:r>
              <a:rPr lang="ja-JP" altLang="en-US"/>
              <a:t>を活用した空調制御システムによる</a:t>
            </a:r>
            <a:br>
              <a:rPr lang="en-US" altLang="ja-JP"/>
            </a:br>
            <a:r>
              <a:rPr lang="ja-JP" altLang="en-US"/>
              <a:t>　省エネルギー化の推進</a:t>
            </a:r>
          </a:p>
        </p:txBody>
      </p:sp>
    </p:spTree>
    <p:extLst>
      <p:ext uri="{BB962C8B-B14F-4D97-AF65-F5344CB8AC3E}">
        <p14:creationId xmlns:p14="http://schemas.microsoft.com/office/powerpoint/2010/main" val="1191726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0AB88-C2F0-4E59-F3B9-5EEFFAD4D151}"/>
            </a:ext>
          </a:extLst>
        </p:cNvPr>
        <p:cNvGrpSpPr/>
        <p:nvPr/>
      </p:nvGrpSpPr>
      <p:grpSpPr>
        <a:xfrm>
          <a:off x="0" y="0"/>
          <a:ext cx="0" cy="0"/>
          <a:chOff x="0" y="0"/>
          <a:chExt cx="0" cy="0"/>
        </a:xfrm>
      </p:grpSpPr>
      <p:sp>
        <p:nvSpPr>
          <p:cNvPr id="46" name="スライド番号プレースホルダー 2">
            <a:extLst>
              <a:ext uri="{FF2B5EF4-FFF2-40B4-BE49-F238E27FC236}">
                <a16:creationId xmlns:a16="http://schemas.microsoft.com/office/drawing/2014/main" id="{57AE1F11-CDBD-97C1-DDFC-A9FC9D3B8858}"/>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81</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6AB99709-7629-16A7-849C-1F7DED6ED66D}"/>
              </a:ext>
            </a:extLst>
          </p:cNvPr>
          <p:cNvSpPr>
            <a:spLocks noGrp="1"/>
          </p:cNvSpPr>
          <p:nvPr>
            <p:ph type="body" sz="quarter" idx="13"/>
          </p:nvPr>
        </p:nvSpPr>
        <p:spPr/>
        <p:txBody>
          <a:bodyPr/>
          <a:lstStyle/>
          <a:p>
            <a:r>
              <a:rPr lang="ja-JP" altLang="en-US"/>
              <a:t>危機事態への迅速かつ的確な対処を行えるように災害情報の収集・分析・共有・伝達能力の強化をはじめとする危機管理体制が整備できていること。</a:t>
            </a:r>
          </a:p>
        </p:txBody>
      </p:sp>
      <p:sp>
        <p:nvSpPr>
          <p:cNvPr id="31" name="テキスト プレースホルダー 30">
            <a:extLst>
              <a:ext uri="{FF2B5EF4-FFF2-40B4-BE49-F238E27FC236}">
                <a16:creationId xmlns:a16="http://schemas.microsoft.com/office/drawing/2014/main" id="{5DCA363B-3961-3925-ED02-ECA7EEE5F8BA}"/>
              </a:ext>
            </a:extLst>
          </p:cNvPr>
          <p:cNvSpPr>
            <a:spLocks noGrp="1"/>
          </p:cNvSpPr>
          <p:nvPr>
            <p:ph type="body" sz="quarter" idx="14"/>
          </p:nvPr>
        </p:nvSpPr>
        <p:spPr/>
        <p:txBody>
          <a:bodyPr/>
          <a:lstStyle/>
          <a:p>
            <a:pPr>
              <a:lnSpc>
                <a:spcPts val="1500"/>
              </a:lnSpc>
            </a:pPr>
            <a:r>
              <a:rPr lang="ja-JP" altLang="en-US" sz="1100">
                <a:latin typeface="Yu Gothic UI" panose="020B0500000000000000" pitchFamily="50" charset="-128"/>
                <a:ea typeface="Yu Gothic UI" panose="020B0500000000000000" pitchFamily="50" charset="-128"/>
              </a:rPr>
              <a:t>災害重要拠点間無線ネットワーク整備事業の完了</a:t>
            </a:r>
          </a:p>
        </p:txBody>
      </p:sp>
      <p:graphicFrame>
        <p:nvGraphicFramePr>
          <p:cNvPr id="33" name="表 32">
            <a:extLst>
              <a:ext uri="{FF2B5EF4-FFF2-40B4-BE49-F238E27FC236}">
                <a16:creationId xmlns:a16="http://schemas.microsoft.com/office/drawing/2014/main" id="{DD3D14AA-2292-CB51-CF21-0B6B7E51BE62}"/>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5" name="テキスト プレースホルダー 3">
            <a:extLst>
              <a:ext uri="{FF2B5EF4-FFF2-40B4-BE49-F238E27FC236}">
                <a16:creationId xmlns:a16="http://schemas.microsoft.com/office/drawing/2014/main" id="{D641C25B-5D8A-9FB1-D864-F0AA10EEEA90}"/>
              </a:ext>
            </a:extLst>
          </p:cNvPr>
          <p:cNvSpPr txBox="1">
            <a:spLocks/>
          </p:cNvSpPr>
          <p:nvPr/>
        </p:nvSpPr>
        <p:spPr>
          <a:xfrm>
            <a:off x="445009" y="1185592"/>
            <a:ext cx="4279391" cy="1252808"/>
          </a:xfrm>
          <a:prstGeom prst="rect">
            <a:avLst/>
          </a:prstGeom>
        </p:spPr>
        <p:txBody>
          <a:bodyPr/>
          <a:lstStyle>
            <a:defPPr>
              <a:defRPr lang="en-US"/>
            </a:defPPr>
            <a:lvl1pPr marL="228600" indent="-228600" defTabSz="914400">
              <a:lnSpc>
                <a:spcPct val="90000"/>
              </a:lnSpc>
              <a:spcBef>
                <a:spcPts val="1000"/>
              </a:spcBef>
              <a:buFont typeface="Arial" panose="020B0604020202020204" pitchFamily="34" charset="0"/>
              <a:buChar char="•"/>
              <a:defRPr kumimoji="1" sz="2800"/>
            </a:lvl1pPr>
            <a:lvl2pPr marL="685800" indent="-228600" defTabSz="914400">
              <a:lnSpc>
                <a:spcPct val="90000"/>
              </a:lnSpc>
              <a:spcBef>
                <a:spcPts val="500"/>
              </a:spcBef>
              <a:buFont typeface="Arial" panose="020B0604020202020204" pitchFamily="34" charset="0"/>
              <a:buChar char="•"/>
              <a:defRPr kumimoji="1" sz="2400"/>
            </a:lvl2pPr>
            <a:lvl3pPr marL="87313" lvl="2" indent="-87313" defTabSz="914400">
              <a:lnSpc>
                <a:spcPts val="1500"/>
              </a:lnSpc>
              <a:spcBef>
                <a:spcPts val="0"/>
              </a:spcBef>
              <a:spcAft>
                <a:spcPts val="600"/>
              </a:spcAft>
              <a:buFont typeface="Arial" panose="020B0604020202020204" pitchFamily="34" charset="0"/>
              <a:buChar char="•"/>
              <a:tabLst>
                <a:tab pos="361950" algn="l"/>
              </a:tabLst>
              <a:defRPr kumimoji="1" sz="1100">
                <a:solidFill>
                  <a:srgbClr val="000000"/>
                </a:solidFill>
                <a:latin typeface="Yu Gothic UI" panose="020B0500000000000000" pitchFamily="50" charset="-128"/>
                <a:ea typeface="Yu Gothic UI" panose="020B0500000000000000" pitchFamily="50" charset="-128"/>
              </a:defRPr>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lvl="2"/>
            <a:r>
              <a:rPr lang="ja-JP" altLang="en-US"/>
              <a:t>大規模災害時、長期間停電やケーブル断線等が発生した場合であっても、災害重要拠点間の安定した通信を確保するため、自営の無線ネットワークを整備する。</a:t>
            </a:r>
          </a:p>
          <a:p>
            <a:pPr lvl="2"/>
            <a:r>
              <a:rPr lang="ja-JP" altLang="en-US"/>
              <a:t>従来より伝送能力の高い無線装置を導入する事で、伝送能力が大幅に強化され、従来からの防災電話・防災</a:t>
            </a:r>
            <a:r>
              <a:rPr lang="en-US" altLang="ja-JP"/>
              <a:t>FAX</a:t>
            </a:r>
            <a:r>
              <a:rPr lang="ja-JP" altLang="en-US"/>
              <a:t>に加え、防災テレビ会議システムや防災情報システム等のデータ通信が行える。</a:t>
            </a:r>
          </a:p>
          <a:p>
            <a:pPr lvl="2"/>
            <a:r>
              <a:rPr lang="ja-JP" altLang="en-US"/>
              <a:t>災害時重要拠点間無線ネットワークを伝送路とした防災テレビ会議システムを導入することにより、大規模災害により通信や電力といった社会インフラに被害が発生した場合でも、分庁舎の所属長が庁舎で指揮を執りながら、災害対応の方針を決定する災害対策本部会議に参加できるようにすることで、災害時の意思決定の体制強化を図る。</a:t>
            </a:r>
          </a:p>
        </p:txBody>
      </p:sp>
      <p:sp>
        <p:nvSpPr>
          <p:cNvPr id="41" name="正方形/長方形 40">
            <a:extLst>
              <a:ext uri="{FF2B5EF4-FFF2-40B4-BE49-F238E27FC236}">
                <a16:creationId xmlns:a16="http://schemas.microsoft.com/office/drawing/2014/main" id="{35ACF293-F0ED-3EF2-48F9-0D2F4ACBDEE4}"/>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4378D5F7-9940-17D0-2C13-E7BF60763B19}"/>
              </a:ext>
            </a:extLst>
          </p:cNvPr>
          <p:cNvSpPr/>
          <p:nvPr/>
        </p:nvSpPr>
        <p:spPr>
          <a:xfrm>
            <a:off x="4860000" y="1981200"/>
            <a:ext cx="972000" cy="18288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5" name="表プレースホルダー 20">
            <a:extLst>
              <a:ext uri="{FF2B5EF4-FFF2-40B4-BE49-F238E27FC236}">
                <a16:creationId xmlns:a16="http://schemas.microsoft.com/office/drawing/2014/main" id="{2D014937-1DD5-F39A-532B-E777454AB6B8}"/>
              </a:ext>
            </a:extLst>
          </p:cNvPr>
          <p:cNvGraphicFramePr>
            <a:graphicFrameLocks/>
          </p:cNvGraphicFramePr>
          <p:nvPr/>
        </p:nvGraphicFramePr>
        <p:xfrm>
          <a:off x="5979388" y="2286000"/>
          <a:ext cx="3390644" cy="148209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構築事業者決定</a:t>
                      </a:r>
                    </a:p>
                  </a:txBody>
                  <a:tcPr anchor="ctr">
                    <a:solidFill>
                      <a:srgbClr val="FCEAED"/>
                    </a:solidFill>
                  </a:tcPr>
                </a:tc>
                <a:extLst>
                  <a:ext uri="{0D108BD9-81ED-4DB2-BD59-A6C34878D82A}">
                    <a16:rowId xmlns:a16="http://schemas.microsoft.com/office/drawing/2014/main" val="137827545"/>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災害重要拠点間無線ネットワーク整備完了</a:t>
                      </a:r>
                    </a:p>
                  </a:txBody>
                  <a:tcPr anchor="ctr">
                    <a:solidFill>
                      <a:srgbClr val="FCEAED"/>
                    </a:solidFill>
                  </a:tcPr>
                </a:tc>
                <a:extLst>
                  <a:ext uri="{0D108BD9-81ED-4DB2-BD59-A6C34878D82A}">
                    <a16:rowId xmlns:a16="http://schemas.microsoft.com/office/drawing/2014/main" val="3387827350"/>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3011694763"/>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ー</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5" name="グループ化 4">
            <a:extLst>
              <a:ext uri="{FF2B5EF4-FFF2-40B4-BE49-F238E27FC236}">
                <a16:creationId xmlns:a16="http://schemas.microsoft.com/office/drawing/2014/main" id="{CFA982E7-864D-D29D-4B53-BA535006697A}"/>
              </a:ext>
            </a:extLst>
          </p:cNvPr>
          <p:cNvGrpSpPr/>
          <p:nvPr/>
        </p:nvGrpSpPr>
        <p:grpSpPr>
          <a:xfrm>
            <a:off x="4881838" y="4343400"/>
            <a:ext cx="1157494" cy="243520"/>
            <a:chOff x="528309" y="7695403"/>
            <a:chExt cx="1157494" cy="243520"/>
          </a:xfrm>
        </p:grpSpPr>
        <p:sp>
          <p:nvSpPr>
            <p:cNvPr id="6" name="正方形/長方形 5">
              <a:extLst>
                <a:ext uri="{FF2B5EF4-FFF2-40B4-BE49-F238E27FC236}">
                  <a16:creationId xmlns:a16="http://schemas.microsoft.com/office/drawing/2014/main" id="{43AAA48D-E599-80E7-E1AA-C5555D4993B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11804E29-8E08-2974-4FA1-FD6570185AB0}"/>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 name="正方形/長方形 7">
            <a:extLst>
              <a:ext uri="{FF2B5EF4-FFF2-40B4-BE49-F238E27FC236}">
                <a16:creationId xmlns:a16="http://schemas.microsoft.com/office/drawing/2014/main" id="{ACDC7AD4-7C79-1FCA-BEC5-FB4A5C249131}"/>
              </a:ext>
            </a:extLst>
          </p:cNvPr>
          <p:cNvSpPr/>
          <p:nvPr/>
        </p:nvSpPr>
        <p:spPr>
          <a:xfrm>
            <a:off x="6972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94291639-DACF-12C0-2531-BA75869F3016}"/>
              </a:ext>
            </a:extLst>
          </p:cNvPr>
          <p:cNvSpPr/>
          <p:nvPr/>
        </p:nvSpPr>
        <p:spPr>
          <a:xfrm>
            <a:off x="5928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1" name="正方形/長方形 10">
            <a:extLst>
              <a:ext uri="{FF2B5EF4-FFF2-40B4-BE49-F238E27FC236}">
                <a16:creationId xmlns:a16="http://schemas.microsoft.com/office/drawing/2014/main" id="{39BC6A50-6991-E801-04D2-BD2CE7D92044}"/>
              </a:ext>
            </a:extLst>
          </p:cNvPr>
          <p:cNvSpPr/>
          <p:nvPr/>
        </p:nvSpPr>
        <p:spPr>
          <a:xfrm>
            <a:off x="8016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2" name="テキスト ボックス 11">
            <a:extLst>
              <a:ext uri="{FF2B5EF4-FFF2-40B4-BE49-F238E27FC236}">
                <a16:creationId xmlns:a16="http://schemas.microsoft.com/office/drawing/2014/main" id="{DA54992B-B7B5-D88F-EE51-A07C6A847504}"/>
              </a:ext>
            </a:extLst>
          </p:cNvPr>
          <p:cNvSpPr txBox="1"/>
          <p:nvPr/>
        </p:nvSpPr>
        <p:spPr>
          <a:xfrm>
            <a:off x="4881838" y="50102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更新整備</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4" name="ホームベース 30">
            <a:extLst>
              <a:ext uri="{FF2B5EF4-FFF2-40B4-BE49-F238E27FC236}">
                <a16:creationId xmlns:a16="http://schemas.microsoft.com/office/drawing/2014/main" id="{6C23F609-42FE-B2FA-6D08-21306F217F53}"/>
              </a:ext>
            </a:extLst>
          </p:cNvPr>
          <p:cNvSpPr/>
          <p:nvPr/>
        </p:nvSpPr>
        <p:spPr>
          <a:xfrm>
            <a:off x="5928478" y="50102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構築</a:t>
            </a:r>
          </a:p>
        </p:txBody>
      </p:sp>
      <p:sp>
        <p:nvSpPr>
          <p:cNvPr id="15" name="テキスト プレースホルダー 12">
            <a:extLst>
              <a:ext uri="{FF2B5EF4-FFF2-40B4-BE49-F238E27FC236}">
                <a16:creationId xmlns:a16="http://schemas.microsoft.com/office/drawing/2014/main" id="{561EFAAD-E796-1C38-6567-7FA43EBD7571}"/>
              </a:ext>
            </a:extLst>
          </p:cNvPr>
          <p:cNvSpPr txBox="1">
            <a:spLocks/>
          </p:cNvSpPr>
          <p:nvPr/>
        </p:nvSpPr>
        <p:spPr>
          <a:xfrm>
            <a:off x="457200" y="41148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ja-JP" altLang="en-US" sz="1100"/>
              <a:t>構築事業者との契約を完了し、詳細設計作成を実施した。</a:t>
            </a:r>
          </a:p>
        </p:txBody>
      </p:sp>
      <p:grpSp>
        <p:nvGrpSpPr>
          <p:cNvPr id="16" name="グループ化 15">
            <a:extLst>
              <a:ext uri="{FF2B5EF4-FFF2-40B4-BE49-F238E27FC236}">
                <a16:creationId xmlns:a16="http://schemas.microsoft.com/office/drawing/2014/main" id="{19BB65BC-8CDE-6E5F-D754-1693B54996E8}"/>
              </a:ext>
            </a:extLst>
          </p:cNvPr>
          <p:cNvGrpSpPr/>
          <p:nvPr/>
        </p:nvGrpSpPr>
        <p:grpSpPr>
          <a:xfrm>
            <a:off x="447675" y="3810000"/>
            <a:ext cx="1375502" cy="243520"/>
            <a:chOff x="528309" y="7695403"/>
            <a:chExt cx="1375502" cy="243520"/>
          </a:xfrm>
        </p:grpSpPr>
        <p:sp>
          <p:nvSpPr>
            <p:cNvPr id="18" name="正方形/長方形 17">
              <a:extLst>
                <a:ext uri="{FF2B5EF4-FFF2-40B4-BE49-F238E27FC236}">
                  <a16:creationId xmlns:a16="http://schemas.microsoft.com/office/drawing/2014/main" id="{A41FECC7-C0B7-963B-99D3-34DF71525B2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625EE5E7-ADCD-0B8E-F695-338B728B7226}"/>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13" name="グループ化 12">
            <a:extLst>
              <a:ext uri="{FF2B5EF4-FFF2-40B4-BE49-F238E27FC236}">
                <a16:creationId xmlns:a16="http://schemas.microsoft.com/office/drawing/2014/main" id="{57767A8B-F73D-152D-E95B-9D41ABB0D637}"/>
              </a:ext>
            </a:extLst>
          </p:cNvPr>
          <p:cNvGrpSpPr/>
          <p:nvPr/>
        </p:nvGrpSpPr>
        <p:grpSpPr>
          <a:xfrm>
            <a:off x="762000" y="4419600"/>
            <a:ext cx="3245037" cy="2101234"/>
            <a:chOff x="80920" y="3300427"/>
            <a:chExt cx="4502894" cy="2945801"/>
          </a:xfrm>
        </p:grpSpPr>
        <p:pic>
          <p:nvPicPr>
            <p:cNvPr id="17" name="図 16">
              <a:extLst>
                <a:ext uri="{FF2B5EF4-FFF2-40B4-BE49-F238E27FC236}">
                  <a16:creationId xmlns:a16="http://schemas.microsoft.com/office/drawing/2014/main" id="{240528FB-1C51-29EB-7379-5E56BA5CB1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3586" y="3901883"/>
              <a:ext cx="1610228" cy="1610228"/>
            </a:xfrm>
            <a:prstGeom prst="rect">
              <a:avLst/>
            </a:prstGeom>
          </p:spPr>
        </p:pic>
        <p:pic>
          <p:nvPicPr>
            <p:cNvPr id="21" name="図 20">
              <a:extLst>
                <a:ext uri="{FF2B5EF4-FFF2-40B4-BE49-F238E27FC236}">
                  <a16:creationId xmlns:a16="http://schemas.microsoft.com/office/drawing/2014/main" id="{898D1803-5C8A-8B45-56B1-9024BFD6B1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20" y="3871707"/>
              <a:ext cx="1742737" cy="1974001"/>
            </a:xfrm>
            <a:prstGeom prst="rect">
              <a:avLst/>
            </a:prstGeom>
          </p:spPr>
        </p:pic>
        <p:pic>
          <p:nvPicPr>
            <p:cNvPr id="22" name="図 21">
              <a:extLst>
                <a:ext uri="{FF2B5EF4-FFF2-40B4-BE49-F238E27FC236}">
                  <a16:creationId xmlns:a16="http://schemas.microsoft.com/office/drawing/2014/main" id="{B7AC8690-C0FE-96F2-ED25-016FD2B9C5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351" y="4904680"/>
              <a:ext cx="1341548" cy="1341548"/>
            </a:xfrm>
            <a:prstGeom prst="rect">
              <a:avLst/>
            </a:prstGeom>
          </p:spPr>
        </p:pic>
        <p:pic>
          <p:nvPicPr>
            <p:cNvPr id="23" name="図 22">
              <a:extLst>
                <a:ext uri="{FF2B5EF4-FFF2-40B4-BE49-F238E27FC236}">
                  <a16:creationId xmlns:a16="http://schemas.microsoft.com/office/drawing/2014/main" id="{1EBC81DC-2204-A0B0-85C7-E41B04DA0C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738183">
              <a:off x="1685756" y="3300427"/>
              <a:ext cx="1237560" cy="1237560"/>
            </a:xfrm>
            <a:prstGeom prst="rect">
              <a:avLst/>
            </a:prstGeom>
          </p:spPr>
        </p:pic>
        <p:grpSp>
          <p:nvGrpSpPr>
            <p:cNvPr id="24" name="グループ化 23">
              <a:extLst>
                <a:ext uri="{FF2B5EF4-FFF2-40B4-BE49-F238E27FC236}">
                  <a16:creationId xmlns:a16="http://schemas.microsoft.com/office/drawing/2014/main" id="{A934C444-EA9C-A4C4-45C8-8B2F03F6283B}"/>
                </a:ext>
              </a:extLst>
            </p:cNvPr>
            <p:cNvGrpSpPr/>
            <p:nvPr/>
          </p:nvGrpSpPr>
          <p:grpSpPr>
            <a:xfrm rot="11755006">
              <a:off x="2997937" y="3820148"/>
              <a:ext cx="398272" cy="538530"/>
              <a:chOff x="2856838" y="3384490"/>
              <a:chExt cx="542925" cy="737553"/>
            </a:xfrm>
          </p:grpSpPr>
          <p:sp>
            <p:nvSpPr>
              <p:cNvPr id="32" name="弦 31">
                <a:extLst>
                  <a:ext uri="{FF2B5EF4-FFF2-40B4-BE49-F238E27FC236}">
                    <a16:creationId xmlns:a16="http://schemas.microsoft.com/office/drawing/2014/main" id="{5C1044CB-CDF6-FD63-2A35-40E2A1E1A22C}"/>
                  </a:ext>
                </a:extLst>
              </p:cNvPr>
              <p:cNvSpPr/>
              <p:nvPr/>
            </p:nvSpPr>
            <p:spPr>
              <a:xfrm>
                <a:off x="2856838" y="3384490"/>
                <a:ext cx="542925" cy="737553"/>
              </a:xfrm>
              <a:prstGeom prst="chord">
                <a:avLst>
                  <a:gd name="adj1" fmla="val 6470643"/>
                  <a:gd name="adj2" fmla="val 15216368"/>
                </a:avLst>
              </a:prstGeom>
              <a:noFill/>
              <a:ln w="4127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49" name="二等辺三角形 48">
                <a:extLst>
                  <a:ext uri="{FF2B5EF4-FFF2-40B4-BE49-F238E27FC236}">
                    <a16:creationId xmlns:a16="http://schemas.microsoft.com/office/drawing/2014/main" id="{B3AE0798-5271-DC0D-2248-D4A537204D35}"/>
                  </a:ext>
                </a:extLst>
              </p:cNvPr>
              <p:cNvSpPr/>
              <p:nvPr/>
            </p:nvSpPr>
            <p:spPr>
              <a:xfrm rot="5400000">
                <a:off x="2938877" y="3668384"/>
                <a:ext cx="378845" cy="188997"/>
              </a:xfrm>
              <a:prstGeom prst="triangle">
                <a:avLst>
                  <a:gd name="adj" fmla="val 47624"/>
                </a:avLst>
              </a:prstGeom>
              <a:noFill/>
              <a:ln w="4127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cxnSp>
            <p:nvCxnSpPr>
              <p:cNvPr id="50" name="直線コネクタ 49">
                <a:extLst>
                  <a:ext uri="{FF2B5EF4-FFF2-40B4-BE49-F238E27FC236}">
                    <a16:creationId xmlns:a16="http://schemas.microsoft.com/office/drawing/2014/main" id="{545739F6-B7DD-A97A-2A45-3CB2FCC97FFF}"/>
                  </a:ext>
                </a:extLst>
              </p:cNvPr>
              <p:cNvCxnSpPr>
                <a:stCxn id="49" idx="0"/>
              </p:cNvCxnSpPr>
              <p:nvPr/>
            </p:nvCxnSpPr>
            <p:spPr>
              <a:xfrm flipH="1">
                <a:off x="3033802" y="3753881"/>
                <a:ext cx="188996" cy="9002"/>
              </a:xfrm>
              <a:prstGeom prst="line">
                <a:avLst/>
              </a:prstGeom>
              <a:noFill/>
              <a:ln w="41275" cap="flat" cmpd="sng" algn="ctr">
                <a:solidFill>
                  <a:sysClr val="windowText" lastClr="000000"/>
                </a:solidFill>
                <a:prstDash val="solid"/>
                <a:miter lim="800000"/>
                <a:headEnd type="oval"/>
              </a:ln>
              <a:effectLst/>
            </p:spPr>
          </p:cxnSp>
        </p:grpSp>
        <p:grpSp>
          <p:nvGrpSpPr>
            <p:cNvPr id="25" name="グループ化 24">
              <a:extLst>
                <a:ext uri="{FF2B5EF4-FFF2-40B4-BE49-F238E27FC236}">
                  <a16:creationId xmlns:a16="http://schemas.microsoft.com/office/drawing/2014/main" id="{EAE6D3C8-6BD4-3EC7-30F8-339855D17341}"/>
                </a:ext>
              </a:extLst>
            </p:cNvPr>
            <p:cNvGrpSpPr/>
            <p:nvPr/>
          </p:nvGrpSpPr>
          <p:grpSpPr>
            <a:xfrm rot="813900">
              <a:off x="1218123" y="3503339"/>
              <a:ext cx="398272" cy="538530"/>
              <a:chOff x="2856838" y="3384490"/>
              <a:chExt cx="542925" cy="737553"/>
            </a:xfrm>
          </p:grpSpPr>
          <p:sp>
            <p:nvSpPr>
              <p:cNvPr id="26" name="弦 25">
                <a:extLst>
                  <a:ext uri="{FF2B5EF4-FFF2-40B4-BE49-F238E27FC236}">
                    <a16:creationId xmlns:a16="http://schemas.microsoft.com/office/drawing/2014/main" id="{0E73902D-ADE7-E99C-2174-FB3574011E28}"/>
                  </a:ext>
                </a:extLst>
              </p:cNvPr>
              <p:cNvSpPr/>
              <p:nvPr/>
            </p:nvSpPr>
            <p:spPr>
              <a:xfrm>
                <a:off x="2856838" y="3384490"/>
                <a:ext cx="542925" cy="737553"/>
              </a:xfrm>
              <a:prstGeom prst="chord">
                <a:avLst>
                  <a:gd name="adj1" fmla="val 6470643"/>
                  <a:gd name="adj2" fmla="val 15216368"/>
                </a:avLst>
              </a:prstGeom>
              <a:noFill/>
              <a:ln w="4127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27" name="二等辺三角形 26">
                <a:extLst>
                  <a:ext uri="{FF2B5EF4-FFF2-40B4-BE49-F238E27FC236}">
                    <a16:creationId xmlns:a16="http://schemas.microsoft.com/office/drawing/2014/main" id="{3B937B0E-21F9-777B-63BF-1BF434EF28D0}"/>
                  </a:ext>
                </a:extLst>
              </p:cNvPr>
              <p:cNvSpPr/>
              <p:nvPr/>
            </p:nvSpPr>
            <p:spPr>
              <a:xfrm rot="5400000">
                <a:off x="2938877" y="3668384"/>
                <a:ext cx="378845" cy="188997"/>
              </a:xfrm>
              <a:prstGeom prst="triangle">
                <a:avLst>
                  <a:gd name="adj" fmla="val 47624"/>
                </a:avLst>
              </a:prstGeom>
              <a:noFill/>
              <a:ln w="4127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cxnSp>
            <p:nvCxnSpPr>
              <p:cNvPr id="28" name="直線コネクタ 27">
                <a:extLst>
                  <a:ext uri="{FF2B5EF4-FFF2-40B4-BE49-F238E27FC236}">
                    <a16:creationId xmlns:a16="http://schemas.microsoft.com/office/drawing/2014/main" id="{6952103D-C0FA-4B1B-31CF-4296F5DF8865}"/>
                  </a:ext>
                </a:extLst>
              </p:cNvPr>
              <p:cNvCxnSpPr>
                <a:stCxn id="27" idx="0"/>
              </p:cNvCxnSpPr>
              <p:nvPr/>
            </p:nvCxnSpPr>
            <p:spPr>
              <a:xfrm flipH="1">
                <a:off x="3033802" y="3753881"/>
                <a:ext cx="188996" cy="9002"/>
              </a:xfrm>
              <a:prstGeom prst="line">
                <a:avLst/>
              </a:prstGeom>
              <a:noFill/>
              <a:ln w="41275" cap="flat" cmpd="sng" algn="ctr">
                <a:solidFill>
                  <a:sysClr val="windowText" lastClr="000000"/>
                </a:solidFill>
                <a:prstDash val="solid"/>
                <a:miter lim="800000"/>
                <a:headEnd type="oval"/>
              </a:ln>
              <a:effectLst/>
            </p:spPr>
          </p:cxnSp>
        </p:grpSp>
      </p:grpSp>
      <p:grpSp>
        <p:nvGrpSpPr>
          <p:cNvPr id="30" name="グループ化 29">
            <a:extLst>
              <a:ext uri="{FF2B5EF4-FFF2-40B4-BE49-F238E27FC236}">
                <a16:creationId xmlns:a16="http://schemas.microsoft.com/office/drawing/2014/main" id="{A3E52023-1C8A-730D-1BD9-29962A7DAF90}"/>
              </a:ext>
            </a:extLst>
          </p:cNvPr>
          <p:cNvGrpSpPr/>
          <p:nvPr/>
        </p:nvGrpSpPr>
        <p:grpSpPr>
          <a:xfrm>
            <a:off x="4881600" y="892800"/>
            <a:ext cx="2011895" cy="243520"/>
            <a:chOff x="528309" y="3016181"/>
            <a:chExt cx="2011895" cy="243520"/>
          </a:xfrm>
        </p:grpSpPr>
        <p:sp>
          <p:nvSpPr>
            <p:cNvPr id="34" name="正方形/長方形 33">
              <a:extLst>
                <a:ext uri="{FF2B5EF4-FFF2-40B4-BE49-F238E27FC236}">
                  <a16:creationId xmlns:a16="http://schemas.microsoft.com/office/drawing/2014/main" id="{6868D494-6D87-1DEE-5D5C-3C9E032CCCA6}"/>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B1AE8C09-049B-EE4F-FE06-A2809A13F79D}"/>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9" name="タイトル 8">
            <a:extLst>
              <a:ext uri="{FF2B5EF4-FFF2-40B4-BE49-F238E27FC236}">
                <a16:creationId xmlns:a16="http://schemas.microsoft.com/office/drawing/2014/main" id="{06C07B5E-E4EB-98F3-1932-5F0BB5A09F02}"/>
              </a:ext>
            </a:extLst>
          </p:cNvPr>
          <p:cNvSpPr>
            <a:spLocks noGrp="1"/>
          </p:cNvSpPr>
          <p:nvPr>
            <p:ph type="title"/>
          </p:nvPr>
        </p:nvSpPr>
        <p:spPr>
          <a:xfrm>
            <a:off x="446400" y="85725"/>
            <a:ext cx="4737911" cy="728793"/>
          </a:xfrm>
        </p:spPr>
        <p:txBody>
          <a:bodyPr/>
          <a:lstStyle/>
          <a:p>
            <a:r>
              <a:rPr lang="ja-JP" altLang="en-US"/>
              <a:t>災害重要拠点間無線ネットワークを整備</a:t>
            </a:r>
          </a:p>
        </p:txBody>
      </p:sp>
    </p:spTree>
    <p:extLst>
      <p:ext uri="{BB962C8B-B14F-4D97-AF65-F5344CB8AC3E}">
        <p14:creationId xmlns:p14="http://schemas.microsoft.com/office/powerpoint/2010/main" val="26599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スライド番号プレースホルダー 2">
            <a:extLst>
              <a:ext uri="{FF2B5EF4-FFF2-40B4-BE49-F238E27FC236}">
                <a16:creationId xmlns:a16="http://schemas.microsoft.com/office/drawing/2014/main" id="{6E57291B-C3F2-C349-4557-E494A5B43C7F}"/>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64</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E6E6746D-B03B-440D-71F6-C29EB28F7F35}"/>
              </a:ext>
            </a:extLst>
          </p:cNvPr>
          <p:cNvSpPr>
            <a:spLocks noGrp="1"/>
          </p:cNvSpPr>
          <p:nvPr>
            <p:ph type="body" sz="quarter" idx="13"/>
          </p:nvPr>
        </p:nvSpPr>
        <p:spPr/>
        <p:txBody>
          <a:bodyPr/>
          <a:lstStyle/>
          <a:p>
            <a:r>
              <a:rPr lang="ja-JP" altLang="en-US" dirty="0"/>
              <a:t>便利・安心・安全に暮らせる、魅力・活力のあるまちの</a:t>
            </a:r>
            <a:br>
              <a:rPr lang="ja-JP" altLang="en-US" dirty="0"/>
            </a:br>
            <a:r>
              <a:rPr lang="ja-JP" altLang="en-US" dirty="0"/>
              <a:t>実現に向けた、建設生産プロセスにおける</a:t>
            </a:r>
            <a:r>
              <a:rPr lang="en-US" altLang="ja-JP" dirty="0"/>
              <a:t>DX</a:t>
            </a:r>
            <a:r>
              <a:rPr lang="ja-JP" altLang="en-US" dirty="0"/>
              <a:t>を推進すること。</a:t>
            </a:r>
          </a:p>
        </p:txBody>
      </p:sp>
      <p:sp>
        <p:nvSpPr>
          <p:cNvPr id="31" name="テキスト プレースホルダー 30">
            <a:extLst>
              <a:ext uri="{FF2B5EF4-FFF2-40B4-BE49-F238E27FC236}">
                <a16:creationId xmlns:a16="http://schemas.microsoft.com/office/drawing/2014/main" id="{FA679423-3201-2D51-032B-263F686A07B9}"/>
              </a:ext>
            </a:extLst>
          </p:cNvPr>
          <p:cNvSpPr>
            <a:spLocks noGrp="1"/>
          </p:cNvSpPr>
          <p:nvPr>
            <p:ph type="body" sz="quarter" idx="14"/>
          </p:nvPr>
        </p:nvSpPr>
        <p:spPr/>
        <p:txBody>
          <a:bodyPr/>
          <a:lstStyle/>
          <a:p>
            <a:r>
              <a:rPr lang="ja-JP" altLang="en-US"/>
              <a:t>推進計画に基づき、関係局等によるテーマ</a:t>
            </a:r>
            <a:r>
              <a:rPr lang="en-US" altLang="ja-JP"/>
              <a:t>WG</a:t>
            </a:r>
            <a:r>
              <a:rPr lang="ja-JP" altLang="en-US"/>
              <a:t>を設置し、検討を実施したうえ、事業化を推進。</a:t>
            </a:r>
          </a:p>
        </p:txBody>
      </p:sp>
      <p:graphicFrame>
        <p:nvGraphicFramePr>
          <p:cNvPr id="33" name="表 32">
            <a:extLst>
              <a:ext uri="{FF2B5EF4-FFF2-40B4-BE49-F238E27FC236}">
                <a16:creationId xmlns:a16="http://schemas.microsoft.com/office/drawing/2014/main" id="{F2566A43-7EE7-4D24-F584-08BCEB9D6AF7}"/>
              </a:ext>
            </a:extLst>
          </p:cNvPr>
          <p:cNvGraphicFramePr>
            <a:graphicFrameLocks noGrp="1"/>
          </p:cNvGraphicFramePr>
          <p:nvPr>
            <p:extLst>
              <p:ext uri="{D42A27DB-BD31-4B8C-83A1-F6EECF244321}">
                <p14:modId xmlns:p14="http://schemas.microsoft.com/office/powerpoint/2010/main" val="634784878"/>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5" name="テキスト プレースホルダー 3">
            <a:extLst>
              <a:ext uri="{FF2B5EF4-FFF2-40B4-BE49-F238E27FC236}">
                <a16:creationId xmlns:a16="http://schemas.microsoft.com/office/drawing/2014/main" id="{4E7320A7-B9B0-3CED-9075-68B159CE99A7}"/>
              </a:ext>
            </a:extLst>
          </p:cNvPr>
          <p:cNvSpPr txBox="1">
            <a:spLocks/>
          </p:cNvSpPr>
          <p:nvPr/>
        </p:nvSpPr>
        <p:spPr>
          <a:xfrm>
            <a:off x="445009" y="1185592"/>
            <a:ext cx="4279391" cy="1252808"/>
          </a:xfrm>
          <a:prstGeom prst="rect">
            <a:avLst/>
          </a:prstGeom>
        </p:spPr>
        <p:txBody>
          <a:bodyPr/>
          <a:lstStyle>
            <a:defPPr>
              <a:defRPr lang="en-US"/>
            </a:defPPr>
            <a:lvl1pPr marL="228600" indent="-228600" defTabSz="914400">
              <a:lnSpc>
                <a:spcPct val="90000"/>
              </a:lnSpc>
              <a:spcBef>
                <a:spcPts val="1000"/>
              </a:spcBef>
              <a:buFont typeface="Arial" panose="020B0604020202020204" pitchFamily="34" charset="0"/>
              <a:buChar char="•"/>
              <a:defRPr kumimoji="1" sz="2800"/>
            </a:lvl1pPr>
            <a:lvl2pPr marL="685800" indent="-228600" defTabSz="914400">
              <a:lnSpc>
                <a:spcPct val="90000"/>
              </a:lnSpc>
              <a:spcBef>
                <a:spcPts val="500"/>
              </a:spcBef>
              <a:buFont typeface="Arial" panose="020B0604020202020204" pitchFamily="34" charset="0"/>
              <a:buChar char="•"/>
              <a:defRPr kumimoji="1" sz="2400"/>
            </a:lvl2pPr>
            <a:lvl3pPr marL="87313" lvl="2" indent="-87313" defTabSz="914400">
              <a:lnSpc>
                <a:spcPts val="1400"/>
              </a:lnSpc>
              <a:spcBef>
                <a:spcPts val="500"/>
              </a:spcBef>
              <a:spcAft>
                <a:spcPts val="600"/>
              </a:spcAft>
              <a:buFont typeface="Arial" panose="020B0604020202020204" pitchFamily="34" charset="0"/>
              <a:buChar char="•"/>
              <a:tabLst>
                <a:tab pos="361950" algn="l"/>
              </a:tabLst>
              <a:defRPr kumimoji="1" sz="1100">
                <a:solidFill>
                  <a:srgbClr val="000000"/>
                </a:solidFill>
                <a:latin typeface="Yu Gothic UI" panose="020B0500000000000000" pitchFamily="50" charset="-128"/>
                <a:ea typeface="Yu Gothic UI" panose="020B0500000000000000" pitchFamily="50" charset="-128"/>
              </a:defRPr>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lvl="2">
              <a:lnSpc>
                <a:spcPts val="1500"/>
              </a:lnSpc>
              <a:spcBef>
                <a:spcPts val="0"/>
              </a:spcBef>
            </a:pPr>
            <a:r>
              <a:rPr lang="ja-JP" altLang="en-US" dirty="0"/>
              <a:t>都市・インフラ分野の共通かつ恒久的な業務である建設生産プロセス（計画→設計・積算→施工→維持・運転管理→更新）では、個別分野において、ドローンやデータ活用等、</a:t>
            </a:r>
            <a:r>
              <a:rPr lang="en-US" altLang="ja-JP" dirty="0"/>
              <a:t>DX</a:t>
            </a:r>
            <a:r>
              <a:rPr lang="ja-JP" altLang="en-US" dirty="0"/>
              <a:t>やデジタル化の取組が進められている。</a:t>
            </a:r>
          </a:p>
          <a:p>
            <a:pPr lvl="2">
              <a:lnSpc>
                <a:spcPts val="1500"/>
              </a:lnSpc>
              <a:spcBef>
                <a:spcPts val="0"/>
              </a:spcBef>
            </a:pPr>
            <a:r>
              <a:rPr lang="ja-JP" altLang="en-US" dirty="0"/>
              <a:t>しかしながら、施設の老朽化や労働力不足が見込まれるなか、魅力・活力のあるまちの実現に向けては、各部局が連携して、データやデジタル技術の活用により建設生産プロセスの全体最適化を進め、生産性の向上を図っていくことが重要である。</a:t>
            </a:r>
          </a:p>
          <a:p>
            <a:pPr lvl="2">
              <a:lnSpc>
                <a:spcPts val="1500"/>
              </a:lnSpc>
              <a:spcBef>
                <a:spcPts val="0"/>
              </a:spcBef>
            </a:pPr>
            <a:r>
              <a:rPr lang="ja-JP" altLang="en-US" dirty="0"/>
              <a:t>そのため、</a:t>
            </a:r>
            <a:r>
              <a:rPr lang="en-US" altLang="ja-JP" dirty="0"/>
              <a:t>2024</a:t>
            </a:r>
            <a:r>
              <a:rPr lang="ja-JP" altLang="en-US" dirty="0"/>
              <a:t>年度末に策定した「都市・まち</a:t>
            </a:r>
            <a:r>
              <a:rPr lang="en-US" altLang="ja-JP" dirty="0"/>
              <a:t>DX</a:t>
            </a:r>
            <a:r>
              <a:rPr lang="ja-JP" altLang="en-US" dirty="0"/>
              <a:t>推進計画</a:t>
            </a:r>
            <a:r>
              <a:rPr lang="en-US" altLang="ja-JP" dirty="0"/>
              <a:t>Ver1.0</a:t>
            </a:r>
            <a:r>
              <a:rPr lang="ja-JP" altLang="en-US" dirty="0"/>
              <a:t>」に基づき、建設生産プロセス</a:t>
            </a:r>
            <a:r>
              <a:rPr lang="en-US" altLang="ja-JP" dirty="0"/>
              <a:t>DX</a:t>
            </a:r>
            <a:r>
              <a:rPr lang="ja-JP" altLang="en-US" dirty="0"/>
              <a:t>の具体的な取組を所属横断的に推進するテーマ</a:t>
            </a:r>
            <a:r>
              <a:rPr lang="en-US" altLang="ja-JP" dirty="0"/>
              <a:t>WG</a:t>
            </a:r>
            <a:r>
              <a:rPr lang="ja-JP" altLang="en-US" dirty="0"/>
              <a:t>を実施し、事業化を推進する。</a:t>
            </a:r>
          </a:p>
          <a:p>
            <a:pPr lvl="2">
              <a:lnSpc>
                <a:spcPts val="1500"/>
              </a:lnSpc>
              <a:spcBef>
                <a:spcPts val="0"/>
              </a:spcBef>
            </a:pPr>
            <a:r>
              <a:rPr lang="ja-JP" altLang="en-US" dirty="0"/>
              <a:t>こうした取組により蓄積される都市・インフラ分野のデータを活用し、市民や都市に新たな価値が提供される都市・まち</a:t>
            </a:r>
            <a:r>
              <a:rPr lang="en-US" altLang="ja-JP" dirty="0"/>
              <a:t>DX</a:t>
            </a:r>
            <a:r>
              <a:rPr lang="ja-JP" altLang="en-US" dirty="0"/>
              <a:t>の推進をめざしていく。</a:t>
            </a:r>
          </a:p>
        </p:txBody>
      </p:sp>
      <p:sp>
        <p:nvSpPr>
          <p:cNvPr id="36" name="テキスト プレースホルダー 12">
            <a:extLst>
              <a:ext uri="{FF2B5EF4-FFF2-40B4-BE49-F238E27FC236}">
                <a16:creationId xmlns:a16="http://schemas.microsoft.com/office/drawing/2014/main" id="{8BFABC42-3AA3-95AC-0D38-67EEC3197FA9}"/>
              </a:ext>
            </a:extLst>
          </p:cNvPr>
          <p:cNvSpPr txBox="1">
            <a:spLocks/>
          </p:cNvSpPr>
          <p:nvPr/>
        </p:nvSpPr>
        <p:spPr>
          <a:xfrm>
            <a:off x="457201" y="4419600"/>
            <a:ext cx="2057400"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a:t>2023</a:t>
            </a:r>
            <a:r>
              <a:rPr lang="ja-JP" altLang="en-US" sz="1100"/>
              <a:t>年度に所属横断的な推進体制（</a:t>
            </a:r>
            <a:r>
              <a:rPr lang="en-US" altLang="ja-JP" sz="1100"/>
              <a:t>PT</a:t>
            </a:r>
            <a:r>
              <a:rPr lang="ja-JP" altLang="en-US" sz="1100"/>
              <a:t>）を構築した。　　　</a:t>
            </a:r>
          </a:p>
          <a:p>
            <a:pPr marL="87313" indent="-87313">
              <a:lnSpc>
                <a:spcPts val="1500"/>
              </a:lnSpc>
            </a:pPr>
            <a:r>
              <a:rPr lang="en-US" altLang="ja-JP" sz="1100"/>
              <a:t>2024</a:t>
            </a:r>
            <a:r>
              <a:rPr lang="ja-JP" altLang="en-US" sz="1100"/>
              <a:t>年度に建設生産プロセス</a:t>
            </a:r>
            <a:r>
              <a:rPr lang="en-US" altLang="ja-JP" sz="1100">
                <a:latin typeface="+mn-ea"/>
              </a:rPr>
              <a:t>DX</a:t>
            </a:r>
            <a:r>
              <a:rPr lang="ja-JP" altLang="en-US" sz="1100"/>
              <a:t>としてめざす姿や検討すべきテーマ等を明確化した推進計画の策定及び所属横断的に優先して取り組むテーマを設定した。</a:t>
            </a:r>
          </a:p>
        </p:txBody>
      </p:sp>
      <p:grpSp>
        <p:nvGrpSpPr>
          <p:cNvPr id="37" name="グループ化 36">
            <a:extLst>
              <a:ext uri="{FF2B5EF4-FFF2-40B4-BE49-F238E27FC236}">
                <a16:creationId xmlns:a16="http://schemas.microsoft.com/office/drawing/2014/main" id="{C01F614C-58FE-AA12-3753-9FCBD7277831}"/>
              </a:ext>
            </a:extLst>
          </p:cNvPr>
          <p:cNvGrpSpPr/>
          <p:nvPr/>
        </p:nvGrpSpPr>
        <p:grpSpPr>
          <a:xfrm>
            <a:off x="447675" y="4114800"/>
            <a:ext cx="1375502" cy="243520"/>
            <a:chOff x="528309" y="7695403"/>
            <a:chExt cx="1375502" cy="243520"/>
          </a:xfrm>
        </p:grpSpPr>
        <p:sp>
          <p:nvSpPr>
            <p:cNvPr id="38" name="正方形/長方形 37">
              <a:extLst>
                <a:ext uri="{FF2B5EF4-FFF2-40B4-BE49-F238E27FC236}">
                  <a16:creationId xmlns:a16="http://schemas.microsoft.com/office/drawing/2014/main" id="{FEA7261A-CB54-6407-70CB-B9EE550AB7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A1AD30AB-BBF1-FFE6-3E49-47367DCC58BD}"/>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1" name="正方形/長方形 40">
            <a:extLst>
              <a:ext uri="{FF2B5EF4-FFF2-40B4-BE49-F238E27FC236}">
                <a16:creationId xmlns:a16="http://schemas.microsoft.com/office/drawing/2014/main" id="{AFE73B72-F944-7B6D-58FC-02C88373DEDE}"/>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E61E2143-498F-C5F0-187C-94E22F92CCF5}"/>
              </a:ext>
            </a:extLst>
          </p:cNvPr>
          <p:cNvSpPr/>
          <p:nvPr/>
        </p:nvSpPr>
        <p:spPr>
          <a:xfrm>
            <a:off x="4860000" y="1981200"/>
            <a:ext cx="972000" cy="21336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5" name="表プレースホルダー 20">
            <a:extLst>
              <a:ext uri="{FF2B5EF4-FFF2-40B4-BE49-F238E27FC236}">
                <a16:creationId xmlns:a16="http://schemas.microsoft.com/office/drawing/2014/main" id="{80CE60A1-ABA9-5005-5A10-5842F566E4B8}"/>
              </a:ext>
            </a:extLst>
          </p:cNvPr>
          <p:cNvGraphicFramePr>
            <a:graphicFrameLocks/>
          </p:cNvGraphicFramePr>
          <p:nvPr>
            <p:extLst>
              <p:ext uri="{D42A27DB-BD31-4B8C-83A1-F6EECF244321}">
                <p14:modId xmlns:p14="http://schemas.microsoft.com/office/powerpoint/2010/main" val="1095673887"/>
              </p:ext>
            </p:extLst>
          </p:nvPr>
        </p:nvGraphicFramePr>
        <p:xfrm>
          <a:off x="5979388" y="2438400"/>
          <a:ext cx="3390644" cy="160020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4000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最優先取組テーマを設定（遠隔臨場及び</a:t>
                      </a:r>
                      <a:r>
                        <a:rPr kumimoji="1" lang="en-US" altLang="ja-JP" sz="1000" dirty="0">
                          <a:solidFill>
                            <a:schemeClr val="tx1"/>
                          </a:solidFill>
                          <a:latin typeface="Yu Gothic UI" panose="020B0500000000000000" pitchFamily="50" charset="-128"/>
                          <a:ea typeface="Yu Gothic UI" panose="020B0500000000000000" pitchFamily="50" charset="-128"/>
                        </a:rPr>
                        <a:t>BIM/CIM</a:t>
                      </a: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solidFill>
                      <a:srgbClr val="FCEAED"/>
                    </a:solidFill>
                  </a:tcPr>
                </a:tc>
                <a:extLst>
                  <a:ext uri="{0D108BD9-81ED-4DB2-BD59-A6C34878D82A}">
                    <a16:rowId xmlns:a16="http://schemas.microsoft.com/office/drawing/2014/main" val="137827545"/>
                  </a:ext>
                </a:extLst>
              </a:tr>
              <a:tr h="4000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テーマ</a:t>
                      </a:r>
                      <a:r>
                        <a:rPr kumimoji="1" lang="en-US" altLang="ja-JP" sz="1000">
                          <a:solidFill>
                            <a:schemeClr val="tx1"/>
                          </a:solidFill>
                          <a:latin typeface="Yu Gothic UI" panose="020B0500000000000000" pitchFamily="50" charset="-128"/>
                          <a:ea typeface="Yu Gothic UI" panose="020B0500000000000000" pitchFamily="50" charset="-128"/>
                        </a:rPr>
                        <a:t>WG</a:t>
                      </a:r>
                      <a:r>
                        <a:rPr kumimoji="1" lang="ja-JP" altLang="en-US" sz="1000">
                          <a:solidFill>
                            <a:schemeClr val="tx1"/>
                          </a:solidFill>
                          <a:latin typeface="Yu Gothic UI" panose="020B0500000000000000" pitchFamily="50" charset="-128"/>
                          <a:ea typeface="Yu Gothic UI" panose="020B0500000000000000" pitchFamily="50" charset="-128"/>
                        </a:rPr>
                        <a:t>の実施及び事業化に向けた検討</a:t>
                      </a:r>
                    </a:p>
                  </a:txBody>
                  <a:tcPr anchor="ctr">
                    <a:solidFill>
                      <a:srgbClr val="FCEAED"/>
                    </a:solidFill>
                  </a:tcPr>
                </a:tc>
                <a:extLst>
                  <a:ext uri="{0D108BD9-81ED-4DB2-BD59-A6C34878D82A}">
                    <a16:rowId xmlns:a16="http://schemas.microsoft.com/office/drawing/2014/main" val="3387827350"/>
                  </a:ext>
                </a:extLst>
              </a:tr>
              <a:tr h="4000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テーマ</a:t>
                      </a:r>
                      <a:r>
                        <a:rPr kumimoji="1" lang="en-US" altLang="ja-JP" sz="1000" dirty="0">
                          <a:solidFill>
                            <a:schemeClr val="tx1"/>
                          </a:solidFill>
                          <a:latin typeface="Yu Gothic UI" panose="020B0500000000000000" pitchFamily="50" charset="-128"/>
                          <a:ea typeface="Yu Gothic UI" panose="020B0500000000000000" pitchFamily="50" charset="-128"/>
                        </a:rPr>
                        <a:t>WG</a:t>
                      </a:r>
                      <a:r>
                        <a:rPr kumimoji="1" lang="ja-JP" altLang="en-US" sz="1000" dirty="0">
                          <a:solidFill>
                            <a:schemeClr val="tx1"/>
                          </a:solidFill>
                          <a:latin typeface="Yu Gothic UI" panose="020B0500000000000000" pitchFamily="50" charset="-128"/>
                          <a:ea typeface="Yu Gothic UI" panose="020B0500000000000000" pitchFamily="50" charset="-128"/>
                        </a:rPr>
                        <a:t>の実施（継続または新規）及び事業化に向けた検討</a:t>
                      </a:r>
                    </a:p>
                  </a:txBody>
                  <a:tcPr anchor="ctr">
                    <a:solidFill>
                      <a:srgbClr val="FCEAED"/>
                    </a:solidFill>
                  </a:tcPr>
                </a:tc>
                <a:extLst>
                  <a:ext uri="{0D108BD9-81ED-4DB2-BD59-A6C34878D82A}">
                    <a16:rowId xmlns:a16="http://schemas.microsoft.com/office/drawing/2014/main" val="3011694763"/>
                  </a:ext>
                </a:extLst>
              </a:tr>
              <a:tr h="4000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テーマ</a:t>
                      </a:r>
                      <a:r>
                        <a:rPr kumimoji="1" lang="en-US" altLang="ja-JP" sz="1000" dirty="0">
                          <a:solidFill>
                            <a:schemeClr val="tx1"/>
                          </a:solidFill>
                          <a:latin typeface="Yu Gothic UI" panose="020B0500000000000000" pitchFamily="50" charset="-128"/>
                          <a:ea typeface="Yu Gothic UI" panose="020B0500000000000000" pitchFamily="50" charset="-128"/>
                        </a:rPr>
                        <a:t>WG</a:t>
                      </a:r>
                      <a:r>
                        <a:rPr kumimoji="1" lang="ja-JP" altLang="en-US" sz="1000" dirty="0">
                          <a:solidFill>
                            <a:schemeClr val="tx1"/>
                          </a:solidFill>
                          <a:latin typeface="Yu Gothic UI" panose="020B0500000000000000" pitchFamily="50" charset="-128"/>
                          <a:ea typeface="Yu Gothic UI" panose="020B0500000000000000" pitchFamily="50" charset="-128"/>
                        </a:rPr>
                        <a:t>の実施（継続または新規）及び事業化に向けた検討</a:t>
                      </a: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48" name="グループ化 47">
            <a:extLst>
              <a:ext uri="{FF2B5EF4-FFF2-40B4-BE49-F238E27FC236}">
                <a16:creationId xmlns:a16="http://schemas.microsoft.com/office/drawing/2014/main" id="{6BE9C5F3-E393-EB58-B956-B3B0AA858F50}"/>
              </a:ext>
            </a:extLst>
          </p:cNvPr>
          <p:cNvGrpSpPr/>
          <p:nvPr/>
        </p:nvGrpSpPr>
        <p:grpSpPr>
          <a:xfrm>
            <a:off x="4881838" y="4419600"/>
            <a:ext cx="1157494" cy="243520"/>
            <a:chOff x="528309" y="7695403"/>
            <a:chExt cx="1157494" cy="243520"/>
          </a:xfrm>
        </p:grpSpPr>
        <p:sp>
          <p:nvSpPr>
            <p:cNvPr id="49" name="正方形/長方形 48">
              <a:extLst>
                <a:ext uri="{FF2B5EF4-FFF2-40B4-BE49-F238E27FC236}">
                  <a16:creationId xmlns:a16="http://schemas.microsoft.com/office/drawing/2014/main" id="{583A10B2-9796-8807-A525-A2175937090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C78F7137-ABA1-D81D-2801-9E6ACFB6F4B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1" name="正方形/長方形 50">
            <a:extLst>
              <a:ext uri="{FF2B5EF4-FFF2-40B4-BE49-F238E27FC236}">
                <a16:creationId xmlns:a16="http://schemas.microsoft.com/office/drawing/2014/main" id="{257C2CB4-B31B-A4FF-AE51-9378FF45B12B}"/>
              </a:ext>
            </a:extLst>
          </p:cNvPr>
          <p:cNvSpPr/>
          <p:nvPr/>
        </p:nvSpPr>
        <p:spPr>
          <a:xfrm>
            <a:off x="6972478" y="4778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2" name="正方形/長方形 51">
            <a:extLst>
              <a:ext uri="{FF2B5EF4-FFF2-40B4-BE49-F238E27FC236}">
                <a16:creationId xmlns:a16="http://schemas.microsoft.com/office/drawing/2014/main" id="{98F17134-E71C-144E-F329-28CF2AF27A53}"/>
              </a:ext>
            </a:extLst>
          </p:cNvPr>
          <p:cNvSpPr/>
          <p:nvPr/>
        </p:nvSpPr>
        <p:spPr>
          <a:xfrm>
            <a:off x="5928478" y="4778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3" name="正方形/長方形 52">
            <a:extLst>
              <a:ext uri="{FF2B5EF4-FFF2-40B4-BE49-F238E27FC236}">
                <a16:creationId xmlns:a16="http://schemas.microsoft.com/office/drawing/2014/main" id="{3C6DCD2E-22A7-AB51-D93A-19EF40B5F3C6}"/>
              </a:ext>
            </a:extLst>
          </p:cNvPr>
          <p:cNvSpPr/>
          <p:nvPr/>
        </p:nvSpPr>
        <p:spPr>
          <a:xfrm>
            <a:off x="8016478" y="4778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テキスト ボックス 53">
            <a:extLst>
              <a:ext uri="{FF2B5EF4-FFF2-40B4-BE49-F238E27FC236}">
                <a16:creationId xmlns:a16="http://schemas.microsoft.com/office/drawing/2014/main" id="{CD3942DC-B510-3EF9-D8C4-AAAD1FCA3E4A}"/>
              </a:ext>
            </a:extLst>
          </p:cNvPr>
          <p:cNvSpPr txBox="1"/>
          <p:nvPr/>
        </p:nvSpPr>
        <p:spPr>
          <a:xfrm>
            <a:off x="4881838" y="5086406"/>
            <a:ext cx="972000" cy="707142"/>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テーマ</a:t>
            </a:r>
            <a:r>
              <a:rPr kumimoji="1" lang="en-US" altLang="ja-JP" sz="1000" b="1">
                <a:solidFill>
                  <a:srgbClr val="FFFFFF"/>
                </a:solidFill>
                <a:latin typeface="Yu Gothic UI" panose="020B0500000000000000" pitchFamily="50" charset="-128"/>
                <a:ea typeface="Yu Gothic UI" panose="020B0500000000000000" pitchFamily="50" charset="-128"/>
              </a:rPr>
              <a:t>WG</a:t>
            </a:r>
          </a:p>
        </p:txBody>
      </p:sp>
      <p:sp>
        <p:nvSpPr>
          <p:cNvPr id="55" name="テキスト ボックス 54">
            <a:extLst>
              <a:ext uri="{FF2B5EF4-FFF2-40B4-BE49-F238E27FC236}">
                <a16:creationId xmlns:a16="http://schemas.microsoft.com/office/drawing/2014/main" id="{D5C5BC7E-035E-C84F-5BD0-1E89E1531C7D}"/>
              </a:ext>
            </a:extLst>
          </p:cNvPr>
          <p:cNvSpPr txBox="1"/>
          <p:nvPr/>
        </p:nvSpPr>
        <p:spPr>
          <a:xfrm>
            <a:off x="4881838" y="5861691"/>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en-US" altLang="ja-JP" sz="1000" b="1">
                <a:solidFill>
                  <a:srgbClr val="FFFFFF"/>
                </a:solidFill>
                <a:latin typeface="Yu Gothic UI" panose="020B0500000000000000" pitchFamily="50" charset="-128"/>
                <a:ea typeface="Yu Gothic UI" panose="020B0500000000000000" pitchFamily="50" charset="-128"/>
              </a:rPr>
              <a:t>PT</a:t>
            </a:r>
            <a:endParaRPr lang="zh-TW" altLang="en-US" sz="1000" b="1">
              <a:solidFill>
                <a:srgbClr val="FFFFFF"/>
              </a:solidFill>
              <a:latin typeface="Yu Gothic UI" panose="020B0500000000000000" pitchFamily="50" charset="-128"/>
              <a:ea typeface="Yu Gothic UI" panose="020B0500000000000000" pitchFamily="50" charset="-128"/>
            </a:endParaRPr>
          </a:p>
        </p:txBody>
      </p:sp>
      <p:sp>
        <p:nvSpPr>
          <p:cNvPr id="56" name="ホームベース 30">
            <a:extLst>
              <a:ext uri="{FF2B5EF4-FFF2-40B4-BE49-F238E27FC236}">
                <a16:creationId xmlns:a16="http://schemas.microsoft.com/office/drawing/2014/main" id="{8FF14CAD-46F2-E947-5AE7-F9C8B40BE436}"/>
              </a:ext>
            </a:extLst>
          </p:cNvPr>
          <p:cNvSpPr/>
          <p:nvPr/>
        </p:nvSpPr>
        <p:spPr>
          <a:xfrm>
            <a:off x="5928478" y="5086406"/>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所属横断的に</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実施</a:t>
            </a:r>
          </a:p>
        </p:txBody>
      </p:sp>
      <p:sp>
        <p:nvSpPr>
          <p:cNvPr id="57" name="ホームベース 30">
            <a:extLst>
              <a:ext uri="{FF2B5EF4-FFF2-40B4-BE49-F238E27FC236}">
                <a16:creationId xmlns:a16="http://schemas.microsoft.com/office/drawing/2014/main" id="{9F989D71-C078-F1EB-5328-E6E161A59E66}"/>
              </a:ext>
            </a:extLst>
          </p:cNvPr>
          <p:cNvSpPr/>
          <p:nvPr/>
        </p:nvSpPr>
        <p:spPr>
          <a:xfrm>
            <a:off x="5928478" y="5861691"/>
            <a:ext cx="3063122" cy="465257"/>
          </a:xfrm>
          <a:prstGeom prst="homePlate">
            <a:avLst>
              <a:gd name="adj" fmla="val 16895"/>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テーマ</a:t>
            </a:r>
            <a:r>
              <a:rPr kumimoji="1" lang="en-US" altLang="ja-JP" sz="9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rPr>
              <a:t>WG</a:t>
            </a:r>
            <a:r>
              <a:rPr kumimoji="1" lang="ja-JP" altLang="en-US" sz="9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rPr>
              <a:t>の進捗確認及び新規テーマ</a:t>
            </a:r>
            <a:r>
              <a:rPr kumimoji="1" lang="en-US" altLang="ja-JP" sz="900">
                <a:solidFill>
                  <a:schemeClr val="tx1"/>
                </a:solidFill>
                <a:latin typeface="Yu Gothic UI" panose="020B0500000000000000" pitchFamily="50" charset="-128"/>
                <a:ea typeface="Yu Gothic UI" panose="020B0500000000000000" pitchFamily="50" charset="-128"/>
              </a:rPr>
              <a:t>WG</a:t>
            </a:r>
            <a:r>
              <a:rPr kumimoji="1" lang="ja-JP" altLang="en-US" sz="900">
                <a:solidFill>
                  <a:schemeClr val="tx1"/>
                </a:solidFill>
                <a:latin typeface="Yu Gothic UI" panose="020B0500000000000000" pitchFamily="50" charset="-128"/>
                <a:ea typeface="Yu Gothic UI" panose="020B0500000000000000" pitchFamily="50" charset="-128"/>
              </a:rPr>
              <a:t>の検討</a:t>
            </a:r>
            <a:r>
              <a:rPr kumimoji="0" lang="ja-JP" altLang="en-US" sz="9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rPr>
              <a:t>​</a:t>
            </a:r>
            <a:endParaRPr kumimoji="1" lang="ja-JP" altLang="en-US" sz="9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endParaRPr>
          </a:p>
        </p:txBody>
      </p:sp>
      <p:sp>
        <p:nvSpPr>
          <p:cNvPr id="59" name="ホームベース 30">
            <a:extLst>
              <a:ext uri="{FF2B5EF4-FFF2-40B4-BE49-F238E27FC236}">
                <a16:creationId xmlns:a16="http://schemas.microsoft.com/office/drawing/2014/main" id="{2563CCCD-8F85-7347-2930-145AF07D3473}"/>
              </a:ext>
            </a:extLst>
          </p:cNvPr>
          <p:cNvSpPr/>
          <p:nvPr/>
        </p:nvSpPr>
        <p:spPr>
          <a:xfrm>
            <a:off x="6972478" y="5088548"/>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所属横断的に</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実施</a:t>
            </a:r>
          </a:p>
        </p:txBody>
      </p:sp>
      <p:sp>
        <p:nvSpPr>
          <p:cNvPr id="60" name="ホームベース 30">
            <a:extLst>
              <a:ext uri="{FF2B5EF4-FFF2-40B4-BE49-F238E27FC236}">
                <a16:creationId xmlns:a16="http://schemas.microsoft.com/office/drawing/2014/main" id="{F12838F6-49EC-5CC1-0C22-1B5A225F3401}"/>
              </a:ext>
            </a:extLst>
          </p:cNvPr>
          <p:cNvSpPr/>
          <p:nvPr/>
        </p:nvSpPr>
        <p:spPr>
          <a:xfrm>
            <a:off x="8016478" y="5088548"/>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所属横断的に</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実施</a:t>
            </a:r>
          </a:p>
        </p:txBody>
      </p:sp>
      <p:sp>
        <p:nvSpPr>
          <p:cNvPr id="61" name="ホームベース 30">
            <a:extLst>
              <a:ext uri="{FF2B5EF4-FFF2-40B4-BE49-F238E27FC236}">
                <a16:creationId xmlns:a16="http://schemas.microsoft.com/office/drawing/2014/main" id="{486E9CEA-7841-A5B8-8FC7-59A23E86F460}"/>
              </a:ext>
            </a:extLst>
          </p:cNvPr>
          <p:cNvSpPr/>
          <p:nvPr/>
        </p:nvSpPr>
        <p:spPr>
          <a:xfrm>
            <a:off x="5928478" y="5467406"/>
            <a:ext cx="1005722" cy="324000"/>
          </a:xfrm>
          <a:prstGeom prst="homePlate">
            <a:avLst>
              <a:gd name="adj" fmla="val 21574"/>
            </a:avLst>
          </a:prstGeom>
          <a:solidFill>
            <a:schemeClr val="bg1"/>
          </a:solidFill>
          <a:ln w="28575">
            <a:solidFill>
              <a:srgbClr val="AF1932"/>
            </a:solidFill>
            <a:prstDash val="sysDash"/>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各所属において</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事業化検討</a:t>
            </a:r>
          </a:p>
        </p:txBody>
      </p:sp>
      <p:sp>
        <p:nvSpPr>
          <p:cNvPr id="62" name="ホームベース 30">
            <a:extLst>
              <a:ext uri="{FF2B5EF4-FFF2-40B4-BE49-F238E27FC236}">
                <a16:creationId xmlns:a16="http://schemas.microsoft.com/office/drawing/2014/main" id="{6B9376FD-723B-7431-64AC-FFCB3CD28A2B}"/>
              </a:ext>
            </a:extLst>
          </p:cNvPr>
          <p:cNvSpPr/>
          <p:nvPr/>
        </p:nvSpPr>
        <p:spPr>
          <a:xfrm>
            <a:off x="6972478" y="5469548"/>
            <a:ext cx="1005722" cy="324000"/>
          </a:xfrm>
          <a:prstGeom prst="homePlate">
            <a:avLst>
              <a:gd name="adj" fmla="val 21574"/>
            </a:avLst>
          </a:prstGeom>
          <a:solidFill>
            <a:schemeClr val="bg1"/>
          </a:solidFill>
          <a:ln w="28575">
            <a:solidFill>
              <a:srgbClr val="AF1932"/>
            </a:solidFill>
            <a:prstDash val="sysDash"/>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各所属において事業化検討</a:t>
            </a:r>
          </a:p>
        </p:txBody>
      </p:sp>
      <p:sp>
        <p:nvSpPr>
          <p:cNvPr id="63" name="ホームベース 30">
            <a:extLst>
              <a:ext uri="{FF2B5EF4-FFF2-40B4-BE49-F238E27FC236}">
                <a16:creationId xmlns:a16="http://schemas.microsoft.com/office/drawing/2014/main" id="{D23B0CDF-6188-8419-34FF-5DC831024C13}"/>
              </a:ext>
            </a:extLst>
          </p:cNvPr>
          <p:cNvSpPr/>
          <p:nvPr/>
        </p:nvSpPr>
        <p:spPr>
          <a:xfrm>
            <a:off x="8016478" y="5469548"/>
            <a:ext cx="1005722" cy="324000"/>
          </a:xfrm>
          <a:prstGeom prst="homePlate">
            <a:avLst>
              <a:gd name="adj" fmla="val 21574"/>
            </a:avLst>
          </a:prstGeom>
          <a:solidFill>
            <a:schemeClr val="bg1"/>
          </a:solidFill>
          <a:ln w="28575">
            <a:solidFill>
              <a:srgbClr val="AF1932"/>
            </a:solidFill>
            <a:prstDash val="sysDash"/>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各所属において事業化検討</a:t>
            </a:r>
          </a:p>
        </p:txBody>
      </p:sp>
      <p:grpSp>
        <p:nvGrpSpPr>
          <p:cNvPr id="6" name="グループ化 5">
            <a:extLst>
              <a:ext uri="{FF2B5EF4-FFF2-40B4-BE49-F238E27FC236}">
                <a16:creationId xmlns:a16="http://schemas.microsoft.com/office/drawing/2014/main" id="{59E70062-FFF0-61D1-6F85-5B21CE9E5A90}"/>
              </a:ext>
            </a:extLst>
          </p:cNvPr>
          <p:cNvGrpSpPr/>
          <p:nvPr/>
        </p:nvGrpSpPr>
        <p:grpSpPr>
          <a:xfrm>
            <a:off x="4881600" y="892800"/>
            <a:ext cx="2011895" cy="243520"/>
            <a:chOff x="528309" y="3016181"/>
            <a:chExt cx="2011895" cy="243520"/>
          </a:xfrm>
        </p:grpSpPr>
        <p:sp>
          <p:nvSpPr>
            <p:cNvPr id="7" name="正方形/長方形 6">
              <a:extLst>
                <a:ext uri="{FF2B5EF4-FFF2-40B4-BE49-F238E27FC236}">
                  <a16:creationId xmlns:a16="http://schemas.microsoft.com/office/drawing/2014/main" id="{38378662-4186-A0E7-739A-A040FCF2D8CD}"/>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372341C8-F265-B6DB-E9F5-A38C951604F0}"/>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4" name="タイトル 8">
            <a:extLst>
              <a:ext uri="{FF2B5EF4-FFF2-40B4-BE49-F238E27FC236}">
                <a16:creationId xmlns:a16="http://schemas.microsoft.com/office/drawing/2014/main" id="{F78C3D6E-95B9-DC33-4127-30D664FADFC8}"/>
              </a:ext>
            </a:extLst>
          </p:cNvPr>
          <p:cNvSpPr>
            <a:spLocks noGrp="1"/>
          </p:cNvSpPr>
          <p:nvPr>
            <p:ph type="title"/>
          </p:nvPr>
        </p:nvSpPr>
        <p:spPr>
          <a:xfrm>
            <a:off x="446400" y="85725"/>
            <a:ext cx="4737911" cy="728793"/>
          </a:xfrm>
        </p:spPr>
        <p:txBody>
          <a:bodyPr/>
          <a:lstStyle/>
          <a:p>
            <a:r>
              <a:rPr lang="ja-JP" altLang="en-US"/>
              <a:t>建設生産プロセスにおける</a:t>
            </a:r>
            <a:r>
              <a:rPr lang="en-US" altLang="ja-JP"/>
              <a:t>DX</a:t>
            </a:r>
            <a:r>
              <a:rPr lang="ja-JP" altLang="en-US"/>
              <a:t>を推進</a:t>
            </a:r>
          </a:p>
        </p:txBody>
      </p:sp>
      <p:pic>
        <p:nvPicPr>
          <p:cNvPr id="2" name="図 1">
            <a:extLst>
              <a:ext uri="{FF2B5EF4-FFF2-40B4-BE49-F238E27FC236}">
                <a16:creationId xmlns:a16="http://schemas.microsoft.com/office/drawing/2014/main" id="{89D8D57D-0DA4-3143-8C3C-280B6E9900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1044" y="4449027"/>
            <a:ext cx="1935083" cy="1869645"/>
          </a:xfrm>
          <a:prstGeom prst="rect">
            <a:avLst/>
          </a:prstGeom>
        </p:spPr>
      </p:pic>
    </p:spTree>
    <p:extLst>
      <p:ext uri="{BB962C8B-B14F-4D97-AF65-F5344CB8AC3E}">
        <p14:creationId xmlns:p14="http://schemas.microsoft.com/office/powerpoint/2010/main" val="14468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DBACA-EBAD-D2EE-8EE7-A58FF4A6AD37}"/>
            </a:ext>
          </a:extLst>
        </p:cNvPr>
        <p:cNvGrpSpPr/>
        <p:nvPr/>
      </p:nvGrpSpPr>
      <p:grpSpPr>
        <a:xfrm>
          <a:off x="0" y="0"/>
          <a:ext cx="0" cy="0"/>
          <a:chOff x="0" y="0"/>
          <a:chExt cx="0" cy="0"/>
        </a:xfrm>
      </p:grpSpPr>
      <p:sp>
        <p:nvSpPr>
          <p:cNvPr id="46" name="スライド番号プレースホルダー 2">
            <a:extLst>
              <a:ext uri="{FF2B5EF4-FFF2-40B4-BE49-F238E27FC236}">
                <a16:creationId xmlns:a16="http://schemas.microsoft.com/office/drawing/2014/main" id="{08C00664-5EA1-94E1-3B3C-6B43B5EFF85B}"/>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82</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09F5EFD3-81D2-8CF8-D822-D0DC8939BF5F}"/>
              </a:ext>
            </a:extLst>
          </p:cNvPr>
          <p:cNvSpPr>
            <a:spLocks noGrp="1"/>
          </p:cNvSpPr>
          <p:nvPr>
            <p:ph type="body" sz="quarter" idx="13"/>
          </p:nvPr>
        </p:nvSpPr>
        <p:spPr>
          <a:xfrm>
            <a:off x="5904000" y="1378550"/>
            <a:ext cx="3414740" cy="663928"/>
          </a:xfrm>
        </p:spPr>
        <p:txBody>
          <a:bodyPr/>
          <a:lstStyle/>
          <a:p>
            <a:r>
              <a:rPr lang="ja-JP" altLang="en-US"/>
              <a:t>水位・カメラ映像を監視し、河川の状況を把握することで、水防時の円滑な情報共有ができていること。</a:t>
            </a:r>
          </a:p>
          <a:p>
            <a:r>
              <a:rPr lang="ja-JP" altLang="en-US"/>
              <a:t>市民が自発的に水位・カメラ映像を取得し、河川氾濫等災害への備えに活用できていること。</a:t>
            </a:r>
          </a:p>
        </p:txBody>
      </p:sp>
      <p:sp>
        <p:nvSpPr>
          <p:cNvPr id="31" name="テキスト プレースホルダー 30">
            <a:extLst>
              <a:ext uri="{FF2B5EF4-FFF2-40B4-BE49-F238E27FC236}">
                <a16:creationId xmlns:a16="http://schemas.microsoft.com/office/drawing/2014/main" id="{BEF3047F-0B0C-5143-4CA0-11A52D32A37A}"/>
              </a:ext>
            </a:extLst>
          </p:cNvPr>
          <p:cNvSpPr>
            <a:spLocks noGrp="1"/>
          </p:cNvSpPr>
          <p:nvPr>
            <p:ph type="body" sz="quarter" idx="14"/>
          </p:nvPr>
        </p:nvSpPr>
        <p:spPr>
          <a:xfrm>
            <a:off x="5904000" y="2199922"/>
            <a:ext cx="3414740" cy="511528"/>
          </a:xfrm>
        </p:spPr>
        <p:txBody>
          <a:bodyPr/>
          <a:lstStyle/>
          <a:p>
            <a:pPr>
              <a:lnSpc>
                <a:spcPts val="1500"/>
              </a:lnSpc>
            </a:pPr>
            <a:r>
              <a:rPr lang="ja-JP" altLang="en-US" sz="1100">
                <a:latin typeface="Yu Gothic UI" panose="020B0500000000000000" pitchFamily="50" charset="-128"/>
                <a:ea typeface="Yu Gothic UI" panose="020B0500000000000000" pitchFamily="50" charset="-128"/>
              </a:rPr>
              <a:t>本市管理河川の情報（水位・カメラ映像等）を大阪府</a:t>
            </a:r>
            <a:r>
              <a:rPr lang="en-US" altLang="ja-JP" sz="1100">
                <a:latin typeface="Yu Gothic UI" panose="020B0500000000000000" pitchFamily="50" charset="-128"/>
                <a:ea typeface="Yu Gothic UI" panose="020B0500000000000000" pitchFamily="50" charset="-128"/>
              </a:rPr>
              <a:t>HP</a:t>
            </a:r>
            <a:r>
              <a:rPr lang="ja-JP" altLang="en-US" sz="1100">
                <a:latin typeface="Yu Gothic UI" panose="020B0500000000000000" pitchFamily="50" charset="-128"/>
                <a:ea typeface="Yu Gothic UI" panose="020B0500000000000000" pitchFamily="50" charset="-128"/>
              </a:rPr>
              <a:t>に国や府の管理河川と併せて公開する。</a:t>
            </a:r>
          </a:p>
        </p:txBody>
      </p:sp>
      <p:graphicFrame>
        <p:nvGraphicFramePr>
          <p:cNvPr id="33" name="表 32">
            <a:extLst>
              <a:ext uri="{FF2B5EF4-FFF2-40B4-BE49-F238E27FC236}">
                <a16:creationId xmlns:a16="http://schemas.microsoft.com/office/drawing/2014/main" id="{E791D321-D65E-5E7A-D617-99FE79AF1424}"/>
              </a:ext>
            </a:extLst>
          </p:cNvPr>
          <p:cNvGraphicFramePr>
            <a:graphicFrameLocks noGrp="1"/>
          </p:cNvGraphicFramePr>
          <p:nvPr>
            <p:extLst>
              <p:ext uri="{D42A27DB-BD31-4B8C-83A1-F6EECF244321}">
                <p14:modId xmlns:p14="http://schemas.microsoft.com/office/powerpoint/2010/main" val="624898778"/>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41" name="正方形/長方形 40">
            <a:extLst>
              <a:ext uri="{FF2B5EF4-FFF2-40B4-BE49-F238E27FC236}">
                <a16:creationId xmlns:a16="http://schemas.microsoft.com/office/drawing/2014/main" id="{FC421C61-BC50-49C6-FA94-1DD40061A62A}"/>
              </a:ext>
            </a:extLst>
          </p:cNvPr>
          <p:cNvSpPr/>
          <p:nvPr/>
        </p:nvSpPr>
        <p:spPr>
          <a:xfrm>
            <a:off x="4860000" y="1296000"/>
            <a:ext cx="972000" cy="8376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0BA0E86B-30DE-E559-90FA-6475CC1253E7}"/>
              </a:ext>
            </a:extLst>
          </p:cNvPr>
          <p:cNvSpPr/>
          <p:nvPr/>
        </p:nvSpPr>
        <p:spPr>
          <a:xfrm>
            <a:off x="4860000" y="2209800"/>
            <a:ext cx="972000" cy="2057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5" name="表プレースホルダー 20">
            <a:extLst>
              <a:ext uri="{FF2B5EF4-FFF2-40B4-BE49-F238E27FC236}">
                <a16:creationId xmlns:a16="http://schemas.microsoft.com/office/drawing/2014/main" id="{5E3F6B8A-3027-1853-E84A-ECF4EE8BE45D}"/>
              </a:ext>
            </a:extLst>
          </p:cNvPr>
          <p:cNvGraphicFramePr>
            <a:graphicFrameLocks/>
          </p:cNvGraphicFramePr>
          <p:nvPr>
            <p:extLst>
              <p:ext uri="{D42A27DB-BD31-4B8C-83A1-F6EECF244321}">
                <p14:modId xmlns:p14="http://schemas.microsoft.com/office/powerpoint/2010/main" val="3041918295"/>
              </p:ext>
            </p:extLst>
          </p:nvPr>
        </p:nvGraphicFramePr>
        <p:xfrm>
          <a:off x="5979388" y="2667000"/>
          <a:ext cx="3390644" cy="151638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監視設備の試験運用・</a:t>
                      </a:r>
                      <a:endParaRPr kumimoji="1" lang="en-US" altLang="ja-JP" sz="1000">
                        <a:solidFill>
                          <a:schemeClr val="tx1"/>
                        </a:solidFill>
                        <a:latin typeface="Yu Gothic UI" panose="020B0500000000000000" pitchFamily="50" charset="-128"/>
                        <a:ea typeface="Yu Gothic UI" panose="020B0500000000000000" pitchFamily="50" charset="-128"/>
                      </a:endParaRPr>
                    </a:p>
                    <a:p>
                      <a:r>
                        <a:rPr kumimoji="1" lang="ja-JP" altLang="en-US" sz="1000">
                          <a:solidFill>
                            <a:schemeClr val="tx1"/>
                          </a:solidFill>
                          <a:latin typeface="Yu Gothic UI" panose="020B0500000000000000" pitchFamily="50" charset="-128"/>
                          <a:ea typeface="Yu Gothic UI" panose="020B0500000000000000" pitchFamily="50" charset="-128"/>
                        </a:rPr>
                        <a:t>一般公開に向けたシステム構築</a:t>
                      </a:r>
                    </a:p>
                  </a:txBody>
                  <a:tcPr anchor="ctr">
                    <a:solidFill>
                      <a:srgbClr val="FCEAED"/>
                    </a:solidFill>
                  </a:tcPr>
                </a:tc>
                <a:extLst>
                  <a:ext uri="{0D108BD9-81ED-4DB2-BD59-A6C34878D82A}">
                    <a16:rowId xmlns:a16="http://schemas.microsoft.com/office/drawing/2014/main" val="3387827350"/>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一般公開に向けたシステム構築・</a:t>
                      </a:r>
                      <a:endParaRPr kumimoji="1" lang="en-US" altLang="ja-JP" sz="100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一般公開の開始</a:t>
                      </a:r>
                    </a:p>
                  </a:txBody>
                  <a:tcPr anchor="ctr">
                    <a:solidFill>
                      <a:srgbClr val="FCEAED"/>
                    </a:solidFill>
                  </a:tcPr>
                </a:tc>
                <a:extLst>
                  <a:ext uri="{0D108BD9-81ED-4DB2-BD59-A6C34878D82A}">
                    <a16:rowId xmlns:a16="http://schemas.microsoft.com/office/drawing/2014/main" val="3011694763"/>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運用</a:t>
                      </a: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5" name="グループ化 4">
            <a:extLst>
              <a:ext uri="{FF2B5EF4-FFF2-40B4-BE49-F238E27FC236}">
                <a16:creationId xmlns:a16="http://schemas.microsoft.com/office/drawing/2014/main" id="{AAC0A0F9-52DB-27F1-6C7F-8A21418FD897}"/>
              </a:ext>
            </a:extLst>
          </p:cNvPr>
          <p:cNvGrpSpPr/>
          <p:nvPr/>
        </p:nvGrpSpPr>
        <p:grpSpPr>
          <a:xfrm>
            <a:off x="4881838" y="4648200"/>
            <a:ext cx="1157494" cy="243520"/>
            <a:chOff x="528309" y="7695403"/>
            <a:chExt cx="1157494" cy="243520"/>
          </a:xfrm>
        </p:grpSpPr>
        <p:sp>
          <p:nvSpPr>
            <p:cNvPr id="6" name="正方形/長方形 5">
              <a:extLst>
                <a:ext uri="{FF2B5EF4-FFF2-40B4-BE49-F238E27FC236}">
                  <a16:creationId xmlns:a16="http://schemas.microsoft.com/office/drawing/2014/main" id="{3DF3EA72-0734-3B6A-24E2-C6607ABFC65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2121E4B2-18EC-3D2A-17ED-61592C6D3AE6}"/>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7" name="テキスト ボックス 36">
            <a:extLst>
              <a:ext uri="{FF2B5EF4-FFF2-40B4-BE49-F238E27FC236}">
                <a16:creationId xmlns:a16="http://schemas.microsoft.com/office/drawing/2014/main" id="{A20126D1-0F71-1776-665F-9385466665D4}"/>
              </a:ext>
            </a:extLst>
          </p:cNvPr>
          <p:cNvSpPr txBox="1"/>
          <p:nvPr/>
        </p:nvSpPr>
        <p:spPr>
          <a:xfrm>
            <a:off x="3033207" y="3315443"/>
            <a:ext cx="1277609" cy="216206"/>
          </a:xfrm>
          <a:prstGeom prst="rect">
            <a:avLst/>
          </a:prstGeom>
          <a:noFill/>
        </p:spPr>
        <p:txBody>
          <a:bodyPr wrap="square" rtlCol="0">
            <a:spAutoFit/>
          </a:bodyPr>
          <a:lstStyle/>
          <a:p>
            <a:r>
              <a:rPr kumimoji="1" lang="ja-JP" altLang="en-US" sz="1100">
                <a:solidFill>
                  <a:schemeClr val="bg1"/>
                </a:solidFill>
                <a:latin typeface="Yu Gothic UI" panose="020B0500000000000000" pitchFamily="50" charset="-128"/>
                <a:ea typeface="Yu Gothic UI" panose="020B0500000000000000" pitchFamily="50" charset="-128"/>
              </a:rPr>
              <a:t>平常時の河川状況</a:t>
            </a:r>
          </a:p>
        </p:txBody>
      </p:sp>
      <p:grpSp>
        <p:nvGrpSpPr>
          <p:cNvPr id="18" name="グループ化 17">
            <a:extLst>
              <a:ext uri="{FF2B5EF4-FFF2-40B4-BE49-F238E27FC236}">
                <a16:creationId xmlns:a16="http://schemas.microsoft.com/office/drawing/2014/main" id="{2CF09331-4867-29AB-B394-93BE7B5F5CE7}"/>
              </a:ext>
            </a:extLst>
          </p:cNvPr>
          <p:cNvGrpSpPr/>
          <p:nvPr/>
        </p:nvGrpSpPr>
        <p:grpSpPr>
          <a:xfrm>
            <a:off x="4881600" y="892800"/>
            <a:ext cx="2011895" cy="243520"/>
            <a:chOff x="528309" y="3016181"/>
            <a:chExt cx="2011895" cy="243520"/>
          </a:xfrm>
        </p:grpSpPr>
        <p:sp>
          <p:nvSpPr>
            <p:cNvPr id="19" name="正方形/長方形 18">
              <a:extLst>
                <a:ext uri="{FF2B5EF4-FFF2-40B4-BE49-F238E27FC236}">
                  <a16:creationId xmlns:a16="http://schemas.microsoft.com/office/drawing/2014/main" id="{E496AAAA-1205-90F3-8B10-1130EAFB16E7}"/>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1" name="テキスト ボックス 20">
              <a:extLst>
                <a:ext uri="{FF2B5EF4-FFF2-40B4-BE49-F238E27FC236}">
                  <a16:creationId xmlns:a16="http://schemas.microsoft.com/office/drawing/2014/main" id="{B513F4E6-4397-0BAE-2891-17962064111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3" name="テキスト プレースホルダー 3">
            <a:extLst>
              <a:ext uri="{FF2B5EF4-FFF2-40B4-BE49-F238E27FC236}">
                <a16:creationId xmlns:a16="http://schemas.microsoft.com/office/drawing/2014/main" id="{02D9D51E-EAEE-EDA1-8B2D-5D1BB7D4AF9C}"/>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本市河川の情報（水位・カメラ映像等）を監視することにより河川の状況を早期に把握し河川氾濫等災害に備える。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本市河川の情報（水位・カメラ映像等）を直接河川に行くことなく、大阪府</a:t>
            </a:r>
            <a:r>
              <a:rPr lang="en-US" altLang="ja-JP" sz="1100">
                <a:solidFill>
                  <a:srgbClr val="000000"/>
                </a:solidFill>
                <a:latin typeface="Yu Gothic UI" panose="020B0500000000000000" pitchFamily="50" charset="-128"/>
                <a:ea typeface="Yu Gothic UI" panose="020B0500000000000000" pitchFamily="50" charset="-128"/>
              </a:rPr>
              <a:t>HP</a:t>
            </a:r>
            <a:r>
              <a:rPr lang="ja-JP" altLang="en-US" sz="1100">
                <a:solidFill>
                  <a:srgbClr val="000000"/>
                </a:solidFill>
                <a:latin typeface="Yu Gothic UI" panose="020B0500000000000000" pitchFamily="50" charset="-128"/>
                <a:ea typeface="Yu Gothic UI" panose="020B0500000000000000" pitchFamily="50" charset="-128"/>
              </a:rPr>
              <a:t>からリアルタイムで確認できるようにすることで、河川氾濫等災害時の安全・安心の確保を推進する。</a:t>
            </a:r>
          </a:p>
        </p:txBody>
      </p:sp>
      <p:grpSp>
        <p:nvGrpSpPr>
          <p:cNvPr id="15" name="グループ化 14">
            <a:extLst>
              <a:ext uri="{FF2B5EF4-FFF2-40B4-BE49-F238E27FC236}">
                <a16:creationId xmlns:a16="http://schemas.microsoft.com/office/drawing/2014/main" id="{72500D1E-8C0C-2B6D-5AD4-AD749545BF31}"/>
              </a:ext>
            </a:extLst>
          </p:cNvPr>
          <p:cNvGrpSpPr/>
          <p:nvPr/>
        </p:nvGrpSpPr>
        <p:grpSpPr>
          <a:xfrm>
            <a:off x="602206" y="3263543"/>
            <a:ext cx="3996457" cy="1889517"/>
            <a:chOff x="441250" y="3409805"/>
            <a:chExt cx="4208341" cy="1989696"/>
          </a:xfrm>
        </p:grpSpPr>
        <p:pic>
          <p:nvPicPr>
            <p:cNvPr id="16" name="図 15">
              <a:extLst>
                <a:ext uri="{FF2B5EF4-FFF2-40B4-BE49-F238E27FC236}">
                  <a16:creationId xmlns:a16="http://schemas.microsoft.com/office/drawing/2014/main" id="{D24B36ED-5932-2968-04BA-690B96513B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250" y="3409805"/>
              <a:ext cx="4208341" cy="1989696"/>
            </a:xfrm>
            <a:prstGeom prst="rect">
              <a:avLst/>
            </a:prstGeom>
          </p:spPr>
        </p:pic>
        <p:sp>
          <p:nvSpPr>
            <p:cNvPr id="17" name="正方形/長方形 16">
              <a:extLst>
                <a:ext uri="{FF2B5EF4-FFF2-40B4-BE49-F238E27FC236}">
                  <a16:creationId xmlns:a16="http://schemas.microsoft.com/office/drawing/2014/main" id="{AB26F02C-CAA5-90DB-1C2F-3EFF4D37259F}"/>
                </a:ext>
              </a:extLst>
            </p:cNvPr>
            <p:cNvSpPr/>
            <p:nvPr/>
          </p:nvSpPr>
          <p:spPr>
            <a:xfrm>
              <a:off x="501468" y="3462494"/>
              <a:ext cx="595617" cy="12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22" name="正方形/長方形 21">
              <a:extLst>
                <a:ext uri="{FF2B5EF4-FFF2-40B4-BE49-F238E27FC236}">
                  <a16:creationId xmlns:a16="http://schemas.microsoft.com/office/drawing/2014/main" id="{14E6DCEF-9CD8-8785-8CBB-DD41145964B3}"/>
                </a:ext>
              </a:extLst>
            </p:cNvPr>
            <p:cNvSpPr/>
            <p:nvPr/>
          </p:nvSpPr>
          <p:spPr>
            <a:xfrm>
              <a:off x="2947111" y="3432790"/>
              <a:ext cx="1653358" cy="12309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grpSp>
      <p:sp>
        <p:nvSpPr>
          <p:cNvPr id="23" name="テキスト ボックス 22">
            <a:extLst>
              <a:ext uri="{FF2B5EF4-FFF2-40B4-BE49-F238E27FC236}">
                <a16:creationId xmlns:a16="http://schemas.microsoft.com/office/drawing/2014/main" id="{695E8E9E-C935-521B-943B-F13FF071C807}"/>
              </a:ext>
            </a:extLst>
          </p:cNvPr>
          <p:cNvSpPr txBox="1"/>
          <p:nvPr/>
        </p:nvSpPr>
        <p:spPr>
          <a:xfrm>
            <a:off x="514895" y="3009690"/>
            <a:ext cx="1545907" cy="261610"/>
          </a:xfrm>
          <a:prstGeom prst="rect">
            <a:avLst/>
          </a:prstGeom>
          <a:noFill/>
        </p:spPr>
        <p:txBody>
          <a:bodyPr wrap="square" rtlCol="0">
            <a:spAutoFit/>
          </a:bodyPr>
          <a:lstStyle/>
          <a:p>
            <a:r>
              <a:rPr kumimoji="1" lang="ja-JP" altLang="en-US" sz="1100">
                <a:latin typeface="Yu Gothic UI" panose="020B0500000000000000" pitchFamily="50" charset="-128"/>
                <a:ea typeface="Yu Gothic UI" panose="020B0500000000000000" pitchFamily="50" charset="-128"/>
              </a:rPr>
              <a:t>カメラ画像表示イメージ</a:t>
            </a:r>
          </a:p>
        </p:txBody>
      </p:sp>
      <p:sp>
        <p:nvSpPr>
          <p:cNvPr id="4" name="タイトル 8">
            <a:extLst>
              <a:ext uri="{FF2B5EF4-FFF2-40B4-BE49-F238E27FC236}">
                <a16:creationId xmlns:a16="http://schemas.microsoft.com/office/drawing/2014/main" id="{B4A78D86-9819-B250-5C5C-2685CFA0C6C2}"/>
              </a:ext>
            </a:extLst>
          </p:cNvPr>
          <p:cNvSpPr>
            <a:spLocks noGrp="1"/>
          </p:cNvSpPr>
          <p:nvPr>
            <p:ph type="title"/>
          </p:nvPr>
        </p:nvSpPr>
        <p:spPr>
          <a:xfrm>
            <a:off x="446400" y="85725"/>
            <a:ext cx="4737911" cy="728793"/>
          </a:xfrm>
        </p:spPr>
        <p:txBody>
          <a:bodyPr/>
          <a:lstStyle/>
          <a:p>
            <a:r>
              <a:rPr lang="ja-JP" altLang="en-US"/>
              <a:t>防災・減災に向けた</a:t>
            </a:r>
            <a:br>
              <a:rPr lang="en-US" altLang="ja-JP"/>
            </a:br>
            <a:r>
              <a:rPr lang="ja-JP" altLang="en-US"/>
              <a:t>　河川防災情報発信の高度化</a:t>
            </a:r>
          </a:p>
        </p:txBody>
      </p:sp>
      <p:sp>
        <p:nvSpPr>
          <p:cNvPr id="2" name="正方形/長方形 1">
            <a:extLst>
              <a:ext uri="{FF2B5EF4-FFF2-40B4-BE49-F238E27FC236}">
                <a16:creationId xmlns:a16="http://schemas.microsoft.com/office/drawing/2014/main" id="{C65A683C-A8A9-2723-0640-D6314935CBFC}"/>
              </a:ext>
            </a:extLst>
          </p:cNvPr>
          <p:cNvSpPr/>
          <p:nvPr/>
        </p:nvSpPr>
        <p:spPr>
          <a:xfrm>
            <a:off x="7096141" y="496698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3" name="正方形/長方形 2">
            <a:extLst>
              <a:ext uri="{FF2B5EF4-FFF2-40B4-BE49-F238E27FC236}">
                <a16:creationId xmlns:a16="http://schemas.microsoft.com/office/drawing/2014/main" id="{9AA1CE38-8CFB-9537-87F3-FF4F42582062}"/>
              </a:ext>
            </a:extLst>
          </p:cNvPr>
          <p:cNvSpPr/>
          <p:nvPr/>
        </p:nvSpPr>
        <p:spPr>
          <a:xfrm>
            <a:off x="6052141" y="496698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 name="正方形/長方形 8">
            <a:extLst>
              <a:ext uri="{FF2B5EF4-FFF2-40B4-BE49-F238E27FC236}">
                <a16:creationId xmlns:a16="http://schemas.microsoft.com/office/drawing/2014/main" id="{346EF228-7273-93CF-0721-3E21E08F734D}"/>
              </a:ext>
            </a:extLst>
          </p:cNvPr>
          <p:cNvSpPr/>
          <p:nvPr/>
        </p:nvSpPr>
        <p:spPr>
          <a:xfrm>
            <a:off x="8140141" y="496698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4" name="テキスト ボックス 23">
            <a:extLst>
              <a:ext uri="{FF2B5EF4-FFF2-40B4-BE49-F238E27FC236}">
                <a16:creationId xmlns:a16="http://schemas.microsoft.com/office/drawing/2014/main" id="{B57F7363-A5E2-1ADA-82C6-69979D160CA8}"/>
              </a:ext>
            </a:extLst>
          </p:cNvPr>
          <p:cNvSpPr txBox="1"/>
          <p:nvPr/>
        </p:nvSpPr>
        <p:spPr>
          <a:xfrm>
            <a:off x="5005501" y="5274748"/>
            <a:ext cx="972000" cy="468000"/>
          </a:xfrm>
          <a:prstGeom prst="rect">
            <a:avLst/>
          </a:prstGeom>
          <a:solidFill>
            <a:srgbClr val="AF1932"/>
          </a:solid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河川監視設備の設置</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BD1EBC90-F1A4-8CA3-8975-1BB255DFDFC6}"/>
              </a:ext>
            </a:extLst>
          </p:cNvPr>
          <p:cNvSpPr txBox="1"/>
          <p:nvPr/>
        </p:nvSpPr>
        <p:spPr>
          <a:xfrm>
            <a:off x="5005501" y="5769096"/>
            <a:ext cx="972000" cy="468000"/>
          </a:xfrm>
          <a:prstGeom prst="rect">
            <a:avLst/>
          </a:prstGeom>
          <a:solidFill>
            <a:srgbClr val="AF1932"/>
          </a:solid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河川情報の　　一般公開</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6" name="ホームベース 30">
            <a:extLst>
              <a:ext uri="{FF2B5EF4-FFF2-40B4-BE49-F238E27FC236}">
                <a16:creationId xmlns:a16="http://schemas.microsoft.com/office/drawing/2014/main" id="{A9743475-694A-61C0-767D-FEDC536D4D17}"/>
              </a:ext>
            </a:extLst>
          </p:cNvPr>
          <p:cNvSpPr/>
          <p:nvPr/>
        </p:nvSpPr>
        <p:spPr>
          <a:xfrm>
            <a:off x="6051620" y="5780526"/>
            <a:ext cx="1603006" cy="21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システム構築</a:t>
            </a:r>
          </a:p>
        </p:txBody>
      </p:sp>
      <p:sp>
        <p:nvSpPr>
          <p:cNvPr id="27" name="ホームベース 30">
            <a:extLst>
              <a:ext uri="{FF2B5EF4-FFF2-40B4-BE49-F238E27FC236}">
                <a16:creationId xmlns:a16="http://schemas.microsoft.com/office/drawing/2014/main" id="{F058379B-E626-43F5-BB25-823288DB1283}"/>
              </a:ext>
            </a:extLst>
          </p:cNvPr>
          <p:cNvSpPr/>
          <p:nvPr/>
        </p:nvSpPr>
        <p:spPr>
          <a:xfrm>
            <a:off x="6052141" y="5274748"/>
            <a:ext cx="1008125" cy="46799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試験運用</a:t>
            </a:r>
          </a:p>
        </p:txBody>
      </p:sp>
      <p:sp>
        <p:nvSpPr>
          <p:cNvPr id="28" name="ホームベース 30">
            <a:extLst>
              <a:ext uri="{FF2B5EF4-FFF2-40B4-BE49-F238E27FC236}">
                <a16:creationId xmlns:a16="http://schemas.microsoft.com/office/drawing/2014/main" id="{65F1E222-E01A-3CD8-BAD0-5922FC8C5175}"/>
              </a:ext>
            </a:extLst>
          </p:cNvPr>
          <p:cNvSpPr/>
          <p:nvPr/>
        </p:nvSpPr>
        <p:spPr>
          <a:xfrm>
            <a:off x="7685628" y="5780526"/>
            <a:ext cx="1475056" cy="47528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一般公開</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29" name="ホームベース 30">
            <a:extLst>
              <a:ext uri="{FF2B5EF4-FFF2-40B4-BE49-F238E27FC236}">
                <a16:creationId xmlns:a16="http://schemas.microsoft.com/office/drawing/2014/main" id="{7E4FC511-8D9A-8F8F-4F97-502A70ED4566}"/>
              </a:ext>
            </a:extLst>
          </p:cNvPr>
          <p:cNvSpPr/>
          <p:nvPr/>
        </p:nvSpPr>
        <p:spPr>
          <a:xfrm>
            <a:off x="7096140" y="5274749"/>
            <a:ext cx="2064543" cy="46799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a:t>
            </a:r>
          </a:p>
        </p:txBody>
      </p:sp>
      <p:sp>
        <p:nvSpPr>
          <p:cNvPr id="30" name="ホームベース 30">
            <a:extLst>
              <a:ext uri="{FF2B5EF4-FFF2-40B4-BE49-F238E27FC236}">
                <a16:creationId xmlns:a16="http://schemas.microsoft.com/office/drawing/2014/main" id="{BDF27FE2-6A2F-6290-9F92-BBE2712D7F87}"/>
              </a:ext>
            </a:extLst>
          </p:cNvPr>
          <p:cNvSpPr/>
          <p:nvPr/>
        </p:nvSpPr>
        <p:spPr>
          <a:xfrm>
            <a:off x="6423248" y="6039809"/>
            <a:ext cx="1231902" cy="21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試験運用</a:t>
            </a:r>
          </a:p>
        </p:txBody>
      </p:sp>
      <p:sp>
        <p:nvSpPr>
          <p:cNvPr id="8" name="テキスト ボックス 7">
            <a:extLst>
              <a:ext uri="{FF2B5EF4-FFF2-40B4-BE49-F238E27FC236}">
                <a16:creationId xmlns:a16="http://schemas.microsoft.com/office/drawing/2014/main" id="{72A8846F-EB39-0F34-4B25-71C7EDAB4B51}"/>
              </a:ext>
            </a:extLst>
          </p:cNvPr>
          <p:cNvSpPr txBox="1"/>
          <p:nvPr/>
        </p:nvSpPr>
        <p:spPr>
          <a:xfrm>
            <a:off x="1059406" y="5128562"/>
            <a:ext cx="1277609" cy="261610"/>
          </a:xfrm>
          <a:prstGeom prst="rect">
            <a:avLst/>
          </a:prstGeom>
          <a:noFill/>
        </p:spPr>
        <p:txBody>
          <a:bodyPr wrap="square" rtlCol="0">
            <a:spAutoFit/>
          </a:bodyPr>
          <a:lstStyle/>
          <a:p>
            <a:r>
              <a:rPr kumimoji="1" lang="ja-JP" altLang="en-US" sz="1100">
                <a:latin typeface="Yu Gothic UI" panose="020B0500000000000000" pitchFamily="50" charset="-128"/>
                <a:ea typeface="Yu Gothic UI" panose="020B0500000000000000" pitchFamily="50" charset="-128"/>
              </a:rPr>
              <a:t>現在の河川状況</a:t>
            </a:r>
          </a:p>
        </p:txBody>
      </p:sp>
      <p:sp>
        <p:nvSpPr>
          <p:cNvPr id="10" name="テキスト ボックス 9">
            <a:extLst>
              <a:ext uri="{FF2B5EF4-FFF2-40B4-BE49-F238E27FC236}">
                <a16:creationId xmlns:a16="http://schemas.microsoft.com/office/drawing/2014/main" id="{0824DA19-2AE9-D937-29AC-31214087B702}"/>
              </a:ext>
            </a:extLst>
          </p:cNvPr>
          <p:cNvSpPr txBox="1"/>
          <p:nvPr/>
        </p:nvSpPr>
        <p:spPr>
          <a:xfrm>
            <a:off x="3128152" y="4662767"/>
            <a:ext cx="1277609" cy="261610"/>
          </a:xfrm>
          <a:prstGeom prst="rect">
            <a:avLst/>
          </a:prstGeom>
          <a:noFill/>
        </p:spPr>
        <p:txBody>
          <a:bodyPr wrap="square" rtlCol="0">
            <a:spAutoFit/>
          </a:bodyPr>
          <a:lstStyle/>
          <a:p>
            <a:r>
              <a:rPr kumimoji="1" lang="ja-JP" altLang="en-US" sz="1100">
                <a:latin typeface="Yu Gothic UI" panose="020B0500000000000000" pitchFamily="50" charset="-128"/>
                <a:ea typeface="Yu Gothic UI" panose="020B0500000000000000" pitchFamily="50" charset="-128"/>
              </a:rPr>
              <a:t>平常時の河川状況</a:t>
            </a:r>
          </a:p>
        </p:txBody>
      </p:sp>
    </p:spTree>
    <p:extLst>
      <p:ext uri="{BB962C8B-B14F-4D97-AF65-F5344CB8AC3E}">
        <p14:creationId xmlns:p14="http://schemas.microsoft.com/office/powerpoint/2010/main" val="422986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28D6A-DCDF-5B0A-8C56-2767485E2EB5}"/>
            </a:ext>
          </a:extLst>
        </p:cNvPr>
        <p:cNvGrpSpPr/>
        <p:nvPr/>
      </p:nvGrpSpPr>
      <p:grpSpPr>
        <a:xfrm>
          <a:off x="0" y="0"/>
          <a:ext cx="0" cy="0"/>
          <a:chOff x="0" y="0"/>
          <a:chExt cx="0" cy="0"/>
        </a:xfrm>
      </p:grpSpPr>
      <p:sp>
        <p:nvSpPr>
          <p:cNvPr id="46" name="スライド番号プレースホルダー 2">
            <a:extLst>
              <a:ext uri="{FF2B5EF4-FFF2-40B4-BE49-F238E27FC236}">
                <a16:creationId xmlns:a16="http://schemas.microsoft.com/office/drawing/2014/main" id="{FC37BDCA-0EB2-BC9C-9343-5973E270048D}"/>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83</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048B1916-7F8A-08A2-AB7B-8134F5463C65}"/>
              </a:ext>
            </a:extLst>
          </p:cNvPr>
          <p:cNvSpPr>
            <a:spLocks noGrp="1"/>
          </p:cNvSpPr>
          <p:nvPr>
            <p:ph type="body" sz="quarter" idx="13"/>
          </p:nvPr>
        </p:nvSpPr>
        <p:spPr/>
        <p:txBody>
          <a:bodyPr/>
          <a:lstStyle/>
          <a:p>
            <a:r>
              <a:rPr lang="en-US" altLang="ja-JP"/>
              <a:t>CONPAS</a:t>
            </a:r>
            <a:r>
              <a:rPr lang="ja-JP" altLang="en-US"/>
              <a:t>が大阪港のコンテナターミナルに導入され、ゲート処理時間やコンテナ車両のターミナル滞在時間の短縮などにより、コンテナターミナル周辺道路におけるコンテナ車両の滞留が解消されていること。</a:t>
            </a:r>
          </a:p>
        </p:txBody>
      </p:sp>
      <p:sp>
        <p:nvSpPr>
          <p:cNvPr id="31" name="テキスト プレースホルダー 30">
            <a:extLst>
              <a:ext uri="{FF2B5EF4-FFF2-40B4-BE49-F238E27FC236}">
                <a16:creationId xmlns:a16="http://schemas.microsoft.com/office/drawing/2014/main" id="{E458E335-97DA-FEED-28BF-444C2795927A}"/>
              </a:ext>
            </a:extLst>
          </p:cNvPr>
          <p:cNvSpPr>
            <a:spLocks noGrp="1"/>
          </p:cNvSpPr>
          <p:nvPr>
            <p:ph type="body" sz="quarter" idx="14"/>
          </p:nvPr>
        </p:nvSpPr>
        <p:spPr>
          <a:xfrm>
            <a:off x="5904000" y="2130072"/>
            <a:ext cx="3414740" cy="511528"/>
          </a:xfrm>
        </p:spPr>
        <p:txBody>
          <a:bodyPr/>
          <a:lstStyle/>
          <a:p>
            <a:pPr>
              <a:lnSpc>
                <a:spcPts val="1500"/>
              </a:lnSpc>
            </a:pPr>
            <a:r>
              <a:rPr lang="ja-JP" altLang="en-US" sz="1100">
                <a:latin typeface="Yu Gothic UI" panose="020B0500000000000000" pitchFamily="50" charset="-128"/>
                <a:ea typeface="Yu Gothic UI" panose="020B0500000000000000" pitchFamily="50" charset="-128"/>
              </a:rPr>
              <a:t>夢洲</a:t>
            </a:r>
            <a:r>
              <a:rPr lang="ja-JP" altLang="en-US">
                <a:latin typeface="Yu Gothic UI" panose="020B0500000000000000" pitchFamily="50" charset="-128"/>
                <a:ea typeface="Yu Gothic UI" panose="020B0500000000000000" pitchFamily="50" charset="-128"/>
              </a:rPr>
              <a:t>コンテナターミナルにおける</a:t>
            </a:r>
            <a:r>
              <a:rPr lang="en-US" altLang="ja-JP">
                <a:latin typeface="Yu Gothic UI" panose="020B0500000000000000" pitchFamily="50" charset="-128"/>
                <a:ea typeface="Yu Gothic UI" panose="020B0500000000000000" pitchFamily="50" charset="-128"/>
              </a:rPr>
              <a:t>CONPAS</a:t>
            </a:r>
            <a:r>
              <a:rPr lang="ja-JP" altLang="en-US">
                <a:latin typeface="Yu Gothic UI" panose="020B0500000000000000" pitchFamily="50" charset="-128"/>
                <a:ea typeface="Yu Gothic UI" panose="020B0500000000000000" pitchFamily="50" charset="-128"/>
              </a:rPr>
              <a:t>の利用者の拡大</a:t>
            </a:r>
            <a:endParaRPr lang="en-US" altLang="ja-JP">
              <a:latin typeface="Yu Gothic UI" panose="020B0500000000000000" pitchFamily="50" charset="-128"/>
              <a:ea typeface="Yu Gothic UI" panose="020B0500000000000000" pitchFamily="50" charset="-128"/>
            </a:endParaRPr>
          </a:p>
          <a:p>
            <a:pPr marL="0" indent="0">
              <a:lnSpc>
                <a:spcPts val="1500"/>
              </a:lnSpc>
              <a:buNone/>
            </a:pPr>
            <a:r>
              <a:rPr kumimoji="1" lang="en-US" altLang="ja-JP" sz="900">
                <a:latin typeface="Yu Gothic UI" panose="020B0500000000000000" pitchFamily="50" charset="-128"/>
                <a:ea typeface="Yu Gothic UI" panose="020B0500000000000000" pitchFamily="50" charset="-128"/>
              </a:rPr>
              <a:t>※</a:t>
            </a:r>
            <a:r>
              <a:rPr kumimoji="1" lang="ja-JP" altLang="en-US" sz="900">
                <a:latin typeface="Yu Gothic UI" panose="020B0500000000000000" pitchFamily="50" charset="-128"/>
                <a:ea typeface="Yu Gothic UI" panose="020B0500000000000000" pitchFamily="50" charset="-128"/>
              </a:rPr>
              <a:t>本アクションプランについては数値的な指標の設定は行っておりません。</a:t>
            </a:r>
          </a:p>
        </p:txBody>
      </p:sp>
      <p:graphicFrame>
        <p:nvGraphicFramePr>
          <p:cNvPr id="33" name="表 32">
            <a:extLst>
              <a:ext uri="{FF2B5EF4-FFF2-40B4-BE49-F238E27FC236}">
                <a16:creationId xmlns:a16="http://schemas.microsoft.com/office/drawing/2014/main" id="{389EA48D-B7DE-2EED-7A7B-2F54211BC206}"/>
              </a:ext>
            </a:extLst>
          </p:cNvPr>
          <p:cNvGraphicFramePr>
            <a:graphicFrameLocks noGrp="1"/>
          </p:cNvGraphicFramePr>
          <p:nvPr>
            <p:extLst>
              <p:ext uri="{D42A27DB-BD31-4B8C-83A1-F6EECF244321}">
                <p14:modId xmlns:p14="http://schemas.microsoft.com/office/powerpoint/2010/main" val="1225679893"/>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35" name="テキスト プレースホルダー 3">
            <a:extLst>
              <a:ext uri="{FF2B5EF4-FFF2-40B4-BE49-F238E27FC236}">
                <a16:creationId xmlns:a16="http://schemas.microsoft.com/office/drawing/2014/main" id="{035C2577-063C-804F-533C-FDEC524BC2DE}"/>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大阪港では、道路上にコンテナターミナル入場待ち車両の滞留が発生することがあるため、国土交通省が開発した新しい港湾情報システム「</a:t>
            </a:r>
            <a:r>
              <a:rPr lang="en-US" altLang="ja-JP" sz="1100">
                <a:solidFill>
                  <a:srgbClr val="000000"/>
                </a:solidFill>
                <a:latin typeface="Yu Gothic UI" panose="020B0500000000000000" pitchFamily="50" charset="-128"/>
                <a:ea typeface="Yu Gothic UI" panose="020B0500000000000000" pitchFamily="50" charset="-128"/>
              </a:rPr>
              <a:t>CONPAS</a:t>
            </a:r>
            <a:r>
              <a:rPr lang="ja-JP" altLang="en-US" sz="1100">
                <a:solidFill>
                  <a:srgbClr val="000000"/>
                </a:solidFill>
                <a:latin typeface="Yu Gothic UI" panose="020B0500000000000000" pitchFamily="50" charset="-128"/>
                <a:ea typeface="Yu Gothic UI" panose="020B0500000000000000" pitchFamily="50" charset="-128"/>
              </a:rPr>
              <a:t>」</a:t>
            </a:r>
            <a:r>
              <a:rPr lang="en-US" altLang="ja-JP" sz="700">
                <a:solidFill>
                  <a:srgbClr val="000000"/>
                </a:solidFill>
                <a:latin typeface="Yu Gothic UI" panose="020B0500000000000000" pitchFamily="50" charset="-128"/>
                <a:ea typeface="Yu Gothic UI" panose="020B0500000000000000" pitchFamily="50" charset="-128"/>
              </a:rPr>
              <a:t>※</a:t>
            </a:r>
            <a:r>
              <a:rPr lang="ja-JP" altLang="en-US" sz="1100">
                <a:solidFill>
                  <a:srgbClr val="000000"/>
                </a:solidFill>
                <a:latin typeface="Yu Gothic UI" panose="020B0500000000000000" pitchFamily="50" charset="-128"/>
                <a:ea typeface="Yu Gothic UI" panose="020B0500000000000000" pitchFamily="50" charset="-128"/>
              </a:rPr>
              <a:t>の導入に向けて、近畿地方整備局と阪神国際港湾株式会社とともに取り組み、コンテナ車両のターミナルのゲート前混雑の解消やターミナル滞在時間の短縮を図り、コンテナ物流の効率化と生産性向上をめざす。</a:t>
            </a:r>
          </a:p>
          <a:p>
            <a:pPr marL="87313" lvl="2" indent="-87313">
              <a:lnSpc>
                <a:spcPts val="1500"/>
              </a:lnSpc>
              <a:spcBef>
                <a:spcPts val="0"/>
              </a:spcBef>
              <a:spcAft>
                <a:spcPts val="600"/>
              </a:spcAft>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また、</a:t>
            </a:r>
            <a:r>
              <a:rPr lang="en-US" altLang="ja-JP" sz="1100">
                <a:solidFill>
                  <a:srgbClr val="000000"/>
                </a:solidFill>
                <a:latin typeface="Yu Gothic UI" panose="020B0500000000000000" pitchFamily="50" charset="-128"/>
                <a:ea typeface="Yu Gothic UI" panose="020B0500000000000000" pitchFamily="50" charset="-128"/>
              </a:rPr>
              <a:t>CONPAS</a:t>
            </a:r>
            <a:r>
              <a:rPr lang="ja-JP" altLang="en-US" sz="1100">
                <a:solidFill>
                  <a:srgbClr val="000000"/>
                </a:solidFill>
                <a:latin typeface="Yu Gothic UI" panose="020B0500000000000000" pitchFamily="50" charset="-128"/>
                <a:ea typeface="Yu Gothic UI" panose="020B0500000000000000" pitchFamily="50" charset="-128"/>
              </a:rPr>
              <a:t>と自社システムを接続する事業者への支援や、阪神国際港湾株式会社と連携して専用携帯端末のドライバーへの貸与など、</a:t>
            </a:r>
            <a:r>
              <a:rPr lang="en-US" altLang="ja-JP" sz="1100">
                <a:solidFill>
                  <a:srgbClr val="000000"/>
                </a:solidFill>
                <a:latin typeface="Yu Gothic UI" panose="020B0500000000000000" pitchFamily="50" charset="-128"/>
                <a:ea typeface="Yu Gothic UI" panose="020B0500000000000000" pitchFamily="50" charset="-128"/>
              </a:rPr>
              <a:t>CONPAS</a:t>
            </a:r>
            <a:r>
              <a:rPr lang="ja-JP" altLang="en-US" sz="1100">
                <a:solidFill>
                  <a:srgbClr val="000000"/>
                </a:solidFill>
                <a:latin typeface="Yu Gothic UI" panose="020B0500000000000000" pitchFamily="50" charset="-128"/>
                <a:ea typeface="Yu Gothic UI" panose="020B0500000000000000" pitchFamily="50" charset="-128"/>
              </a:rPr>
              <a:t>の利用拡大の取組も行う。</a:t>
            </a:r>
            <a:br>
              <a:rPr lang="en-US" altLang="ja-JP" sz="1100">
                <a:solidFill>
                  <a:srgbClr val="000000"/>
                </a:solidFill>
                <a:latin typeface="Yu Gothic UI" panose="020B0500000000000000" pitchFamily="50" charset="-128"/>
                <a:ea typeface="Yu Gothic UI" panose="020B0500000000000000" pitchFamily="50" charset="-128"/>
              </a:rPr>
            </a:br>
            <a:br>
              <a:rPr lang="en-US" altLang="ja-JP" sz="1100">
                <a:solidFill>
                  <a:srgbClr val="000000"/>
                </a:solidFill>
                <a:latin typeface="Yu Gothic UI" panose="020B0500000000000000" pitchFamily="50" charset="-128"/>
                <a:ea typeface="Yu Gothic UI" panose="020B0500000000000000" pitchFamily="50" charset="-128"/>
              </a:rPr>
            </a:br>
            <a:r>
              <a:rPr kumimoji="1" lang="en-US" altLang="ja-JP" sz="1100">
                <a:latin typeface="Yu Gothic UI" panose="020B0500000000000000" pitchFamily="50" charset="-128"/>
                <a:ea typeface="Yu Gothic UI" panose="020B0500000000000000" pitchFamily="50" charset="-128"/>
              </a:rPr>
              <a:t>※</a:t>
            </a:r>
            <a:r>
              <a:rPr kumimoji="1" lang="en-US" altLang="ja-JP" sz="1100" u="sng">
                <a:latin typeface="Yu Gothic UI" panose="020B0500000000000000" pitchFamily="50" charset="-128"/>
                <a:ea typeface="Yu Gothic UI" panose="020B0500000000000000" pitchFamily="50" charset="-128"/>
              </a:rPr>
              <a:t>Con</a:t>
            </a:r>
            <a:r>
              <a:rPr kumimoji="1" lang="en-US" altLang="ja-JP" sz="1100">
                <a:latin typeface="Yu Gothic UI" panose="020B0500000000000000" pitchFamily="50" charset="-128"/>
                <a:ea typeface="Yu Gothic UI" panose="020B0500000000000000" pitchFamily="50" charset="-128"/>
              </a:rPr>
              <a:t>tainer Fast </a:t>
            </a:r>
            <a:r>
              <a:rPr kumimoji="1" lang="en-US" altLang="ja-JP" sz="1100" u="sng">
                <a:latin typeface="Yu Gothic UI" panose="020B0500000000000000" pitchFamily="50" charset="-128"/>
                <a:ea typeface="Yu Gothic UI" panose="020B0500000000000000" pitchFamily="50" charset="-128"/>
              </a:rPr>
              <a:t>Pas</a:t>
            </a:r>
            <a:r>
              <a:rPr kumimoji="1" lang="en-US" altLang="ja-JP" sz="1100">
                <a:latin typeface="Yu Gothic UI" panose="020B0500000000000000" pitchFamily="50" charset="-128"/>
                <a:ea typeface="Yu Gothic UI" panose="020B0500000000000000" pitchFamily="50" charset="-128"/>
              </a:rPr>
              <a:t>s</a:t>
            </a:r>
            <a:r>
              <a:rPr kumimoji="1" lang="ja-JP" altLang="en-US" sz="1100">
                <a:latin typeface="Yu Gothic UI" panose="020B0500000000000000" pitchFamily="50" charset="-128"/>
                <a:ea typeface="Yu Gothic UI" panose="020B0500000000000000" pitchFamily="50" charset="-128"/>
              </a:rPr>
              <a:t>の略</a:t>
            </a:r>
          </a:p>
        </p:txBody>
      </p:sp>
      <p:sp>
        <p:nvSpPr>
          <p:cNvPr id="41" name="正方形/長方形 40">
            <a:extLst>
              <a:ext uri="{FF2B5EF4-FFF2-40B4-BE49-F238E27FC236}">
                <a16:creationId xmlns:a16="http://schemas.microsoft.com/office/drawing/2014/main" id="{D3C57BDE-DC01-88C5-95DB-ADCB3C33AEBA}"/>
              </a:ext>
            </a:extLst>
          </p:cNvPr>
          <p:cNvSpPr/>
          <p:nvPr/>
        </p:nvSpPr>
        <p:spPr>
          <a:xfrm>
            <a:off x="4860000" y="1296000"/>
            <a:ext cx="972000" cy="685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D8A520BD-B907-3080-360B-D4D5DE25EDC8}"/>
              </a:ext>
            </a:extLst>
          </p:cNvPr>
          <p:cNvSpPr/>
          <p:nvPr/>
        </p:nvSpPr>
        <p:spPr>
          <a:xfrm>
            <a:off x="4860000" y="2057400"/>
            <a:ext cx="972000" cy="76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5" name="グループ化 4">
            <a:extLst>
              <a:ext uri="{FF2B5EF4-FFF2-40B4-BE49-F238E27FC236}">
                <a16:creationId xmlns:a16="http://schemas.microsoft.com/office/drawing/2014/main" id="{F5CC223D-7128-6C08-434B-20EFEAF9704E}"/>
              </a:ext>
            </a:extLst>
          </p:cNvPr>
          <p:cNvGrpSpPr/>
          <p:nvPr/>
        </p:nvGrpSpPr>
        <p:grpSpPr>
          <a:xfrm>
            <a:off x="4881838" y="3352800"/>
            <a:ext cx="1157494" cy="243520"/>
            <a:chOff x="528309" y="7695403"/>
            <a:chExt cx="1157494" cy="243520"/>
          </a:xfrm>
        </p:grpSpPr>
        <p:sp>
          <p:nvSpPr>
            <p:cNvPr id="6" name="正方形/長方形 5">
              <a:extLst>
                <a:ext uri="{FF2B5EF4-FFF2-40B4-BE49-F238E27FC236}">
                  <a16:creationId xmlns:a16="http://schemas.microsoft.com/office/drawing/2014/main" id="{1BBEC713-AB5F-8631-9031-927FF6F8837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7FD9AAEC-3507-8E11-DB0A-BAAF805C0A27}"/>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 name="正方形/長方形 7">
            <a:extLst>
              <a:ext uri="{FF2B5EF4-FFF2-40B4-BE49-F238E27FC236}">
                <a16:creationId xmlns:a16="http://schemas.microsoft.com/office/drawing/2014/main" id="{8DD6C788-1391-698A-2E2E-BEB52DA053BA}"/>
              </a:ext>
            </a:extLst>
          </p:cNvPr>
          <p:cNvSpPr/>
          <p:nvPr/>
        </p:nvSpPr>
        <p:spPr>
          <a:xfrm>
            <a:off x="6972478" y="3711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6977FC75-F35B-68C7-E163-3AFB1C7AE6B4}"/>
              </a:ext>
            </a:extLst>
          </p:cNvPr>
          <p:cNvSpPr/>
          <p:nvPr/>
        </p:nvSpPr>
        <p:spPr>
          <a:xfrm>
            <a:off x="5928478" y="3711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1" name="正方形/長方形 10">
            <a:extLst>
              <a:ext uri="{FF2B5EF4-FFF2-40B4-BE49-F238E27FC236}">
                <a16:creationId xmlns:a16="http://schemas.microsoft.com/office/drawing/2014/main" id="{547271E0-4B8B-660F-DB30-3CB0B485C2BF}"/>
              </a:ext>
            </a:extLst>
          </p:cNvPr>
          <p:cNvSpPr/>
          <p:nvPr/>
        </p:nvSpPr>
        <p:spPr>
          <a:xfrm>
            <a:off x="8016478" y="3711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2" name="テキスト ボックス 11">
            <a:extLst>
              <a:ext uri="{FF2B5EF4-FFF2-40B4-BE49-F238E27FC236}">
                <a16:creationId xmlns:a16="http://schemas.microsoft.com/office/drawing/2014/main" id="{5B9446DB-5ECD-FA9B-1761-875D8F57C71E}"/>
              </a:ext>
            </a:extLst>
          </p:cNvPr>
          <p:cNvSpPr txBox="1"/>
          <p:nvPr/>
        </p:nvSpPr>
        <p:spPr>
          <a:xfrm>
            <a:off x="4881838" y="4019606"/>
            <a:ext cx="972000" cy="70222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支援・調整</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5" name="テキスト プレースホルダー 12">
            <a:extLst>
              <a:ext uri="{FF2B5EF4-FFF2-40B4-BE49-F238E27FC236}">
                <a16:creationId xmlns:a16="http://schemas.microsoft.com/office/drawing/2014/main" id="{226F9176-A3B7-AE55-0C77-FB682EBAE21E}"/>
              </a:ext>
            </a:extLst>
          </p:cNvPr>
          <p:cNvSpPr txBox="1">
            <a:spLocks/>
          </p:cNvSpPr>
          <p:nvPr/>
        </p:nvSpPr>
        <p:spPr>
          <a:xfrm>
            <a:off x="457200" y="38862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a:latin typeface="+mn-ea"/>
              </a:rPr>
              <a:t>2023</a:t>
            </a:r>
            <a:r>
              <a:rPr lang="ja-JP" altLang="en-US" sz="1100">
                <a:latin typeface="+mn-ea"/>
              </a:rPr>
              <a:t>年度　夢洲のコンテナターミナルにおいて、</a:t>
            </a:r>
            <a:r>
              <a:rPr lang="en-US" altLang="ja-JP" sz="1100">
                <a:latin typeface="+mn-ea"/>
              </a:rPr>
              <a:t>2024</a:t>
            </a:r>
            <a:r>
              <a:rPr lang="ja-JP" altLang="en-US" sz="1100">
                <a:latin typeface="+mn-ea"/>
              </a:rPr>
              <a:t>年３月に</a:t>
            </a:r>
            <a:r>
              <a:rPr lang="en-US" altLang="ja-JP" sz="1100">
                <a:latin typeface="+mn-ea"/>
              </a:rPr>
              <a:t>CONPAS</a:t>
            </a:r>
            <a:r>
              <a:rPr lang="ja-JP" altLang="en-US" sz="1100">
                <a:latin typeface="+mn-ea"/>
              </a:rPr>
              <a:t>の本格運用を開始。</a:t>
            </a:r>
          </a:p>
          <a:p>
            <a:pPr marL="87313" indent="-87313">
              <a:lnSpc>
                <a:spcPts val="1500"/>
              </a:lnSpc>
            </a:pPr>
            <a:r>
              <a:rPr lang="en-US" altLang="ja-JP" sz="1100">
                <a:latin typeface="+mn-ea"/>
              </a:rPr>
              <a:t>2024</a:t>
            </a:r>
            <a:r>
              <a:rPr lang="ja-JP" altLang="en-US" sz="1100">
                <a:latin typeface="+mn-ea"/>
              </a:rPr>
              <a:t>年度　近畿地方整備局及び阪神国際港湾株式会社等と連携・調整し、</a:t>
            </a:r>
            <a:r>
              <a:rPr lang="en-US" altLang="ja-JP" sz="1100">
                <a:latin typeface="+mn-ea"/>
              </a:rPr>
              <a:t>CONPAS</a:t>
            </a:r>
            <a:r>
              <a:rPr lang="ja-JP" altLang="en-US" sz="1100">
                <a:latin typeface="+mn-ea"/>
              </a:rPr>
              <a:t>の利用者拡大に向けた取組を実施。</a:t>
            </a:r>
          </a:p>
        </p:txBody>
      </p:sp>
      <p:grpSp>
        <p:nvGrpSpPr>
          <p:cNvPr id="16" name="グループ化 15">
            <a:extLst>
              <a:ext uri="{FF2B5EF4-FFF2-40B4-BE49-F238E27FC236}">
                <a16:creationId xmlns:a16="http://schemas.microsoft.com/office/drawing/2014/main" id="{495F9BBE-D694-C337-8C7E-6A4F3A7C7FF2}"/>
              </a:ext>
            </a:extLst>
          </p:cNvPr>
          <p:cNvGrpSpPr/>
          <p:nvPr/>
        </p:nvGrpSpPr>
        <p:grpSpPr>
          <a:xfrm>
            <a:off x="447675" y="3581400"/>
            <a:ext cx="1375502" cy="243520"/>
            <a:chOff x="528309" y="7695403"/>
            <a:chExt cx="1375502" cy="243520"/>
          </a:xfrm>
        </p:grpSpPr>
        <p:sp>
          <p:nvSpPr>
            <p:cNvPr id="18" name="正方形/長方形 17">
              <a:extLst>
                <a:ext uri="{FF2B5EF4-FFF2-40B4-BE49-F238E27FC236}">
                  <a16:creationId xmlns:a16="http://schemas.microsoft.com/office/drawing/2014/main" id="{854CE063-7AB3-F565-D87B-886C3C3B715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C6BD2292-AD43-4E35-94B7-0DF1362544C4}"/>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2" name="図 1">
            <a:extLst>
              <a:ext uri="{FF2B5EF4-FFF2-40B4-BE49-F238E27FC236}">
                <a16:creationId xmlns:a16="http://schemas.microsoft.com/office/drawing/2014/main" id="{276DC150-67EE-2B7A-BDFE-08E73D571C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4600" y="4953000"/>
            <a:ext cx="1540948" cy="1330286"/>
          </a:xfrm>
          <a:prstGeom prst="rect">
            <a:avLst/>
          </a:prstGeom>
        </p:spPr>
      </p:pic>
      <p:pic>
        <p:nvPicPr>
          <p:cNvPr id="3" name="図 2">
            <a:extLst>
              <a:ext uri="{FF2B5EF4-FFF2-40B4-BE49-F238E27FC236}">
                <a16:creationId xmlns:a16="http://schemas.microsoft.com/office/drawing/2014/main" id="{AE85ADA7-9DBB-DDC5-6ECA-752F0EE6CB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416" y="4953000"/>
            <a:ext cx="1546612" cy="1330286"/>
          </a:xfrm>
          <a:prstGeom prst="rect">
            <a:avLst/>
          </a:prstGeom>
        </p:spPr>
      </p:pic>
      <p:sp>
        <p:nvSpPr>
          <p:cNvPr id="4" name="テキスト ボックス 3">
            <a:extLst>
              <a:ext uri="{FF2B5EF4-FFF2-40B4-BE49-F238E27FC236}">
                <a16:creationId xmlns:a16="http://schemas.microsoft.com/office/drawing/2014/main" id="{4B09A130-E02D-5AC0-4069-33C95C651F18}"/>
              </a:ext>
            </a:extLst>
          </p:cNvPr>
          <p:cNvSpPr txBox="1"/>
          <p:nvPr/>
        </p:nvSpPr>
        <p:spPr>
          <a:xfrm>
            <a:off x="850040" y="6324600"/>
            <a:ext cx="1415916" cy="400110"/>
          </a:xfrm>
          <a:prstGeom prst="rect">
            <a:avLst/>
          </a:prstGeom>
          <a:noFill/>
          <a:ln w="6350">
            <a:noFill/>
          </a:ln>
        </p:spPr>
        <p:txBody>
          <a:bodyPr wrap="square" lIns="0">
            <a:spAutoFit/>
          </a:bodyPr>
          <a:lstStyle/>
          <a:p>
            <a:pPr algn="ctr" fontAlgn="base">
              <a:spcBef>
                <a:spcPct val="0"/>
              </a:spcBef>
              <a:spcAft>
                <a:spcPct val="0"/>
              </a:spcAft>
              <a:defRPr/>
            </a:pPr>
            <a:r>
              <a:rPr lang="ja-JP" altLang="en-US" sz="1000" b="1" kern="0">
                <a:solidFill>
                  <a:prstClr val="black"/>
                </a:solidFill>
                <a:latin typeface="Yu Gothic UI" panose="020B0500000000000000" pitchFamily="50" charset="-128"/>
                <a:ea typeface="Yu Gothic UI" panose="020B0500000000000000" pitchFamily="50" charset="-128"/>
              </a:rPr>
              <a:t>コンテナターミナルのゲート</a:t>
            </a:r>
            <a:endParaRPr lang="en-US" altLang="ja-JP" sz="1000" b="1" kern="0">
              <a:solidFill>
                <a:prstClr val="black"/>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4134D5BE-3C1A-7F03-1445-AFEB3960ACC6}"/>
              </a:ext>
            </a:extLst>
          </p:cNvPr>
          <p:cNvSpPr txBox="1"/>
          <p:nvPr/>
        </p:nvSpPr>
        <p:spPr>
          <a:xfrm>
            <a:off x="2552793" y="6332455"/>
            <a:ext cx="1415916" cy="246221"/>
          </a:xfrm>
          <a:prstGeom prst="rect">
            <a:avLst/>
          </a:prstGeom>
          <a:noFill/>
          <a:ln w="6350">
            <a:noFill/>
          </a:ln>
        </p:spPr>
        <p:txBody>
          <a:bodyPr wrap="square" lIns="0">
            <a:spAutoFit/>
          </a:bodyPr>
          <a:lstStyle/>
          <a:p>
            <a:pPr algn="ctr" fontAlgn="base">
              <a:spcBef>
                <a:spcPct val="0"/>
              </a:spcBef>
              <a:spcAft>
                <a:spcPct val="0"/>
              </a:spcAft>
              <a:defRPr/>
            </a:pPr>
            <a:r>
              <a:rPr lang="ja-JP" altLang="en-US" sz="1000" b="1" kern="0">
                <a:solidFill>
                  <a:prstClr val="black"/>
                </a:solidFill>
                <a:latin typeface="Yu Gothic UI" panose="020B0500000000000000" pitchFamily="50" charset="-128"/>
                <a:ea typeface="Yu Gothic UI" panose="020B0500000000000000" pitchFamily="50" charset="-128"/>
              </a:rPr>
              <a:t>ゲートでの入場処理</a:t>
            </a:r>
            <a:endParaRPr lang="en-US" altLang="ja-JP" sz="1000" b="1" kern="0">
              <a:solidFill>
                <a:prstClr val="black"/>
              </a:solidFill>
              <a:latin typeface="Yu Gothic UI" panose="020B0500000000000000" pitchFamily="50" charset="-128"/>
              <a:ea typeface="Yu Gothic UI" panose="020B0500000000000000" pitchFamily="50" charset="-128"/>
            </a:endParaRPr>
          </a:p>
        </p:txBody>
      </p:sp>
      <p:sp>
        <p:nvSpPr>
          <p:cNvPr id="30" name="テキスト ボックス 29">
            <a:extLst>
              <a:ext uri="{FF2B5EF4-FFF2-40B4-BE49-F238E27FC236}">
                <a16:creationId xmlns:a16="http://schemas.microsoft.com/office/drawing/2014/main" id="{B6F92856-249B-ED50-0138-CFF17C1A474E}"/>
              </a:ext>
            </a:extLst>
          </p:cNvPr>
          <p:cNvSpPr txBox="1"/>
          <p:nvPr/>
        </p:nvSpPr>
        <p:spPr>
          <a:xfrm>
            <a:off x="4876800" y="4800600"/>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利用者の拡大</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34" name="ホームベース 30">
            <a:extLst>
              <a:ext uri="{FF2B5EF4-FFF2-40B4-BE49-F238E27FC236}">
                <a16:creationId xmlns:a16="http://schemas.microsoft.com/office/drawing/2014/main" id="{B87EC9D6-4B88-7868-5E96-DDF2DB843383}"/>
              </a:ext>
            </a:extLst>
          </p:cNvPr>
          <p:cNvSpPr/>
          <p:nvPr/>
        </p:nvSpPr>
        <p:spPr>
          <a:xfrm>
            <a:off x="5928478" y="4800600"/>
            <a:ext cx="30960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利用者の拡大に向けた普及促進</a:t>
            </a:r>
          </a:p>
        </p:txBody>
      </p:sp>
      <p:sp>
        <p:nvSpPr>
          <p:cNvPr id="14" name="ホームベース 30">
            <a:extLst>
              <a:ext uri="{FF2B5EF4-FFF2-40B4-BE49-F238E27FC236}">
                <a16:creationId xmlns:a16="http://schemas.microsoft.com/office/drawing/2014/main" id="{0E3F8C71-FB29-EFF1-2A61-81324AA6C512}"/>
              </a:ext>
            </a:extLst>
          </p:cNvPr>
          <p:cNvSpPr/>
          <p:nvPr/>
        </p:nvSpPr>
        <p:spPr>
          <a:xfrm>
            <a:off x="5928478" y="4019606"/>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民間事業者への支援</a:t>
            </a:r>
          </a:p>
        </p:txBody>
      </p:sp>
      <p:sp>
        <p:nvSpPr>
          <p:cNvPr id="36" name="ホームベース 30">
            <a:extLst>
              <a:ext uri="{FF2B5EF4-FFF2-40B4-BE49-F238E27FC236}">
                <a16:creationId xmlns:a16="http://schemas.microsoft.com/office/drawing/2014/main" id="{0DC683D6-E203-0358-FADF-6FEA6B3881BE}"/>
              </a:ext>
            </a:extLst>
          </p:cNvPr>
          <p:cNvSpPr/>
          <p:nvPr/>
        </p:nvSpPr>
        <p:spPr>
          <a:xfrm>
            <a:off x="5928478" y="4397830"/>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近畿地方整備局及び</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阪神国際港湾株式会社等と連携・調整</a:t>
            </a:r>
          </a:p>
        </p:txBody>
      </p:sp>
      <p:grpSp>
        <p:nvGrpSpPr>
          <p:cNvPr id="17" name="グループ化 16">
            <a:extLst>
              <a:ext uri="{FF2B5EF4-FFF2-40B4-BE49-F238E27FC236}">
                <a16:creationId xmlns:a16="http://schemas.microsoft.com/office/drawing/2014/main" id="{62DF2E17-652B-8430-6698-48DA9C8FF89D}"/>
              </a:ext>
            </a:extLst>
          </p:cNvPr>
          <p:cNvGrpSpPr/>
          <p:nvPr/>
        </p:nvGrpSpPr>
        <p:grpSpPr>
          <a:xfrm>
            <a:off x="4881600" y="892800"/>
            <a:ext cx="2011895" cy="243520"/>
            <a:chOff x="528309" y="3016181"/>
            <a:chExt cx="2011895" cy="243520"/>
          </a:xfrm>
        </p:grpSpPr>
        <p:sp>
          <p:nvSpPr>
            <p:cNvPr id="21" name="正方形/長方形 20">
              <a:extLst>
                <a:ext uri="{FF2B5EF4-FFF2-40B4-BE49-F238E27FC236}">
                  <a16:creationId xmlns:a16="http://schemas.microsoft.com/office/drawing/2014/main" id="{755CD036-B950-7CA1-8C37-5F879D5E4127}"/>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C3DBE3B6-29B9-0EB8-CC9B-7B84C2C9960D}"/>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タイトル 8">
            <a:extLst>
              <a:ext uri="{FF2B5EF4-FFF2-40B4-BE49-F238E27FC236}">
                <a16:creationId xmlns:a16="http://schemas.microsoft.com/office/drawing/2014/main" id="{802F7BBC-99C8-6BE4-4678-BEC07BCA9A42}"/>
              </a:ext>
            </a:extLst>
          </p:cNvPr>
          <p:cNvSpPr>
            <a:spLocks noGrp="1"/>
          </p:cNvSpPr>
          <p:nvPr>
            <p:ph type="title"/>
          </p:nvPr>
        </p:nvSpPr>
        <p:spPr>
          <a:xfrm>
            <a:off x="446400" y="85725"/>
            <a:ext cx="5040000" cy="728793"/>
          </a:xfrm>
        </p:spPr>
        <p:txBody>
          <a:bodyPr/>
          <a:lstStyle/>
          <a:p>
            <a:r>
              <a:rPr lang="ja-JP" altLang="en-US" sz="1900"/>
              <a:t>新・港湾情報システム「</a:t>
            </a:r>
            <a:r>
              <a:rPr lang="en-US" altLang="ja-JP" sz="1900"/>
              <a:t>CONPAS</a:t>
            </a:r>
            <a:r>
              <a:rPr lang="ja-JP" altLang="en-US" sz="1900"/>
              <a:t>」の導入に</a:t>
            </a:r>
            <a:br>
              <a:rPr lang="en-US" altLang="ja-JP" sz="1900"/>
            </a:br>
            <a:r>
              <a:rPr lang="ja-JP" altLang="en-US" sz="1800"/>
              <a:t>　</a:t>
            </a:r>
            <a:r>
              <a:rPr lang="ja-JP" altLang="en-US" sz="1900"/>
              <a:t>よりコンテナ物流の効率化及び生産性を向上</a:t>
            </a:r>
          </a:p>
        </p:txBody>
      </p:sp>
    </p:spTree>
    <p:extLst>
      <p:ext uri="{BB962C8B-B14F-4D97-AF65-F5344CB8AC3E}">
        <p14:creationId xmlns:p14="http://schemas.microsoft.com/office/powerpoint/2010/main" val="3902425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80433"/>
            <a:ext cx="4960724" cy="670983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4205287" cy="1252808"/>
          </a:xfrm>
        </p:spPr>
        <p:txBody>
          <a:bodyPr/>
          <a:lstStyle/>
          <a:p>
            <a:r>
              <a:rPr lang="ja-JP" altLang="en-US" spc="300">
                <a:ln w="9525">
                  <a:solidFill>
                    <a:schemeClr val="bg1"/>
                  </a:solidFill>
                </a:ln>
                <a:solidFill>
                  <a:schemeClr val="bg1"/>
                </a:solidFill>
                <a:latin typeface="+mj-lt"/>
              </a:rPr>
              <a:t>行政</a:t>
            </a:r>
            <a:r>
              <a:rPr lang="en-US" altLang="ja-JP" spc="300">
                <a:ln w="9525">
                  <a:solidFill>
                    <a:schemeClr val="bg1"/>
                  </a:solidFill>
                </a:ln>
                <a:solidFill>
                  <a:schemeClr val="bg1"/>
                </a:solidFill>
                <a:latin typeface="+mj-lt"/>
              </a:rPr>
              <a:t>DX</a:t>
            </a:r>
            <a:endParaRPr lang="ja-JP" altLang="en-US" spc="300">
              <a:ln w="9525">
                <a:solidFill>
                  <a:schemeClr val="bg1"/>
                </a:solidFill>
              </a:ln>
              <a:solidFill>
                <a:schemeClr val="bg1"/>
              </a:solidFill>
              <a:latin typeface="+mj-lt"/>
            </a:endParaRPr>
          </a:p>
        </p:txBody>
      </p:sp>
      <p:sp>
        <p:nvSpPr>
          <p:cNvPr id="14" name="正方形/長方形 13">
            <a:extLst>
              <a:ext uri="{FF2B5EF4-FFF2-40B4-BE49-F238E27FC236}">
                <a16:creationId xmlns:a16="http://schemas.microsoft.com/office/drawing/2014/main" id="{320558C2-E4B4-0406-E664-7329E8AFF1D2}"/>
              </a:ext>
            </a:extLst>
          </p:cNvPr>
          <p:cNvSpPr/>
          <p:nvPr/>
        </p:nvSpPr>
        <p:spPr>
          <a:xfrm>
            <a:off x="5256554" y="1166681"/>
            <a:ext cx="4437787" cy="1064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108000" rtlCol="0" anchor="t"/>
          <a:lstStyle/>
          <a:p>
            <a:pPr algn="just"/>
            <a:r>
              <a:rPr kumimoji="1" lang="ja-JP" altLang="en-US" sz="1100">
                <a:solidFill>
                  <a:schemeClr val="tx1">
                    <a:lumMod val="75000"/>
                    <a:lumOff val="25000"/>
                  </a:schemeClr>
                </a:solidFill>
                <a:ea typeface="Yu Gothic UI" panose="020B0500000000000000" pitchFamily="50" charset="-128"/>
              </a:rPr>
              <a:t>「</a:t>
            </a:r>
            <a:r>
              <a:rPr kumimoji="1" lang="en-US" altLang="ja-JP" sz="1100">
                <a:solidFill>
                  <a:schemeClr val="tx1">
                    <a:lumMod val="75000"/>
                    <a:lumOff val="25000"/>
                  </a:schemeClr>
                </a:solidFill>
                <a:ea typeface="Yu Gothic UI" panose="020B0500000000000000" pitchFamily="50" charset="-128"/>
              </a:rPr>
              <a:t>DX</a:t>
            </a:r>
            <a:r>
              <a:rPr kumimoji="1" lang="ja-JP" altLang="en-US" sz="1100">
                <a:solidFill>
                  <a:schemeClr val="tx1">
                    <a:lumMod val="75000"/>
                    <a:lumOff val="25000"/>
                  </a:schemeClr>
                </a:solidFill>
                <a:ea typeface="Yu Gothic UI" panose="020B0500000000000000" pitchFamily="50" charset="-128"/>
              </a:rPr>
              <a:t>は経営である」というトップマネジメントのもと、定型業務を単に効率化するという従来のデジタル化のみならず、保有する行政データやデジタル技術を活用し、業務の変革と生産性の向上を図ります。</a:t>
            </a:r>
          </a:p>
          <a:p>
            <a:pPr algn="just"/>
            <a:r>
              <a:rPr kumimoji="1" lang="ja-JP" altLang="en-US" sz="1100">
                <a:solidFill>
                  <a:schemeClr val="tx1">
                    <a:lumMod val="75000"/>
                    <a:lumOff val="25000"/>
                  </a:schemeClr>
                </a:solidFill>
                <a:ea typeface="Yu Gothic UI" panose="020B0500000000000000" pitchFamily="50" charset="-128"/>
              </a:rPr>
              <a:t>そして、生み出した時間や人材（人財）を職員にしかできない業務に注力し、効率的かつ質の高い組織・業務運営による自治体経営を実現させ、市民</a:t>
            </a:r>
            <a:r>
              <a:rPr kumimoji="1" lang="en-US" altLang="ja-JP" sz="1100">
                <a:solidFill>
                  <a:schemeClr val="tx1">
                    <a:lumMod val="75000"/>
                    <a:lumOff val="25000"/>
                  </a:schemeClr>
                </a:solidFill>
                <a:ea typeface="Yu Gothic UI" panose="020B0500000000000000" pitchFamily="50" charset="-128"/>
              </a:rPr>
              <a:t>QoL</a:t>
            </a:r>
            <a:r>
              <a:rPr kumimoji="1" lang="ja-JP" altLang="en-US" sz="1100">
                <a:solidFill>
                  <a:schemeClr val="tx1">
                    <a:lumMod val="75000"/>
                    <a:lumOff val="25000"/>
                  </a:schemeClr>
                </a:solidFill>
                <a:ea typeface="Yu Gothic UI" panose="020B0500000000000000" pitchFamily="50" charset="-128"/>
              </a:rPr>
              <a:t>の向上と都市力の向上につなげます。</a:t>
            </a:r>
          </a:p>
        </p:txBody>
      </p:sp>
      <p:sp>
        <p:nvSpPr>
          <p:cNvPr id="15" name="正方形/長方形 14">
            <a:extLst>
              <a:ext uri="{FF2B5EF4-FFF2-40B4-BE49-F238E27FC236}">
                <a16:creationId xmlns:a16="http://schemas.microsoft.com/office/drawing/2014/main" id="{591F4AA6-D685-597D-7EFE-9C2607EEE0A5}"/>
              </a:ext>
            </a:extLst>
          </p:cNvPr>
          <p:cNvSpPr/>
          <p:nvPr/>
        </p:nvSpPr>
        <p:spPr>
          <a:xfrm>
            <a:off x="5256554" y="563708"/>
            <a:ext cx="373966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b="1" spc="50">
                <a:solidFill>
                  <a:srgbClr val="AF1932"/>
                </a:solidFill>
                <a:latin typeface="Yu Gothic UI" panose="020B0500000000000000" pitchFamily="50" charset="-128"/>
                <a:ea typeface="Yu Gothic UI" panose="020B0500000000000000" pitchFamily="50" charset="-128"/>
              </a:rPr>
              <a:t>効率的かつ質の高い</a:t>
            </a:r>
            <a:br>
              <a:rPr kumimoji="1" lang="en-US" altLang="ja-JP" sz="1600" b="1" spc="50">
                <a:solidFill>
                  <a:srgbClr val="AF1932"/>
                </a:solidFill>
                <a:latin typeface="Yu Gothic UI" panose="020B0500000000000000" pitchFamily="50" charset="-128"/>
                <a:ea typeface="Yu Gothic UI" panose="020B0500000000000000" pitchFamily="50" charset="-128"/>
              </a:rPr>
            </a:br>
            <a:r>
              <a:rPr kumimoji="1" lang="ja-JP" altLang="en-US" sz="1600" b="1" spc="50">
                <a:solidFill>
                  <a:srgbClr val="AF1932"/>
                </a:solidFill>
                <a:latin typeface="Yu Gothic UI" panose="020B0500000000000000" pitchFamily="50" charset="-128"/>
                <a:ea typeface="Yu Gothic UI" panose="020B0500000000000000" pitchFamily="50" charset="-128"/>
              </a:rPr>
              <a:t>組織・業務運営の実現</a:t>
            </a:r>
            <a:endParaRPr kumimoji="1" lang="en-GB" altLang="ja-JP" sz="1600" b="1" spc="50">
              <a:solidFill>
                <a:srgbClr val="AF1932"/>
              </a:solidFill>
              <a:latin typeface="Yu Gothic UI" panose="020B0500000000000000" pitchFamily="50" charset="-128"/>
              <a:ea typeface="Yu Gothic UI" panose="020B0500000000000000" pitchFamily="50" charset="-128"/>
            </a:endParaRPr>
          </a:p>
        </p:txBody>
      </p:sp>
      <p:cxnSp>
        <p:nvCxnSpPr>
          <p:cNvPr id="16" name="直線コネクタ 15">
            <a:extLst>
              <a:ext uri="{FF2B5EF4-FFF2-40B4-BE49-F238E27FC236}">
                <a16:creationId xmlns:a16="http://schemas.microsoft.com/office/drawing/2014/main" id="{CE1BDF00-6D59-D01F-8637-E080684A6523}"/>
              </a:ext>
            </a:extLst>
          </p:cNvPr>
          <p:cNvCxnSpPr>
            <a:cxnSpLocks/>
          </p:cNvCxnSpPr>
          <p:nvPr/>
        </p:nvCxnSpPr>
        <p:spPr>
          <a:xfrm flipH="1">
            <a:off x="5256554" y="1090441"/>
            <a:ext cx="3634901" cy="0"/>
          </a:xfrm>
          <a:prstGeom prst="line">
            <a:avLst/>
          </a:prstGeom>
          <a:ln w="12700">
            <a:solidFill>
              <a:srgbClr val="AF1932"/>
            </a:solidFill>
            <a:headEnd type="ova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4D6A3A4F-138E-26B8-4AC4-9B0AC6CD9E88}"/>
              </a:ext>
            </a:extLst>
          </p:cNvPr>
          <p:cNvGrpSpPr/>
          <p:nvPr/>
        </p:nvGrpSpPr>
        <p:grpSpPr>
          <a:xfrm>
            <a:off x="6011999" y="2808000"/>
            <a:ext cx="2880000" cy="2700000"/>
            <a:chOff x="542336" y="1892745"/>
            <a:chExt cx="3546568" cy="3365675"/>
          </a:xfrm>
        </p:grpSpPr>
        <p:pic>
          <p:nvPicPr>
            <p:cNvPr id="5" name="図 4">
              <a:extLst>
                <a:ext uri="{FF2B5EF4-FFF2-40B4-BE49-F238E27FC236}">
                  <a16:creationId xmlns:a16="http://schemas.microsoft.com/office/drawing/2014/main" id="{A9823545-D5F8-096B-B7BA-79C23569D4D6}"/>
                </a:ext>
              </a:extLst>
            </p:cNvPr>
            <p:cNvPicPr>
              <a:picLocks noChangeAspect="1"/>
            </p:cNvPicPr>
            <p:nvPr/>
          </p:nvPicPr>
          <p:blipFill rotWithShape="1">
            <a:blip r:embed="rId2" cstate="screen">
              <a:alphaModFix amt="40000"/>
              <a:extLst>
                <a:ext uri="{BEBA8EAE-BF5A-486C-A8C5-ECC9F3942E4B}">
                  <a14:imgProps xmlns:a14="http://schemas.microsoft.com/office/drawing/2010/main">
                    <a14:imgLayer r:embed="rId3">
                      <a14:imgEffect>
                        <a14:backgroundRemoval t="3019" b="97358" l="2988" r="89807">
                          <a14:foregroundMark x1="45167" y1="51321" x2="22144" y2="54340"/>
                          <a14:foregroundMark x1="22144" y1="54340" x2="16169" y2="77547"/>
                          <a14:foregroundMark x1="16169" y1="77547" x2="29174" y2="86038"/>
                          <a14:foregroundMark x1="29174" y1="86038" x2="37258" y2="68302"/>
                          <a14:foregroundMark x1="37258" y1="68302" x2="24429" y2="76604"/>
                          <a14:foregroundMark x1="20387" y1="63019" x2="30404" y2="82453"/>
                          <a14:foregroundMark x1="30404" y1="82453" x2="11951" y2="84151"/>
                          <a14:foregroundMark x1="11951" y1="84151" x2="7557" y2="68679"/>
                          <a14:foregroundMark x1="7557" y1="68679" x2="19684" y2="60943"/>
                          <a14:foregroundMark x1="19684" y1="60943" x2="33040" y2="67358"/>
                          <a14:foregroundMark x1="33040" y1="67358" x2="38489" y2="90566"/>
                          <a14:foregroundMark x1="38489" y1="90566" x2="34271" y2="62453"/>
                          <a14:foregroundMark x1="34271" y1="62453" x2="15290" y2="63774"/>
                          <a14:foregroundMark x1="15290" y1="63774" x2="3163" y2="73396"/>
                          <a14:foregroundMark x1="20738" y1="90755" x2="35325" y2="94528"/>
                          <a14:foregroundMark x1="35325" y1="94528" x2="42707" y2="78679"/>
                          <a14:foregroundMark x1="42707" y1="78679" x2="42355" y2="78868"/>
                          <a14:foregroundMark x1="23550" y1="97358" x2="33216" y2="97358"/>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Removal>
                      </a14:imgEffect>
                    </a14:imgLayer>
                  </a14:imgProps>
                </a:ext>
                <a:ext uri="{28A0092B-C50C-407E-A947-70E740481C1C}">
                  <a14:useLocalDpi xmlns:a14="http://schemas.microsoft.com/office/drawing/2010/main"/>
                </a:ext>
              </a:extLst>
            </a:blip>
            <a:srcRect l="1848"/>
            <a:stretch/>
          </p:blipFill>
          <p:spPr>
            <a:xfrm>
              <a:off x="542336" y="1892747"/>
              <a:ext cx="3546568" cy="3365673"/>
            </a:xfrm>
            <a:prstGeom prst="rect">
              <a:avLst/>
            </a:prstGeom>
          </p:spPr>
        </p:pic>
        <p:pic>
          <p:nvPicPr>
            <p:cNvPr id="8" name="図 7">
              <a:extLst>
                <a:ext uri="{FF2B5EF4-FFF2-40B4-BE49-F238E27FC236}">
                  <a16:creationId xmlns:a16="http://schemas.microsoft.com/office/drawing/2014/main" id="{F3E736E8-D45A-CFC2-9B36-20986EB43DFD}"/>
                </a:ext>
              </a:extLst>
            </p:cNvPr>
            <p:cNvPicPr>
              <a:picLocks noChangeAspect="1"/>
            </p:cNvPicPr>
            <p:nvPr/>
          </p:nvPicPr>
          <p:blipFill rotWithShape="1">
            <a:blip r:embed="rId4" cstate="screen">
              <a:alphaModFix amt="40000"/>
              <a:extLst>
                <a:ext uri="{BEBA8EAE-BF5A-486C-A8C5-ECC9F3942E4B}">
                  <a14:imgProps xmlns:a14="http://schemas.microsoft.com/office/drawing/2010/main">
                    <a14:imgLayer r:embed="rId3">
                      <a14:imgEffect>
                        <a14:backgroundRemoval t="3019" b="90000" l="11424" r="89807">
                          <a14:foregroundMark x1="62742" y1="39057" x2="47979" y2="28679"/>
                          <a14:foregroundMark x1="47979" y1="28679" x2="39719" y2="13396"/>
                          <a14:foregroundMark x1="39719" y1="13396" x2="61336" y2="9434"/>
                          <a14:foregroundMark x1="61336" y1="9434" x2="58524" y2="18868"/>
                          <a14:foregroundMark x1="44288" y1="16226" x2="61336" y2="18679"/>
                          <a14:foregroundMark x1="61336" y1="18679" x2="56415" y2="23396"/>
                          <a14:foregroundMark x1="57821" y1="14906" x2="61687" y2="17358"/>
                          <a14:foregroundMark x1="58348" y1="9623" x2="45694" y2="6226"/>
                          <a14:foregroundMark x1="46221" y1="3774" x2="55360" y2="3019"/>
                        </a14:backgroundRemoval>
                      </a14:imgEffect>
                    </a14:imgLayer>
                  </a14:imgProps>
                </a:ext>
                <a:ext uri="{28A0092B-C50C-407E-A947-70E740481C1C}">
                  <a14:useLocalDpi xmlns:a14="http://schemas.microsoft.com/office/drawing/2010/main"/>
                </a:ext>
              </a:extLst>
            </a:blip>
            <a:srcRect l="1848"/>
            <a:stretch/>
          </p:blipFill>
          <p:spPr>
            <a:xfrm>
              <a:off x="542336" y="1892745"/>
              <a:ext cx="3546568" cy="3365673"/>
            </a:xfrm>
            <a:prstGeom prst="rect">
              <a:avLst/>
            </a:prstGeom>
          </p:spPr>
        </p:pic>
        <p:pic>
          <p:nvPicPr>
            <p:cNvPr id="9" name="図 8">
              <a:extLst>
                <a:ext uri="{FF2B5EF4-FFF2-40B4-BE49-F238E27FC236}">
                  <a16:creationId xmlns:a16="http://schemas.microsoft.com/office/drawing/2014/main" id="{7BC62F04-D088-241B-A432-C5DB8B56A4D2}"/>
                </a:ext>
              </a:extLst>
            </p:cNvPr>
            <p:cNvPicPr>
              <a:picLocks noChangeAspect="1"/>
            </p:cNvPicPr>
            <p:nvPr/>
          </p:nvPicPr>
          <p:blipFill rotWithShape="1">
            <a:blip r:embed="rId5" cstate="screen">
              <a:alphaModFix/>
              <a:extLst>
                <a:ext uri="{BEBA8EAE-BF5A-486C-A8C5-ECC9F3942E4B}">
                  <a14:imgProps xmlns:a14="http://schemas.microsoft.com/office/drawing/2010/main">
                    <a14:imgLayer r:embed="rId3">
                      <a14:imgEffect>
                        <a14:backgroundRemoval t="3019" b="97170" l="2988" r="97891">
                          <a14:foregroundMark x1="50088" y1="66415" x2="59402" y2="83774"/>
                          <a14:foregroundMark x1="59402" y1="83774" x2="74692" y2="94340"/>
                          <a14:foregroundMark x1="74692" y1="94340" x2="89279" y2="86792"/>
                          <a14:foregroundMark x1="89279" y1="86792" x2="94200" y2="62830"/>
                          <a14:foregroundMark x1="94200" y1="62830" x2="82250" y2="51509"/>
                          <a14:foregroundMark x1="82250" y1="51509" x2="68366" y2="61321"/>
                          <a14:foregroundMark x1="68366" y1="61321" x2="66608" y2="79623"/>
                          <a14:foregroundMark x1="66608" y1="79623" x2="76977" y2="89623"/>
                          <a14:foregroundMark x1="76977" y1="89623" x2="82074" y2="61698"/>
                          <a14:foregroundMark x1="78559" y1="58302" x2="97891" y2="70943"/>
                          <a14:foregroundMark x1="83304" y1="64340" x2="69596" y2="82830"/>
                          <a14:foregroundMark x1="69596" y1="82830" x2="76274" y2="68302"/>
                          <a14:foregroundMark x1="76274" y1="68302" x2="78559" y2="70377"/>
                          <a14:foregroundMark x1="74692" y1="79811" x2="77856" y2="84717"/>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Mark x1="39719" y1="52264" x2="18629" y2="61698"/>
                          <a14:backgroundMark x1="18629" y1="61698" x2="26714" y2="81132"/>
                          <a14:backgroundMark x1="26714" y1="81132" x2="11951" y2="75849"/>
                          <a14:backgroundMark x1="11951" y1="75849" x2="30756" y2="84528"/>
                          <a14:backgroundMark x1="30756" y1="84528" x2="29877" y2="67170"/>
                          <a14:backgroundMark x1="29877" y1="67170" x2="42531" y2="53019"/>
                          <a14:backgroundMark x1="42531" y1="53019" x2="24429" y2="49811"/>
                          <a14:backgroundMark x1="24429" y1="49811" x2="27768" y2="70943"/>
                          <a14:backgroundMark x1="27768" y1="70943" x2="15114" y2="76981"/>
                          <a14:backgroundMark x1="15114" y1="76981" x2="21968" y2="92453"/>
                          <a14:backgroundMark x1="21968" y1="92453" x2="39367" y2="89245"/>
                          <a14:backgroundMark x1="39367" y1="89245" x2="42355" y2="62453"/>
                          <a14:backgroundMark x1="42355" y1="62453" x2="33216" y2="66981"/>
                          <a14:backgroundMark x1="33216" y1="66981" x2="33216" y2="66981"/>
                          <a14:backgroundMark x1="33216" y1="66981" x2="39016" y2="82075"/>
                          <a14:backgroundMark x1="39016" y1="82075" x2="21793" y2="83396"/>
                          <a14:backgroundMark x1="21793" y1="83396" x2="5975" y2="70377"/>
                          <a14:backgroundMark x1="5975" y1="70377" x2="18102" y2="87736"/>
                          <a14:backgroundMark x1="18102" y1="87736" x2="18453" y2="89811"/>
                          <a14:backgroundMark x1="7909" y1="55283" x2="18981" y2="83962"/>
                          <a14:backgroundMark x1="18981" y1="83962" x2="33216" y2="97547"/>
                          <a14:backgroundMark x1="33216" y1="97547" x2="43585" y2="73774"/>
                          <a14:backgroundMark x1="43585" y1="73774" x2="45870" y2="59057"/>
                          <a14:backgroundMark x1="45870" y1="59057" x2="31810" y2="61509"/>
                          <a14:backgroundMark x1="31810" y1="61509" x2="31986" y2="68868"/>
                          <a14:backgroundMark x1="43058" y1="79057" x2="10018" y2="69811"/>
                          <a14:backgroundMark x1="10018" y1="69811" x2="19684" y2="95660"/>
                          <a14:backgroundMark x1="19684" y1="95660" x2="23550" y2="97925"/>
                          <a14:backgroundMark x1="41125" y1="83019" x2="38137" y2="63585"/>
                          <a14:backgroundMark x1="38137" y1="63585" x2="45343" y2="51887"/>
                          <a14:backgroundMark x1="45343" y1="51887" x2="45518" y2="51887"/>
                          <a14:backgroundMark x1="45518" y1="51887" x2="38313" y2="52642"/>
                          <a14:backgroundMark x1="8963" y1="68868" x2="5097" y2="69623"/>
                          <a14:backgroundMark x1="27768" y1="98868" x2="21265" y2="98679"/>
                          <a14:backgroundMark x1="40422" y1="81698" x2="40422" y2="86038"/>
                        </a14:backgroundRemoval>
                      </a14:imgEffect>
                    </a14:imgLayer>
                  </a14:imgProps>
                </a:ext>
                <a:ext uri="{28A0092B-C50C-407E-A947-70E740481C1C}">
                  <a14:useLocalDpi xmlns:a14="http://schemas.microsoft.com/office/drawing/2010/main"/>
                </a:ext>
              </a:extLst>
            </a:blip>
            <a:srcRect l="1848"/>
            <a:stretch/>
          </p:blipFill>
          <p:spPr>
            <a:xfrm>
              <a:off x="542336" y="1892746"/>
              <a:ext cx="3546568" cy="3365673"/>
            </a:xfrm>
            <a:prstGeom prst="rect">
              <a:avLst/>
            </a:prstGeom>
          </p:spPr>
        </p:pic>
      </p:grpSp>
      <p:sp>
        <p:nvSpPr>
          <p:cNvPr id="12" name="正方形/長方形 11">
            <a:extLst>
              <a:ext uri="{FF2B5EF4-FFF2-40B4-BE49-F238E27FC236}">
                <a16:creationId xmlns:a16="http://schemas.microsoft.com/office/drawing/2014/main" id="{8995C42A-D701-AE61-5CA7-74BFEE64CDE9}"/>
              </a:ext>
            </a:extLst>
          </p:cNvPr>
          <p:cNvSpPr/>
          <p:nvPr/>
        </p:nvSpPr>
        <p:spPr>
          <a:xfrm>
            <a:off x="888398" y="3015343"/>
            <a:ext cx="3333363" cy="3265168"/>
          </a:xfrm>
          <a:prstGeom prst="rect">
            <a:avLst/>
          </a:prstGeom>
          <a:gradFill flip="none" rotWithShape="1">
            <a:gsLst>
              <a:gs pos="26000">
                <a:schemeClr val="accent1">
                  <a:lumMod val="5000"/>
                  <a:lumOff val="95000"/>
                </a:schemeClr>
              </a:gs>
              <a:gs pos="100000">
                <a:schemeClr val="accent1">
                  <a:lumMod val="45000"/>
                  <a:lumOff val="55000"/>
                  <a:alpha val="0"/>
                </a:schemeClr>
              </a:gs>
              <a:gs pos="100000">
                <a:srgbClr val="FCEAED"/>
              </a:gs>
              <a:gs pos="65000">
                <a:srgbClr val="FCEAED"/>
              </a:gs>
              <a:gs pos="19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1" name="Picture 2">
            <a:extLst>
              <a:ext uri="{FF2B5EF4-FFF2-40B4-BE49-F238E27FC236}">
                <a16:creationId xmlns:a16="http://schemas.microsoft.com/office/drawing/2014/main" id="{116C63EE-3272-BF72-857A-CBA77FC42D4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54932" y="2860663"/>
            <a:ext cx="3050860" cy="3419848"/>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2">
            <a:extLst>
              <a:ext uri="{FF2B5EF4-FFF2-40B4-BE49-F238E27FC236}">
                <a16:creationId xmlns:a16="http://schemas.microsoft.com/office/drawing/2014/main" id="{C40BDAE3-2434-3893-9828-A68EE9B9DF2B}"/>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84</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369344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B74E5BFA-652F-4275-B129-AA30675A9E59}"/>
              </a:ext>
            </a:extLst>
          </p:cNvPr>
          <p:cNvSpPr/>
          <p:nvPr/>
        </p:nvSpPr>
        <p:spPr>
          <a:xfrm>
            <a:off x="445009" y="8932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graphicFrame>
        <p:nvGraphicFramePr>
          <p:cNvPr id="31" name="表 30">
            <a:extLst>
              <a:ext uri="{FF2B5EF4-FFF2-40B4-BE49-F238E27FC236}">
                <a16:creationId xmlns:a16="http://schemas.microsoft.com/office/drawing/2014/main" id="{EA0FD2C6-D2FB-B2C6-A4A0-F4D642B7223B}"/>
              </a:ext>
            </a:extLst>
          </p:cNvPr>
          <p:cNvGraphicFramePr>
            <a:graphicFrameLocks noGrp="1"/>
          </p:cNvGraphicFramePr>
          <p:nvPr>
            <p:extLst>
              <p:ext uri="{D42A27DB-BD31-4B8C-83A1-F6EECF244321}">
                <p14:modId xmlns:p14="http://schemas.microsoft.com/office/powerpoint/2010/main" val="643718054"/>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2" name="テキスト プレースホルダー 3">
            <a:extLst>
              <a:ext uri="{FF2B5EF4-FFF2-40B4-BE49-F238E27FC236}">
                <a16:creationId xmlns:a16="http://schemas.microsoft.com/office/drawing/2014/main" id="{335077E9-D17A-9268-994C-6B34EF7D77F4}"/>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予算編成、調達・契約、支払いの一連の事務、文書事務や人事給与関連事務といった、いわゆるバックオフィス業務（内部管理業務）においてデジタル技術を活用し、組織全体の最適化と働き方改革を実現する。</a:t>
            </a:r>
            <a:endParaRPr lang="en-US" altLang="ja-JP"/>
          </a:p>
          <a:p>
            <a:pPr>
              <a:lnSpc>
                <a:spcPts val="1500"/>
              </a:lnSpc>
            </a:pPr>
            <a:r>
              <a:rPr lang="ja-JP" altLang="en-US"/>
              <a:t>システム間の連携により情報の自動連携を可能とし、複数業務をつなぐ全体的な進捗管理を容易にすることで、組織全体のパフォーマンスと業務品質が向上させるとともに、柔軟な働き方に対応できる仕組みを構築する。</a:t>
            </a:r>
            <a:endParaRPr lang="en-US" altLang="ja-JP"/>
          </a:p>
          <a:p>
            <a:pPr>
              <a:lnSpc>
                <a:spcPts val="1500"/>
              </a:lnSpc>
            </a:pPr>
            <a:r>
              <a:rPr lang="ja-JP" altLang="en-US"/>
              <a:t>さらに、データの可視化と一元的な分析により内部統制を確保し、エビデンスに基づいた経営判断や施策検討に活用を図る。</a:t>
            </a:r>
            <a:endParaRPr lang="en-US" altLang="ja-JP"/>
          </a:p>
          <a:p>
            <a:pPr>
              <a:lnSpc>
                <a:spcPts val="1500"/>
              </a:lnSpc>
            </a:pPr>
            <a:r>
              <a:rPr lang="ja-JP" altLang="en-US"/>
              <a:t>バックオフィス</a:t>
            </a:r>
            <a:r>
              <a:rPr lang="en-US" altLang="ja-JP"/>
              <a:t>DX</a:t>
            </a:r>
            <a:r>
              <a:rPr lang="ja-JP" altLang="en-US"/>
              <a:t>プロジェクトチームがバックオフィス</a:t>
            </a:r>
            <a:r>
              <a:rPr lang="en-US" altLang="ja-JP"/>
              <a:t>DX</a:t>
            </a:r>
            <a:r>
              <a:rPr lang="ja-JP" altLang="en-US"/>
              <a:t>の関連の取組を総括的に管理し、 全市横断的に検討を進めることで、自治体特有のアナログ業務の</a:t>
            </a:r>
            <a:r>
              <a:rPr lang="en-US" altLang="ja-JP"/>
              <a:t>DX</a:t>
            </a:r>
            <a:r>
              <a:rPr lang="ja-JP" altLang="en-US"/>
              <a:t>や課題解決に取り組む。</a:t>
            </a:r>
          </a:p>
        </p:txBody>
      </p:sp>
      <p:sp>
        <p:nvSpPr>
          <p:cNvPr id="37" name="テキスト プレースホルダー 12">
            <a:extLst>
              <a:ext uri="{FF2B5EF4-FFF2-40B4-BE49-F238E27FC236}">
                <a16:creationId xmlns:a16="http://schemas.microsoft.com/office/drawing/2014/main" id="{FA3C60FD-CEC3-18E8-A448-76908C62AD52}"/>
              </a:ext>
            </a:extLst>
          </p:cNvPr>
          <p:cNvSpPr txBox="1">
            <a:spLocks/>
          </p:cNvSpPr>
          <p:nvPr/>
        </p:nvSpPr>
        <p:spPr>
          <a:xfrm>
            <a:off x="457200" y="4114800"/>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en-US" altLang="ja-JP"/>
              <a:t>2023</a:t>
            </a:r>
            <a:r>
              <a:rPr lang="ja-JP" altLang="en-US"/>
              <a:t>年度に策定した、</a:t>
            </a:r>
            <a:r>
              <a:rPr lang="ja-JP" altLang="en-US">
                <a:hlinkClick r:id="rId3"/>
              </a:rPr>
              <a:t>大阪市バックオフィス</a:t>
            </a:r>
            <a:r>
              <a:rPr lang="en-US" altLang="ja-JP">
                <a:hlinkClick r:id="rId3"/>
              </a:rPr>
              <a:t>DX</a:t>
            </a:r>
            <a:r>
              <a:rPr lang="ja-JP" altLang="en-US">
                <a:hlinkClick r:id="rId3"/>
              </a:rPr>
              <a:t>グランドデザイン</a:t>
            </a:r>
            <a:r>
              <a:rPr lang="ja-JP" altLang="en-US"/>
              <a:t>に基づき全体最適化検討を実施</a:t>
            </a:r>
          </a:p>
          <a:p>
            <a:pPr>
              <a:lnSpc>
                <a:spcPts val="1500"/>
              </a:lnSpc>
            </a:pPr>
            <a:r>
              <a:rPr lang="ja-JP" altLang="en-US"/>
              <a:t>バックオフィス</a:t>
            </a:r>
            <a:r>
              <a:rPr lang="en-US" altLang="ja-JP"/>
              <a:t>DX</a:t>
            </a:r>
            <a:r>
              <a:rPr lang="ja-JP" altLang="en-US"/>
              <a:t>の全体基盤となる「大阪市統合プラットフォーム」の調達</a:t>
            </a:r>
          </a:p>
        </p:txBody>
      </p:sp>
      <p:grpSp>
        <p:nvGrpSpPr>
          <p:cNvPr id="38" name="グループ化 37">
            <a:extLst>
              <a:ext uri="{FF2B5EF4-FFF2-40B4-BE49-F238E27FC236}">
                <a16:creationId xmlns:a16="http://schemas.microsoft.com/office/drawing/2014/main" id="{B9D2103B-100F-6EF9-F507-12DF25AB0DD0}"/>
              </a:ext>
            </a:extLst>
          </p:cNvPr>
          <p:cNvGrpSpPr/>
          <p:nvPr/>
        </p:nvGrpSpPr>
        <p:grpSpPr>
          <a:xfrm>
            <a:off x="447675" y="3810000"/>
            <a:ext cx="1375502" cy="243520"/>
            <a:chOff x="528309" y="7695403"/>
            <a:chExt cx="1375502" cy="243520"/>
          </a:xfrm>
        </p:grpSpPr>
        <p:sp>
          <p:nvSpPr>
            <p:cNvPr id="48" name="正方形/長方形 47">
              <a:extLst>
                <a:ext uri="{FF2B5EF4-FFF2-40B4-BE49-F238E27FC236}">
                  <a16:creationId xmlns:a16="http://schemas.microsoft.com/office/drawing/2014/main" id="{9EC05B54-0804-E8EF-45BC-BF727A64F9D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33E7633F-88F0-CEFD-532B-7F305C7D7235}"/>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50" name="グループ化 49">
            <a:extLst>
              <a:ext uri="{FF2B5EF4-FFF2-40B4-BE49-F238E27FC236}">
                <a16:creationId xmlns:a16="http://schemas.microsoft.com/office/drawing/2014/main" id="{CB4C4C81-C380-86B2-3640-F4AE5C3758E2}"/>
              </a:ext>
            </a:extLst>
          </p:cNvPr>
          <p:cNvGrpSpPr/>
          <p:nvPr/>
        </p:nvGrpSpPr>
        <p:grpSpPr>
          <a:xfrm>
            <a:off x="762000" y="5228443"/>
            <a:ext cx="3523085" cy="1096157"/>
            <a:chOff x="5937905" y="3389229"/>
            <a:chExt cx="3523085" cy="1096157"/>
          </a:xfrm>
        </p:grpSpPr>
        <p:sp>
          <p:nvSpPr>
            <p:cNvPr id="56" name="正方形/長方形 55">
              <a:extLst>
                <a:ext uri="{FF2B5EF4-FFF2-40B4-BE49-F238E27FC236}">
                  <a16:creationId xmlns:a16="http://schemas.microsoft.com/office/drawing/2014/main" id="{BB6AAB18-9469-401D-1F13-1258155A5980}"/>
                </a:ext>
              </a:extLst>
            </p:cNvPr>
            <p:cNvSpPr/>
            <p:nvPr/>
          </p:nvSpPr>
          <p:spPr>
            <a:xfrm>
              <a:off x="5955137" y="3397466"/>
              <a:ext cx="1069200" cy="39353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作業品質の向上</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62" name="正方形/長方形 61">
              <a:extLst>
                <a:ext uri="{FF2B5EF4-FFF2-40B4-BE49-F238E27FC236}">
                  <a16:creationId xmlns:a16="http://schemas.microsoft.com/office/drawing/2014/main" id="{2A9F7034-5539-C018-7735-E5D6B3D1B1AD}"/>
                </a:ext>
              </a:extLst>
            </p:cNvPr>
            <p:cNvSpPr/>
            <p:nvPr/>
          </p:nvSpPr>
          <p:spPr>
            <a:xfrm>
              <a:off x="7173464" y="3389230"/>
              <a:ext cx="1069200" cy="39353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業務の効率化</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63" name="正方形/長方形 62">
              <a:extLst>
                <a:ext uri="{FF2B5EF4-FFF2-40B4-BE49-F238E27FC236}">
                  <a16:creationId xmlns:a16="http://schemas.microsoft.com/office/drawing/2014/main" id="{B577D8BD-3D4E-FCCA-C025-3F908E46197F}"/>
                </a:ext>
              </a:extLst>
            </p:cNvPr>
            <p:cNvSpPr/>
            <p:nvPr/>
          </p:nvSpPr>
          <p:spPr>
            <a:xfrm>
              <a:off x="8391790" y="3389229"/>
              <a:ext cx="1069200" cy="39353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働きやすい</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職場環境の構築</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65" name="正方形/長方形 64">
              <a:extLst>
                <a:ext uri="{FF2B5EF4-FFF2-40B4-BE49-F238E27FC236}">
                  <a16:creationId xmlns:a16="http://schemas.microsoft.com/office/drawing/2014/main" id="{52C21469-CE32-2E8C-4A06-43FCCA80A505}"/>
                </a:ext>
              </a:extLst>
            </p:cNvPr>
            <p:cNvSpPr/>
            <p:nvPr/>
          </p:nvSpPr>
          <p:spPr>
            <a:xfrm>
              <a:off x="5940377" y="3965122"/>
              <a:ext cx="663888" cy="325232"/>
            </a:xfrm>
            <a:prstGeom prst="rect">
              <a:avLst/>
            </a:prstGeom>
            <a:solidFill>
              <a:srgbClr val="F19DAB"/>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多重入力</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箇所</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66" name="正方形/長方形 65">
              <a:extLst>
                <a:ext uri="{FF2B5EF4-FFF2-40B4-BE49-F238E27FC236}">
                  <a16:creationId xmlns:a16="http://schemas.microsoft.com/office/drawing/2014/main" id="{BFCC2DB3-5664-EE51-2364-10BD95F88B34}"/>
                </a:ext>
              </a:extLst>
            </p:cNvPr>
            <p:cNvSpPr/>
            <p:nvPr/>
          </p:nvSpPr>
          <p:spPr>
            <a:xfrm>
              <a:off x="8080922" y="3965122"/>
              <a:ext cx="663888" cy="325232"/>
            </a:xfrm>
            <a:prstGeom prst="rect">
              <a:avLst/>
            </a:prstGeom>
            <a:solidFill>
              <a:srgbClr val="F19DAB"/>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生産性</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向上率</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67" name="正方形/長方形 66">
              <a:extLst>
                <a:ext uri="{FF2B5EF4-FFF2-40B4-BE49-F238E27FC236}">
                  <a16:creationId xmlns:a16="http://schemas.microsoft.com/office/drawing/2014/main" id="{3554464F-351D-28AD-B127-7A045D51F980}"/>
                </a:ext>
              </a:extLst>
            </p:cNvPr>
            <p:cNvSpPr/>
            <p:nvPr/>
          </p:nvSpPr>
          <p:spPr>
            <a:xfrm>
              <a:off x="7367407" y="3965122"/>
              <a:ext cx="663888" cy="325232"/>
            </a:xfrm>
            <a:prstGeom prst="rect">
              <a:avLst/>
            </a:prstGeom>
            <a:solidFill>
              <a:srgbClr val="F19DAB"/>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ja-JP" altLang="en-US" sz="1050" b="1" kern="0">
                  <a:solidFill>
                    <a:srgbClr val="FFFFFF"/>
                  </a:solidFill>
                  <a:latin typeface="Yu Gothic UI" panose="020B0500000000000000" pitchFamily="50" charset="-128"/>
                  <a:ea typeface="Yu Gothic UI" panose="020B0500000000000000" pitchFamily="50" charset="-128"/>
                </a:rPr>
                <a:t>事業者</a:t>
              </a:r>
              <a:endParaRPr kumimoji="1" lang="en-US" altLang="ja-JP" sz="7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800" b="1" kern="0">
                  <a:solidFill>
                    <a:srgbClr val="FFFFFF"/>
                  </a:solidFill>
                  <a:latin typeface="Yu Gothic UI" panose="020B0500000000000000" pitchFamily="50" charset="-128"/>
                  <a:ea typeface="Yu Gothic UI" panose="020B0500000000000000" pitchFamily="50" charset="-128"/>
                </a:rPr>
                <a:t>負担軽減時間</a:t>
              </a:r>
              <a:endParaRPr kumimoji="1" lang="en-US" altLang="ja-JP" sz="800" b="1" kern="0">
                <a:solidFill>
                  <a:srgbClr val="FFFFFF"/>
                </a:solidFill>
                <a:latin typeface="Yu Gothic UI" panose="020B0500000000000000" pitchFamily="50" charset="-128"/>
                <a:ea typeface="Yu Gothic UI" panose="020B0500000000000000" pitchFamily="50" charset="-128"/>
              </a:endParaRPr>
            </a:p>
          </p:txBody>
        </p:sp>
        <p:sp>
          <p:nvSpPr>
            <p:cNvPr id="68" name="正方形/長方形 67">
              <a:extLst>
                <a:ext uri="{FF2B5EF4-FFF2-40B4-BE49-F238E27FC236}">
                  <a16:creationId xmlns:a16="http://schemas.microsoft.com/office/drawing/2014/main" id="{DE316134-C953-E5DA-9537-9EA398E4E0E0}"/>
                </a:ext>
              </a:extLst>
            </p:cNvPr>
            <p:cNvSpPr/>
            <p:nvPr/>
          </p:nvSpPr>
          <p:spPr>
            <a:xfrm>
              <a:off x="6653892" y="3965122"/>
              <a:ext cx="663888" cy="325232"/>
            </a:xfrm>
            <a:prstGeom prst="rect">
              <a:avLst/>
            </a:prstGeom>
            <a:solidFill>
              <a:srgbClr val="F19DAB"/>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作業削減</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時間</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69" name="正方形/長方形 68">
              <a:extLst>
                <a:ext uri="{FF2B5EF4-FFF2-40B4-BE49-F238E27FC236}">
                  <a16:creationId xmlns:a16="http://schemas.microsoft.com/office/drawing/2014/main" id="{32091597-C377-94AD-FA17-FFCD689DE8BA}"/>
                </a:ext>
              </a:extLst>
            </p:cNvPr>
            <p:cNvSpPr/>
            <p:nvPr/>
          </p:nvSpPr>
          <p:spPr>
            <a:xfrm>
              <a:off x="8794438" y="3965122"/>
              <a:ext cx="663888" cy="325232"/>
            </a:xfrm>
            <a:prstGeom prst="rect">
              <a:avLst/>
            </a:prstGeom>
            <a:solidFill>
              <a:srgbClr val="F19DAB"/>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職員の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900" b="1" kern="0">
                  <a:solidFill>
                    <a:srgbClr val="FFFFFF"/>
                  </a:solidFill>
                  <a:latin typeface="Yu Gothic UI" panose="020B0500000000000000" pitchFamily="50" charset="-128"/>
                  <a:ea typeface="Yu Gothic UI" panose="020B0500000000000000" pitchFamily="50" charset="-128"/>
                </a:rPr>
                <a:t>やりがい向上</a:t>
              </a:r>
              <a:endParaRPr kumimoji="1" lang="en-US" altLang="ja-JP" sz="1200" b="1" kern="0">
                <a:solidFill>
                  <a:srgbClr val="FFFFFF"/>
                </a:solidFill>
                <a:latin typeface="Yu Gothic UI" panose="020B0500000000000000" pitchFamily="50" charset="-128"/>
                <a:ea typeface="Yu Gothic UI" panose="020B0500000000000000" pitchFamily="50" charset="-128"/>
              </a:endParaRPr>
            </a:p>
          </p:txBody>
        </p:sp>
        <p:sp>
          <p:nvSpPr>
            <p:cNvPr id="71" name="正方形/長方形 70">
              <a:extLst>
                <a:ext uri="{FF2B5EF4-FFF2-40B4-BE49-F238E27FC236}">
                  <a16:creationId xmlns:a16="http://schemas.microsoft.com/office/drawing/2014/main" id="{25786E2B-8583-FE2A-F1CB-41D93691A557}"/>
                </a:ext>
              </a:extLst>
            </p:cNvPr>
            <p:cNvSpPr/>
            <p:nvPr/>
          </p:nvSpPr>
          <p:spPr>
            <a:xfrm>
              <a:off x="5937905" y="4283443"/>
              <a:ext cx="663888" cy="201943"/>
            </a:xfrm>
            <a:prstGeom prst="rect">
              <a:avLst/>
            </a:prstGeom>
            <a:solidFill>
              <a:srgbClr val="FCEAED"/>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en-US" altLang="ja-JP" sz="1100" b="1" kern="0">
                  <a:latin typeface="Yu Gothic UI" panose="020B0500000000000000" pitchFamily="50" charset="-128"/>
                  <a:ea typeface="Yu Gothic UI" panose="020B0500000000000000" pitchFamily="50" charset="-128"/>
                </a:rPr>
                <a:t>0 </a:t>
              </a:r>
              <a:r>
                <a:rPr kumimoji="1" lang="ja-JP" altLang="en-US" sz="1100" b="1" kern="0">
                  <a:latin typeface="Yu Gothic UI" panose="020B0500000000000000" pitchFamily="50" charset="-128"/>
                  <a:ea typeface="Yu Gothic UI" panose="020B0500000000000000" pitchFamily="50" charset="-128"/>
                </a:rPr>
                <a:t>箇所</a:t>
              </a:r>
              <a:endParaRPr kumimoji="1" lang="en-US" altLang="ja-JP" sz="1100" b="1" kern="0">
                <a:latin typeface="Yu Gothic UI" panose="020B0500000000000000" pitchFamily="50" charset="-128"/>
                <a:ea typeface="Yu Gothic UI" panose="020B0500000000000000" pitchFamily="50" charset="-128"/>
              </a:endParaRPr>
            </a:p>
          </p:txBody>
        </p:sp>
        <p:sp>
          <p:nvSpPr>
            <p:cNvPr id="72" name="正方形/長方形 71">
              <a:extLst>
                <a:ext uri="{FF2B5EF4-FFF2-40B4-BE49-F238E27FC236}">
                  <a16:creationId xmlns:a16="http://schemas.microsoft.com/office/drawing/2014/main" id="{551E8B36-4E89-5DC1-C81C-9BC520BBF828}"/>
                </a:ext>
              </a:extLst>
            </p:cNvPr>
            <p:cNvSpPr/>
            <p:nvPr/>
          </p:nvSpPr>
          <p:spPr>
            <a:xfrm>
              <a:off x="8078450" y="4283443"/>
              <a:ext cx="663888" cy="201943"/>
            </a:xfrm>
            <a:prstGeom prst="rect">
              <a:avLst/>
            </a:prstGeom>
            <a:solidFill>
              <a:srgbClr val="FCEAED"/>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en-US" altLang="ja-JP" sz="1100" b="1" kern="0">
                  <a:latin typeface="Yu Gothic UI" panose="020B0500000000000000" pitchFamily="50" charset="-128"/>
                  <a:ea typeface="Yu Gothic UI" panose="020B0500000000000000" pitchFamily="50" charset="-128"/>
                </a:rPr>
                <a:t>10.3</a:t>
              </a:r>
              <a:r>
                <a:rPr kumimoji="1" lang="ja-JP" altLang="en-US" sz="1100" b="1" kern="0">
                  <a:latin typeface="Yu Gothic UI" panose="020B0500000000000000" pitchFamily="50" charset="-128"/>
                  <a:ea typeface="Yu Gothic UI" panose="020B0500000000000000" pitchFamily="50" charset="-128"/>
                </a:rPr>
                <a:t>％</a:t>
              </a:r>
              <a:endParaRPr kumimoji="1" lang="en-US" altLang="ja-JP" sz="1100" b="1" kern="0">
                <a:latin typeface="Yu Gothic UI" panose="020B0500000000000000" pitchFamily="50" charset="-128"/>
                <a:ea typeface="Yu Gothic UI" panose="020B0500000000000000" pitchFamily="50" charset="-128"/>
              </a:endParaRPr>
            </a:p>
          </p:txBody>
        </p:sp>
        <p:sp>
          <p:nvSpPr>
            <p:cNvPr id="74" name="正方形/長方形 73">
              <a:extLst>
                <a:ext uri="{FF2B5EF4-FFF2-40B4-BE49-F238E27FC236}">
                  <a16:creationId xmlns:a16="http://schemas.microsoft.com/office/drawing/2014/main" id="{5F2EC6D9-0393-EE30-FF75-35C16B922AFE}"/>
                </a:ext>
              </a:extLst>
            </p:cNvPr>
            <p:cNvSpPr/>
            <p:nvPr/>
          </p:nvSpPr>
          <p:spPr>
            <a:xfrm>
              <a:off x="7364935" y="4283443"/>
              <a:ext cx="663888" cy="201943"/>
            </a:xfrm>
            <a:prstGeom prst="rect">
              <a:avLst/>
            </a:prstGeom>
            <a:solidFill>
              <a:srgbClr val="FCEAED"/>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en-US" altLang="ja-JP" sz="1050" b="1" kern="0">
                  <a:latin typeface="Yu Gothic UI" panose="020B0500000000000000" pitchFamily="50" charset="-128"/>
                  <a:ea typeface="Yu Gothic UI" panose="020B0500000000000000" pitchFamily="50" charset="-128"/>
                </a:rPr>
                <a:t>12</a:t>
              </a:r>
              <a:r>
                <a:rPr kumimoji="1" lang="ja-JP" altLang="en-US" sz="1050" b="1" kern="0">
                  <a:latin typeface="Yu Gothic UI" panose="020B0500000000000000" pitchFamily="50" charset="-128"/>
                  <a:ea typeface="Yu Gothic UI" panose="020B0500000000000000" pitchFamily="50" charset="-128"/>
                </a:rPr>
                <a:t>万時間</a:t>
              </a:r>
              <a:endParaRPr kumimoji="1" lang="en-US" altLang="ja-JP" sz="700" b="1" kern="0">
                <a:latin typeface="Yu Gothic UI" panose="020B0500000000000000" pitchFamily="50" charset="-128"/>
                <a:ea typeface="Yu Gothic UI" panose="020B0500000000000000" pitchFamily="50" charset="-128"/>
              </a:endParaRPr>
            </a:p>
          </p:txBody>
        </p:sp>
        <p:sp>
          <p:nvSpPr>
            <p:cNvPr id="75" name="正方形/長方形 74">
              <a:extLst>
                <a:ext uri="{FF2B5EF4-FFF2-40B4-BE49-F238E27FC236}">
                  <a16:creationId xmlns:a16="http://schemas.microsoft.com/office/drawing/2014/main" id="{828753A4-4060-0C53-4EAA-F4AF904B73EF}"/>
                </a:ext>
              </a:extLst>
            </p:cNvPr>
            <p:cNvSpPr/>
            <p:nvPr/>
          </p:nvSpPr>
          <p:spPr>
            <a:xfrm>
              <a:off x="6651420" y="4283443"/>
              <a:ext cx="663888" cy="201943"/>
            </a:xfrm>
            <a:prstGeom prst="rect">
              <a:avLst/>
            </a:prstGeom>
            <a:solidFill>
              <a:srgbClr val="FCEAED"/>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en-US" altLang="ja-JP" sz="1100" b="1" kern="0">
                  <a:latin typeface="Yu Gothic UI" panose="020B0500000000000000" pitchFamily="50" charset="-128"/>
                  <a:ea typeface="Yu Gothic UI" panose="020B0500000000000000" pitchFamily="50" charset="-128"/>
                </a:rPr>
                <a:t>110</a:t>
              </a:r>
              <a:r>
                <a:rPr kumimoji="1" lang="ja-JP" altLang="en-US" sz="1100" b="1" kern="0">
                  <a:latin typeface="Yu Gothic UI" panose="020B0500000000000000" pitchFamily="50" charset="-128"/>
                  <a:ea typeface="Yu Gothic UI" panose="020B0500000000000000" pitchFamily="50" charset="-128"/>
                </a:rPr>
                <a:t>万時間</a:t>
              </a:r>
              <a:endParaRPr kumimoji="1" lang="en-US" altLang="ja-JP" sz="1100" b="1" kern="0">
                <a:latin typeface="Yu Gothic UI" panose="020B0500000000000000" pitchFamily="50" charset="-128"/>
                <a:ea typeface="Yu Gothic UI" panose="020B0500000000000000" pitchFamily="50" charset="-128"/>
              </a:endParaRPr>
            </a:p>
          </p:txBody>
        </p:sp>
        <p:sp>
          <p:nvSpPr>
            <p:cNvPr id="76" name="正方形/長方形 75">
              <a:extLst>
                <a:ext uri="{FF2B5EF4-FFF2-40B4-BE49-F238E27FC236}">
                  <a16:creationId xmlns:a16="http://schemas.microsoft.com/office/drawing/2014/main" id="{94B1D27F-0391-3B6E-70B9-DF940D468F5F}"/>
                </a:ext>
              </a:extLst>
            </p:cNvPr>
            <p:cNvSpPr/>
            <p:nvPr/>
          </p:nvSpPr>
          <p:spPr>
            <a:xfrm>
              <a:off x="8791966" y="4283443"/>
              <a:ext cx="663888" cy="201943"/>
            </a:xfrm>
            <a:prstGeom prst="rect">
              <a:avLst/>
            </a:prstGeom>
            <a:solidFill>
              <a:srgbClr val="FCEAED"/>
            </a:solidFill>
            <a:ln w="9525" cap="flat" cmpd="sng" algn="ctr">
              <a:noFill/>
              <a:prstDash val="solid"/>
            </a:ln>
            <a:effectLst/>
          </p:spPr>
          <p:txBody>
            <a:bodyPr lIns="0" tIns="36000" rIns="0" bIns="36000" rtlCol="0" anchor="ctr" anchorCtr="0"/>
            <a:lstStyle/>
            <a:p>
              <a:pPr algn="ctr" fontAlgn="base">
                <a:spcBef>
                  <a:spcPct val="0"/>
                </a:spcBef>
                <a:spcAft>
                  <a:spcPct val="0"/>
                </a:spcAft>
                <a:defRPr/>
              </a:pPr>
              <a:r>
                <a:rPr kumimoji="1" lang="en-US" altLang="ja-JP" sz="1100" b="1" kern="0">
                  <a:latin typeface="Yu Gothic UI" panose="020B0500000000000000" pitchFamily="50" charset="-128"/>
                  <a:ea typeface="Yu Gothic UI" panose="020B0500000000000000" pitchFamily="50" charset="-128"/>
                </a:rPr>
                <a:t>80</a:t>
              </a:r>
              <a:r>
                <a:rPr kumimoji="1" lang="ja-JP" altLang="en-US" sz="1100" b="1" kern="0">
                  <a:latin typeface="Yu Gothic UI" panose="020B0500000000000000" pitchFamily="50" charset="-128"/>
                  <a:ea typeface="Yu Gothic UI" panose="020B0500000000000000" pitchFamily="50" charset="-128"/>
                </a:rPr>
                <a:t>％</a:t>
              </a:r>
              <a:endParaRPr kumimoji="1" lang="en-US" altLang="ja-JP" sz="1200" b="1" kern="0">
                <a:latin typeface="Yu Gothic UI" panose="020B0500000000000000" pitchFamily="50" charset="-128"/>
                <a:ea typeface="Yu Gothic UI" panose="020B0500000000000000" pitchFamily="50" charset="-128"/>
              </a:endParaRPr>
            </a:p>
          </p:txBody>
        </p:sp>
        <p:cxnSp>
          <p:nvCxnSpPr>
            <p:cNvPr id="77" name="直線コネクタ 76">
              <a:extLst>
                <a:ext uri="{FF2B5EF4-FFF2-40B4-BE49-F238E27FC236}">
                  <a16:creationId xmlns:a16="http://schemas.microsoft.com/office/drawing/2014/main" id="{4EB7CA32-33DA-71F8-3214-DB4E60F57B4A}"/>
                </a:ext>
              </a:extLst>
            </p:cNvPr>
            <p:cNvCxnSpPr>
              <a:stCxn id="56" idx="2"/>
              <a:endCxn id="65" idx="0"/>
            </p:cNvCxnSpPr>
            <p:nvPr/>
          </p:nvCxnSpPr>
          <p:spPr>
            <a:xfrm flipH="1">
              <a:off x="6272321" y="3790997"/>
              <a:ext cx="217416" cy="174125"/>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CB14A79A-A083-CFA9-2E48-87404FFA5355}"/>
                </a:ext>
              </a:extLst>
            </p:cNvPr>
            <p:cNvCxnSpPr>
              <a:cxnSpLocks/>
              <a:stCxn id="62" idx="2"/>
              <a:endCxn id="68" idx="0"/>
            </p:cNvCxnSpPr>
            <p:nvPr/>
          </p:nvCxnSpPr>
          <p:spPr>
            <a:xfrm flipH="1">
              <a:off x="6985836" y="3782761"/>
              <a:ext cx="722228" cy="182361"/>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56AAE44B-144C-8CC6-3713-61D1B07220BC}"/>
                </a:ext>
              </a:extLst>
            </p:cNvPr>
            <p:cNvCxnSpPr>
              <a:cxnSpLocks/>
              <a:stCxn id="62" idx="2"/>
              <a:endCxn id="67" idx="0"/>
            </p:cNvCxnSpPr>
            <p:nvPr/>
          </p:nvCxnSpPr>
          <p:spPr>
            <a:xfrm flipH="1">
              <a:off x="7699351" y="3782761"/>
              <a:ext cx="8713" cy="182361"/>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7F144FF0-BD05-EEFA-43B9-FA83366D51EC}"/>
                </a:ext>
              </a:extLst>
            </p:cNvPr>
            <p:cNvCxnSpPr>
              <a:cxnSpLocks/>
              <a:stCxn id="62" idx="2"/>
              <a:endCxn id="66" idx="0"/>
            </p:cNvCxnSpPr>
            <p:nvPr/>
          </p:nvCxnSpPr>
          <p:spPr>
            <a:xfrm>
              <a:off x="7708064" y="3782761"/>
              <a:ext cx="704802" cy="182361"/>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2D1107B1-615E-F896-86C4-783E715B82FF}"/>
                </a:ext>
              </a:extLst>
            </p:cNvPr>
            <p:cNvCxnSpPr>
              <a:cxnSpLocks/>
              <a:stCxn id="63" idx="2"/>
              <a:endCxn id="69" idx="0"/>
            </p:cNvCxnSpPr>
            <p:nvPr/>
          </p:nvCxnSpPr>
          <p:spPr>
            <a:xfrm>
              <a:off x="8926390" y="3782760"/>
              <a:ext cx="199992" cy="182362"/>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grpSp>
      <p:sp>
        <p:nvSpPr>
          <p:cNvPr id="87" name="テキスト プレースホルダー 12">
            <a:extLst>
              <a:ext uri="{FF2B5EF4-FFF2-40B4-BE49-F238E27FC236}">
                <a16:creationId xmlns:a16="http://schemas.microsoft.com/office/drawing/2014/main" id="{C6782D08-18BD-B3F9-CC25-1BF149EFE105}"/>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内部管理業務を全体最適化し、業務改革（</a:t>
            </a:r>
            <a:r>
              <a:rPr kumimoji="1" lang="en-US" altLang="ja-JP"/>
              <a:t>DX</a:t>
            </a:r>
            <a:r>
              <a:rPr kumimoji="1" lang="ja-JP" altLang="en-US"/>
              <a:t>）を実現することで、組織全体のパフォーマンスと業務品質を向上させ、新たなニーズへの対応が実現できていること。</a:t>
            </a:r>
          </a:p>
        </p:txBody>
      </p:sp>
      <p:sp>
        <p:nvSpPr>
          <p:cNvPr id="88" name="テキスト プレースホルダー 12">
            <a:extLst>
              <a:ext uri="{FF2B5EF4-FFF2-40B4-BE49-F238E27FC236}">
                <a16:creationId xmlns:a16="http://schemas.microsoft.com/office/drawing/2014/main" id="{2EF9A470-6C4B-C947-A6F5-5C69238560B3}"/>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データ連携・自動化などのシステムの全体最適化を進め、事務処理に関する負担が最小化されていること。</a:t>
            </a:r>
            <a:endParaRPr kumimoji="1" lang="en-US" altLang="ja-JP"/>
          </a:p>
          <a:p>
            <a:pPr lvl="0"/>
            <a:endParaRPr lang="en-US" altLang="ja-JP"/>
          </a:p>
          <a:p>
            <a:pPr lvl="0"/>
            <a:endParaRPr kumimoji="1" lang="en-US" altLang="ja-JP"/>
          </a:p>
          <a:p>
            <a:pPr lvl="0"/>
            <a:endParaRPr lang="en-US" altLang="ja-JP"/>
          </a:p>
          <a:p>
            <a:pPr lvl="0"/>
            <a:endParaRPr kumimoji="1" lang="en-US" altLang="ja-JP"/>
          </a:p>
          <a:p>
            <a:pPr lvl="0"/>
            <a:endParaRPr lang="en-US" altLang="ja-JP"/>
          </a:p>
          <a:p>
            <a:pPr lvl="0"/>
            <a:endParaRPr kumimoji="1" lang="en-US" altLang="ja-JP"/>
          </a:p>
          <a:p>
            <a:pPr lvl="0"/>
            <a:endParaRPr lang="en-US" altLang="ja-JP"/>
          </a:p>
          <a:p>
            <a:pPr lvl="0"/>
            <a:endParaRPr kumimoji="1" lang="en-US" altLang="ja-JP"/>
          </a:p>
          <a:p>
            <a:pPr lvl="0"/>
            <a:r>
              <a:rPr lang="ja-JP" altLang="en-US"/>
              <a:t>バックオフィス</a:t>
            </a:r>
            <a:r>
              <a:rPr lang="en-US" altLang="ja-JP"/>
              <a:t>DX</a:t>
            </a:r>
            <a:r>
              <a:rPr lang="ja-JP" altLang="en-US"/>
              <a:t>における評価指標においては、関連６事業全体で評価する。</a:t>
            </a:r>
            <a:endParaRPr kumimoji="1" lang="ja-JP" altLang="en-US"/>
          </a:p>
        </p:txBody>
      </p:sp>
      <p:sp>
        <p:nvSpPr>
          <p:cNvPr id="89" name="正方形/長方形 88">
            <a:extLst>
              <a:ext uri="{FF2B5EF4-FFF2-40B4-BE49-F238E27FC236}">
                <a16:creationId xmlns:a16="http://schemas.microsoft.com/office/drawing/2014/main" id="{B6D68812-0964-027E-5FC9-DEE05775D7C1}"/>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90" name="正方形/長方形 89">
            <a:extLst>
              <a:ext uri="{FF2B5EF4-FFF2-40B4-BE49-F238E27FC236}">
                <a16:creationId xmlns:a16="http://schemas.microsoft.com/office/drawing/2014/main" id="{7A12C644-6219-905F-EA67-93002730B8B4}"/>
              </a:ext>
            </a:extLst>
          </p:cNvPr>
          <p:cNvSpPr/>
          <p:nvPr/>
        </p:nvSpPr>
        <p:spPr>
          <a:xfrm>
            <a:off x="4860000" y="1981200"/>
            <a:ext cx="972000" cy="2819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及び</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graphicFrame>
        <p:nvGraphicFramePr>
          <p:cNvPr id="91" name="表プレースホルダー 20">
            <a:extLst>
              <a:ext uri="{FF2B5EF4-FFF2-40B4-BE49-F238E27FC236}">
                <a16:creationId xmlns:a16="http://schemas.microsoft.com/office/drawing/2014/main" id="{BB68EE6D-3602-143B-CFB1-A696D1010A0A}"/>
              </a:ext>
            </a:extLst>
          </p:cNvPr>
          <p:cNvGraphicFramePr>
            <a:graphicFrameLocks/>
          </p:cNvGraphicFramePr>
          <p:nvPr>
            <p:extLst>
              <p:ext uri="{D42A27DB-BD31-4B8C-83A1-F6EECF244321}">
                <p14:modId xmlns:p14="http://schemas.microsoft.com/office/powerpoint/2010/main" val="3961874184"/>
              </p:ext>
            </p:extLst>
          </p:nvPr>
        </p:nvGraphicFramePr>
        <p:xfrm>
          <a:off x="5979388" y="2422616"/>
          <a:ext cx="3390644" cy="1932078"/>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4611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グランドデザインに基づき全体最適化検討</a:t>
                      </a:r>
                      <a:endParaRPr kumimoji="1" lang="en-US" altLang="ja-JP" sz="1000">
                        <a:solidFill>
                          <a:schemeClr val="tx1"/>
                        </a:solidFill>
                        <a:latin typeface="Yu Gothic UI" panose="020B0500000000000000" pitchFamily="50" charset="-128"/>
                        <a:ea typeface="Yu Gothic UI" panose="020B0500000000000000" pitchFamily="50" charset="-128"/>
                      </a:endParaRPr>
                    </a:p>
                    <a:p>
                      <a:r>
                        <a:rPr kumimoji="1" lang="ja-JP" altLang="en-US" sz="1000">
                          <a:solidFill>
                            <a:schemeClr val="tx1"/>
                          </a:solidFill>
                          <a:latin typeface="Yu Gothic UI" panose="020B0500000000000000" pitchFamily="50" charset="-128"/>
                          <a:ea typeface="Yu Gothic UI" panose="020B0500000000000000" pitchFamily="50" charset="-128"/>
                        </a:rPr>
                        <a:t>予算編成システムリリース</a:t>
                      </a:r>
                    </a:p>
                  </a:txBody>
                  <a:tcPr anchor="ctr">
                    <a:solidFill>
                      <a:srgbClr val="FCEAED"/>
                    </a:solidFill>
                  </a:tcPr>
                </a:tc>
                <a:extLst>
                  <a:ext uri="{0D108BD9-81ED-4DB2-BD59-A6C34878D82A}">
                    <a16:rowId xmlns:a16="http://schemas.microsoft.com/office/drawing/2014/main" val="137827545"/>
                  </a:ext>
                </a:extLst>
              </a:tr>
              <a:tr h="4611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大阪市統合プラットフォーム開発開始</a:t>
                      </a:r>
                      <a:endParaRPr kumimoji="1" lang="en-US" altLang="ja-JP" sz="1000">
                        <a:solidFill>
                          <a:schemeClr val="tx1"/>
                        </a:solidFill>
                        <a:latin typeface="Yu Gothic UI" panose="020B0500000000000000" pitchFamily="50" charset="-128"/>
                        <a:ea typeface="Yu Gothic UI" panose="020B0500000000000000" pitchFamily="50" charset="-128"/>
                      </a:endParaRPr>
                    </a:p>
                    <a:p>
                      <a:r>
                        <a:rPr kumimoji="1" lang="ja-JP" altLang="en-US" sz="1000">
                          <a:solidFill>
                            <a:schemeClr val="tx1"/>
                          </a:solidFill>
                          <a:latin typeface="Yu Gothic UI" panose="020B0500000000000000" pitchFamily="50" charset="-128"/>
                          <a:ea typeface="Yu Gothic UI" panose="020B0500000000000000" pitchFamily="50" charset="-128"/>
                        </a:rPr>
                        <a:t>共通公文書管理サービス開発開始</a:t>
                      </a:r>
                    </a:p>
                  </a:txBody>
                  <a:tcPr anchor="ctr">
                    <a:solidFill>
                      <a:srgbClr val="FCEAED"/>
                    </a:solidFill>
                  </a:tcPr>
                </a:tc>
                <a:extLst>
                  <a:ext uri="{0D108BD9-81ED-4DB2-BD59-A6C34878D82A}">
                    <a16:rowId xmlns:a16="http://schemas.microsoft.com/office/drawing/2014/main" val="3387827350"/>
                  </a:ext>
                </a:extLst>
              </a:tr>
              <a:tr h="4611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財務会計システム開発開始</a:t>
                      </a:r>
                      <a:endParaRPr kumimoji="1" lang="en-US" altLang="ja-JP" sz="1000">
                        <a:solidFill>
                          <a:schemeClr val="tx1"/>
                        </a:solidFill>
                        <a:latin typeface="Yu Gothic UI" panose="020B0500000000000000" pitchFamily="50" charset="-128"/>
                        <a:ea typeface="Yu Gothic UI" panose="020B0500000000000000" pitchFamily="50" charset="-128"/>
                      </a:endParaRPr>
                    </a:p>
                    <a:p>
                      <a:r>
                        <a:rPr kumimoji="1" lang="ja-JP" altLang="en-US" sz="1000">
                          <a:solidFill>
                            <a:schemeClr val="tx1"/>
                          </a:solidFill>
                          <a:latin typeface="Yu Gothic UI" panose="020B0500000000000000" pitchFamily="50" charset="-128"/>
                          <a:ea typeface="Yu Gothic UI" panose="020B0500000000000000" pitchFamily="50" charset="-128"/>
                        </a:rPr>
                        <a:t>財務事務支援サービス開発開始</a:t>
                      </a:r>
                      <a:endParaRPr kumimoji="1" lang="en-US" altLang="ja-JP" sz="1000">
                        <a:solidFill>
                          <a:schemeClr val="tx1"/>
                        </a:solidFill>
                        <a:latin typeface="Yu Gothic UI" panose="020B0500000000000000" pitchFamily="50" charset="-128"/>
                        <a:ea typeface="Yu Gothic UI" panose="020B0500000000000000" pitchFamily="50" charset="-128"/>
                      </a:endParaRPr>
                    </a:p>
                    <a:p>
                      <a:r>
                        <a:rPr kumimoji="1" lang="ja-JP" altLang="en-US" sz="1000">
                          <a:solidFill>
                            <a:schemeClr val="tx1"/>
                          </a:solidFill>
                          <a:latin typeface="Yu Gothic UI" panose="020B0500000000000000" pitchFamily="50" charset="-128"/>
                          <a:ea typeface="Yu Gothic UI" panose="020B0500000000000000" pitchFamily="50" charset="-128"/>
                        </a:rPr>
                        <a:t>調達・契約システムリリース</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011694763"/>
                  </a:ext>
                </a:extLst>
              </a:tr>
              <a:tr h="4611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バックオフィス</a:t>
                      </a:r>
                      <a:r>
                        <a:rPr kumimoji="1" lang="en-US" altLang="ja-JP" sz="1000" dirty="0">
                          <a:solidFill>
                            <a:schemeClr val="tx1"/>
                          </a:solidFill>
                          <a:latin typeface="Yu Gothic UI" panose="020B0500000000000000" pitchFamily="50" charset="-128"/>
                          <a:ea typeface="Yu Gothic UI" panose="020B0500000000000000" pitchFamily="50" charset="-128"/>
                        </a:rPr>
                        <a:t>DX</a:t>
                      </a:r>
                      <a:r>
                        <a:rPr kumimoji="1" lang="ja-JP" altLang="en-US" sz="1000" dirty="0">
                          <a:solidFill>
                            <a:schemeClr val="tx1"/>
                          </a:solidFill>
                          <a:latin typeface="Yu Gothic UI" panose="020B0500000000000000" pitchFamily="50" charset="-128"/>
                          <a:ea typeface="Yu Gothic UI" panose="020B0500000000000000" pitchFamily="50" charset="-128"/>
                        </a:rPr>
                        <a:t>関連システムリリース</a:t>
                      </a:r>
                      <a:endParaRPr kumimoji="1" lang="en-US" altLang="ja-JP" sz="1000" dirty="0">
                        <a:solidFill>
                          <a:schemeClr val="tx1"/>
                        </a:solidFill>
                        <a:latin typeface="Yu Gothic UI" panose="020B0500000000000000" pitchFamily="50" charset="-128"/>
                        <a:ea typeface="Yu Gothic UI" panose="020B0500000000000000" pitchFamily="50" charset="-128"/>
                      </a:endParaRPr>
                    </a:p>
                    <a:p>
                      <a:r>
                        <a:rPr kumimoji="1" lang="ja-JP" altLang="en-US" sz="1000" dirty="0">
                          <a:solidFill>
                            <a:schemeClr val="tx1"/>
                          </a:solidFill>
                          <a:latin typeface="Yu Gothic UI" panose="020B0500000000000000" pitchFamily="50" charset="-128"/>
                          <a:ea typeface="Yu Gothic UI" panose="020B0500000000000000" pitchFamily="50" charset="-128"/>
                        </a:rPr>
                        <a:t>新運用開始</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92" name="スライド番号プレースホルダー 2">
            <a:extLst>
              <a:ext uri="{FF2B5EF4-FFF2-40B4-BE49-F238E27FC236}">
                <a16:creationId xmlns:a16="http://schemas.microsoft.com/office/drawing/2014/main" id="{8410A432-A2A7-DC7E-BD82-3A3F7E11BB54}"/>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85</a:t>
            </a:fld>
            <a:endParaRPr kumimoji="1" lang="en-GB">
              <a:latin typeface="Yu Gothic UI" panose="020B0500000000000000" pitchFamily="50" charset="-128"/>
              <a:ea typeface="Yu Gothic UI" panose="020B0500000000000000" pitchFamily="50" charset="-128"/>
            </a:endParaRPr>
          </a:p>
        </p:txBody>
      </p:sp>
      <p:grpSp>
        <p:nvGrpSpPr>
          <p:cNvPr id="93" name="グループ化 92">
            <a:extLst>
              <a:ext uri="{FF2B5EF4-FFF2-40B4-BE49-F238E27FC236}">
                <a16:creationId xmlns:a16="http://schemas.microsoft.com/office/drawing/2014/main" id="{FD9D015B-2745-B04C-A9E7-521412A3B346}"/>
              </a:ext>
            </a:extLst>
          </p:cNvPr>
          <p:cNvGrpSpPr/>
          <p:nvPr/>
        </p:nvGrpSpPr>
        <p:grpSpPr>
          <a:xfrm>
            <a:off x="4881838" y="5192537"/>
            <a:ext cx="1157494" cy="243520"/>
            <a:chOff x="528309" y="7695403"/>
            <a:chExt cx="1157494" cy="243520"/>
          </a:xfrm>
        </p:grpSpPr>
        <p:sp>
          <p:nvSpPr>
            <p:cNvPr id="94" name="正方形/長方形 93">
              <a:extLst>
                <a:ext uri="{FF2B5EF4-FFF2-40B4-BE49-F238E27FC236}">
                  <a16:creationId xmlns:a16="http://schemas.microsoft.com/office/drawing/2014/main" id="{D5C23CC7-5CF8-6944-608D-92F77BAFEE9C}"/>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36F6BD6F-EAA8-D4C0-2B16-F7CAA254654A}"/>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96" name="正方形/長方形 95">
            <a:extLst>
              <a:ext uri="{FF2B5EF4-FFF2-40B4-BE49-F238E27FC236}">
                <a16:creationId xmlns:a16="http://schemas.microsoft.com/office/drawing/2014/main" id="{94006B36-D8AD-3C55-E3EA-B2A2F7296467}"/>
              </a:ext>
            </a:extLst>
          </p:cNvPr>
          <p:cNvSpPr/>
          <p:nvPr/>
        </p:nvSpPr>
        <p:spPr>
          <a:xfrm>
            <a:off x="6972478" y="55515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7" name="正方形/長方形 96">
            <a:extLst>
              <a:ext uri="{FF2B5EF4-FFF2-40B4-BE49-F238E27FC236}">
                <a16:creationId xmlns:a16="http://schemas.microsoft.com/office/drawing/2014/main" id="{28632722-4903-32E8-6F46-A2E8DA7690D7}"/>
              </a:ext>
            </a:extLst>
          </p:cNvPr>
          <p:cNvSpPr/>
          <p:nvPr/>
        </p:nvSpPr>
        <p:spPr>
          <a:xfrm>
            <a:off x="5928478" y="55515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8" name="正方形/長方形 97">
            <a:extLst>
              <a:ext uri="{FF2B5EF4-FFF2-40B4-BE49-F238E27FC236}">
                <a16:creationId xmlns:a16="http://schemas.microsoft.com/office/drawing/2014/main" id="{AB9CAC7A-912F-AC00-5913-03169D99E478}"/>
              </a:ext>
            </a:extLst>
          </p:cNvPr>
          <p:cNvSpPr/>
          <p:nvPr/>
        </p:nvSpPr>
        <p:spPr>
          <a:xfrm>
            <a:off x="8016478" y="555157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9" name="テキスト ボックス 98">
            <a:extLst>
              <a:ext uri="{FF2B5EF4-FFF2-40B4-BE49-F238E27FC236}">
                <a16:creationId xmlns:a16="http://schemas.microsoft.com/office/drawing/2014/main" id="{A0B00829-528C-D9F4-8849-F0506F945927}"/>
              </a:ext>
            </a:extLst>
          </p:cNvPr>
          <p:cNvSpPr txBox="1"/>
          <p:nvPr/>
        </p:nvSpPr>
        <p:spPr>
          <a:xfrm>
            <a:off x="4881838" y="585934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グランドデザイン</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実行</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00" name="ホームベース 30">
            <a:extLst>
              <a:ext uri="{FF2B5EF4-FFF2-40B4-BE49-F238E27FC236}">
                <a16:creationId xmlns:a16="http://schemas.microsoft.com/office/drawing/2014/main" id="{DFB6D9DA-0DFA-4A8B-118A-C9ADC89D8949}"/>
              </a:ext>
            </a:extLst>
          </p:cNvPr>
          <p:cNvSpPr/>
          <p:nvPr/>
        </p:nvSpPr>
        <p:spPr>
          <a:xfrm>
            <a:off x="5928478" y="5859343"/>
            <a:ext cx="5760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業務</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設計</a:t>
            </a:r>
          </a:p>
        </p:txBody>
      </p:sp>
      <p:sp>
        <p:nvSpPr>
          <p:cNvPr id="102" name="ホームベース 30">
            <a:extLst>
              <a:ext uri="{FF2B5EF4-FFF2-40B4-BE49-F238E27FC236}">
                <a16:creationId xmlns:a16="http://schemas.microsoft.com/office/drawing/2014/main" id="{DDDBAD31-4102-9068-BE97-B42663683483}"/>
              </a:ext>
            </a:extLst>
          </p:cNvPr>
          <p:cNvSpPr/>
          <p:nvPr/>
        </p:nvSpPr>
        <p:spPr>
          <a:xfrm>
            <a:off x="6537681" y="5867400"/>
            <a:ext cx="9360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開発</a:t>
            </a:r>
          </a:p>
        </p:txBody>
      </p:sp>
      <p:sp>
        <p:nvSpPr>
          <p:cNvPr id="103" name="ホームベース 30">
            <a:extLst>
              <a:ext uri="{FF2B5EF4-FFF2-40B4-BE49-F238E27FC236}">
                <a16:creationId xmlns:a16="http://schemas.microsoft.com/office/drawing/2014/main" id="{3DAC100E-57D8-CC63-5070-176115A7A632}"/>
              </a:ext>
            </a:extLst>
          </p:cNvPr>
          <p:cNvSpPr/>
          <p:nvPr/>
        </p:nvSpPr>
        <p:spPr>
          <a:xfrm>
            <a:off x="7489372" y="5867400"/>
            <a:ext cx="9360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移行</a:t>
            </a:r>
          </a:p>
        </p:txBody>
      </p:sp>
      <p:sp>
        <p:nvSpPr>
          <p:cNvPr id="104" name="ホームベース 30">
            <a:extLst>
              <a:ext uri="{FF2B5EF4-FFF2-40B4-BE49-F238E27FC236}">
                <a16:creationId xmlns:a16="http://schemas.microsoft.com/office/drawing/2014/main" id="{D144578B-1E44-7769-9993-77510AFA2474}"/>
              </a:ext>
            </a:extLst>
          </p:cNvPr>
          <p:cNvSpPr/>
          <p:nvPr/>
        </p:nvSpPr>
        <p:spPr>
          <a:xfrm>
            <a:off x="8458200" y="5867400"/>
            <a:ext cx="5760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a:t>
            </a:r>
          </a:p>
        </p:txBody>
      </p:sp>
      <p:grpSp>
        <p:nvGrpSpPr>
          <p:cNvPr id="9" name="グループ化 8">
            <a:extLst>
              <a:ext uri="{FF2B5EF4-FFF2-40B4-BE49-F238E27FC236}">
                <a16:creationId xmlns:a16="http://schemas.microsoft.com/office/drawing/2014/main" id="{BEC38630-A84F-5CAC-B93F-059E280AABCA}"/>
              </a:ext>
            </a:extLst>
          </p:cNvPr>
          <p:cNvGrpSpPr/>
          <p:nvPr/>
        </p:nvGrpSpPr>
        <p:grpSpPr>
          <a:xfrm>
            <a:off x="4881600" y="892800"/>
            <a:ext cx="2704392" cy="243520"/>
            <a:chOff x="528309" y="3016181"/>
            <a:chExt cx="2704392" cy="243520"/>
          </a:xfrm>
        </p:grpSpPr>
        <p:sp>
          <p:nvSpPr>
            <p:cNvPr id="10" name="正方形/長方形 9">
              <a:extLst>
                <a:ext uri="{FF2B5EF4-FFF2-40B4-BE49-F238E27FC236}">
                  <a16:creationId xmlns:a16="http://schemas.microsoft.com/office/drawing/2014/main" id="{A7DB2B44-4D5B-FE48-9F03-5EF299AF601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1" name="テキスト ボックス 10">
              <a:extLst>
                <a:ext uri="{FF2B5EF4-FFF2-40B4-BE49-F238E27FC236}">
                  <a16:creationId xmlns:a16="http://schemas.microsoft.com/office/drawing/2014/main" id="{B0F04FEB-1A8E-59B3-7247-D5AAD8E9021F}"/>
                </a:ext>
              </a:extLst>
            </p:cNvPr>
            <p:cNvSpPr txBox="1"/>
            <p:nvPr/>
          </p:nvSpPr>
          <p:spPr>
            <a:xfrm>
              <a:off x="672705" y="3045608"/>
              <a:ext cx="255999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r>
                <a:rPr kumimoji="1" lang="en-US" altLang="ja-JP" sz="1200" b="1" kern="0">
                  <a:solidFill>
                    <a:srgbClr val="000000"/>
                  </a:solidFill>
                  <a:latin typeface="Yu Gothic UI" panose="020B0500000000000000" pitchFamily="50" charset="-128"/>
                  <a:ea typeface="Yu Gothic UI" panose="020B0500000000000000" pitchFamily="50" charset="-128"/>
                </a:rPr>
                <a:t>/</a:t>
              </a: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4" name="タイトル 20">
            <a:extLst>
              <a:ext uri="{FF2B5EF4-FFF2-40B4-BE49-F238E27FC236}">
                <a16:creationId xmlns:a16="http://schemas.microsoft.com/office/drawing/2014/main" id="{E1FCC19C-AD3B-2FAF-87C3-9C24C6E6F41A}"/>
              </a:ext>
            </a:extLst>
          </p:cNvPr>
          <p:cNvSpPr>
            <a:spLocks noGrp="1"/>
          </p:cNvSpPr>
          <p:nvPr>
            <p:ph type="title"/>
          </p:nvPr>
        </p:nvSpPr>
        <p:spPr>
          <a:xfrm>
            <a:off x="446400" y="85725"/>
            <a:ext cx="4811400" cy="728793"/>
          </a:xfrm>
        </p:spPr>
        <p:txBody>
          <a:bodyPr/>
          <a:lstStyle/>
          <a:p>
            <a:r>
              <a:rPr lang="ja-JP" altLang="en-US"/>
              <a:t>バックオフィス（内部管理業務）</a:t>
            </a:r>
            <a:r>
              <a:rPr lang="en-US" altLang="ja-JP"/>
              <a:t>DX</a:t>
            </a:r>
            <a:r>
              <a:rPr lang="ja-JP" altLang="en-US"/>
              <a:t>の実現</a:t>
            </a:r>
            <a:br>
              <a:rPr lang="ja-JP" altLang="en-US"/>
            </a:br>
            <a:endParaRPr lang="ja-JP" altLang="en-US"/>
          </a:p>
        </p:txBody>
      </p:sp>
    </p:spTree>
    <p:extLst>
      <p:ext uri="{BB962C8B-B14F-4D97-AF65-F5344CB8AC3E}">
        <p14:creationId xmlns:p14="http://schemas.microsoft.com/office/powerpoint/2010/main" val="3230575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40CB0F14-1AC6-F906-4286-CC8570E349C6}"/>
              </a:ext>
            </a:extLst>
          </p:cNvPr>
          <p:cNvSpPr>
            <a:spLocks noGrp="1"/>
          </p:cNvSpPr>
          <p:nvPr>
            <p:ph type="title"/>
          </p:nvPr>
        </p:nvSpPr>
        <p:spPr/>
        <p:txBody>
          <a:bodyPr/>
          <a:lstStyle/>
          <a:p>
            <a:r>
              <a:rPr lang="ja-JP" altLang="en-US"/>
              <a:t>バックオフィス</a:t>
            </a:r>
            <a:r>
              <a:rPr lang="en-US" altLang="ja-JP"/>
              <a:t>DX</a:t>
            </a:r>
            <a:r>
              <a:rPr lang="ja-JP" altLang="en-US"/>
              <a:t>による取組</a:t>
            </a:r>
          </a:p>
        </p:txBody>
      </p:sp>
      <p:sp>
        <p:nvSpPr>
          <p:cNvPr id="11" name="テキスト ボックス 10">
            <a:extLst>
              <a:ext uri="{FF2B5EF4-FFF2-40B4-BE49-F238E27FC236}">
                <a16:creationId xmlns:a16="http://schemas.microsoft.com/office/drawing/2014/main" id="{02874832-F5B5-6C40-8624-973ADB0B417F}"/>
              </a:ext>
            </a:extLst>
          </p:cNvPr>
          <p:cNvSpPr txBox="1"/>
          <p:nvPr/>
        </p:nvSpPr>
        <p:spPr>
          <a:xfrm>
            <a:off x="299175" y="918622"/>
            <a:ext cx="9252000" cy="1595978"/>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3779CFB0-6227-A4D5-148B-C9182170C810}"/>
              </a:ext>
            </a:extLst>
          </p:cNvPr>
          <p:cNvSpPr txBox="1"/>
          <p:nvPr/>
        </p:nvSpPr>
        <p:spPr>
          <a:xfrm>
            <a:off x="299175" y="645434"/>
            <a:ext cx="9252000" cy="273188"/>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a:t>バックオフィス</a:t>
            </a:r>
            <a:r>
              <a:rPr lang="en-US" altLang="ja-JP" b="0"/>
              <a:t>DX</a:t>
            </a:r>
            <a:r>
              <a:rPr lang="ja-JP" altLang="en-US" b="0"/>
              <a:t>を実現させるシステム基盤の導入</a:t>
            </a:r>
          </a:p>
        </p:txBody>
      </p:sp>
      <p:grpSp>
        <p:nvGrpSpPr>
          <p:cNvPr id="14" name="グループ化 13">
            <a:extLst>
              <a:ext uri="{FF2B5EF4-FFF2-40B4-BE49-F238E27FC236}">
                <a16:creationId xmlns:a16="http://schemas.microsoft.com/office/drawing/2014/main" id="{B7B43F64-E3F3-1C92-F7CB-A7839424A138}"/>
              </a:ext>
            </a:extLst>
          </p:cNvPr>
          <p:cNvGrpSpPr/>
          <p:nvPr/>
        </p:nvGrpSpPr>
        <p:grpSpPr>
          <a:xfrm>
            <a:off x="5010404" y="990600"/>
            <a:ext cx="710618" cy="243520"/>
            <a:chOff x="528309" y="3016181"/>
            <a:chExt cx="710618" cy="243520"/>
          </a:xfrm>
        </p:grpSpPr>
        <p:sp>
          <p:nvSpPr>
            <p:cNvPr id="15" name="正方形/長方形 14">
              <a:extLst>
                <a:ext uri="{FF2B5EF4-FFF2-40B4-BE49-F238E27FC236}">
                  <a16:creationId xmlns:a16="http://schemas.microsoft.com/office/drawing/2014/main" id="{479855EC-FAD8-93BA-8AD4-B36857AA0D05}"/>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2954162A-A166-ABF9-EEC3-8948D75A0434}"/>
                </a:ext>
              </a:extLst>
            </p:cNvPr>
            <p:cNvSpPr txBox="1"/>
            <p:nvPr/>
          </p:nvSpPr>
          <p:spPr>
            <a:xfrm>
              <a:off x="674670" y="3043367"/>
              <a:ext cx="564257"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活動指標</a:t>
              </a:r>
              <a:endParaRPr kumimoji="1" lang="en-US" altLang="ja-JP" sz="1100" b="1" kern="0">
                <a:solidFill>
                  <a:srgbClr val="000000"/>
                </a:solidFill>
                <a:highlight>
                  <a:srgbClr val="FF00FF"/>
                </a:highlight>
                <a:latin typeface="Yu Gothic UI" panose="020B0500000000000000" pitchFamily="50" charset="-128"/>
                <a:ea typeface="Yu Gothic UI" panose="020B0500000000000000" pitchFamily="50" charset="-128"/>
              </a:endParaRPr>
            </a:p>
          </p:txBody>
        </p:sp>
      </p:grpSp>
      <p:grpSp>
        <p:nvGrpSpPr>
          <p:cNvPr id="18" name="グループ化 17">
            <a:extLst>
              <a:ext uri="{FF2B5EF4-FFF2-40B4-BE49-F238E27FC236}">
                <a16:creationId xmlns:a16="http://schemas.microsoft.com/office/drawing/2014/main" id="{A98ACD5C-8605-C9DB-4673-A8E8C98EDBB2}"/>
              </a:ext>
            </a:extLst>
          </p:cNvPr>
          <p:cNvGrpSpPr/>
          <p:nvPr/>
        </p:nvGrpSpPr>
        <p:grpSpPr>
          <a:xfrm>
            <a:off x="469849" y="990600"/>
            <a:ext cx="1093374" cy="243520"/>
            <a:chOff x="528309" y="3016181"/>
            <a:chExt cx="1093374" cy="243520"/>
          </a:xfrm>
        </p:grpSpPr>
        <p:sp>
          <p:nvSpPr>
            <p:cNvPr id="19" name="正方形/長方形 18">
              <a:extLst>
                <a:ext uri="{FF2B5EF4-FFF2-40B4-BE49-F238E27FC236}">
                  <a16:creationId xmlns:a16="http://schemas.microsoft.com/office/drawing/2014/main" id="{66730227-10C7-3A42-C316-3A19618BE4B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521E656A-5BC2-8B21-05C6-713FEF1831DE}"/>
                </a:ext>
              </a:extLst>
            </p:cNvPr>
            <p:cNvSpPr txBox="1"/>
            <p:nvPr/>
          </p:nvSpPr>
          <p:spPr>
            <a:xfrm>
              <a:off x="672705" y="3053302"/>
              <a:ext cx="94897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100" b="1" kern="0">
                <a:latin typeface="Yu Gothic UI" panose="020B0500000000000000" pitchFamily="50" charset="-128"/>
                <a:ea typeface="Yu Gothic UI" panose="020B0500000000000000" pitchFamily="50" charset="-128"/>
              </a:endParaRPr>
            </a:p>
          </p:txBody>
        </p:sp>
      </p:grpSp>
      <p:sp>
        <p:nvSpPr>
          <p:cNvPr id="63" name="テキスト プレースホルダー 3">
            <a:extLst>
              <a:ext uri="{FF2B5EF4-FFF2-40B4-BE49-F238E27FC236}">
                <a16:creationId xmlns:a16="http://schemas.microsoft.com/office/drawing/2014/main" id="{329D9B3D-A0E2-4206-E684-0FE5C9F9F658}"/>
              </a:ext>
            </a:extLst>
          </p:cNvPr>
          <p:cNvSpPr txBox="1">
            <a:spLocks/>
          </p:cNvSpPr>
          <p:nvPr/>
        </p:nvSpPr>
        <p:spPr>
          <a:xfrm>
            <a:off x="445009" y="1219200"/>
            <a:ext cx="4279391" cy="871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lnSpc>
                <a:spcPts val="1300"/>
              </a:lnSpc>
              <a:spcBef>
                <a:spcPts val="0"/>
              </a:spcBef>
              <a:spcAft>
                <a:spcPts val="300"/>
              </a:spcAft>
              <a:buFont typeface="Arial" panose="020B0604020202020204" pitchFamily="34" charset="0"/>
              <a:buChar char="•"/>
            </a:pPr>
            <a:r>
              <a:rPr lang="ja-JP" altLang="en-US" sz="1050"/>
              <a:t>業務共通のシステム基盤として、データ連携やノーコード機能を持つプラットフォームを導入する。</a:t>
            </a:r>
          </a:p>
          <a:p>
            <a:pPr marL="85725" indent="-85725">
              <a:lnSpc>
                <a:spcPts val="1300"/>
              </a:lnSpc>
              <a:spcBef>
                <a:spcPts val="0"/>
              </a:spcBef>
              <a:spcAft>
                <a:spcPts val="300"/>
              </a:spcAft>
              <a:buFont typeface="Arial" panose="020B0604020202020204" pitchFamily="34" charset="0"/>
              <a:buChar char="•"/>
            </a:pPr>
            <a:r>
              <a:rPr lang="ja-JP" altLang="en-US" sz="1050"/>
              <a:t>これにより、業務情報を集約・可視化し、進捗管理や内部統制を強化し、政策へ活用を図る。</a:t>
            </a:r>
          </a:p>
        </p:txBody>
      </p:sp>
      <p:sp>
        <p:nvSpPr>
          <p:cNvPr id="64" name="テキスト プレースホルダー 12">
            <a:extLst>
              <a:ext uri="{FF2B5EF4-FFF2-40B4-BE49-F238E27FC236}">
                <a16:creationId xmlns:a16="http://schemas.microsoft.com/office/drawing/2014/main" id="{84FFAAB6-4053-B6B7-01FF-44F9A9A52454}"/>
              </a:ext>
            </a:extLst>
          </p:cNvPr>
          <p:cNvSpPr txBox="1">
            <a:spLocks/>
          </p:cNvSpPr>
          <p:nvPr/>
        </p:nvSpPr>
        <p:spPr>
          <a:xfrm>
            <a:off x="457200" y="2224720"/>
            <a:ext cx="4118199" cy="2286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300"/>
              </a:lnSpc>
              <a:spcAft>
                <a:spcPts val="300"/>
              </a:spcAft>
            </a:pPr>
            <a:r>
              <a:rPr lang="en-US" altLang="ja-JP" sz="1050"/>
              <a:t>2024</a:t>
            </a:r>
            <a:r>
              <a:rPr lang="ja-JP" altLang="en-US" sz="1050"/>
              <a:t>年度～　仕様要件の検討、調達</a:t>
            </a:r>
          </a:p>
        </p:txBody>
      </p:sp>
      <p:grpSp>
        <p:nvGrpSpPr>
          <p:cNvPr id="65" name="グループ化 64">
            <a:extLst>
              <a:ext uri="{FF2B5EF4-FFF2-40B4-BE49-F238E27FC236}">
                <a16:creationId xmlns:a16="http://schemas.microsoft.com/office/drawing/2014/main" id="{6B642D46-E973-9085-277C-A3FCD5430DAA}"/>
              </a:ext>
            </a:extLst>
          </p:cNvPr>
          <p:cNvGrpSpPr/>
          <p:nvPr/>
        </p:nvGrpSpPr>
        <p:grpSpPr>
          <a:xfrm>
            <a:off x="447675" y="1981200"/>
            <a:ext cx="1274514" cy="243520"/>
            <a:chOff x="528309" y="7695403"/>
            <a:chExt cx="1274514" cy="243520"/>
          </a:xfrm>
        </p:grpSpPr>
        <p:sp>
          <p:nvSpPr>
            <p:cNvPr id="66" name="正方形/長方形 65">
              <a:extLst>
                <a:ext uri="{FF2B5EF4-FFF2-40B4-BE49-F238E27FC236}">
                  <a16:creationId xmlns:a16="http://schemas.microsoft.com/office/drawing/2014/main" id="{A86FB3C5-BD28-B55D-B7B4-FC19303CA6C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7" name="テキスト ボックス 66">
              <a:extLst>
                <a:ext uri="{FF2B5EF4-FFF2-40B4-BE49-F238E27FC236}">
                  <a16:creationId xmlns:a16="http://schemas.microsoft.com/office/drawing/2014/main" id="{FBE77F1D-1366-CD94-E4BE-7209904ED8CA}"/>
                </a:ext>
              </a:extLst>
            </p:cNvPr>
            <p:cNvSpPr txBox="1"/>
            <p:nvPr/>
          </p:nvSpPr>
          <p:spPr>
            <a:xfrm>
              <a:off x="672705" y="7732524"/>
              <a:ext cx="113011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100" b="1" kern="0">
                <a:solidFill>
                  <a:srgbClr val="000000"/>
                </a:solidFill>
                <a:latin typeface="Yu Gothic UI" panose="020B0500000000000000" pitchFamily="50" charset="-128"/>
                <a:ea typeface="Yu Gothic UI" panose="020B0500000000000000" pitchFamily="50" charset="-128"/>
              </a:endParaRPr>
            </a:p>
          </p:txBody>
        </p:sp>
      </p:grpSp>
      <p:sp>
        <p:nvSpPr>
          <p:cNvPr id="68" name="テキスト プレースホルダー 12">
            <a:extLst>
              <a:ext uri="{FF2B5EF4-FFF2-40B4-BE49-F238E27FC236}">
                <a16:creationId xmlns:a16="http://schemas.microsoft.com/office/drawing/2014/main" id="{4D37C669-3F44-79B2-AC27-B05DE1BA81C0}"/>
              </a:ext>
            </a:extLst>
          </p:cNvPr>
          <p:cNvSpPr txBox="1">
            <a:spLocks/>
          </p:cNvSpPr>
          <p:nvPr/>
        </p:nvSpPr>
        <p:spPr>
          <a:xfrm>
            <a:off x="6073200" y="1317272"/>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050"/>
              <a:t>2025</a:t>
            </a:r>
            <a:r>
              <a:rPr lang="ja-JP" altLang="en-US" sz="1050"/>
              <a:t>年度より開発環境をリリースし、段階的に利用を</a:t>
            </a:r>
            <a:br>
              <a:rPr lang="ja-JP" altLang="en-US" sz="1050"/>
            </a:br>
            <a:r>
              <a:rPr lang="ja-JP" altLang="en-US" sz="1050"/>
              <a:t>拡大する​​こと。</a:t>
            </a:r>
          </a:p>
        </p:txBody>
      </p:sp>
      <p:sp>
        <p:nvSpPr>
          <p:cNvPr id="69" name="正方形/長方形 68">
            <a:extLst>
              <a:ext uri="{FF2B5EF4-FFF2-40B4-BE49-F238E27FC236}">
                <a16:creationId xmlns:a16="http://schemas.microsoft.com/office/drawing/2014/main" id="{94FB98C5-C983-1533-AAFD-3FA547C43814}"/>
              </a:ext>
            </a:extLst>
          </p:cNvPr>
          <p:cNvSpPr/>
          <p:nvPr/>
        </p:nvSpPr>
        <p:spPr>
          <a:xfrm>
            <a:off x="5029200" y="1371600"/>
            <a:ext cx="972000" cy="914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05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050" b="1" kern="0">
              <a:solidFill>
                <a:srgbClr val="FFFFFF"/>
              </a:solidFill>
              <a:latin typeface="Yu Gothic UI" panose="020B0500000000000000" pitchFamily="50" charset="-128"/>
              <a:ea typeface="Yu Gothic UI" panose="020B0500000000000000" pitchFamily="50" charset="-128"/>
            </a:endParaRPr>
          </a:p>
        </p:txBody>
      </p:sp>
      <p:sp>
        <p:nvSpPr>
          <p:cNvPr id="71" name="テキスト ボックス 70">
            <a:extLst>
              <a:ext uri="{FF2B5EF4-FFF2-40B4-BE49-F238E27FC236}">
                <a16:creationId xmlns:a16="http://schemas.microsoft.com/office/drawing/2014/main" id="{D216A998-BB32-9119-21A8-D68FBC5873B6}"/>
              </a:ext>
            </a:extLst>
          </p:cNvPr>
          <p:cNvSpPr txBox="1"/>
          <p:nvPr/>
        </p:nvSpPr>
        <p:spPr>
          <a:xfrm>
            <a:off x="6172200" y="1752600"/>
            <a:ext cx="3276600" cy="577081"/>
          </a:xfrm>
          <a:prstGeom prst="rect">
            <a:avLst/>
          </a:prstGeom>
          <a:noFill/>
        </p:spPr>
        <p:txBody>
          <a:bodyPr wrap="square" rtlCol="0">
            <a:spAutoFit/>
          </a:bodyPr>
          <a:lstStyle/>
          <a:p>
            <a:pPr lvl="0" algn="l">
              <a:lnSpc>
                <a:spcPct val="100000"/>
              </a:lnSpc>
              <a:spcBef>
                <a:spcPts val="0"/>
              </a:spcBef>
              <a:spcAft>
                <a:spcPts val="0"/>
              </a:spcAft>
              <a:buNone/>
            </a:pPr>
            <a:r>
              <a:rPr lang="en-US" altLang="ja-JP" sz="1050">
                <a:solidFill>
                  <a:srgbClr val="000000"/>
                </a:solidFill>
                <a:ea typeface="Yu Gothic UI" panose="020B0500000000000000" pitchFamily="50" charset="-128"/>
              </a:rPr>
              <a:t>2025</a:t>
            </a:r>
            <a:r>
              <a:rPr lang="ja-JP" altLang="en-US" sz="1050">
                <a:solidFill>
                  <a:srgbClr val="000000"/>
                </a:solidFill>
                <a:ea typeface="Yu Gothic UI" panose="020B0500000000000000" pitchFamily="50" charset="-128"/>
              </a:rPr>
              <a:t>年度：システム基盤環境構築、開発環境リリース</a:t>
            </a:r>
            <a:endParaRPr lang="en-US" altLang="ja-JP" sz="1050">
              <a:solidFill>
                <a:srgbClr val="000000"/>
              </a:solidFill>
              <a:ea typeface="Yu Gothic UI" panose="020B0500000000000000" pitchFamily="50" charset="-128"/>
            </a:endParaRPr>
          </a:p>
          <a:p>
            <a:pPr lvl="0" algn="l">
              <a:lnSpc>
                <a:spcPct val="100000"/>
              </a:lnSpc>
              <a:spcBef>
                <a:spcPts val="0"/>
              </a:spcBef>
              <a:spcAft>
                <a:spcPts val="0"/>
              </a:spcAft>
              <a:buNone/>
            </a:pPr>
            <a:r>
              <a:rPr lang="en-US" altLang="ja-JP" sz="1050">
                <a:solidFill>
                  <a:srgbClr val="000000"/>
                </a:solidFill>
                <a:ea typeface="Yu Gothic UI" panose="020B0500000000000000" pitchFamily="50" charset="-128"/>
              </a:rPr>
              <a:t>2026</a:t>
            </a:r>
            <a:r>
              <a:rPr lang="ja-JP" altLang="en-US" sz="1050">
                <a:solidFill>
                  <a:srgbClr val="000000"/>
                </a:solidFill>
                <a:ea typeface="Yu Gothic UI" panose="020B0500000000000000" pitchFamily="50" charset="-128"/>
              </a:rPr>
              <a:t>年度：財務事務支援サービス等各種サービス開発</a:t>
            </a:r>
            <a:endParaRPr lang="en-US" altLang="ja-JP" sz="1050">
              <a:solidFill>
                <a:srgbClr val="000000"/>
              </a:solidFill>
              <a:ea typeface="Yu Gothic UI" panose="020B0500000000000000" pitchFamily="50" charset="-128"/>
            </a:endParaRPr>
          </a:p>
          <a:p>
            <a:pPr lvl="0" algn="l">
              <a:lnSpc>
                <a:spcPct val="100000"/>
              </a:lnSpc>
              <a:spcBef>
                <a:spcPts val="0"/>
              </a:spcBef>
              <a:spcAft>
                <a:spcPts val="0"/>
              </a:spcAft>
              <a:buNone/>
            </a:pPr>
            <a:r>
              <a:rPr lang="en-US" altLang="ja-JP" sz="1050">
                <a:solidFill>
                  <a:srgbClr val="000000"/>
                </a:solidFill>
                <a:ea typeface="Yu Gothic UI" panose="020B0500000000000000" pitchFamily="50" charset="-128"/>
              </a:rPr>
              <a:t>2027</a:t>
            </a:r>
            <a:r>
              <a:rPr lang="ja-JP" altLang="en-US" sz="1050">
                <a:solidFill>
                  <a:srgbClr val="000000"/>
                </a:solidFill>
                <a:ea typeface="Yu Gothic UI" panose="020B0500000000000000" pitchFamily="50" charset="-128"/>
              </a:rPr>
              <a:t>年度：新サービス運用開始</a:t>
            </a:r>
            <a:endParaRPr lang="en-US" altLang="ja-JP" sz="1050">
              <a:solidFill>
                <a:srgbClr val="000000"/>
              </a:solidFill>
              <a:ea typeface="Yu Gothic UI" panose="020B0500000000000000" pitchFamily="50" charset="-128"/>
            </a:endParaRPr>
          </a:p>
        </p:txBody>
      </p:sp>
      <p:sp>
        <p:nvSpPr>
          <p:cNvPr id="121" name="スライド番号プレースホルダー 2">
            <a:extLst>
              <a:ext uri="{FF2B5EF4-FFF2-40B4-BE49-F238E27FC236}">
                <a16:creationId xmlns:a16="http://schemas.microsoft.com/office/drawing/2014/main" id="{11BD5524-8847-FC29-906E-87E0783ACE96}"/>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86</a:t>
            </a:fld>
            <a:endParaRPr kumimoji="1" lang="en-GB">
              <a:latin typeface="Yu Gothic UI" panose="020B0500000000000000" pitchFamily="50" charset="-128"/>
              <a:ea typeface="Yu Gothic UI" panose="020B0500000000000000" pitchFamily="50" charset="-128"/>
            </a:endParaRPr>
          </a:p>
        </p:txBody>
      </p:sp>
      <p:sp>
        <p:nvSpPr>
          <p:cNvPr id="122" name="テキスト ボックス 121">
            <a:extLst>
              <a:ext uri="{FF2B5EF4-FFF2-40B4-BE49-F238E27FC236}">
                <a16:creationId xmlns:a16="http://schemas.microsoft.com/office/drawing/2014/main" id="{BE399115-691C-91DD-A068-8F6614813DA5}"/>
              </a:ext>
            </a:extLst>
          </p:cNvPr>
          <p:cNvSpPr txBox="1"/>
          <p:nvPr/>
        </p:nvSpPr>
        <p:spPr>
          <a:xfrm>
            <a:off x="299175" y="2863988"/>
            <a:ext cx="9252000" cy="1595978"/>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123" name="テキスト ボックス 122">
            <a:extLst>
              <a:ext uri="{FF2B5EF4-FFF2-40B4-BE49-F238E27FC236}">
                <a16:creationId xmlns:a16="http://schemas.microsoft.com/office/drawing/2014/main" id="{C0262212-D9DE-1ACD-742E-DEEE39546115}"/>
              </a:ext>
            </a:extLst>
          </p:cNvPr>
          <p:cNvSpPr txBox="1"/>
          <p:nvPr/>
        </p:nvSpPr>
        <p:spPr>
          <a:xfrm>
            <a:off x="304800" y="2590800"/>
            <a:ext cx="9252000" cy="273188"/>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a:defRPr/>
            </a:pPr>
            <a:r>
              <a:rPr lang="ja-JP" altLang="en-US" b="0"/>
              <a:t>公文書管理業務の最適化</a:t>
            </a:r>
            <a:r>
              <a:rPr lang="ja-JP" altLang="en-US" b="1">
                <a:solidFill>
                  <a:srgbClr val="AF1932"/>
                </a:solidFill>
                <a:ea typeface="Yu Gothic UI" panose="020B0500000000000000" pitchFamily="50" charset="-128"/>
              </a:rPr>
              <a:t>​</a:t>
            </a:r>
            <a:endParaRPr lang="ja-JP" altLang="en-US" sz="1000" b="1">
              <a:solidFill>
                <a:srgbClr val="AF1932"/>
              </a:solidFill>
              <a:ea typeface="Yu Gothic UI" panose="020B0500000000000000" pitchFamily="50" charset="-128"/>
            </a:endParaRPr>
          </a:p>
        </p:txBody>
      </p:sp>
      <p:grpSp>
        <p:nvGrpSpPr>
          <p:cNvPr id="124" name="グループ化 123">
            <a:extLst>
              <a:ext uri="{FF2B5EF4-FFF2-40B4-BE49-F238E27FC236}">
                <a16:creationId xmlns:a16="http://schemas.microsoft.com/office/drawing/2014/main" id="{6FB13B65-85F8-385F-5D3B-567FE4DA9B22}"/>
              </a:ext>
            </a:extLst>
          </p:cNvPr>
          <p:cNvGrpSpPr/>
          <p:nvPr/>
        </p:nvGrpSpPr>
        <p:grpSpPr>
          <a:xfrm>
            <a:off x="5016029" y="2935966"/>
            <a:ext cx="710618" cy="243520"/>
            <a:chOff x="528309" y="3016181"/>
            <a:chExt cx="710618" cy="243520"/>
          </a:xfrm>
        </p:grpSpPr>
        <p:sp>
          <p:nvSpPr>
            <p:cNvPr id="125" name="正方形/長方形 124">
              <a:extLst>
                <a:ext uri="{FF2B5EF4-FFF2-40B4-BE49-F238E27FC236}">
                  <a16:creationId xmlns:a16="http://schemas.microsoft.com/office/drawing/2014/main" id="{D81AF61E-2A4C-0FCE-ADEF-7F60CFE9EB5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26" name="テキスト ボックス 125">
              <a:extLst>
                <a:ext uri="{FF2B5EF4-FFF2-40B4-BE49-F238E27FC236}">
                  <a16:creationId xmlns:a16="http://schemas.microsoft.com/office/drawing/2014/main" id="{BE2A9E46-16AF-D1E8-4F13-98C7D1199054}"/>
                </a:ext>
              </a:extLst>
            </p:cNvPr>
            <p:cNvSpPr txBox="1"/>
            <p:nvPr/>
          </p:nvSpPr>
          <p:spPr>
            <a:xfrm>
              <a:off x="674670" y="3043367"/>
              <a:ext cx="564257"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活動指標</a:t>
              </a:r>
              <a:endParaRPr kumimoji="1" lang="en-US" altLang="ja-JP" sz="1100" b="1" kern="0">
                <a:solidFill>
                  <a:srgbClr val="000000"/>
                </a:solidFill>
                <a:highlight>
                  <a:srgbClr val="FF00FF"/>
                </a:highlight>
                <a:latin typeface="Yu Gothic UI" panose="020B0500000000000000" pitchFamily="50" charset="-128"/>
                <a:ea typeface="Yu Gothic UI" panose="020B0500000000000000" pitchFamily="50" charset="-128"/>
              </a:endParaRPr>
            </a:p>
          </p:txBody>
        </p:sp>
      </p:grpSp>
      <p:grpSp>
        <p:nvGrpSpPr>
          <p:cNvPr id="127" name="グループ化 126">
            <a:extLst>
              <a:ext uri="{FF2B5EF4-FFF2-40B4-BE49-F238E27FC236}">
                <a16:creationId xmlns:a16="http://schemas.microsoft.com/office/drawing/2014/main" id="{8827BF3B-EE76-3B35-B771-021A93F5E335}"/>
              </a:ext>
            </a:extLst>
          </p:cNvPr>
          <p:cNvGrpSpPr/>
          <p:nvPr/>
        </p:nvGrpSpPr>
        <p:grpSpPr>
          <a:xfrm>
            <a:off x="475474" y="2935966"/>
            <a:ext cx="1093374" cy="243520"/>
            <a:chOff x="528309" y="3016181"/>
            <a:chExt cx="1093374" cy="243520"/>
          </a:xfrm>
        </p:grpSpPr>
        <p:sp>
          <p:nvSpPr>
            <p:cNvPr id="128" name="正方形/長方形 127">
              <a:extLst>
                <a:ext uri="{FF2B5EF4-FFF2-40B4-BE49-F238E27FC236}">
                  <a16:creationId xmlns:a16="http://schemas.microsoft.com/office/drawing/2014/main" id="{179AD844-E98B-5127-C762-828F8B269424}"/>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29" name="テキスト ボックス 128">
              <a:extLst>
                <a:ext uri="{FF2B5EF4-FFF2-40B4-BE49-F238E27FC236}">
                  <a16:creationId xmlns:a16="http://schemas.microsoft.com/office/drawing/2014/main" id="{42308610-8A12-432B-ACDF-BE7D135396C4}"/>
                </a:ext>
              </a:extLst>
            </p:cNvPr>
            <p:cNvSpPr txBox="1"/>
            <p:nvPr/>
          </p:nvSpPr>
          <p:spPr>
            <a:xfrm>
              <a:off x="672705" y="3053302"/>
              <a:ext cx="94897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100" b="1" kern="0">
                <a:latin typeface="Yu Gothic UI" panose="020B0500000000000000" pitchFamily="50" charset="-128"/>
                <a:ea typeface="Yu Gothic UI" panose="020B0500000000000000" pitchFamily="50" charset="-128"/>
              </a:endParaRPr>
            </a:p>
          </p:txBody>
        </p:sp>
      </p:grpSp>
      <p:sp>
        <p:nvSpPr>
          <p:cNvPr id="130" name="テキスト プレースホルダー 3">
            <a:extLst>
              <a:ext uri="{FF2B5EF4-FFF2-40B4-BE49-F238E27FC236}">
                <a16:creationId xmlns:a16="http://schemas.microsoft.com/office/drawing/2014/main" id="{11D7890D-4B60-0F8F-FD8D-0D1DD9F82059}"/>
              </a:ext>
            </a:extLst>
          </p:cNvPr>
          <p:cNvSpPr txBox="1">
            <a:spLocks/>
          </p:cNvSpPr>
          <p:nvPr/>
        </p:nvSpPr>
        <p:spPr>
          <a:xfrm>
            <a:off x="450634" y="3164566"/>
            <a:ext cx="4279391" cy="871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lnSpc>
                <a:spcPts val="1300"/>
              </a:lnSpc>
              <a:spcBef>
                <a:spcPts val="0"/>
              </a:spcBef>
              <a:spcAft>
                <a:spcPts val="300"/>
              </a:spcAft>
              <a:buFont typeface="Arial" panose="020B0604020202020204" pitchFamily="34" charset="0"/>
              <a:buChar char="•"/>
            </a:pPr>
            <a:r>
              <a:rPr lang="ja-JP" altLang="en-US" sz="1050"/>
              <a:t>内部系業務システムと連携して公文書を適切かつ効率的に保存管理する新たな公文書管理の仕組みを構築し、複製情報が散在する等による不適切な事態の防止及び決裁や検索機能の向上による公文書の作成・保存管理に関する業務負荷の軽減をめざす。</a:t>
            </a:r>
          </a:p>
        </p:txBody>
      </p:sp>
      <p:sp>
        <p:nvSpPr>
          <p:cNvPr id="131" name="テキスト プレースホルダー 12">
            <a:extLst>
              <a:ext uri="{FF2B5EF4-FFF2-40B4-BE49-F238E27FC236}">
                <a16:creationId xmlns:a16="http://schemas.microsoft.com/office/drawing/2014/main" id="{81E7E7A1-A7A3-43E5-CF8B-ED8B100CE25C}"/>
              </a:ext>
            </a:extLst>
          </p:cNvPr>
          <p:cNvSpPr txBox="1">
            <a:spLocks/>
          </p:cNvSpPr>
          <p:nvPr/>
        </p:nvSpPr>
        <p:spPr>
          <a:xfrm>
            <a:off x="462825" y="4076700"/>
            <a:ext cx="4118199" cy="2286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300"/>
              </a:lnSpc>
              <a:spcAft>
                <a:spcPts val="300"/>
              </a:spcAft>
            </a:pPr>
            <a:r>
              <a:rPr lang="en-US" altLang="ja-JP" sz="1050"/>
              <a:t>2024</a:t>
            </a:r>
            <a:r>
              <a:rPr lang="ja-JP" altLang="en-US" sz="1050"/>
              <a:t>年度～　オンラインストレージの試行検証</a:t>
            </a:r>
            <a:br>
              <a:rPr lang="ja-JP" altLang="en-US" sz="1050"/>
            </a:br>
            <a:r>
              <a:rPr lang="ja-JP" altLang="en-US" sz="1050"/>
              <a:t>　　　　　　 関連業務最適化の検討、仕様要件の検討</a:t>
            </a:r>
          </a:p>
        </p:txBody>
      </p:sp>
      <p:grpSp>
        <p:nvGrpSpPr>
          <p:cNvPr id="132" name="グループ化 131">
            <a:extLst>
              <a:ext uri="{FF2B5EF4-FFF2-40B4-BE49-F238E27FC236}">
                <a16:creationId xmlns:a16="http://schemas.microsoft.com/office/drawing/2014/main" id="{43C3C2FC-8C7A-AB7F-19C6-013C217D4CD6}"/>
              </a:ext>
            </a:extLst>
          </p:cNvPr>
          <p:cNvGrpSpPr/>
          <p:nvPr/>
        </p:nvGrpSpPr>
        <p:grpSpPr>
          <a:xfrm>
            <a:off x="453300" y="3871280"/>
            <a:ext cx="1274514" cy="243520"/>
            <a:chOff x="528309" y="7695403"/>
            <a:chExt cx="1274514" cy="243520"/>
          </a:xfrm>
        </p:grpSpPr>
        <p:sp>
          <p:nvSpPr>
            <p:cNvPr id="133" name="正方形/長方形 132">
              <a:extLst>
                <a:ext uri="{FF2B5EF4-FFF2-40B4-BE49-F238E27FC236}">
                  <a16:creationId xmlns:a16="http://schemas.microsoft.com/office/drawing/2014/main" id="{3453D273-E7EE-B714-72A3-1E01848B631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34" name="テキスト ボックス 133">
              <a:extLst>
                <a:ext uri="{FF2B5EF4-FFF2-40B4-BE49-F238E27FC236}">
                  <a16:creationId xmlns:a16="http://schemas.microsoft.com/office/drawing/2014/main" id="{06378BFB-1DB5-C3B4-69E6-CDD297AA79A2}"/>
                </a:ext>
              </a:extLst>
            </p:cNvPr>
            <p:cNvSpPr txBox="1"/>
            <p:nvPr/>
          </p:nvSpPr>
          <p:spPr>
            <a:xfrm>
              <a:off x="672705" y="7732524"/>
              <a:ext cx="113011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100" b="1" kern="0">
                <a:solidFill>
                  <a:srgbClr val="000000"/>
                </a:solidFill>
                <a:latin typeface="Yu Gothic UI" panose="020B0500000000000000" pitchFamily="50" charset="-128"/>
                <a:ea typeface="Yu Gothic UI" panose="020B0500000000000000" pitchFamily="50" charset="-128"/>
              </a:endParaRPr>
            </a:p>
          </p:txBody>
        </p:sp>
      </p:grpSp>
      <p:sp>
        <p:nvSpPr>
          <p:cNvPr id="135" name="テキスト プレースホルダー 12">
            <a:extLst>
              <a:ext uri="{FF2B5EF4-FFF2-40B4-BE49-F238E27FC236}">
                <a16:creationId xmlns:a16="http://schemas.microsoft.com/office/drawing/2014/main" id="{F4CA59E1-69BC-58DA-F56D-F62D1D7B0C67}"/>
              </a:ext>
            </a:extLst>
          </p:cNvPr>
          <p:cNvSpPr txBox="1">
            <a:spLocks/>
          </p:cNvSpPr>
          <p:nvPr/>
        </p:nvSpPr>
        <p:spPr>
          <a:xfrm>
            <a:off x="6078825" y="3262638"/>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050"/>
              <a:t>2027</a:t>
            </a:r>
            <a:r>
              <a:rPr lang="ja-JP" altLang="en-US" sz="1050"/>
              <a:t>年度に効率的に公文書管理ができる仕組みを</a:t>
            </a:r>
            <a:br>
              <a:rPr lang="ja-JP" altLang="en-US" sz="1050"/>
            </a:br>
            <a:r>
              <a:rPr lang="ja-JP" altLang="en-US" sz="1050"/>
              <a:t>リリースすること。</a:t>
            </a:r>
          </a:p>
        </p:txBody>
      </p:sp>
      <p:sp>
        <p:nvSpPr>
          <p:cNvPr id="136" name="正方形/長方形 135">
            <a:extLst>
              <a:ext uri="{FF2B5EF4-FFF2-40B4-BE49-F238E27FC236}">
                <a16:creationId xmlns:a16="http://schemas.microsoft.com/office/drawing/2014/main" id="{FA96F3C6-8779-F5CE-F7E2-6E1B38BB5591}"/>
              </a:ext>
            </a:extLst>
          </p:cNvPr>
          <p:cNvSpPr/>
          <p:nvPr/>
        </p:nvSpPr>
        <p:spPr>
          <a:xfrm>
            <a:off x="5034825" y="3316966"/>
            <a:ext cx="972000" cy="914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05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050" b="1" kern="0">
              <a:solidFill>
                <a:srgbClr val="FFFFFF"/>
              </a:solidFill>
              <a:latin typeface="Yu Gothic UI" panose="020B0500000000000000" pitchFamily="50" charset="-128"/>
              <a:ea typeface="Yu Gothic UI" panose="020B0500000000000000" pitchFamily="50" charset="-128"/>
            </a:endParaRPr>
          </a:p>
        </p:txBody>
      </p:sp>
      <p:sp>
        <p:nvSpPr>
          <p:cNvPr id="137" name="テキスト ボックス 136">
            <a:extLst>
              <a:ext uri="{FF2B5EF4-FFF2-40B4-BE49-F238E27FC236}">
                <a16:creationId xmlns:a16="http://schemas.microsoft.com/office/drawing/2014/main" id="{51CCB4EF-4CE8-E16B-FA04-CA12C571CE78}"/>
              </a:ext>
            </a:extLst>
          </p:cNvPr>
          <p:cNvSpPr txBox="1"/>
          <p:nvPr/>
        </p:nvSpPr>
        <p:spPr>
          <a:xfrm>
            <a:off x="6177825" y="3697966"/>
            <a:ext cx="3276600" cy="577081"/>
          </a:xfrm>
          <a:prstGeom prst="rect">
            <a:avLst/>
          </a:prstGeom>
          <a:noFill/>
        </p:spPr>
        <p:txBody>
          <a:bodyPr wrap="square" rtlCol="0">
            <a:spAutoFit/>
          </a:bodyPr>
          <a:lstStyle/>
          <a:p>
            <a:r>
              <a:rPr lang="en-US" altLang="ja-JP" sz="1050">
                <a:ea typeface="Yu Gothic UI" panose="020B0500000000000000" pitchFamily="50" charset="-128"/>
              </a:rPr>
              <a:t>2025</a:t>
            </a:r>
            <a:r>
              <a:rPr lang="ja-JP" altLang="en-US" sz="1050">
                <a:ea typeface="Yu Gothic UI" panose="020B0500000000000000" pitchFamily="50" charset="-128"/>
              </a:rPr>
              <a:t>年度：調達、共通</a:t>
            </a:r>
            <a:r>
              <a:rPr lang="ja-JP" altLang="en-US" sz="1050">
                <a:latin typeface="Yu Gothic UI" panose="020B0500000000000000" pitchFamily="50" charset="-128"/>
                <a:ea typeface="Yu Gothic UI" panose="020B0500000000000000" pitchFamily="50" charset="-128"/>
              </a:rPr>
              <a:t>公文書管理サービス開発</a:t>
            </a:r>
            <a:endParaRPr lang="en-US" altLang="ja-JP" sz="1050">
              <a:ea typeface="Yu Gothic UI" panose="020B0500000000000000" pitchFamily="50" charset="-128"/>
            </a:endParaRPr>
          </a:p>
          <a:p>
            <a:r>
              <a:rPr lang="en-US" altLang="ja-JP" sz="1050">
                <a:ea typeface="Yu Gothic UI" panose="020B0500000000000000" pitchFamily="50" charset="-128"/>
              </a:rPr>
              <a:t>2026</a:t>
            </a:r>
            <a:r>
              <a:rPr lang="ja-JP" altLang="en-US" sz="1050">
                <a:ea typeface="Yu Gothic UI" panose="020B0500000000000000" pitchFamily="50" charset="-128"/>
              </a:rPr>
              <a:t>年度：共通</a:t>
            </a:r>
            <a:r>
              <a:rPr lang="ja-JP" altLang="en-US" sz="1050">
                <a:latin typeface="Yu Gothic UI" panose="020B0500000000000000" pitchFamily="50" charset="-128"/>
                <a:ea typeface="Yu Gothic UI" panose="020B0500000000000000" pitchFamily="50" charset="-128"/>
              </a:rPr>
              <a:t>公文書管理サービス開発</a:t>
            </a:r>
            <a:endParaRPr lang="en-US" altLang="ja-JP" sz="1050">
              <a:latin typeface="Yu Gothic UI" panose="020B0500000000000000" pitchFamily="50" charset="-128"/>
              <a:ea typeface="Yu Gothic UI" panose="020B0500000000000000" pitchFamily="50" charset="-128"/>
            </a:endParaRPr>
          </a:p>
          <a:p>
            <a:r>
              <a:rPr lang="en-US" altLang="ja-JP" sz="1050">
                <a:ea typeface="Yu Gothic UI" panose="020B0500000000000000" pitchFamily="50" charset="-128"/>
              </a:rPr>
              <a:t>2027</a:t>
            </a:r>
            <a:r>
              <a:rPr lang="ja-JP" altLang="en-US" sz="1050">
                <a:ea typeface="Yu Gothic UI" panose="020B0500000000000000" pitchFamily="50" charset="-128"/>
              </a:rPr>
              <a:t>年度：共通</a:t>
            </a:r>
            <a:r>
              <a:rPr lang="ja-JP" altLang="en-US" sz="1050">
                <a:latin typeface="Yu Gothic UI" panose="020B0500000000000000" pitchFamily="50" charset="-128"/>
                <a:ea typeface="Yu Gothic UI" panose="020B0500000000000000" pitchFamily="50" charset="-128"/>
              </a:rPr>
              <a:t>公文書管理サービス運用開始</a:t>
            </a:r>
            <a:endParaRPr kumimoji="1" lang="ja-JP" altLang="en-US" sz="1050">
              <a:latin typeface="Yu Gothic UI" panose="020B0500000000000000" pitchFamily="50" charset="-128"/>
              <a:ea typeface="Yu Gothic UI" panose="020B0500000000000000" pitchFamily="50" charset="-128"/>
            </a:endParaRPr>
          </a:p>
        </p:txBody>
      </p:sp>
      <p:sp>
        <p:nvSpPr>
          <p:cNvPr id="138" name="テキスト ボックス 137">
            <a:extLst>
              <a:ext uri="{FF2B5EF4-FFF2-40B4-BE49-F238E27FC236}">
                <a16:creationId xmlns:a16="http://schemas.microsoft.com/office/drawing/2014/main" id="{B78D6875-0DE7-A65B-8AA8-CD351417A1FD}"/>
              </a:ext>
            </a:extLst>
          </p:cNvPr>
          <p:cNvSpPr txBox="1"/>
          <p:nvPr/>
        </p:nvSpPr>
        <p:spPr>
          <a:xfrm>
            <a:off x="304800" y="4804822"/>
            <a:ext cx="9252000" cy="1672178"/>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139" name="テキスト ボックス 138">
            <a:extLst>
              <a:ext uri="{FF2B5EF4-FFF2-40B4-BE49-F238E27FC236}">
                <a16:creationId xmlns:a16="http://schemas.microsoft.com/office/drawing/2014/main" id="{0236B57B-7893-7879-369F-9291A6399F5E}"/>
              </a:ext>
            </a:extLst>
          </p:cNvPr>
          <p:cNvSpPr txBox="1"/>
          <p:nvPr/>
        </p:nvSpPr>
        <p:spPr>
          <a:xfrm>
            <a:off x="304800" y="4531634"/>
            <a:ext cx="9252000" cy="273188"/>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a:defRPr/>
            </a:pPr>
            <a:r>
              <a:rPr lang="ja-JP" altLang="en-US" b="0"/>
              <a:t>人事給与等関係業務の最適化</a:t>
            </a:r>
          </a:p>
        </p:txBody>
      </p:sp>
      <p:grpSp>
        <p:nvGrpSpPr>
          <p:cNvPr id="140" name="グループ化 139">
            <a:extLst>
              <a:ext uri="{FF2B5EF4-FFF2-40B4-BE49-F238E27FC236}">
                <a16:creationId xmlns:a16="http://schemas.microsoft.com/office/drawing/2014/main" id="{3573CD8A-98C4-3418-3127-26FF8228E0ED}"/>
              </a:ext>
            </a:extLst>
          </p:cNvPr>
          <p:cNvGrpSpPr/>
          <p:nvPr/>
        </p:nvGrpSpPr>
        <p:grpSpPr>
          <a:xfrm>
            <a:off x="5016029" y="4876800"/>
            <a:ext cx="710618" cy="243520"/>
            <a:chOff x="528309" y="3016181"/>
            <a:chExt cx="710618" cy="243520"/>
          </a:xfrm>
        </p:grpSpPr>
        <p:sp>
          <p:nvSpPr>
            <p:cNvPr id="141" name="正方形/長方形 140">
              <a:extLst>
                <a:ext uri="{FF2B5EF4-FFF2-40B4-BE49-F238E27FC236}">
                  <a16:creationId xmlns:a16="http://schemas.microsoft.com/office/drawing/2014/main" id="{18DD6D11-1021-D4FC-B4A0-88B589ED69E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42" name="テキスト ボックス 141">
              <a:extLst>
                <a:ext uri="{FF2B5EF4-FFF2-40B4-BE49-F238E27FC236}">
                  <a16:creationId xmlns:a16="http://schemas.microsoft.com/office/drawing/2014/main" id="{C7038586-9C9A-D39D-DF30-A40A191292DB}"/>
                </a:ext>
              </a:extLst>
            </p:cNvPr>
            <p:cNvSpPr txBox="1"/>
            <p:nvPr/>
          </p:nvSpPr>
          <p:spPr>
            <a:xfrm>
              <a:off x="674670" y="3043367"/>
              <a:ext cx="564257"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活動指標</a:t>
              </a:r>
              <a:endParaRPr kumimoji="1" lang="en-US" altLang="ja-JP" sz="1100" b="1" kern="0">
                <a:solidFill>
                  <a:srgbClr val="000000"/>
                </a:solidFill>
                <a:highlight>
                  <a:srgbClr val="FF00FF"/>
                </a:highlight>
                <a:latin typeface="Yu Gothic UI" panose="020B0500000000000000" pitchFamily="50" charset="-128"/>
                <a:ea typeface="Yu Gothic UI" panose="020B0500000000000000" pitchFamily="50" charset="-128"/>
              </a:endParaRPr>
            </a:p>
          </p:txBody>
        </p:sp>
      </p:grpSp>
      <p:grpSp>
        <p:nvGrpSpPr>
          <p:cNvPr id="143" name="グループ化 142">
            <a:extLst>
              <a:ext uri="{FF2B5EF4-FFF2-40B4-BE49-F238E27FC236}">
                <a16:creationId xmlns:a16="http://schemas.microsoft.com/office/drawing/2014/main" id="{6805A02F-7A44-9D18-CBDB-F25283D41672}"/>
              </a:ext>
            </a:extLst>
          </p:cNvPr>
          <p:cNvGrpSpPr/>
          <p:nvPr/>
        </p:nvGrpSpPr>
        <p:grpSpPr>
          <a:xfrm>
            <a:off x="475474" y="4876800"/>
            <a:ext cx="1093374" cy="243520"/>
            <a:chOff x="528309" y="3016181"/>
            <a:chExt cx="1093374" cy="243520"/>
          </a:xfrm>
        </p:grpSpPr>
        <p:sp>
          <p:nvSpPr>
            <p:cNvPr id="144" name="正方形/長方形 143">
              <a:extLst>
                <a:ext uri="{FF2B5EF4-FFF2-40B4-BE49-F238E27FC236}">
                  <a16:creationId xmlns:a16="http://schemas.microsoft.com/office/drawing/2014/main" id="{915ECEB6-7E42-4148-F096-D1B565CC2EA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45" name="テキスト ボックス 144">
              <a:extLst>
                <a:ext uri="{FF2B5EF4-FFF2-40B4-BE49-F238E27FC236}">
                  <a16:creationId xmlns:a16="http://schemas.microsoft.com/office/drawing/2014/main" id="{46DCBAB0-66F3-A54F-010E-DB32A7B39204}"/>
                </a:ext>
              </a:extLst>
            </p:cNvPr>
            <p:cNvSpPr txBox="1"/>
            <p:nvPr/>
          </p:nvSpPr>
          <p:spPr>
            <a:xfrm>
              <a:off x="672705" y="3053302"/>
              <a:ext cx="94897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100" b="1" kern="0">
                <a:latin typeface="Yu Gothic UI" panose="020B0500000000000000" pitchFamily="50" charset="-128"/>
                <a:ea typeface="Yu Gothic UI" panose="020B0500000000000000" pitchFamily="50" charset="-128"/>
              </a:endParaRPr>
            </a:p>
          </p:txBody>
        </p:sp>
      </p:grpSp>
      <p:sp>
        <p:nvSpPr>
          <p:cNvPr id="146" name="テキスト プレースホルダー 3">
            <a:extLst>
              <a:ext uri="{FF2B5EF4-FFF2-40B4-BE49-F238E27FC236}">
                <a16:creationId xmlns:a16="http://schemas.microsoft.com/office/drawing/2014/main" id="{01BD9B41-83E2-56CF-0881-9EAF89388C4F}"/>
              </a:ext>
            </a:extLst>
          </p:cNvPr>
          <p:cNvSpPr txBox="1">
            <a:spLocks/>
          </p:cNvSpPr>
          <p:nvPr/>
        </p:nvSpPr>
        <p:spPr>
          <a:xfrm>
            <a:off x="450634" y="5105400"/>
            <a:ext cx="4279391" cy="871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lnSpc>
                <a:spcPts val="1300"/>
              </a:lnSpc>
              <a:spcBef>
                <a:spcPts val="0"/>
              </a:spcBef>
              <a:spcAft>
                <a:spcPts val="300"/>
              </a:spcAft>
              <a:buFont typeface="Arial" panose="020B0604020202020204" pitchFamily="34" charset="0"/>
              <a:buChar char="•"/>
            </a:pPr>
            <a:r>
              <a:rPr lang="ja-JP" altLang="en-US" sz="1050"/>
              <a:t>全職員が関わる総務事務システムの業務を最適化し、ペーパーレス化や柔軟な働き方に対応できる環境を整えることで、職員のユーザー体験（</a:t>
            </a:r>
            <a:r>
              <a:rPr lang="en-US" altLang="ja-JP" sz="1050"/>
              <a:t>UX</a:t>
            </a:r>
            <a:r>
              <a:rPr lang="ja-JP" altLang="en-US" sz="1050"/>
              <a:t>）や組織のエンゲージメントの向上につなげる。人事給与等関係業務の最適化に向け、急成長中の</a:t>
            </a:r>
            <a:r>
              <a:rPr lang="en-US" altLang="ja-JP" sz="1050"/>
              <a:t>HR</a:t>
            </a:r>
            <a:r>
              <a:rPr lang="ja-JP" altLang="en-US" sz="1050"/>
              <a:t>テックサービスの導入検討に合わせ、現状アナログ作業の多い職員採用業務についてもシステムを再構築する。</a:t>
            </a:r>
          </a:p>
        </p:txBody>
      </p:sp>
      <p:sp>
        <p:nvSpPr>
          <p:cNvPr id="147" name="テキスト プレースホルダー 12">
            <a:extLst>
              <a:ext uri="{FF2B5EF4-FFF2-40B4-BE49-F238E27FC236}">
                <a16:creationId xmlns:a16="http://schemas.microsoft.com/office/drawing/2014/main" id="{73D49AE0-42CC-A91E-1EDB-4C0F110873A4}"/>
              </a:ext>
            </a:extLst>
          </p:cNvPr>
          <p:cNvSpPr txBox="1">
            <a:spLocks/>
          </p:cNvSpPr>
          <p:nvPr/>
        </p:nvSpPr>
        <p:spPr>
          <a:xfrm>
            <a:off x="462825" y="6225220"/>
            <a:ext cx="4118199" cy="2286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300"/>
              </a:lnSpc>
              <a:spcAft>
                <a:spcPts val="300"/>
              </a:spcAft>
            </a:pPr>
            <a:r>
              <a:rPr lang="en-US" altLang="ja-JP" sz="1050"/>
              <a:t>2024</a:t>
            </a:r>
            <a:r>
              <a:rPr lang="ja-JP" altLang="en-US" sz="1050"/>
              <a:t>年度～　</a:t>
            </a:r>
            <a:r>
              <a:rPr lang="en-US" altLang="ja-JP" sz="1050"/>
              <a:t>HR</a:t>
            </a:r>
            <a:r>
              <a:rPr lang="ja-JP" altLang="en-US" sz="1050"/>
              <a:t>テックの試行検証、</a:t>
            </a:r>
            <a:r>
              <a:rPr lang="en-US" altLang="ja-JP" sz="1050"/>
              <a:t>SaaS</a:t>
            </a:r>
            <a:r>
              <a:rPr lang="ja-JP" altLang="en-US" sz="1050"/>
              <a:t>化への</a:t>
            </a:r>
            <a:r>
              <a:rPr lang="en-US" altLang="ja-JP" sz="1050"/>
              <a:t>Fit</a:t>
            </a:r>
            <a:r>
              <a:rPr lang="ja-JP" altLang="en-US" sz="1050"/>
              <a:t>＆</a:t>
            </a:r>
            <a:r>
              <a:rPr lang="en-US" altLang="ja-JP" sz="1050"/>
              <a:t>Gap</a:t>
            </a:r>
            <a:r>
              <a:rPr lang="ja-JP" altLang="en-US" sz="1050"/>
              <a:t>検証​</a:t>
            </a:r>
          </a:p>
        </p:txBody>
      </p:sp>
      <p:grpSp>
        <p:nvGrpSpPr>
          <p:cNvPr id="148" name="グループ化 147">
            <a:extLst>
              <a:ext uri="{FF2B5EF4-FFF2-40B4-BE49-F238E27FC236}">
                <a16:creationId xmlns:a16="http://schemas.microsoft.com/office/drawing/2014/main" id="{66B4CB51-7E98-FB2E-6E6E-7F5CFDA01740}"/>
              </a:ext>
            </a:extLst>
          </p:cNvPr>
          <p:cNvGrpSpPr/>
          <p:nvPr/>
        </p:nvGrpSpPr>
        <p:grpSpPr>
          <a:xfrm>
            <a:off x="453300" y="6019800"/>
            <a:ext cx="1274514" cy="243520"/>
            <a:chOff x="528309" y="7695403"/>
            <a:chExt cx="1274514" cy="243520"/>
          </a:xfrm>
        </p:grpSpPr>
        <p:sp>
          <p:nvSpPr>
            <p:cNvPr id="149" name="正方形/長方形 148">
              <a:extLst>
                <a:ext uri="{FF2B5EF4-FFF2-40B4-BE49-F238E27FC236}">
                  <a16:creationId xmlns:a16="http://schemas.microsoft.com/office/drawing/2014/main" id="{B0C8AC83-9900-B1C1-49AD-80B73BEB7DC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0" name="テキスト ボックス 149">
              <a:extLst>
                <a:ext uri="{FF2B5EF4-FFF2-40B4-BE49-F238E27FC236}">
                  <a16:creationId xmlns:a16="http://schemas.microsoft.com/office/drawing/2014/main" id="{30469C2A-DD17-AD9F-6CA4-F88F34DF9C07}"/>
                </a:ext>
              </a:extLst>
            </p:cNvPr>
            <p:cNvSpPr txBox="1"/>
            <p:nvPr/>
          </p:nvSpPr>
          <p:spPr>
            <a:xfrm>
              <a:off x="672705" y="7732524"/>
              <a:ext cx="113011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100" b="1" kern="0">
                <a:solidFill>
                  <a:srgbClr val="000000"/>
                </a:solidFill>
                <a:latin typeface="Yu Gothic UI" panose="020B0500000000000000" pitchFamily="50" charset="-128"/>
                <a:ea typeface="Yu Gothic UI" panose="020B0500000000000000" pitchFamily="50" charset="-128"/>
              </a:endParaRPr>
            </a:p>
          </p:txBody>
        </p:sp>
      </p:grpSp>
      <p:sp>
        <p:nvSpPr>
          <p:cNvPr id="151" name="テキスト プレースホルダー 12">
            <a:extLst>
              <a:ext uri="{FF2B5EF4-FFF2-40B4-BE49-F238E27FC236}">
                <a16:creationId xmlns:a16="http://schemas.microsoft.com/office/drawing/2014/main" id="{192740C4-96EF-A11C-7910-EC9B93AA5261}"/>
              </a:ext>
            </a:extLst>
          </p:cNvPr>
          <p:cNvSpPr txBox="1">
            <a:spLocks/>
          </p:cNvSpPr>
          <p:nvPr/>
        </p:nvSpPr>
        <p:spPr>
          <a:xfrm>
            <a:off x="6078825" y="5203472"/>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050"/>
              <a:t>段階的な関連業務の最適化を行うため、</a:t>
            </a:r>
            <a:r>
              <a:rPr lang="en-US" altLang="ja-JP" sz="1050"/>
              <a:t>2027</a:t>
            </a:r>
            <a:r>
              <a:rPr lang="ja-JP" altLang="en-US" sz="1050"/>
              <a:t>年度に</a:t>
            </a:r>
            <a:br>
              <a:rPr lang="ja-JP" altLang="en-US" sz="1050"/>
            </a:br>
            <a:r>
              <a:rPr lang="en-US" altLang="ja-JP" sz="1050"/>
              <a:t>HR</a:t>
            </a:r>
            <a:r>
              <a:rPr lang="ja-JP" altLang="en-US" sz="1050"/>
              <a:t>テック等の新たなデジタル技術の取込みを行うこと。</a:t>
            </a:r>
          </a:p>
        </p:txBody>
      </p:sp>
      <p:sp>
        <p:nvSpPr>
          <p:cNvPr id="152" name="正方形/長方形 151">
            <a:extLst>
              <a:ext uri="{FF2B5EF4-FFF2-40B4-BE49-F238E27FC236}">
                <a16:creationId xmlns:a16="http://schemas.microsoft.com/office/drawing/2014/main" id="{DA2DD116-433E-7EF4-0378-4C662FC404C0}"/>
              </a:ext>
            </a:extLst>
          </p:cNvPr>
          <p:cNvSpPr/>
          <p:nvPr/>
        </p:nvSpPr>
        <p:spPr>
          <a:xfrm>
            <a:off x="5034825" y="5257800"/>
            <a:ext cx="972000" cy="1143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05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050" b="1" kern="0">
              <a:solidFill>
                <a:srgbClr val="FFFFFF"/>
              </a:solidFill>
              <a:latin typeface="Yu Gothic UI" panose="020B0500000000000000" pitchFamily="50" charset="-128"/>
              <a:ea typeface="Yu Gothic UI" panose="020B0500000000000000" pitchFamily="50" charset="-128"/>
            </a:endParaRPr>
          </a:p>
        </p:txBody>
      </p:sp>
      <p:sp>
        <p:nvSpPr>
          <p:cNvPr id="153" name="テキスト ボックス 152">
            <a:extLst>
              <a:ext uri="{FF2B5EF4-FFF2-40B4-BE49-F238E27FC236}">
                <a16:creationId xmlns:a16="http://schemas.microsoft.com/office/drawing/2014/main" id="{D8A8161A-1066-8011-56BB-A9BEF2391C0F}"/>
              </a:ext>
            </a:extLst>
          </p:cNvPr>
          <p:cNvSpPr txBox="1"/>
          <p:nvPr/>
        </p:nvSpPr>
        <p:spPr>
          <a:xfrm>
            <a:off x="6177825" y="5562600"/>
            <a:ext cx="3276600" cy="900246"/>
          </a:xfrm>
          <a:prstGeom prst="rect">
            <a:avLst/>
          </a:prstGeom>
          <a:noFill/>
        </p:spPr>
        <p:txBody>
          <a:bodyPr wrap="square" rtlCol="0">
            <a:spAutoFit/>
          </a:bodyPr>
          <a:lstStyle/>
          <a:p>
            <a:r>
              <a:rPr lang="en-US" altLang="ja-JP" sz="1050">
                <a:solidFill>
                  <a:srgbClr val="000000"/>
                </a:solidFill>
                <a:ea typeface="Yu Gothic UI" panose="020B0500000000000000" pitchFamily="50" charset="-128"/>
              </a:rPr>
              <a:t>2025</a:t>
            </a:r>
            <a:r>
              <a:rPr lang="ja-JP" altLang="en-US" sz="1050">
                <a:solidFill>
                  <a:srgbClr val="000000"/>
                </a:solidFill>
                <a:ea typeface="Yu Gothic UI" panose="020B0500000000000000" pitchFamily="50" charset="-128"/>
              </a:rPr>
              <a:t>年度：</a:t>
            </a:r>
            <a:r>
              <a:rPr lang="en-US" altLang="ja-JP" sz="1050">
                <a:solidFill>
                  <a:srgbClr val="000000"/>
                </a:solidFill>
                <a:ea typeface="Yu Gothic UI" panose="020B0500000000000000" pitchFamily="50" charset="-128"/>
              </a:rPr>
              <a:t>HR</a:t>
            </a:r>
            <a:r>
              <a:rPr lang="ja-JP" altLang="en-US" sz="1050">
                <a:solidFill>
                  <a:srgbClr val="000000"/>
                </a:solidFill>
                <a:ea typeface="Yu Gothic UI" panose="020B0500000000000000" pitchFamily="50" charset="-128"/>
              </a:rPr>
              <a:t>テックの導入検討、</a:t>
            </a:r>
            <a:r>
              <a:rPr lang="en-US" altLang="ja-JP" sz="1050">
                <a:solidFill>
                  <a:srgbClr val="000000"/>
                </a:solidFill>
                <a:ea typeface="Yu Gothic UI" panose="020B0500000000000000" pitchFamily="50" charset="-128"/>
              </a:rPr>
              <a:t>SaaS</a:t>
            </a:r>
            <a:r>
              <a:rPr lang="ja-JP" altLang="en-US" sz="1050">
                <a:solidFill>
                  <a:srgbClr val="000000"/>
                </a:solidFill>
                <a:ea typeface="Yu Gothic UI" panose="020B0500000000000000" pitchFamily="50" charset="-128"/>
              </a:rPr>
              <a:t>導入検討</a:t>
            </a:r>
            <a:br>
              <a:rPr lang="en-US" altLang="ja-JP" sz="1050">
                <a:solidFill>
                  <a:srgbClr val="000000"/>
                </a:solidFill>
                <a:ea typeface="Yu Gothic UI" panose="020B0500000000000000" pitchFamily="50" charset="-128"/>
              </a:rPr>
            </a:br>
            <a:r>
              <a:rPr lang="ja-JP" altLang="en-US" sz="1050">
                <a:solidFill>
                  <a:srgbClr val="000000"/>
                </a:solidFill>
                <a:ea typeface="Yu Gothic UI" panose="020B0500000000000000" pitchFamily="50" charset="-128"/>
              </a:rPr>
              <a:t>　　　　　 職員採用管理システム仕様要件検討、調達</a:t>
            </a:r>
            <a:endParaRPr lang="en-US" altLang="ja-JP" sz="1050">
              <a:solidFill>
                <a:srgbClr val="000000"/>
              </a:solidFill>
              <a:ea typeface="Yu Gothic UI" panose="020B0500000000000000" pitchFamily="50" charset="-128"/>
            </a:endParaRPr>
          </a:p>
          <a:p>
            <a:r>
              <a:rPr lang="en-US" altLang="ja-JP" sz="1050">
                <a:solidFill>
                  <a:srgbClr val="000000"/>
                </a:solidFill>
                <a:ea typeface="Yu Gothic UI" panose="020B0500000000000000" pitchFamily="50" charset="-128"/>
              </a:rPr>
              <a:t>2026</a:t>
            </a:r>
            <a:r>
              <a:rPr lang="ja-JP" altLang="en-US" sz="1050">
                <a:solidFill>
                  <a:srgbClr val="000000"/>
                </a:solidFill>
                <a:ea typeface="Yu Gothic UI" panose="020B0500000000000000" pitchFamily="50" charset="-128"/>
              </a:rPr>
              <a:t>年度：</a:t>
            </a:r>
            <a:r>
              <a:rPr lang="ja-JP" altLang="en-US" sz="1050">
                <a:solidFill>
                  <a:srgbClr val="000000"/>
                </a:solidFill>
                <a:latin typeface="Yu Gothic UI"/>
                <a:ea typeface="Yu Gothic UI"/>
              </a:rPr>
              <a:t>新サービスの導入・開発</a:t>
            </a:r>
            <a:endParaRPr lang="en-US" altLang="ja-JP" sz="1050">
              <a:solidFill>
                <a:srgbClr val="000000"/>
              </a:solidFill>
              <a:latin typeface="Yu Gothic UI"/>
              <a:ea typeface="Yu Gothic UI"/>
            </a:endParaRPr>
          </a:p>
          <a:p>
            <a:r>
              <a:rPr lang="ja-JP" altLang="en-US" sz="1050">
                <a:solidFill>
                  <a:srgbClr val="000000"/>
                </a:solidFill>
                <a:latin typeface="Yu Gothic UI"/>
                <a:ea typeface="Yu Gothic UI"/>
              </a:rPr>
              <a:t>　　　　　 </a:t>
            </a:r>
            <a:r>
              <a:rPr lang="ja-JP" altLang="en-US" sz="1050">
                <a:solidFill>
                  <a:srgbClr val="000000"/>
                </a:solidFill>
                <a:ea typeface="Yu Gothic UI" panose="020B0500000000000000" pitchFamily="50" charset="-128"/>
              </a:rPr>
              <a:t>職員採用管理システムリリース</a:t>
            </a:r>
            <a:endParaRPr lang="en-US" altLang="ja-JP" sz="1050">
              <a:solidFill>
                <a:srgbClr val="000000"/>
              </a:solidFill>
              <a:ea typeface="Yu Gothic UI" panose="020B0500000000000000" pitchFamily="50" charset="-128"/>
            </a:endParaRPr>
          </a:p>
          <a:p>
            <a:pPr lvl="0" algn="l">
              <a:lnSpc>
                <a:spcPct val="100000"/>
              </a:lnSpc>
              <a:spcBef>
                <a:spcPts val="0"/>
              </a:spcBef>
              <a:spcAft>
                <a:spcPts val="0"/>
              </a:spcAft>
              <a:buNone/>
            </a:pPr>
            <a:r>
              <a:rPr lang="en-US" altLang="ja-JP" sz="1050">
                <a:solidFill>
                  <a:srgbClr val="000000"/>
                </a:solidFill>
                <a:ea typeface="Yu Gothic UI" panose="020B0500000000000000" pitchFamily="50" charset="-128"/>
              </a:rPr>
              <a:t>2027</a:t>
            </a:r>
            <a:r>
              <a:rPr lang="ja-JP" altLang="en-US" sz="1050">
                <a:solidFill>
                  <a:srgbClr val="000000"/>
                </a:solidFill>
                <a:ea typeface="Yu Gothic UI" panose="020B0500000000000000" pitchFamily="50" charset="-128"/>
              </a:rPr>
              <a:t>年度：</a:t>
            </a:r>
            <a:r>
              <a:rPr lang="ja-JP" altLang="en-US" sz="1050">
                <a:solidFill>
                  <a:srgbClr val="000000"/>
                </a:solidFill>
                <a:latin typeface="Yu Gothic UI"/>
                <a:ea typeface="Yu Gothic UI"/>
              </a:rPr>
              <a:t>新サービス運用開始</a:t>
            </a:r>
            <a:endParaRPr kumimoji="1" lang="ja-JP" altLang="en-US" sz="105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38631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E96E8-DD34-BA76-44C8-35E7DAB7AACE}"/>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1CFD989E-DEC7-85CA-5519-9C86441015E5}"/>
              </a:ext>
            </a:extLst>
          </p:cNvPr>
          <p:cNvSpPr>
            <a:spLocks noGrp="1"/>
          </p:cNvSpPr>
          <p:nvPr>
            <p:ph type="title"/>
          </p:nvPr>
        </p:nvSpPr>
        <p:spPr/>
        <p:txBody>
          <a:bodyPr/>
          <a:lstStyle/>
          <a:p>
            <a:r>
              <a:rPr lang="ja-JP" altLang="en-US"/>
              <a:t>バックオフィス</a:t>
            </a:r>
            <a:r>
              <a:rPr lang="en-US" altLang="ja-JP"/>
              <a:t>DX</a:t>
            </a:r>
            <a:r>
              <a:rPr lang="ja-JP" altLang="en-US"/>
              <a:t>による取組</a:t>
            </a:r>
          </a:p>
        </p:txBody>
      </p:sp>
      <p:sp>
        <p:nvSpPr>
          <p:cNvPr id="2" name="スライド番号プレースホルダー 2">
            <a:extLst>
              <a:ext uri="{FF2B5EF4-FFF2-40B4-BE49-F238E27FC236}">
                <a16:creationId xmlns:a16="http://schemas.microsoft.com/office/drawing/2014/main" id="{C42BF219-7396-C75F-388B-ADA03BFE2A04}"/>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87</a:t>
            </a:fld>
            <a:endParaRPr kumimoji="1" lang="en-GB">
              <a:latin typeface="Yu Gothic UI" panose="020B0500000000000000" pitchFamily="50" charset="-128"/>
              <a:ea typeface="Yu Gothic UI" panose="020B0500000000000000" pitchFamily="50" charset="-128"/>
            </a:endParaRPr>
          </a:p>
        </p:txBody>
      </p:sp>
      <p:sp>
        <p:nvSpPr>
          <p:cNvPr id="3" name="テキスト ボックス 2">
            <a:extLst>
              <a:ext uri="{FF2B5EF4-FFF2-40B4-BE49-F238E27FC236}">
                <a16:creationId xmlns:a16="http://schemas.microsoft.com/office/drawing/2014/main" id="{FBDF88AF-B159-29EC-515D-B05F849C2BB0}"/>
              </a:ext>
            </a:extLst>
          </p:cNvPr>
          <p:cNvSpPr txBox="1"/>
          <p:nvPr/>
        </p:nvSpPr>
        <p:spPr>
          <a:xfrm>
            <a:off x="299175" y="918622"/>
            <a:ext cx="9252000" cy="1824578"/>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4" name="テキスト ボックス 3">
            <a:extLst>
              <a:ext uri="{FF2B5EF4-FFF2-40B4-BE49-F238E27FC236}">
                <a16:creationId xmlns:a16="http://schemas.microsoft.com/office/drawing/2014/main" id="{4871CFA2-F854-C5F3-F009-F05CE68BDFEC}"/>
              </a:ext>
            </a:extLst>
          </p:cNvPr>
          <p:cNvSpPr txBox="1"/>
          <p:nvPr/>
        </p:nvSpPr>
        <p:spPr>
          <a:xfrm>
            <a:off x="299175" y="645434"/>
            <a:ext cx="9252000" cy="273188"/>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a:t>予算編成業務の最適化</a:t>
            </a:r>
          </a:p>
        </p:txBody>
      </p:sp>
      <p:grpSp>
        <p:nvGrpSpPr>
          <p:cNvPr id="5" name="グループ化 4">
            <a:extLst>
              <a:ext uri="{FF2B5EF4-FFF2-40B4-BE49-F238E27FC236}">
                <a16:creationId xmlns:a16="http://schemas.microsoft.com/office/drawing/2014/main" id="{7EFFF8A7-7999-FF0A-E7DC-A786B9395185}"/>
              </a:ext>
            </a:extLst>
          </p:cNvPr>
          <p:cNvGrpSpPr/>
          <p:nvPr/>
        </p:nvGrpSpPr>
        <p:grpSpPr>
          <a:xfrm>
            <a:off x="5010404" y="990600"/>
            <a:ext cx="710618" cy="243520"/>
            <a:chOff x="528309" y="3016181"/>
            <a:chExt cx="710618" cy="243520"/>
          </a:xfrm>
        </p:grpSpPr>
        <p:sp>
          <p:nvSpPr>
            <p:cNvPr id="7" name="正方形/長方形 6">
              <a:extLst>
                <a:ext uri="{FF2B5EF4-FFF2-40B4-BE49-F238E27FC236}">
                  <a16:creationId xmlns:a16="http://schemas.microsoft.com/office/drawing/2014/main" id="{D5D6D4FC-821D-8717-D4D6-552668454CCF}"/>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131ADF86-7725-8137-5CAC-73E5C0148697}"/>
                </a:ext>
              </a:extLst>
            </p:cNvPr>
            <p:cNvSpPr txBox="1"/>
            <p:nvPr/>
          </p:nvSpPr>
          <p:spPr>
            <a:xfrm>
              <a:off x="674670" y="3043367"/>
              <a:ext cx="564257"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活動指標</a:t>
              </a:r>
              <a:endParaRPr kumimoji="1" lang="en-US" altLang="ja-JP" sz="1100" b="1" kern="0">
                <a:solidFill>
                  <a:srgbClr val="000000"/>
                </a:solidFill>
                <a:highlight>
                  <a:srgbClr val="FF00FF"/>
                </a:highlight>
                <a:latin typeface="Yu Gothic UI" panose="020B0500000000000000" pitchFamily="50" charset="-128"/>
                <a:ea typeface="Yu Gothic UI" panose="020B0500000000000000" pitchFamily="50" charset="-128"/>
              </a:endParaRPr>
            </a:p>
          </p:txBody>
        </p:sp>
      </p:grpSp>
      <p:grpSp>
        <p:nvGrpSpPr>
          <p:cNvPr id="9" name="グループ化 8">
            <a:extLst>
              <a:ext uri="{FF2B5EF4-FFF2-40B4-BE49-F238E27FC236}">
                <a16:creationId xmlns:a16="http://schemas.microsoft.com/office/drawing/2014/main" id="{2104DAF1-DE5C-ED2B-BD82-44FE1D4FCBAF}"/>
              </a:ext>
            </a:extLst>
          </p:cNvPr>
          <p:cNvGrpSpPr/>
          <p:nvPr/>
        </p:nvGrpSpPr>
        <p:grpSpPr>
          <a:xfrm>
            <a:off x="469849" y="990600"/>
            <a:ext cx="1093374" cy="243520"/>
            <a:chOff x="528309" y="3016181"/>
            <a:chExt cx="1093374" cy="243520"/>
          </a:xfrm>
        </p:grpSpPr>
        <p:sp>
          <p:nvSpPr>
            <p:cNvPr id="10" name="正方形/長方形 9">
              <a:extLst>
                <a:ext uri="{FF2B5EF4-FFF2-40B4-BE49-F238E27FC236}">
                  <a16:creationId xmlns:a16="http://schemas.microsoft.com/office/drawing/2014/main" id="{75FC571C-7C9C-7C05-0E35-A628EBF7619F}"/>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3" name="テキスト ボックス 12">
              <a:extLst>
                <a:ext uri="{FF2B5EF4-FFF2-40B4-BE49-F238E27FC236}">
                  <a16:creationId xmlns:a16="http://schemas.microsoft.com/office/drawing/2014/main" id="{070D3FF4-0452-2036-7576-89B152DA1312}"/>
                </a:ext>
              </a:extLst>
            </p:cNvPr>
            <p:cNvSpPr txBox="1"/>
            <p:nvPr/>
          </p:nvSpPr>
          <p:spPr>
            <a:xfrm>
              <a:off x="672705" y="3053302"/>
              <a:ext cx="94897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100" b="1" kern="0">
                <a:latin typeface="Yu Gothic UI" panose="020B0500000000000000" pitchFamily="50" charset="-128"/>
                <a:ea typeface="Yu Gothic UI" panose="020B0500000000000000" pitchFamily="50" charset="-128"/>
              </a:endParaRPr>
            </a:p>
          </p:txBody>
        </p:sp>
      </p:grpSp>
      <p:sp>
        <p:nvSpPr>
          <p:cNvPr id="17" name="テキスト プレースホルダー 3">
            <a:extLst>
              <a:ext uri="{FF2B5EF4-FFF2-40B4-BE49-F238E27FC236}">
                <a16:creationId xmlns:a16="http://schemas.microsoft.com/office/drawing/2014/main" id="{83E2935B-7CB2-47D0-05FE-46F04791ED21}"/>
              </a:ext>
            </a:extLst>
          </p:cNvPr>
          <p:cNvSpPr txBox="1">
            <a:spLocks/>
          </p:cNvSpPr>
          <p:nvPr/>
        </p:nvSpPr>
        <p:spPr>
          <a:xfrm>
            <a:off x="445009" y="1219200"/>
            <a:ext cx="4279391" cy="871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lnSpc>
                <a:spcPts val="1300"/>
              </a:lnSpc>
              <a:spcBef>
                <a:spcPts val="0"/>
              </a:spcBef>
              <a:spcAft>
                <a:spcPts val="300"/>
              </a:spcAft>
              <a:buFont typeface="Arial" panose="020B0604020202020204" pitchFamily="34" charset="0"/>
              <a:buChar char="•"/>
            </a:pPr>
            <a:r>
              <a:rPr lang="ja-JP" altLang="en-US" sz="1050"/>
              <a:t>各部署間で紙やメール等のやり取りによりアナログな運用となっている予算編成事務について、全庁的な効率化を図るために予算編成システムの構築を行う。これにより、重複入力の防止や各種資料の自動作成、財務会計システムとのデータ連携による予算書作成など作業の省力化・迅速化が見込めるほか、紙文書を削減し、ペーパーレス化を図る。</a:t>
            </a:r>
          </a:p>
        </p:txBody>
      </p:sp>
      <p:sp>
        <p:nvSpPr>
          <p:cNvPr id="21" name="テキスト プレースホルダー 12">
            <a:extLst>
              <a:ext uri="{FF2B5EF4-FFF2-40B4-BE49-F238E27FC236}">
                <a16:creationId xmlns:a16="http://schemas.microsoft.com/office/drawing/2014/main" id="{481C7E52-C333-DA37-5859-FE12E0C7E99F}"/>
              </a:ext>
            </a:extLst>
          </p:cNvPr>
          <p:cNvSpPr txBox="1">
            <a:spLocks/>
          </p:cNvSpPr>
          <p:nvPr/>
        </p:nvSpPr>
        <p:spPr>
          <a:xfrm>
            <a:off x="457200" y="2305050"/>
            <a:ext cx="4118199" cy="2286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300"/>
              </a:lnSpc>
              <a:spcAft>
                <a:spcPts val="300"/>
              </a:spcAft>
            </a:pPr>
            <a:r>
              <a:rPr lang="en-US" altLang="ja-JP" sz="1050"/>
              <a:t>2023</a:t>
            </a:r>
            <a:r>
              <a:rPr lang="ja-JP" altLang="en-US" sz="1050"/>
              <a:t>年度～ システム開発開始</a:t>
            </a:r>
          </a:p>
          <a:p>
            <a:pPr marL="87313" indent="-87313">
              <a:lnSpc>
                <a:spcPts val="1300"/>
              </a:lnSpc>
              <a:spcAft>
                <a:spcPts val="300"/>
              </a:spcAft>
            </a:pPr>
            <a:r>
              <a:rPr lang="en-US" altLang="ja-JP" sz="1050"/>
              <a:t>2024</a:t>
            </a:r>
            <a:r>
              <a:rPr lang="ja-JP" altLang="en-US" sz="1050"/>
              <a:t>年度～ システム運用開始</a:t>
            </a:r>
          </a:p>
        </p:txBody>
      </p:sp>
      <p:grpSp>
        <p:nvGrpSpPr>
          <p:cNvPr id="22" name="グループ化 21">
            <a:extLst>
              <a:ext uri="{FF2B5EF4-FFF2-40B4-BE49-F238E27FC236}">
                <a16:creationId xmlns:a16="http://schemas.microsoft.com/office/drawing/2014/main" id="{AB1B31BE-FC9F-CEB2-A310-0DA30B932637}"/>
              </a:ext>
            </a:extLst>
          </p:cNvPr>
          <p:cNvGrpSpPr/>
          <p:nvPr/>
        </p:nvGrpSpPr>
        <p:grpSpPr>
          <a:xfrm>
            <a:off x="447675" y="2118680"/>
            <a:ext cx="1274514" cy="243520"/>
            <a:chOff x="528309" y="7695403"/>
            <a:chExt cx="1274514" cy="243520"/>
          </a:xfrm>
        </p:grpSpPr>
        <p:sp>
          <p:nvSpPr>
            <p:cNvPr id="23" name="正方形/長方形 22">
              <a:extLst>
                <a:ext uri="{FF2B5EF4-FFF2-40B4-BE49-F238E27FC236}">
                  <a16:creationId xmlns:a16="http://schemas.microsoft.com/office/drawing/2014/main" id="{806EB7DA-30F5-7B74-2106-674D43A4E5D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05E1A1FF-63D9-B9B8-7BE0-55146EB8D1E1}"/>
                </a:ext>
              </a:extLst>
            </p:cNvPr>
            <p:cNvSpPr txBox="1"/>
            <p:nvPr/>
          </p:nvSpPr>
          <p:spPr>
            <a:xfrm>
              <a:off x="672705" y="7732524"/>
              <a:ext cx="113011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100" b="1" kern="0">
                <a:solidFill>
                  <a:srgbClr val="000000"/>
                </a:solidFill>
                <a:latin typeface="Yu Gothic UI" panose="020B0500000000000000" pitchFamily="50" charset="-128"/>
                <a:ea typeface="Yu Gothic UI" panose="020B0500000000000000" pitchFamily="50" charset="-128"/>
              </a:endParaRPr>
            </a:p>
          </p:txBody>
        </p:sp>
      </p:grpSp>
      <p:sp>
        <p:nvSpPr>
          <p:cNvPr id="25" name="テキスト プレースホルダー 12">
            <a:extLst>
              <a:ext uri="{FF2B5EF4-FFF2-40B4-BE49-F238E27FC236}">
                <a16:creationId xmlns:a16="http://schemas.microsoft.com/office/drawing/2014/main" id="{1C421C4E-48C8-9C5A-D644-51097619652F}"/>
              </a:ext>
            </a:extLst>
          </p:cNvPr>
          <p:cNvSpPr txBox="1">
            <a:spLocks/>
          </p:cNvSpPr>
          <p:nvPr/>
        </p:nvSpPr>
        <p:spPr>
          <a:xfrm>
            <a:off x="6073200" y="1317272"/>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050"/>
              <a:t>2027</a:t>
            </a:r>
            <a:r>
              <a:rPr lang="ja-JP" altLang="en-US" sz="1050"/>
              <a:t>年度にバックオフィスの他のシステム・サービスと連携していること。</a:t>
            </a:r>
          </a:p>
        </p:txBody>
      </p:sp>
      <p:sp>
        <p:nvSpPr>
          <p:cNvPr id="26" name="正方形/長方形 25">
            <a:extLst>
              <a:ext uri="{FF2B5EF4-FFF2-40B4-BE49-F238E27FC236}">
                <a16:creationId xmlns:a16="http://schemas.microsoft.com/office/drawing/2014/main" id="{F5097CCF-86E7-7A0C-9BF1-5BD2A12736D1}"/>
              </a:ext>
            </a:extLst>
          </p:cNvPr>
          <p:cNvSpPr/>
          <p:nvPr/>
        </p:nvSpPr>
        <p:spPr>
          <a:xfrm>
            <a:off x="5029200" y="1371600"/>
            <a:ext cx="972000" cy="914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05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050" b="1" kern="0">
              <a:solidFill>
                <a:srgbClr val="FFFFFF"/>
              </a:solidFill>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995DB242-57DB-E898-9CF4-A45314221D71}"/>
              </a:ext>
            </a:extLst>
          </p:cNvPr>
          <p:cNvSpPr txBox="1"/>
          <p:nvPr/>
        </p:nvSpPr>
        <p:spPr>
          <a:xfrm>
            <a:off x="6172200" y="1752600"/>
            <a:ext cx="3276600" cy="577081"/>
          </a:xfrm>
          <a:prstGeom prst="rect">
            <a:avLst/>
          </a:prstGeom>
          <a:noFill/>
        </p:spPr>
        <p:txBody>
          <a:bodyPr wrap="square" rtlCol="0">
            <a:spAutoFit/>
          </a:bodyPr>
          <a:lstStyle/>
          <a:p>
            <a:pPr lvl="0" algn="l">
              <a:lnSpc>
                <a:spcPct val="100000"/>
              </a:lnSpc>
              <a:spcBef>
                <a:spcPts val="0"/>
              </a:spcBef>
              <a:spcAft>
                <a:spcPts val="0"/>
              </a:spcAft>
              <a:buNone/>
            </a:pPr>
            <a:r>
              <a:rPr lang="en-US" altLang="ja-JP" sz="1050">
                <a:solidFill>
                  <a:srgbClr val="000000"/>
                </a:solidFill>
                <a:ea typeface="Yu Gothic UI" panose="020B0500000000000000" pitchFamily="50" charset="-128"/>
              </a:rPr>
              <a:t>2025</a:t>
            </a:r>
            <a:r>
              <a:rPr lang="ja-JP" altLang="en-US" sz="1050">
                <a:solidFill>
                  <a:srgbClr val="000000"/>
                </a:solidFill>
                <a:ea typeface="Yu Gothic UI" panose="020B0500000000000000" pitchFamily="50" charset="-128"/>
              </a:rPr>
              <a:t>年度：バックオフィス</a:t>
            </a:r>
            <a:r>
              <a:rPr lang="en-US" altLang="ja-JP" sz="1050">
                <a:solidFill>
                  <a:srgbClr val="000000"/>
                </a:solidFill>
                <a:ea typeface="Yu Gothic UI" panose="020B0500000000000000" pitchFamily="50" charset="-128"/>
              </a:rPr>
              <a:t>DX</a:t>
            </a:r>
            <a:r>
              <a:rPr lang="ja-JP" altLang="en-US" sz="1050">
                <a:solidFill>
                  <a:srgbClr val="000000"/>
                </a:solidFill>
                <a:ea typeface="Yu Gothic UI" panose="020B0500000000000000" pitchFamily="50" charset="-128"/>
              </a:rPr>
              <a:t>適合に向けたシステム検討</a:t>
            </a:r>
            <a:endParaRPr lang="en-US" altLang="ja-JP" sz="1050">
              <a:solidFill>
                <a:srgbClr val="000000"/>
              </a:solidFill>
              <a:ea typeface="Yu Gothic UI" panose="020B0500000000000000" pitchFamily="50" charset="-128"/>
            </a:endParaRPr>
          </a:p>
          <a:p>
            <a:pPr lvl="0" algn="l">
              <a:lnSpc>
                <a:spcPct val="100000"/>
              </a:lnSpc>
              <a:spcBef>
                <a:spcPts val="0"/>
              </a:spcBef>
              <a:spcAft>
                <a:spcPts val="0"/>
              </a:spcAft>
              <a:buNone/>
            </a:pPr>
            <a:r>
              <a:rPr lang="en-US" altLang="ja-JP" sz="1050">
                <a:solidFill>
                  <a:srgbClr val="000000"/>
                </a:solidFill>
                <a:ea typeface="Yu Gothic UI" panose="020B0500000000000000" pitchFamily="50" charset="-128"/>
              </a:rPr>
              <a:t>2026</a:t>
            </a:r>
            <a:r>
              <a:rPr lang="ja-JP" altLang="en-US" sz="1050">
                <a:solidFill>
                  <a:srgbClr val="000000"/>
                </a:solidFill>
                <a:ea typeface="Yu Gothic UI" panose="020B0500000000000000" pitchFamily="50" charset="-128"/>
              </a:rPr>
              <a:t>年度：バックオフィス</a:t>
            </a:r>
            <a:r>
              <a:rPr lang="en-US" altLang="ja-JP" sz="1050">
                <a:solidFill>
                  <a:srgbClr val="000000"/>
                </a:solidFill>
                <a:ea typeface="Yu Gothic UI" panose="020B0500000000000000" pitchFamily="50" charset="-128"/>
              </a:rPr>
              <a:t>DX</a:t>
            </a:r>
            <a:r>
              <a:rPr lang="ja-JP" altLang="en-US" sz="1050">
                <a:solidFill>
                  <a:srgbClr val="000000"/>
                </a:solidFill>
                <a:ea typeface="Yu Gothic UI" panose="020B0500000000000000" pitchFamily="50" charset="-128"/>
              </a:rPr>
              <a:t>適合に向けたシステム改修</a:t>
            </a:r>
            <a:endParaRPr lang="en-US" altLang="ja-JP" sz="1050">
              <a:solidFill>
                <a:srgbClr val="000000"/>
              </a:solidFill>
              <a:ea typeface="Yu Gothic UI" panose="020B0500000000000000" pitchFamily="50" charset="-128"/>
            </a:endParaRPr>
          </a:p>
          <a:p>
            <a:pPr lvl="0" algn="l">
              <a:lnSpc>
                <a:spcPct val="100000"/>
              </a:lnSpc>
              <a:spcBef>
                <a:spcPts val="0"/>
              </a:spcBef>
              <a:spcAft>
                <a:spcPts val="0"/>
              </a:spcAft>
              <a:buNone/>
            </a:pPr>
            <a:r>
              <a:rPr lang="en-US" altLang="ja-JP" sz="1050">
                <a:solidFill>
                  <a:srgbClr val="000000"/>
                </a:solidFill>
                <a:ea typeface="Yu Gothic UI" panose="020B0500000000000000" pitchFamily="50" charset="-128"/>
              </a:rPr>
              <a:t>2027</a:t>
            </a:r>
            <a:r>
              <a:rPr lang="ja-JP" altLang="en-US" sz="1050">
                <a:solidFill>
                  <a:srgbClr val="000000"/>
                </a:solidFill>
                <a:ea typeface="Yu Gothic UI" panose="020B0500000000000000" pitchFamily="50" charset="-128"/>
              </a:rPr>
              <a:t>年度：バックオフィス</a:t>
            </a:r>
            <a:r>
              <a:rPr lang="en-US" altLang="ja-JP" sz="1050">
                <a:solidFill>
                  <a:srgbClr val="000000"/>
                </a:solidFill>
                <a:ea typeface="Yu Gothic UI" panose="020B0500000000000000" pitchFamily="50" charset="-128"/>
              </a:rPr>
              <a:t>DX</a:t>
            </a:r>
            <a:r>
              <a:rPr lang="ja-JP" altLang="en-US" sz="1050">
                <a:solidFill>
                  <a:srgbClr val="000000"/>
                </a:solidFill>
                <a:ea typeface="Yu Gothic UI" panose="020B0500000000000000" pitchFamily="50" charset="-128"/>
              </a:rPr>
              <a:t>に適合したシステム運用開始</a:t>
            </a:r>
            <a:endParaRPr lang="en-US" altLang="ja-JP" sz="1050">
              <a:solidFill>
                <a:srgbClr val="000000"/>
              </a:solidFill>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D6584D8B-C361-396B-5B51-B66107BB796C}"/>
              </a:ext>
            </a:extLst>
          </p:cNvPr>
          <p:cNvSpPr txBox="1"/>
          <p:nvPr/>
        </p:nvSpPr>
        <p:spPr>
          <a:xfrm>
            <a:off x="304800" y="3092588"/>
            <a:ext cx="9252000" cy="1631812"/>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30" name="テキスト ボックス 29">
            <a:extLst>
              <a:ext uri="{FF2B5EF4-FFF2-40B4-BE49-F238E27FC236}">
                <a16:creationId xmlns:a16="http://schemas.microsoft.com/office/drawing/2014/main" id="{5C83683B-2C68-27B6-3E75-4C968BD4FE61}"/>
              </a:ext>
            </a:extLst>
          </p:cNvPr>
          <p:cNvSpPr txBox="1"/>
          <p:nvPr/>
        </p:nvSpPr>
        <p:spPr>
          <a:xfrm>
            <a:off x="304800" y="2819400"/>
            <a:ext cx="9252000" cy="273188"/>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a:t>調達・契約業務の最適化</a:t>
            </a:r>
          </a:p>
        </p:txBody>
      </p:sp>
      <p:grpSp>
        <p:nvGrpSpPr>
          <p:cNvPr id="31" name="グループ化 30">
            <a:extLst>
              <a:ext uri="{FF2B5EF4-FFF2-40B4-BE49-F238E27FC236}">
                <a16:creationId xmlns:a16="http://schemas.microsoft.com/office/drawing/2014/main" id="{A365BEF0-0910-1A09-FA1E-D8F89A5B45E2}"/>
              </a:ext>
            </a:extLst>
          </p:cNvPr>
          <p:cNvGrpSpPr/>
          <p:nvPr/>
        </p:nvGrpSpPr>
        <p:grpSpPr>
          <a:xfrm>
            <a:off x="5016029" y="3164566"/>
            <a:ext cx="710618" cy="243520"/>
            <a:chOff x="528309" y="3016181"/>
            <a:chExt cx="710618" cy="243520"/>
          </a:xfrm>
        </p:grpSpPr>
        <p:sp>
          <p:nvSpPr>
            <p:cNvPr id="32" name="正方形/長方形 31">
              <a:extLst>
                <a:ext uri="{FF2B5EF4-FFF2-40B4-BE49-F238E27FC236}">
                  <a16:creationId xmlns:a16="http://schemas.microsoft.com/office/drawing/2014/main" id="{0235A86C-4B28-52BE-0DC5-B531C190AA96}"/>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3" name="テキスト ボックス 32">
              <a:extLst>
                <a:ext uri="{FF2B5EF4-FFF2-40B4-BE49-F238E27FC236}">
                  <a16:creationId xmlns:a16="http://schemas.microsoft.com/office/drawing/2014/main" id="{90BAF25F-0444-15ED-DED6-B31BCA87D3CA}"/>
                </a:ext>
              </a:extLst>
            </p:cNvPr>
            <p:cNvSpPr txBox="1"/>
            <p:nvPr/>
          </p:nvSpPr>
          <p:spPr>
            <a:xfrm>
              <a:off x="674670" y="3043367"/>
              <a:ext cx="564257"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活動指標</a:t>
              </a:r>
              <a:endParaRPr kumimoji="1" lang="en-US" altLang="ja-JP" sz="1100" b="1" kern="0">
                <a:solidFill>
                  <a:srgbClr val="000000"/>
                </a:solidFill>
                <a:highlight>
                  <a:srgbClr val="FF00FF"/>
                </a:highlight>
                <a:latin typeface="Yu Gothic UI" panose="020B0500000000000000" pitchFamily="50" charset="-128"/>
                <a:ea typeface="Yu Gothic UI" panose="020B0500000000000000" pitchFamily="50" charset="-128"/>
              </a:endParaRPr>
            </a:p>
          </p:txBody>
        </p:sp>
      </p:grpSp>
      <p:grpSp>
        <p:nvGrpSpPr>
          <p:cNvPr id="34" name="グループ化 33">
            <a:extLst>
              <a:ext uri="{FF2B5EF4-FFF2-40B4-BE49-F238E27FC236}">
                <a16:creationId xmlns:a16="http://schemas.microsoft.com/office/drawing/2014/main" id="{59DA3DB5-F537-EDC0-87D2-399081A686F7}"/>
              </a:ext>
            </a:extLst>
          </p:cNvPr>
          <p:cNvGrpSpPr/>
          <p:nvPr/>
        </p:nvGrpSpPr>
        <p:grpSpPr>
          <a:xfrm>
            <a:off x="475474" y="3164566"/>
            <a:ext cx="1093374" cy="243520"/>
            <a:chOff x="528309" y="3016181"/>
            <a:chExt cx="1093374" cy="243520"/>
          </a:xfrm>
        </p:grpSpPr>
        <p:sp>
          <p:nvSpPr>
            <p:cNvPr id="35" name="正方形/長方形 34">
              <a:extLst>
                <a:ext uri="{FF2B5EF4-FFF2-40B4-BE49-F238E27FC236}">
                  <a16:creationId xmlns:a16="http://schemas.microsoft.com/office/drawing/2014/main" id="{F61C704A-3E51-CB2A-6A8E-416ACABB6402}"/>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CCA18CF7-DF68-F13A-9F20-9B613982F133}"/>
                </a:ext>
              </a:extLst>
            </p:cNvPr>
            <p:cNvSpPr txBox="1"/>
            <p:nvPr/>
          </p:nvSpPr>
          <p:spPr>
            <a:xfrm>
              <a:off x="672705" y="3053302"/>
              <a:ext cx="94897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100" b="1" kern="0">
                <a:latin typeface="Yu Gothic UI" panose="020B0500000000000000" pitchFamily="50" charset="-128"/>
                <a:ea typeface="Yu Gothic UI" panose="020B0500000000000000" pitchFamily="50" charset="-128"/>
              </a:endParaRPr>
            </a:p>
          </p:txBody>
        </p:sp>
      </p:grpSp>
      <p:sp>
        <p:nvSpPr>
          <p:cNvPr id="37" name="テキスト プレースホルダー 3">
            <a:extLst>
              <a:ext uri="{FF2B5EF4-FFF2-40B4-BE49-F238E27FC236}">
                <a16:creationId xmlns:a16="http://schemas.microsoft.com/office/drawing/2014/main" id="{583C7ED0-D389-6B5B-49EC-1A0CFEC76341}"/>
              </a:ext>
            </a:extLst>
          </p:cNvPr>
          <p:cNvSpPr txBox="1">
            <a:spLocks/>
          </p:cNvSpPr>
          <p:nvPr/>
        </p:nvSpPr>
        <p:spPr>
          <a:xfrm>
            <a:off x="450634" y="3393166"/>
            <a:ext cx="4279391" cy="871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lnSpc>
                <a:spcPts val="1300"/>
              </a:lnSpc>
              <a:spcBef>
                <a:spcPts val="0"/>
              </a:spcBef>
              <a:spcAft>
                <a:spcPts val="300"/>
              </a:spcAft>
              <a:buFont typeface="Arial" panose="020B0604020202020204" pitchFamily="34" charset="0"/>
              <a:buChar char="•"/>
            </a:pPr>
            <a:r>
              <a:rPr lang="ja-JP" altLang="en-US" sz="1050"/>
              <a:t>入札事務の適正化と公正性・透明性・競争性の確保を担ってきた電子調達システムについて、技術・運用両面の硬直化等、長期利用に伴う課題を解消し、電子契約の導入、働き方改革につながる機能を備えた、新たなシステムを構築する。これにより、付加価値の創造と職員・事業者双方の業務効率化を図る。</a:t>
            </a:r>
          </a:p>
        </p:txBody>
      </p:sp>
      <p:sp>
        <p:nvSpPr>
          <p:cNvPr id="38" name="テキスト プレースホルダー 12">
            <a:extLst>
              <a:ext uri="{FF2B5EF4-FFF2-40B4-BE49-F238E27FC236}">
                <a16:creationId xmlns:a16="http://schemas.microsoft.com/office/drawing/2014/main" id="{4117BFB5-E255-1B47-EDC1-22C06B0AD434}"/>
              </a:ext>
            </a:extLst>
          </p:cNvPr>
          <p:cNvSpPr txBox="1">
            <a:spLocks/>
          </p:cNvSpPr>
          <p:nvPr/>
        </p:nvSpPr>
        <p:spPr>
          <a:xfrm>
            <a:off x="462825" y="4479016"/>
            <a:ext cx="4118199" cy="2286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lvl="2" indent="-85725">
              <a:lnSpc>
                <a:spcPts val="1292"/>
              </a:lnSpc>
              <a:spcAft>
                <a:spcPts val="554"/>
              </a:spcAft>
              <a:buFont typeface="Arial" panose="020B0604020202020204" pitchFamily="34" charset="0"/>
              <a:buChar char="•"/>
              <a:tabLst>
                <a:tab pos="334116" algn="l"/>
              </a:tabLst>
              <a:defRPr/>
            </a:pPr>
            <a:r>
              <a:rPr lang="en-US" altLang="ja-JP" sz="1015">
                <a:ea typeface="Yu Gothic UI" panose="020B0500000000000000" pitchFamily="50" charset="-128"/>
              </a:rPr>
              <a:t>2024</a:t>
            </a:r>
            <a:r>
              <a:rPr lang="ja-JP" altLang="en-US" sz="1015">
                <a:ea typeface="Yu Gothic UI" panose="020B0500000000000000" pitchFamily="50" charset="-128"/>
              </a:rPr>
              <a:t>年度～　</a:t>
            </a:r>
            <a:r>
              <a:rPr lang="ja-JP" altLang="ja-JP" sz="1050">
                <a:solidFill>
                  <a:srgbClr val="000000"/>
                </a:solidFill>
                <a:latin typeface="Yu Gothic UI"/>
                <a:ea typeface="Yu Gothic UI" panose="020B0500000000000000" pitchFamily="50" charset="-128"/>
              </a:rPr>
              <a:t>調達・契約システム開発</a:t>
            </a:r>
            <a:endParaRPr lang="ja-JP" altLang="en-US" sz="1015">
              <a:ea typeface="Yu Gothic UI" panose="020B0500000000000000" pitchFamily="50" charset="-128"/>
            </a:endParaRPr>
          </a:p>
        </p:txBody>
      </p:sp>
      <p:grpSp>
        <p:nvGrpSpPr>
          <p:cNvPr id="39" name="グループ化 38">
            <a:extLst>
              <a:ext uri="{FF2B5EF4-FFF2-40B4-BE49-F238E27FC236}">
                <a16:creationId xmlns:a16="http://schemas.microsoft.com/office/drawing/2014/main" id="{474D79FA-DA9E-4523-4550-42421F1C783C}"/>
              </a:ext>
            </a:extLst>
          </p:cNvPr>
          <p:cNvGrpSpPr/>
          <p:nvPr/>
        </p:nvGrpSpPr>
        <p:grpSpPr>
          <a:xfrm>
            <a:off x="453300" y="4292646"/>
            <a:ext cx="1274514" cy="243520"/>
            <a:chOff x="528309" y="7695403"/>
            <a:chExt cx="1274514" cy="243520"/>
          </a:xfrm>
        </p:grpSpPr>
        <p:sp>
          <p:nvSpPr>
            <p:cNvPr id="40" name="正方形/長方形 39">
              <a:extLst>
                <a:ext uri="{FF2B5EF4-FFF2-40B4-BE49-F238E27FC236}">
                  <a16:creationId xmlns:a16="http://schemas.microsoft.com/office/drawing/2014/main" id="{776AD032-E5F6-D7BE-939B-37F4714C6A4F}"/>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4DA4FB76-5B90-D7E7-9BA6-C4A55921262F}"/>
                </a:ext>
              </a:extLst>
            </p:cNvPr>
            <p:cNvSpPr txBox="1"/>
            <p:nvPr/>
          </p:nvSpPr>
          <p:spPr>
            <a:xfrm>
              <a:off x="672705" y="7732524"/>
              <a:ext cx="113011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100" b="1" kern="0">
                <a:solidFill>
                  <a:srgbClr val="000000"/>
                </a:solidFill>
                <a:latin typeface="Yu Gothic UI" panose="020B0500000000000000" pitchFamily="50" charset="-128"/>
                <a:ea typeface="Yu Gothic UI" panose="020B0500000000000000" pitchFamily="50" charset="-128"/>
              </a:endParaRPr>
            </a:p>
          </p:txBody>
        </p:sp>
      </p:grpSp>
      <p:sp>
        <p:nvSpPr>
          <p:cNvPr id="42" name="テキスト プレースホルダー 12">
            <a:extLst>
              <a:ext uri="{FF2B5EF4-FFF2-40B4-BE49-F238E27FC236}">
                <a16:creationId xmlns:a16="http://schemas.microsoft.com/office/drawing/2014/main" id="{19B01AC9-3367-5FFF-F8E7-5F121E517DBA}"/>
              </a:ext>
            </a:extLst>
          </p:cNvPr>
          <p:cNvSpPr txBox="1">
            <a:spLocks/>
          </p:cNvSpPr>
          <p:nvPr/>
        </p:nvSpPr>
        <p:spPr>
          <a:xfrm>
            <a:off x="6078825" y="3491238"/>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050"/>
              <a:t>2026</a:t>
            </a:r>
            <a:r>
              <a:rPr lang="ja-JP" altLang="en-US" sz="1050"/>
              <a:t>年度に調達・契約システムの一部が運用開始</a:t>
            </a:r>
            <a:br>
              <a:rPr lang="ja-JP" altLang="en-US" sz="1050"/>
            </a:br>
            <a:r>
              <a:rPr lang="ja-JP" altLang="en-US" sz="1050"/>
              <a:t>していること。</a:t>
            </a:r>
          </a:p>
        </p:txBody>
      </p:sp>
      <p:sp>
        <p:nvSpPr>
          <p:cNvPr id="43" name="正方形/長方形 42">
            <a:extLst>
              <a:ext uri="{FF2B5EF4-FFF2-40B4-BE49-F238E27FC236}">
                <a16:creationId xmlns:a16="http://schemas.microsoft.com/office/drawing/2014/main" id="{1D49A005-AA67-47D6-9559-B0296DD05ED2}"/>
              </a:ext>
            </a:extLst>
          </p:cNvPr>
          <p:cNvSpPr/>
          <p:nvPr/>
        </p:nvSpPr>
        <p:spPr>
          <a:xfrm>
            <a:off x="5034825" y="3545566"/>
            <a:ext cx="972000" cy="914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05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050" b="1" kern="0">
              <a:solidFill>
                <a:srgbClr val="FFFFFF"/>
              </a:solidFill>
              <a:latin typeface="Yu Gothic UI" panose="020B0500000000000000" pitchFamily="50" charset="-128"/>
              <a:ea typeface="Yu Gothic UI" panose="020B0500000000000000" pitchFamily="50" charset="-128"/>
            </a:endParaRPr>
          </a:p>
        </p:txBody>
      </p:sp>
      <p:sp>
        <p:nvSpPr>
          <p:cNvPr id="44" name="テキスト ボックス 43">
            <a:extLst>
              <a:ext uri="{FF2B5EF4-FFF2-40B4-BE49-F238E27FC236}">
                <a16:creationId xmlns:a16="http://schemas.microsoft.com/office/drawing/2014/main" id="{9A754906-0DE6-340C-6BC8-1E2846DB7E07}"/>
              </a:ext>
            </a:extLst>
          </p:cNvPr>
          <p:cNvSpPr txBox="1"/>
          <p:nvPr/>
        </p:nvSpPr>
        <p:spPr>
          <a:xfrm>
            <a:off x="6177825" y="3926566"/>
            <a:ext cx="3276600" cy="577081"/>
          </a:xfrm>
          <a:prstGeom prst="rect">
            <a:avLst/>
          </a:prstGeom>
          <a:noFill/>
        </p:spPr>
        <p:txBody>
          <a:bodyPr wrap="square" rtlCol="0">
            <a:spAutoFit/>
          </a:bodyPr>
          <a:lstStyle/>
          <a:p>
            <a:r>
              <a:rPr lang="ja-JP" altLang="ja-JP" sz="1050">
                <a:solidFill>
                  <a:srgbClr val="000000"/>
                </a:solidFill>
                <a:ea typeface="Yu Gothic UI" panose="020B0500000000000000" pitchFamily="50" charset="-128"/>
              </a:rPr>
              <a:t>2025</a:t>
            </a:r>
            <a:r>
              <a:rPr lang="ja-JP" altLang="ja-JP" sz="1050">
                <a:solidFill>
                  <a:srgbClr val="000000"/>
                </a:solidFill>
                <a:latin typeface="Yu Gothic UI"/>
                <a:ea typeface="Yu Gothic UI" panose="020B0500000000000000" pitchFamily="50" charset="-128"/>
              </a:rPr>
              <a:t>年度：調達・契約システム開発、関連規程を見直し</a:t>
            </a:r>
            <a:endParaRPr lang="ja-JP" altLang="ja-JP" sz="1050"/>
          </a:p>
          <a:p>
            <a:r>
              <a:rPr lang="ja-JP" altLang="ja-JP" sz="1050">
                <a:solidFill>
                  <a:srgbClr val="000000"/>
                </a:solidFill>
                <a:ea typeface="Yu Gothic UI" panose="020B0500000000000000" pitchFamily="50" charset="-128"/>
              </a:rPr>
              <a:t>2026</a:t>
            </a:r>
            <a:r>
              <a:rPr lang="ja-JP" altLang="ja-JP" sz="1050">
                <a:solidFill>
                  <a:srgbClr val="000000"/>
                </a:solidFill>
                <a:latin typeface="Yu Gothic UI"/>
                <a:ea typeface="Yu Gothic UI" panose="020B0500000000000000" pitchFamily="50" charset="-128"/>
              </a:rPr>
              <a:t>年度：調達・契約システム開発、運用開始</a:t>
            </a:r>
            <a:endParaRPr lang="en-US" altLang="ja-JP" sz="1050">
              <a:solidFill>
                <a:srgbClr val="000000"/>
              </a:solidFill>
              <a:latin typeface="Yu Gothic UI"/>
              <a:ea typeface="Yu Gothic UI" panose="020B0500000000000000" pitchFamily="50" charset="-128"/>
            </a:endParaRPr>
          </a:p>
          <a:p>
            <a:r>
              <a:rPr lang="ja-JP" altLang="ja-JP" sz="1050">
                <a:solidFill>
                  <a:srgbClr val="000000"/>
                </a:solidFill>
                <a:ea typeface="Yu Gothic UI" panose="020B0500000000000000" pitchFamily="50" charset="-128"/>
              </a:rPr>
              <a:t>202</a:t>
            </a:r>
            <a:r>
              <a:rPr lang="en-US" altLang="ja-JP" sz="1050">
                <a:solidFill>
                  <a:srgbClr val="000000"/>
                </a:solidFill>
                <a:ea typeface="Yu Gothic UI" panose="020B0500000000000000" pitchFamily="50" charset="-128"/>
              </a:rPr>
              <a:t>7</a:t>
            </a:r>
            <a:r>
              <a:rPr lang="ja-JP" altLang="en-US" sz="1050">
                <a:solidFill>
                  <a:srgbClr val="000000"/>
                </a:solidFill>
                <a:ea typeface="Yu Gothic UI" panose="020B0500000000000000" pitchFamily="50" charset="-128"/>
              </a:rPr>
              <a:t>年度：バックオフィス</a:t>
            </a:r>
            <a:r>
              <a:rPr lang="en-US" altLang="ja-JP" sz="1050">
                <a:solidFill>
                  <a:srgbClr val="000000"/>
                </a:solidFill>
                <a:ea typeface="Yu Gothic UI" panose="020B0500000000000000" pitchFamily="50" charset="-128"/>
              </a:rPr>
              <a:t>DX</a:t>
            </a:r>
            <a:r>
              <a:rPr lang="ja-JP" altLang="en-US" sz="1050">
                <a:solidFill>
                  <a:srgbClr val="000000"/>
                </a:solidFill>
                <a:ea typeface="Yu Gothic UI" panose="020B0500000000000000" pitchFamily="50" charset="-128"/>
              </a:rPr>
              <a:t>に適合したシステム運用開始</a:t>
            </a:r>
            <a:endParaRPr lang="en-US" altLang="ja-JP" sz="1050">
              <a:solidFill>
                <a:srgbClr val="000000"/>
              </a:solidFill>
              <a:latin typeface="Yu Gothic UI"/>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5FA027E-01F1-77BD-5BAE-B1FB93AC4125}"/>
              </a:ext>
            </a:extLst>
          </p:cNvPr>
          <p:cNvSpPr txBox="1"/>
          <p:nvPr/>
        </p:nvSpPr>
        <p:spPr>
          <a:xfrm>
            <a:off x="304800" y="5073788"/>
            <a:ext cx="9252000" cy="1555612"/>
          </a:xfrm>
          <a:prstGeom prst="rect">
            <a:avLst/>
          </a:prstGeom>
          <a:solidFill>
            <a:srgbClr val="FFDDDD"/>
          </a:solidFill>
          <a:ln w="12700">
            <a:noFill/>
          </a:ln>
        </p:spPr>
        <p:txBody>
          <a:bodyPr wrap="square" rtlCol="0" anchor="t" anchorCtr="0">
            <a:noAutofit/>
          </a:bodyPr>
          <a:lstStyle>
            <a:defPPr>
              <a:defRPr lang="en-US"/>
            </a:defPPr>
            <a:lvl1pPr marR="0" lvl="0" indent="0" defTabSz="457200" fontAlgn="auto">
              <a:lnSpc>
                <a:spcPts val="1600"/>
              </a:lnSpc>
              <a:spcBef>
                <a:spcPts val="0"/>
              </a:spcBef>
              <a:spcAft>
                <a:spcPts val="0"/>
              </a:spcAft>
              <a:buClrTx/>
              <a:buSzTx/>
              <a:buFontTx/>
              <a:buNone/>
              <a:tabLst/>
              <a:defRPr kumimoji="1" sz="1200" b="0" i="0" u="none" strike="noStrike" kern="0" cap="none" spc="0" normalizeH="0" baseline="0">
                <a:ln>
                  <a:noFill/>
                </a:ln>
                <a:solidFill>
                  <a:prstClr val="black"/>
                </a:solidFill>
                <a:effectLst/>
                <a:uLnTx/>
                <a:uFillTx/>
                <a:latin typeface="Yu Gothic UI" panose="020B0500000000000000" pitchFamily="50" charset="-128"/>
                <a:ea typeface="Yu Gothic UI" panose="020B0500000000000000" pitchFamily="50" charset="-128"/>
              </a:defRPr>
            </a:lvl1pPr>
          </a:lstStyle>
          <a:p>
            <a:pPr>
              <a:lnSpc>
                <a:spcPct val="100000"/>
              </a:lnSpc>
            </a:pPr>
            <a:endParaRPr lang="en-US" altLang="ja-JP" sz="1200">
              <a:solidFill>
                <a:srgbClr val="000000"/>
              </a:solidFill>
              <a:ea typeface="Yu Gothic UI" panose="020B0500000000000000" pitchFamily="50" charset="-128"/>
            </a:endParaRPr>
          </a:p>
        </p:txBody>
      </p:sp>
      <p:sp>
        <p:nvSpPr>
          <p:cNvPr id="46" name="テキスト ボックス 45">
            <a:extLst>
              <a:ext uri="{FF2B5EF4-FFF2-40B4-BE49-F238E27FC236}">
                <a16:creationId xmlns:a16="http://schemas.microsoft.com/office/drawing/2014/main" id="{F46DCD25-1835-2143-15BE-F76ABC253513}"/>
              </a:ext>
            </a:extLst>
          </p:cNvPr>
          <p:cNvSpPr txBox="1"/>
          <p:nvPr/>
        </p:nvSpPr>
        <p:spPr>
          <a:xfrm>
            <a:off x="304800" y="4800600"/>
            <a:ext cx="9252000" cy="273188"/>
          </a:xfrm>
          <a:prstGeom prst="rect">
            <a:avLst/>
          </a:prstGeom>
          <a:solidFill>
            <a:srgbClr val="AF1932"/>
          </a:solidFill>
          <a:ln w="9525" cap="flat" cmpd="sng" algn="ctr">
            <a:noFill/>
            <a:prstDash val="solid"/>
          </a:ln>
          <a:effectLst/>
        </p:spPr>
        <p:txBody>
          <a:bodyPr lIns="288000" tIns="0" rIns="720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r>
              <a:rPr lang="ja-JP" altLang="en-US" b="0"/>
              <a:t>財務会計業務の最適化</a:t>
            </a:r>
          </a:p>
        </p:txBody>
      </p:sp>
      <p:grpSp>
        <p:nvGrpSpPr>
          <p:cNvPr id="47" name="グループ化 46">
            <a:extLst>
              <a:ext uri="{FF2B5EF4-FFF2-40B4-BE49-F238E27FC236}">
                <a16:creationId xmlns:a16="http://schemas.microsoft.com/office/drawing/2014/main" id="{2025C312-20BA-03CA-9A8D-1475076E6DE7}"/>
              </a:ext>
            </a:extLst>
          </p:cNvPr>
          <p:cNvGrpSpPr/>
          <p:nvPr/>
        </p:nvGrpSpPr>
        <p:grpSpPr>
          <a:xfrm>
            <a:off x="5016029" y="5145766"/>
            <a:ext cx="710618" cy="243520"/>
            <a:chOff x="528309" y="3016181"/>
            <a:chExt cx="710618" cy="243520"/>
          </a:xfrm>
        </p:grpSpPr>
        <p:sp>
          <p:nvSpPr>
            <p:cNvPr id="48" name="正方形/長方形 47">
              <a:extLst>
                <a:ext uri="{FF2B5EF4-FFF2-40B4-BE49-F238E27FC236}">
                  <a16:creationId xmlns:a16="http://schemas.microsoft.com/office/drawing/2014/main" id="{51F32203-0F27-B175-EEEF-98229628F6F7}"/>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FCEC231D-FE76-C842-51A3-333AC804D885}"/>
                </a:ext>
              </a:extLst>
            </p:cNvPr>
            <p:cNvSpPr txBox="1"/>
            <p:nvPr/>
          </p:nvSpPr>
          <p:spPr>
            <a:xfrm>
              <a:off x="674670" y="3043367"/>
              <a:ext cx="564257"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活動指標</a:t>
              </a:r>
              <a:endParaRPr kumimoji="1" lang="en-US" altLang="ja-JP" sz="1100" b="1" kern="0">
                <a:solidFill>
                  <a:srgbClr val="000000"/>
                </a:solidFill>
                <a:highlight>
                  <a:srgbClr val="FF00FF"/>
                </a:highlight>
                <a:latin typeface="Yu Gothic UI" panose="020B0500000000000000" pitchFamily="50" charset="-128"/>
                <a:ea typeface="Yu Gothic UI" panose="020B0500000000000000" pitchFamily="50" charset="-128"/>
              </a:endParaRPr>
            </a:p>
          </p:txBody>
        </p:sp>
      </p:grpSp>
      <p:grpSp>
        <p:nvGrpSpPr>
          <p:cNvPr id="50" name="グループ化 49">
            <a:extLst>
              <a:ext uri="{FF2B5EF4-FFF2-40B4-BE49-F238E27FC236}">
                <a16:creationId xmlns:a16="http://schemas.microsoft.com/office/drawing/2014/main" id="{03AB6C69-35CF-C83F-1185-A80C8361A72A}"/>
              </a:ext>
            </a:extLst>
          </p:cNvPr>
          <p:cNvGrpSpPr/>
          <p:nvPr/>
        </p:nvGrpSpPr>
        <p:grpSpPr>
          <a:xfrm>
            <a:off x="475474" y="5145766"/>
            <a:ext cx="1093374" cy="243520"/>
            <a:chOff x="528309" y="3016181"/>
            <a:chExt cx="1093374" cy="243520"/>
          </a:xfrm>
        </p:grpSpPr>
        <p:sp>
          <p:nvSpPr>
            <p:cNvPr id="51" name="正方形/長方形 50">
              <a:extLst>
                <a:ext uri="{FF2B5EF4-FFF2-40B4-BE49-F238E27FC236}">
                  <a16:creationId xmlns:a16="http://schemas.microsoft.com/office/drawing/2014/main" id="{181E9AB6-FAEB-945E-0925-D38CFAD3DA61}"/>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2" name="テキスト ボックス 51">
              <a:extLst>
                <a:ext uri="{FF2B5EF4-FFF2-40B4-BE49-F238E27FC236}">
                  <a16:creationId xmlns:a16="http://schemas.microsoft.com/office/drawing/2014/main" id="{F061E3CA-FC56-29A5-CD08-8ED2691316DE}"/>
                </a:ext>
              </a:extLst>
            </p:cNvPr>
            <p:cNvSpPr txBox="1"/>
            <p:nvPr/>
          </p:nvSpPr>
          <p:spPr>
            <a:xfrm>
              <a:off x="672705" y="3053302"/>
              <a:ext cx="94897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100" b="1" kern="0">
                <a:latin typeface="Yu Gothic UI" panose="020B0500000000000000" pitchFamily="50" charset="-128"/>
                <a:ea typeface="Yu Gothic UI" panose="020B0500000000000000" pitchFamily="50" charset="-128"/>
              </a:endParaRPr>
            </a:p>
          </p:txBody>
        </p:sp>
      </p:grpSp>
      <p:sp>
        <p:nvSpPr>
          <p:cNvPr id="53" name="テキスト プレースホルダー 3">
            <a:extLst>
              <a:ext uri="{FF2B5EF4-FFF2-40B4-BE49-F238E27FC236}">
                <a16:creationId xmlns:a16="http://schemas.microsoft.com/office/drawing/2014/main" id="{9F854A2B-C600-20FE-B69C-83B9CBCF6DDE}"/>
              </a:ext>
            </a:extLst>
          </p:cNvPr>
          <p:cNvSpPr txBox="1">
            <a:spLocks/>
          </p:cNvSpPr>
          <p:nvPr/>
        </p:nvSpPr>
        <p:spPr>
          <a:xfrm>
            <a:off x="450634" y="5374366"/>
            <a:ext cx="4279391" cy="871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lnSpc>
                <a:spcPts val="1300"/>
              </a:lnSpc>
              <a:spcBef>
                <a:spcPts val="0"/>
              </a:spcBef>
              <a:spcAft>
                <a:spcPts val="300"/>
              </a:spcAft>
              <a:buFont typeface="Arial" panose="020B0604020202020204" pitchFamily="34" charset="0"/>
              <a:buChar char="•"/>
            </a:pPr>
            <a:r>
              <a:rPr lang="ja-JP" altLang="en-US" sz="1050"/>
              <a:t>財務会計業務の最適化に向けて、業務改革を実現しながら、バックオフィス</a:t>
            </a:r>
            <a:r>
              <a:rPr lang="en-US" altLang="ja-JP" sz="1050"/>
              <a:t>DX</a:t>
            </a:r>
            <a:r>
              <a:rPr lang="ja-JP" altLang="en-US" sz="1050"/>
              <a:t>実現のため導入するシステム基盤と連携して財務会計システムの再構築を行う。これにより、アナログ業務の削減や多重入力の解消が見込まれるなど、適正かつ効率的な業務執行を一層推進する。</a:t>
            </a:r>
          </a:p>
        </p:txBody>
      </p:sp>
      <p:sp>
        <p:nvSpPr>
          <p:cNvPr id="54" name="テキスト プレースホルダー 12">
            <a:extLst>
              <a:ext uri="{FF2B5EF4-FFF2-40B4-BE49-F238E27FC236}">
                <a16:creationId xmlns:a16="http://schemas.microsoft.com/office/drawing/2014/main" id="{664B8DC0-A04F-98BB-5374-57070B0CB9EA}"/>
              </a:ext>
            </a:extLst>
          </p:cNvPr>
          <p:cNvSpPr txBox="1">
            <a:spLocks/>
          </p:cNvSpPr>
          <p:nvPr/>
        </p:nvSpPr>
        <p:spPr>
          <a:xfrm>
            <a:off x="462825" y="6358570"/>
            <a:ext cx="4118199" cy="2286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lvl="2" indent="-85725">
              <a:lnSpc>
                <a:spcPts val="1292"/>
              </a:lnSpc>
              <a:spcAft>
                <a:spcPts val="554"/>
              </a:spcAft>
              <a:buFont typeface="Arial" panose="020B0604020202020204" pitchFamily="34" charset="0"/>
              <a:buChar char="•"/>
              <a:tabLst>
                <a:tab pos="334116" algn="l"/>
              </a:tabLst>
              <a:defRPr/>
            </a:pPr>
            <a:r>
              <a:rPr lang="en-US" altLang="ja-JP" sz="1050">
                <a:solidFill>
                  <a:srgbClr val="000000"/>
                </a:solidFill>
                <a:ea typeface="Yu Gothic UI" panose="020B0500000000000000" pitchFamily="50" charset="-128"/>
              </a:rPr>
              <a:t>2024</a:t>
            </a:r>
            <a:r>
              <a:rPr lang="ja-JP" altLang="en-US" sz="1050">
                <a:solidFill>
                  <a:srgbClr val="000000"/>
                </a:solidFill>
                <a:ea typeface="Yu Gothic UI" panose="020B0500000000000000" pitchFamily="50" charset="-128"/>
              </a:rPr>
              <a:t>年度～　</a:t>
            </a:r>
            <a:r>
              <a:rPr kumimoji="1" lang="ja-JP" altLang="en-US" sz="1050">
                <a:latin typeface="Yu Gothic UI"/>
                <a:ea typeface="Yu Gothic UI"/>
              </a:rPr>
              <a:t>関</a:t>
            </a:r>
            <a:r>
              <a:rPr kumimoji="1" lang="ja-JP" altLang="ja-JP" sz="1050">
                <a:latin typeface="Yu Gothic UI"/>
                <a:ea typeface="Yu Gothic UI"/>
              </a:rPr>
              <a:t>連業務最適化の検討、</a:t>
            </a:r>
            <a:r>
              <a:rPr kumimoji="1" lang="ja-JP" altLang="en-US" sz="1050">
                <a:latin typeface="Yu Gothic UI"/>
                <a:ea typeface="Yu Gothic UI"/>
              </a:rPr>
              <a:t>仕様</a:t>
            </a:r>
            <a:r>
              <a:rPr lang="ja-JP" altLang="ja-JP" sz="1050">
                <a:latin typeface="Yu Gothic UI"/>
                <a:ea typeface="Yu Gothic UI"/>
              </a:rPr>
              <a:t>要件</a:t>
            </a:r>
            <a:r>
              <a:rPr lang="ja-JP" altLang="en-US" sz="1050">
                <a:latin typeface="Yu Gothic UI"/>
                <a:ea typeface="Yu Gothic UI"/>
              </a:rPr>
              <a:t>の検討</a:t>
            </a:r>
            <a:r>
              <a:rPr lang="ja-JP" altLang="en-US" sz="1050">
                <a:solidFill>
                  <a:srgbClr val="000000"/>
                </a:solidFill>
                <a:ea typeface="Yu Gothic UI" panose="020B0500000000000000" pitchFamily="50" charset="-128"/>
              </a:rPr>
              <a:t>​</a:t>
            </a:r>
          </a:p>
        </p:txBody>
      </p:sp>
      <p:grpSp>
        <p:nvGrpSpPr>
          <p:cNvPr id="55" name="グループ化 54">
            <a:extLst>
              <a:ext uri="{FF2B5EF4-FFF2-40B4-BE49-F238E27FC236}">
                <a16:creationId xmlns:a16="http://schemas.microsoft.com/office/drawing/2014/main" id="{C9ECDA88-420F-9AE1-FF0B-E4F7CFC6552D}"/>
              </a:ext>
            </a:extLst>
          </p:cNvPr>
          <p:cNvGrpSpPr/>
          <p:nvPr/>
        </p:nvGrpSpPr>
        <p:grpSpPr>
          <a:xfrm>
            <a:off x="453300" y="6172200"/>
            <a:ext cx="1274514" cy="243520"/>
            <a:chOff x="528309" y="7695403"/>
            <a:chExt cx="1274514" cy="243520"/>
          </a:xfrm>
        </p:grpSpPr>
        <p:sp>
          <p:nvSpPr>
            <p:cNvPr id="56" name="正方形/長方形 55">
              <a:extLst>
                <a:ext uri="{FF2B5EF4-FFF2-40B4-BE49-F238E27FC236}">
                  <a16:creationId xmlns:a16="http://schemas.microsoft.com/office/drawing/2014/main" id="{9790AF92-84C1-4D46-57AA-48E851C2C06E}"/>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7" name="テキスト ボックス 56">
              <a:extLst>
                <a:ext uri="{FF2B5EF4-FFF2-40B4-BE49-F238E27FC236}">
                  <a16:creationId xmlns:a16="http://schemas.microsoft.com/office/drawing/2014/main" id="{49387AB8-6EC3-9367-47EA-4B5190F165FC}"/>
                </a:ext>
              </a:extLst>
            </p:cNvPr>
            <p:cNvSpPr txBox="1"/>
            <p:nvPr/>
          </p:nvSpPr>
          <p:spPr>
            <a:xfrm>
              <a:off x="672705" y="7732524"/>
              <a:ext cx="1130118" cy="16927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1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100" b="1" kern="0">
                <a:solidFill>
                  <a:srgbClr val="000000"/>
                </a:solidFill>
                <a:latin typeface="Yu Gothic UI" panose="020B0500000000000000" pitchFamily="50" charset="-128"/>
                <a:ea typeface="Yu Gothic UI" panose="020B0500000000000000" pitchFamily="50" charset="-128"/>
              </a:endParaRPr>
            </a:p>
          </p:txBody>
        </p:sp>
      </p:grpSp>
      <p:sp>
        <p:nvSpPr>
          <p:cNvPr id="58" name="テキスト プレースホルダー 12">
            <a:extLst>
              <a:ext uri="{FF2B5EF4-FFF2-40B4-BE49-F238E27FC236}">
                <a16:creationId xmlns:a16="http://schemas.microsoft.com/office/drawing/2014/main" id="{899A2156-6E61-BDF1-59EF-80C1D32348AA}"/>
              </a:ext>
            </a:extLst>
          </p:cNvPr>
          <p:cNvSpPr txBox="1">
            <a:spLocks/>
          </p:cNvSpPr>
          <p:nvPr/>
        </p:nvSpPr>
        <p:spPr>
          <a:xfrm>
            <a:off x="6078825" y="5472438"/>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050"/>
              <a:t>2027</a:t>
            </a:r>
            <a:r>
              <a:rPr lang="ja-JP" altLang="en-US" sz="1050"/>
              <a:t>年度に財務会計システムの再構築が完了し、</a:t>
            </a:r>
            <a:br>
              <a:rPr lang="ja-JP" altLang="en-US" sz="1050"/>
            </a:br>
            <a:r>
              <a:rPr lang="ja-JP" altLang="en-US" sz="1050"/>
              <a:t>リリースされていること。</a:t>
            </a:r>
          </a:p>
        </p:txBody>
      </p:sp>
      <p:sp>
        <p:nvSpPr>
          <p:cNvPr id="59" name="正方形/長方形 58">
            <a:extLst>
              <a:ext uri="{FF2B5EF4-FFF2-40B4-BE49-F238E27FC236}">
                <a16:creationId xmlns:a16="http://schemas.microsoft.com/office/drawing/2014/main" id="{A1319506-FAC0-98BA-7B5E-5E4F99F9C50D}"/>
              </a:ext>
            </a:extLst>
          </p:cNvPr>
          <p:cNvSpPr/>
          <p:nvPr/>
        </p:nvSpPr>
        <p:spPr>
          <a:xfrm>
            <a:off x="5034825" y="5526766"/>
            <a:ext cx="972000" cy="914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05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05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11898344-A6AB-A532-0E09-7C3CA1B26A6B}"/>
              </a:ext>
            </a:extLst>
          </p:cNvPr>
          <p:cNvSpPr txBox="1"/>
          <p:nvPr/>
        </p:nvSpPr>
        <p:spPr>
          <a:xfrm>
            <a:off x="6177825" y="5907766"/>
            <a:ext cx="3276600" cy="57708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050">
                <a:solidFill>
                  <a:srgbClr val="000000"/>
                </a:solidFill>
                <a:ea typeface="Yu Gothic UI"/>
              </a:rPr>
              <a:t>2025</a:t>
            </a:r>
            <a:r>
              <a:rPr lang="ja-JP" altLang="en-US" sz="1050">
                <a:solidFill>
                  <a:srgbClr val="000000"/>
                </a:solidFill>
                <a:ea typeface="Yu Gothic UI"/>
              </a:rPr>
              <a:t>年度：システム機能の整理、調達仕様書作成</a:t>
            </a:r>
            <a:endParaRPr lang="en-US" altLang="ja-JP" sz="1050">
              <a:solidFill>
                <a:srgbClr val="000000"/>
              </a:solidFill>
              <a:ea typeface="Yu Gothic UI"/>
            </a:endParaRPr>
          </a:p>
          <a:p>
            <a:r>
              <a:rPr lang="en-US" altLang="ja-JP" sz="1050">
                <a:solidFill>
                  <a:srgbClr val="000000"/>
                </a:solidFill>
                <a:ea typeface="Yu Gothic UI"/>
              </a:rPr>
              <a:t>2026</a:t>
            </a:r>
            <a:r>
              <a:rPr lang="ja-JP" altLang="en-US" sz="1050">
                <a:solidFill>
                  <a:srgbClr val="000000"/>
                </a:solidFill>
                <a:ea typeface="Yu Gothic UI"/>
              </a:rPr>
              <a:t>年度：調達、システム開発</a:t>
            </a:r>
            <a:endParaRPr lang="en-US" altLang="ja-JP" sz="1050">
              <a:solidFill>
                <a:srgbClr val="000000"/>
              </a:solidFill>
              <a:ea typeface="Yu Gothic UI"/>
            </a:endParaRPr>
          </a:p>
          <a:p>
            <a:r>
              <a:rPr lang="en-US" altLang="ja-JP" sz="1050">
                <a:solidFill>
                  <a:srgbClr val="000000"/>
                </a:solidFill>
                <a:ea typeface="Yu Gothic UI"/>
              </a:rPr>
              <a:t>2027</a:t>
            </a:r>
            <a:r>
              <a:rPr lang="ja-JP" altLang="en-US" sz="1050">
                <a:solidFill>
                  <a:srgbClr val="000000"/>
                </a:solidFill>
                <a:ea typeface="Yu Gothic UI"/>
              </a:rPr>
              <a:t>年度：システム開発、運用開始</a:t>
            </a:r>
            <a:endParaRPr kumimoji="1" lang="ja-JP" altLang="en-US" sz="1050">
              <a:latin typeface="Yu Gothic UI"/>
              <a:ea typeface="Yu Gothic UI"/>
            </a:endParaRPr>
          </a:p>
        </p:txBody>
      </p:sp>
    </p:spTree>
    <p:extLst>
      <p:ext uri="{BB962C8B-B14F-4D97-AF65-F5344CB8AC3E}">
        <p14:creationId xmlns:p14="http://schemas.microsoft.com/office/powerpoint/2010/main" val="1289281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0CEB9-58D0-AFAA-DFBE-B5453EA4291C}"/>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853C1F39-63D7-5937-1FAC-B64198EFD02C}"/>
              </a:ext>
            </a:extLst>
          </p:cNvPr>
          <p:cNvSpPr>
            <a:spLocks noGrp="1"/>
          </p:cNvSpPr>
          <p:nvPr>
            <p:ph type="title"/>
          </p:nvPr>
        </p:nvSpPr>
        <p:spPr/>
        <p:txBody>
          <a:bodyPr/>
          <a:lstStyle/>
          <a:p>
            <a:r>
              <a:rPr lang="ja-JP" altLang="en-US"/>
              <a:t>バックオフィス</a:t>
            </a:r>
            <a:r>
              <a:rPr lang="en-US" altLang="ja-JP"/>
              <a:t>DX</a:t>
            </a:r>
            <a:r>
              <a:rPr lang="ja-JP" altLang="en-US"/>
              <a:t>による取組</a:t>
            </a:r>
          </a:p>
        </p:txBody>
      </p:sp>
      <p:sp>
        <p:nvSpPr>
          <p:cNvPr id="2" name="正方形/長方形 1">
            <a:extLst>
              <a:ext uri="{FF2B5EF4-FFF2-40B4-BE49-F238E27FC236}">
                <a16:creationId xmlns:a16="http://schemas.microsoft.com/office/drawing/2014/main" id="{6635DFA2-5E81-AC52-3015-E733ACB46397}"/>
              </a:ext>
            </a:extLst>
          </p:cNvPr>
          <p:cNvSpPr/>
          <p:nvPr/>
        </p:nvSpPr>
        <p:spPr>
          <a:xfrm>
            <a:off x="3044169" y="785938"/>
            <a:ext cx="1620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3" name="正方形/長方形 2">
            <a:extLst>
              <a:ext uri="{FF2B5EF4-FFF2-40B4-BE49-F238E27FC236}">
                <a16:creationId xmlns:a16="http://schemas.microsoft.com/office/drawing/2014/main" id="{C570400E-02B0-15FA-A9B3-6911C8EC6565}"/>
              </a:ext>
            </a:extLst>
          </p:cNvPr>
          <p:cNvSpPr/>
          <p:nvPr/>
        </p:nvSpPr>
        <p:spPr>
          <a:xfrm>
            <a:off x="1415253" y="785938"/>
            <a:ext cx="1620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 name="正方形/長方形 3">
            <a:extLst>
              <a:ext uri="{FF2B5EF4-FFF2-40B4-BE49-F238E27FC236}">
                <a16:creationId xmlns:a16="http://schemas.microsoft.com/office/drawing/2014/main" id="{84DB8045-70ED-0A8C-8595-9BE84407086E}"/>
              </a:ext>
            </a:extLst>
          </p:cNvPr>
          <p:cNvSpPr/>
          <p:nvPr/>
        </p:nvSpPr>
        <p:spPr>
          <a:xfrm>
            <a:off x="4617907" y="785938"/>
            <a:ext cx="1620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 name="テキスト ボックス 4">
            <a:extLst>
              <a:ext uri="{FF2B5EF4-FFF2-40B4-BE49-F238E27FC236}">
                <a16:creationId xmlns:a16="http://schemas.microsoft.com/office/drawing/2014/main" id="{CB706445-32BF-FFF5-35F2-3CC2CED92D97}"/>
              </a:ext>
            </a:extLst>
          </p:cNvPr>
          <p:cNvSpPr txBox="1"/>
          <p:nvPr/>
        </p:nvSpPr>
        <p:spPr>
          <a:xfrm>
            <a:off x="381000" y="1519830"/>
            <a:ext cx="972000" cy="756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グランドデザイン</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実行</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7" name="ホームベース 30">
            <a:extLst>
              <a:ext uri="{FF2B5EF4-FFF2-40B4-BE49-F238E27FC236}">
                <a16:creationId xmlns:a16="http://schemas.microsoft.com/office/drawing/2014/main" id="{9CDB15E7-81CF-CCA6-E0E1-7CBB75BE06BE}"/>
              </a:ext>
            </a:extLst>
          </p:cNvPr>
          <p:cNvSpPr/>
          <p:nvPr/>
        </p:nvSpPr>
        <p:spPr>
          <a:xfrm>
            <a:off x="1415253" y="1095948"/>
            <a:ext cx="833161"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現状分析</a:t>
            </a:r>
            <a:endParaRPr kumimoji="1" lang="en-US" altLang="ja-JP" sz="900">
              <a:solidFill>
                <a:srgbClr val="000000"/>
              </a:solidFill>
              <a:latin typeface="+mn-ea"/>
            </a:endParaRPr>
          </a:p>
          <a:p>
            <a:pPr algn="ctr" fontAlgn="base">
              <a:spcAft>
                <a:spcPct val="0"/>
              </a:spcAft>
              <a:defRPr/>
            </a:pPr>
            <a:r>
              <a:rPr kumimoji="1" lang="ja-JP" altLang="en-US" sz="900">
                <a:solidFill>
                  <a:srgbClr val="000000"/>
                </a:solidFill>
                <a:latin typeface="+mn-ea"/>
              </a:rPr>
              <a:t>フェーズ</a:t>
            </a:r>
          </a:p>
        </p:txBody>
      </p:sp>
      <p:sp>
        <p:nvSpPr>
          <p:cNvPr id="8" name="正方形/長方形 7">
            <a:extLst>
              <a:ext uri="{FF2B5EF4-FFF2-40B4-BE49-F238E27FC236}">
                <a16:creationId xmlns:a16="http://schemas.microsoft.com/office/drawing/2014/main" id="{3774BCC3-81D5-0071-942F-2124A3E8AEA9}"/>
              </a:ext>
            </a:extLst>
          </p:cNvPr>
          <p:cNvSpPr/>
          <p:nvPr/>
        </p:nvSpPr>
        <p:spPr>
          <a:xfrm>
            <a:off x="6191645" y="785938"/>
            <a:ext cx="1620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 name="ホームベース 30">
            <a:extLst>
              <a:ext uri="{FF2B5EF4-FFF2-40B4-BE49-F238E27FC236}">
                <a16:creationId xmlns:a16="http://schemas.microsoft.com/office/drawing/2014/main" id="{6E0B69CE-D2C7-855B-23C0-22B57E18276D}"/>
              </a:ext>
            </a:extLst>
          </p:cNvPr>
          <p:cNvSpPr/>
          <p:nvPr/>
        </p:nvSpPr>
        <p:spPr>
          <a:xfrm>
            <a:off x="2400135" y="1095948"/>
            <a:ext cx="145763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業務設計フェーズ</a:t>
            </a:r>
          </a:p>
        </p:txBody>
      </p:sp>
      <p:sp>
        <p:nvSpPr>
          <p:cNvPr id="10" name="ホームベース 30">
            <a:extLst>
              <a:ext uri="{FF2B5EF4-FFF2-40B4-BE49-F238E27FC236}">
                <a16:creationId xmlns:a16="http://schemas.microsoft.com/office/drawing/2014/main" id="{74539F93-03F8-DCD1-ED60-A23B32096688}"/>
              </a:ext>
            </a:extLst>
          </p:cNvPr>
          <p:cNvSpPr/>
          <p:nvPr/>
        </p:nvSpPr>
        <p:spPr>
          <a:xfrm>
            <a:off x="3954308" y="1095948"/>
            <a:ext cx="1693618"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開発フェーズ</a:t>
            </a:r>
          </a:p>
        </p:txBody>
      </p:sp>
      <p:sp>
        <p:nvSpPr>
          <p:cNvPr id="13" name="ホームベース 30">
            <a:extLst>
              <a:ext uri="{FF2B5EF4-FFF2-40B4-BE49-F238E27FC236}">
                <a16:creationId xmlns:a16="http://schemas.microsoft.com/office/drawing/2014/main" id="{534F7A8D-8CC4-440D-5EEC-FBD4D9736912}"/>
              </a:ext>
            </a:extLst>
          </p:cNvPr>
          <p:cNvSpPr/>
          <p:nvPr/>
        </p:nvSpPr>
        <p:spPr>
          <a:xfrm>
            <a:off x="5744469" y="1095948"/>
            <a:ext cx="149256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移行フェーズ</a:t>
            </a:r>
          </a:p>
        </p:txBody>
      </p:sp>
      <p:sp>
        <p:nvSpPr>
          <p:cNvPr id="17" name="ホームベース 30">
            <a:extLst>
              <a:ext uri="{FF2B5EF4-FFF2-40B4-BE49-F238E27FC236}">
                <a16:creationId xmlns:a16="http://schemas.microsoft.com/office/drawing/2014/main" id="{A76040B4-43FA-F239-9D20-EDEF2A1EC692}"/>
              </a:ext>
            </a:extLst>
          </p:cNvPr>
          <p:cNvSpPr/>
          <p:nvPr/>
        </p:nvSpPr>
        <p:spPr>
          <a:xfrm>
            <a:off x="7333572" y="1095948"/>
            <a:ext cx="2051811"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運用フェーズ</a:t>
            </a:r>
          </a:p>
        </p:txBody>
      </p:sp>
      <p:sp>
        <p:nvSpPr>
          <p:cNvPr id="21" name="正方形/長方形 20">
            <a:extLst>
              <a:ext uri="{FF2B5EF4-FFF2-40B4-BE49-F238E27FC236}">
                <a16:creationId xmlns:a16="http://schemas.microsoft.com/office/drawing/2014/main" id="{6BF9FC3A-2292-3D22-B8FA-5D4B2E42EDCB}"/>
              </a:ext>
            </a:extLst>
          </p:cNvPr>
          <p:cNvSpPr/>
          <p:nvPr/>
        </p:nvSpPr>
        <p:spPr>
          <a:xfrm>
            <a:off x="7765384" y="785938"/>
            <a:ext cx="1620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2028</a:t>
            </a:r>
            <a:r>
              <a:rPr kumimoji="1" lang="ja-JP" altLang="en-US" sz="1050" b="1" kern="0">
                <a:solidFill>
                  <a:srgbClr val="FFFFFF"/>
                </a:solidFill>
                <a:latin typeface="Yu Gothic UI" panose="020B0500000000000000" pitchFamily="50" charset="-128"/>
                <a:ea typeface="Yu Gothic UI" panose="020B0500000000000000" pitchFamily="50" charset="-128"/>
              </a:rPr>
              <a:t>～</a:t>
            </a:r>
            <a:r>
              <a:rPr kumimoji="1" lang="en-US" altLang="ja-JP" sz="1050" b="1" kern="0">
                <a:solidFill>
                  <a:srgbClr val="FFFFFF"/>
                </a:solidFill>
                <a:latin typeface="Yu Gothic UI" panose="020B0500000000000000" pitchFamily="50" charset="-128"/>
                <a:ea typeface="Yu Gothic UI" panose="020B0500000000000000" pitchFamily="50" charset="-128"/>
              </a:rPr>
              <a:t>2030</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92DC6098-DF90-9D60-6429-DB6B3DC04DA0}"/>
              </a:ext>
            </a:extLst>
          </p:cNvPr>
          <p:cNvSpPr txBox="1"/>
          <p:nvPr/>
        </p:nvSpPr>
        <p:spPr>
          <a:xfrm>
            <a:off x="381000" y="2333182"/>
            <a:ext cx="972000" cy="50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バックオフィス</a:t>
            </a:r>
            <a:r>
              <a:rPr kumimoji="1" lang="en-US" altLang="ja-JP" sz="1000" b="1">
                <a:solidFill>
                  <a:srgbClr val="FFFFFF"/>
                </a:solidFill>
                <a:latin typeface="Yu Gothic UI" panose="020B0500000000000000" pitchFamily="50" charset="-128"/>
                <a:ea typeface="Yu Gothic UI" panose="020B0500000000000000" pitchFamily="50" charset="-128"/>
              </a:rPr>
              <a:t>DX</a:t>
            </a:r>
            <a:r>
              <a:rPr kumimoji="1" lang="ja-JP" altLang="en-US" sz="1000" b="1">
                <a:solidFill>
                  <a:srgbClr val="FFFFFF"/>
                </a:solidFill>
                <a:latin typeface="Yu Gothic UI" panose="020B0500000000000000" pitchFamily="50" charset="-128"/>
                <a:ea typeface="Yu Gothic UI" panose="020B0500000000000000" pitchFamily="50" charset="-128"/>
              </a:rPr>
              <a:t>を実現させるシステム基盤の導入</a:t>
            </a:r>
          </a:p>
        </p:txBody>
      </p:sp>
      <p:sp>
        <p:nvSpPr>
          <p:cNvPr id="23" name="テキスト ボックス 22">
            <a:extLst>
              <a:ext uri="{FF2B5EF4-FFF2-40B4-BE49-F238E27FC236}">
                <a16:creationId xmlns:a16="http://schemas.microsoft.com/office/drawing/2014/main" id="{72609677-D916-93FA-2090-9079B0A1C60D}"/>
              </a:ext>
            </a:extLst>
          </p:cNvPr>
          <p:cNvSpPr txBox="1"/>
          <p:nvPr/>
        </p:nvSpPr>
        <p:spPr>
          <a:xfrm>
            <a:off x="381000" y="2891460"/>
            <a:ext cx="972000" cy="756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公文書管理業務の最適化</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419B8903-2E97-E1A7-85CA-73A92763E0E0}"/>
              </a:ext>
            </a:extLst>
          </p:cNvPr>
          <p:cNvSpPr txBox="1"/>
          <p:nvPr/>
        </p:nvSpPr>
        <p:spPr>
          <a:xfrm>
            <a:off x="381000" y="3700270"/>
            <a:ext cx="972000" cy="756000"/>
          </a:xfrm>
          <a:prstGeom prst="rect">
            <a:avLst/>
          </a:prstGeom>
          <a:solidFill>
            <a:srgbClr val="AF1932"/>
          </a:solidFill>
        </p:spPr>
        <p:txBody>
          <a:bodyPr wrap="square" lIns="0" tIns="0" rIns="0" bIns="0" rtlCol="0" anchor="ctr" anchorCtr="0">
            <a:noAutofit/>
          </a:bodyPr>
          <a:lstStyle/>
          <a:p>
            <a:pPr algn="ctr"/>
            <a:r>
              <a:rPr lang="ja-JP" altLang="en-US" sz="1000" b="1">
                <a:solidFill>
                  <a:schemeClr val="bg1"/>
                </a:solidFill>
              </a:rPr>
              <a:t>人事給与等</a:t>
            </a:r>
            <a:endParaRPr lang="en-US" altLang="ja-JP" sz="1000" b="1">
              <a:solidFill>
                <a:schemeClr val="bg1"/>
              </a:solidFill>
            </a:endParaRPr>
          </a:p>
          <a:p>
            <a:pPr algn="ctr"/>
            <a:r>
              <a:rPr lang="ja-JP" altLang="en-US" sz="1000" b="1">
                <a:solidFill>
                  <a:schemeClr val="bg1"/>
                </a:solidFill>
              </a:rPr>
              <a:t>関係業務の</a:t>
            </a:r>
            <a:endParaRPr lang="en-US" altLang="ja-JP" sz="1000" b="1">
              <a:solidFill>
                <a:schemeClr val="bg1"/>
              </a:solidFill>
            </a:endParaRPr>
          </a:p>
          <a:p>
            <a:pPr algn="ctr"/>
            <a:r>
              <a:rPr lang="ja-JP" altLang="en-US" sz="1000" b="1">
                <a:solidFill>
                  <a:schemeClr val="bg1"/>
                </a:solidFill>
              </a:rPr>
              <a:t>最適化</a:t>
            </a:r>
          </a:p>
        </p:txBody>
      </p:sp>
      <p:sp>
        <p:nvSpPr>
          <p:cNvPr id="25" name="テキスト ボックス 24">
            <a:extLst>
              <a:ext uri="{FF2B5EF4-FFF2-40B4-BE49-F238E27FC236}">
                <a16:creationId xmlns:a16="http://schemas.microsoft.com/office/drawing/2014/main" id="{A68B1CF3-432A-D2A3-DA03-0B3C15E3CB13}"/>
              </a:ext>
            </a:extLst>
          </p:cNvPr>
          <p:cNvSpPr txBox="1"/>
          <p:nvPr/>
        </p:nvSpPr>
        <p:spPr>
          <a:xfrm>
            <a:off x="381000" y="4509080"/>
            <a:ext cx="972000" cy="504000"/>
          </a:xfrm>
          <a:prstGeom prst="rect">
            <a:avLst/>
          </a:prstGeom>
          <a:solidFill>
            <a:srgbClr val="AF1932"/>
          </a:solidFill>
        </p:spPr>
        <p:txBody>
          <a:bodyPr wrap="square" lIns="0" tIns="0" rIns="0" bIns="0" rtlCol="0" anchor="ctr" anchorCtr="0">
            <a:noAutofit/>
          </a:bodyPr>
          <a:lstStyle/>
          <a:p>
            <a:pPr algn="ctr"/>
            <a:r>
              <a:rPr lang="ja-JP" altLang="en-US" sz="1000" b="1">
                <a:solidFill>
                  <a:schemeClr val="bg1"/>
                </a:solidFill>
              </a:rPr>
              <a:t>予算編成業務の最適化</a:t>
            </a:r>
          </a:p>
        </p:txBody>
      </p:sp>
      <p:sp>
        <p:nvSpPr>
          <p:cNvPr id="26" name="テキスト ボックス 25">
            <a:extLst>
              <a:ext uri="{FF2B5EF4-FFF2-40B4-BE49-F238E27FC236}">
                <a16:creationId xmlns:a16="http://schemas.microsoft.com/office/drawing/2014/main" id="{8C18476F-65C7-8654-BBA2-D2A477551795}"/>
              </a:ext>
            </a:extLst>
          </p:cNvPr>
          <p:cNvSpPr txBox="1"/>
          <p:nvPr/>
        </p:nvSpPr>
        <p:spPr>
          <a:xfrm>
            <a:off x="381000" y="5061791"/>
            <a:ext cx="972000" cy="504000"/>
          </a:xfrm>
          <a:prstGeom prst="rect">
            <a:avLst/>
          </a:prstGeom>
          <a:solidFill>
            <a:srgbClr val="AF1932"/>
          </a:solidFill>
        </p:spPr>
        <p:txBody>
          <a:bodyPr wrap="square" lIns="0" tIns="0" rIns="0" bIns="0" rtlCol="0" anchor="ctr" anchorCtr="0">
            <a:noAutofit/>
          </a:bodyPr>
          <a:lstStyle/>
          <a:p>
            <a:pPr algn="ctr"/>
            <a:r>
              <a:rPr lang="ja-JP" altLang="en-US" sz="1000" b="1">
                <a:solidFill>
                  <a:schemeClr val="bg1"/>
                </a:solidFill>
              </a:rPr>
              <a:t>調達・契約業務の最適化</a:t>
            </a:r>
          </a:p>
        </p:txBody>
      </p:sp>
      <p:sp>
        <p:nvSpPr>
          <p:cNvPr id="27" name="テキスト ボックス 26">
            <a:extLst>
              <a:ext uri="{FF2B5EF4-FFF2-40B4-BE49-F238E27FC236}">
                <a16:creationId xmlns:a16="http://schemas.microsoft.com/office/drawing/2014/main" id="{A27EBFD2-BD59-A803-011F-34B3311F9707}"/>
              </a:ext>
            </a:extLst>
          </p:cNvPr>
          <p:cNvSpPr txBox="1"/>
          <p:nvPr/>
        </p:nvSpPr>
        <p:spPr>
          <a:xfrm>
            <a:off x="381000" y="5623980"/>
            <a:ext cx="972000" cy="50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財務会計業務の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最適化</a:t>
            </a:r>
          </a:p>
        </p:txBody>
      </p:sp>
      <p:sp>
        <p:nvSpPr>
          <p:cNvPr id="28" name="ホームベース 30">
            <a:extLst>
              <a:ext uri="{FF2B5EF4-FFF2-40B4-BE49-F238E27FC236}">
                <a16:creationId xmlns:a16="http://schemas.microsoft.com/office/drawing/2014/main" id="{A120405C-0983-8048-A794-B039BF4CFD13}"/>
              </a:ext>
            </a:extLst>
          </p:cNvPr>
          <p:cNvSpPr/>
          <p:nvPr/>
        </p:nvSpPr>
        <p:spPr>
          <a:xfrm>
            <a:off x="1415253" y="1519830"/>
            <a:ext cx="833161"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en-US" altLang="ja-JP" sz="900">
                <a:solidFill>
                  <a:srgbClr val="000000"/>
                </a:solidFill>
                <a:latin typeface="+mn-ea"/>
              </a:rPr>
              <a:t>BPR</a:t>
            </a:r>
            <a:r>
              <a:rPr kumimoji="1" lang="ja-JP" altLang="en-US" sz="900">
                <a:solidFill>
                  <a:srgbClr val="000000"/>
                </a:solidFill>
                <a:latin typeface="+mn-ea"/>
              </a:rPr>
              <a:t>検討</a:t>
            </a:r>
            <a:endParaRPr kumimoji="1" lang="en-US" altLang="ja-JP" sz="900">
              <a:solidFill>
                <a:srgbClr val="000000"/>
              </a:solidFill>
              <a:latin typeface="+mn-ea"/>
            </a:endParaRPr>
          </a:p>
        </p:txBody>
      </p:sp>
      <p:sp>
        <p:nvSpPr>
          <p:cNvPr id="29" name="ホームベース 30">
            <a:extLst>
              <a:ext uri="{FF2B5EF4-FFF2-40B4-BE49-F238E27FC236}">
                <a16:creationId xmlns:a16="http://schemas.microsoft.com/office/drawing/2014/main" id="{D975C6A0-A803-C0B8-B0AA-E4EC6829B8F3}"/>
              </a:ext>
            </a:extLst>
          </p:cNvPr>
          <p:cNvSpPr/>
          <p:nvPr/>
        </p:nvSpPr>
        <p:spPr>
          <a:xfrm>
            <a:off x="2392735" y="1519830"/>
            <a:ext cx="221629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業務設計</a:t>
            </a:r>
          </a:p>
        </p:txBody>
      </p:sp>
      <p:sp>
        <p:nvSpPr>
          <p:cNvPr id="30" name="ホームベース 30">
            <a:extLst>
              <a:ext uri="{FF2B5EF4-FFF2-40B4-BE49-F238E27FC236}">
                <a16:creationId xmlns:a16="http://schemas.microsoft.com/office/drawing/2014/main" id="{23CCF2B9-634C-17FA-45B4-5B77B7189E1D}"/>
              </a:ext>
            </a:extLst>
          </p:cNvPr>
          <p:cNvSpPr/>
          <p:nvPr/>
        </p:nvSpPr>
        <p:spPr>
          <a:xfrm>
            <a:off x="4705572" y="1519830"/>
            <a:ext cx="2524057"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移行計画・業務運用検討</a:t>
            </a:r>
          </a:p>
        </p:txBody>
      </p:sp>
      <p:sp>
        <p:nvSpPr>
          <p:cNvPr id="31" name="ホームベース 30">
            <a:extLst>
              <a:ext uri="{FF2B5EF4-FFF2-40B4-BE49-F238E27FC236}">
                <a16:creationId xmlns:a16="http://schemas.microsoft.com/office/drawing/2014/main" id="{1AB87289-BBD4-5F5E-2271-87E6B8A10216}"/>
              </a:ext>
            </a:extLst>
          </p:cNvPr>
          <p:cNvSpPr/>
          <p:nvPr/>
        </p:nvSpPr>
        <p:spPr>
          <a:xfrm>
            <a:off x="7326172" y="1519830"/>
            <a:ext cx="2051811"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運用</a:t>
            </a:r>
          </a:p>
        </p:txBody>
      </p:sp>
      <p:sp>
        <p:nvSpPr>
          <p:cNvPr id="32" name="ホームベース 30">
            <a:extLst>
              <a:ext uri="{FF2B5EF4-FFF2-40B4-BE49-F238E27FC236}">
                <a16:creationId xmlns:a16="http://schemas.microsoft.com/office/drawing/2014/main" id="{F4A10CB2-E440-8252-0716-96C40951AE3E}"/>
              </a:ext>
            </a:extLst>
          </p:cNvPr>
          <p:cNvSpPr/>
          <p:nvPr/>
        </p:nvSpPr>
        <p:spPr>
          <a:xfrm>
            <a:off x="1415253" y="1926950"/>
            <a:ext cx="1620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ルール整備の方針検討</a:t>
            </a:r>
            <a:endParaRPr kumimoji="1" lang="en-US" altLang="ja-JP" sz="900">
              <a:solidFill>
                <a:srgbClr val="000000"/>
              </a:solidFill>
              <a:latin typeface="+mn-ea"/>
            </a:endParaRPr>
          </a:p>
        </p:txBody>
      </p:sp>
      <p:sp>
        <p:nvSpPr>
          <p:cNvPr id="33" name="ホームベース 30">
            <a:extLst>
              <a:ext uri="{FF2B5EF4-FFF2-40B4-BE49-F238E27FC236}">
                <a16:creationId xmlns:a16="http://schemas.microsoft.com/office/drawing/2014/main" id="{EE3D9350-97AE-1800-C7AD-EB978BCC8075}"/>
              </a:ext>
            </a:extLst>
          </p:cNvPr>
          <p:cNvSpPr/>
          <p:nvPr/>
        </p:nvSpPr>
        <p:spPr>
          <a:xfrm>
            <a:off x="3144420" y="1926950"/>
            <a:ext cx="4030463"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ルール整備（文書管理規程、予算規則、会計規則、契約規則　等）</a:t>
            </a:r>
          </a:p>
        </p:txBody>
      </p:sp>
      <p:sp>
        <p:nvSpPr>
          <p:cNvPr id="34" name="テキスト ボックス 33">
            <a:extLst>
              <a:ext uri="{FF2B5EF4-FFF2-40B4-BE49-F238E27FC236}">
                <a16:creationId xmlns:a16="http://schemas.microsoft.com/office/drawing/2014/main" id="{7549DD66-D907-2E48-F14A-C3ECE0F5A59A}"/>
              </a:ext>
            </a:extLst>
          </p:cNvPr>
          <p:cNvSpPr txBox="1"/>
          <p:nvPr/>
        </p:nvSpPr>
        <p:spPr>
          <a:xfrm>
            <a:off x="381000" y="1077948"/>
            <a:ext cx="972000" cy="396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フェーズ</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35" name="ホームベース 30">
            <a:extLst>
              <a:ext uri="{FF2B5EF4-FFF2-40B4-BE49-F238E27FC236}">
                <a16:creationId xmlns:a16="http://schemas.microsoft.com/office/drawing/2014/main" id="{202F0899-3503-388E-F87B-3284A7239CB0}"/>
              </a:ext>
            </a:extLst>
          </p:cNvPr>
          <p:cNvSpPr/>
          <p:nvPr/>
        </p:nvSpPr>
        <p:spPr>
          <a:xfrm>
            <a:off x="1415253" y="2333182"/>
            <a:ext cx="1610841"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仕様要件検討・調達</a:t>
            </a:r>
            <a:endParaRPr kumimoji="1" lang="en-US" altLang="ja-JP" sz="900">
              <a:solidFill>
                <a:srgbClr val="000000"/>
              </a:solidFill>
              <a:latin typeface="+mn-ea"/>
            </a:endParaRPr>
          </a:p>
        </p:txBody>
      </p:sp>
      <p:sp>
        <p:nvSpPr>
          <p:cNvPr id="36" name="ホームベース 30">
            <a:extLst>
              <a:ext uri="{FF2B5EF4-FFF2-40B4-BE49-F238E27FC236}">
                <a16:creationId xmlns:a16="http://schemas.microsoft.com/office/drawing/2014/main" id="{3F4363B7-F6D8-2F63-4DBD-CA3A313301A6}"/>
              </a:ext>
            </a:extLst>
          </p:cNvPr>
          <p:cNvSpPr/>
          <p:nvPr/>
        </p:nvSpPr>
        <p:spPr>
          <a:xfrm>
            <a:off x="3153579" y="2333182"/>
            <a:ext cx="1464327"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システム基盤環境構築</a:t>
            </a:r>
          </a:p>
        </p:txBody>
      </p:sp>
      <p:sp>
        <p:nvSpPr>
          <p:cNvPr id="37" name="ホームベース 30">
            <a:extLst>
              <a:ext uri="{FF2B5EF4-FFF2-40B4-BE49-F238E27FC236}">
                <a16:creationId xmlns:a16="http://schemas.microsoft.com/office/drawing/2014/main" id="{5FAA6E8C-778D-E9C8-CB2B-BF64426FE2F5}"/>
              </a:ext>
            </a:extLst>
          </p:cNvPr>
          <p:cNvSpPr/>
          <p:nvPr/>
        </p:nvSpPr>
        <p:spPr>
          <a:xfrm>
            <a:off x="4695743" y="2333182"/>
            <a:ext cx="2479140"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システム基盤環境提供</a:t>
            </a:r>
            <a:endParaRPr kumimoji="1" lang="en-US" altLang="ja-JP" sz="900">
              <a:solidFill>
                <a:srgbClr val="000000"/>
              </a:solidFill>
              <a:latin typeface="+mn-ea"/>
            </a:endParaRPr>
          </a:p>
          <a:p>
            <a:pPr algn="ctr" fontAlgn="base">
              <a:spcAft>
                <a:spcPct val="0"/>
              </a:spcAft>
              <a:defRPr/>
            </a:pPr>
            <a:r>
              <a:rPr kumimoji="1" lang="ja-JP" altLang="en-US" sz="900">
                <a:solidFill>
                  <a:srgbClr val="000000"/>
                </a:solidFill>
                <a:latin typeface="+mn-ea"/>
              </a:rPr>
              <a:t>データ連携・財務事務支援サービス等開発</a:t>
            </a:r>
          </a:p>
        </p:txBody>
      </p:sp>
      <p:sp>
        <p:nvSpPr>
          <p:cNvPr id="38" name="正方形/長方形 37">
            <a:extLst>
              <a:ext uri="{FF2B5EF4-FFF2-40B4-BE49-F238E27FC236}">
                <a16:creationId xmlns:a16="http://schemas.microsoft.com/office/drawing/2014/main" id="{54FEE2A2-8980-439A-F7ED-ABBB4C1348AB}"/>
              </a:ext>
            </a:extLst>
          </p:cNvPr>
          <p:cNvSpPr/>
          <p:nvPr/>
        </p:nvSpPr>
        <p:spPr>
          <a:xfrm>
            <a:off x="7326172" y="1921804"/>
            <a:ext cx="319230" cy="4410117"/>
          </a:xfrm>
          <a:prstGeom prst="rect">
            <a:avLst/>
          </a:prstGeom>
          <a:noFill/>
          <a:ln w="2857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a:solidFill>
                  <a:schemeClr val="tx1"/>
                </a:solidFill>
                <a:latin typeface="+mn-ea"/>
              </a:rPr>
              <a:t>新運用本格ＳＴＡＲＴ</a:t>
            </a:r>
          </a:p>
        </p:txBody>
      </p:sp>
      <p:sp>
        <p:nvSpPr>
          <p:cNvPr id="39" name="ホームベース 30">
            <a:extLst>
              <a:ext uri="{FF2B5EF4-FFF2-40B4-BE49-F238E27FC236}">
                <a16:creationId xmlns:a16="http://schemas.microsoft.com/office/drawing/2014/main" id="{D2C7AF32-69FE-2199-FBB5-9947F9A97C4D}"/>
              </a:ext>
            </a:extLst>
          </p:cNvPr>
          <p:cNvSpPr/>
          <p:nvPr/>
        </p:nvSpPr>
        <p:spPr>
          <a:xfrm>
            <a:off x="1415253" y="2886830"/>
            <a:ext cx="2216293"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仕様要件検討・調達</a:t>
            </a:r>
            <a:endParaRPr kumimoji="1" lang="en-US" altLang="ja-JP" sz="900">
              <a:solidFill>
                <a:srgbClr val="000000"/>
              </a:solidFill>
              <a:latin typeface="+mn-ea"/>
            </a:endParaRPr>
          </a:p>
        </p:txBody>
      </p:sp>
      <p:sp>
        <p:nvSpPr>
          <p:cNvPr id="40" name="ホームベース 30">
            <a:extLst>
              <a:ext uri="{FF2B5EF4-FFF2-40B4-BE49-F238E27FC236}">
                <a16:creationId xmlns:a16="http://schemas.microsoft.com/office/drawing/2014/main" id="{DF50CE56-5136-3506-37AF-087FF342BB2C}"/>
              </a:ext>
            </a:extLst>
          </p:cNvPr>
          <p:cNvSpPr/>
          <p:nvPr/>
        </p:nvSpPr>
        <p:spPr>
          <a:xfrm>
            <a:off x="1415253" y="3283064"/>
            <a:ext cx="1637091"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lang="ja-JP" altLang="en-US" sz="900">
                <a:solidFill>
                  <a:srgbClr val="000000"/>
                </a:solidFill>
                <a:latin typeface="+mn-ea"/>
              </a:rPr>
              <a:t>オンラインストレージ</a:t>
            </a:r>
            <a:endParaRPr lang="en-US" altLang="ja-JP" sz="900">
              <a:solidFill>
                <a:srgbClr val="000000"/>
              </a:solidFill>
              <a:latin typeface="+mn-ea"/>
            </a:endParaRPr>
          </a:p>
          <a:p>
            <a:pPr algn="ctr" fontAlgn="base">
              <a:spcAft>
                <a:spcPct val="0"/>
              </a:spcAft>
              <a:defRPr/>
            </a:pPr>
            <a:r>
              <a:rPr lang="ja-JP" altLang="en-US" sz="900">
                <a:solidFill>
                  <a:srgbClr val="000000"/>
                </a:solidFill>
                <a:latin typeface="+mn-ea"/>
              </a:rPr>
              <a:t>試行検証</a:t>
            </a:r>
            <a:endParaRPr kumimoji="1" lang="en-US" altLang="ja-JP" sz="900">
              <a:solidFill>
                <a:srgbClr val="000000"/>
              </a:solidFill>
              <a:latin typeface="+mn-ea"/>
            </a:endParaRPr>
          </a:p>
        </p:txBody>
      </p:sp>
      <p:sp>
        <p:nvSpPr>
          <p:cNvPr id="41" name="ホームベース 30">
            <a:extLst>
              <a:ext uri="{FF2B5EF4-FFF2-40B4-BE49-F238E27FC236}">
                <a16:creationId xmlns:a16="http://schemas.microsoft.com/office/drawing/2014/main" id="{32EA7F69-9F72-4538-C8F0-DCF7692F21D1}"/>
              </a:ext>
            </a:extLst>
          </p:cNvPr>
          <p:cNvSpPr/>
          <p:nvPr/>
        </p:nvSpPr>
        <p:spPr>
          <a:xfrm>
            <a:off x="3693799" y="2886830"/>
            <a:ext cx="3481084"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共通公文書管理サービス開発</a:t>
            </a:r>
            <a:endParaRPr kumimoji="1" lang="en-US" altLang="ja-JP" sz="900">
              <a:solidFill>
                <a:srgbClr val="000000"/>
              </a:solidFill>
              <a:latin typeface="+mn-ea"/>
            </a:endParaRPr>
          </a:p>
        </p:txBody>
      </p:sp>
      <p:sp>
        <p:nvSpPr>
          <p:cNvPr id="42" name="ホームベース 30">
            <a:extLst>
              <a:ext uri="{FF2B5EF4-FFF2-40B4-BE49-F238E27FC236}">
                <a16:creationId xmlns:a16="http://schemas.microsoft.com/office/drawing/2014/main" id="{BF8CC7CE-23AA-AEB3-BBF7-C109B1A2BB00}"/>
              </a:ext>
            </a:extLst>
          </p:cNvPr>
          <p:cNvSpPr/>
          <p:nvPr/>
        </p:nvSpPr>
        <p:spPr>
          <a:xfrm>
            <a:off x="1415253" y="3699259"/>
            <a:ext cx="1620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en-US" altLang="ja-JP" sz="900">
                <a:solidFill>
                  <a:srgbClr val="000000"/>
                </a:solidFill>
                <a:latin typeface="+mn-ea"/>
              </a:rPr>
              <a:t>Fit</a:t>
            </a:r>
            <a:r>
              <a:rPr kumimoji="1" lang="ja-JP" altLang="en-US" sz="900">
                <a:solidFill>
                  <a:srgbClr val="000000"/>
                </a:solidFill>
                <a:latin typeface="+mn-ea"/>
              </a:rPr>
              <a:t>＆</a:t>
            </a:r>
            <a:r>
              <a:rPr kumimoji="1" lang="en-US" altLang="ja-JP" sz="900">
                <a:solidFill>
                  <a:srgbClr val="000000"/>
                </a:solidFill>
                <a:latin typeface="+mn-ea"/>
              </a:rPr>
              <a:t>Gap</a:t>
            </a:r>
            <a:r>
              <a:rPr kumimoji="1" lang="ja-JP" altLang="en-US" sz="900">
                <a:solidFill>
                  <a:srgbClr val="000000"/>
                </a:solidFill>
                <a:latin typeface="+mn-ea"/>
              </a:rPr>
              <a:t>検証</a:t>
            </a:r>
            <a:endParaRPr kumimoji="1" lang="en-US" altLang="ja-JP" sz="900">
              <a:solidFill>
                <a:srgbClr val="000000"/>
              </a:solidFill>
              <a:latin typeface="+mn-ea"/>
            </a:endParaRPr>
          </a:p>
        </p:txBody>
      </p:sp>
      <p:sp>
        <p:nvSpPr>
          <p:cNvPr id="43" name="ホームベース 30">
            <a:extLst>
              <a:ext uri="{FF2B5EF4-FFF2-40B4-BE49-F238E27FC236}">
                <a16:creationId xmlns:a16="http://schemas.microsoft.com/office/drawing/2014/main" id="{DC6131C2-F32C-70C9-D6B7-B76C960DEEC6}"/>
              </a:ext>
            </a:extLst>
          </p:cNvPr>
          <p:cNvSpPr/>
          <p:nvPr/>
        </p:nvSpPr>
        <p:spPr>
          <a:xfrm>
            <a:off x="3128950" y="3699259"/>
            <a:ext cx="1488956"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仕様要件検討・調達</a:t>
            </a:r>
            <a:endParaRPr kumimoji="1" lang="en-US" altLang="ja-JP" sz="900">
              <a:solidFill>
                <a:srgbClr val="000000"/>
              </a:solidFill>
              <a:latin typeface="+mn-ea"/>
            </a:endParaRPr>
          </a:p>
        </p:txBody>
      </p:sp>
      <p:sp>
        <p:nvSpPr>
          <p:cNvPr id="44" name="ホームベース 30">
            <a:extLst>
              <a:ext uri="{FF2B5EF4-FFF2-40B4-BE49-F238E27FC236}">
                <a16:creationId xmlns:a16="http://schemas.microsoft.com/office/drawing/2014/main" id="{C728B132-7B34-14E2-D8BA-4DA430C9634B}"/>
              </a:ext>
            </a:extLst>
          </p:cNvPr>
          <p:cNvSpPr/>
          <p:nvPr/>
        </p:nvSpPr>
        <p:spPr>
          <a:xfrm>
            <a:off x="4705572" y="3699259"/>
            <a:ext cx="247914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新サービスの導入・開発</a:t>
            </a:r>
          </a:p>
        </p:txBody>
      </p:sp>
      <p:sp>
        <p:nvSpPr>
          <p:cNvPr id="45" name="ホームベース 30">
            <a:extLst>
              <a:ext uri="{FF2B5EF4-FFF2-40B4-BE49-F238E27FC236}">
                <a16:creationId xmlns:a16="http://schemas.microsoft.com/office/drawing/2014/main" id="{E8152624-CCF1-476B-4547-6B1920EA5581}"/>
              </a:ext>
            </a:extLst>
          </p:cNvPr>
          <p:cNvSpPr/>
          <p:nvPr/>
        </p:nvSpPr>
        <p:spPr>
          <a:xfrm>
            <a:off x="1415253" y="4507528"/>
            <a:ext cx="833161"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システム</a:t>
            </a:r>
            <a:endParaRPr kumimoji="1" lang="en-US" altLang="ja-JP" sz="900">
              <a:solidFill>
                <a:srgbClr val="000000"/>
              </a:solidFill>
              <a:latin typeface="+mn-ea"/>
            </a:endParaRPr>
          </a:p>
          <a:p>
            <a:pPr algn="ctr" fontAlgn="base">
              <a:spcAft>
                <a:spcPct val="0"/>
              </a:spcAft>
              <a:defRPr/>
            </a:pPr>
            <a:r>
              <a:rPr kumimoji="1" lang="ja-JP" altLang="en-US" sz="900">
                <a:solidFill>
                  <a:srgbClr val="000000"/>
                </a:solidFill>
                <a:latin typeface="+mn-ea"/>
              </a:rPr>
              <a:t>運用開始</a:t>
            </a:r>
            <a:endParaRPr kumimoji="1" lang="en-US" altLang="ja-JP" sz="900">
              <a:solidFill>
                <a:srgbClr val="000000"/>
              </a:solidFill>
              <a:latin typeface="+mn-ea"/>
            </a:endParaRPr>
          </a:p>
        </p:txBody>
      </p:sp>
      <p:sp>
        <p:nvSpPr>
          <p:cNvPr id="46" name="ホームベース 30">
            <a:extLst>
              <a:ext uri="{FF2B5EF4-FFF2-40B4-BE49-F238E27FC236}">
                <a16:creationId xmlns:a16="http://schemas.microsoft.com/office/drawing/2014/main" id="{20C64730-8728-7430-0B0D-689655C928FA}"/>
              </a:ext>
            </a:extLst>
          </p:cNvPr>
          <p:cNvSpPr/>
          <p:nvPr/>
        </p:nvSpPr>
        <p:spPr>
          <a:xfrm>
            <a:off x="3127830" y="4507528"/>
            <a:ext cx="1488956"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lvl="0" algn="l">
              <a:lnSpc>
                <a:spcPct val="100000"/>
              </a:lnSpc>
              <a:spcBef>
                <a:spcPts val="0"/>
              </a:spcBef>
              <a:spcAft>
                <a:spcPts val="0"/>
              </a:spcAft>
              <a:buNone/>
            </a:pPr>
            <a:r>
              <a:rPr lang="ja-JP" altLang="en-US" sz="900">
                <a:solidFill>
                  <a:srgbClr val="000000"/>
                </a:solidFill>
                <a:latin typeface="+mn-ea"/>
              </a:rPr>
              <a:t>バックオフィス</a:t>
            </a:r>
            <a:r>
              <a:rPr lang="en-US" altLang="ja-JP" sz="900">
                <a:solidFill>
                  <a:srgbClr val="000000"/>
                </a:solidFill>
                <a:latin typeface="+mn-ea"/>
              </a:rPr>
              <a:t>DX</a:t>
            </a:r>
            <a:r>
              <a:rPr lang="ja-JP" altLang="en-US" sz="900">
                <a:solidFill>
                  <a:srgbClr val="000000"/>
                </a:solidFill>
                <a:latin typeface="+mn-ea"/>
              </a:rPr>
              <a:t>適合に向けた機能検討</a:t>
            </a:r>
            <a:endParaRPr lang="en-US" altLang="ja-JP" sz="900">
              <a:solidFill>
                <a:srgbClr val="000000"/>
              </a:solidFill>
              <a:latin typeface="+mn-ea"/>
            </a:endParaRPr>
          </a:p>
        </p:txBody>
      </p:sp>
      <p:sp>
        <p:nvSpPr>
          <p:cNvPr id="47" name="ホームベース 30">
            <a:extLst>
              <a:ext uri="{FF2B5EF4-FFF2-40B4-BE49-F238E27FC236}">
                <a16:creationId xmlns:a16="http://schemas.microsoft.com/office/drawing/2014/main" id="{DE8113F3-3C80-93A8-40F8-A1C7453A73A7}"/>
              </a:ext>
            </a:extLst>
          </p:cNvPr>
          <p:cNvSpPr/>
          <p:nvPr/>
        </p:nvSpPr>
        <p:spPr>
          <a:xfrm>
            <a:off x="4704452" y="4507528"/>
            <a:ext cx="2479140"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lang="ja-JP" altLang="en-US" sz="900">
                <a:solidFill>
                  <a:srgbClr val="000000"/>
                </a:solidFill>
                <a:latin typeface="+mn-ea"/>
              </a:rPr>
              <a:t>バックオフィス</a:t>
            </a:r>
            <a:r>
              <a:rPr lang="en-US" altLang="ja-JP" sz="900">
                <a:solidFill>
                  <a:srgbClr val="000000"/>
                </a:solidFill>
                <a:latin typeface="+mn-ea"/>
              </a:rPr>
              <a:t>DX</a:t>
            </a:r>
            <a:r>
              <a:rPr lang="ja-JP" altLang="en-US" sz="900">
                <a:solidFill>
                  <a:srgbClr val="000000"/>
                </a:solidFill>
                <a:latin typeface="+mn-ea"/>
              </a:rPr>
              <a:t>適合に向けたシステム改修</a:t>
            </a:r>
            <a:endParaRPr kumimoji="1" lang="ja-JP" altLang="en-US" sz="900">
              <a:solidFill>
                <a:srgbClr val="000000"/>
              </a:solidFill>
              <a:latin typeface="+mn-ea"/>
            </a:endParaRPr>
          </a:p>
        </p:txBody>
      </p:sp>
      <p:sp>
        <p:nvSpPr>
          <p:cNvPr id="48" name="ホームベース 30">
            <a:extLst>
              <a:ext uri="{FF2B5EF4-FFF2-40B4-BE49-F238E27FC236}">
                <a16:creationId xmlns:a16="http://schemas.microsoft.com/office/drawing/2014/main" id="{4DFE607A-8400-9624-1525-9200A8381719}"/>
              </a:ext>
            </a:extLst>
          </p:cNvPr>
          <p:cNvSpPr/>
          <p:nvPr/>
        </p:nvSpPr>
        <p:spPr>
          <a:xfrm>
            <a:off x="1415253" y="5061791"/>
            <a:ext cx="4033172"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システム再構築・開発</a:t>
            </a:r>
            <a:endParaRPr kumimoji="1" lang="en-US" altLang="ja-JP" sz="900">
              <a:solidFill>
                <a:srgbClr val="000000"/>
              </a:solidFill>
              <a:latin typeface="+mn-ea"/>
            </a:endParaRPr>
          </a:p>
        </p:txBody>
      </p:sp>
      <p:sp>
        <p:nvSpPr>
          <p:cNvPr id="49" name="ホームベース 30">
            <a:extLst>
              <a:ext uri="{FF2B5EF4-FFF2-40B4-BE49-F238E27FC236}">
                <a16:creationId xmlns:a16="http://schemas.microsoft.com/office/drawing/2014/main" id="{6EA49C45-FE5D-86CD-9D2A-3086D62D4D92}"/>
              </a:ext>
            </a:extLst>
          </p:cNvPr>
          <p:cNvSpPr/>
          <p:nvPr/>
        </p:nvSpPr>
        <p:spPr>
          <a:xfrm>
            <a:off x="5542578" y="5061791"/>
            <a:ext cx="553289"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一部</a:t>
            </a:r>
            <a:endParaRPr kumimoji="1" lang="en-US" altLang="ja-JP" sz="900">
              <a:solidFill>
                <a:srgbClr val="000000"/>
              </a:solidFill>
              <a:latin typeface="+mn-ea"/>
            </a:endParaRPr>
          </a:p>
          <a:p>
            <a:pPr algn="ctr" fontAlgn="base">
              <a:spcAft>
                <a:spcPct val="0"/>
              </a:spcAft>
              <a:defRPr/>
            </a:pPr>
            <a:r>
              <a:rPr kumimoji="1" lang="ja-JP" altLang="en-US" sz="900">
                <a:solidFill>
                  <a:srgbClr val="000000"/>
                </a:solidFill>
                <a:latin typeface="+mn-ea"/>
              </a:rPr>
              <a:t>運用開始</a:t>
            </a:r>
            <a:endParaRPr kumimoji="1" lang="en-US" altLang="ja-JP" sz="900">
              <a:solidFill>
                <a:srgbClr val="000000"/>
              </a:solidFill>
              <a:latin typeface="+mn-ea"/>
            </a:endParaRPr>
          </a:p>
        </p:txBody>
      </p:sp>
      <p:sp>
        <p:nvSpPr>
          <p:cNvPr id="50" name="ホームベース 30">
            <a:extLst>
              <a:ext uri="{FF2B5EF4-FFF2-40B4-BE49-F238E27FC236}">
                <a16:creationId xmlns:a16="http://schemas.microsoft.com/office/drawing/2014/main" id="{05E7E852-C4CC-6F77-EE8B-FE44DD0510E7}"/>
              </a:ext>
            </a:extLst>
          </p:cNvPr>
          <p:cNvSpPr/>
          <p:nvPr/>
        </p:nvSpPr>
        <p:spPr>
          <a:xfrm>
            <a:off x="6178303" y="5061791"/>
            <a:ext cx="1005290"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システム</a:t>
            </a:r>
            <a:br>
              <a:rPr kumimoji="1" lang="en-US" altLang="ja-JP" sz="900">
                <a:solidFill>
                  <a:srgbClr val="000000"/>
                </a:solidFill>
                <a:latin typeface="+mn-ea"/>
              </a:rPr>
            </a:br>
            <a:r>
              <a:rPr kumimoji="1" lang="ja-JP" altLang="en-US" sz="900">
                <a:solidFill>
                  <a:srgbClr val="000000"/>
                </a:solidFill>
                <a:latin typeface="+mn-ea"/>
              </a:rPr>
              <a:t>再構築・開発</a:t>
            </a:r>
            <a:endParaRPr kumimoji="1" lang="en-US" altLang="ja-JP" sz="900">
              <a:solidFill>
                <a:srgbClr val="000000"/>
              </a:solidFill>
              <a:latin typeface="+mn-ea"/>
            </a:endParaRPr>
          </a:p>
        </p:txBody>
      </p:sp>
      <p:sp>
        <p:nvSpPr>
          <p:cNvPr id="51" name="ホームベース 30">
            <a:extLst>
              <a:ext uri="{FF2B5EF4-FFF2-40B4-BE49-F238E27FC236}">
                <a16:creationId xmlns:a16="http://schemas.microsoft.com/office/drawing/2014/main" id="{7ADEE710-5512-48C3-889F-62E671435FBB}"/>
              </a:ext>
            </a:extLst>
          </p:cNvPr>
          <p:cNvSpPr/>
          <p:nvPr/>
        </p:nvSpPr>
        <p:spPr>
          <a:xfrm>
            <a:off x="1415253" y="4102219"/>
            <a:ext cx="1833012"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en-US" altLang="ja-JP" sz="900">
                <a:solidFill>
                  <a:srgbClr val="000000"/>
                </a:solidFill>
                <a:latin typeface="+mn-ea"/>
              </a:rPr>
              <a:t>HR</a:t>
            </a:r>
            <a:r>
              <a:rPr kumimoji="1" lang="ja-JP" altLang="en-US" sz="900">
                <a:solidFill>
                  <a:srgbClr val="000000"/>
                </a:solidFill>
                <a:latin typeface="+mn-ea"/>
              </a:rPr>
              <a:t>テック試行検証</a:t>
            </a:r>
            <a:endParaRPr kumimoji="1" lang="en-US" altLang="ja-JP" sz="900">
              <a:solidFill>
                <a:srgbClr val="000000"/>
              </a:solidFill>
              <a:latin typeface="+mn-ea"/>
            </a:endParaRPr>
          </a:p>
        </p:txBody>
      </p:sp>
      <p:sp>
        <p:nvSpPr>
          <p:cNvPr id="52" name="ホームベース 30">
            <a:extLst>
              <a:ext uri="{FF2B5EF4-FFF2-40B4-BE49-F238E27FC236}">
                <a16:creationId xmlns:a16="http://schemas.microsoft.com/office/drawing/2014/main" id="{710738DB-4458-E2EF-F6FB-B78C38FD1AE8}"/>
              </a:ext>
            </a:extLst>
          </p:cNvPr>
          <p:cNvSpPr/>
          <p:nvPr/>
        </p:nvSpPr>
        <p:spPr>
          <a:xfrm>
            <a:off x="1415252" y="5628838"/>
            <a:ext cx="3370887"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関係業務最適化の検討・仕様要件検討・調達</a:t>
            </a:r>
            <a:endParaRPr kumimoji="1" lang="en-US" altLang="ja-JP" sz="900">
              <a:solidFill>
                <a:srgbClr val="000000"/>
              </a:solidFill>
              <a:latin typeface="+mn-ea"/>
            </a:endParaRPr>
          </a:p>
        </p:txBody>
      </p:sp>
      <p:sp>
        <p:nvSpPr>
          <p:cNvPr id="53" name="ホームベース 30">
            <a:extLst>
              <a:ext uri="{FF2B5EF4-FFF2-40B4-BE49-F238E27FC236}">
                <a16:creationId xmlns:a16="http://schemas.microsoft.com/office/drawing/2014/main" id="{0194FA82-FCB6-6902-DB5F-889737BE15AC}"/>
              </a:ext>
            </a:extLst>
          </p:cNvPr>
          <p:cNvSpPr/>
          <p:nvPr/>
        </p:nvSpPr>
        <p:spPr>
          <a:xfrm>
            <a:off x="4848390" y="5628838"/>
            <a:ext cx="2301441"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lang="ja-JP" altLang="en-US" sz="900">
                <a:solidFill>
                  <a:srgbClr val="000000"/>
                </a:solidFill>
                <a:latin typeface="+mn-ea"/>
              </a:rPr>
              <a:t>財務会計システム開発</a:t>
            </a:r>
            <a:endParaRPr kumimoji="1" lang="ja-JP" altLang="en-US" sz="900">
              <a:solidFill>
                <a:srgbClr val="000000"/>
              </a:solidFill>
              <a:latin typeface="+mn-ea"/>
            </a:endParaRPr>
          </a:p>
        </p:txBody>
      </p:sp>
      <p:sp>
        <p:nvSpPr>
          <p:cNvPr id="55" name="ホームベース 30">
            <a:extLst>
              <a:ext uri="{FF2B5EF4-FFF2-40B4-BE49-F238E27FC236}">
                <a16:creationId xmlns:a16="http://schemas.microsoft.com/office/drawing/2014/main" id="{B033F179-B8FB-FA60-4803-D7A4F47157C5}"/>
              </a:ext>
            </a:extLst>
          </p:cNvPr>
          <p:cNvSpPr/>
          <p:nvPr/>
        </p:nvSpPr>
        <p:spPr>
          <a:xfrm>
            <a:off x="7735799" y="1921805"/>
            <a:ext cx="1787350" cy="4410116"/>
          </a:xfrm>
          <a:prstGeom prst="homePlate">
            <a:avLst>
              <a:gd name="adj" fmla="val 13656"/>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fontAlgn="base">
              <a:spcAft>
                <a:spcPct val="0"/>
              </a:spcAft>
              <a:defRPr/>
            </a:pPr>
            <a:r>
              <a:rPr kumimoji="1" lang="ja-JP" altLang="en-US" sz="900">
                <a:solidFill>
                  <a:srgbClr val="000000"/>
                </a:solidFill>
                <a:latin typeface="+mn-ea"/>
              </a:rPr>
              <a:t>利用業務範囲を拡大し、</a:t>
            </a:r>
          </a:p>
          <a:p>
            <a:pPr algn="ctr" fontAlgn="base">
              <a:spcAft>
                <a:spcPct val="0"/>
              </a:spcAft>
              <a:defRPr/>
            </a:pPr>
            <a:r>
              <a:rPr kumimoji="1" lang="en-US" altLang="ja-JP" sz="900">
                <a:solidFill>
                  <a:srgbClr val="000000"/>
                </a:solidFill>
                <a:latin typeface="+mn-ea"/>
              </a:rPr>
              <a:t>2030</a:t>
            </a:r>
            <a:r>
              <a:rPr kumimoji="1" lang="ja-JP" altLang="en-US" sz="900">
                <a:solidFill>
                  <a:srgbClr val="000000"/>
                </a:solidFill>
                <a:latin typeface="+mn-ea"/>
              </a:rPr>
              <a:t>年のめざす姿の実現</a:t>
            </a:r>
          </a:p>
        </p:txBody>
      </p:sp>
      <p:sp>
        <p:nvSpPr>
          <p:cNvPr id="56" name="ホームベース 30">
            <a:extLst>
              <a:ext uri="{FF2B5EF4-FFF2-40B4-BE49-F238E27FC236}">
                <a16:creationId xmlns:a16="http://schemas.microsoft.com/office/drawing/2014/main" id="{56A78621-4D7B-BFD5-48A5-029B0FAB4C61}"/>
              </a:ext>
            </a:extLst>
          </p:cNvPr>
          <p:cNvSpPr/>
          <p:nvPr/>
        </p:nvSpPr>
        <p:spPr>
          <a:xfrm>
            <a:off x="3293000" y="4102219"/>
            <a:ext cx="1233388"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lIns="36000" rIns="36000" rtlCol="0" anchor="ctr"/>
          <a:lstStyle/>
          <a:p>
            <a:pPr algn="ctr" fontAlgn="base">
              <a:spcAft>
                <a:spcPct val="0"/>
              </a:spcAft>
              <a:defRPr/>
            </a:pPr>
            <a:r>
              <a:rPr kumimoji="1" lang="ja-JP" altLang="en-US" sz="900">
                <a:solidFill>
                  <a:srgbClr val="000000"/>
                </a:solidFill>
                <a:latin typeface="+mn-ea"/>
              </a:rPr>
              <a:t>採用管理システム</a:t>
            </a:r>
            <a:endParaRPr kumimoji="1" lang="en-US" altLang="ja-JP" sz="900">
              <a:solidFill>
                <a:srgbClr val="000000"/>
              </a:solidFill>
              <a:latin typeface="+mn-ea"/>
            </a:endParaRPr>
          </a:p>
          <a:p>
            <a:pPr algn="ctr" fontAlgn="base">
              <a:spcAft>
                <a:spcPct val="0"/>
              </a:spcAft>
              <a:defRPr/>
            </a:pPr>
            <a:r>
              <a:rPr kumimoji="1" lang="ja-JP" altLang="en-US" sz="900">
                <a:solidFill>
                  <a:srgbClr val="000000"/>
                </a:solidFill>
                <a:latin typeface="+mn-ea"/>
              </a:rPr>
              <a:t>仕様要件検討・調達</a:t>
            </a:r>
            <a:endParaRPr kumimoji="1" lang="en-US" altLang="ja-JP" sz="900">
              <a:solidFill>
                <a:srgbClr val="000000"/>
              </a:solidFill>
              <a:latin typeface="+mn-ea"/>
            </a:endParaRPr>
          </a:p>
        </p:txBody>
      </p:sp>
      <p:sp>
        <p:nvSpPr>
          <p:cNvPr id="57" name="ホームベース 30">
            <a:extLst>
              <a:ext uri="{FF2B5EF4-FFF2-40B4-BE49-F238E27FC236}">
                <a16:creationId xmlns:a16="http://schemas.microsoft.com/office/drawing/2014/main" id="{589F10C3-E73B-6928-0EAE-069D45FB30DF}"/>
              </a:ext>
            </a:extLst>
          </p:cNvPr>
          <p:cNvSpPr/>
          <p:nvPr/>
        </p:nvSpPr>
        <p:spPr>
          <a:xfrm>
            <a:off x="4571123" y="4102219"/>
            <a:ext cx="1459408"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vert="horz" lIns="36000" rIns="36000" rtlCol="0" anchor="ctr"/>
          <a:lstStyle/>
          <a:p>
            <a:pPr algn="ctr" fontAlgn="base">
              <a:spcAft>
                <a:spcPct val="0"/>
              </a:spcAft>
              <a:defRPr/>
            </a:pPr>
            <a:r>
              <a:rPr kumimoji="1" lang="ja-JP" altLang="en-US" sz="900">
                <a:solidFill>
                  <a:srgbClr val="000000"/>
                </a:solidFill>
                <a:latin typeface="+mn-ea"/>
              </a:rPr>
              <a:t>採用管理システム</a:t>
            </a:r>
            <a:endParaRPr kumimoji="1" lang="en-US" altLang="ja-JP" sz="900">
              <a:solidFill>
                <a:srgbClr val="000000"/>
              </a:solidFill>
              <a:latin typeface="+mn-ea"/>
            </a:endParaRPr>
          </a:p>
          <a:p>
            <a:pPr algn="ctr" fontAlgn="base">
              <a:spcAft>
                <a:spcPct val="0"/>
              </a:spcAft>
              <a:defRPr/>
            </a:pPr>
            <a:r>
              <a:rPr kumimoji="1" lang="ja-JP" altLang="en-US" sz="900">
                <a:solidFill>
                  <a:srgbClr val="000000"/>
                </a:solidFill>
                <a:latin typeface="+mn-ea"/>
              </a:rPr>
              <a:t>構築・開発</a:t>
            </a:r>
            <a:endParaRPr kumimoji="1" lang="en-US" altLang="ja-JP" sz="900">
              <a:solidFill>
                <a:srgbClr val="000000"/>
              </a:solidFill>
              <a:latin typeface="+mn-ea"/>
            </a:endParaRPr>
          </a:p>
        </p:txBody>
      </p:sp>
      <p:sp>
        <p:nvSpPr>
          <p:cNvPr id="59" name="スライド番号プレースホルダー 2">
            <a:extLst>
              <a:ext uri="{FF2B5EF4-FFF2-40B4-BE49-F238E27FC236}">
                <a16:creationId xmlns:a16="http://schemas.microsoft.com/office/drawing/2014/main" id="{07149C32-16A4-09AC-4246-62BDA88F1D36}"/>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88</a:t>
            </a:fld>
            <a:endParaRPr kumimoji="1" lang="en-GB">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925126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C4748-7D21-C9DC-BEC6-B9F233A0CBB3}"/>
            </a:ext>
          </a:extLst>
        </p:cNvPr>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3F4BA1D1-91E7-6760-0226-3324DD39D7A1}"/>
              </a:ext>
            </a:extLst>
          </p:cNvPr>
          <p:cNvSpPr/>
          <p:nvPr/>
        </p:nvSpPr>
        <p:spPr>
          <a:xfrm>
            <a:off x="445009" y="8932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graphicFrame>
        <p:nvGraphicFramePr>
          <p:cNvPr id="31" name="表 30">
            <a:extLst>
              <a:ext uri="{FF2B5EF4-FFF2-40B4-BE49-F238E27FC236}">
                <a16:creationId xmlns:a16="http://schemas.microsoft.com/office/drawing/2014/main" id="{ADA3532E-3753-8F41-34EC-DDC16AA79218}"/>
              </a:ext>
            </a:extLst>
          </p:cNvPr>
          <p:cNvGraphicFramePr>
            <a:graphicFrameLocks noGrp="1"/>
          </p:cNvGraphicFramePr>
          <p:nvPr>
            <p:extLst>
              <p:ext uri="{D42A27DB-BD31-4B8C-83A1-F6EECF244321}">
                <p14:modId xmlns:p14="http://schemas.microsoft.com/office/powerpoint/2010/main" val="1146211277"/>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2" name="テキスト プレースホルダー 3">
            <a:extLst>
              <a:ext uri="{FF2B5EF4-FFF2-40B4-BE49-F238E27FC236}">
                <a16:creationId xmlns:a16="http://schemas.microsoft.com/office/drawing/2014/main" id="{2045A531-BE1E-B035-621B-B6BE52796BA7}"/>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地方公共団体情報システムの標準化に関する法律に基づき、地方公共団体の主要</a:t>
            </a:r>
            <a:r>
              <a:rPr lang="en-US" altLang="ja-JP"/>
              <a:t>20</a:t>
            </a:r>
            <a:r>
              <a:rPr lang="ja-JP" altLang="en-US"/>
              <a:t>業務を国の標準化基準にあわせた情報システムへ移行。</a:t>
            </a:r>
          </a:p>
          <a:p>
            <a:pPr>
              <a:lnSpc>
                <a:spcPts val="1500"/>
              </a:lnSpc>
            </a:pPr>
            <a:r>
              <a:rPr lang="ja-JP" altLang="en-US"/>
              <a:t>移行計画を策定し、進捗状況や課題・リスクを共有しながら、計画的かつ円滑な移行を行う。標準化にあわせてデジタル化を見据えた業務の見直しを実施することで、行政運営の効率化と市民の利便性向上が期待できる。</a:t>
            </a:r>
          </a:p>
          <a:p>
            <a:pPr>
              <a:lnSpc>
                <a:spcPts val="1500"/>
              </a:lnSpc>
            </a:pPr>
            <a:r>
              <a:rPr lang="ja-JP" altLang="en-US"/>
              <a:t>具体的には、他の自治体と情報システムを共同利用することによる費用の割り勘効果や、手続きのオンライン化による利便性向上、業務効率化による市民サービスの質の向上などが挙げられる。</a:t>
            </a:r>
          </a:p>
        </p:txBody>
      </p:sp>
      <p:sp>
        <p:nvSpPr>
          <p:cNvPr id="37" name="テキスト プレースホルダー 12">
            <a:extLst>
              <a:ext uri="{FF2B5EF4-FFF2-40B4-BE49-F238E27FC236}">
                <a16:creationId xmlns:a16="http://schemas.microsoft.com/office/drawing/2014/main" id="{81BEBA03-B66D-1550-39A0-28EB891F2E80}"/>
              </a:ext>
            </a:extLst>
          </p:cNvPr>
          <p:cNvSpPr txBox="1">
            <a:spLocks/>
          </p:cNvSpPr>
          <p:nvPr/>
        </p:nvSpPr>
        <p:spPr>
          <a:xfrm>
            <a:off x="457200" y="3581400"/>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en-US" altLang="ja-JP"/>
              <a:t>2021</a:t>
            </a:r>
            <a:r>
              <a:rPr lang="ja-JP" altLang="en-US"/>
              <a:t>年度よりプロジェクト体制を設置し、</a:t>
            </a:r>
            <a:r>
              <a:rPr lang="en-US" altLang="ja-JP"/>
              <a:t>2022</a:t>
            </a:r>
            <a:r>
              <a:rPr lang="ja-JP" altLang="en-US"/>
              <a:t>年度末までに全体移行方針・移行計画を策定し、</a:t>
            </a:r>
            <a:r>
              <a:rPr lang="en-US" altLang="ja-JP"/>
              <a:t>2024</a:t>
            </a:r>
            <a:r>
              <a:rPr lang="ja-JP" altLang="en-US"/>
              <a:t>年度にはガバメントクラウド利用環境の構築が完了。</a:t>
            </a:r>
            <a:r>
              <a:rPr lang="en-US" altLang="ja-JP"/>
              <a:t>2025</a:t>
            </a:r>
            <a:r>
              <a:rPr lang="ja-JP" altLang="en-US"/>
              <a:t>年度に住民基本台帳等の６業務を移行する。</a:t>
            </a:r>
          </a:p>
          <a:p>
            <a:pPr>
              <a:lnSpc>
                <a:spcPts val="1500"/>
              </a:lnSpc>
            </a:pPr>
            <a:r>
              <a:rPr lang="en-US" altLang="ja-JP"/>
              <a:t>2026</a:t>
            </a:r>
            <a:r>
              <a:rPr lang="ja-JP" altLang="en-US"/>
              <a:t>年度以降に移行となる業務については、国の標準化基本方針に基づく特定移行支援システムとして移行計画の再検討を行い、</a:t>
            </a:r>
            <a:r>
              <a:rPr lang="en-US" altLang="ja-JP"/>
              <a:t>2030</a:t>
            </a:r>
            <a:r>
              <a:rPr lang="ja-JP" altLang="en-US"/>
              <a:t>年度の移行をめざす。</a:t>
            </a:r>
          </a:p>
        </p:txBody>
      </p:sp>
      <p:grpSp>
        <p:nvGrpSpPr>
          <p:cNvPr id="38" name="グループ化 37">
            <a:extLst>
              <a:ext uri="{FF2B5EF4-FFF2-40B4-BE49-F238E27FC236}">
                <a16:creationId xmlns:a16="http://schemas.microsoft.com/office/drawing/2014/main" id="{05B2B9E2-1619-059D-9548-BF1E193BDAA1}"/>
              </a:ext>
            </a:extLst>
          </p:cNvPr>
          <p:cNvGrpSpPr/>
          <p:nvPr/>
        </p:nvGrpSpPr>
        <p:grpSpPr>
          <a:xfrm>
            <a:off x="447675" y="3276600"/>
            <a:ext cx="1375502" cy="243520"/>
            <a:chOff x="528309" y="7695403"/>
            <a:chExt cx="1375502" cy="243520"/>
          </a:xfrm>
        </p:grpSpPr>
        <p:sp>
          <p:nvSpPr>
            <p:cNvPr id="48" name="正方形/長方形 47">
              <a:extLst>
                <a:ext uri="{FF2B5EF4-FFF2-40B4-BE49-F238E27FC236}">
                  <a16:creationId xmlns:a16="http://schemas.microsoft.com/office/drawing/2014/main" id="{24CB54A9-5970-ACA5-9394-09BA02F53AD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613B0270-B813-2D89-5D4D-A0B82027C5A1}"/>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7" name="テキスト プレースホルダー 12">
            <a:extLst>
              <a:ext uri="{FF2B5EF4-FFF2-40B4-BE49-F238E27FC236}">
                <a16:creationId xmlns:a16="http://schemas.microsoft.com/office/drawing/2014/main" id="{DA02AE0E-0967-4E73-835A-83CCE9A4A712}"/>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市民の利便性向上及び行政運営の効率化に取り組み、標準準拠システムの利用を基本とした新しい業務運営を行えていること。</a:t>
            </a:r>
          </a:p>
        </p:txBody>
      </p:sp>
      <p:sp>
        <p:nvSpPr>
          <p:cNvPr id="89" name="正方形/長方形 88">
            <a:extLst>
              <a:ext uri="{FF2B5EF4-FFF2-40B4-BE49-F238E27FC236}">
                <a16:creationId xmlns:a16="http://schemas.microsoft.com/office/drawing/2014/main" id="{4E1A5FD8-90A0-7A3C-8E1D-EBC5E8A266B1}"/>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90" name="正方形/長方形 89">
            <a:extLst>
              <a:ext uri="{FF2B5EF4-FFF2-40B4-BE49-F238E27FC236}">
                <a16:creationId xmlns:a16="http://schemas.microsoft.com/office/drawing/2014/main" id="{6C772693-8A00-D70B-BCE3-F62D635C7F13}"/>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92" name="スライド番号プレースホルダー 2">
            <a:extLst>
              <a:ext uri="{FF2B5EF4-FFF2-40B4-BE49-F238E27FC236}">
                <a16:creationId xmlns:a16="http://schemas.microsoft.com/office/drawing/2014/main" id="{1D1688BA-941E-04E8-D80C-2BB4F678AC04}"/>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89</a:t>
            </a:fld>
            <a:endParaRPr kumimoji="1" lang="en-GB">
              <a:latin typeface="Yu Gothic UI" panose="020B0500000000000000" pitchFamily="50" charset="-128"/>
              <a:ea typeface="Yu Gothic UI" panose="020B0500000000000000" pitchFamily="50" charset="-128"/>
            </a:endParaRPr>
          </a:p>
        </p:txBody>
      </p:sp>
      <p:grpSp>
        <p:nvGrpSpPr>
          <p:cNvPr id="93" name="グループ化 92">
            <a:extLst>
              <a:ext uri="{FF2B5EF4-FFF2-40B4-BE49-F238E27FC236}">
                <a16:creationId xmlns:a16="http://schemas.microsoft.com/office/drawing/2014/main" id="{407698BC-66CB-01CC-3FC2-C1E115AD396D}"/>
              </a:ext>
            </a:extLst>
          </p:cNvPr>
          <p:cNvGrpSpPr/>
          <p:nvPr/>
        </p:nvGrpSpPr>
        <p:grpSpPr>
          <a:xfrm>
            <a:off x="4881838" y="4572000"/>
            <a:ext cx="1157494" cy="243520"/>
            <a:chOff x="528309" y="7695403"/>
            <a:chExt cx="1157494" cy="243520"/>
          </a:xfrm>
        </p:grpSpPr>
        <p:sp>
          <p:nvSpPr>
            <p:cNvPr id="94" name="正方形/長方形 93">
              <a:extLst>
                <a:ext uri="{FF2B5EF4-FFF2-40B4-BE49-F238E27FC236}">
                  <a16:creationId xmlns:a16="http://schemas.microsoft.com/office/drawing/2014/main" id="{AAE11C10-3E8A-2C22-52E2-7C4F3361C8B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6A48A608-A437-CC80-91EF-88CA428E6EAD}"/>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96" name="正方形/長方形 95">
            <a:extLst>
              <a:ext uri="{FF2B5EF4-FFF2-40B4-BE49-F238E27FC236}">
                <a16:creationId xmlns:a16="http://schemas.microsoft.com/office/drawing/2014/main" id="{B8D890BC-D265-35B7-AACE-74975D0666B4}"/>
              </a:ext>
            </a:extLst>
          </p:cNvPr>
          <p:cNvSpPr/>
          <p:nvPr/>
        </p:nvSpPr>
        <p:spPr>
          <a:xfrm>
            <a:off x="6972478" y="4931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7" name="正方形/長方形 96">
            <a:extLst>
              <a:ext uri="{FF2B5EF4-FFF2-40B4-BE49-F238E27FC236}">
                <a16:creationId xmlns:a16="http://schemas.microsoft.com/office/drawing/2014/main" id="{D75336D4-F53B-5D43-B787-38556F58A753}"/>
              </a:ext>
            </a:extLst>
          </p:cNvPr>
          <p:cNvSpPr/>
          <p:nvPr/>
        </p:nvSpPr>
        <p:spPr>
          <a:xfrm>
            <a:off x="5928478" y="4931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8" name="正方形/長方形 97">
            <a:extLst>
              <a:ext uri="{FF2B5EF4-FFF2-40B4-BE49-F238E27FC236}">
                <a16:creationId xmlns:a16="http://schemas.microsoft.com/office/drawing/2014/main" id="{19BB3F86-C51C-51E9-337B-68A299AE96CF}"/>
              </a:ext>
            </a:extLst>
          </p:cNvPr>
          <p:cNvSpPr/>
          <p:nvPr/>
        </p:nvSpPr>
        <p:spPr>
          <a:xfrm>
            <a:off x="8016478" y="4931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9" name="テキスト ボックス 98">
            <a:extLst>
              <a:ext uri="{FF2B5EF4-FFF2-40B4-BE49-F238E27FC236}">
                <a16:creationId xmlns:a16="http://schemas.microsoft.com/office/drawing/2014/main" id="{ADCB0125-9251-7BB9-1707-24690DDE99AE}"/>
              </a:ext>
            </a:extLst>
          </p:cNvPr>
          <p:cNvSpPr txBox="1"/>
          <p:nvPr/>
        </p:nvSpPr>
        <p:spPr>
          <a:xfrm>
            <a:off x="4881838" y="5238806"/>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共通</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00" name="ホームベース 30">
            <a:extLst>
              <a:ext uri="{FF2B5EF4-FFF2-40B4-BE49-F238E27FC236}">
                <a16:creationId xmlns:a16="http://schemas.microsoft.com/office/drawing/2014/main" id="{240C2C9F-8E1B-E214-0798-C6DEE9A58BFD}"/>
              </a:ext>
            </a:extLst>
          </p:cNvPr>
          <p:cNvSpPr/>
          <p:nvPr/>
        </p:nvSpPr>
        <p:spPr>
          <a:xfrm>
            <a:off x="5928478" y="5238806"/>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業務の見直し（</a:t>
            </a:r>
            <a:r>
              <a:rPr kumimoji="1" lang="en-US" altLang="ja-JP" sz="900">
                <a:solidFill>
                  <a:schemeClr val="tx1"/>
                </a:solidFill>
                <a:latin typeface="Yu Gothic UI" panose="020B0500000000000000" pitchFamily="50" charset="-128"/>
                <a:ea typeface="Yu Gothic UI" panose="020B0500000000000000" pitchFamily="50" charset="-128"/>
              </a:rPr>
              <a:t>BPR</a:t>
            </a:r>
            <a:r>
              <a:rPr kumimoji="1" lang="ja-JP" altLang="en-US" sz="900">
                <a:solidFill>
                  <a:schemeClr val="tx1"/>
                </a:solidFill>
                <a:latin typeface="Yu Gothic UI" panose="020B0500000000000000" pitchFamily="50" charset="-128"/>
                <a:ea typeface="Yu Gothic UI" panose="020B0500000000000000" pitchFamily="50" charset="-128"/>
              </a:rPr>
              <a:t>）・新しい業務運用の設計</a:t>
            </a:r>
          </a:p>
        </p:txBody>
      </p:sp>
      <p:graphicFrame>
        <p:nvGraphicFramePr>
          <p:cNvPr id="2" name="表 38">
            <a:extLst>
              <a:ext uri="{FF2B5EF4-FFF2-40B4-BE49-F238E27FC236}">
                <a16:creationId xmlns:a16="http://schemas.microsoft.com/office/drawing/2014/main" id="{832F1D53-D2CE-48CA-2BF1-B5EE62E7287B}"/>
              </a:ext>
            </a:extLst>
          </p:cNvPr>
          <p:cNvGraphicFramePr>
            <a:graphicFrameLocks noGrp="1"/>
          </p:cNvGraphicFramePr>
          <p:nvPr>
            <p:extLst>
              <p:ext uri="{D42A27DB-BD31-4B8C-83A1-F6EECF244321}">
                <p14:modId xmlns:p14="http://schemas.microsoft.com/office/powerpoint/2010/main" val="3721978834"/>
              </p:ext>
            </p:extLst>
          </p:nvPr>
        </p:nvGraphicFramePr>
        <p:xfrm>
          <a:off x="685800" y="4876800"/>
          <a:ext cx="3438779" cy="640080"/>
        </p:xfrm>
        <a:graphic>
          <a:graphicData uri="http://schemas.openxmlformats.org/drawingml/2006/table">
            <a:tbl>
              <a:tblPr firstRow="1" bandRow="1">
                <a:tableStyleId>{5C22544A-7EE6-4342-B048-85BDC9FD1C3A}</a:tableStyleId>
              </a:tblPr>
              <a:tblGrid>
                <a:gridCol w="3438779">
                  <a:extLst>
                    <a:ext uri="{9D8B030D-6E8A-4147-A177-3AD203B41FA5}">
                      <a16:colId xmlns:a16="http://schemas.microsoft.com/office/drawing/2014/main" val="3254894051"/>
                    </a:ext>
                  </a:extLst>
                </a:gridCol>
              </a:tblGrid>
              <a:tr h="226019">
                <a:tc>
                  <a:txBody>
                    <a:bodyPr/>
                    <a:lstStyle/>
                    <a:p>
                      <a:pPr algn="l"/>
                      <a:r>
                        <a:rPr kumimoji="1" lang="en-US" altLang="ja-JP" sz="1000" b="0">
                          <a:solidFill>
                            <a:schemeClr val="tx1"/>
                          </a:solidFill>
                        </a:rPr>
                        <a:t>2025</a:t>
                      </a:r>
                      <a:r>
                        <a:rPr kumimoji="1" lang="ja-JP" altLang="en-US" sz="1000" b="0">
                          <a:solidFill>
                            <a:schemeClr val="tx1"/>
                          </a:solidFill>
                        </a:rPr>
                        <a:t>年度移行予定</a:t>
                      </a:r>
                      <a:r>
                        <a:rPr kumimoji="1" lang="ja-JP" altLang="en-US" sz="1000" b="0">
                          <a:solidFill>
                            <a:schemeClr val="tx1"/>
                          </a:solidFill>
                          <a:latin typeface="+mn-ea"/>
                          <a:ea typeface="+mn-ea"/>
                        </a:rPr>
                        <a:t>（６業務）</a:t>
                      </a:r>
                    </a:p>
                  </a:txBody>
                  <a:tcPr anchor="ctr">
                    <a:solidFill>
                      <a:srgbClr val="F7C5CD"/>
                    </a:solidFill>
                  </a:tcPr>
                </a:tc>
                <a:extLst>
                  <a:ext uri="{0D108BD9-81ED-4DB2-BD59-A6C34878D82A}">
                    <a16:rowId xmlns:a16="http://schemas.microsoft.com/office/drawing/2014/main" val="2317394219"/>
                  </a:ext>
                </a:extLst>
              </a:tr>
              <a:tr h="289560">
                <a:tc>
                  <a:txBody>
                    <a:bodyPr/>
                    <a:lstStyle/>
                    <a:p>
                      <a:r>
                        <a:rPr kumimoji="1" lang="ja-JP" altLang="en-US" sz="1000" dirty="0"/>
                        <a:t>住民基本台帳、印鑑登録、戸籍、戸籍の附票、</a:t>
                      </a:r>
                      <a:br>
                        <a:rPr kumimoji="1" lang="en-US" altLang="ja-JP" sz="1000" dirty="0"/>
                      </a:br>
                      <a:r>
                        <a:rPr kumimoji="1" lang="ja-JP" altLang="en-US" sz="1000" dirty="0"/>
                        <a:t>選挙人名簿管理、健康管理</a:t>
                      </a:r>
                      <a:r>
                        <a:rPr kumimoji="1" lang="en-US" altLang="ja-JP" sz="1000" dirty="0"/>
                        <a:t>※</a:t>
                      </a:r>
                      <a:r>
                        <a:rPr kumimoji="1" lang="ja-JP" altLang="en-US" sz="1000" dirty="0"/>
                        <a:t>（がん検診・接種履歴等）</a:t>
                      </a:r>
                    </a:p>
                  </a:txBody>
                  <a:tcPr>
                    <a:solidFill>
                      <a:srgbClr val="F2F2F2"/>
                    </a:solidFill>
                  </a:tcPr>
                </a:tc>
                <a:extLst>
                  <a:ext uri="{0D108BD9-81ED-4DB2-BD59-A6C34878D82A}">
                    <a16:rowId xmlns:a16="http://schemas.microsoft.com/office/drawing/2014/main" val="1020878102"/>
                  </a:ext>
                </a:extLst>
              </a:tr>
            </a:tbl>
          </a:graphicData>
        </a:graphic>
      </p:graphicFrame>
      <p:sp>
        <p:nvSpPr>
          <p:cNvPr id="3" name="正方形/長方形 2">
            <a:extLst>
              <a:ext uri="{FF2B5EF4-FFF2-40B4-BE49-F238E27FC236}">
                <a16:creationId xmlns:a16="http://schemas.microsoft.com/office/drawing/2014/main" id="{F1AB1694-D109-E293-6AC3-120E9F14D869}"/>
              </a:ext>
            </a:extLst>
          </p:cNvPr>
          <p:cNvSpPr/>
          <p:nvPr/>
        </p:nvSpPr>
        <p:spPr>
          <a:xfrm>
            <a:off x="762000" y="6477000"/>
            <a:ext cx="3352800" cy="232629"/>
          </a:xfrm>
          <a:prstGeom prst="rect">
            <a:avLst/>
          </a:prstGeom>
          <a:noFill/>
          <a:ln w="9525" cap="flat" cmpd="sng" algn="ctr">
            <a:noFill/>
            <a:prstDash val="solid"/>
          </a:ln>
          <a:effectLst/>
        </p:spPr>
        <p:txBody>
          <a:bodyPr lIns="36000" tIns="36000" rIns="36000" bIns="36000" rtlCol="0" anchor="t">
            <a:noAutofit/>
          </a:bodyPr>
          <a:lstStyle/>
          <a:p>
            <a:pPr marL="0" lvl="2">
              <a:spcAft>
                <a:spcPts val="600"/>
              </a:spcAft>
              <a:tabLst>
                <a:tab pos="361950" algn="l"/>
              </a:tabLst>
              <a:defRPr/>
            </a:pPr>
            <a:r>
              <a:rPr lang="en-US" altLang="ja-JP" sz="1000">
                <a:solidFill>
                  <a:srgbClr val="000000"/>
                </a:solidFill>
                <a:latin typeface="Yu Gothic UI" panose="020B0500000000000000" pitchFamily="50" charset="-128"/>
                <a:ea typeface="Yu Gothic UI" panose="020B0500000000000000" pitchFamily="50" charset="-128"/>
              </a:rPr>
              <a:t>※</a:t>
            </a:r>
            <a:r>
              <a:rPr lang="ja-JP" altLang="en-US" sz="1000">
                <a:solidFill>
                  <a:srgbClr val="000000"/>
                </a:solidFill>
                <a:latin typeface="Yu Gothic UI" panose="020B0500000000000000" pitchFamily="50" charset="-128"/>
                <a:ea typeface="Yu Gothic UI" panose="020B0500000000000000" pitchFamily="50" charset="-128"/>
              </a:rPr>
              <a:t>健康管理については２システムに分かれて移行予定</a:t>
            </a:r>
            <a:endParaRPr lang="en-US" altLang="ja-JP" sz="1000">
              <a:solidFill>
                <a:srgbClr val="000000"/>
              </a:solidFill>
              <a:latin typeface="Yu Gothic UI" panose="020B0500000000000000" pitchFamily="50" charset="-128"/>
              <a:ea typeface="Yu Gothic UI" panose="020B0500000000000000" pitchFamily="50" charset="-128"/>
            </a:endParaRPr>
          </a:p>
        </p:txBody>
      </p:sp>
      <p:graphicFrame>
        <p:nvGraphicFramePr>
          <p:cNvPr id="4" name="表 38">
            <a:extLst>
              <a:ext uri="{FF2B5EF4-FFF2-40B4-BE49-F238E27FC236}">
                <a16:creationId xmlns:a16="http://schemas.microsoft.com/office/drawing/2014/main" id="{A79390BB-1C77-16D6-EE68-768AC5AA35A4}"/>
              </a:ext>
            </a:extLst>
          </p:cNvPr>
          <p:cNvGraphicFramePr>
            <a:graphicFrameLocks noGrp="1"/>
          </p:cNvGraphicFramePr>
          <p:nvPr>
            <p:extLst>
              <p:ext uri="{D42A27DB-BD31-4B8C-83A1-F6EECF244321}">
                <p14:modId xmlns:p14="http://schemas.microsoft.com/office/powerpoint/2010/main" val="1699250457"/>
              </p:ext>
            </p:extLst>
          </p:nvPr>
        </p:nvGraphicFramePr>
        <p:xfrm>
          <a:off x="685800" y="5532120"/>
          <a:ext cx="3438779" cy="944880"/>
        </p:xfrm>
        <a:graphic>
          <a:graphicData uri="http://schemas.openxmlformats.org/drawingml/2006/table">
            <a:tbl>
              <a:tblPr firstRow="1" bandRow="1">
                <a:tableStyleId>{5C22544A-7EE6-4342-B048-85BDC9FD1C3A}</a:tableStyleId>
              </a:tblPr>
              <a:tblGrid>
                <a:gridCol w="3438779">
                  <a:extLst>
                    <a:ext uri="{9D8B030D-6E8A-4147-A177-3AD203B41FA5}">
                      <a16:colId xmlns:a16="http://schemas.microsoft.com/office/drawing/2014/main" val="1663425887"/>
                    </a:ext>
                  </a:extLst>
                </a:gridCol>
              </a:tblGrid>
              <a:tr h="202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a:solidFill>
                            <a:schemeClr val="tx1"/>
                          </a:solidFill>
                        </a:rPr>
                        <a:t>特定移行支援システム（</a:t>
                      </a:r>
                      <a:r>
                        <a:rPr kumimoji="1" lang="en-US" altLang="ja-JP" sz="1000" b="0">
                          <a:solidFill>
                            <a:schemeClr val="tx1"/>
                          </a:solidFill>
                          <a:latin typeface="+mn-ea"/>
                          <a:ea typeface="+mn-ea"/>
                        </a:rPr>
                        <a:t>15</a:t>
                      </a:r>
                      <a:r>
                        <a:rPr kumimoji="1" lang="ja-JP" altLang="en-US" sz="1000" b="0">
                          <a:solidFill>
                            <a:schemeClr val="tx1"/>
                          </a:solidFill>
                          <a:latin typeface="+mn-ea"/>
                          <a:ea typeface="+mn-ea"/>
                        </a:rPr>
                        <a:t>業</a:t>
                      </a:r>
                      <a:r>
                        <a:rPr kumimoji="1" lang="ja-JP" altLang="en-US" sz="1000" b="0">
                          <a:solidFill>
                            <a:schemeClr val="tx1"/>
                          </a:solidFill>
                        </a:rPr>
                        <a:t>務）</a:t>
                      </a:r>
                    </a:p>
                  </a:txBody>
                  <a:tcPr anchor="ctr">
                    <a:solidFill>
                      <a:srgbClr val="F7C5CD"/>
                    </a:solidFill>
                  </a:tcPr>
                </a:tc>
                <a:extLst>
                  <a:ext uri="{0D108BD9-81ED-4DB2-BD59-A6C34878D82A}">
                    <a16:rowId xmlns:a16="http://schemas.microsoft.com/office/drawing/2014/main" val="2317394219"/>
                  </a:ext>
                </a:extLst>
              </a:tr>
              <a:tr h="635325">
                <a:tc>
                  <a:txBody>
                    <a:bodyPr/>
                    <a:lstStyle/>
                    <a:p>
                      <a:r>
                        <a:rPr kumimoji="1" lang="ja-JP" altLang="en-US" sz="1000" dirty="0"/>
                        <a:t>固定資産税、個人住民税、法人住民税、軽自動車税、</a:t>
                      </a:r>
                      <a:endParaRPr kumimoji="1" lang="en-US" altLang="ja-JP" sz="1000" dirty="0"/>
                    </a:p>
                    <a:p>
                      <a:r>
                        <a:rPr kumimoji="1" lang="ja-JP" altLang="en-US" sz="1000" dirty="0"/>
                        <a:t>国民健康保険、国民年金、後期高齢者医療、介護保険、</a:t>
                      </a:r>
                      <a:endParaRPr kumimoji="1" lang="en-US" altLang="ja-JP" sz="1000" dirty="0"/>
                    </a:p>
                    <a:p>
                      <a:r>
                        <a:rPr kumimoji="1" lang="ja-JP" altLang="en-US" sz="1000" dirty="0"/>
                        <a:t>就学、障がい者福祉、生活保護、児童手当、児童扶養手当、</a:t>
                      </a:r>
                      <a:endParaRPr kumimoji="1" lang="en-US" altLang="ja-JP" sz="1000" dirty="0"/>
                    </a:p>
                    <a:p>
                      <a:r>
                        <a:rPr kumimoji="1" lang="ja-JP" altLang="en-US" sz="1000" dirty="0"/>
                        <a:t>子ども子育て支援、健康管理</a:t>
                      </a:r>
                      <a:r>
                        <a:rPr kumimoji="1" lang="en-US" altLang="ja-JP" sz="1000" dirty="0"/>
                        <a:t>※</a:t>
                      </a:r>
                      <a:r>
                        <a:rPr kumimoji="1" lang="ja-JP" altLang="en-US" sz="1000" dirty="0"/>
                        <a:t>（母子保健関係）</a:t>
                      </a:r>
                    </a:p>
                  </a:txBody>
                  <a:tcPr>
                    <a:solidFill>
                      <a:srgbClr val="F2F2F2"/>
                    </a:solidFill>
                  </a:tcPr>
                </a:tc>
                <a:extLst>
                  <a:ext uri="{0D108BD9-81ED-4DB2-BD59-A6C34878D82A}">
                    <a16:rowId xmlns:a16="http://schemas.microsoft.com/office/drawing/2014/main" val="1020878102"/>
                  </a:ext>
                </a:extLst>
              </a:tr>
            </a:tbl>
          </a:graphicData>
        </a:graphic>
      </p:graphicFrame>
      <p:sp>
        <p:nvSpPr>
          <p:cNvPr id="11" name="テキスト プレースホルダー 10">
            <a:extLst>
              <a:ext uri="{FF2B5EF4-FFF2-40B4-BE49-F238E27FC236}">
                <a16:creationId xmlns:a16="http://schemas.microsoft.com/office/drawing/2014/main" id="{B1649C93-B0DC-BCD9-218C-8EBA692F9E0E}"/>
              </a:ext>
            </a:extLst>
          </p:cNvPr>
          <p:cNvSpPr>
            <a:spLocks noGrp="1"/>
          </p:cNvSpPr>
          <p:nvPr>
            <p:ph type="body" sz="quarter" idx="14"/>
          </p:nvPr>
        </p:nvSpPr>
        <p:spPr>
          <a:xfrm>
            <a:off x="5904000" y="1981200"/>
            <a:ext cx="3414740" cy="511528"/>
          </a:xfrm>
        </p:spPr>
        <p:txBody>
          <a:bodyPr/>
          <a:lstStyle/>
          <a:p>
            <a:r>
              <a:rPr lang="ja-JP" altLang="en-US"/>
              <a:t>全体移行計画に基づく、総務省の「自治体情報シス</a:t>
            </a:r>
            <a:br>
              <a:rPr lang="ja-JP" altLang="en-US"/>
            </a:br>
            <a:r>
              <a:rPr lang="ja-JP" altLang="en-US"/>
              <a:t>テムの標準化・共通化に係る手順書」における進捗率</a:t>
            </a:r>
            <a:endParaRPr lang="en-US" altLang="ja-JP"/>
          </a:p>
          <a:p>
            <a:pPr marL="0" indent="0">
              <a:buNone/>
            </a:pPr>
            <a:r>
              <a:rPr lang="en-US" altLang="ja-JP"/>
              <a:t>2025</a:t>
            </a:r>
            <a:r>
              <a:rPr lang="ja-JP" altLang="en-US"/>
              <a:t>年度以降予定</a:t>
            </a:r>
            <a:endParaRPr lang="en-US" altLang="ja-JP"/>
          </a:p>
          <a:p>
            <a:pPr marL="0" indent="0">
              <a:buNone/>
            </a:pPr>
            <a:endParaRPr lang="en-US" altLang="ja-JP"/>
          </a:p>
          <a:p>
            <a:pPr marL="0" indent="0">
              <a:buNone/>
            </a:pPr>
            <a:endParaRPr lang="en-US" altLang="ja-JP"/>
          </a:p>
          <a:p>
            <a:pPr marL="0" indent="0">
              <a:buNone/>
            </a:pPr>
            <a:endParaRPr lang="en-US" altLang="ja-JP"/>
          </a:p>
          <a:p>
            <a:pPr marL="0" indent="0">
              <a:buNone/>
            </a:pPr>
            <a:r>
              <a:rPr lang="ja-JP" altLang="en-US"/>
              <a:t>特定移行支援システム</a:t>
            </a:r>
          </a:p>
          <a:p>
            <a:endParaRPr lang="ja-JP" altLang="en-US"/>
          </a:p>
        </p:txBody>
      </p:sp>
      <p:graphicFrame>
        <p:nvGraphicFramePr>
          <p:cNvPr id="12" name="表プレースホルダー 18">
            <a:extLst>
              <a:ext uri="{FF2B5EF4-FFF2-40B4-BE49-F238E27FC236}">
                <a16:creationId xmlns:a16="http://schemas.microsoft.com/office/drawing/2014/main" id="{08920AA1-EA80-A598-6DA5-DD8D599E03BB}"/>
              </a:ext>
            </a:extLst>
          </p:cNvPr>
          <p:cNvGraphicFramePr>
            <a:graphicFrameLocks/>
          </p:cNvGraphicFramePr>
          <p:nvPr>
            <p:extLst>
              <p:ext uri="{D42A27DB-BD31-4B8C-83A1-F6EECF244321}">
                <p14:modId xmlns:p14="http://schemas.microsoft.com/office/powerpoint/2010/main" val="2119813098"/>
              </p:ext>
            </p:extLst>
          </p:nvPr>
        </p:nvGraphicFramePr>
        <p:xfrm>
          <a:off x="6003928" y="260256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75%</a:t>
                      </a: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76%</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100%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13" name="表プレースホルダー 18">
            <a:extLst>
              <a:ext uri="{FF2B5EF4-FFF2-40B4-BE49-F238E27FC236}">
                <a16:creationId xmlns:a16="http://schemas.microsoft.com/office/drawing/2014/main" id="{A3BE765F-064A-69AB-E509-EF840BBAD8E0}"/>
              </a:ext>
            </a:extLst>
          </p:cNvPr>
          <p:cNvGraphicFramePr>
            <a:graphicFrameLocks/>
          </p:cNvGraphicFramePr>
          <p:nvPr>
            <p:extLst>
              <p:ext uri="{D42A27DB-BD31-4B8C-83A1-F6EECF244321}">
                <p14:modId xmlns:p14="http://schemas.microsoft.com/office/powerpoint/2010/main" val="1343006978"/>
              </p:ext>
            </p:extLst>
          </p:nvPr>
        </p:nvGraphicFramePr>
        <p:xfrm>
          <a:off x="6003928" y="3608070"/>
          <a:ext cx="3216272" cy="709902"/>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27%</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33%</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60%</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14" name="テキスト ボックス 19">
            <a:extLst>
              <a:ext uri="{FF2B5EF4-FFF2-40B4-BE49-F238E27FC236}">
                <a16:creationId xmlns:a16="http://schemas.microsoft.com/office/drawing/2014/main" id="{80329810-D057-FAB8-5D18-BA473A760089}"/>
              </a:ext>
            </a:extLst>
          </p:cNvPr>
          <p:cNvSpPr txBox="1"/>
          <p:nvPr/>
        </p:nvSpPr>
        <p:spPr>
          <a:xfrm>
            <a:off x="7924800" y="3374572"/>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15" name="テキスト ボックス 14">
            <a:extLst>
              <a:ext uri="{FF2B5EF4-FFF2-40B4-BE49-F238E27FC236}">
                <a16:creationId xmlns:a16="http://schemas.microsoft.com/office/drawing/2014/main" id="{CC46BBB5-989E-0364-51A2-FE6F877E9412}"/>
              </a:ext>
            </a:extLst>
          </p:cNvPr>
          <p:cNvSpPr txBox="1"/>
          <p:nvPr/>
        </p:nvSpPr>
        <p:spPr>
          <a:xfrm>
            <a:off x="4876800" y="5611543"/>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2025</a:t>
            </a:r>
            <a:r>
              <a:rPr kumimoji="1" lang="ja-JP" altLang="en-US" sz="1000" b="1">
                <a:solidFill>
                  <a:srgbClr val="FFFFFF"/>
                </a:solidFill>
                <a:latin typeface="Yu Gothic UI" panose="020B0500000000000000" pitchFamily="50" charset="-128"/>
                <a:ea typeface="Yu Gothic UI" panose="020B0500000000000000" pitchFamily="50" charset="-128"/>
              </a:rPr>
              <a:t>年度</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移行予定</a:t>
            </a:r>
            <a:r>
              <a:rPr kumimoji="1" lang="en-US" altLang="ja-JP" sz="1000" b="1">
                <a:solidFill>
                  <a:srgbClr val="FFFFFF"/>
                </a:solidFill>
                <a:latin typeface="Yu Gothic UI" panose="020B0500000000000000" pitchFamily="50" charset="-128"/>
                <a:ea typeface="Yu Gothic UI" panose="020B0500000000000000" pitchFamily="50" charset="-128"/>
              </a:rPr>
              <a:t>6</a:t>
            </a:r>
            <a:r>
              <a:rPr kumimoji="1" lang="ja-JP" altLang="en-US" sz="1000" b="1">
                <a:solidFill>
                  <a:srgbClr val="FFFFFF"/>
                </a:solidFill>
                <a:latin typeface="Yu Gothic UI" panose="020B0500000000000000" pitchFamily="50" charset="-128"/>
                <a:ea typeface="Yu Gothic UI" panose="020B0500000000000000" pitchFamily="50" charset="-128"/>
              </a:rPr>
              <a:t>業務</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6" name="ホームベース 30">
            <a:extLst>
              <a:ext uri="{FF2B5EF4-FFF2-40B4-BE49-F238E27FC236}">
                <a16:creationId xmlns:a16="http://schemas.microsoft.com/office/drawing/2014/main" id="{F1C2D2E0-2BC4-49E4-1B8E-01006FC05187}"/>
              </a:ext>
            </a:extLst>
          </p:cNvPr>
          <p:cNvSpPr/>
          <p:nvPr/>
        </p:nvSpPr>
        <p:spPr>
          <a:xfrm>
            <a:off x="5923440" y="5611543"/>
            <a:ext cx="101076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標準準拠</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システム移行</a:t>
            </a:r>
          </a:p>
        </p:txBody>
      </p:sp>
      <p:sp>
        <p:nvSpPr>
          <p:cNvPr id="22" name="テキスト ボックス 21">
            <a:extLst>
              <a:ext uri="{FF2B5EF4-FFF2-40B4-BE49-F238E27FC236}">
                <a16:creationId xmlns:a16="http://schemas.microsoft.com/office/drawing/2014/main" id="{E6B4A124-BEDD-125F-5FB5-7CBF296ACC27}"/>
              </a:ext>
            </a:extLst>
          </p:cNvPr>
          <p:cNvSpPr txBox="1"/>
          <p:nvPr/>
        </p:nvSpPr>
        <p:spPr>
          <a:xfrm>
            <a:off x="4876800" y="5992542"/>
            <a:ext cx="972000" cy="6368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グランドデザイン</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実行</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6" name="ホームベース 30">
            <a:extLst>
              <a:ext uri="{FF2B5EF4-FFF2-40B4-BE49-F238E27FC236}">
                <a16:creationId xmlns:a16="http://schemas.microsoft.com/office/drawing/2014/main" id="{19A553E9-5CCD-1762-ED37-B300BFB9D375}"/>
              </a:ext>
            </a:extLst>
          </p:cNvPr>
          <p:cNvSpPr/>
          <p:nvPr/>
        </p:nvSpPr>
        <p:spPr>
          <a:xfrm>
            <a:off x="5923440" y="5992543"/>
            <a:ext cx="154416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移行計画再検討</a:t>
            </a:r>
          </a:p>
        </p:txBody>
      </p:sp>
      <p:sp>
        <p:nvSpPr>
          <p:cNvPr id="39" name="ホームベース 30">
            <a:extLst>
              <a:ext uri="{FF2B5EF4-FFF2-40B4-BE49-F238E27FC236}">
                <a16:creationId xmlns:a16="http://schemas.microsoft.com/office/drawing/2014/main" id="{3F0CA61B-5142-71BF-6C48-D3982224822A}"/>
              </a:ext>
            </a:extLst>
          </p:cNvPr>
          <p:cNvSpPr/>
          <p:nvPr/>
        </p:nvSpPr>
        <p:spPr>
          <a:xfrm>
            <a:off x="7522200" y="6301200"/>
            <a:ext cx="146940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標準準拠システム移行</a:t>
            </a:r>
          </a:p>
        </p:txBody>
      </p:sp>
      <p:grpSp>
        <p:nvGrpSpPr>
          <p:cNvPr id="6" name="グループ化 5">
            <a:extLst>
              <a:ext uri="{FF2B5EF4-FFF2-40B4-BE49-F238E27FC236}">
                <a16:creationId xmlns:a16="http://schemas.microsoft.com/office/drawing/2014/main" id="{FF7C3DF0-4CF4-8E8C-3C8E-B45AB1677272}"/>
              </a:ext>
            </a:extLst>
          </p:cNvPr>
          <p:cNvGrpSpPr/>
          <p:nvPr/>
        </p:nvGrpSpPr>
        <p:grpSpPr>
          <a:xfrm>
            <a:off x="4881600" y="892800"/>
            <a:ext cx="2011895" cy="243520"/>
            <a:chOff x="528309" y="3016181"/>
            <a:chExt cx="2011895" cy="243520"/>
          </a:xfrm>
        </p:grpSpPr>
        <p:sp>
          <p:nvSpPr>
            <p:cNvPr id="8" name="正方形/長方形 7">
              <a:extLst>
                <a:ext uri="{FF2B5EF4-FFF2-40B4-BE49-F238E27FC236}">
                  <a16:creationId xmlns:a16="http://schemas.microsoft.com/office/drawing/2014/main" id="{41B963E1-A604-CF62-B6AE-609875AD98B2}"/>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8C55967F-7B9A-2FED-1E5C-151338153264}"/>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7" name="タイトル 20">
            <a:extLst>
              <a:ext uri="{FF2B5EF4-FFF2-40B4-BE49-F238E27FC236}">
                <a16:creationId xmlns:a16="http://schemas.microsoft.com/office/drawing/2014/main" id="{A1D17BDB-020B-4463-0A22-44941222BD09}"/>
              </a:ext>
            </a:extLst>
          </p:cNvPr>
          <p:cNvSpPr>
            <a:spLocks noGrp="1"/>
          </p:cNvSpPr>
          <p:nvPr>
            <p:ph type="title"/>
          </p:nvPr>
        </p:nvSpPr>
        <p:spPr>
          <a:xfrm>
            <a:off x="446400" y="85725"/>
            <a:ext cx="4811400" cy="728793"/>
          </a:xfrm>
        </p:spPr>
        <p:txBody>
          <a:bodyPr/>
          <a:lstStyle/>
          <a:p>
            <a:r>
              <a:rPr lang="ja-JP" altLang="en-US"/>
              <a:t>自治体情報システムの標準化・共通化</a:t>
            </a:r>
            <a:br>
              <a:rPr lang="ja-JP" altLang="en-US"/>
            </a:br>
            <a:endParaRPr lang="ja-JP" altLang="en-US"/>
          </a:p>
        </p:txBody>
      </p:sp>
    </p:spTree>
    <p:extLst>
      <p:ext uri="{BB962C8B-B14F-4D97-AF65-F5344CB8AC3E}">
        <p14:creationId xmlns:p14="http://schemas.microsoft.com/office/powerpoint/2010/main" val="1083162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51611-EA8A-3C8C-1096-3E669EE86AA8}"/>
            </a:ext>
          </a:extLst>
        </p:cNvPr>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D00AFC8B-C449-218C-8237-EEFB7D08621A}"/>
              </a:ext>
            </a:extLst>
          </p:cNvPr>
          <p:cNvSpPr/>
          <p:nvPr/>
        </p:nvSpPr>
        <p:spPr>
          <a:xfrm>
            <a:off x="445009" y="8932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graphicFrame>
        <p:nvGraphicFramePr>
          <p:cNvPr id="31" name="表 30">
            <a:extLst>
              <a:ext uri="{FF2B5EF4-FFF2-40B4-BE49-F238E27FC236}">
                <a16:creationId xmlns:a16="http://schemas.microsoft.com/office/drawing/2014/main" id="{A64DAE02-E18A-68B1-B2C2-D4B7DA59A2E9}"/>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2" name="テキスト プレースホルダー 3">
            <a:extLst>
              <a:ext uri="{FF2B5EF4-FFF2-40B4-BE49-F238E27FC236}">
                <a16:creationId xmlns:a16="http://schemas.microsoft.com/office/drawing/2014/main" id="{91F4A2E6-F5A2-11D1-AAAE-5CD91212E246}"/>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本市は、行政サービス提供や業務利用のための情報システムを</a:t>
            </a:r>
            <a:r>
              <a:rPr lang="en-US" altLang="ja-JP"/>
              <a:t>100</a:t>
            </a:r>
            <a:r>
              <a:rPr lang="ja-JP" altLang="en-US"/>
              <a:t>以上保有し、これまで更新や改修が繰り返され、業務プロセスや処理方式が見直されず、硬直化による柔軟性の低下や維持コストの増大が生じ、　</a:t>
            </a:r>
            <a:r>
              <a:rPr lang="en-US" altLang="ja-JP"/>
              <a:t>DX</a:t>
            </a:r>
            <a:r>
              <a:rPr lang="ja-JP" altLang="en-US"/>
              <a:t>に向けた取組が困難となっている。</a:t>
            </a:r>
          </a:p>
          <a:p>
            <a:pPr>
              <a:lnSpc>
                <a:spcPts val="1500"/>
              </a:lnSpc>
            </a:pPr>
            <a:r>
              <a:rPr lang="ja-JP" altLang="en-US"/>
              <a:t>このため、</a:t>
            </a:r>
            <a:r>
              <a:rPr lang="en-US" altLang="ja-JP"/>
              <a:t>2022</a:t>
            </a:r>
            <a:r>
              <a:rPr lang="ja-JP" altLang="en-US"/>
              <a:t>年４月に「大阪市システム刷新計画」を策定し、業務プロセスの見直しとともに、クラウドサービス（</a:t>
            </a:r>
            <a:r>
              <a:rPr lang="en-US" altLang="ja-JP"/>
              <a:t>SaaS</a:t>
            </a:r>
            <a:r>
              <a:rPr lang="ja-JP" altLang="en-US"/>
              <a:t>）利用への転換を推進している。</a:t>
            </a:r>
          </a:p>
          <a:p>
            <a:pPr>
              <a:lnSpc>
                <a:spcPts val="1500"/>
              </a:lnSpc>
            </a:pPr>
            <a:r>
              <a:rPr lang="ja-JP" altLang="en-US"/>
              <a:t>これにより、業務の効率化や生産性向上、維持コストの削減とともに、　情報システムの強靭化による業務継続性の向上を図っていく。</a:t>
            </a:r>
          </a:p>
        </p:txBody>
      </p:sp>
      <p:sp>
        <p:nvSpPr>
          <p:cNvPr id="37" name="テキスト プレースホルダー 12">
            <a:extLst>
              <a:ext uri="{FF2B5EF4-FFF2-40B4-BE49-F238E27FC236}">
                <a16:creationId xmlns:a16="http://schemas.microsoft.com/office/drawing/2014/main" id="{76ACE95F-35C7-8983-F1F6-06B3A80D4D96}"/>
              </a:ext>
            </a:extLst>
          </p:cNvPr>
          <p:cNvSpPr txBox="1">
            <a:spLocks/>
          </p:cNvSpPr>
          <p:nvPr/>
        </p:nvSpPr>
        <p:spPr>
          <a:xfrm>
            <a:off x="457200" y="3581400"/>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en-US" altLang="ja-JP"/>
              <a:t>2023</a:t>
            </a:r>
            <a:r>
              <a:rPr lang="ja-JP" altLang="en-US"/>
              <a:t>年６月に大阪市</a:t>
            </a:r>
            <a:r>
              <a:rPr lang="en-US" altLang="ja-JP"/>
              <a:t>DX</a:t>
            </a:r>
            <a:r>
              <a:rPr lang="ja-JP" altLang="en-US"/>
              <a:t>戦略を踏まえたシステム刷新計画の改訂を実施。</a:t>
            </a:r>
          </a:p>
          <a:p>
            <a:pPr>
              <a:lnSpc>
                <a:spcPts val="1500"/>
              </a:lnSpc>
            </a:pPr>
            <a:r>
              <a:rPr lang="en-US" altLang="ja-JP"/>
              <a:t>2023</a:t>
            </a:r>
            <a:r>
              <a:rPr lang="ja-JP" altLang="en-US"/>
              <a:t>年</a:t>
            </a:r>
            <a:r>
              <a:rPr lang="en-US" altLang="ja-JP"/>
              <a:t>10</a:t>
            </a:r>
            <a:r>
              <a:rPr lang="ja-JP" altLang="en-US"/>
              <a:t>月よりパブリッククラウドを活用した本市共通のクラウド環境（大阪市共通クラウド）の運用を開始した。</a:t>
            </a:r>
          </a:p>
          <a:p>
            <a:pPr>
              <a:lnSpc>
                <a:spcPts val="1500"/>
              </a:lnSpc>
            </a:pPr>
            <a:r>
              <a:rPr lang="ja-JP" altLang="en-US"/>
              <a:t>デジタル統括室が、</a:t>
            </a:r>
            <a:r>
              <a:rPr lang="en-US" altLang="ja-JP"/>
              <a:t>SaaS</a:t>
            </a:r>
            <a:r>
              <a:rPr lang="ja-JP" altLang="en-US"/>
              <a:t>サービスの利用やローコードツールの活用、大阪市共通クラウドへの移行に向けた各種支援を実施。</a:t>
            </a:r>
          </a:p>
          <a:p>
            <a:pPr>
              <a:lnSpc>
                <a:spcPts val="1500"/>
              </a:lnSpc>
            </a:pPr>
            <a:r>
              <a:rPr lang="ja-JP" altLang="en-US"/>
              <a:t>各部局が、情報システムのライフサイクルにあわせた刷新に取り組めるよう、</a:t>
            </a:r>
            <a:r>
              <a:rPr lang="en-US" altLang="ja-JP"/>
              <a:t>2024</a:t>
            </a:r>
            <a:r>
              <a:rPr lang="ja-JP" altLang="en-US"/>
              <a:t>年４月にシステム刷新計画の内容を情報システム関連ガイドライン等へ反映し、継続して全市的に取組を推進できる仕組みを整えた。</a:t>
            </a:r>
          </a:p>
        </p:txBody>
      </p:sp>
      <p:grpSp>
        <p:nvGrpSpPr>
          <p:cNvPr id="38" name="グループ化 37">
            <a:extLst>
              <a:ext uri="{FF2B5EF4-FFF2-40B4-BE49-F238E27FC236}">
                <a16:creationId xmlns:a16="http://schemas.microsoft.com/office/drawing/2014/main" id="{23F0A289-5A61-410B-5C0E-CACC50A7B64B}"/>
              </a:ext>
            </a:extLst>
          </p:cNvPr>
          <p:cNvGrpSpPr/>
          <p:nvPr/>
        </p:nvGrpSpPr>
        <p:grpSpPr>
          <a:xfrm>
            <a:off x="447675" y="3276600"/>
            <a:ext cx="1375502" cy="243520"/>
            <a:chOff x="528309" y="7695403"/>
            <a:chExt cx="1375502" cy="243520"/>
          </a:xfrm>
        </p:grpSpPr>
        <p:sp>
          <p:nvSpPr>
            <p:cNvPr id="48" name="正方形/長方形 47">
              <a:extLst>
                <a:ext uri="{FF2B5EF4-FFF2-40B4-BE49-F238E27FC236}">
                  <a16:creationId xmlns:a16="http://schemas.microsoft.com/office/drawing/2014/main" id="{5ADED58F-A4E7-4348-683D-17C4C76BB98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787A0182-053E-F42A-6D94-E77C1B378D7E}"/>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7" name="テキスト プレースホルダー 12">
            <a:extLst>
              <a:ext uri="{FF2B5EF4-FFF2-40B4-BE49-F238E27FC236}">
                <a16:creationId xmlns:a16="http://schemas.microsoft.com/office/drawing/2014/main" id="{2F2D34DB-72AB-56C2-CE0F-6C1954ED6128}"/>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全体最適の視点で</a:t>
            </a:r>
            <a:r>
              <a:rPr kumimoji="1" lang="en-US" altLang="ja-JP"/>
              <a:t>BPR</a:t>
            </a:r>
            <a:r>
              <a:rPr kumimoji="1" lang="ja-JP" altLang="en-US"/>
              <a:t>を行うことにより、業務の効率化、業務量の大幅縮減、生産性向上、スピーディーな意思決定ができていること。</a:t>
            </a:r>
          </a:p>
        </p:txBody>
      </p:sp>
      <p:sp>
        <p:nvSpPr>
          <p:cNvPr id="89" name="正方形/長方形 88">
            <a:extLst>
              <a:ext uri="{FF2B5EF4-FFF2-40B4-BE49-F238E27FC236}">
                <a16:creationId xmlns:a16="http://schemas.microsoft.com/office/drawing/2014/main" id="{CABC3C88-6657-399D-59D4-CDBC20AC7FB7}"/>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90" name="正方形/長方形 89">
            <a:extLst>
              <a:ext uri="{FF2B5EF4-FFF2-40B4-BE49-F238E27FC236}">
                <a16:creationId xmlns:a16="http://schemas.microsoft.com/office/drawing/2014/main" id="{A0896398-7D7B-90EC-5935-666F0B8B0F94}"/>
              </a:ext>
            </a:extLst>
          </p:cNvPr>
          <p:cNvSpPr/>
          <p:nvPr/>
        </p:nvSpPr>
        <p:spPr>
          <a:xfrm>
            <a:off x="4860000" y="1981200"/>
            <a:ext cx="972000" cy="1676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92" name="スライド番号プレースホルダー 2">
            <a:extLst>
              <a:ext uri="{FF2B5EF4-FFF2-40B4-BE49-F238E27FC236}">
                <a16:creationId xmlns:a16="http://schemas.microsoft.com/office/drawing/2014/main" id="{25812CAB-598C-CDD4-3BFC-E56E9D988A95}"/>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90</a:t>
            </a:fld>
            <a:endParaRPr kumimoji="1" lang="en-GB">
              <a:latin typeface="Yu Gothic UI" panose="020B0500000000000000" pitchFamily="50" charset="-128"/>
              <a:ea typeface="Yu Gothic UI" panose="020B0500000000000000" pitchFamily="50" charset="-128"/>
            </a:endParaRPr>
          </a:p>
        </p:txBody>
      </p:sp>
      <p:sp>
        <p:nvSpPr>
          <p:cNvPr id="11" name="テキスト プレースホルダー 10">
            <a:extLst>
              <a:ext uri="{FF2B5EF4-FFF2-40B4-BE49-F238E27FC236}">
                <a16:creationId xmlns:a16="http://schemas.microsoft.com/office/drawing/2014/main" id="{E9C38B3E-EF8F-A0B8-49DD-09E8FC0DF3A8}"/>
              </a:ext>
            </a:extLst>
          </p:cNvPr>
          <p:cNvSpPr>
            <a:spLocks noGrp="1"/>
          </p:cNvSpPr>
          <p:nvPr>
            <p:ph type="body" sz="quarter" idx="14"/>
          </p:nvPr>
        </p:nvSpPr>
        <p:spPr/>
        <p:txBody>
          <a:bodyPr/>
          <a:lstStyle/>
          <a:p>
            <a:r>
              <a:rPr lang="ja-JP" altLang="en-US"/>
              <a:t>オンプレミスシステムのクラウド化対応率</a:t>
            </a:r>
            <a:endParaRPr lang="en-US" altLang="ja-JP"/>
          </a:p>
          <a:p>
            <a:endParaRPr lang="en-US" altLang="ja-JP"/>
          </a:p>
          <a:p>
            <a:endParaRPr lang="en-US" altLang="ja-JP"/>
          </a:p>
          <a:p>
            <a:endParaRPr lang="en-US" altLang="ja-JP"/>
          </a:p>
          <a:p>
            <a:endParaRPr lang="en-US" altLang="ja-JP"/>
          </a:p>
          <a:p>
            <a:pPr marL="0" indent="0">
              <a:buNone/>
            </a:pPr>
            <a:r>
              <a:rPr lang="ja-JP" altLang="en-US" sz="1000"/>
              <a:t>評価指標（</a:t>
            </a:r>
            <a:r>
              <a:rPr lang="en-US" altLang="ja-JP" sz="1000"/>
              <a:t>KPI</a:t>
            </a:r>
            <a:r>
              <a:rPr lang="ja-JP" altLang="en-US" sz="1000"/>
              <a:t>）計画期間の</a:t>
            </a:r>
            <a:r>
              <a:rPr lang="en-US" altLang="ja-JP" sz="1000"/>
              <a:t>2025</a:t>
            </a:r>
            <a:r>
              <a:rPr lang="ja-JP" altLang="en-US" sz="1000"/>
              <a:t>年度まで設定</a:t>
            </a:r>
            <a:br>
              <a:rPr lang="en-US" altLang="ja-JP" sz="1000"/>
            </a:br>
            <a:r>
              <a:rPr lang="ja-JP" altLang="en-US" sz="1000"/>
              <a:t>計画策定時にオンプレミスシステムであった</a:t>
            </a:r>
            <a:r>
              <a:rPr lang="en-US" altLang="ja-JP" sz="1000"/>
              <a:t>107</a:t>
            </a:r>
            <a:r>
              <a:rPr lang="ja-JP" altLang="en-US" sz="1000"/>
              <a:t>システムが対象</a:t>
            </a:r>
            <a:endParaRPr lang="en-US" altLang="ja-JP"/>
          </a:p>
        </p:txBody>
      </p:sp>
      <p:graphicFrame>
        <p:nvGraphicFramePr>
          <p:cNvPr id="12" name="表プレースホルダー 18">
            <a:extLst>
              <a:ext uri="{FF2B5EF4-FFF2-40B4-BE49-F238E27FC236}">
                <a16:creationId xmlns:a16="http://schemas.microsoft.com/office/drawing/2014/main" id="{33019914-D596-B477-D645-F6709030EBED}"/>
              </a:ext>
            </a:extLst>
          </p:cNvPr>
          <p:cNvGraphicFramePr>
            <a:graphicFrameLocks/>
          </p:cNvGraphicFramePr>
          <p:nvPr/>
        </p:nvGraphicFramePr>
        <p:xfrm>
          <a:off x="6003928" y="2286000"/>
          <a:ext cx="3216272" cy="73119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36%</a:t>
                      </a:r>
                    </a:p>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en-US" altLang="ja-JP" sz="10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36</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endParaRPr kumimoji="1" lang="en-US" altLang="ja-JP" sz="10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45</a:t>
                      </a: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ja-JP" altLang="en-US" sz="10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ー</a:t>
                      </a:r>
                      <a:endParaRPr kumimoji="1" lang="en-US" altLang="ja-JP" sz="1000" b="0" i="0" u="none" strike="noStrike" kern="120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endParaRP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a:t>
                      </a:r>
                    </a:p>
                  </a:txBody>
                  <a:tcPr marL="74295" marR="74295" marT="37148" marB="37148"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14" name="テキスト ボックス 19">
            <a:extLst>
              <a:ext uri="{FF2B5EF4-FFF2-40B4-BE49-F238E27FC236}">
                <a16:creationId xmlns:a16="http://schemas.microsoft.com/office/drawing/2014/main" id="{4E7E1D7A-B83E-1035-5A49-35B1E05C2DC0}"/>
              </a:ext>
            </a:extLst>
          </p:cNvPr>
          <p:cNvSpPr txBox="1"/>
          <p:nvPr/>
        </p:nvSpPr>
        <p:spPr>
          <a:xfrm>
            <a:off x="7924800" y="3038962"/>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pic>
        <p:nvPicPr>
          <p:cNvPr id="6" name="図 5">
            <a:extLst>
              <a:ext uri="{FF2B5EF4-FFF2-40B4-BE49-F238E27FC236}">
                <a16:creationId xmlns:a16="http://schemas.microsoft.com/office/drawing/2014/main" id="{9316E149-CC5A-2959-B7F2-443A9EF1D6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1390" y="5876245"/>
            <a:ext cx="658746" cy="476324"/>
          </a:xfrm>
          <a:prstGeom prst="rect">
            <a:avLst/>
          </a:prstGeom>
        </p:spPr>
      </p:pic>
      <p:grpSp>
        <p:nvGrpSpPr>
          <p:cNvPr id="8" name="グループ化 7">
            <a:extLst>
              <a:ext uri="{FF2B5EF4-FFF2-40B4-BE49-F238E27FC236}">
                <a16:creationId xmlns:a16="http://schemas.microsoft.com/office/drawing/2014/main" id="{3DB820D9-C1A5-35E8-1AB3-28F730F1100A}"/>
              </a:ext>
            </a:extLst>
          </p:cNvPr>
          <p:cNvGrpSpPr/>
          <p:nvPr/>
        </p:nvGrpSpPr>
        <p:grpSpPr>
          <a:xfrm>
            <a:off x="1115380" y="5791199"/>
            <a:ext cx="1383775" cy="913022"/>
            <a:chOff x="760856" y="5182001"/>
            <a:chExt cx="1864290" cy="1195483"/>
          </a:xfrm>
        </p:grpSpPr>
        <p:pic>
          <p:nvPicPr>
            <p:cNvPr id="9" name="図 8" descr="アイコン&#10;&#10;中程度の精度で自動的に生成された説明">
              <a:extLst>
                <a:ext uri="{FF2B5EF4-FFF2-40B4-BE49-F238E27FC236}">
                  <a16:creationId xmlns:a16="http://schemas.microsoft.com/office/drawing/2014/main" id="{14A049F4-3C06-7C0D-453C-435AB49D08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856" y="5182001"/>
              <a:ext cx="835746" cy="835744"/>
            </a:xfrm>
            <a:prstGeom prst="rect">
              <a:avLst/>
            </a:prstGeom>
          </p:spPr>
        </p:pic>
        <p:pic>
          <p:nvPicPr>
            <p:cNvPr id="10" name="図 9" descr="アイコン&#10;&#10;自動的に生成された説明">
              <a:extLst>
                <a:ext uri="{FF2B5EF4-FFF2-40B4-BE49-F238E27FC236}">
                  <a16:creationId xmlns:a16="http://schemas.microsoft.com/office/drawing/2014/main" id="{F622E302-9B6E-453C-66AC-AB92DDE3CA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9080" y="5666150"/>
              <a:ext cx="535044" cy="535044"/>
            </a:xfrm>
            <a:prstGeom prst="rect">
              <a:avLst/>
            </a:prstGeom>
          </p:spPr>
        </p:pic>
        <p:pic>
          <p:nvPicPr>
            <p:cNvPr id="17" name="図 16">
              <a:extLst>
                <a:ext uri="{FF2B5EF4-FFF2-40B4-BE49-F238E27FC236}">
                  <a16:creationId xmlns:a16="http://schemas.microsoft.com/office/drawing/2014/main" id="{851FF14A-66BA-DF51-9B3E-E3C84E84D8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1995136" y="5980216"/>
              <a:ext cx="630010" cy="397268"/>
            </a:xfrm>
            <a:prstGeom prst="rect">
              <a:avLst/>
            </a:prstGeom>
          </p:spPr>
        </p:pic>
      </p:grpSp>
      <p:pic>
        <p:nvPicPr>
          <p:cNvPr id="27" name="図 26">
            <a:extLst>
              <a:ext uri="{FF2B5EF4-FFF2-40B4-BE49-F238E27FC236}">
                <a16:creationId xmlns:a16="http://schemas.microsoft.com/office/drawing/2014/main" id="{9448F5C2-929B-D5C1-4AD4-254A81EA92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24401" y="6071767"/>
            <a:ext cx="462841" cy="493442"/>
          </a:xfrm>
          <a:prstGeom prst="rect">
            <a:avLst/>
          </a:prstGeom>
        </p:spPr>
      </p:pic>
      <p:grpSp>
        <p:nvGrpSpPr>
          <p:cNvPr id="28" name="グループ化 27">
            <a:extLst>
              <a:ext uri="{FF2B5EF4-FFF2-40B4-BE49-F238E27FC236}">
                <a16:creationId xmlns:a16="http://schemas.microsoft.com/office/drawing/2014/main" id="{9767FE76-8929-3886-7296-5D5F85B453C4}"/>
              </a:ext>
            </a:extLst>
          </p:cNvPr>
          <p:cNvGrpSpPr/>
          <p:nvPr/>
        </p:nvGrpSpPr>
        <p:grpSpPr>
          <a:xfrm>
            <a:off x="4881838" y="4114800"/>
            <a:ext cx="1157494" cy="243520"/>
            <a:chOff x="528309" y="7695403"/>
            <a:chExt cx="1157494" cy="243520"/>
          </a:xfrm>
        </p:grpSpPr>
        <p:sp>
          <p:nvSpPr>
            <p:cNvPr id="29" name="正方形/長方形 28">
              <a:extLst>
                <a:ext uri="{FF2B5EF4-FFF2-40B4-BE49-F238E27FC236}">
                  <a16:creationId xmlns:a16="http://schemas.microsoft.com/office/drawing/2014/main" id="{1637D202-309D-9301-35EB-7C7FCF1720D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0" name="テキスト ボックス 29">
              <a:extLst>
                <a:ext uri="{FF2B5EF4-FFF2-40B4-BE49-F238E27FC236}">
                  <a16:creationId xmlns:a16="http://schemas.microsoft.com/office/drawing/2014/main" id="{D980F1EE-0BC0-8DEA-8A40-3434329C76F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3" name="正方形/長方形 32">
            <a:extLst>
              <a:ext uri="{FF2B5EF4-FFF2-40B4-BE49-F238E27FC236}">
                <a16:creationId xmlns:a16="http://schemas.microsoft.com/office/drawing/2014/main" id="{C125BD49-66F2-5B3A-4B36-1F670907C454}"/>
              </a:ext>
            </a:extLst>
          </p:cNvPr>
          <p:cNvSpPr/>
          <p:nvPr/>
        </p:nvSpPr>
        <p:spPr>
          <a:xfrm>
            <a:off x="6972478" y="4473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0" name="正方形/長方形 39">
            <a:extLst>
              <a:ext uri="{FF2B5EF4-FFF2-40B4-BE49-F238E27FC236}">
                <a16:creationId xmlns:a16="http://schemas.microsoft.com/office/drawing/2014/main" id="{C22F8D24-952D-6A2E-C5B7-E5CF0A6E8A8C}"/>
              </a:ext>
            </a:extLst>
          </p:cNvPr>
          <p:cNvSpPr/>
          <p:nvPr/>
        </p:nvSpPr>
        <p:spPr>
          <a:xfrm>
            <a:off x="5928478" y="4473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1" name="正方形/長方形 40">
            <a:extLst>
              <a:ext uri="{FF2B5EF4-FFF2-40B4-BE49-F238E27FC236}">
                <a16:creationId xmlns:a16="http://schemas.microsoft.com/office/drawing/2014/main" id="{85A834E0-08F7-F6B4-D2E1-7AC2D1E01AB0}"/>
              </a:ext>
            </a:extLst>
          </p:cNvPr>
          <p:cNvSpPr/>
          <p:nvPr/>
        </p:nvSpPr>
        <p:spPr>
          <a:xfrm>
            <a:off x="8016478" y="4473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2" name="テキスト ボックス 41">
            <a:extLst>
              <a:ext uri="{FF2B5EF4-FFF2-40B4-BE49-F238E27FC236}">
                <a16:creationId xmlns:a16="http://schemas.microsoft.com/office/drawing/2014/main" id="{999DE83E-78EF-00F6-4CAF-499D7578E3AB}"/>
              </a:ext>
            </a:extLst>
          </p:cNvPr>
          <p:cNvSpPr txBox="1"/>
          <p:nvPr/>
        </p:nvSpPr>
        <p:spPr>
          <a:xfrm>
            <a:off x="4881838" y="4781606"/>
            <a:ext cx="972000" cy="465257"/>
          </a:xfrm>
          <a:prstGeom prst="rect">
            <a:avLst/>
          </a:prstGeom>
          <a:solidFill>
            <a:srgbClr val="AF1932"/>
          </a:solidFill>
        </p:spPr>
        <p:txBody>
          <a:bodyPr wrap="square" lIns="0" tIns="0" rIns="0" bIns="0" rtlCol="0" anchor="ctr" anchorCtr="0">
            <a:noAutofit/>
          </a:bodyPr>
          <a:lstStyle/>
          <a:p>
            <a:pPr algn="ctr" defTabSz="228594">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システム刷新</a:t>
            </a:r>
            <a:br>
              <a:rPr lang="en-US" altLang="ja-JP" sz="1000" b="1">
                <a:solidFill>
                  <a:srgbClr val="FFFFFF"/>
                </a:solidFill>
                <a:latin typeface="Yu Gothic UI" panose="020B0500000000000000" pitchFamily="50" charset="-128"/>
                <a:ea typeface="Yu Gothic UI" panose="020B0500000000000000" pitchFamily="50" charset="-128"/>
              </a:rPr>
            </a:br>
            <a:r>
              <a:rPr lang="ja-JP" altLang="en-US" sz="1000" b="1">
                <a:solidFill>
                  <a:srgbClr val="FFFFFF"/>
                </a:solidFill>
                <a:latin typeface="Yu Gothic UI" panose="020B0500000000000000" pitchFamily="50" charset="-128"/>
                <a:ea typeface="Yu Gothic UI" panose="020B0500000000000000" pitchFamily="50" charset="-128"/>
              </a:rPr>
              <a:t>の推進</a:t>
            </a:r>
            <a:endParaRPr lang="en-US" altLang="ja-JP" sz="1000" b="1">
              <a:solidFill>
                <a:srgbClr val="FFFFFF"/>
              </a:solidFill>
              <a:latin typeface="Yu Gothic UI" panose="020B0500000000000000" pitchFamily="50" charset="-128"/>
              <a:ea typeface="Yu Gothic UI" panose="020B0500000000000000" pitchFamily="50" charset="-128"/>
            </a:endParaRPr>
          </a:p>
        </p:txBody>
      </p:sp>
      <p:sp>
        <p:nvSpPr>
          <p:cNvPr id="43" name="ホームベース 30">
            <a:extLst>
              <a:ext uri="{FF2B5EF4-FFF2-40B4-BE49-F238E27FC236}">
                <a16:creationId xmlns:a16="http://schemas.microsoft.com/office/drawing/2014/main" id="{922ED244-A7D7-6A18-F5E8-2E9C98ABDBF1}"/>
              </a:ext>
            </a:extLst>
          </p:cNvPr>
          <p:cNvSpPr/>
          <p:nvPr/>
        </p:nvSpPr>
        <p:spPr>
          <a:xfrm>
            <a:off x="5946062" y="4823434"/>
            <a:ext cx="3063122" cy="3816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1000">
                <a:solidFill>
                  <a:schemeClr val="tx1"/>
                </a:solidFill>
                <a:latin typeface="Yu Gothic UI" panose="020B0500000000000000" pitchFamily="50" charset="-128"/>
                <a:ea typeface="Yu Gothic UI" panose="020B0500000000000000" pitchFamily="50" charset="-128"/>
              </a:rPr>
              <a:t>企画協議・支援</a:t>
            </a:r>
          </a:p>
        </p:txBody>
      </p:sp>
      <p:sp>
        <p:nvSpPr>
          <p:cNvPr id="44" name="テキスト ボックス 43">
            <a:extLst>
              <a:ext uri="{FF2B5EF4-FFF2-40B4-BE49-F238E27FC236}">
                <a16:creationId xmlns:a16="http://schemas.microsoft.com/office/drawing/2014/main" id="{5DD4DF2B-A62B-6862-ED99-DE96D646FE18}"/>
              </a:ext>
            </a:extLst>
          </p:cNvPr>
          <p:cNvSpPr txBox="1"/>
          <p:nvPr/>
        </p:nvSpPr>
        <p:spPr>
          <a:xfrm>
            <a:off x="4876800" y="5325943"/>
            <a:ext cx="972000" cy="465257"/>
          </a:xfrm>
          <a:prstGeom prst="rect">
            <a:avLst/>
          </a:prstGeom>
          <a:solidFill>
            <a:srgbClr val="AF1932"/>
          </a:solidFill>
        </p:spPr>
        <p:txBody>
          <a:bodyPr wrap="square" lIns="0" tIns="0" rIns="0" bIns="0" rtlCol="0" anchor="ctr" anchorCtr="0">
            <a:noAutofit/>
          </a:bodyPr>
          <a:lstStyle/>
          <a:p>
            <a:pPr algn="ctr" defTabSz="228594">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共通クラウド</a:t>
            </a:r>
            <a:br>
              <a:rPr lang="en-US" altLang="ja-JP" sz="1000" b="1">
                <a:solidFill>
                  <a:srgbClr val="FFFFFF"/>
                </a:solidFill>
                <a:latin typeface="Yu Gothic UI" panose="020B0500000000000000" pitchFamily="50" charset="-128"/>
                <a:ea typeface="Yu Gothic UI" panose="020B0500000000000000" pitchFamily="50" charset="-128"/>
              </a:rPr>
            </a:br>
            <a:r>
              <a:rPr lang="ja-JP" altLang="en-US" sz="1000" b="1">
                <a:solidFill>
                  <a:srgbClr val="FFFFFF"/>
                </a:solidFill>
                <a:latin typeface="Yu Gothic UI" panose="020B0500000000000000" pitchFamily="50" charset="-128"/>
                <a:ea typeface="Yu Gothic UI" panose="020B0500000000000000" pitchFamily="50" charset="-128"/>
              </a:rPr>
              <a:t>サービス</a:t>
            </a:r>
            <a:endParaRPr lang="en-US" altLang="ja-JP" sz="1000">
              <a:solidFill>
                <a:srgbClr val="000000"/>
              </a:solidFill>
              <a:latin typeface="Yu Gothic UI" panose="020B0500000000000000" pitchFamily="50" charset="-128"/>
              <a:ea typeface="Yu Gothic UI" panose="020B0500000000000000" pitchFamily="50" charset="-128"/>
            </a:endParaRPr>
          </a:p>
        </p:txBody>
      </p:sp>
      <p:grpSp>
        <p:nvGrpSpPr>
          <p:cNvPr id="3" name="グループ化 2">
            <a:extLst>
              <a:ext uri="{FF2B5EF4-FFF2-40B4-BE49-F238E27FC236}">
                <a16:creationId xmlns:a16="http://schemas.microsoft.com/office/drawing/2014/main" id="{EE5A570A-F955-CAD6-2661-F2E5945E8E71}"/>
              </a:ext>
            </a:extLst>
          </p:cNvPr>
          <p:cNvGrpSpPr/>
          <p:nvPr/>
        </p:nvGrpSpPr>
        <p:grpSpPr>
          <a:xfrm>
            <a:off x="4881600" y="892800"/>
            <a:ext cx="2011895" cy="243520"/>
            <a:chOff x="528309" y="3016181"/>
            <a:chExt cx="2011895" cy="243520"/>
          </a:xfrm>
        </p:grpSpPr>
        <p:sp>
          <p:nvSpPr>
            <p:cNvPr id="4" name="正方形/長方形 3">
              <a:extLst>
                <a:ext uri="{FF2B5EF4-FFF2-40B4-BE49-F238E27FC236}">
                  <a16:creationId xmlns:a16="http://schemas.microsoft.com/office/drawing/2014/main" id="{21D0390F-19F0-0ABB-E61A-1E29180F583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F350128A-BBE2-16C4-427D-70092EA3EC89}"/>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6" name="タイトル 20">
            <a:extLst>
              <a:ext uri="{FF2B5EF4-FFF2-40B4-BE49-F238E27FC236}">
                <a16:creationId xmlns:a16="http://schemas.microsoft.com/office/drawing/2014/main" id="{27AD0E84-F79E-D6B3-F280-5BF343D27475}"/>
              </a:ext>
            </a:extLst>
          </p:cNvPr>
          <p:cNvSpPr>
            <a:spLocks noGrp="1"/>
          </p:cNvSpPr>
          <p:nvPr>
            <p:ph type="title"/>
          </p:nvPr>
        </p:nvSpPr>
        <p:spPr>
          <a:xfrm>
            <a:off x="446400" y="85725"/>
            <a:ext cx="4811400" cy="728793"/>
          </a:xfrm>
        </p:spPr>
        <p:txBody>
          <a:bodyPr/>
          <a:lstStyle/>
          <a:p>
            <a:r>
              <a:rPr kumimoji="1" lang="ja-JP" altLang="en-US"/>
              <a:t>システム刷新計画の推進​</a:t>
            </a:r>
            <a:br>
              <a:rPr lang="ja-JP" altLang="en-US"/>
            </a:br>
            <a:endParaRPr lang="ja-JP" altLang="en-US"/>
          </a:p>
        </p:txBody>
      </p:sp>
      <p:sp>
        <p:nvSpPr>
          <p:cNvPr id="13" name="ホームベース 30">
            <a:extLst>
              <a:ext uri="{FF2B5EF4-FFF2-40B4-BE49-F238E27FC236}">
                <a16:creationId xmlns:a16="http://schemas.microsoft.com/office/drawing/2014/main" id="{53728EC4-B61D-21F5-EA95-6B17CBF15E77}"/>
              </a:ext>
            </a:extLst>
          </p:cNvPr>
          <p:cNvSpPr/>
          <p:nvPr/>
        </p:nvSpPr>
        <p:spPr>
          <a:xfrm>
            <a:off x="5946062" y="5368363"/>
            <a:ext cx="3063600" cy="38041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1000">
                <a:solidFill>
                  <a:srgbClr val="000000"/>
                </a:solidFill>
                <a:latin typeface="Yu Gothic UI" panose="020B0500000000000000" pitchFamily="50" charset="-128"/>
                <a:ea typeface="Yu Gothic UI" panose="020B0500000000000000" pitchFamily="50" charset="-128"/>
              </a:rPr>
              <a:t>運用及び移行支援​</a:t>
            </a:r>
          </a:p>
        </p:txBody>
      </p:sp>
    </p:spTree>
    <p:extLst>
      <p:ext uri="{BB962C8B-B14F-4D97-AF65-F5344CB8AC3E}">
        <p14:creationId xmlns:p14="http://schemas.microsoft.com/office/powerpoint/2010/main" val="1678172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06545-5976-365D-8D6A-2430950B9540}"/>
            </a:ext>
          </a:extLst>
        </p:cNvPr>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D60821D2-5EF7-2625-4489-1B89D014744F}"/>
              </a:ext>
            </a:extLst>
          </p:cNvPr>
          <p:cNvSpPr/>
          <p:nvPr/>
        </p:nvSpPr>
        <p:spPr>
          <a:xfrm>
            <a:off x="445009" y="8932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graphicFrame>
        <p:nvGraphicFramePr>
          <p:cNvPr id="31" name="表 30">
            <a:extLst>
              <a:ext uri="{FF2B5EF4-FFF2-40B4-BE49-F238E27FC236}">
                <a16:creationId xmlns:a16="http://schemas.microsoft.com/office/drawing/2014/main" id="{D9CD9417-55D4-EAAE-236E-59ABE0E138D8}"/>
              </a:ext>
            </a:extLst>
          </p:cNvPr>
          <p:cNvGraphicFramePr>
            <a:graphicFrameLocks noGrp="1"/>
          </p:cNvGraphicFramePr>
          <p:nvPr>
            <p:extLst>
              <p:ext uri="{D42A27DB-BD31-4B8C-83A1-F6EECF244321}">
                <p14:modId xmlns:p14="http://schemas.microsoft.com/office/powerpoint/2010/main" val="1582042302"/>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2" name="テキスト プレースホルダー 3">
            <a:extLst>
              <a:ext uri="{FF2B5EF4-FFF2-40B4-BE49-F238E27FC236}">
                <a16:creationId xmlns:a16="http://schemas.microsoft.com/office/drawing/2014/main" id="{07CE06DF-3351-5B50-80D2-448D22888F77}"/>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現在、庁内の業務において、 </a:t>
            </a:r>
            <a:r>
              <a:rPr lang="en-US" altLang="ja-JP"/>
              <a:t>Excel</a:t>
            </a:r>
            <a:r>
              <a:rPr lang="ja-JP" altLang="en-US"/>
              <a:t>やメールなどを利用した非効率的な事務処理が多く行われているが、それらをシステム化するには予算確保や調達・開発に多くの時間と費用が必要となる​。</a:t>
            </a:r>
          </a:p>
          <a:p>
            <a:pPr>
              <a:lnSpc>
                <a:spcPts val="1500"/>
              </a:lnSpc>
            </a:pPr>
            <a:r>
              <a:rPr lang="ja-JP" altLang="en-US"/>
              <a:t>これらの課題解決のために、プログラミングの知識やスキルが無くてもシステムやアプリケーションの構築ができるノーコードツールを導入し、デジタル統括室が各部局を支援しながらシステムの職員内製化と</a:t>
            </a:r>
            <a:r>
              <a:rPr lang="en-US" altLang="ja-JP"/>
              <a:t>BPR</a:t>
            </a:r>
            <a:r>
              <a:rPr lang="ja-JP" altLang="en-US"/>
              <a:t>を進める​。</a:t>
            </a:r>
          </a:p>
          <a:p>
            <a:pPr>
              <a:lnSpc>
                <a:spcPts val="1500"/>
              </a:lnSpc>
            </a:pPr>
            <a:r>
              <a:rPr lang="ja-JP" altLang="en-US"/>
              <a:t>また、ノーコードツール活用事例の庁内向け情報発信をすることでシステムの職員内製化の気運を醸成し、従来のアナログ的な業務の進め方やシステム開発手法から脱却し、業務の効率化や経費削減、スピード開発を実現する​。</a:t>
            </a:r>
          </a:p>
        </p:txBody>
      </p:sp>
      <p:sp>
        <p:nvSpPr>
          <p:cNvPr id="37" name="テキスト プレースホルダー 12">
            <a:extLst>
              <a:ext uri="{FF2B5EF4-FFF2-40B4-BE49-F238E27FC236}">
                <a16:creationId xmlns:a16="http://schemas.microsoft.com/office/drawing/2014/main" id="{458E47F5-4AA5-61B9-5ACA-64F5916D6155}"/>
              </a:ext>
            </a:extLst>
          </p:cNvPr>
          <p:cNvSpPr txBox="1">
            <a:spLocks/>
          </p:cNvSpPr>
          <p:nvPr/>
        </p:nvSpPr>
        <p:spPr>
          <a:xfrm>
            <a:off x="457200" y="3810000"/>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en-US" altLang="ja-JP"/>
              <a:t>2023</a:t>
            </a:r>
            <a:r>
              <a:rPr lang="ja-JP" altLang="en-US"/>
              <a:t>年６月からノーコードツールの本格運用を開始し、職員向け勉強会や相談会、情報発信を実施</a:t>
            </a:r>
          </a:p>
          <a:p>
            <a:pPr>
              <a:lnSpc>
                <a:spcPts val="1500"/>
              </a:lnSpc>
            </a:pPr>
            <a:r>
              <a:rPr lang="ja-JP" altLang="en-US"/>
              <a:t>具体的な業務での活用に向けて、デジタル統括室がシステム開発を支援</a:t>
            </a:r>
          </a:p>
          <a:p>
            <a:pPr>
              <a:lnSpc>
                <a:spcPts val="1500"/>
              </a:lnSpc>
            </a:pPr>
            <a:r>
              <a:rPr lang="ja-JP" altLang="en-US"/>
              <a:t>個人情報の取扱い等の運用ルールを整備・シングルサインオンを導入</a:t>
            </a:r>
          </a:p>
        </p:txBody>
      </p:sp>
      <p:grpSp>
        <p:nvGrpSpPr>
          <p:cNvPr id="38" name="グループ化 37">
            <a:extLst>
              <a:ext uri="{FF2B5EF4-FFF2-40B4-BE49-F238E27FC236}">
                <a16:creationId xmlns:a16="http://schemas.microsoft.com/office/drawing/2014/main" id="{40F5DFC2-84EC-0C28-8EE9-B28C81D00B87}"/>
              </a:ext>
            </a:extLst>
          </p:cNvPr>
          <p:cNvGrpSpPr/>
          <p:nvPr/>
        </p:nvGrpSpPr>
        <p:grpSpPr>
          <a:xfrm>
            <a:off x="447675" y="3505200"/>
            <a:ext cx="1375502" cy="243520"/>
            <a:chOff x="528309" y="7695403"/>
            <a:chExt cx="1375502" cy="243520"/>
          </a:xfrm>
        </p:grpSpPr>
        <p:sp>
          <p:nvSpPr>
            <p:cNvPr id="48" name="正方形/長方形 47">
              <a:extLst>
                <a:ext uri="{FF2B5EF4-FFF2-40B4-BE49-F238E27FC236}">
                  <a16:creationId xmlns:a16="http://schemas.microsoft.com/office/drawing/2014/main" id="{94E02177-65F4-BAB0-CEBF-D5797470B69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36C2E0B2-FBC8-4B1F-7F71-171A3D9B4FBB}"/>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7" name="テキスト プレースホルダー 12">
            <a:extLst>
              <a:ext uri="{FF2B5EF4-FFF2-40B4-BE49-F238E27FC236}">
                <a16:creationId xmlns:a16="http://schemas.microsoft.com/office/drawing/2014/main" id="{080F3CA6-6C5B-C8ED-8553-E58AF123ADBD}"/>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ノーコードツールを活用し、システム化されていない非効率的な業務の</a:t>
            </a:r>
            <a:r>
              <a:rPr kumimoji="1" lang="en-US" altLang="ja-JP"/>
              <a:t>BPR</a:t>
            </a:r>
            <a:r>
              <a:rPr kumimoji="1" lang="ja-JP" altLang="en-US"/>
              <a:t>を進め、効率化・最適化された業務の仕組みへと変革していること。</a:t>
            </a:r>
          </a:p>
        </p:txBody>
      </p:sp>
      <p:sp>
        <p:nvSpPr>
          <p:cNvPr id="88" name="テキスト プレースホルダー 12">
            <a:extLst>
              <a:ext uri="{FF2B5EF4-FFF2-40B4-BE49-F238E27FC236}">
                <a16:creationId xmlns:a16="http://schemas.microsoft.com/office/drawing/2014/main" id="{355A3AED-4A20-F230-6952-388512E580CD}"/>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ノーコードツールを活用したアプリの運用を開始した業務数（累計）</a:t>
            </a:r>
          </a:p>
        </p:txBody>
      </p:sp>
      <p:sp>
        <p:nvSpPr>
          <p:cNvPr id="89" name="正方形/長方形 88">
            <a:extLst>
              <a:ext uri="{FF2B5EF4-FFF2-40B4-BE49-F238E27FC236}">
                <a16:creationId xmlns:a16="http://schemas.microsoft.com/office/drawing/2014/main" id="{99675197-D48C-AAB0-DBC1-5D445AAF9EDC}"/>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90" name="正方形/長方形 89">
            <a:extLst>
              <a:ext uri="{FF2B5EF4-FFF2-40B4-BE49-F238E27FC236}">
                <a16:creationId xmlns:a16="http://schemas.microsoft.com/office/drawing/2014/main" id="{0D9AAB40-E922-48C5-7343-3DFEC84D9340}"/>
              </a:ext>
            </a:extLst>
          </p:cNvPr>
          <p:cNvSpPr/>
          <p:nvPr/>
        </p:nvSpPr>
        <p:spPr>
          <a:xfrm>
            <a:off x="4860000" y="1981200"/>
            <a:ext cx="972000" cy="152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92" name="スライド番号プレースホルダー 2">
            <a:extLst>
              <a:ext uri="{FF2B5EF4-FFF2-40B4-BE49-F238E27FC236}">
                <a16:creationId xmlns:a16="http://schemas.microsoft.com/office/drawing/2014/main" id="{C21F975A-22BF-510D-D24B-543FDC06EC55}"/>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91</a:t>
            </a:fld>
            <a:endParaRPr kumimoji="1" lang="en-GB">
              <a:latin typeface="Yu Gothic UI" panose="020B0500000000000000" pitchFamily="50" charset="-128"/>
              <a:ea typeface="Yu Gothic UI" panose="020B0500000000000000" pitchFamily="50" charset="-128"/>
            </a:endParaRPr>
          </a:p>
        </p:txBody>
      </p:sp>
      <p:grpSp>
        <p:nvGrpSpPr>
          <p:cNvPr id="93" name="グループ化 92">
            <a:extLst>
              <a:ext uri="{FF2B5EF4-FFF2-40B4-BE49-F238E27FC236}">
                <a16:creationId xmlns:a16="http://schemas.microsoft.com/office/drawing/2014/main" id="{5A21C5D1-F14A-47CB-5CE9-C9049A979133}"/>
              </a:ext>
            </a:extLst>
          </p:cNvPr>
          <p:cNvGrpSpPr/>
          <p:nvPr/>
        </p:nvGrpSpPr>
        <p:grpSpPr>
          <a:xfrm>
            <a:off x="4881838" y="3886200"/>
            <a:ext cx="1157494" cy="243520"/>
            <a:chOff x="528309" y="7695403"/>
            <a:chExt cx="1157494" cy="243520"/>
          </a:xfrm>
        </p:grpSpPr>
        <p:sp>
          <p:nvSpPr>
            <p:cNvPr id="94" name="正方形/長方形 93">
              <a:extLst>
                <a:ext uri="{FF2B5EF4-FFF2-40B4-BE49-F238E27FC236}">
                  <a16:creationId xmlns:a16="http://schemas.microsoft.com/office/drawing/2014/main" id="{C5552BF9-1B53-4C1E-1452-219F01185F0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1A558F3E-5D99-2C5A-6F12-58F3F87DBE76}"/>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96" name="正方形/長方形 95">
            <a:extLst>
              <a:ext uri="{FF2B5EF4-FFF2-40B4-BE49-F238E27FC236}">
                <a16:creationId xmlns:a16="http://schemas.microsoft.com/office/drawing/2014/main" id="{99B8C14E-317C-0977-3C76-03C012EE33F3}"/>
              </a:ext>
            </a:extLst>
          </p:cNvPr>
          <p:cNvSpPr/>
          <p:nvPr/>
        </p:nvSpPr>
        <p:spPr>
          <a:xfrm>
            <a:off x="6972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7" name="正方形/長方形 96">
            <a:extLst>
              <a:ext uri="{FF2B5EF4-FFF2-40B4-BE49-F238E27FC236}">
                <a16:creationId xmlns:a16="http://schemas.microsoft.com/office/drawing/2014/main" id="{054E4F6D-166A-0219-219F-05D5AF45F940}"/>
              </a:ext>
            </a:extLst>
          </p:cNvPr>
          <p:cNvSpPr/>
          <p:nvPr/>
        </p:nvSpPr>
        <p:spPr>
          <a:xfrm>
            <a:off x="5928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8" name="正方形/長方形 97">
            <a:extLst>
              <a:ext uri="{FF2B5EF4-FFF2-40B4-BE49-F238E27FC236}">
                <a16:creationId xmlns:a16="http://schemas.microsoft.com/office/drawing/2014/main" id="{75E0E266-64B1-CFC8-BCC0-4100DBC626E9}"/>
              </a:ext>
            </a:extLst>
          </p:cNvPr>
          <p:cNvSpPr/>
          <p:nvPr/>
        </p:nvSpPr>
        <p:spPr>
          <a:xfrm>
            <a:off x="8016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9" name="テキスト ボックス 98">
            <a:extLst>
              <a:ext uri="{FF2B5EF4-FFF2-40B4-BE49-F238E27FC236}">
                <a16:creationId xmlns:a16="http://schemas.microsoft.com/office/drawing/2014/main" id="{BD65AB63-C408-0D92-57DB-05A60D2819A9}"/>
              </a:ext>
            </a:extLst>
          </p:cNvPr>
          <p:cNvSpPr txBox="1"/>
          <p:nvPr/>
        </p:nvSpPr>
        <p:spPr>
          <a:xfrm>
            <a:off x="4881838" y="45530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ツール運用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00" name="ホームベース 30">
            <a:extLst>
              <a:ext uri="{FF2B5EF4-FFF2-40B4-BE49-F238E27FC236}">
                <a16:creationId xmlns:a16="http://schemas.microsoft.com/office/drawing/2014/main" id="{D67053EE-0D15-90E9-E136-B451D29C87F2}"/>
              </a:ext>
            </a:extLst>
          </p:cNvPr>
          <p:cNvSpPr/>
          <p:nvPr/>
        </p:nvSpPr>
        <p:spPr>
          <a:xfrm>
            <a:off x="5928478" y="4553006"/>
            <a:ext cx="306816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en-US" altLang="ja-JP" sz="900">
                <a:solidFill>
                  <a:srgbClr val="000000"/>
                </a:solidFill>
                <a:latin typeface="Yu Gothic UI" panose="020B0500000000000000" pitchFamily="50" charset="-128"/>
                <a:ea typeface="Yu Gothic UI" panose="020B0500000000000000" pitchFamily="50" charset="-128"/>
              </a:rPr>
              <a:t>BPR</a:t>
            </a:r>
            <a:r>
              <a:rPr kumimoji="1" lang="ja-JP" altLang="en-US" sz="900">
                <a:solidFill>
                  <a:srgbClr val="000000"/>
                </a:solidFill>
                <a:latin typeface="Yu Gothic UI" panose="020B0500000000000000" pitchFamily="50" charset="-128"/>
                <a:ea typeface="Yu Gothic UI" panose="020B0500000000000000" pitchFamily="50" charset="-128"/>
              </a:rPr>
              <a:t>・アプリ開発・研修</a:t>
            </a:r>
          </a:p>
        </p:txBody>
      </p:sp>
      <p:cxnSp>
        <p:nvCxnSpPr>
          <p:cNvPr id="2" name="直線コネクタ 1">
            <a:extLst>
              <a:ext uri="{FF2B5EF4-FFF2-40B4-BE49-F238E27FC236}">
                <a16:creationId xmlns:a16="http://schemas.microsoft.com/office/drawing/2014/main" id="{CA6D8975-12B6-9FD3-DAD2-D5FB4300D61D}"/>
              </a:ext>
            </a:extLst>
          </p:cNvPr>
          <p:cNvCxnSpPr>
            <a:cxnSpLocks/>
          </p:cNvCxnSpPr>
          <p:nvPr/>
        </p:nvCxnSpPr>
        <p:spPr>
          <a:xfrm>
            <a:off x="3587561" y="5934263"/>
            <a:ext cx="0" cy="363128"/>
          </a:xfrm>
          <a:prstGeom prst="line">
            <a:avLst/>
          </a:prstGeom>
          <a:ln w="57150">
            <a:solidFill>
              <a:srgbClr val="F9D7DD"/>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01B20ED4-DB93-DC04-ADF4-5B0504AF98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681" y="5354844"/>
            <a:ext cx="291360" cy="291360"/>
          </a:xfrm>
          <a:prstGeom prst="rect">
            <a:avLst/>
          </a:prstGeom>
        </p:spPr>
      </p:pic>
      <p:pic>
        <p:nvPicPr>
          <p:cNvPr id="4" name="図 3">
            <a:extLst>
              <a:ext uri="{FF2B5EF4-FFF2-40B4-BE49-F238E27FC236}">
                <a16:creationId xmlns:a16="http://schemas.microsoft.com/office/drawing/2014/main" id="{D4F96F45-3BB5-94E4-FF02-5FCA07931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1497" y="6427660"/>
            <a:ext cx="201740" cy="201740"/>
          </a:xfrm>
          <a:prstGeom prst="rect">
            <a:avLst/>
          </a:prstGeom>
        </p:spPr>
      </p:pic>
      <p:pic>
        <p:nvPicPr>
          <p:cNvPr id="5" name="図 4">
            <a:extLst>
              <a:ext uri="{FF2B5EF4-FFF2-40B4-BE49-F238E27FC236}">
                <a16:creationId xmlns:a16="http://schemas.microsoft.com/office/drawing/2014/main" id="{8556AC42-23B2-91B2-0F13-C1D26C63F5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812" y="5354844"/>
            <a:ext cx="291360" cy="291360"/>
          </a:xfrm>
          <a:prstGeom prst="rect">
            <a:avLst/>
          </a:prstGeom>
        </p:spPr>
      </p:pic>
      <p:pic>
        <p:nvPicPr>
          <p:cNvPr id="6" name="図 5">
            <a:extLst>
              <a:ext uri="{FF2B5EF4-FFF2-40B4-BE49-F238E27FC236}">
                <a16:creationId xmlns:a16="http://schemas.microsoft.com/office/drawing/2014/main" id="{05694F1C-FAC4-AABC-7E57-11EF82B081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8943" y="5354844"/>
            <a:ext cx="291360" cy="291360"/>
          </a:xfrm>
          <a:prstGeom prst="rect">
            <a:avLst/>
          </a:prstGeom>
        </p:spPr>
      </p:pic>
      <p:pic>
        <p:nvPicPr>
          <p:cNvPr id="8" name="図 7">
            <a:extLst>
              <a:ext uri="{FF2B5EF4-FFF2-40B4-BE49-F238E27FC236}">
                <a16:creationId xmlns:a16="http://schemas.microsoft.com/office/drawing/2014/main" id="{A365DBC5-1585-3270-E50A-E81AABA48B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5074" y="5354844"/>
            <a:ext cx="291360" cy="291360"/>
          </a:xfrm>
          <a:prstGeom prst="rect">
            <a:avLst/>
          </a:prstGeom>
        </p:spPr>
      </p:pic>
      <p:sp>
        <p:nvSpPr>
          <p:cNvPr id="9" name="十字形 8">
            <a:extLst>
              <a:ext uri="{FF2B5EF4-FFF2-40B4-BE49-F238E27FC236}">
                <a16:creationId xmlns:a16="http://schemas.microsoft.com/office/drawing/2014/main" id="{5FE78FA6-98C9-5051-A064-AB24CA48840E}"/>
              </a:ext>
            </a:extLst>
          </p:cNvPr>
          <p:cNvSpPr/>
          <p:nvPr/>
        </p:nvSpPr>
        <p:spPr>
          <a:xfrm>
            <a:off x="1723691" y="5491892"/>
            <a:ext cx="61383" cy="61009"/>
          </a:xfrm>
          <a:prstGeom prst="plus">
            <a:avLst>
              <a:gd name="adj" fmla="val 3823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10" name="十字形 9">
            <a:extLst>
              <a:ext uri="{FF2B5EF4-FFF2-40B4-BE49-F238E27FC236}">
                <a16:creationId xmlns:a16="http://schemas.microsoft.com/office/drawing/2014/main" id="{5C9BC539-50CA-F4CC-3683-974BF1E218FA}"/>
              </a:ext>
            </a:extLst>
          </p:cNvPr>
          <p:cNvSpPr/>
          <p:nvPr/>
        </p:nvSpPr>
        <p:spPr>
          <a:xfrm>
            <a:off x="1364172" y="5491892"/>
            <a:ext cx="61383" cy="61009"/>
          </a:xfrm>
          <a:prstGeom prst="plus">
            <a:avLst>
              <a:gd name="adj" fmla="val 3823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11" name="十字形 10">
            <a:extLst>
              <a:ext uri="{FF2B5EF4-FFF2-40B4-BE49-F238E27FC236}">
                <a16:creationId xmlns:a16="http://schemas.microsoft.com/office/drawing/2014/main" id="{E7BB9B09-19E9-428F-0267-179BF1C339A6}"/>
              </a:ext>
            </a:extLst>
          </p:cNvPr>
          <p:cNvSpPr/>
          <p:nvPr/>
        </p:nvSpPr>
        <p:spPr>
          <a:xfrm>
            <a:off x="1008432" y="5491891"/>
            <a:ext cx="61383" cy="61009"/>
          </a:xfrm>
          <a:prstGeom prst="plus">
            <a:avLst>
              <a:gd name="adj" fmla="val 3823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448C4965-AC72-7CE8-9DE8-56E72223B13D}"/>
              </a:ext>
            </a:extLst>
          </p:cNvPr>
          <p:cNvSpPr txBox="1"/>
          <p:nvPr/>
        </p:nvSpPr>
        <p:spPr>
          <a:xfrm>
            <a:off x="2009600" y="5437756"/>
            <a:ext cx="291360" cy="169277"/>
          </a:xfrm>
          <a:prstGeom prst="rect">
            <a:avLst/>
          </a:prstGeom>
          <a:noFill/>
        </p:spPr>
        <p:txBody>
          <a:bodyPr wrap="square" rtlCol="0">
            <a:spAutoFit/>
          </a:bodyPr>
          <a:lstStyle/>
          <a:p>
            <a:r>
              <a:rPr kumimoji="1" lang="ja-JP" altLang="en-US" sz="500" b="1">
                <a:solidFill>
                  <a:schemeClr val="tx1">
                    <a:lumMod val="50000"/>
                    <a:lumOff val="50000"/>
                  </a:schemeClr>
                </a:solidFill>
                <a:latin typeface="Yu Gothic UI" panose="020B0500000000000000" pitchFamily="50" charset="-128"/>
                <a:ea typeface="Yu Gothic UI" panose="020B0500000000000000" pitchFamily="50" charset="-128"/>
              </a:rPr>
              <a:t>・・・</a:t>
            </a:r>
          </a:p>
        </p:txBody>
      </p:sp>
      <p:sp>
        <p:nvSpPr>
          <p:cNvPr id="13" name="四角形: 角を丸くする 12">
            <a:extLst>
              <a:ext uri="{FF2B5EF4-FFF2-40B4-BE49-F238E27FC236}">
                <a16:creationId xmlns:a16="http://schemas.microsoft.com/office/drawing/2014/main" id="{5C94C63A-2FC2-3357-7A95-9D25C29EE7E1}"/>
              </a:ext>
            </a:extLst>
          </p:cNvPr>
          <p:cNvSpPr/>
          <p:nvPr/>
        </p:nvSpPr>
        <p:spPr>
          <a:xfrm>
            <a:off x="769431" y="5115369"/>
            <a:ext cx="1210100" cy="188553"/>
          </a:xfrm>
          <a:prstGeom prst="roundRect">
            <a:avLst>
              <a:gd name="adj" fmla="val 17445"/>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lumMod val="75000"/>
                    <a:lumOff val="25000"/>
                  </a:schemeClr>
                </a:solidFill>
                <a:latin typeface="Yu Gothic UI" panose="020B0500000000000000" pitchFamily="50" charset="-128"/>
                <a:ea typeface="Yu Gothic UI" panose="020B0500000000000000" pitchFamily="50" charset="-128"/>
              </a:rPr>
              <a:t>集計に時間がかかる</a:t>
            </a:r>
          </a:p>
        </p:txBody>
      </p:sp>
      <p:pic>
        <p:nvPicPr>
          <p:cNvPr id="14" name="図 13">
            <a:extLst>
              <a:ext uri="{FF2B5EF4-FFF2-40B4-BE49-F238E27FC236}">
                <a16:creationId xmlns:a16="http://schemas.microsoft.com/office/drawing/2014/main" id="{FF59EDB3-14D8-1693-ABD8-86991E79CA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318" y="6177236"/>
            <a:ext cx="262860" cy="262860"/>
          </a:xfrm>
          <a:prstGeom prst="rect">
            <a:avLst/>
          </a:prstGeom>
        </p:spPr>
      </p:pic>
      <p:pic>
        <p:nvPicPr>
          <p:cNvPr id="15" name="図 14">
            <a:extLst>
              <a:ext uri="{FF2B5EF4-FFF2-40B4-BE49-F238E27FC236}">
                <a16:creationId xmlns:a16="http://schemas.microsoft.com/office/drawing/2014/main" id="{2FB77581-59B4-8091-E9F6-10A33EDA73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0647" y="6427660"/>
            <a:ext cx="201740" cy="201740"/>
          </a:xfrm>
          <a:prstGeom prst="rect">
            <a:avLst/>
          </a:prstGeom>
        </p:spPr>
      </p:pic>
      <p:pic>
        <p:nvPicPr>
          <p:cNvPr id="16" name="図 15">
            <a:extLst>
              <a:ext uri="{FF2B5EF4-FFF2-40B4-BE49-F238E27FC236}">
                <a16:creationId xmlns:a16="http://schemas.microsoft.com/office/drawing/2014/main" id="{1F6924B5-B57E-FD20-FA49-8FD00E37AF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7116" y="6177236"/>
            <a:ext cx="262860" cy="262860"/>
          </a:xfrm>
          <a:prstGeom prst="rect">
            <a:avLst/>
          </a:prstGeom>
        </p:spPr>
      </p:pic>
      <p:sp>
        <p:nvSpPr>
          <p:cNvPr id="17" name="四角形: 角を丸くする 16">
            <a:extLst>
              <a:ext uri="{FF2B5EF4-FFF2-40B4-BE49-F238E27FC236}">
                <a16:creationId xmlns:a16="http://schemas.microsoft.com/office/drawing/2014/main" id="{27DE70F9-0465-5CDE-59A7-94EBB2A41D9F}"/>
              </a:ext>
            </a:extLst>
          </p:cNvPr>
          <p:cNvSpPr/>
          <p:nvPr/>
        </p:nvSpPr>
        <p:spPr>
          <a:xfrm>
            <a:off x="766584" y="5794554"/>
            <a:ext cx="1210100" cy="317674"/>
          </a:xfrm>
          <a:prstGeom prst="roundRect">
            <a:avLst>
              <a:gd name="adj" fmla="val 12020"/>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lumMod val="75000"/>
                    <a:lumOff val="25000"/>
                  </a:schemeClr>
                </a:solidFill>
                <a:latin typeface="Yu Gothic UI" panose="020B0500000000000000" pitchFamily="50" charset="-128"/>
                <a:ea typeface="Yu Gothic UI" panose="020B0500000000000000" pitchFamily="50" charset="-128"/>
              </a:rPr>
              <a:t>大量のファイルとメール</a:t>
            </a:r>
            <a:endParaRPr kumimoji="1" lang="en-US" altLang="ja-JP" sz="900" b="1">
              <a:solidFill>
                <a:schemeClr val="tx1">
                  <a:lumMod val="75000"/>
                  <a:lumOff val="25000"/>
                </a:schemeClr>
              </a:solidFill>
              <a:latin typeface="Yu Gothic UI" panose="020B0500000000000000" pitchFamily="50" charset="-128"/>
              <a:ea typeface="Yu Gothic UI" panose="020B0500000000000000" pitchFamily="50" charset="-128"/>
            </a:endParaRPr>
          </a:p>
          <a:p>
            <a:pPr algn="ctr"/>
            <a:r>
              <a:rPr kumimoji="1" lang="ja-JP" altLang="en-US" sz="900" b="1">
                <a:solidFill>
                  <a:schemeClr val="tx1">
                    <a:lumMod val="75000"/>
                    <a:lumOff val="25000"/>
                  </a:schemeClr>
                </a:solidFill>
                <a:latin typeface="Yu Gothic UI" panose="020B0500000000000000" pitchFamily="50" charset="-128"/>
                <a:ea typeface="Yu Gothic UI" panose="020B0500000000000000" pitchFamily="50" charset="-128"/>
              </a:rPr>
              <a:t>最新版がわからない</a:t>
            </a:r>
          </a:p>
        </p:txBody>
      </p:sp>
      <p:pic>
        <p:nvPicPr>
          <p:cNvPr id="18" name="図 17" descr="アイコン&#10;&#10;自動的に生成された説明">
            <a:extLst>
              <a:ext uri="{FF2B5EF4-FFF2-40B4-BE49-F238E27FC236}">
                <a16:creationId xmlns:a16="http://schemas.microsoft.com/office/drawing/2014/main" id="{9CB65CBA-521B-E901-0FFC-2F83E8ECF8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5350" y="5733684"/>
            <a:ext cx="333935" cy="333935"/>
          </a:xfrm>
          <a:prstGeom prst="rect">
            <a:avLst/>
          </a:prstGeom>
        </p:spPr>
      </p:pic>
      <p:pic>
        <p:nvPicPr>
          <p:cNvPr id="20" name="図 19">
            <a:extLst>
              <a:ext uri="{FF2B5EF4-FFF2-40B4-BE49-F238E27FC236}">
                <a16:creationId xmlns:a16="http://schemas.microsoft.com/office/drawing/2014/main" id="{E9B00EFB-45BB-76DF-44DD-FA00C066EDD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25793" y="5310082"/>
            <a:ext cx="735322" cy="735322"/>
          </a:xfrm>
          <a:prstGeom prst="rect">
            <a:avLst/>
          </a:prstGeom>
        </p:spPr>
      </p:pic>
      <p:pic>
        <p:nvPicPr>
          <p:cNvPr id="22" name="図 21" descr="アイコン&#10;&#10;中程度の精度で自動的に生成された説明">
            <a:extLst>
              <a:ext uri="{FF2B5EF4-FFF2-40B4-BE49-F238E27FC236}">
                <a16:creationId xmlns:a16="http://schemas.microsoft.com/office/drawing/2014/main" id="{CB5A44BF-44C3-3F97-016F-13805616E0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09001" y="5433125"/>
            <a:ext cx="367206" cy="268256"/>
          </a:xfrm>
          <a:prstGeom prst="rect">
            <a:avLst/>
          </a:prstGeom>
        </p:spPr>
      </p:pic>
      <p:pic>
        <p:nvPicPr>
          <p:cNvPr id="26" name="図 25">
            <a:extLst>
              <a:ext uri="{FF2B5EF4-FFF2-40B4-BE49-F238E27FC236}">
                <a16:creationId xmlns:a16="http://schemas.microsoft.com/office/drawing/2014/main" id="{FF82B20F-5A4C-18FD-733D-DCB3840FABA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64918" y="6181974"/>
            <a:ext cx="445285" cy="445285"/>
          </a:xfrm>
          <a:prstGeom prst="rect">
            <a:avLst/>
          </a:prstGeom>
        </p:spPr>
      </p:pic>
      <p:sp>
        <p:nvSpPr>
          <p:cNvPr id="27" name="四角形: 角を丸くする 26">
            <a:extLst>
              <a:ext uri="{FF2B5EF4-FFF2-40B4-BE49-F238E27FC236}">
                <a16:creationId xmlns:a16="http://schemas.microsoft.com/office/drawing/2014/main" id="{63685FE2-3EB1-4654-8183-106BAD13BCE0}"/>
              </a:ext>
            </a:extLst>
          </p:cNvPr>
          <p:cNvSpPr/>
          <p:nvPr/>
        </p:nvSpPr>
        <p:spPr>
          <a:xfrm>
            <a:off x="2906965" y="5102011"/>
            <a:ext cx="1447800" cy="182783"/>
          </a:xfrm>
          <a:prstGeom prst="roundRect">
            <a:avLst>
              <a:gd name="adj" fmla="val 17445"/>
            </a:avLst>
          </a:prstGeom>
          <a:solidFill>
            <a:srgbClr val="FDF1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rgbClr val="C00000"/>
                </a:solidFill>
                <a:latin typeface="Yu Gothic UI" panose="020B0500000000000000" pitchFamily="50" charset="-128"/>
                <a:ea typeface="Yu Gothic UI" panose="020B0500000000000000" pitchFamily="50" charset="-128"/>
              </a:rPr>
              <a:t>複数人で編集・共有・管理</a:t>
            </a:r>
          </a:p>
        </p:txBody>
      </p:sp>
      <p:pic>
        <p:nvPicPr>
          <p:cNvPr id="28" name="図 27" descr="図形, 矢印&#10;&#10;中程度の精度で自動的に生成された説明">
            <a:extLst>
              <a:ext uri="{FF2B5EF4-FFF2-40B4-BE49-F238E27FC236}">
                <a16:creationId xmlns:a16="http://schemas.microsoft.com/office/drawing/2014/main" id="{558765BC-0A52-1C16-DFED-11E23C6688E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52265" y="6266475"/>
            <a:ext cx="201740" cy="201740"/>
          </a:xfrm>
          <a:prstGeom prst="rect">
            <a:avLst/>
          </a:prstGeom>
        </p:spPr>
      </p:pic>
      <p:graphicFrame>
        <p:nvGraphicFramePr>
          <p:cNvPr id="29" name="表プレースホルダー 18">
            <a:extLst>
              <a:ext uri="{FF2B5EF4-FFF2-40B4-BE49-F238E27FC236}">
                <a16:creationId xmlns:a16="http://schemas.microsoft.com/office/drawing/2014/main" id="{260457A9-B574-5E95-F2B9-E4BED4D199F3}"/>
              </a:ext>
            </a:extLst>
          </p:cNvPr>
          <p:cNvGraphicFramePr>
            <a:graphicFrameLocks/>
          </p:cNvGraphicFramePr>
          <p:nvPr>
            <p:extLst>
              <p:ext uri="{D42A27DB-BD31-4B8C-83A1-F6EECF244321}">
                <p14:modId xmlns:p14="http://schemas.microsoft.com/office/powerpoint/2010/main" val="653766528"/>
              </p:ext>
            </p:extLst>
          </p:nvPr>
        </p:nvGraphicFramePr>
        <p:xfrm>
          <a:off x="5943600" y="24375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en-US" altLang="ja-JP" sz="1000" b="0">
                          <a:solidFill>
                            <a:schemeClr val="tx1"/>
                          </a:solidFill>
                          <a:latin typeface="+mn-ea"/>
                          <a:ea typeface="+mn-ea"/>
                        </a:rPr>
                        <a:t>80</a:t>
                      </a:r>
                      <a:r>
                        <a:rPr kumimoji="1" lang="ja-JP" altLang="en-US" sz="1000" b="0">
                          <a:solidFill>
                            <a:schemeClr val="tx1"/>
                          </a:solidFill>
                          <a:latin typeface="+mn-ea"/>
                          <a:ea typeface="+mn-ea"/>
                        </a:rPr>
                        <a:t>業務</a:t>
                      </a:r>
                      <a:endParaRPr kumimoji="1" lang="en-US" altLang="ja-JP" sz="1000" b="0">
                        <a:solidFill>
                          <a:schemeClr val="tx1"/>
                        </a:solidFill>
                        <a:latin typeface="+mn-ea"/>
                        <a:ea typeface="+mn-ea"/>
                      </a:endParaRPr>
                    </a:p>
                    <a:p>
                      <a:pPr algn="ctr"/>
                      <a:r>
                        <a:rPr kumimoji="1" lang="ja-JP" altLang="en-US" sz="900" b="0">
                          <a:solidFill>
                            <a:schemeClr val="tx1"/>
                          </a:solidFill>
                          <a:latin typeface="+mn-ea"/>
                          <a:ea typeface="+mn-ea"/>
                        </a:rPr>
                        <a:t>（</a:t>
                      </a:r>
                      <a:r>
                        <a:rPr kumimoji="1" lang="en-US" altLang="ja-JP" sz="900" b="0">
                          <a:solidFill>
                            <a:schemeClr val="tx1"/>
                          </a:solidFill>
                          <a:latin typeface="+mn-ea"/>
                          <a:ea typeface="+mn-ea"/>
                        </a:rPr>
                        <a:t>40</a:t>
                      </a:r>
                      <a:r>
                        <a:rPr kumimoji="1" lang="ja-JP" altLang="en-US" sz="900" b="0">
                          <a:solidFill>
                            <a:schemeClr val="tx1"/>
                          </a:solidFill>
                          <a:latin typeface="+mn-ea"/>
                          <a:ea typeface="+mn-ea"/>
                        </a:rPr>
                        <a:t>業務）</a:t>
                      </a:r>
                      <a:endParaRPr kumimoji="1" lang="en-US" altLang="ja-JP" sz="900" b="0">
                        <a:solidFill>
                          <a:schemeClr val="tx1"/>
                        </a:solidFill>
                        <a:latin typeface="+mn-ea"/>
                        <a:ea typeface="+mn-ea"/>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solidFill>
                            <a:schemeClr val="tx1"/>
                          </a:solidFill>
                          <a:latin typeface="+mn-ea"/>
                          <a:ea typeface="+mn-ea"/>
                        </a:rPr>
                        <a:t>100</a:t>
                      </a:r>
                      <a:r>
                        <a:rPr kumimoji="1" lang="ja-JP" altLang="en-US" sz="1000" b="0">
                          <a:solidFill>
                            <a:schemeClr val="tx1"/>
                          </a:solidFill>
                          <a:latin typeface="+mn-ea"/>
                          <a:ea typeface="+mn-ea"/>
                        </a:rPr>
                        <a:t>業務</a:t>
                      </a:r>
                      <a:endParaRPr kumimoji="1" lang="en-US" altLang="ja-JP" sz="1000" b="0">
                        <a:solidFill>
                          <a:schemeClr val="tx1"/>
                        </a:solidFill>
                        <a:latin typeface="+mn-ea"/>
                        <a:ea typeface="+mn-ea"/>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b="0">
                          <a:solidFill>
                            <a:schemeClr val="tx1"/>
                          </a:solidFill>
                          <a:latin typeface="+mn-ea"/>
                          <a:ea typeface="+mn-ea"/>
                        </a:rPr>
                        <a:t>120</a:t>
                      </a:r>
                      <a:r>
                        <a:rPr kumimoji="1" lang="ja-JP" altLang="en-US" sz="1000" b="0">
                          <a:solidFill>
                            <a:schemeClr val="tx1"/>
                          </a:solidFill>
                          <a:latin typeface="+mn-ea"/>
                          <a:ea typeface="+mn-ea"/>
                        </a:rPr>
                        <a:t>業務</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b="0" dirty="0">
                          <a:solidFill>
                            <a:schemeClr val="tx1"/>
                          </a:solidFill>
                          <a:latin typeface="+mn-ea"/>
                          <a:ea typeface="+mn-ea"/>
                        </a:rPr>
                        <a:t>140</a:t>
                      </a:r>
                      <a:r>
                        <a:rPr kumimoji="1" lang="ja-JP" altLang="en-US" sz="1000" b="0" dirty="0">
                          <a:solidFill>
                            <a:schemeClr val="tx1"/>
                          </a:solidFill>
                          <a:latin typeface="+mn-ea"/>
                          <a:ea typeface="+mn-ea"/>
                        </a:rPr>
                        <a:t>業務</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30" name="テキスト ボックス 19">
            <a:extLst>
              <a:ext uri="{FF2B5EF4-FFF2-40B4-BE49-F238E27FC236}">
                <a16:creationId xmlns:a16="http://schemas.microsoft.com/office/drawing/2014/main" id="{7E450979-7925-6C60-26EA-743C99697263}"/>
              </a:ext>
            </a:extLst>
          </p:cNvPr>
          <p:cNvSpPr txBox="1"/>
          <p:nvPr/>
        </p:nvSpPr>
        <p:spPr>
          <a:xfrm>
            <a:off x="7924800" y="3276600"/>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33" name="テキスト ボックス 32">
            <a:extLst>
              <a:ext uri="{FF2B5EF4-FFF2-40B4-BE49-F238E27FC236}">
                <a16:creationId xmlns:a16="http://schemas.microsoft.com/office/drawing/2014/main" id="{06E626BE-7E9D-8077-B7BC-7DA86795B4CB}"/>
              </a:ext>
            </a:extLst>
          </p:cNvPr>
          <p:cNvSpPr txBox="1"/>
          <p:nvPr/>
        </p:nvSpPr>
        <p:spPr>
          <a:xfrm>
            <a:off x="4876800" y="50892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ガバナンス整備</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39" name="ホームベース 30">
            <a:extLst>
              <a:ext uri="{FF2B5EF4-FFF2-40B4-BE49-F238E27FC236}">
                <a16:creationId xmlns:a16="http://schemas.microsoft.com/office/drawing/2014/main" id="{8D277F5E-DB1D-C74E-49FB-F3F22CFBFA02}"/>
              </a:ext>
            </a:extLst>
          </p:cNvPr>
          <p:cNvSpPr/>
          <p:nvPr/>
        </p:nvSpPr>
        <p:spPr>
          <a:xfrm>
            <a:off x="5923440" y="5089286"/>
            <a:ext cx="306816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必要に応じて更新</a:t>
            </a:r>
          </a:p>
        </p:txBody>
      </p:sp>
      <p:sp>
        <p:nvSpPr>
          <p:cNvPr id="43" name="テキスト ボックス 42">
            <a:extLst>
              <a:ext uri="{FF2B5EF4-FFF2-40B4-BE49-F238E27FC236}">
                <a16:creationId xmlns:a16="http://schemas.microsoft.com/office/drawing/2014/main" id="{D975DBC2-021A-211F-A92A-AE85F787B38F}"/>
              </a:ext>
            </a:extLst>
          </p:cNvPr>
          <p:cNvSpPr txBox="1"/>
          <p:nvPr/>
        </p:nvSpPr>
        <p:spPr>
          <a:xfrm>
            <a:off x="4876800" y="56226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気運醸成</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4" name="ホームベース 30">
            <a:extLst>
              <a:ext uri="{FF2B5EF4-FFF2-40B4-BE49-F238E27FC236}">
                <a16:creationId xmlns:a16="http://schemas.microsoft.com/office/drawing/2014/main" id="{68EB2284-A7CD-F1F4-DE8B-A7B43812035B}"/>
              </a:ext>
            </a:extLst>
          </p:cNvPr>
          <p:cNvSpPr/>
          <p:nvPr/>
        </p:nvSpPr>
        <p:spPr>
          <a:xfrm>
            <a:off x="5923440" y="5622686"/>
            <a:ext cx="306816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活用事例の紹介などの情報発信</a:t>
            </a:r>
          </a:p>
        </p:txBody>
      </p:sp>
      <p:grpSp>
        <p:nvGrpSpPr>
          <p:cNvPr id="40" name="グループ化 39">
            <a:extLst>
              <a:ext uri="{FF2B5EF4-FFF2-40B4-BE49-F238E27FC236}">
                <a16:creationId xmlns:a16="http://schemas.microsoft.com/office/drawing/2014/main" id="{FE040EC7-F911-7534-1A50-934EC95280FC}"/>
              </a:ext>
            </a:extLst>
          </p:cNvPr>
          <p:cNvGrpSpPr/>
          <p:nvPr/>
        </p:nvGrpSpPr>
        <p:grpSpPr>
          <a:xfrm>
            <a:off x="4881600" y="892800"/>
            <a:ext cx="2011895" cy="243520"/>
            <a:chOff x="528309" y="3016181"/>
            <a:chExt cx="2011895" cy="243520"/>
          </a:xfrm>
        </p:grpSpPr>
        <p:sp>
          <p:nvSpPr>
            <p:cNvPr id="41" name="正方形/長方形 40">
              <a:extLst>
                <a:ext uri="{FF2B5EF4-FFF2-40B4-BE49-F238E27FC236}">
                  <a16:creationId xmlns:a16="http://schemas.microsoft.com/office/drawing/2014/main" id="{DE251874-24AD-663F-F68B-1D862C2BFDE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42" name="テキスト ボックス 41">
              <a:extLst>
                <a:ext uri="{FF2B5EF4-FFF2-40B4-BE49-F238E27FC236}">
                  <a16:creationId xmlns:a16="http://schemas.microsoft.com/office/drawing/2014/main" id="{BB198667-4257-EEBF-EFBD-CBE165F5A183}"/>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4" name="タイトル 20">
            <a:extLst>
              <a:ext uri="{FF2B5EF4-FFF2-40B4-BE49-F238E27FC236}">
                <a16:creationId xmlns:a16="http://schemas.microsoft.com/office/drawing/2014/main" id="{552BD082-F181-0F4A-AE42-E232D37511B5}"/>
              </a:ext>
            </a:extLst>
          </p:cNvPr>
          <p:cNvSpPr>
            <a:spLocks noGrp="1"/>
          </p:cNvSpPr>
          <p:nvPr>
            <p:ph type="title"/>
          </p:nvPr>
        </p:nvSpPr>
        <p:spPr>
          <a:xfrm>
            <a:off x="446400" y="85725"/>
            <a:ext cx="4811400" cy="728793"/>
          </a:xfrm>
        </p:spPr>
        <p:txBody>
          <a:bodyPr/>
          <a:lstStyle/>
          <a:p>
            <a:r>
              <a:rPr lang="ja-JP" altLang="en-US"/>
              <a:t>システムの職員内製化により</a:t>
            </a:r>
            <a:r>
              <a:rPr lang="en-US" altLang="ja-JP"/>
              <a:t>BPR</a:t>
            </a:r>
            <a:r>
              <a:rPr lang="ja-JP" altLang="en-US"/>
              <a:t>を推進</a:t>
            </a:r>
            <a:br>
              <a:rPr lang="ja-JP" altLang="en-US"/>
            </a:br>
            <a:endParaRPr lang="ja-JP" altLang="en-US"/>
          </a:p>
        </p:txBody>
      </p:sp>
    </p:spTree>
    <p:extLst>
      <p:ext uri="{BB962C8B-B14F-4D97-AF65-F5344CB8AC3E}">
        <p14:creationId xmlns:p14="http://schemas.microsoft.com/office/powerpoint/2010/main" val="76287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A681E-F990-BD19-116B-438CD5E2C059}"/>
            </a:ext>
          </a:extLst>
        </p:cNvPr>
        <p:cNvGrpSpPr/>
        <p:nvPr/>
      </p:nvGrpSpPr>
      <p:grpSpPr>
        <a:xfrm>
          <a:off x="0" y="0"/>
          <a:ext cx="0" cy="0"/>
          <a:chOff x="0" y="0"/>
          <a:chExt cx="0" cy="0"/>
        </a:xfrm>
      </p:grpSpPr>
      <p:sp>
        <p:nvSpPr>
          <p:cNvPr id="46" name="スライド番号プレースホルダー 2">
            <a:extLst>
              <a:ext uri="{FF2B5EF4-FFF2-40B4-BE49-F238E27FC236}">
                <a16:creationId xmlns:a16="http://schemas.microsoft.com/office/drawing/2014/main" id="{06290D8E-B60C-B4AC-957F-672B3355EF37}"/>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65</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9839ED65-DE51-DB3A-2023-9CC480C15075}"/>
              </a:ext>
            </a:extLst>
          </p:cNvPr>
          <p:cNvSpPr>
            <a:spLocks noGrp="1"/>
          </p:cNvSpPr>
          <p:nvPr>
            <p:ph type="body" sz="quarter" idx="13"/>
          </p:nvPr>
        </p:nvSpPr>
        <p:spPr/>
        <p:txBody>
          <a:bodyPr/>
          <a:lstStyle/>
          <a:p>
            <a:r>
              <a:rPr lang="ja-JP" altLang="en-US"/>
              <a:t>都市インフラが効率的かつ高度に整備・維持管理されることにより、市民が安心・安全に生活できる都市基盤が整えられていること。</a:t>
            </a:r>
          </a:p>
        </p:txBody>
      </p:sp>
      <p:sp>
        <p:nvSpPr>
          <p:cNvPr id="31" name="テキスト プレースホルダー 30">
            <a:extLst>
              <a:ext uri="{FF2B5EF4-FFF2-40B4-BE49-F238E27FC236}">
                <a16:creationId xmlns:a16="http://schemas.microsoft.com/office/drawing/2014/main" id="{B2E1D6B4-FAD8-DA28-1623-674EDE39412D}"/>
              </a:ext>
            </a:extLst>
          </p:cNvPr>
          <p:cNvSpPr>
            <a:spLocks noGrp="1"/>
          </p:cNvSpPr>
          <p:nvPr>
            <p:ph type="body" sz="quarter" idx="14"/>
          </p:nvPr>
        </p:nvSpPr>
        <p:spPr/>
        <p:txBody>
          <a:bodyPr/>
          <a:lstStyle/>
          <a:p>
            <a:pPr>
              <a:lnSpc>
                <a:spcPts val="1500"/>
              </a:lnSpc>
            </a:pPr>
            <a:r>
              <a:rPr lang="ja-JP" altLang="en-US" sz="1100">
                <a:latin typeface="Yu Gothic UI" panose="020B0500000000000000" pitchFamily="50" charset="-128"/>
                <a:ea typeface="Yu Gothic UI" panose="020B0500000000000000" pitchFamily="50" charset="-128"/>
              </a:rPr>
              <a:t>３次元データを活用した建設生産プロセスの高度化に向けた取組</a:t>
            </a:r>
            <a:r>
              <a:rPr lang="ja-JP" altLang="en-US" sz="1100" b="0">
                <a:latin typeface="Yu Gothic UI" panose="020B0500000000000000" pitchFamily="50" charset="-128"/>
                <a:ea typeface="Yu Gothic UI" panose="020B0500000000000000" pitchFamily="50" charset="-128"/>
              </a:rPr>
              <a:t>の推進。</a:t>
            </a:r>
            <a:endParaRPr lang="ja-JP" altLang="en-US" sz="1100">
              <a:latin typeface="Yu Gothic UI" panose="020B0500000000000000" pitchFamily="50" charset="-128"/>
              <a:ea typeface="Yu Gothic UI" panose="020B0500000000000000" pitchFamily="50" charset="-128"/>
            </a:endParaRPr>
          </a:p>
        </p:txBody>
      </p:sp>
      <p:graphicFrame>
        <p:nvGraphicFramePr>
          <p:cNvPr id="33" name="表 32">
            <a:extLst>
              <a:ext uri="{FF2B5EF4-FFF2-40B4-BE49-F238E27FC236}">
                <a16:creationId xmlns:a16="http://schemas.microsoft.com/office/drawing/2014/main" id="{95F91B40-196A-9AD2-80F0-78A5286D80A4}"/>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1" name="正方形/長方形 40">
            <a:extLst>
              <a:ext uri="{FF2B5EF4-FFF2-40B4-BE49-F238E27FC236}">
                <a16:creationId xmlns:a16="http://schemas.microsoft.com/office/drawing/2014/main" id="{47C77FDB-9DF9-A704-03DE-7E9ECE3EB8A9}"/>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93E1533A-E942-D918-C79A-F10A64E629E4}"/>
              </a:ext>
            </a:extLst>
          </p:cNvPr>
          <p:cNvSpPr/>
          <p:nvPr/>
        </p:nvSpPr>
        <p:spPr>
          <a:xfrm>
            <a:off x="4860000" y="1981200"/>
            <a:ext cx="972000" cy="2057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5" name="表プレースホルダー 20">
            <a:extLst>
              <a:ext uri="{FF2B5EF4-FFF2-40B4-BE49-F238E27FC236}">
                <a16:creationId xmlns:a16="http://schemas.microsoft.com/office/drawing/2014/main" id="{4C3F18D0-3479-14D1-380A-A37BBD893393}"/>
              </a:ext>
            </a:extLst>
          </p:cNvPr>
          <p:cNvGraphicFramePr>
            <a:graphicFrameLocks/>
          </p:cNvGraphicFramePr>
          <p:nvPr>
            <p:extLst>
              <p:ext uri="{D42A27DB-BD31-4B8C-83A1-F6EECF244321}">
                <p14:modId xmlns:p14="http://schemas.microsoft.com/office/powerpoint/2010/main" val="3245622249"/>
              </p:ext>
            </p:extLst>
          </p:nvPr>
        </p:nvGraphicFramePr>
        <p:xfrm>
          <a:off x="5979388" y="2438400"/>
          <a:ext cx="3390644" cy="152400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lang="en-US" altLang="ja-JP" sz="1000"/>
                        <a:t>3</a:t>
                      </a:r>
                      <a:r>
                        <a:rPr lang="ja-JP" altLang="en-US" sz="1000"/>
                        <a:t>次元データ活用に向けた</a:t>
                      </a:r>
                      <a:r>
                        <a:rPr kumimoji="1" lang="ja-JP" altLang="en-US" sz="1000">
                          <a:solidFill>
                            <a:schemeClr val="tx1"/>
                          </a:solidFill>
                          <a:latin typeface="Yu Gothic UI" panose="020B0500000000000000" pitchFamily="50" charset="-128"/>
                          <a:ea typeface="Yu Gothic UI" panose="020B0500000000000000" pitchFamily="50" charset="-128"/>
                        </a:rPr>
                        <a:t>調査・検討</a:t>
                      </a:r>
                    </a:p>
                  </a:txBody>
                  <a:tcPr anchor="ctr">
                    <a:solidFill>
                      <a:srgbClr val="FCEAED"/>
                    </a:solidFill>
                  </a:tcPr>
                </a:tc>
                <a:extLst>
                  <a:ext uri="{0D108BD9-81ED-4DB2-BD59-A6C34878D82A}">
                    <a16:rowId xmlns:a16="http://schemas.microsoft.com/office/drawing/2014/main" val="3387827350"/>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en-US" altLang="ja-JP" sz="1000">
                          <a:solidFill>
                            <a:schemeClr val="tx1"/>
                          </a:solidFill>
                          <a:latin typeface="Yu Gothic UI" panose="020B0500000000000000" pitchFamily="50" charset="-128"/>
                          <a:ea typeface="Yu Gothic UI" panose="020B0500000000000000" pitchFamily="50" charset="-128"/>
                        </a:rPr>
                        <a:t>2025</a:t>
                      </a:r>
                      <a:r>
                        <a:rPr kumimoji="1" lang="ja-JP" altLang="en-US" sz="1000">
                          <a:solidFill>
                            <a:schemeClr val="tx1"/>
                          </a:solidFill>
                          <a:latin typeface="Yu Gothic UI" panose="020B0500000000000000" pitchFamily="50" charset="-128"/>
                          <a:ea typeface="Yu Gothic UI" panose="020B0500000000000000" pitchFamily="50" charset="-128"/>
                        </a:rPr>
                        <a:t>年度の検討結果を踏まえて設定</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011694763"/>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2025</a:t>
                      </a:r>
                      <a:r>
                        <a:rPr kumimoji="1" lang="ja-JP" altLang="en-US" sz="1000" dirty="0">
                          <a:solidFill>
                            <a:schemeClr val="tx1"/>
                          </a:solidFill>
                          <a:latin typeface="Yu Gothic UI" panose="020B0500000000000000" pitchFamily="50" charset="-128"/>
                          <a:ea typeface="Yu Gothic UI" panose="020B0500000000000000" pitchFamily="50" charset="-128"/>
                        </a:rPr>
                        <a:t>年度の検討結果を踏まえて設定</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165335573"/>
                  </a:ext>
                </a:extLst>
              </a:tr>
            </a:tbl>
          </a:graphicData>
        </a:graphic>
      </p:graphicFrame>
      <p:pic>
        <p:nvPicPr>
          <p:cNvPr id="2" name="図 1">
            <a:extLst>
              <a:ext uri="{FF2B5EF4-FFF2-40B4-BE49-F238E27FC236}">
                <a16:creationId xmlns:a16="http://schemas.microsoft.com/office/drawing/2014/main" id="{BA2F9C8A-8DE9-5EC8-F302-4BB7103F14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0050" y="4434797"/>
            <a:ext cx="1503948" cy="1333859"/>
          </a:xfrm>
          <a:prstGeom prst="rect">
            <a:avLst/>
          </a:prstGeom>
        </p:spPr>
      </p:pic>
      <p:pic>
        <p:nvPicPr>
          <p:cNvPr id="3" name="図 2">
            <a:extLst>
              <a:ext uri="{FF2B5EF4-FFF2-40B4-BE49-F238E27FC236}">
                <a16:creationId xmlns:a16="http://schemas.microsoft.com/office/drawing/2014/main" id="{48977651-5118-3C6B-436A-B124FD4406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721" y="4419600"/>
            <a:ext cx="2403550" cy="1348333"/>
          </a:xfrm>
          <a:prstGeom prst="rect">
            <a:avLst/>
          </a:prstGeom>
        </p:spPr>
      </p:pic>
      <p:sp>
        <p:nvSpPr>
          <p:cNvPr id="4" name="テキスト プレースホルダー 8">
            <a:extLst>
              <a:ext uri="{FF2B5EF4-FFF2-40B4-BE49-F238E27FC236}">
                <a16:creationId xmlns:a16="http://schemas.microsoft.com/office/drawing/2014/main" id="{855B08F0-957B-C570-7B7E-60BB78F1A99E}"/>
              </a:ext>
            </a:extLst>
          </p:cNvPr>
          <p:cNvSpPr txBox="1">
            <a:spLocks/>
          </p:cNvSpPr>
          <p:nvPr/>
        </p:nvSpPr>
        <p:spPr>
          <a:xfrm>
            <a:off x="313050" y="5764743"/>
            <a:ext cx="4114800" cy="275737"/>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800"/>
              </a:lnSpc>
              <a:buNone/>
            </a:pPr>
            <a:r>
              <a:rPr lang="ja-JP" altLang="en-US" sz="900">
                <a:latin typeface="Yu Gothic UI" panose="020B0500000000000000" pitchFamily="50" charset="-128"/>
                <a:ea typeface="Yu Gothic UI" panose="020B0500000000000000" pitchFamily="50" charset="-128"/>
              </a:rPr>
              <a:t>（参考イメージ）先行検証事例：</a:t>
            </a:r>
            <a:r>
              <a:rPr lang="zh-TW" altLang="en-US" sz="900">
                <a:latin typeface="Yu Gothic UI" panose="020B0500000000000000" pitchFamily="50" charset="-128"/>
                <a:ea typeface="Yu Gothic UI" panose="020B0500000000000000" pitchFamily="50" charset="-128"/>
              </a:rPr>
              <a:t>夢洲北高架橋、夢洲南高架橋、舞洲東高架橋</a:t>
            </a:r>
            <a:endParaRPr lang="en-US" altLang="ja-JP" sz="900">
              <a:latin typeface="Yu Gothic UI" panose="020B0500000000000000" pitchFamily="50" charset="-128"/>
              <a:ea typeface="Yu Gothic UI" panose="020B0500000000000000" pitchFamily="50" charset="-128"/>
            </a:endParaRPr>
          </a:p>
        </p:txBody>
      </p:sp>
      <p:grpSp>
        <p:nvGrpSpPr>
          <p:cNvPr id="5" name="グループ化 4">
            <a:extLst>
              <a:ext uri="{FF2B5EF4-FFF2-40B4-BE49-F238E27FC236}">
                <a16:creationId xmlns:a16="http://schemas.microsoft.com/office/drawing/2014/main" id="{E9ECA5DB-12D8-98C8-401E-B1B97C820AEC}"/>
              </a:ext>
            </a:extLst>
          </p:cNvPr>
          <p:cNvGrpSpPr/>
          <p:nvPr/>
        </p:nvGrpSpPr>
        <p:grpSpPr>
          <a:xfrm>
            <a:off x="4881838" y="4419600"/>
            <a:ext cx="1157494" cy="243520"/>
            <a:chOff x="528309" y="7695403"/>
            <a:chExt cx="1157494" cy="243520"/>
          </a:xfrm>
        </p:grpSpPr>
        <p:sp>
          <p:nvSpPr>
            <p:cNvPr id="6" name="正方形/長方形 5">
              <a:extLst>
                <a:ext uri="{FF2B5EF4-FFF2-40B4-BE49-F238E27FC236}">
                  <a16:creationId xmlns:a16="http://schemas.microsoft.com/office/drawing/2014/main" id="{D868266E-6CCD-C16F-DCF5-B438A02EF41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EBD53711-20DD-E0FB-DE75-4FDC4AD3CA50}"/>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 name="正方形/長方形 7">
            <a:extLst>
              <a:ext uri="{FF2B5EF4-FFF2-40B4-BE49-F238E27FC236}">
                <a16:creationId xmlns:a16="http://schemas.microsoft.com/office/drawing/2014/main" id="{D28C8718-814C-8231-268A-252120B2BEAA}"/>
              </a:ext>
            </a:extLst>
          </p:cNvPr>
          <p:cNvSpPr/>
          <p:nvPr/>
        </p:nvSpPr>
        <p:spPr>
          <a:xfrm>
            <a:off x="6972478" y="4778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2DF479C6-0C43-8053-3D22-97A571DEA00C}"/>
              </a:ext>
            </a:extLst>
          </p:cNvPr>
          <p:cNvSpPr/>
          <p:nvPr/>
        </p:nvSpPr>
        <p:spPr>
          <a:xfrm>
            <a:off x="5928478" y="4778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1" name="正方形/長方形 10">
            <a:extLst>
              <a:ext uri="{FF2B5EF4-FFF2-40B4-BE49-F238E27FC236}">
                <a16:creationId xmlns:a16="http://schemas.microsoft.com/office/drawing/2014/main" id="{BEDC5DD7-4B3B-2CCE-3B07-F17BC01F5989}"/>
              </a:ext>
            </a:extLst>
          </p:cNvPr>
          <p:cNvSpPr/>
          <p:nvPr/>
        </p:nvSpPr>
        <p:spPr>
          <a:xfrm>
            <a:off x="8016478" y="4778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2" name="テキスト ボックス 11">
            <a:extLst>
              <a:ext uri="{FF2B5EF4-FFF2-40B4-BE49-F238E27FC236}">
                <a16:creationId xmlns:a16="http://schemas.microsoft.com/office/drawing/2014/main" id="{0E323E60-8314-5D8F-6E6B-AC2D79681C7B}"/>
              </a:ext>
            </a:extLst>
          </p:cNvPr>
          <p:cNvSpPr txBox="1"/>
          <p:nvPr/>
        </p:nvSpPr>
        <p:spPr>
          <a:xfrm>
            <a:off x="4881838" y="50864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検討業務委託</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3" name="テキスト ボックス 12">
            <a:extLst>
              <a:ext uri="{FF2B5EF4-FFF2-40B4-BE49-F238E27FC236}">
                <a16:creationId xmlns:a16="http://schemas.microsoft.com/office/drawing/2014/main" id="{DE8B3820-8878-3530-69CC-B626FC1C1B1F}"/>
              </a:ext>
            </a:extLst>
          </p:cNvPr>
          <p:cNvSpPr txBox="1"/>
          <p:nvPr/>
        </p:nvSpPr>
        <p:spPr>
          <a:xfrm>
            <a:off x="4881838" y="5627863"/>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３次元データの</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活用検討</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4" name="ホームベース 30">
            <a:extLst>
              <a:ext uri="{FF2B5EF4-FFF2-40B4-BE49-F238E27FC236}">
                <a16:creationId xmlns:a16="http://schemas.microsoft.com/office/drawing/2014/main" id="{B42AEAB5-AD6B-FC66-9D9E-65D143805DF3}"/>
              </a:ext>
            </a:extLst>
          </p:cNvPr>
          <p:cNvSpPr/>
          <p:nvPr/>
        </p:nvSpPr>
        <p:spPr>
          <a:xfrm>
            <a:off x="5928478" y="50864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調査・検討</a:t>
            </a:r>
          </a:p>
        </p:txBody>
      </p:sp>
      <p:sp>
        <p:nvSpPr>
          <p:cNvPr id="17" name="ホームベース 30">
            <a:extLst>
              <a:ext uri="{FF2B5EF4-FFF2-40B4-BE49-F238E27FC236}">
                <a16:creationId xmlns:a16="http://schemas.microsoft.com/office/drawing/2014/main" id="{03A49578-5179-31FD-E5FF-8790B59FA575}"/>
              </a:ext>
            </a:extLst>
          </p:cNvPr>
          <p:cNvSpPr/>
          <p:nvPr/>
        </p:nvSpPr>
        <p:spPr>
          <a:xfrm>
            <a:off x="7010400" y="5627863"/>
            <a:ext cx="1981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en-US" altLang="ja-JP" sz="900">
                <a:solidFill>
                  <a:srgbClr val="000000"/>
                </a:solidFill>
                <a:latin typeface="Yu Gothic UI" panose="020B0500000000000000" pitchFamily="50" charset="-128"/>
                <a:ea typeface="Yu Gothic UI" panose="020B0500000000000000" pitchFamily="50" charset="-128"/>
              </a:rPr>
              <a:t>2025</a:t>
            </a:r>
            <a:r>
              <a:rPr kumimoji="1" lang="ja-JP" altLang="en-US" sz="900">
                <a:solidFill>
                  <a:srgbClr val="000000"/>
                </a:solidFill>
                <a:latin typeface="Yu Gothic UI" panose="020B0500000000000000" pitchFamily="50" charset="-128"/>
                <a:ea typeface="Yu Gothic UI" panose="020B0500000000000000" pitchFamily="50" charset="-128"/>
              </a:rPr>
              <a:t>年度の検討結果を踏まえて</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今後の活用検討</a:t>
            </a:r>
          </a:p>
        </p:txBody>
      </p:sp>
      <p:grpSp>
        <p:nvGrpSpPr>
          <p:cNvPr id="22" name="グループ化 21">
            <a:extLst>
              <a:ext uri="{FF2B5EF4-FFF2-40B4-BE49-F238E27FC236}">
                <a16:creationId xmlns:a16="http://schemas.microsoft.com/office/drawing/2014/main" id="{B12E57BA-93F3-C40B-7632-10BE627FB15B}"/>
              </a:ext>
            </a:extLst>
          </p:cNvPr>
          <p:cNvGrpSpPr/>
          <p:nvPr/>
        </p:nvGrpSpPr>
        <p:grpSpPr>
          <a:xfrm>
            <a:off x="4881600" y="892800"/>
            <a:ext cx="2011895" cy="243520"/>
            <a:chOff x="528309" y="3016181"/>
            <a:chExt cx="2011895" cy="243520"/>
          </a:xfrm>
        </p:grpSpPr>
        <p:sp>
          <p:nvSpPr>
            <p:cNvPr id="23" name="正方形/長方形 22">
              <a:extLst>
                <a:ext uri="{FF2B5EF4-FFF2-40B4-BE49-F238E27FC236}">
                  <a16:creationId xmlns:a16="http://schemas.microsoft.com/office/drawing/2014/main" id="{3FE4E172-1AE4-6CCD-7B6D-332FB97EFCF3}"/>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4" name="テキスト ボックス 23">
              <a:extLst>
                <a:ext uri="{FF2B5EF4-FFF2-40B4-BE49-F238E27FC236}">
                  <a16:creationId xmlns:a16="http://schemas.microsoft.com/office/drawing/2014/main" id="{7427960A-5A4C-2556-0EDA-D5254A1A0F93}"/>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6" name="テキスト プレースホルダー 8">
            <a:extLst>
              <a:ext uri="{FF2B5EF4-FFF2-40B4-BE49-F238E27FC236}">
                <a16:creationId xmlns:a16="http://schemas.microsoft.com/office/drawing/2014/main" id="{92F08B8B-1B97-F04C-1731-321B79E96F2D}"/>
              </a:ext>
            </a:extLst>
          </p:cNvPr>
          <p:cNvSpPr txBox="1">
            <a:spLocks/>
          </p:cNvSpPr>
          <p:nvPr/>
        </p:nvSpPr>
        <p:spPr>
          <a:xfrm>
            <a:off x="445009" y="1251375"/>
            <a:ext cx="3982841" cy="3009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100"/>
              <a:t>人口減少に伴う本市職員及び現場作業員のさらなる減少を見据え、都市インフラ施設の老朽化対策や自然災害への備えなど、様々な課題に対応し、「安心・安全に暮らせる、魅力・活力あるまちづくり」を推進していくためには、３次元データの活用など、都市インフラの維持管理の早急な効率化が不可欠である。</a:t>
            </a:r>
            <a:endParaRPr lang="en-US" altLang="ja-JP" sz="1100"/>
          </a:p>
          <a:p>
            <a:pPr>
              <a:lnSpc>
                <a:spcPct val="100000"/>
              </a:lnSpc>
            </a:pPr>
            <a:r>
              <a:rPr lang="ja-JP" altLang="en-US" sz="1100"/>
              <a:t>現状としては、本市の地域特性（概ね市域全域が市街地）により、大規模工事が少ない等、様々な要因により</a:t>
            </a:r>
            <a:r>
              <a:rPr lang="ja-JP" altLang="en-US" sz="1100">
                <a:latin typeface="+mn-ea"/>
              </a:rPr>
              <a:t>、</a:t>
            </a:r>
            <a:r>
              <a:rPr lang="en-US" altLang="ja-JP" sz="1100">
                <a:latin typeface="+mn-ea"/>
              </a:rPr>
              <a:t>3</a:t>
            </a:r>
            <a:r>
              <a:rPr lang="ja-JP" altLang="en-US" sz="1100"/>
              <a:t>次元データの活用が進んでいない状況である。</a:t>
            </a:r>
            <a:endParaRPr lang="en-US" altLang="ja-JP" sz="1100"/>
          </a:p>
          <a:p>
            <a:pPr>
              <a:lnSpc>
                <a:spcPct val="100000"/>
              </a:lnSpc>
            </a:pPr>
            <a:r>
              <a:rPr lang="ja-JP" altLang="en-US" sz="1100"/>
              <a:t>３次元データの活用を進めるためには、まず課題を整理したうえで、事例調査等により、有効的な活用方法やその効果を調査・検討する必要がある。</a:t>
            </a:r>
            <a:endParaRPr lang="en-US" altLang="ja-JP" sz="1100"/>
          </a:p>
          <a:p>
            <a:pPr>
              <a:lnSpc>
                <a:spcPct val="100000"/>
              </a:lnSpc>
            </a:pPr>
            <a:r>
              <a:rPr lang="ja-JP" altLang="en-US" sz="1100"/>
              <a:t>このため、より高度な都市インフラの整備・維持管理の実現に向け、３次元データの利活用方法について、本市の業務・地域特性をふまえた検討を実施し、建設生産プロセスの高度化をめざす。</a:t>
            </a:r>
            <a:endParaRPr lang="en-US" altLang="ja-JP" sz="1100"/>
          </a:p>
        </p:txBody>
      </p:sp>
      <p:sp>
        <p:nvSpPr>
          <p:cNvPr id="21" name="タイトル 8">
            <a:extLst>
              <a:ext uri="{FF2B5EF4-FFF2-40B4-BE49-F238E27FC236}">
                <a16:creationId xmlns:a16="http://schemas.microsoft.com/office/drawing/2014/main" id="{BBEBA549-04AD-DB92-8C5E-568A2B7A3AB2}"/>
              </a:ext>
            </a:extLst>
          </p:cNvPr>
          <p:cNvSpPr>
            <a:spLocks noGrp="1"/>
          </p:cNvSpPr>
          <p:nvPr>
            <p:ph type="title"/>
          </p:nvPr>
        </p:nvSpPr>
        <p:spPr>
          <a:xfrm>
            <a:off x="446400" y="85725"/>
            <a:ext cx="4737911" cy="728793"/>
          </a:xfrm>
        </p:spPr>
        <p:txBody>
          <a:bodyPr/>
          <a:lstStyle/>
          <a:p>
            <a:r>
              <a:rPr lang="en-US" altLang="ja-JP"/>
              <a:t>3</a:t>
            </a:r>
            <a:r>
              <a:rPr lang="ja-JP" altLang="en-US"/>
              <a:t>次元データを活用した</a:t>
            </a:r>
            <a:br>
              <a:rPr lang="en-US" altLang="ja-JP"/>
            </a:br>
            <a:r>
              <a:rPr lang="ja-JP" altLang="en-US"/>
              <a:t>　建設生産プロセスの高度化</a:t>
            </a:r>
          </a:p>
        </p:txBody>
      </p:sp>
    </p:spTree>
    <p:extLst>
      <p:ext uri="{BB962C8B-B14F-4D97-AF65-F5344CB8AC3E}">
        <p14:creationId xmlns:p14="http://schemas.microsoft.com/office/powerpoint/2010/main" val="3693697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51A2E-6628-D608-C4E5-A329BB8398AA}"/>
            </a:ext>
          </a:extLst>
        </p:cNvPr>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4FF2FC9-0CF3-82A7-DDB0-B49F5F8F2FD0}"/>
              </a:ext>
            </a:extLst>
          </p:cNvPr>
          <p:cNvSpPr/>
          <p:nvPr/>
        </p:nvSpPr>
        <p:spPr>
          <a:xfrm>
            <a:off x="445009" y="8932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graphicFrame>
        <p:nvGraphicFramePr>
          <p:cNvPr id="31" name="表 30">
            <a:extLst>
              <a:ext uri="{FF2B5EF4-FFF2-40B4-BE49-F238E27FC236}">
                <a16:creationId xmlns:a16="http://schemas.microsoft.com/office/drawing/2014/main" id="{DAA6D1E3-C6F8-C722-4EBC-3D223FF76F97}"/>
              </a:ext>
            </a:extLst>
          </p:cNvPr>
          <p:cNvGraphicFramePr>
            <a:graphicFrameLocks noGrp="1"/>
          </p:cNvGraphicFramePr>
          <p:nvPr>
            <p:extLst>
              <p:ext uri="{D42A27DB-BD31-4B8C-83A1-F6EECF244321}">
                <p14:modId xmlns:p14="http://schemas.microsoft.com/office/powerpoint/2010/main" val="364648473"/>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2" name="テキスト プレースホルダー 3">
            <a:extLst>
              <a:ext uri="{FF2B5EF4-FFF2-40B4-BE49-F238E27FC236}">
                <a16:creationId xmlns:a16="http://schemas.microsoft.com/office/drawing/2014/main" id="{F2222A50-561B-3D98-AFE0-1B7A446C6FFF}"/>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業務の効率化、作業の負荷軽減及び業務品質の向上をめざし、汎用的な生成</a:t>
            </a:r>
            <a:r>
              <a:rPr lang="en-US" altLang="ja-JP"/>
              <a:t>AI</a:t>
            </a:r>
            <a:r>
              <a:rPr lang="en-US" altLang="ja-JP" sz="700"/>
              <a:t>※</a:t>
            </a:r>
            <a:r>
              <a:rPr lang="ja-JP" altLang="en-US"/>
              <a:t>の利用環境を構築し、職員が日常的に行う文書の作成・要約・添削等の業務での活用を推進する。</a:t>
            </a:r>
            <a:endParaRPr lang="en-US" altLang="ja-JP"/>
          </a:p>
          <a:p>
            <a:pPr>
              <a:lnSpc>
                <a:spcPts val="1500"/>
              </a:lnSpc>
            </a:pPr>
            <a:r>
              <a:rPr lang="ja-JP" altLang="en-US"/>
              <a:t>また、専門知識を必要とする特定の業務において、業務に必要な情報の「検索」と生成</a:t>
            </a:r>
            <a:r>
              <a:rPr lang="en-US" altLang="ja-JP"/>
              <a:t>AI</a:t>
            </a:r>
            <a:r>
              <a:rPr lang="ja-JP" altLang="en-US"/>
              <a:t>を組み合わせた手法（</a:t>
            </a:r>
            <a:r>
              <a:rPr lang="en-US" altLang="ja-JP"/>
              <a:t>RAG</a:t>
            </a:r>
            <a:r>
              <a:rPr lang="en-US" altLang="ja-JP" sz="700"/>
              <a:t>※</a:t>
            </a:r>
            <a:r>
              <a:rPr lang="ja-JP" altLang="en-US"/>
              <a:t>）を用いた、特定業務用の生成</a:t>
            </a:r>
            <a:r>
              <a:rPr lang="en-US" altLang="ja-JP"/>
              <a:t>AI</a:t>
            </a:r>
            <a:r>
              <a:rPr lang="ja-JP" altLang="en-US"/>
              <a:t>利用環境を構築し、検証を行う。</a:t>
            </a:r>
          </a:p>
          <a:p>
            <a:pPr>
              <a:lnSpc>
                <a:spcPts val="1500"/>
              </a:lnSpc>
            </a:pPr>
            <a:r>
              <a:rPr lang="ja-JP" altLang="en-US"/>
              <a:t>そのうえで、生成</a:t>
            </a:r>
            <a:r>
              <a:rPr lang="en-US" altLang="ja-JP"/>
              <a:t>AI</a:t>
            </a:r>
            <a:r>
              <a:rPr lang="ja-JP" altLang="en-US"/>
              <a:t>の利用ガイドライン、活用事例集等を作成し、活用促進を図るほか、職員向け研修を開催するなど、庁内における生成</a:t>
            </a:r>
            <a:r>
              <a:rPr lang="en-US" altLang="ja-JP"/>
              <a:t>AI</a:t>
            </a:r>
            <a:r>
              <a:rPr lang="ja-JP" altLang="en-US"/>
              <a:t>活用の気運醸成や職員のリテラシー・スキル向上にも取り組む。</a:t>
            </a:r>
          </a:p>
          <a:p>
            <a:pPr>
              <a:lnSpc>
                <a:spcPts val="1500"/>
              </a:lnSpc>
            </a:pPr>
            <a:r>
              <a:rPr lang="ja-JP" altLang="en-US"/>
              <a:t>急激に進化する生成</a:t>
            </a:r>
            <a:r>
              <a:rPr lang="en-US" altLang="ja-JP"/>
              <a:t>AI</a:t>
            </a:r>
            <a:r>
              <a:rPr lang="ja-JP" altLang="en-US"/>
              <a:t>技術の動向を今後も注視しながら、各種検証・利用を通じて適用すべき業務・場面、利用環境、データ等についての知見を蓄積し、最適な活用のあり方を探求・追求する。</a:t>
            </a:r>
          </a:p>
        </p:txBody>
      </p:sp>
      <p:sp>
        <p:nvSpPr>
          <p:cNvPr id="37" name="テキスト プレースホルダー 12">
            <a:extLst>
              <a:ext uri="{FF2B5EF4-FFF2-40B4-BE49-F238E27FC236}">
                <a16:creationId xmlns:a16="http://schemas.microsoft.com/office/drawing/2014/main" id="{726BBEAF-878F-CDAF-6454-38BF8A06A734}"/>
              </a:ext>
            </a:extLst>
          </p:cNvPr>
          <p:cNvSpPr txBox="1">
            <a:spLocks/>
          </p:cNvSpPr>
          <p:nvPr/>
        </p:nvSpPr>
        <p:spPr>
          <a:xfrm>
            <a:off x="457200" y="4191000"/>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en-US" altLang="ja-JP"/>
              <a:t>2024</a:t>
            </a:r>
            <a:r>
              <a:rPr lang="ja-JP" altLang="en-US"/>
              <a:t>年４月　　　　　  　  汎用業務において全庁利用開始</a:t>
            </a:r>
          </a:p>
          <a:p>
            <a:pPr>
              <a:lnSpc>
                <a:spcPts val="1500"/>
              </a:lnSpc>
            </a:pPr>
            <a:r>
              <a:rPr lang="en-US" altLang="ja-JP"/>
              <a:t>2024</a:t>
            </a:r>
            <a:r>
              <a:rPr lang="ja-JP" altLang="en-US"/>
              <a:t>年</a:t>
            </a:r>
            <a:r>
              <a:rPr lang="en-US" altLang="ja-JP"/>
              <a:t>11</a:t>
            </a:r>
            <a:r>
              <a:rPr lang="ja-JP" altLang="en-US"/>
              <a:t>月～</a:t>
            </a:r>
            <a:r>
              <a:rPr lang="en-US" altLang="ja-JP"/>
              <a:t>2025</a:t>
            </a:r>
            <a:r>
              <a:rPr lang="ja-JP" altLang="en-US"/>
              <a:t>年３月　特定業務２業務において検証実施</a:t>
            </a:r>
          </a:p>
        </p:txBody>
      </p:sp>
      <p:grpSp>
        <p:nvGrpSpPr>
          <p:cNvPr id="38" name="グループ化 37">
            <a:extLst>
              <a:ext uri="{FF2B5EF4-FFF2-40B4-BE49-F238E27FC236}">
                <a16:creationId xmlns:a16="http://schemas.microsoft.com/office/drawing/2014/main" id="{4CF2707F-66B9-21B6-938D-DD3985860642}"/>
              </a:ext>
            </a:extLst>
          </p:cNvPr>
          <p:cNvGrpSpPr/>
          <p:nvPr/>
        </p:nvGrpSpPr>
        <p:grpSpPr>
          <a:xfrm>
            <a:off x="447675" y="3886200"/>
            <a:ext cx="1375502" cy="243520"/>
            <a:chOff x="528309" y="7695403"/>
            <a:chExt cx="1375502" cy="243520"/>
          </a:xfrm>
        </p:grpSpPr>
        <p:sp>
          <p:nvSpPr>
            <p:cNvPr id="48" name="正方形/長方形 47">
              <a:extLst>
                <a:ext uri="{FF2B5EF4-FFF2-40B4-BE49-F238E27FC236}">
                  <a16:creationId xmlns:a16="http://schemas.microsoft.com/office/drawing/2014/main" id="{E02C0C0F-E422-9348-9485-4E1B33D6CD2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03C09F7D-FE15-D16A-8DB4-D2A7E548534D}"/>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7" name="テキスト プレースホルダー 12">
            <a:extLst>
              <a:ext uri="{FF2B5EF4-FFF2-40B4-BE49-F238E27FC236}">
                <a16:creationId xmlns:a16="http://schemas.microsoft.com/office/drawing/2014/main" id="{6324B197-73EB-27C3-6797-859A8F46692D}"/>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生成</a:t>
            </a:r>
            <a:r>
              <a:rPr kumimoji="1" lang="en-US" altLang="ja-JP"/>
              <a:t>AI</a:t>
            </a:r>
            <a:r>
              <a:rPr kumimoji="1" lang="ja-JP" altLang="en-US"/>
              <a:t>が日常的に活用され業務の効率化が行われていること。</a:t>
            </a:r>
          </a:p>
        </p:txBody>
      </p:sp>
      <p:sp>
        <p:nvSpPr>
          <p:cNvPr id="89" name="正方形/長方形 88">
            <a:extLst>
              <a:ext uri="{FF2B5EF4-FFF2-40B4-BE49-F238E27FC236}">
                <a16:creationId xmlns:a16="http://schemas.microsoft.com/office/drawing/2014/main" id="{278596D6-F527-8849-4463-A805C9762A2C}"/>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90" name="正方形/長方形 89">
            <a:extLst>
              <a:ext uri="{FF2B5EF4-FFF2-40B4-BE49-F238E27FC236}">
                <a16:creationId xmlns:a16="http://schemas.microsoft.com/office/drawing/2014/main" id="{A218CA3A-469E-C7FF-598B-401C1AF979AF}"/>
              </a:ext>
            </a:extLst>
          </p:cNvPr>
          <p:cNvSpPr/>
          <p:nvPr/>
        </p:nvSpPr>
        <p:spPr>
          <a:xfrm>
            <a:off x="4860000" y="1981200"/>
            <a:ext cx="972000" cy="2667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92" name="スライド番号プレースホルダー 2">
            <a:extLst>
              <a:ext uri="{FF2B5EF4-FFF2-40B4-BE49-F238E27FC236}">
                <a16:creationId xmlns:a16="http://schemas.microsoft.com/office/drawing/2014/main" id="{689DE97B-CFB6-87B2-3004-8BA2573A9216}"/>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92</a:t>
            </a:fld>
            <a:endParaRPr kumimoji="1" lang="en-GB">
              <a:latin typeface="Yu Gothic UI" panose="020B0500000000000000" pitchFamily="50" charset="-128"/>
              <a:ea typeface="Yu Gothic UI" panose="020B0500000000000000" pitchFamily="50" charset="-128"/>
            </a:endParaRPr>
          </a:p>
        </p:txBody>
      </p:sp>
      <p:sp>
        <p:nvSpPr>
          <p:cNvPr id="19" name="図プレースホルダー 9">
            <a:extLst>
              <a:ext uri="{FF2B5EF4-FFF2-40B4-BE49-F238E27FC236}">
                <a16:creationId xmlns:a16="http://schemas.microsoft.com/office/drawing/2014/main" id="{AFC31DE6-D5A0-F24E-A6EF-009FBC8E8BD1}"/>
              </a:ext>
            </a:extLst>
          </p:cNvPr>
          <p:cNvSpPr txBox="1">
            <a:spLocks/>
          </p:cNvSpPr>
          <p:nvPr/>
        </p:nvSpPr>
        <p:spPr>
          <a:xfrm>
            <a:off x="381000" y="4876800"/>
            <a:ext cx="4414838" cy="1406525"/>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altLang="ja-JP">
                <a:latin typeface="Yu Gothic UI" panose="020B0500000000000000" pitchFamily="50" charset="-128"/>
                <a:ea typeface="Yu Gothic UI" panose="020B0500000000000000" pitchFamily="50" charset="-128"/>
              </a:rPr>
              <a:t>※</a:t>
            </a:r>
            <a:r>
              <a:rPr lang="ja-JP" altLang="en-US">
                <a:latin typeface="Yu Gothic UI" panose="020B0500000000000000" pitchFamily="50" charset="-128"/>
                <a:ea typeface="Yu Gothic UI" panose="020B0500000000000000" pitchFamily="50" charset="-128"/>
              </a:rPr>
              <a:t>生成</a:t>
            </a:r>
            <a:r>
              <a:rPr lang="en-US" altLang="ja-JP">
                <a:latin typeface="Yu Gothic UI" panose="020B0500000000000000" pitchFamily="50" charset="-128"/>
                <a:ea typeface="Yu Gothic UI" panose="020B0500000000000000" pitchFamily="50" charset="-128"/>
              </a:rPr>
              <a:t>AI</a:t>
            </a:r>
            <a:r>
              <a:rPr lang="ja-JP" altLang="en-US">
                <a:latin typeface="Yu Gothic UI" panose="020B0500000000000000" pitchFamily="50" charset="-128"/>
                <a:ea typeface="Yu Gothic UI" panose="020B0500000000000000" pitchFamily="50" charset="-128"/>
              </a:rPr>
              <a:t>：あらかじめ学習された情報に基づいて、利用者の指示に対して</a:t>
            </a:r>
            <a:br>
              <a:rPr lang="en-US" altLang="ja-JP">
                <a:latin typeface="Yu Gothic UI" panose="020B0500000000000000" pitchFamily="50" charset="-128"/>
                <a:ea typeface="Yu Gothic UI" panose="020B0500000000000000" pitchFamily="50" charset="-128"/>
              </a:rPr>
            </a:br>
            <a:r>
              <a:rPr lang="ja-JP" altLang="en-US">
                <a:latin typeface="Yu Gothic UI" panose="020B0500000000000000" pitchFamily="50" charset="-128"/>
                <a:ea typeface="Yu Gothic UI" panose="020B0500000000000000" pitchFamily="50" charset="-128"/>
              </a:rPr>
              <a:t>　　　　　文章などを生成する人工知能</a:t>
            </a:r>
            <a:endParaRPr lang="en-US" altLang="ja-JP">
              <a:latin typeface="Yu Gothic UI" panose="020B0500000000000000" pitchFamily="50" charset="-128"/>
              <a:ea typeface="Yu Gothic UI" panose="020B0500000000000000" pitchFamily="50" charset="-128"/>
            </a:endParaRPr>
          </a:p>
          <a:p>
            <a:pPr marL="0" indent="0">
              <a:lnSpc>
                <a:spcPct val="120000"/>
              </a:lnSpc>
              <a:spcBef>
                <a:spcPts val="0"/>
              </a:spcBef>
              <a:buFont typeface="Arial" panose="020B0604020202020204" pitchFamily="34" charset="0"/>
              <a:buNone/>
            </a:pPr>
            <a:br>
              <a:rPr lang="en-US" altLang="ja-JP">
                <a:latin typeface="Yu Gothic UI" panose="020B0500000000000000" pitchFamily="50" charset="-128"/>
                <a:ea typeface="Yu Gothic UI" panose="020B0500000000000000" pitchFamily="50" charset="-128"/>
              </a:rPr>
            </a:br>
            <a:endParaRPr lang="en-US" altLang="ja-JP">
              <a:latin typeface="Yu Gothic UI" panose="020B0500000000000000" pitchFamily="50" charset="-128"/>
              <a:ea typeface="Yu Gothic UI" panose="020B0500000000000000" pitchFamily="50" charset="-128"/>
            </a:endParaRPr>
          </a:p>
          <a:p>
            <a:pPr marL="0" indent="0">
              <a:lnSpc>
                <a:spcPct val="120000"/>
              </a:lnSpc>
              <a:spcBef>
                <a:spcPts val="0"/>
              </a:spcBef>
              <a:buFont typeface="Arial" panose="020B0604020202020204" pitchFamily="34" charset="0"/>
              <a:buNone/>
            </a:pPr>
            <a:br>
              <a:rPr lang="en-US" altLang="ja-JP">
                <a:latin typeface="Yu Gothic UI" panose="020B0500000000000000" pitchFamily="50" charset="-128"/>
                <a:ea typeface="Yu Gothic UI" panose="020B0500000000000000" pitchFamily="50" charset="-128"/>
              </a:rPr>
            </a:br>
            <a:r>
              <a:rPr lang="en-US" altLang="ja-JP">
                <a:latin typeface="Yu Gothic UI" panose="020B0500000000000000" pitchFamily="50" charset="-128"/>
                <a:ea typeface="Yu Gothic UI" panose="020B0500000000000000" pitchFamily="50" charset="-128"/>
              </a:rPr>
              <a:t>※RAG</a:t>
            </a:r>
            <a:r>
              <a:rPr lang="ja-JP" altLang="en-US">
                <a:latin typeface="Yu Gothic UI" panose="020B0500000000000000" pitchFamily="50" charset="-128"/>
                <a:ea typeface="Yu Gothic UI" panose="020B0500000000000000" pitchFamily="50" charset="-128"/>
              </a:rPr>
              <a:t>：</a:t>
            </a:r>
            <a:r>
              <a:rPr lang="en-US" altLang="ja-JP">
                <a:latin typeface="Yu Gothic UI" panose="020B0500000000000000" pitchFamily="50" charset="-128"/>
                <a:ea typeface="Yu Gothic UI" panose="020B0500000000000000" pitchFamily="50" charset="-128"/>
              </a:rPr>
              <a:t>Retrieval-Augmented Generation</a:t>
            </a:r>
          </a:p>
          <a:p>
            <a:pPr marL="538163" indent="-538163">
              <a:lnSpc>
                <a:spcPct val="120000"/>
              </a:lnSpc>
              <a:spcBef>
                <a:spcPts val="0"/>
              </a:spcBef>
              <a:buFont typeface="Arial" panose="020B0604020202020204" pitchFamily="34" charset="0"/>
              <a:buNone/>
            </a:pPr>
            <a:r>
              <a:rPr lang="ja-JP" altLang="en-US">
                <a:latin typeface="Yu Gothic UI" panose="020B0500000000000000" pitchFamily="50" charset="-128"/>
                <a:ea typeface="Yu Gothic UI" panose="020B0500000000000000" pitchFamily="50" charset="-128"/>
              </a:rPr>
              <a:t>           （検索により強化した生成）の略、専門知識情報（法令・規則、事務手引きなど）を生成</a:t>
            </a:r>
            <a:r>
              <a:rPr lang="en-US" altLang="ja-JP">
                <a:latin typeface="Yu Gothic UI" panose="020B0500000000000000" pitchFamily="50" charset="-128"/>
                <a:ea typeface="Yu Gothic UI" panose="020B0500000000000000" pitchFamily="50" charset="-128"/>
              </a:rPr>
              <a:t>AI</a:t>
            </a:r>
            <a:r>
              <a:rPr lang="ja-JP" altLang="en-US">
                <a:latin typeface="Yu Gothic UI" panose="020B0500000000000000" pitchFamily="50" charset="-128"/>
                <a:ea typeface="Yu Gothic UI" panose="020B0500000000000000" pitchFamily="50" charset="-128"/>
              </a:rPr>
              <a:t>に持たせて回答させる手法</a:t>
            </a:r>
          </a:p>
        </p:txBody>
      </p:sp>
      <p:grpSp>
        <p:nvGrpSpPr>
          <p:cNvPr id="40" name="グループ化 39">
            <a:extLst>
              <a:ext uri="{FF2B5EF4-FFF2-40B4-BE49-F238E27FC236}">
                <a16:creationId xmlns:a16="http://schemas.microsoft.com/office/drawing/2014/main" id="{834127A4-7083-871D-3A4C-CBBC5D553569}"/>
              </a:ext>
            </a:extLst>
          </p:cNvPr>
          <p:cNvGrpSpPr/>
          <p:nvPr/>
        </p:nvGrpSpPr>
        <p:grpSpPr>
          <a:xfrm>
            <a:off x="2917595" y="5118454"/>
            <a:ext cx="1618948" cy="596546"/>
            <a:chOff x="2724443" y="6602709"/>
            <a:chExt cx="1783601" cy="578649"/>
          </a:xfrm>
        </p:grpSpPr>
        <p:pic>
          <p:nvPicPr>
            <p:cNvPr id="41" name="図 40">
              <a:extLst>
                <a:ext uri="{FF2B5EF4-FFF2-40B4-BE49-F238E27FC236}">
                  <a16:creationId xmlns:a16="http://schemas.microsoft.com/office/drawing/2014/main" id="{90F16957-0E56-765D-6D94-66E5046FAE7E}"/>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919818" y="6602709"/>
              <a:ext cx="398224" cy="426852"/>
            </a:xfrm>
            <a:prstGeom prst="rect">
              <a:avLst/>
            </a:prstGeom>
          </p:spPr>
        </p:pic>
        <p:grpSp>
          <p:nvGrpSpPr>
            <p:cNvPr id="42" name="グループ化 41">
              <a:extLst>
                <a:ext uri="{FF2B5EF4-FFF2-40B4-BE49-F238E27FC236}">
                  <a16:creationId xmlns:a16="http://schemas.microsoft.com/office/drawing/2014/main" id="{D25137C0-DCD2-6CD0-B697-0D876E6F924D}"/>
                </a:ext>
              </a:extLst>
            </p:cNvPr>
            <p:cNvGrpSpPr/>
            <p:nvPr/>
          </p:nvGrpSpPr>
          <p:grpSpPr>
            <a:xfrm>
              <a:off x="2724443" y="6632521"/>
              <a:ext cx="1783601" cy="548837"/>
              <a:chOff x="2852191" y="4569404"/>
              <a:chExt cx="1783601" cy="548837"/>
            </a:xfrm>
          </p:grpSpPr>
          <p:grpSp>
            <p:nvGrpSpPr>
              <p:cNvPr id="45" name="グループ化 44">
                <a:extLst>
                  <a:ext uri="{FF2B5EF4-FFF2-40B4-BE49-F238E27FC236}">
                    <a16:creationId xmlns:a16="http://schemas.microsoft.com/office/drawing/2014/main" id="{0F683188-AB56-C487-4C31-48897EDF9F22}"/>
                  </a:ext>
                </a:extLst>
              </p:cNvPr>
              <p:cNvGrpSpPr/>
              <p:nvPr/>
            </p:nvGrpSpPr>
            <p:grpSpPr>
              <a:xfrm>
                <a:off x="3501414" y="4569404"/>
                <a:ext cx="1134378" cy="328397"/>
                <a:chOff x="10427912" y="2078865"/>
                <a:chExt cx="1662559" cy="481271"/>
              </a:xfrm>
            </p:grpSpPr>
            <p:sp>
              <p:nvSpPr>
                <p:cNvPr id="47" name="正方形/長方形 46">
                  <a:extLst>
                    <a:ext uri="{FF2B5EF4-FFF2-40B4-BE49-F238E27FC236}">
                      <a16:creationId xmlns:a16="http://schemas.microsoft.com/office/drawing/2014/main" id="{FC1E7074-F2B6-DE85-4A29-92C6F790907A}"/>
                    </a:ext>
                  </a:extLst>
                </p:cNvPr>
                <p:cNvSpPr/>
                <p:nvPr/>
              </p:nvSpPr>
              <p:spPr>
                <a:xfrm>
                  <a:off x="10890299" y="2078865"/>
                  <a:ext cx="1200172" cy="481271"/>
                </a:xfrm>
                <a:prstGeom prst="rect">
                  <a:avLst/>
                </a:prstGeom>
                <a:ln>
                  <a:noFill/>
                </a:ln>
              </p:spPr>
              <p:txBody>
                <a:bodyPr wrap="square" lIns="91440" tIns="45720" rIns="91440" bIns="45720" anchor="t">
                  <a:spAutoFit/>
                </a:bodyPr>
                <a:lstStyle/>
                <a:p>
                  <a:pPr defTabSz="457200"/>
                  <a:r>
                    <a:rPr kumimoji="0" lang="ja-JP" altLang="en-US" sz="800" b="1">
                      <a:latin typeface="Yu Gothic UI" panose="020B0500000000000000" pitchFamily="50" charset="-128"/>
                      <a:ea typeface="Yu Gothic UI" panose="020B0500000000000000" pitchFamily="50" charset="-128"/>
                    </a:rPr>
                    <a:t>一般知識による回答</a:t>
                  </a:r>
                  <a:endParaRPr kumimoji="0" lang="en-US" altLang="ja-JP" sz="800" b="1">
                    <a:latin typeface="Yu Gothic UI" panose="020B0500000000000000" pitchFamily="50" charset="-128"/>
                    <a:ea typeface="Yu Gothic UI" panose="020B0500000000000000" pitchFamily="50" charset="-128"/>
                  </a:endParaRPr>
                </a:p>
              </p:txBody>
            </p:sp>
            <p:sp>
              <p:nvSpPr>
                <p:cNvPr id="50" name="減算記号 49">
                  <a:extLst>
                    <a:ext uri="{FF2B5EF4-FFF2-40B4-BE49-F238E27FC236}">
                      <a16:creationId xmlns:a16="http://schemas.microsoft.com/office/drawing/2014/main" id="{A0FEC84F-6EE4-975E-2055-7047F488F3B3}"/>
                    </a:ext>
                  </a:extLst>
                </p:cNvPr>
                <p:cNvSpPr/>
                <p:nvPr/>
              </p:nvSpPr>
              <p:spPr>
                <a:xfrm>
                  <a:off x="10428337" y="2261726"/>
                  <a:ext cx="487680" cy="252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Yu Gothic UI" panose="020B0500000000000000" pitchFamily="50" charset="-128"/>
                    <a:ea typeface="Yu Gothic UI" panose="020B0500000000000000" pitchFamily="50" charset="-128"/>
                  </a:endParaRPr>
                </a:p>
              </p:txBody>
            </p:sp>
            <p:sp>
              <p:nvSpPr>
                <p:cNvPr id="51" name="減算記号 50">
                  <a:extLst>
                    <a:ext uri="{FF2B5EF4-FFF2-40B4-BE49-F238E27FC236}">
                      <a16:creationId xmlns:a16="http://schemas.microsoft.com/office/drawing/2014/main" id="{016E3607-6065-ECC1-DDBA-E6A23963489D}"/>
                    </a:ext>
                  </a:extLst>
                </p:cNvPr>
                <p:cNvSpPr/>
                <p:nvPr/>
              </p:nvSpPr>
              <p:spPr>
                <a:xfrm>
                  <a:off x="10427912" y="2116998"/>
                  <a:ext cx="487680" cy="252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Yu Gothic UI" panose="020B0500000000000000" pitchFamily="50" charset="-128"/>
                    <a:ea typeface="Yu Gothic UI" panose="020B0500000000000000" pitchFamily="50" charset="-128"/>
                  </a:endParaRPr>
                </a:p>
              </p:txBody>
            </p:sp>
          </p:grpSp>
          <p:sp>
            <p:nvSpPr>
              <p:cNvPr id="46" name="正方形/長方形 45">
                <a:extLst>
                  <a:ext uri="{FF2B5EF4-FFF2-40B4-BE49-F238E27FC236}">
                    <a16:creationId xmlns:a16="http://schemas.microsoft.com/office/drawing/2014/main" id="{3A56E972-F4D9-1C4B-B097-609C0BBAA9D4}"/>
                  </a:ext>
                </a:extLst>
              </p:cNvPr>
              <p:cNvSpPr/>
              <p:nvPr/>
            </p:nvSpPr>
            <p:spPr>
              <a:xfrm>
                <a:off x="2852191" y="4918186"/>
                <a:ext cx="818251" cy="200055"/>
              </a:xfrm>
              <a:prstGeom prst="rect">
                <a:avLst/>
              </a:prstGeom>
              <a:ln>
                <a:noFill/>
              </a:ln>
            </p:spPr>
            <p:txBody>
              <a:bodyPr wrap="square" lIns="91440" tIns="45720" rIns="91440" bIns="45720" anchor="t">
                <a:spAutoFit/>
              </a:bodyPr>
              <a:lstStyle/>
              <a:p>
                <a:pPr algn="ctr" defTabSz="457200"/>
                <a:r>
                  <a:rPr kumimoji="0" lang="ja-JP" altLang="en-US" sz="700">
                    <a:solidFill>
                      <a:prstClr val="black"/>
                    </a:solidFill>
                    <a:latin typeface="Yu Gothic UI" panose="020B0500000000000000" pitchFamily="50" charset="-128"/>
                    <a:ea typeface="Yu Gothic UI" panose="020B0500000000000000" pitchFamily="50" charset="-128"/>
                  </a:rPr>
                  <a:t>生成</a:t>
                </a:r>
                <a:r>
                  <a:rPr kumimoji="0" lang="en-US" altLang="ja-JP" sz="700">
                    <a:solidFill>
                      <a:prstClr val="black"/>
                    </a:solidFill>
                    <a:latin typeface="Yu Gothic UI" panose="020B0500000000000000" pitchFamily="50" charset="-128"/>
                    <a:ea typeface="Yu Gothic UI" panose="020B0500000000000000" pitchFamily="50" charset="-128"/>
                  </a:rPr>
                  <a:t>AI</a:t>
                </a:r>
              </a:p>
            </p:txBody>
          </p:sp>
        </p:grpSp>
      </p:grpSp>
      <p:grpSp>
        <p:nvGrpSpPr>
          <p:cNvPr id="52" name="グループ化 51">
            <a:extLst>
              <a:ext uri="{FF2B5EF4-FFF2-40B4-BE49-F238E27FC236}">
                <a16:creationId xmlns:a16="http://schemas.microsoft.com/office/drawing/2014/main" id="{586271EA-253A-79E0-576D-686C13DB54A3}"/>
              </a:ext>
            </a:extLst>
          </p:cNvPr>
          <p:cNvGrpSpPr/>
          <p:nvPr/>
        </p:nvGrpSpPr>
        <p:grpSpPr>
          <a:xfrm>
            <a:off x="559947" y="6071556"/>
            <a:ext cx="4186167" cy="634044"/>
            <a:chOff x="726958" y="6075517"/>
            <a:chExt cx="4111527" cy="671787"/>
          </a:xfrm>
        </p:grpSpPr>
        <p:pic>
          <p:nvPicPr>
            <p:cNvPr id="53" name="図 52">
              <a:extLst>
                <a:ext uri="{FF2B5EF4-FFF2-40B4-BE49-F238E27FC236}">
                  <a16:creationId xmlns:a16="http://schemas.microsoft.com/office/drawing/2014/main" id="{4A4AE143-21DD-2FB2-5604-F5E677A62CC6}"/>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506124" y="6160560"/>
              <a:ext cx="313116" cy="379035"/>
            </a:xfrm>
            <a:prstGeom prst="rect">
              <a:avLst/>
            </a:prstGeom>
          </p:spPr>
        </p:pic>
        <p:grpSp>
          <p:nvGrpSpPr>
            <p:cNvPr id="54" name="グループ化 53">
              <a:extLst>
                <a:ext uri="{FF2B5EF4-FFF2-40B4-BE49-F238E27FC236}">
                  <a16:creationId xmlns:a16="http://schemas.microsoft.com/office/drawing/2014/main" id="{21174CD8-1FEB-24D3-9DF4-626A558EE980}"/>
                </a:ext>
              </a:extLst>
            </p:cNvPr>
            <p:cNvGrpSpPr/>
            <p:nvPr/>
          </p:nvGrpSpPr>
          <p:grpSpPr>
            <a:xfrm>
              <a:off x="726958" y="6075517"/>
              <a:ext cx="4111527" cy="671787"/>
              <a:chOff x="6048407" y="1962593"/>
              <a:chExt cx="6158066" cy="957932"/>
            </a:xfrm>
          </p:grpSpPr>
          <p:sp>
            <p:nvSpPr>
              <p:cNvPr id="57" name="正方形/長方形 56">
                <a:extLst>
                  <a:ext uri="{FF2B5EF4-FFF2-40B4-BE49-F238E27FC236}">
                    <a16:creationId xmlns:a16="http://schemas.microsoft.com/office/drawing/2014/main" id="{6042237F-6ABC-5EA8-EEC8-3686E5863357}"/>
                  </a:ext>
                </a:extLst>
              </p:cNvPr>
              <p:cNvSpPr/>
              <p:nvPr/>
            </p:nvSpPr>
            <p:spPr>
              <a:xfrm>
                <a:off x="10750655" y="2084030"/>
                <a:ext cx="1455818" cy="511497"/>
              </a:xfrm>
              <a:prstGeom prst="rect">
                <a:avLst/>
              </a:prstGeom>
              <a:ln>
                <a:noFill/>
              </a:ln>
            </p:spPr>
            <p:txBody>
              <a:bodyPr wrap="square" lIns="91440" tIns="45720" rIns="91440" bIns="45720" anchor="t">
                <a:spAutoFit/>
              </a:bodyPr>
              <a:lstStyle/>
              <a:p>
                <a:pPr marL="92075" defTabSz="457200"/>
                <a:r>
                  <a:rPr kumimoji="0" lang="ja-JP" altLang="en-US" sz="800" b="1">
                    <a:latin typeface="Yu Gothic UI" panose="020B0500000000000000" pitchFamily="50" charset="-128"/>
                    <a:ea typeface="Yu Gothic UI" panose="020B0500000000000000" pitchFamily="50" charset="-128"/>
                  </a:rPr>
                  <a:t>専門知識</a:t>
                </a:r>
                <a:endParaRPr kumimoji="0" lang="en-US" altLang="ja-JP" sz="800" b="1">
                  <a:latin typeface="Yu Gothic UI" panose="020B0500000000000000" pitchFamily="50" charset="-128"/>
                  <a:ea typeface="Yu Gothic UI" panose="020B0500000000000000" pitchFamily="50" charset="-128"/>
                </a:endParaRPr>
              </a:p>
              <a:p>
                <a:pPr marL="92075" defTabSz="457200"/>
                <a:r>
                  <a:rPr kumimoji="0" lang="ja-JP" altLang="en-US" sz="800" b="1">
                    <a:latin typeface="Yu Gothic UI" panose="020B0500000000000000" pitchFamily="50" charset="-128"/>
                    <a:ea typeface="Yu Gothic UI" panose="020B0500000000000000" pitchFamily="50" charset="-128"/>
                  </a:rPr>
                  <a:t>による回答</a:t>
                </a:r>
                <a:endParaRPr kumimoji="0" lang="en-US" altLang="ja-JP" sz="800" b="1">
                  <a:latin typeface="Yu Gothic UI" panose="020B0500000000000000" pitchFamily="50" charset="-128"/>
                  <a:ea typeface="Yu Gothic UI" panose="020B0500000000000000" pitchFamily="50" charset="-128"/>
                </a:endParaRPr>
              </a:p>
            </p:txBody>
          </p:sp>
          <p:sp>
            <p:nvSpPr>
              <p:cNvPr id="58" name="正方形/長方形 57">
                <a:extLst>
                  <a:ext uri="{FF2B5EF4-FFF2-40B4-BE49-F238E27FC236}">
                    <a16:creationId xmlns:a16="http://schemas.microsoft.com/office/drawing/2014/main" id="{E4CD6759-9BDD-B582-B1CF-5D294CC4DEF2}"/>
                  </a:ext>
                </a:extLst>
              </p:cNvPr>
              <p:cNvSpPr/>
              <p:nvPr/>
            </p:nvSpPr>
            <p:spPr>
              <a:xfrm>
                <a:off x="8247102" y="2574444"/>
                <a:ext cx="1094296" cy="302249"/>
              </a:xfrm>
              <a:prstGeom prst="rect">
                <a:avLst/>
              </a:prstGeom>
              <a:ln>
                <a:noFill/>
              </a:ln>
            </p:spPr>
            <p:txBody>
              <a:bodyPr wrap="square" lIns="91440" tIns="45720" rIns="91440" bIns="45720" anchor="t">
                <a:spAutoFit/>
              </a:bodyPr>
              <a:lstStyle/>
              <a:p>
                <a:pPr algn="ctr" defTabSz="457200"/>
                <a:r>
                  <a:rPr kumimoji="0" lang="ja-JP" altLang="en-US" sz="700">
                    <a:solidFill>
                      <a:prstClr val="black"/>
                    </a:solidFill>
                    <a:latin typeface="Yu Gothic UI" panose="020B0500000000000000" pitchFamily="50" charset="-128"/>
                    <a:ea typeface="Yu Gothic UI" panose="020B0500000000000000" pitchFamily="50" charset="-128"/>
                  </a:rPr>
                  <a:t>検索エンジン</a:t>
                </a:r>
                <a:endParaRPr kumimoji="0" lang="en-US" altLang="ja-JP" sz="700">
                  <a:solidFill>
                    <a:prstClr val="black"/>
                  </a:solidFill>
                  <a:latin typeface="Yu Gothic UI" panose="020B0500000000000000" pitchFamily="50" charset="-128"/>
                  <a:ea typeface="Yu Gothic UI" panose="020B0500000000000000" pitchFamily="50" charset="-128"/>
                </a:endParaRPr>
              </a:p>
            </p:txBody>
          </p:sp>
          <p:sp>
            <p:nvSpPr>
              <p:cNvPr id="59" name="乗算記号 58">
                <a:extLst>
                  <a:ext uri="{FF2B5EF4-FFF2-40B4-BE49-F238E27FC236}">
                    <a16:creationId xmlns:a16="http://schemas.microsoft.com/office/drawing/2014/main" id="{199E3143-77BF-08A7-93D9-305450781FB4}"/>
                  </a:ext>
                </a:extLst>
              </p:cNvPr>
              <p:cNvSpPr/>
              <p:nvPr/>
            </p:nvSpPr>
            <p:spPr>
              <a:xfrm>
                <a:off x="9127345" y="1975618"/>
                <a:ext cx="629635" cy="671906"/>
              </a:xfrm>
              <a:prstGeom prst="mathMultiply">
                <a:avLst>
                  <a:gd name="adj1" fmla="val 10919"/>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Yu Gothic UI" panose="020B0500000000000000" pitchFamily="50" charset="-128"/>
                  <a:ea typeface="Yu Gothic UI" panose="020B0500000000000000" pitchFamily="50" charset="-128"/>
                </a:endParaRPr>
              </a:p>
            </p:txBody>
          </p:sp>
          <p:sp>
            <p:nvSpPr>
              <p:cNvPr id="60" name="減算記号 59">
                <a:extLst>
                  <a:ext uri="{FF2B5EF4-FFF2-40B4-BE49-F238E27FC236}">
                    <a16:creationId xmlns:a16="http://schemas.microsoft.com/office/drawing/2014/main" id="{13E2124E-364F-0FB4-1B6F-38E0E3BFCE1D}"/>
                  </a:ext>
                </a:extLst>
              </p:cNvPr>
              <p:cNvSpPr/>
              <p:nvPr/>
            </p:nvSpPr>
            <p:spPr>
              <a:xfrm>
                <a:off x="10428337" y="2261726"/>
                <a:ext cx="487680" cy="252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Yu Gothic UI" panose="020B0500000000000000" pitchFamily="50" charset="-128"/>
                  <a:ea typeface="Yu Gothic UI" panose="020B0500000000000000" pitchFamily="50" charset="-128"/>
                </a:endParaRPr>
              </a:p>
            </p:txBody>
          </p:sp>
          <p:sp>
            <p:nvSpPr>
              <p:cNvPr id="61" name="減算記号 60">
                <a:extLst>
                  <a:ext uri="{FF2B5EF4-FFF2-40B4-BE49-F238E27FC236}">
                    <a16:creationId xmlns:a16="http://schemas.microsoft.com/office/drawing/2014/main" id="{A3E06D04-6E9C-988F-A3E1-123BC7022042}"/>
                  </a:ext>
                </a:extLst>
              </p:cNvPr>
              <p:cNvSpPr/>
              <p:nvPr/>
            </p:nvSpPr>
            <p:spPr>
              <a:xfrm>
                <a:off x="10427912" y="2116998"/>
                <a:ext cx="487680" cy="25200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Yu Gothic UI" panose="020B0500000000000000" pitchFamily="50" charset="-128"/>
                  <a:ea typeface="Yu Gothic UI" panose="020B0500000000000000" pitchFamily="50" charset="-128"/>
                </a:endParaRPr>
              </a:p>
            </p:txBody>
          </p:sp>
          <p:sp>
            <p:nvSpPr>
              <p:cNvPr id="62" name="正方形/長方形 61">
                <a:extLst>
                  <a:ext uri="{FF2B5EF4-FFF2-40B4-BE49-F238E27FC236}">
                    <a16:creationId xmlns:a16="http://schemas.microsoft.com/office/drawing/2014/main" id="{3D06D03B-4E3C-4B20-85CF-7C0FA6535C5C}"/>
                  </a:ext>
                </a:extLst>
              </p:cNvPr>
              <p:cNvSpPr/>
              <p:nvPr/>
            </p:nvSpPr>
            <p:spPr>
              <a:xfrm>
                <a:off x="9481866" y="2595115"/>
                <a:ext cx="1225540" cy="302249"/>
              </a:xfrm>
              <a:prstGeom prst="rect">
                <a:avLst/>
              </a:prstGeom>
              <a:ln>
                <a:noFill/>
              </a:ln>
            </p:spPr>
            <p:txBody>
              <a:bodyPr wrap="square" lIns="91440" tIns="45720" rIns="91440" bIns="45720" anchor="t">
                <a:spAutoFit/>
              </a:bodyPr>
              <a:lstStyle/>
              <a:p>
                <a:pPr algn="ctr" defTabSz="457200"/>
                <a:r>
                  <a:rPr kumimoji="0" lang="ja-JP" altLang="en-US" sz="700">
                    <a:solidFill>
                      <a:prstClr val="black"/>
                    </a:solidFill>
                    <a:latin typeface="Yu Gothic UI" panose="020B0500000000000000" pitchFamily="50" charset="-128"/>
                    <a:ea typeface="Yu Gothic UI" panose="020B0500000000000000" pitchFamily="50" charset="-128"/>
                  </a:rPr>
                  <a:t>生成</a:t>
                </a:r>
                <a:r>
                  <a:rPr kumimoji="0" lang="en-US" altLang="ja-JP" sz="700">
                    <a:solidFill>
                      <a:prstClr val="black"/>
                    </a:solidFill>
                    <a:latin typeface="Yu Gothic UI" panose="020B0500000000000000" pitchFamily="50" charset="-128"/>
                    <a:ea typeface="Yu Gothic UI" panose="020B0500000000000000" pitchFamily="50" charset="-128"/>
                  </a:rPr>
                  <a:t>AI</a:t>
                </a:r>
              </a:p>
            </p:txBody>
          </p:sp>
          <p:sp>
            <p:nvSpPr>
              <p:cNvPr id="63" name="乗算記号 62">
                <a:extLst>
                  <a:ext uri="{FF2B5EF4-FFF2-40B4-BE49-F238E27FC236}">
                    <a16:creationId xmlns:a16="http://schemas.microsoft.com/office/drawing/2014/main" id="{DD230FE7-D5E2-E64E-AC30-697609789ACC}"/>
                  </a:ext>
                </a:extLst>
              </p:cNvPr>
              <p:cNvSpPr/>
              <p:nvPr/>
            </p:nvSpPr>
            <p:spPr>
              <a:xfrm>
                <a:off x="7826164" y="1974914"/>
                <a:ext cx="629635" cy="671906"/>
              </a:xfrm>
              <a:prstGeom prst="mathMultiply">
                <a:avLst>
                  <a:gd name="adj1" fmla="val 10919"/>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Yu Gothic UI" panose="020B0500000000000000" pitchFamily="50" charset="-128"/>
                  <a:ea typeface="Yu Gothic UI" panose="020B0500000000000000" pitchFamily="50" charset="-128"/>
                </a:endParaRPr>
              </a:p>
            </p:txBody>
          </p:sp>
          <p:sp>
            <p:nvSpPr>
              <p:cNvPr id="64" name="正方形/長方形 63">
                <a:extLst>
                  <a:ext uri="{FF2B5EF4-FFF2-40B4-BE49-F238E27FC236}">
                    <a16:creationId xmlns:a16="http://schemas.microsoft.com/office/drawing/2014/main" id="{1990F2DB-EC5D-DB3B-7777-AD689120F007}"/>
                  </a:ext>
                </a:extLst>
              </p:cNvPr>
              <p:cNvSpPr/>
              <p:nvPr/>
            </p:nvSpPr>
            <p:spPr>
              <a:xfrm>
                <a:off x="7063351" y="2618276"/>
                <a:ext cx="762814" cy="302249"/>
              </a:xfrm>
              <a:prstGeom prst="rect">
                <a:avLst/>
              </a:prstGeom>
              <a:ln>
                <a:noFill/>
              </a:ln>
            </p:spPr>
            <p:txBody>
              <a:bodyPr wrap="square" lIns="91440" tIns="45720" rIns="91440" bIns="45720" anchor="t">
                <a:spAutoFit/>
              </a:bodyPr>
              <a:lstStyle/>
              <a:p>
                <a:pPr algn="ctr" defTabSz="457200"/>
                <a:r>
                  <a:rPr kumimoji="0" lang="ja-JP" altLang="en-US" sz="700">
                    <a:solidFill>
                      <a:prstClr val="black"/>
                    </a:solidFill>
                    <a:latin typeface="Yu Gothic UI" panose="020B0500000000000000" pitchFamily="50" charset="-128"/>
                    <a:ea typeface="Yu Gothic UI" panose="020B0500000000000000" pitchFamily="50" charset="-128"/>
                  </a:rPr>
                  <a:t>ストレージ</a:t>
                </a:r>
                <a:endParaRPr kumimoji="0" lang="en-US" altLang="ja-JP" sz="700">
                  <a:solidFill>
                    <a:prstClr val="black"/>
                  </a:solidFill>
                  <a:latin typeface="Yu Gothic UI" panose="020B0500000000000000" pitchFamily="50" charset="-128"/>
                  <a:ea typeface="Yu Gothic UI" panose="020B0500000000000000" pitchFamily="50" charset="-128"/>
                </a:endParaRPr>
              </a:p>
            </p:txBody>
          </p:sp>
          <p:sp>
            <p:nvSpPr>
              <p:cNvPr id="65" name="正方形/長方形 64">
                <a:extLst>
                  <a:ext uri="{FF2B5EF4-FFF2-40B4-BE49-F238E27FC236}">
                    <a16:creationId xmlns:a16="http://schemas.microsoft.com/office/drawing/2014/main" id="{CD6914C7-A475-9B29-1903-E912CA9C999E}"/>
                  </a:ext>
                </a:extLst>
              </p:cNvPr>
              <p:cNvSpPr/>
              <p:nvPr/>
            </p:nvSpPr>
            <p:spPr>
              <a:xfrm>
                <a:off x="6048407" y="2563264"/>
                <a:ext cx="1232854" cy="278999"/>
              </a:xfrm>
              <a:prstGeom prst="rect">
                <a:avLst/>
              </a:prstGeom>
              <a:ln>
                <a:noFill/>
              </a:ln>
            </p:spPr>
            <p:txBody>
              <a:bodyPr wrap="square" lIns="91440" tIns="45720" rIns="91440" bIns="45720" anchor="t">
                <a:spAutoFit/>
              </a:bodyPr>
              <a:lstStyle/>
              <a:p>
                <a:pPr marL="269875" defTabSz="457200"/>
                <a:r>
                  <a:rPr kumimoji="0" lang="ja-JP" altLang="en-US" sz="600">
                    <a:solidFill>
                      <a:prstClr val="black"/>
                    </a:solidFill>
                    <a:latin typeface="Yu Gothic UI" panose="020B0500000000000000" pitchFamily="50" charset="-128"/>
                    <a:ea typeface="Yu Gothic UI" panose="020B0500000000000000" pitchFamily="50" charset="-128"/>
                  </a:rPr>
                  <a:t>専門知識</a:t>
                </a:r>
                <a:endParaRPr kumimoji="0" lang="en-US" altLang="ja-JP" sz="600">
                  <a:solidFill>
                    <a:prstClr val="black"/>
                  </a:solidFill>
                  <a:latin typeface="Yu Gothic UI" panose="020B0500000000000000" pitchFamily="50" charset="-128"/>
                  <a:ea typeface="Yu Gothic UI" panose="020B0500000000000000" pitchFamily="50" charset="-128"/>
                </a:endParaRPr>
              </a:p>
            </p:txBody>
          </p:sp>
          <p:grpSp>
            <p:nvGrpSpPr>
              <p:cNvPr id="66" name="グループ化 65">
                <a:extLst>
                  <a:ext uri="{FF2B5EF4-FFF2-40B4-BE49-F238E27FC236}">
                    <a16:creationId xmlns:a16="http://schemas.microsoft.com/office/drawing/2014/main" id="{47DA0BB8-8341-38F4-10BB-CEDD60272093}"/>
                  </a:ext>
                </a:extLst>
              </p:cNvPr>
              <p:cNvGrpSpPr/>
              <p:nvPr/>
            </p:nvGrpSpPr>
            <p:grpSpPr>
              <a:xfrm>
                <a:off x="6660235" y="1962593"/>
                <a:ext cx="762293" cy="624766"/>
                <a:chOff x="6660235" y="1962593"/>
                <a:chExt cx="762293" cy="624766"/>
              </a:xfrm>
            </p:grpSpPr>
            <p:pic>
              <p:nvPicPr>
                <p:cNvPr id="67" name="図 66">
                  <a:extLst>
                    <a:ext uri="{FF2B5EF4-FFF2-40B4-BE49-F238E27FC236}">
                      <a16:creationId xmlns:a16="http://schemas.microsoft.com/office/drawing/2014/main" id="{7977FCC2-7D42-7450-207B-AE3DF84435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0235" y="2211403"/>
                  <a:ext cx="347942" cy="375956"/>
                </a:xfrm>
                <a:prstGeom prst="rect">
                  <a:avLst/>
                </a:prstGeom>
              </p:spPr>
            </p:pic>
            <p:sp>
              <p:nvSpPr>
                <p:cNvPr id="68" name="矢印: 下カーブ 67">
                  <a:extLst>
                    <a:ext uri="{FF2B5EF4-FFF2-40B4-BE49-F238E27FC236}">
                      <a16:creationId xmlns:a16="http://schemas.microsoft.com/office/drawing/2014/main" id="{D6490AB3-780B-04F3-8871-A3384E446125}"/>
                    </a:ext>
                  </a:extLst>
                </p:cNvPr>
                <p:cNvSpPr/>
                <p:nvPr/>
              </p:nvSpPr>
              <p:spPr>
                <a:xfrm>
                  <a:off x="6834455" y="1962593"/>
                  <a:ext cx="588073" cy="239566"/>
                </a:xfrm>
                <a:prstGeom prst="curvedDownArrow">
                  <a:avLst>
                    <a:gd name="adj1" fmla="val 39198"/>
                    <a:gd name="adj2" fmla="val 88467"/>
                    <a:gd name="adj3" fmla="val 25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latin typeface="Yu Gothic UI" panose="020B0500000000000000" pitchFamily="50" charset="-128"/>
                    <a:ea typeface="Yu Gothic UI" panose="020B0500000000000000" pitchFamily="50" charset="-128"/>
                  </a:endParaRPr>
                </a:p>
              </p:txBody>
            </p:sp>
          </p:grpSp>
        </p:grpSp>
        <p:pic>
          <p:nvPicPr>
            <p:cNvPr id="55" name="図 54">
              <a:extLst>
                <a:ext uri="{FF2B5EF4-FFF2-40B4-BE49-F238E27FC236}">
                  <a16:creationId xmlns:a16="http://schemas.microsoft.com/office/drawing/2014/main" id="{0471015B-7259-3CFC-6D72-F86384F2D5FB}"/>
                </a:ext>
              </a:extLst>
            </p:cNvPr>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72497" y="6115452"/>
              <a:ext cx="435568" cy="388613"/>
            </a:xfrm>
            <a:prstGeom prst="rect">
              <a:avLst/>
            </a:prstGeom>
          </p:spPr>
        </p:pic>
        <p:pic>
          <p:nvPicPr>
            <p:cNvPr id="56" name="図 55">
              <a:extLst>
                <a:ext uri="{FF2B5EF4-FFF2-40B4-BE49-F238E27FC236}">
                  <a16:creationId xmlns:a16="http://schemas.microsoft.com/office/drawing/2014/main" id="{764E6FCD-DB2E-6848-2381-625C89F233C6}"/>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52878" y="6105310"/>
              <a:ext cx="344459" cy="427176"/>
            </a:xfrm>
            <a:prstGeom prst="rect">
              <a:avLst/>
            </a:prstGeom>
          </p:spPr>
        </p:pic>
      </p:grpSp>
      <p:sp>
        <p:nvSpPr>
          <p:cNvPr id="70" name="テキスト プレースホルダー 69">
            <a:extLst>
              <a:ext uri="{FF2B5EF4-FFF2-40B4-BE49-F238E27FC236}">
                <a16:creationId xmlns:a16="http://schemas.microsoft.com/office/drawing/2014/main" id="{1031F30F-9655-F6DF-2B12-03F3F7B5E296}"/>
              </a:ext>
            </a:extLst>
          </p:cNvPr>
          <p:cNvSpPr>
            <a:spLocks noGrp="1"/>
          </p:cNvSpPr>
          <p:nvPr>
            <p:ph type="body" sz="quarter" idx="14"/>
          </p:nvPr>
        </p:nvSpPr>
        <p:spPr/>
        <p:txBody>
          <a:bodyPr/>
          <a:lstStyle/>
          <a:p>
            <a:r>
              <a:rPr lang="ja-JP" altLang="en-US" sz="1100">
                <a:latin typeface="Yu Gothic UI" panose="020B0500000000000000" pitchFamily="50" charset="-128"/>
                <a:ea typeface="Yu Gothic UI" panose="020B0500000000000000" pitchFamily="50" charset="-128"/>
              </a:rPr>
              <a:t>汎用業務：職員アンケートで、利用している職員が「業務効率化に繋がっていると思う」と回答した割合</a:t>
            </a:r>
            <a:endParaRPr lang="en-US" altLang="ja-JP" sz="1100">
              <a:latin typeface="Yu Gothic UI" panose="020B0500000000000000" pitchFamily="50" charset="-128"/>
              <a:ea typeface="Yu Gothic UI" panose="020B0500000000000000" pitchFamily="50" charset="-128"/>
            </a:endParaRPr>
          </a:p>
          <a:p>
            <a:endParaRPr lang="en-US" altLang="ja-JP" sz="1100">
              <a:latin typeface="Yu Gothic UI" panose="020B0500000000000000" pitchFamily="50" charset="-128"/>
              <a:ea typeface="Yu Gothic UI" panose="020B0500000000000000" pitchFamily="50" charset="-128"/>
            </a:endParaRPr>
          </a:p>
          <a:p>
            <a:endParaRPr lang="en-US" altLang="ja-JP"/>
          </a:p>
          <a:p>
            <a:endParaRPr lang="en-US" altLang="ja-JP"/>
          </a:p>
          <a:p>
            <a:endParaRPr lang="en-US" altLang="ja-JP"/>
          </a:p>
          <a:p>
            <a:r>
              <a:rPr lang="ja-JP" altLang="en-US"/>
              <a:t>特定業務：新規検証業務数</a:t>
            </a:r>
            <a:endParaRPr lang="en-US" altLang="ja-JP"/>
          </a:p>
          <a:p>
            <a:endParaRPr lang="ja-JP" altLang="en-US"/>
          </a:p>
        </p:txBody>
      </p:sp>
      <p:graphicFrame>
        <p:nvGraphicFramePr>
          <p:cNvPr id="71" name="表プレースホルダー 18">
            <a:extLst>
              <a:ext uri="{FF2B5EF4-FFF2-40B4-BE49-F238E27FC236}">
                <a16:creationId xmlns:a16="http://schemas.microsoft.com/office/drawing/2014/main" id="{CDFD1388-9941-DCDB-7E8C-E7C04BF4CE11}"/>
              </a:ext>
            </a:extLst>
          </p:cNvPr>
          <p:cNvGraphicFramePr>
            <a:graphicFrameLocks/>
          </p:cNvGraphicFramePr>
          <p:nvPr>
            <p:extLst>
              <p:ext uri="{D42A27DB-BD31-4B8C-83A1-F6EECF244321}">
                <p14:modId xmlns:p14="http://schemas.microsoft.com/office/powerpoint/2010/main" val="3615858541"/>
              </p:ext>
            </p:extLst>
          </p:nvPr>
        </p:nvGraphicFramePr>
        <p:xfrm>
          <a:off x="6003928" y="2407920"/>
          <a:ext cx="3216272" cy="77724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2587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汎用：</a:t>
                      </a:r>
                      <a:r>
                        <a:rPr kumimoji="1" lang="en-US" altLang="ja-JP" sz="1000">
                          <a:solidFill>
                            <a:schemeClr val="tx1"/>
                          </a:solidFill>
                          <a:latin typeface="Yu Gothic UI" panose="020B0500000000000000" pitchFamily="50" charset="-128"/>
                          <a:ea typeface="Yu Gothic UI" panose="020B0500000000000000" pitchFamily="50" charset="-128"/>
                        </a:rPr>
                        <a:t>78%</a:t>
                      </a:r>
                    </a:p>
                    <a:p>
                      <a:pPr algn="ctr"/>
                      <a:r>
                        <a:rPr kumimoji="1" lang="ja-JP" altLang="en-US" sz="900">
                          <a:solidFill>
                            <a:schemeClr val="tx1"/>
                          </a:solidFill>
                          <a:latin typeface="Yu Gothic UI" panose="020B0500000000000000" pitchFamily="50" charset="-128"/>
                          <a:ea typeface="Yu Gothic UI" panose="020B0500000000000000" pitchFamily="50" charset="-128"/>
                        </a:rPr>
                        <a:t>（</a:t>
                      </a:r>
                      <a:r>
                        <a:rPr kumimoji="1" lang="en-US" altLang="ja-JP" sz="900">
                          <a:solidFill>
                            <a:schemeClr val="tx1"/>
                          </a:solidFill>
                          <a:latin typeface="Yu Gothic UI" panose="020B0500000000000000" pitchFamily="50" charset="-128"/>
                          <a:ea typeface="Yu Gothic UI" panose="020B0500000000000000" pitchFamily="50" charset="-128"/>
                        </a:rPr>
                        <a:t>70%</a:t>
                      </a:r>
                      <a:r>
                        <a:rPr kumimoji="1" lang="ja-JP" altLang="en-US" sz="900">
                          <a:solidFill>
                            <a:schemeClr val="tx1"/>
                          </a:solidFill>
                          <a:latin typeface="Yu Gothic UI" panose="020B0500000000000000" pitchFamily="50" charset="-128"/>
                          <a:ea typeface="Yu Gothic UI" panose="020B0500000000000000" pitchFamily="50" charset="-128"/>
                        </a:rPr>
                        <a:t>）</a:t>
                      </a:r>
                      <a:endParaRPr kumimoji="1" lang="en-US" altLang="ja-JP" sz="900">
                        <a:solidFill>
                          <a:schemeClr val="tx1"/>
                        </a:solidFill>
                        <a:latin typeface="Yu Gothic UI" panose="020B0500000000000000" pitchFamily="50" charset="-128"/>
                        <a:ea typeface="Yu Gothic UI" panose="020B0500000000000000" pitchFamily="50" charset="-128"/>
                      </a:endParaRPr>
                    </a:p>
                  </a:txBody>
                  <a:tcPr marL="72000" marR="72000"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汎用：</a:t>
                      </a:r>
                      <a:r>
                        <a:rPr kumimoji="1" lang="en-US" altLang="ja-JP" sz="1000">
                          <a:solidFill>
                            <a:schemeClr val="tx1"/>
                          </a:solidFill>
                          <a:latin typeface="Yu Gothic UI" panose="020B0500000000000000" pitchFamily="50" charset="-128"/>
                          <a:ea typeface="Yu Gothic UI" panose="020B0500000000000000" pitchFamily="50" charset="-128"/>
                        </a:rPr>
                        <a:t>70%</a:t>
                      </a:r>
                    </a:p>
                  </a:txBody>
                  <a:tcPr marL="72000" marR="72000" anchor="ctr">
                    <a:lnT w="12700" cap="flat" cmpd="sng" algn="ctr">
                      <a:noFill/>
                      <a:prstDash val="solid"/>
                      <a:round/>
                      <a:headEnd type="none" w="med" len="med"/>
                      <a:tailEnd type="none" w="med" len="med"/>
                    </a:lnT>
                    <a:solidFill>
                      <a:srgbClr val="FCEAED"/>
                    </a:solidFill>
                  </a:tcPr>
                </a:tc>
                <a:tc>
                  <a:txBody>
                    <a:bodyPr/>
                    <a:lstStyle/>
                    <a:p>
                      <a:pPr algn="ctr"/>
                      <a:r>
                        <a:rPr kumimoji="1" lang="zh-TW" altLang="en-US" sz="1000">
                          <a:solidFill>
                            <a:schemeClr val="tx1"/>
                          </a:solidFill>
                          <a:latin typeface="Yu Gothic UI" panose="020B0500000000000000" pitchFamily="50" charset="-128"/>
                          <a:ea typeface="Yu Gothic UI" panose="020B0500000000000000" pitchFamily="50" charset="-128"/>
                        </a:rPr>
                        <a:t>汎用：</a:t>
                      </a:r>
                      <a:r>
                        <a:rPr kumimoji="1" lang="en-US" altLang="zh-TW" sz="1000">
                          <a:solidFill>
                            <a:schemeClr val="tx1"/>
                          </a:solidFill>
                          <a:latin typeface="Yu Gothic UI" panose="020B0500000000000000" pitchFamily="50" charset="-128"/>
                          <a:ea typeface="Yu Gothic UI" panose="020B0500000000000000" pitchFamily="50" charset="-128"/>
                        </a:rPr>
                        <a:t>70</a:t>
                      </a: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zh-TW" altLang="en-US" sz="1000">
                        <a:solidFill>
                          <a:schemeClr val="tx1"/>
                        </a:solidFill>
                        <a:latin typeface="Yu Gothic UI" panose="020B0500000000000000" pitchFamily="50" charset="-128"/>
                        <a:ea typeface="Yu Gothic UI" panose="020B0500000000000000" pitchFamily="50" charset="-128"/>
                      </a:endParaRPr>
                    </a:p>
                  </a:txBody>
                  <a:tcPr marL="72000" marR="72000"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00" dirty="0">
                          <a:solidFill>
                            <a:schemeClr val="tx1"/>
                          </a:solidFill>
                          <a:latin typeface="Yu Gothic UI" panose="020B0500000000000000" pitchFamily="50" charset="-128"/>
                          <a:ea typeface="Yu Gothic UI" panose="020B0500000000000000" pitchFamily="50" charset="-128"/>
                        </a:rPr>
                        <a:t>汎用：</a:t>
                      </a:r>
                      <a:r>
                        <a:rPr kumimoji="1" lang="en-US" altLang="zh-TW" sz="1000" dirty="0">
                          <a:solidFill>
                            <a:schemeClr val="tx1"/>
                          </a:solidFill>
                          <a:latin typeface="Yu Gothic UI" panose="020B0500000000000000" pitchFamily="50" charset="-128"/>
                          <a:ea typeface="Yu Gothic UI" panose="020B0500000000000000" pitchFamily="50" charset="-128"/>
                        </a:rPr>
                        <a:t>70</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a:txBody>
                  <a:tcPr marL="72000" marR="72000"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72" name="表プレースホルダー 18">
            <a:extLst>
              <a:ext uri="{FF2B5EF4-FFF2-40B4-BE49-F238E27FC236}">
                <a16:creationId xmlns:a16="http://schemas.microsoft.com/office/drawing/2014/main" id="{CFBD2033-3962-E03E-EF2C-F1D30A9589B2}"/>
              </a:ext>
            </a:extLst>
          </p:cNvPr>
          <p:cNvGraphicFramePr>
            <a:graphicFrameLocks/>
          </p:cNvGraphicFramePr>
          <p:nvPr>
            <p:extLst>
              <p:ext uri="{D42A27DB-BD31-4B8C-83A1-F6EECF244321}">
                <p14:modId xmlns:p14="http://schemas.microsoft.com/office/powerpoint/2010/main" val="3796940100"/>
              </p:ext>
            </p:extLst>
          </p:nvPr>
        </p:nvGraphicFramePr>
        <p:xfrm>
          <a:off x="6003928" y="3614058"/>
          <a:ext cx="3216272" cy="91440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特定：</a:t>
                      </a:r>
                      <a:r>
                        <a:rPr kumimoji="1" lang="en-US" altLang="ja-JP" sz="1000">
                          <a:solidFill>
                            <a:schemeClr val="tx1"/>
                          </a:solidFill>
                          <a:latin typeface="Yu Gothic UI" panose="020B0500000000000000" pitchFamily="50" charset="-128"/>
                          <a:ea typeface="Yu Gothic UI" panose="020B0500000000000000" pitchFamily="50" charset="-128"/>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Yu Gothic UI" panose="020B0500000000000000" pitchFamily="50" charset="-128"/>
                          <a:ea typeface="Yu Gothic UI" panose="020B0500000000000000" pitchFamily="50" charset="-128"/>
                        </a:rPr>
                        <a:t>（特定：</a:t>
                      </a:r>
                      <a:r>
                        <a:rPr kumimoji="1" lang="en-US" altLang="ja-JP" sz="900">
                          <a:solidFill>
                            <a:schemeClr val="tx1"/>
                          </a:solidFill>
                          <a:latin typeface="Yu Gothic UI" panose="020B0500000000000000" pitchFamily="50" charset="-128"/>
                          <a:ea typeface="Yu Gothic UI" panose="020B0500000000000000" pitchFamily="50" charset="-128"/>
                        </a:rPr>
                        <a:t>1</a:t>
                      </a:r>
                      <a:r>
                        <a:rPr kumimoji="1" lang="ja-JP" altLang="en-US" sz="900">
                          <a:solidFill>
                            <a:schemeClr val="tx1"/>
                          </a:solidFill>
                          <a:latin typeface="Yu Gothic UI" panose="020B0500000000000000" pitchFamily="50" charset="-128"/>
                          <a:ea typeface="Yu Gothic UI" panose="020B0500000000000000" pitchFamily="50" charset="-128"/>
                        </a:rPr>
                        <a:t>～</a:t>
                      </a:r>
                      <a:r>
                        <a:rPr kumimoji="1" lang="en-US" altLang="ja-JP" sz="900">
                          <a:solidFill>
                            <a:schemeClr val="tx1"/>
                          </a:solidFill>
                          <a:latin typeface="Yu Gothic UI" panose="020B0500000000000000" pitchFamily="50" charset="-128"/>
                          <a:ea typeface="Yu Gothic UI" panose="020B0500000000000000" pitchFamily="50" charset="-128"/>
                        </a:rPr>
                        <a:t>2</a:t>
                      </a:r>
                      <a:r>
                        <a:rPr kumimoji="1" lang="ja-JP" altLang="en-US" sz="900">
                          <a:solidFill>
                            <a:schemeClr val="tx1"/>
                          </a:solidFill>
                          <a:latin typeface="Yu Gothic UI" panose="020B0500000000000000" pitchFamily="50" charset="-128"/>
                          <a:ea typeface="Yu Gothic UI" panose="020B0500000000000000" pitchFamily="50" charset="-128"/>
                        </a:rPr>
                        <a:t>）</a:t>
                      </a:r>
                    </a:p>
                  </a:txBody>
                  <a:tcPr marL="36000" marR="36000"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特定：</a:t>
                      </a:r>
                      <a:r>
                        <a:rPr kumimoji="1" lang="en-US" altLang="ja-JP" sz="1000">
                          <a:solidFill>
                            <a:schemeClr val="tx1"/>
                          </a:solidFill>
                          <a:latin typeface="Yu Gothic UI" panose="020B0500000000000000" pitchFamily="50" charset="-128"/>
                          <a:ea typeface="Yu Gothic UI" panose="020B0500000000000000" pitchFamily="50" charset="-128"/>
                        </a:rPr>
                        <a:t>2</a:t>
                      </a:r>
                    </a:p>
                  </a:txBody>
                  <a:tcPr marL="36000" marR="36000" anchor="ctr">
                    <a:lnT w="12700" cap="flat" cmpd="sng" algn="ctr">
                      <a:noFill/>
                      <a:prstDash val="solid"/>
                      <a:round/>
                      <a:headEnd type="none" w="med" len="med"/>
                      <a:tailEnd type="none" w="med" len="med"/>
                    </a:lnT>
                    <a:solidFill>
                      <a:srgbClr val="FCEAED"/>
                    </a:solidFill>
                  </a:tcPr>
                </a:tc>
                <a:tc>
                  <a:txBody>
                    <a:bodyPr/>
                    <a:lstStyle/>
                    <a:p>
                      <a:pPr algn="ctr"/>
                      <a:r>
                        <a:rPr kumimoji="1" lang="zh-TW" altLang="en-US" sz="1000">
                          <a:solidFill>
                            <a:schemeClr val="tx1"/>
                          </a:solidFill>
                          <a:latin typeface="Yu Gothic UI" panose="020B0500000000000000" pitchFamily="50" charset="-128"/>
                          <a:ea typeface="Yu Gothic UI" panose="020B0500000000000000" pitchFamily="50" charset="-128"/>
                        </a:rPr>
                        <a:t>特定：</a:t>
                      </a:r>
                      <a:r>
                        <a:rPr kumimoji="1" lang="en-US" altLang="zh-TW" sz="1000">
                          <a:solidFill>
                            <a:schemeClr val="tx1"/>
                          </a:solidFill>
                          <a:latin typeface="Yu Gothic UI" panose="020B0500000000000000" pitchFamily="50" charset="-128"/>
                          <a:ea typeface="Yu Gothic UI" panose="020B0500000000000000" pitchFamily="50" charset="-128"/>
                        </a:rPr>
                        <a:t>2</a:t>
                      </a:r>
                      <a:endParaRPr kumimoji="1" lang="zh-TW" altLang="en-US" sz="1000">
                        <a:solidFill>
                          <a:schemeClr val="tx1"/>
                        </a:solidFill>
                        <a:latin typeface="Yu Gothic UI" panose="020B0500000000000000" pitchFamily="50" charset="-128"/>
                        <a:ea typeface="Yu Gothic UI" panose="020B0500000000000000" pitchFamily="50" charset="-128"/>
                      </a:endParaRPr>
                    </a:p>
                  </a:txBody>
                  <a:tcPr marL="36000" marR="36000"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00" dirty="0">
                          <a:solidFill>
                            <a:schemeClr val="tx1"/>
                          </a:solidFill>
                          <a:latin typeface="Yu Gothic UI" panose="020B0500000000000000" pitchFamily="50" charset="-128"/>
                          <a:ea typeface="Yu Gothic UI" panose="020B0500000000000000" pitchFamily="50" charset="-128"/>
                        </a:rPr>
                        <a:t>特定：</a:t>
                      </a:r>
                      <a:r>
                        <a:rPr kumimoji="1" lang="en-US" altLang="zh-TW" sz="1000" dirty="0">
                          <a:solidFill>
                            <a:schemeClr val="tx1"/>
                          </a:solidFill>
                          <a:latin typeface="Yu Gothic UI" panose="020B0500000000000000" pitchFamily="50" charset="-128"/>
                          <a:ea typeface="Yu Gothic UI" panose="020B0500000000000000" pitchFamily="50" charset="-128"/>
                        </a:rPr>
                        <a:t>2</a:t>
                      </a:r>
                      <a:endParaRPr kumimoji="1" lang="zh-TW" altLang="en-US" sz="1000" dirty="0">
                        <a:solidFill>
                          <a:schemeClr val="tx1"/>
                        </a:solidFill>
                        <a:latin typeface="Yu Gothic UI" panose="020B0500000000000000" pitchFamily="50" charset="-128"/>
                        <a:ea typeface="Yu Gothic UI" panose="020B0500000000000000" pitchFamily="50" charset="-128"/>
                      </a:endParaRPr>
                    </a:p>
                  </a:txBody>
                  <a:tcPr marL="36000" marR="36000"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73" name="テキスト ボックス 19">
            <a:extLst>
              <a:ext uri="{FF2B5EF4-FFF2-40B4-BE49-F238E27FC236}">
                <a16:creationId xmlns:a16="http://schemas.microsoft.com/office/drawing/2014/main" id="{26398C0C-A54C-045B-9A25-8A97FD1EBCB7}"/>
              </a:ext>
            </a:extLst>
          </p:cNvPr>
          <p:cNvSpPr txBox="1"/>
          <p:nvPr/>
        </p:nvSpPr>
        <p:spPr>
          <a:xfrm>
            <a:off x="7924800" y="3124200"/>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74" name="テキスト ボックス 19">
            <a:extLst>
              <a:ext uri="{FF2B5EF4-FFF2-40B4-BE49-F238E27FC236}">
                <a16:creationId xmlns:a16="http://schemas.microsoft.com/office/drawing/2014/main" id="{9EF4410C-B039-50B2-C9F3-7254ED41E4B6}"/>
              </a:ext>
            </a:extLst>
          </p:cNvPr>
          <p:cNvSpPr txBox="1"/>
          <p:nvPr/>
        </p:nvSpPr>
        <p:spPr>
          <a:xfrm>
            <a:off x="7924800" y="450328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75" name="グループ化 74">
            <a:extLst>
              <a:ext uri="{FF2B5EF4-FFF2-40B4-BE49-F238E27FC236}">
                <a16:creationId xmlns:a16="http://schemas.microsoft.com/office/drawing/2014/main" id="{5CE9C1C6-64FE-43F2-BDE9-A9C18C3D26B5}"/>
              </a:ext>
            </a:extLst>
          </p:cNvPr>
          <p:cNvGrpSpPr/>
          <p:nvPr/>
        </p:nvGrpSpPr>
        <p:grpSpPr>
          <a:xfrm>
            <a:off x="4881838" y="4732457"/>
            <a:ext cx="1157494" cy="243520"/>
            <a:chOff x="528309" y="7695403"/>
            <a:chExt cx="1157494" cy="243520"/>
          </a:xfrm>
        </p:grpSpPr>
        <p:sp>
          <p:nvSpPr>
            <p:cNvPr id="76" name="正方形/長方形 75">
              <a:extLst>
                <a:ext uri="{FF2B5EF4-FFF2-40B4-BE49-F238E27FC236}">
                  <a16:creationId xmlns:a16="http://schemas.microsoft.com/office/drawing/2014/main" id="{CE52ABB9-BA8F-4076-D78D-B0C3B408E4AF}"/>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7" name="テキスト ボックス 76">
              <a:extLst>
                <a:ext uri="{FF2B5EF4-FFF2-40B4-BE49-F238E27FC236}">
                  <a16:creationId xmlns:a16="http://schemas.microsoft.com/office/drawing/2014/main" id="{57A9F217-AE5D-BCFA-3527-A212C2E9E55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78" name="正方形/長方形 77">
            <a:extLst>
              <a:ext uri="{FF2B5EF4-FFF2-40B4-BE49-F238E27FC236}">
                <a16:creationId xmlns:a16="http://schemas.microsoft.com/office/drawing/2014/main" id="{F5EF865F-57B2-8B37-B9EC-0ACD6BCA464F}"/>
              </a:ext>
            </a:extLst>
          </p:cNvPr>
          <p:cNvSpPr/>
          <p:nvPr/>
        </p:nvSpPr>
        <p:spPr>
          <a:xfrm>
            <a:off x="6972478" y="50914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9" name="正方形/長方形 78">
            <a:extLst>
              <a:ext uri="{FF2B5EF4-FFF2-40B4-BE49-F238E27FC236}">
                <a16:creationId xmlns:a16="http://schemas.microsoft.com/office/drawing/2014/main" id="{54541B28-731D-102D-985B-99DAC71574EA}"/>
              </a:ext>
            </a:extLst>
          </p:cNvPr>
          <p:cNvSpPr/>
          <p:nvPr/>
        </p:nvSpPr>
        <p:spPr>
          <a:xfrm>
            <a:off x="5928478" y="50914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0" name="正方形/長方形 79">
            <a:extLst>
              <a:ext uri="{FF2B5EF4-FFF2-40B4-BE49-F238E27FC236}">
                <a16:creationId xmlns:a16="http://schemas.microsoft.com/office/drawing/2014/main" id="{3A2EBD28-8C9C-1B25-D0EA-A74E7C96442D}"/>
              </a:ext>
            </a:extLst>
          </p:cNvPr>
          <p:cNvSpPr/>
          <p:nvPr/>
        </p:nvSpPr>
        <p:spPr>
          <a:xfrm>
            <a:off x="8016478" y="50914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1" name="テキスト ボックス 80">
            <a:extLst>
              <a:ext uri="{FF2B5EF4-FFF2-40B4-BE49-F238E27FC236}">
                <a16:creationId xmlns:a16="http://schemas.microsoft.com/office/drawing/2014/main" id="{935920FB-5B47-5DD0-04F2-6AFA2B557B65}"/>
              </a:ext>
            </a:extLst>
          </p:cNvPr>
          <p:cNvSpPr txBox="1"/>
          <p:nvPr/>
        </p:nvSpPr>
        <p:spPr>
          <a:xfrm>
            <a:off x="4876800" y="5399263"/>
            <a:ext cx="972000" cy="396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汎用業務</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82" name="ホームベース 30">
            <a:extLst>
              <a:ext uri="{FF2B5EF4-FFF2-40B4-BE49-F238E27FC236}">
                <a16:creationId xmlns:a16="http://schemas.microsoft.com/office/drawing/2014/main" id="{2862E1F3-68E4-D014-0A74-42B1FF29FA81}"/>
              </a:ext>
            </a:extLst>
          </p:cNvPr>
          <p:cNvSpPr/>
          <p:nvPr/>
        </p:nvSpPr>
        <p:spPr>
          <a:xfrm>
            <a:off x="5956096" y="5399263"/>
            <a:ext cx="306816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環境の運用保守、機能改善、活用促進</a:t>
            </a:r>
          </a:p>
        </p:txBody>
      </p:sp>
      <p:sp>
        <p:nvSpPr>
          <p:cNvPr id="83" name="テキスト ボックス 82">
            <a:extLst>
              <a:ext uri="{FF2B5EF4-FFF2-40B4-BE49-F238E27FC236}">
                <a16:creationId xmlns:a16="http://schemas.microsoft.com/office/drawing/2014/main" id="{B62CDC5B-F810-3499-9F19-9DFD72C81A0D}"/>
              </a:ext>
            </a:extLst>
          </p:cNvPr>
          <p:cNvSpPr txBox="1"/>
          <p:nvPr/>
        </p:nvSpPr>
        <p:spPr>
          <a:xfrm>
            <a:off x="4876800" y="5852400"/>
            <a:ext cx="972000" cy="396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特定業務</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84" name="ホームベース 30">
            <a:extLst>
              <a:ext uri="{FF2B5EF4-FFF2-40B4-BE49-F238E27FC236}">
                <a16:creationId xmlns:a16="http://schemas.microsoft.com/office/drawing/2014/main" id="{7FBF5C02-25A3-FF76-F1A3-76BCDA1758C8}"/>
              </a:ext>
            </a:extLst>
          </p:cNvPr>
          <p:cNvSpPr/>
          <p:nvPr/>
        </p:nvSpPr>
        <p:spPr>
          <a:xfrm>
            <a:off x="5956096" y="5697831"/>
            <a:ext cx="306816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ct val="140000"/>
              </a:lnSpc>
              <a:spcBef>
                <a:spcPct val="10000"/>
              </a:spcBef>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検証・利用等を通じた知見蓄積、あり方探求</a:t>
            </a:r>
          </a:p>
        </p:txBody>
      </p:sp>
      <p:sp>
        <p:nvSpPr>
          <p:cNvPr id="85" name="テキスト ボックス 84">
            <a:extLst>
              <a:ext uri="{FF2B5EF4-FFF2-40B4-BE49-F238E27FC236}">
                <a16:creationId xmlns:a16="http://schemas.microsoft.com/office/drawing/2014/main" id="{329CAC25-0399-24E9-1584-CA7425ABD8D5}"/>
              </a:ext>
            </a:extLst>
          </p:cNvPr>
          <p:cNvSpPr txBox="1"/>
          <p:nvPr/>
        </p:nvSpPr>
        <p:spPr>
          <a:xfrm>
            <a:off x="4876800" y="630540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気運醸成、リテラシー・スキル向上</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86" name="ホームベース 30">
            <a:extLst>
              <a:ext uri="{FF2B5EF4-FFF2-40B4-BE49-F238E27FC236}">
                <a16:creationId xmlns:a16="http://schemas.microsoft.com/office/drawing/2014/main" id="{EA1974AB-B93F-6F33-0FE7-B58C8FA32885}"/>
              </a:ext>
            </a:extLst>
          </p:cNvPr>
          <p:cNvSpPr/>
          <p:nvPr/>
        </p:nvSpPr>
        <p:spPr>
          <a:xfrm>
            <a:off x="5956096" y="6305400"/>
            <a:ext cx="306816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職員研修、アンケート、利用ガイドラインの改訂</a:t>
            </a:r>
          </a:p>
        </p:txBody>
      </p:sp>
      <p:sp>
        <p:nvSpPr>
          <p:cNvPr id="91" name="ホームベース 30">
            <a:extLst>
              <a:ext uri="{FF2B5EF4-FFF2-40B4-BE49-F238E27FC236}">
                <a16:creationId xmlns:a16="http://schemas.microsoft.com/office/drawing/2014/main" id="{354452BC-A604-E44C-5750-2B891E375A5A}"/>
              </a:ext>
            </a:extLst>
          </p:cNvPr>
          <p:cNvSpPr/>
          <p:nvPr/>
        </p:nvSpPr>
        <p:spPr>
          <a:xfrm>
            <a:off x="5956096" y="5996400"/>
            <a:ext cx="97200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en-US" altLang="ja-JP" sz="900">
                <a:solidFill>
                  <a:srgbClr val="000000"/>
                </a:solidFill>
                <a:latin typeface="Yu Gothic UI" panose="020B0500000000000000" pitchFamily="50" charset="-128"/>
                <a:ea typeface="Yu Gothic UI" panose="020B0500000000000000" pitchFamily="50" charset="-128"/>
              </a:rPr>
              <a:t>2</a:t>
            </a:r>
            <a:r>
              <a:rPr kumimoji="1" lang="ja-JP" altLang="en-US" sz="900">
                <a:solidFill>
                  <a:srgbClr val="000000"/>
                </a:solidFill>
                <a:latin typeface="Yu Gothic UI" panose="020B0500000000000000" pitchFamily="50" charset="-128"/>
                <a:ea typeface="Yu Gothic UI" panose="020B0500000000000000" pitchFamily="50" charset="-128"/>
              </a:rPr>
              <a:t>業務で検証</a:t>
            </a:r>
          </a:p>
        </p:txBody>
      </p:sp>
      <p:sp>
        <p:nvSpPr>
          <p:cNvPr id="101" name="ホームベース 30">
            <a:extLst>
              <a:ext uri="{FF2B5EF4-FFF2-40B4-BE49-F238E27FC236}">
                <a16:creationId xmlns:a16="http://schemas.microsoft.com/office/drawing/2014/main" id="{F06B2C7C-10C6-2FE4-BB12-B682F051E7F2}"/>
              </a:ext>
            </a:extLst>
          </p:cNvPr>
          <p:cNvSpPr/>
          <p:nvPr/>
        </p:nvSpPr>
        <p:spPr>
          <a:xfrm>
            <a:off x="6972478" y="5996400"/>
            <a:ext cx="97200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en-US" altLang="ja-JP" sz="900">
                <a:solidFill>
                  <a:srgbClr val="000000"/>
                </a:solidFill>
                <a:latin typeface="Yu Gothic UI" panose="020B0500000000000000" pitchFamily="50" charset="-128"/>
                <a:ea typeface="Yu Gothic UI" panose="020B0500000000000000" pitchFamily="50" charset="-128"/>
              </a:rPr>
              <a:t>2</a:t>
            </a:r>
            <a:r>
              <a:rPr kumimoji="1" lang="ja-JP" altLang="en-US" sz="900">
                <a:solidFill>
                  <a:srgbClr val="000000"/>
                </a:solidFill>
                <a:latin typeface="Yu Gothic UI" panose="020B0500000000000000" pitchFamily="50" charset="-128"/>
                <a:ea typeface="Yu Gothic UI" panose="020B0500000000000000" pitchFamily="50" charset="-128"/>
              </a:rPr>
              <a:t>業務で検証</a:t>
            </a:r>
          </a:p>
        </p:txBody>
      </p:sp>
      <p:sp>
        <p:nvSpPr>
          <p:cNvPr id="102" name="ホームベース 30">
            <a:extLst>
              <a:ext uri="{FF2B5EF4-FFF2-40B4-BE49-F238E27FC236}">
                <a16:creationId xmlns:a16="http://schemas.microsoft.com/office/drawing/2014/main" id="{2EAC656C-4E02-3A51-4AE3-97AC95C414B6}"/>
              </a:ext>
            </a:extLst>
          </p:cNvPr>
          <p:cNvSpPr/>
          <p:nvPr/>
        </p:nvSpPr>
        <p:spPr>
          <a:xfrm>
            <a:off x="8016478" y="5996400"/>
            <a:ext cx="972000"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en-US" altLang="ja-JP" sz="900">
                <a:solidFill>
                  <a:srgbClr val="000000"/>
                </a:solidFill>
                <a:latin typeface="Yu Gothic UI" panose="020B0500000000000000" pitchFamily="50" charset="-128"/>
                <a:ea typeface="Yu Gothic UI" panose="020B0500000000000000" pitchFamily="50" charset="-128"/>
              </a:rPr>
              <a:t>2</a:t>
            </a:r>
            <a:r>
              <a:rPr kumimoji="1" lang="ja-JP" altLang="en-US" sz="900">
                <a:solidFill>
                  <a:srgbClr val="000000"/>
                </a:solidFill>
                <a:latin typeface="Yu Gothic UI" panose="020B0500000000000000" pitchFamily="50" charset="-128"/>
                <a:ea typeface="Yu Gothic UI" panose="020B0500000000000000" pitchFamily="50" charset="-128"/>
              </a:rPr>
              <a:t>業務で検証</a:t>
            </a:r>
          </a:p>
        </p:txBody>
      </p:sp>
      <p:grpSp>
        <p:nvGrpSpPr>
          <p:cNvPr id="3" name="グループ化 2">
            <a:extLst>
              <a:ext uri="{FF2B5EF4-FFF2-40B4-BE49-F238E27FC236}">
                <a16:creationId xmlns:a16="http://schemas.microsoft.com/office/drawing/2014/main" id="{6C5C9FEF-8A15-2F5A-21DA-F175E3A96B6A}"/>
              </a:ext>
            </a:extLst>
          </p:cNvPr>
          <p:cNvGrpSpPr/>
          <p:nvPr/>
        </p:nvGrpSpPr>
        <p:grpSpPr>
          <a:xfrm>
            <a:off x="4881600" y="892800"/>
            <a:ext cx="2011895" cy="243520"/>
            <a:chOff x="528309" y="3016181"/>
            <a:chExt cx="2011895" cy="243520"/>
          </a:xfrm>
        </p:grpSpPr>
        <p:sp>
          <p:nvSpPr>
            <p:cNvPr id="4" name="正方形/長方形 3">
              <a:extLst>
                <a:ext uri="{FF2B5EF4-FFF2-40B4-BE49-F238E27FC236}">
                  <a16:creationId xmlns:a16="http://schemas.microsoft.com/office/drawing/2014/main" id="{85F6B273-4833-9A2F-F920-724229CDD3FF}"/>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CEA08783-6E0F-EFB9-CE4E-0DEBDE23BBEA}"/>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8" name="タイトル 20">
            <a:extLst>
              <a:ext uri="{FF2B5EF4-FFF2-40B4-BE49-F238E27FC236}">
                <a16:creationId xmlns:a16="http://schemas.microsoft.com/office/drawing/2014/main" id="{E210381F-59BA-FD2D-1E20-74BA20910104}"/>
              </a:ext>
            </a:extLst>
          </p:cNvPr>
          <p:cNvSpPr>
            <a:spLocks noGrp="1"/>
          </p:cNvSpPr>
          <p:nvPr>
            <p:ph type="title"/>
          </p:nvPr>
        </p:nvSpPr>
        <p:spPr>
          <a:xfrm>
            <a:off x="446400" y="85725"/>
            <a:ext cx="4811400" cy="728793"/>
          </a:xfrm>
        </p:spPr>
        <p:txBody>
          <a:bodyPr/>
          <a:lstStyle/>
          <a:p>
            <a:r>
              <a:rPr lang="ja-JP" altLang="en-US"/>
              <a:t>生成</a:t>
            </a:r>
            <a:r>
              <a:rPr lang="en-US" altLang="ja-JP"/>
              <a:t>AI</a:t>
            </a:r>
            <a:r>
              <a:rPr lang="ja-JP" altLang="en-US"/>
              <a:t>を活用して業務効率化を推進</a:t>
            </a:r>
          </a:p>
        </p:txBody>
      </p:sp>
    </p:spTree>
    <p:extLst>
      <p:ext uri="{BB962C8B-B14F-4D97-AF65-F5344CB8AC3E}">
        <p14:creationId xmlns:p14="http://schemas.microsoft.com/office/powerpoint/2010/main" val="281681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D370748-7765-2B50-1AB2-36740C0B045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93</a:t>
            </a:fld>
            <a:endParaRPr kumimoji="1" lang="en-GB">
              <a:latin typeface="Yu Gothic UI" panose="020B0500000000000000" pitchFamily="50" charset="-128"/>
              <a:ea typeface="Yu Gothic UI" panose="020B0500000000000000" pitchFamily="50" charset="-128"/>
            </a:endParaRPr>
          </a:p>
        </p:txBody>
      </p:sp>
      <p:sp>
        <p:nvSpPr>
          <p:cNvPr id="31" name="テキスト プレースホルダー 30">
            <a:extLst>
              <a:ext uri="{FF2B5EF4-FFF2-40B4-BE49-F238E27FC236}">
                <a16:creationId xmlns:a16="http://schemas.microsoft.com/office/drawing/2014/main" id="{9F74C05D-7CB2-DE4A-412F-8E55C213DC57}"/>
              </a:ext>
            </a:extLst>
          </p:cNvPr>
          <p:cNvSpPr>
            <a:spLocks noGrp="1"/>
          </p:cNvSpPr>
          <p:nvPr>
            <p:ph type="body" sz="quarter" idx="13"/>
          </p:nvPr>
        </p:nvSpPr>
        <p:spPr/>
        <p:txBody>
          <a:bodyPr/>
          <a:lstStyle/>
          <a:p>
            <a:r>
              <a:rPr lang="en-US" altLang="ja-JP"/>
              <a:t>AI</a:t>
            </a:r>
            <a:r>
              <a:rPr lang="ja-JP" altLang="en-US"/>
              <a:t>文字起こしツールによる相談記録のデジタル化及び記録の共有・活用により、業務の効率化が行われていること。</a:t>
            </a:r>
          </a:p>
        </p:txBody>
      </p:sp>
      <p:sp>
        <p:nvSpPr>
          <p:cNvPr id="34" name="テキスト プレースホルダー 33">
            <a:extLst>
              <a:ext uri="{FF2B5EF4-FFF2-40B4-BE49-F238E27FC236}">
                <a16:creationId xmlns:a16="http://schemas.microsoft.com/office/drawing/2014/main" id="{B0FAB1C6-7538-0820-4B0E-0D145821F586}"/>
              </a:ext>
            </a:extLst>
          </p:cNvPr>
          <p:cNvSpPr>
            <a:spLocks noGrp="1"/>
          </p:cNvSpPr>
          <p:nvPr>
            <p:ph type="body" sz="quarter" idx="14"/>
          </p:nvPr>
        </p:nvSpPr>
        <p:spPr/>
        <p:txBody>
          <a:bodyPr/>
          <a:lstStyle/>
          <a:p>
            <a:r>
              <a:rPr lang="ja-JP" altLang="en-US"/>
              <a:t>機器を利用することで削減する職員の作業時間</a:t>
            </a:r>
          </a:p>
          <a:p>
            <a:r>
              <a:rPr lang="ja-JP" altLang="en-US"/>
              <a:t>本市全体で月</a:t>
            </a:r>
            <a:r>
              <a:rPr lang="en-US" altLang="ja-JP"/>
              <a:t>5,610</a:t>
            </a:r>
            <a:r>
              <a:rPr lang="ja-JP" altLang="en-US"/>
              <a:t>時間の削減</a:t>
            </a:r>
          </a:p>
        </p:txBody>
      </p:sp>
      <p:graphicFrame>
        <p:nvGraphicFramePr>
          <p:cNvPr id="37" name="表 36">
            <a:extLst>
              <a:ext uri="{FF2B5EF4-FFF2-40B4-BE49-F238E27FC236}">
                <a16:creationId xmlns:a16="http://schemas.microsoft.com/office/drawing/2014/main" id="{E98932C5-202A-9259-0C38-24DD417B071E}"/>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8" name="テキスト プレースホルダー 3">
            <a:extLst>
              <a:ext uri="{FF2B5EF4-FFF2-40B4-BE49-F238E27FC236}">
                <a16:creationId xmlns:a16="http://schemas.microsoft.com/office/drawing/2014/main" id="{87A797C6-3708-FDD7-A9D5-E3C57BFAD7B1}"/>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本市では、多くの部局で会議の議事録作成等、文字起こしに関する業務量が非常に多くなっている。</a:t>
            </a:r>
          </a:p>
          <a:p>
            <a:pPr>
              <a:lnSpc>
                <a:spcPts val="1500"/>
              </a:lnSpc>
            </a:pPr>
            <a:r>
              <a:rPr lang="ja-JP" altLang="en-US"/>
              <a:t>また、議事録だけでなく、区役所などの現場でも相談内容等を記録する必要があることから、音声からリアルタイムでテキストを生成する</a:t>
            </a:r>
            <a:r>
              <a:rPr lang="en-US" altLang="ja-JP"/>
              <a:t>AI</a:t>
            </a:r>
            <a:r>
              <a:rPr lang="ja-JP" altLang="en-US"/>
              <a:t>音声認識ツールを導入し、会話内容をテキスト化することで業務の効率化を図る。</a:t>
            </a:r>
          </a:p>
          <a:p>
            <a:pPr>
              <a:lnSpc>
                <a:spcPts val="1500"/>
              </a:lnSpc>
            </a:pPr>
            <a:r>
              <a:rPr lang="ja-JP" altLang="en-US"/>
              <a:t>小型の携帯端末だけで文字起こしが可能な特性を活かし、窓口や庁外の現場での相談記録等の作成にも広く活用していく。</a:t>
            </a:r>
          </a:p>
          <a:p>
            <a:pPr>
              <a:lnSpc>
                <a:spcPts val="1500"/>
              </a:lnSpc>
            </a:pPr>
            <a:r>
              <a:rPr lang="ja-JP" altLang="en-US"/>
              <a:t>将来的には、蓄積した相談等の会話記録を</a:t>
            </a:r>
            <a:r>
              <a:rPr lang="en-US" altLang="ja-JP"/>
              <a:t>AI</a:t>
            </a:r>
            <a:r>
              <a:rPr lang="ja-JP" altLang="en-US"/>
              <a:t>により分析し、実践的なマニュアルや</a:t>
            </a:r>
            <a:r>
              <a:rPr lang="en-US" altLang="ja-JP"/>
              <a:t>FAQ</a:t>
            </a:r>
            <a:r>
              <a:rPr lang="ja-JP" altLang="en-US"/>
              <a:t>の作成に活用することで、市民対応に反映させ、相談業務の変革をめざす。</a:t>
            </a:r>
          </a:p>
        </p:txBody>
      </p:sp>
      <p:sp>
        <p:nvSpPr>
          <p:cNvPr id="39" name="テキスト プレースホルダー 12">
            <a:extLst>
              <a:ext uri="{FF2B5EF4-FFF2-40B4-BE49-F238E27FC236}">
                <a16:creationId xmlns:a16="http://schemas.microsoft.com/office/drawing/2014/main" id="{72331160-ADB5-155C-2F2A-DBD065CDE565}"/>
              </a:ext>
            </a:extLst>
          </p:cNvPr>
          <p:cNvSpPr txBox="1">
            <a:spLocks/>
          </p:cNvSpPr>
          <p:nvPr/>
        </p:nvSpPr>
        <p:spPr>
          <a:xfrm>
            <a:off x="445009" y="3854963"/>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en-US" altLang="ja-JP"/>
              <a:t>2024</a:t>
            </a:r>
            <a:r>
              <a:rPr lang="ja-JP" altLang="en-US"/>
              <a:t>年度より</a:t>
            </a:r>
            <a:r>
              <a:rPr lang="en-US" altLang="ja-JP"/>
              <a:t>24</a:t>
            </a:r>
            <a:r>
              <a:rPr lang="ja-JP" altLang="en-US"/>
              <a:t>区役所に端末を配置し、実際の業務における議事録作成や会話記録等の場面で実証を開始した。</a:t>
            </a:r>
          </a:p>
        </p:txBody>
      </p:sp>
      <p:grpSp>
        <p:nvGrpSpPr>
          <p:cNvPr id="40" name="グループ化 39">
            <a:extLst>
              <a:ext uri="{FF2B5EF4-FFF2-40B4-BE49-F238E27FC236}">
                <a16:creationId xmlns:a16="http://schemas.microsoft.com/office/drawing/2014/main" id="{6F38B530-60A7-4F51-2D47-706807716918}"/>
              </a:ext>
            </a:extLst>
          </p:cNvPr>
          <p:cNvGrpSpPr/>
          <p:nvPr/>
        </p:nvGrpSpPr>
        <p:grpSpPr>
          <a:xfrm>
            <a:off x="447675" y="3607990"/>
            <a:ext cx="1375502" cy="243520"/>
            <a:chOff x="528309" y="7695403"/>
            <a:chExt cx="1375502" cy="243520"/>
          </a:xfrm>
        </p:grpSpPr>
        <p:sp>
          <p:nvSpPr>
            <p:cNvPr id="41" name="正方形/長方形 40">
              <a:extLst>
                <a:ext uri="{FF2B5EF4-FFF2-40B4-BE49-F238E27FC236}">
                  <a16:creationId xmlns:a16="http://schemas.microsoft.com/office/drawing/2014/main" id="{04BF1B57-58DD-9C1E-2458-529B4E4B5E5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A964EA98-4380-DF77-189B-51C39118B251}"/>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5" name="正方形/長方形 44">
            <a:extLst>
              <a:ext uri="{FF2B5EF4-FFF2-40B4-BE49-F238E27FC236}">
                <a16:creationId xmlns:a16="http://schemas.microsoft.com/office/drawing/2014/main" id="{348ED516-8E86-ED6D-353D-7C965A1557FF}"/>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6" name="正方形/長方形 45">
            <a:extLst>
              <a:ext uri="{FF2B5EF4-FFF2-40B4-BE49-F238E27FC236}">
                <a16:creationId xmlns:a16="http://schemas.microsoft.com/office/drawing/2014/main" id="{3A98F688-5DBB-329D-4035-C0B2BBEF0726}"/>
              </a:ext>
            </a:extLst>
          </p:cNvPr>
          <p:cNvSpPr/>
          <p:nvPr/>
        </p:nvSpPr>
        <p:spPr>
          <a:xfrm>
            <a:off x="4860000" y="1981199"/>
            <a:ext cx="972000" cy="165621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7" name="表プレースホルダー 18">
            <a:extLst>
              <a:ext uri="{FF2B5EF4-FFF2-40B4-BE49-F238E27FC236}">
                <a16:creationId xmlns:a16="http://schemas.microsoft.com/office/drawing/2014/main" id="{E8A19060-65D9-AB52-BE89-0A0499275E38}"/>
              </a:ext>
            </a:extLst>
          </p:cNvPr>
          <p:cNvGraphicFramePr>
            <a:graphicFrameLocks/>
          </p:cNvGraphicFramePr>
          <p:nvPr>
            <p:extLst>
              <p:ext uri="{D42A27DB-BD31-4B8C-83A1-F6EECF244321}">
                <p14:modId xmlns:p14="http://schemas.microsoft.com/office/powerpoint/2010/main" val="4004654699"/>
              </p:ext>
            </p:extLst>
          </p:nvPr>
        </p:nvGraphicFramePr>
        <p:xfrm>
          <a:off x="5943600" y="2513700"/>
          <a:ext cx="3240000" cy="96819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5,184</a:t>
                      </a:r>
                    </a:p>
                    <a:p>
                      <a:pPr algn="ctr"/>
                      <a:r>
                        <a:rPr kumimoji="1" lang="ja-JP" altLang="en-US" sz="1000">
                          <a:solidFill>
                            <a:schemeClr val="tx1"/>
                          </a:solidFill>
                          <a:latin typeface="Yu Gothic UI" panose="020B0500000000000000" pitchFamily="50" charset="-128"/>
                          <a:ea typeface="Yu Gothic UI" panose="020B0500000000000000" pitchFamily="50" charset="-128"/>
                        </a:rPr>
                        <a:t>時間</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solidFill>
                            <a:schemeClr val="tx1"/>
                          </a:solidFill>
                          <a:latin typeface="Yu Gothic UI" panose="020B0500000000000000" pitchFamily="50" charset="-128"/>
                          <a:ea typeface="Yu Gothic UI" panose="020B0500000000000000" pitchFamily="50" charset="-128"/>
                        </a:rPr>
                        <a:t>月</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rPr>
                        <a:t>（</a:t>
                      </a:r>
                      <a:r>
                        <a:rPr kumimoji="1" lang="en-US" altLang="ja-JP" sz="1000">
                          <a:solidFill>
                            <a:schemeClr val="tx1"/>
                          </a:solidFill>
                        </a:rPr>
                        <a:t>-</a:t>
                      </a:r>
                      <a:r>
                        <a:rPr kumimoji="1" lang="ja-JP" altLang="en-US" sz="1000">
                          <a:solidFill>
                            <a:schemeClr val="tx1"/>
                          </a:solidFill>
                        </a:rPr>
                        <a:t>）</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5,610</a:t>
                      </a:r>
                    </a:p>
                    <a:p>
                      <a:pPr algn="ctr"/>
                      <a:r>
                        <a:rPr kumimoji="1" lang="ja-JP" altLang="en-US" sz="1000">
                          <a:solidFill>
                            <a:schemeClr val="tx1"/>
                          </a:solidFill>
                          <a:latin typeface="Yu Gothic UI" panose="020B0500000000000000" pitchFamily="50" charset="-128"/>
                          <a:ea typeface="Yu Gothic UI" panose="020B0500000000000000" pitchFamily="50" charset="-128"/>
                        </a:rPr>
                        <a:t>時間</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solidFill>
                            <a:schemeClr val="tx1"/>
                          </a:solidFill>
                          <a:latin typeface="Yu Gothic UI" panose="020B0500000000000000" pitchFamily="50" charset="-128"/>
                          <a:ea typeface="Yu Gothic UI" panose="020B0500000000000000" pitchFamily="50" charset="-128"/>
                        </a:rPr>
                        <a:t>月</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5,610</a:t>
                      </a:r>
                    </a:p>
                    <a:p>
                      <a:pPr algn="ctr"/>
                      <a:r>
                        <a:rPr kumimoji="1" lang="ja-JP" altLang="en-US" sz="1000">
                          <a:solidFill>
                            <a:schemeClr val="tx1"/>
                          </a:solidFill>
                          <a:latin typeface="Yu Gothic UI" panose="020B0500000000000000" pitchFamily="50" charset="-128"/>
                          <a:ea typeface="Yu Gothic UI" panose="020B0500000000000000" pitchFamily="50" charset="-128"/>
                        </a:rPr>
                        <a:t>時間</a:t>
                      </a:r>
                      <a:r>
                        <a:rPr kumimoji="1" lang="en-US" altLang="ja-JP" sz="1000">
                          <a:solidFill>
                            <a:schemeClr val="tx1"/>
                          </a:solidFill>
                          <a:latin typeface="Yu Gothic UI" panose="020B0500000000000000" pitchFamily="50" charset="-128"/>
                          <a:ea typeface="Yu Gothic UI" panose="020B0500000000000000" pitchFamily="50" charset="-128"/>
                        </a:rPr>
                        <a:t>/</a:t>
                      </a:r>
                      <a:r>
                        <a:rPr kumimoji="1" lang="ja-JP" altLang="en-US" sz="1000">
                          <a:solidFill>
                            <a:schemeClr val="tx1"/>
                          </a:solidFill>
                          <a:latin typeface="Yu Gothic UI" panose="020B0500000000000000" pitchFamily="50" charset="-128"/>
                          <a:ea typeface="Yu Gothic UI" panose="020B0500000000000000" pitchFamily="50" charset="-128"/>
                        </a:rPr>
                        <a:t>月</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5,610</a:t>
                      </a:r>
                    </a:p>
                    <a:p>
                      <a:pPr algn="ctr"/>
                      <a:r>
                        <a:rPr kumimoji="1" lang="ja-JP" altLang="en-US" sz="1000" dirty="0">
                          <a:solidFill>
                            <a:schemeClr val="tx1"/>
                          </a:solidFill>
                          <a:latin typeface="Yu Gothic UI" panose="020B0500000000000000" pitchFamily="50" charset="-128"/>
                          <a:ea typeface="Yu Gothic UI" panose="020B0500000000000000" pitchFamily="50" charset="-128"/>
                        </a:rPr>
                        <a:t>時間</a:t>
                      </a:r>
                      <a:r>
                        <a:rPr kumimoji="1" lang="en-US" altLang="ja-JP" sz="1000" dirty="0">
                          <a:solidFill>
                            <a:schemeClr val="tx1"/>
                          </a:solidFill>
                          <a:latin typeface="Yu Gothic UI" panose="020B0500000000000000" pitchFamily="50" charset="-128"/>
                          <a:ea typeface="Yu Gothic UI" panose="020B0500000000000000" pitchFamily="50" charset="-128"/>
                        </a:rPr>
                        <a:t>/</a:t>
                      </a:r>
                      <a:r>
                        <a:rPr kumimoji="1" lang="ja-JP" altLang="en-US" sz="1000" dirty="0">
                          <a:solidFill>
                            <a:schemeClr val="tx1"/>
                          </a:solidFill>
                          <a:latin typeface="Yu Gothic UI" panose="020B0500000000000000" pitchFamily="50" charset="-128"/>
                          <a:ea typeface="Yu Gothic UI" panose="020B0500000000000000" pitchFamily="50" charset="-128"/>
                        </a:rPr>
                        <a:t>月</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pSp>
        <p:nvGrpSpPr>
          <p:cNvPr id="48" name="グループ化 47">
            <a:extLst>
              <a:ext uri="{FF2B5EF4-FFF2-40B4-BE49-F238E27FC236}">
                <a16:creationId xmlns:a16="http://schemas.microsoft.com/office/drawing/2014/main" id="{49F2C8EE-EEF0-934E-BC94-642D7B93B16A}"/>
              </a:ext>
            </a:extLst>
          </p:cNvPr>
          <p:cNvGrpSpPr/>
          <p:nvPr/>
        </p:nvGrpSpPr>
        <p:grpSpPr>
          <a:xfrm>
            <a:off x="4881838" y="3878143"/>
            <a:ext cx="1157494" cy="243520"/>
            <a:chOff x="528309" y="7695403"/>
            <a:chExt cx="1157494" cy="243520"/>
          </a:xfrm>
        </p:grpSpPr>
        <p:sp>
          <p:nvSpPr>
            <p:cNvPr id="49" name="正方形/長方形 48">
              <a:extLst>
                <a:ext uri="{FF2B5EF4-FFF2-40B4-BE49-F238E27FC236}">
                  <a16:creationId xmlns:a16="http://schemas.microsoft.com/office/drawing/2014/main" id="{354C0A67-F42D-02A1-1FAB-6D712E399340}"/>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4166DBB7-BB5D-68BC-6028-57353D014D9F}"/>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1" name="正方形/長方形 50">
            <a:extLst>
              <a:ext uri="{FF2B5EF4-FFF2-40B4-BE49-F238E27FC236}">
                <a16:creationId xmlns:a16="http://schemas.microsoft.com/office/drawing/2014/main" id="{CE1AEB07-C993-C7EB-8696-5A3719BB06E9}"/>
              </a:ext>
            </a:extLst>
          </p:cNvPr>
          <p:cNvSpPr/>
          <p:nvPr/>
        </p:nvSpPr>
        <p:spPr>
          <a:xfrm>
            <a:off x="6972478" y="423718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2" name="正方形/長方形 51">
            <a:extLst>
              <a:ext uri="{FF2B5EF4-FFF2-40B4-BE49-F238E27FC236}">
                <a16:creationId xmlns:a16="http://schemas.microsoft.com/office/drawing/2014/main" id="{E4F56079-5D18-3D6B-EB01-9EAF719298DF}"/>
              </a:ext>
            </a:extLst>
          </p:cNvPr>
          <p:cNvSpPr/>
          <p:nvPr/>
        </p:nvSpPr>
        <p:spPr>
          <a:xfrm>
            <a:off x="5928478" y="423718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3" name="正方形/長方形 52">
            <a:extLst>
              <a:ext uri="{FF2B5EF4-FFF2-40B4-BE49-F238E27FC236}">
                <a16:creationId xmlns:a16="http://schemas.microsoft.com/office/drawing/2014/main" id="{2834C496-C403-B402-0D18-EC95FF1C68DF}"/>
              </a:ext>
            </a:extLst>
          </p:cNvPr>
          <p:cNvSpPr/>
          <p:nvPr/>
        </p:nvSpPr>
        <p:spPr>
          <a:xfrm>
            <a:off x="8016478" y="423718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テキスト ボックス 53">
            <a:extLst>
              <a:ext uri="{FF2B5EF4-FFF2-40B4-BE49-F238E27FC236}">
                <a16:creationId xmlns:a16="http://schemas.microsoft.com/office/drawing/2014/main" id="{F2C725C6-E4AC-53A6-843B-B66DE1D91117}"/>
              </a:ext>
            </a:extLst>
          </p:cNvPr>
          <p:cNvSpPr txBox="1"/>
          <p:nvPr/>
        </p:nvSpPr>
        <p:spPr>
          <a:xfrm>
            <a:off x="4881838" y="4544949"/>
            <a:ext cx="972000" cy="702224"/>
          </a:xfrm>
          <a:prstGeom prst="rect">
            <a:avLst/>
          </a:prstGeom>
          <a:solidFill>
            <a:srgbClr val="AF1932"/>
          </a:solidFill>
        </p:spPr>
        <p:txBody>
          <a:bodyPr wrap="square" lIns="0" tIns="0" rIns="0" bIns="0" rtlCol="0" anchor="ctr" anchorCtr="0">
            <a:noAutofit/>
          </a:bodyPr>
          <a:lstStyle/>
          <a:p>
            <a:pPr algn="ctr" defTabSz="228600">
              <a:lnSpc>
                <a:spcPts val="1100"/>
              </a:lnSpc>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文字起こしツールの導入</a:t>
            </a:r>
          </a:p>
        </p:txBody>
      </p:sp>
      <p:sp>
        <p:nvSpPr>
          <p:cNvPr id="55" name="テキスト ボックス 54">
            <a:extLst>
              <a:ext uri="{FF2B5EF4-FFF2-40B4-BE49-F238E27FC236}">
                <a16:creationId xmlns:a16="http://schemas.microsoft.com/office/drawing/2014/main" id="{4E8F431F-F4B0-5770-7846-DFDE35F29C14}"/>
              </a:ext>
            </a:extLst>
          </p:cNvPr>
          <p:cNvSpPr txBox="1"/>
          <p:nvPr/>
        </p:nvSpPr>
        <p:spPr>
          <a:xfrm>
            <a:off x="4876800" y="532594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会話ログの分析・活用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6" name="ホームベース 30">
            <a:extLst>
              <a:ext uri="{FF2B5EF4-FFF2-40B4-BE49-F238E27FC236}">
                <a16:creationId xmlns:a16="http://schemas.microsoft.com/office/drawing/2014/main" id="{43B0BCC8-80DC-5D03-E0E9-1A9C0AE75505}"/>
              </a:ext>
            </a:extLst>
          </p:cNvPr>
          <p:cNvSpPr/>
          <p:nvPr/>
        </p:nvSpPr>
        <p:spPr>
          <a:xfrm>
            <a:off x="5928478" y="5325943"/>
            <a:ext cx="30960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lang="en-US" altLang="ja-JP" sz="900">
                <a:solidFill>
                  <a:srgbClr val="000000"/>
                </a:solidFill>
                <a:latin typeface="Yu Gothic UI" panose="020B0500000000000000" pitchFamily="50" charset="-128"/>
                <a:ea typeface="Yu Gothic UI" panose="020B0500000000000000" pitchFamily="50" charset="-128"/>
              </a:rPr>
              <a:t>AI</a:t>
            </a:r>
            <a:r>
              <a:rPr lang="ja-JP" altLang="en-US" sz="900">
                <a:solidFill>
                  <a:srgbClr val="000000"/>
                </a:solidFill>
                <a:latin typeface="Yu Gothic UI" panose="020B0500000000000000" pitchFamily="50" charset="-128"/>
                <a:ea typeface="Yu Gothic UI" panose="020B0500000000000000" pitchFamily="50" charset="-128"/>
              </a:rPr>
              <a:t>による相談内容の分析相談業務の変革</a:t>
            </a:r>
          </a:p>
        </p:txBody>
      </p:sp>
      <p:sp>
        <p:nvSpPr>
          <p:cNvPr id="57" name="ホームベース 30">
            <a:extLst>
              <a:ext uri="{FF2B5EF4-FFF2-40B4-BE49-F238E27FC236}">
                <a16:creationId xmlns:a16="http://schemas.microsoft.com/office/drawing/2014/main" id="{693D692A-A112-5B62-AEF4-DD7A3DC65861}"/>
              </a:ext>
            </a:extLst>
          </p:cNvPr>
          <p:cNvSpPr/>
          <p:nvPr/>
        </p:nvSpPr>
        <p:spPr>
          <a:xfrm>
            <a:off x="5928478" y="4544949"/>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会話記録作成業務の効率化</a:t>
            </a:r>
          </a:p>
        </p:txBody>
      </p:sp>
      <p:sp>
        <p:nvSpPr>
          <p:cNvPr id="58" name="ホームベース 30">
            <a:extLst>
              <a:ext uri="{FF2B5EF4-FFF2-40B4-BE49-F238E27FC236}">
                <a16:creationId xmlns:a16="http://schemas.microsoft.com/office/drawing/2014/main" id="{6E3B5BB4-80E7-11C3-B9E5-6E7C2FDCEEDD}"/>
              </a:ext>
            </a:extLst>
          </p:cNvPr>
          <p:cNvSpPr/>
          <p:nvPr/>
        </p:nvSpPr>
        <p:spPr>
          <a:xfrm>
            <a:off x="5928478" y="4923173"/>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全所属を対象に</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実証</a:t>
            </a:r>
          </a:p>
        </p:txBody>
      </p:sp>
      <p:sp>
        <p:nvSpPr>
          <p:cNvPr id="59" name="ホームベース 30">
            <a:extLst>
              <a:ext uri="{FF2B5EF4-FFF2-40B4-BE49-F238E27FC236}">
                <a16:creationId xmlns:a16="http://schemas.microsoft.com/office/drawing/2014/main" id="{B513EE56-EA5C-5F13-1C7A-AC900F2E5276}"/>
              </a:ext>
            </a:extLst>
          </p:cNvPr>
          <p:cNvSpPr/>
          <p:nvPr/>
        </p:nvSpPr>
        <p:spPr>
          <a:xfrm>
            <a:off x="6972478" y="4923173"/>
            <a:ext cx="2019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実用化段階へ移行</a:t>
            </a:r>
          </a:p>
        </p:txBody>
      </p:sp>
      <p:grpSp>
        <p:nvGrpSpPr>
          <p:cNvPr id="5" name="グループ化 4">
            <a:extLst>
              <a:ext uri="{FF2B5EF4-FFF2-40B4-BE49-F238E27FC236}">
                <a16:creationId xmlns:a16="http://schemas.microsoft.com/office/drawing/2014/main" id="{00D9733D-B1EF-02D6-77AD-6F7378414EFB}"/>
              </a:ext>
            </a:extLst>
          </p:cNvPr>
          <p:cNvGrpSpPr/>
          <p:nvPr/>
        </p:nvGrpSpPr>
        <p:grpSpPr>
          <a:xfrm>
            <a:off x="4881600" y="892800"/>
            <a:ext cx="2011895" cy="243520"/>
            <a:chOff x="528309" y="3016181"/>
            <a:chExt cx="2011895" cy="243520"/>
          </a:xfrm>
        </p:grpSpPr>
        <p:sp>
          <p:nvSpPr>
            <p:cNvPr id="6" name="正方形/長方形 5">
              <a:extLst>
                <a:ext uri="{FF2B5EF4-FFF2-40B4-BE49-F238E27FC236}">
                  <a16:creationId xmlns:a16="http://schemas.microsoft.com/office/drawing/2014/main" id="{788103FC-2B90-CBA3-6E31-CFEBA838D090}"/>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7" name="テキスト ボックス 6">
              <a:extLst>
                <a:ext uri="{FF2B5EF4-FFF2-40B4-BE49-F238E27FC236}">
                  <a16:creationId xmlns:a16="http://schemas.microsoft.com/office/drawing/2014/main" id="{2008ECE9-25E2-FD56-3CC9-CA2D68CC45DE}"/>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pic>
        <p:nvPicPr>
          <p:cNvPr id="8" name="図 7" descr="テキスト&#10;&#10;自動的に生成された説明">
            <a:extLst>
              <a:ext uri="{FF2B5EF4-FFF2-40B4-BE49-F238E27FC236}">
                <a16:creationId xmlns:a16="http://schemas.microsoft.com/office/drawing/2014/main" id="{6865177D-C372-7003-3048-45D83CD84800}"/>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91631"/>
            <a:ext cx="4455649" cy="1451885"/>
          </a:xfrm>
          <a:prstGeom prst="rect">
            <a:avLst/>
          </a:prstGeom>
        </p:spPr>
      </p:pic>
      <p:pic>
        <p:nvPicPr>
          <p:cNvPr id="10" name="図 9" descr="テキスト が含まれている画像&#10;&#10;自動的に生成された説明">
            <a:extLst>
              <a:ext uri="{FF2B5EF4-FFF2-40B4-BE49-F238E27FC236}">
                <a16:creationId xmlns:a16="http://schemas.microsoft.com/office/drawing/2014/main" id="{2C448BDA-9375-14EC-62B6-F0D4321C0BE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1722" y="5729269"/>
            <a:ext cx="2804199" cy="1011350"/>
          </a:xfrm>
          <a:prstGeom prst="rect">
            <a:avLst/>
          </a:prstGeom>
        </p:spPr>
      </p:pic>
      <p:sp>
        <p:nvSpPr>
          <p:cNvPr id="9" name="テキスト ボックス 19">
            <a:extLst>
              <a:ext uri="{FF2B5EF4-FFF2-40B4-BE49-F238E27FC236}">
                <a16:creationId xmlns:a16="http://schemas.microsoft.com/office/drawing/2014/main" id="{6003A010-FFAA-D7ED-24DB-6460B148DC41}"/>
              </a:ext>
            </a:extLst>
          </p:cNvPr>
          <p:cNvSpPr txBox="1"/>
          <p:nvPr/>
        </p:nvSpPr>
        <p:spPr>
          <a:xfrm>
            <a:off x="7924800" y="3429002"/>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13" name="タイトル 35">
            <a:extLst>
              <a:ext uri="{FF2B5EF4-FFF2-40B4-BE49-F238E27FC236}">
                <a16:creationId xmlns:a16="http://schemas.microsoft.com/office/drawing/2014/main" id="{E1DA3D46-1952-F9C1-9B3F-54011C44D3D7}"/>
              </a:ext>
            </a:extLst>
          </p:cNvPr>
          <p:cNvSpPr>
            <a:spLocks noGrp="1"/>
          </p:cNvSpPr>
          <p:nvPr>
            <p:ph type="title"/>
          </p:nvPr>
        </p:nvSpPr>
        <p:spPr>
          <a:xfrm>
            <a:off x="446400" y="85725"/>
            <a:ext cx="4737911" cy="728793"/>
          </a:xfrm>
        </p:spPr>
        <p:txBody>
          <a:bodyPr/>
          <a:lstStyle/>
          <a:p>
            <a:r>
              <a:rPr lang="en-US" altLang="ja-JP"/>
              <a:t>AI</a:t>
            </a:r>
            <a:r>
              <a:rPr lang="ja-JP" altLang="en-US"/>
              <a:t>文字起こしツールを活用して</a:t>
            </a:r>
            <a:br>
              <a:rPr lang="en-US" altLang="ja-JP"/>
            </a:br>
            <a:r>
              <a:rPr lang="ja-JP" altLang="en-US"/>
              <a:t>　業務効率化を推進</a:t>
            </a:r>
          </a:p>
        </p:txBody>
      </p:sp>
    </p:spTree>
    <p:extLst>
      <p:ext uri="{BB962C8B-B14F-4D97-AF65-F5344CB8AC3E}">
        <p14:creationId xmlns:p14="http://schemas.microsoft.com/office/powerpoint/2010/main" val="2841195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プレースホルダー 27">
            <a:extLst>
              <a:ext uri="{FF2B5EF4-FFF2-40B4-BE49-F238E27FC236}">
                <a16:creationId xmlns:a16="http://schemas.microsoft.com/office/drawing/2014/main" id="{65A5DA53-B938-BAAB-C8C4-E0097CF9F472}"/>
              </a:ext>
            </a:extLst>
          </p:cNvPr>
          <p:cNvSpPr>
            <a:spLocks noGrp="1"/>
          </p:cNvSpPr>
          <p:nvPr>
            <p:ph type="body" sz="quarter" idx="13"/>
          </p:nvPr>
        </p:nvSpPr>
        <p:spPr>
          <a:xfrm>
            <a:off x="5904000" y="1296000"/>
            <a:ext cx="3414740" cy="990000"/>
          </a:xfrm>
        </p:spPr>
        <p:txBody>
          <a:bodyPr/>
          <a:lstStyle/>
          <a:p>
            <a:r>
              <a:rPr lang="ja-JP" altLang="en-US"/>
              <a:t>業務に必要なデータを迅速に見つけられるようにすることで、行政サービスの質を向上させ、均一性を確保し、業務の効率化や省力化を図る。このように業務を改善することで、職員が、職員にしかできない重要な業務に専念できる環境づくりをめざすこと。</a:t>
            </a:r>
          </a:p>
        </p:txBody>
      </p:sp>
      <p:sp>
        <p:nvSpPr>
          <p:cNvPr id="30" name="テキスト プレースホルダー 29">
            <a:extLst>
              <a:ext uri="{FF2B5EF4-FFF2-40B4-BE49-F238E27FC236}">
                <a16:creationId xmlns:a16="http://schemas.microsoft.com/office/drawing/2014/main" id="{8040EB64-ACBE-85EA-CFA9-926B11ADED48}"/>
              </a:ext>
            </a:extLst>
          </p:cNvPr>
          <p:cNvSpPr>
            <a:spLocks noGrp="1"/>
          </p:cNvSpPr>
          <p:nvPr>
            <p:ph type="body" sz="quarter" idx="14"/>
          </p:nvPr>
        </p:nvSpPr>
        <p:spPr>
          <a:xfrm>
            <a:off x="5904000" y="2362200"/>
            <a:ext cx="3414740" cy="511528"/>
          </a:xfrm>
        </p:spPr>
        <p:txBody>
          <a:bodyPr/>
          <a:lstStyle/>
          <a:p>
            <a:r>
              <a:rPr lang="ja-JP" altLang="en-US"/>
              <a:t>ファイル検索機能の利用回数</a:t>
            </a:r>
          </a:p>
        </p:txBody>
      </p:sp>
      <p:graphicFrame>
        <p:nvGraphicFramePr>
          <p:cNvPr id="31" name="表 30">
            <a:extLst>
              <a:ext uri="{FF2B5EF4-FFF2-40B4-BE49-F238E27FC236}">
                <a16:creationId xmlns:a16="http://schemas.microsoft.com/office/drawing/2014/main" id="{B283D1E2-C7BF-B9ED-864E-8AE493B14940}"/>
              </a:ext>
            </a:extLst>
          </p:cNvPr>
          <p:cNvGraphicFramePr>
            <a:graphicFrameLocks noGrp="1"/>
          </p:cNvGraphicFramePr>
          <p:nvPr>
            <p:extLst>
              <p:ext uri="{D42A27DB-BD31-4B8C-83A1-F6EECF244321}">
                <p14:modId xmlns:p14="http://schemas.microsoft.com/office/powerpoint/2010/main" val="3311659004"/>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2" name="テキスト プレースホルダー 3">
            <a:extLst>
              <a:ext uri="{FF2B5EF4-FFF2-40B4-BE49-F238E27FC236}">
                <a16:creationId xmlns:a16="http://schemas.microsoft.com/office/drawing/2014/main" id="{7B1423E3-3E14-C80E-BBE8-17E1B761AA60}"/>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職員業務に</a:t>
            </a:r>
            <a:r>
              <a:rPr lang="en-US" altLang="ja-JP"/>
              <a:t>AI</a:t>
            </a:r>
            <a:r>
              <a:rPr lang="ja-JP" altLang="en-US"/>
              <a:t>やデジタル技術を活用し、大容量のデータから迅速に目的のフォルダやファイルを検索する機能を導入することで、経験や記憶に依存せずに一貫した業務レベルを維持し、行政サービスの品質向上と業務効率・労働生産性の向上を実現する。</a:t>
            </a:r>
          </a:p>
          <a:p>
            <a:pPr>
              <a:lnSpc>
                <a:spcPts val="1500"/>
              </a:lnSpc>
            </a:pPr>
            <a:r>
              <a:rPr lang="ja-JP" altLang="en-US"/>
              <a:t>これにより、将来的な労働力不足や文書データの増加にも対応でき、職員が専門的な業務に集中できる環境をめざす。</a:t>
            </a:r>
          </a:p>
        </p:txBody>
      </p:sp>
      <p:sp>
        <p:nvSpPr>
          <p:cNvPr id="37" name="テキスト プレースホルダー 12">
            <a:extLst>
              <a:ext uri="{FF2B5EF4-FFF2-40B4-BE49-F238E27FC236}">
                <a16:creationId xmlns:a16="http://schemas.microsoft.com/office/drawing/2014/main" id="{4486CCA5-B1AE-481A-68F5-372B0E2CA2AA}"/>
              </a:ext>
            </a:extLst>
          </p:cNvPr>
          <p:cNvSpPr txBox="1">
            <a:spLocks/>
          </p:cNvSpPr>
          <p:nvPr/>
        </p:nvSpPr>
        <p:spPr>
          <a:xfrm>
            <a:off x="457200" y="3124200"/>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en-US" altLang="ja-JP"/>
              <a:t>2022</a:t>
            </a:r>
            <a:r>
              <a:rPr lang="ja-JP" altLang="en-US"/>
              <a:t>年度に庁内情報コミュニケーション基盤上に、全職員が利用できる環境構築を行い、</a:t>
            </a:r>
            <a:r>
              <a:rPr lang="en-US" altLang="ja-JP"/>
              <a:t>2023</a:t>
            </a:r>
            <a:r>
              <a:rPr lang="ja-JP" altLang="en-US"/>
              <a:t>年度末より稼働を開始した。</a:t>
            </a:r>
          </a:p>
        </p:txBody>
      </p:sp>
      <p:grpSp>
        <p:nvGrpSpPr>
          <p:cNvPr id="38" name="グループ化 37">
            <a:extLst>
              <a:ext uri="{FF2B5EF4-FFF2-40B4-BE49-F238E27FC236}">
                <a16:creationId xmlns:a16="http://schemas.microsoft.com/office/drawing/2014/main" id="{0DCD59DE-F0BA-FA28-76FF-D456B49FB322}"/>
              </a:ext>
            </a:extLst>
          </p:cNvPr>
          <p:cNvGrpSpPr/>
          <p:nvPr/>
        </p:nvGrpSpPr>
        <p:grpSpPr>
          <a:xfrm>
            <a:off x="447675" y="2819400"/>
            <a:ext cx="1375502" cy="243520"/>
            <a:chOff x="528309" y="7695403"/>
            <a:chExt cx="1375502" cy="243520"/>
          </a:xfrm>
        </p:grpSpPr>
        <p:sp>
          <p:nvSpPr>
            <p:cNvPr id="40" name="正方形/長方形 39">
              <a:extLst>
                <a:ext uri="{FF2B5EF4-FFF2-40B4-BE49-F238E27FC236}">
                  <a16:creationId xmlns:a16="http://schemas.microsoft.com/office/drawing/2014/main" id="{E22006FD-69D5-BCAC-B870-DA72FCE7E62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D8C52405-4B8D-2172-03D8-9D720B932FC5}"/>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42" name="グループ化 41">
            <a:extLst>
              <a:ext uri="{FF2B5EF4-FFF2-40B4-BE49-F238E27FC236}">
                <a16:creationId xmlns:a16="http://schemas.microsoft.com/office/drawing/2014/main" id="{1C4191B8-1A1E-5286-2EF9-3659BD1607BB}"/>
              </a:ext>
            </a:extLst>
          </p:cNvPr>
          <p:cNvGrpSpPr/>
          <p:nvPr/>
        </p:nvGrpSpPr>
        <p:grpSpPr>
          <a:xfrm>
            <a:off x="762000" y="3886200"/>
            <a:ext cx="3357400" cy="2046418"/>
            <a:chOff x="1849148" y="3904761"/>
            <a:chExt cx="3710612" cy="2573720"/>
          </a:xfrm>
        </p:grpSpPr>
        <p:pic>
          <p:nvPicPr>
            <p:cNvPr id="43" name="図 42">
              <a:extLst>
                <a:ext uri="{FF2B5EF4-FFF2-40B4-BE49-F238E27FC236}">
                  <a16:creationId xmlns:a16="http://schemas.microsoft.com/office/drawing/2014/main" id="{35430B1B-8950-2F16-FCF5-83433F140B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9148" y="5146986"/>
              <a:ext cx="1097058" cy="1024378"/>
            </a:xfrm>
            <a:prstGeom prst="rect">
              <a:avLst/>
            </a:prstGeom>
          </p:spPr>
        </p:pic>
        <p:pic>
          <p:nvPicPr>
            <p:cNvPr id="44" name="図 43">
              <a:extLst>
                <a:ext uri="{FF2B5EF4-FFF2-40B4-BE49-F238E27FC236}">
                  <a16:creationId xmlns:a16="http://schemas.microsoft.com/office/drawing/2014/main" id="{49DAEF43-3FA2-8F13-6BD9-36F381522C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5245" y="4830823"/>
              <a:ext cx="909490" cy="909490"/>
            </a:xfrm>
            <a:prstGeom prst="rect">
              <a:avLst/>
            </a:prstGeom>
          </p:spPr>
        </p:pic>
        <p:pic>
          <p:nvPicPr>
            <p:cNvPr id="45" name="図 44">
              <a:extLst>
                <a:ext uri="{FF2B5EF4-FFF2-40B4-BE49-F238E27FC236}">
                  <a16:creationId xmlns:a16="http://schemas.microsoft.com/office/drawing/2014/main" id="{C75BC150-25E7-43D4-4460-9CC07E0C1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8895" y="3904761"/>
              <a:ext cx="1482888" cy="1433648"/>
            </a:xfrm>
            <a:prstGeom prst="rect">
              <a:avLst/>
            </a:prstGeom>
          </p:spPr>
        </p:pic>
        <p:sp>
          <p:nvSpPr>
            <p:cNvPr id="46" name="稲妻 45">
              <a:extLst>
                <a:ext uri="{FF2B5EF4-FFF2-40B4-BE49-F238E27FC236}">
                  <a16:creationId xmlns:a16="http://schemas.microsoft.com/office/drawing/2014/main" id="{B515E2A4-E8E6-EE38-BBD4-4038C49206E6}"/>
                </a:ext>
              </a:extLst>
            </p:cNvPr>
            <p:cNvSpPr/>
            <p:nvPr/>
          </p:nvSpPr>
          <p:spPr>
            <a:xfrm rot="5942317">
              <a:off x="3299181" y="4658098"/>
              <a:ext cx="657051" cy="659258"/>
            </a:xfrm>
            <a:prstGeom prst="lightningBolt">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tx1"/>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89B1B452-D183-B186-120B-64C9398290C4}"/>
                </a:ext>
              </a:extLst>
            </p:cNvPr>
            <p:cNvSpPr txBox="1"/>
            <p:nvPr/>
          </p:nvSpPr>
          <p:spPr>
            <a:xfrm>
              <a:off x="3084547" y="5955921"/>
              <a:ext cx="2475213" cy="522560"/>
            </a:xfrm>
            <a:prstGeom prst="rect">
              <a:avLst/>
            </a:prstGeom>
            <a:noFill/>
          </p:spPr>
          <p:txBody>
            <a:bodyPr wrap="square" lIns="0">
              <a:spAutoFit/>
            </a:bodyPr>
            <a:lstStyle/>
            <a:p>
              <a:pPr lvl="0" fontAlgn="base">
                <a:spcBef>
                  <a:spcPct val="0"/>
                </a:spcBef>
                <a:spcAft>
                  <a:spcPct val="0"/>
                </a:spcAft>
                <a:defRPr/>
              </a:pPr>
              <a:r>
                <a:rPr kumimoji="1" lang="ja-JP" altLang="en-US" sz="1000" b="1" kern="0">
                  <a:latin typeface="Yu Gothic UI" panose="020B0500000000000000" pitchFamily="50" charset="-128"/>
                  <a:ea typeface="Yu Gothic UI" panose="020B0500000000000000" pitchFamily="50" charset="-128"/>
                </a:rPr>
                <a:t>ファイルサーバ等の大容量なデータの中から目的のフォルダ・ファイルを高速に検索</a:t>
              </a:r>
              <a:endParaRPr kumimoji="1" lang="en-US" altLang="ja-JP" sz="1000" b="1" kern="0">
                <a:latin typeface="Yu Gothic UI" panose="020B0500000000000000" pitchFamily="50" charset="-128"/>
                <a:ea typeface="Yu Gothic UI" panose="020B0500000000000000" pitchFamily="50" charset="-128"/>
              </a:endParaRPr>
            </a:p>
          </p:txBody>
        </p:sp>
      </p:grpSp>
      <p:sp>
        <p:nvSpPr>
          <p:cNvPr id="48" name="正方形/長方形 47">
            <a:extLst>
              <a:ext uri="{FF2B5EF4-FFF2-40B4-BE49-F238E27FC236}">
                <a16:creationId xmlns:a16="http://schemas.microsoft.com/office/drawing/2014/main" id="{F78093E4-8115-074D-ACC7-917695CCC398}"/>
              </a:ext>
            </a:extLst>
          </p:cNvPr>
          <p:cNvSpPr/>
          <p:nvPr/>
        </p:nvSpPr>
        <p:spPr>
          <a:xfrm>
            <a:off x="4860000" y="1296000"/>
            <a:ext cx="972000" cy="990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9" name="正方形/長方形 48">
            <a:extLst>
              <a:ext uri="{FF2B5EF4-FFF2-40B4-BE49-F238E27FC236}">
                <a16:creationId xmlns:a16="http://schemas.microsoft.com/office/drawing/2014/main" id="{EC998A1C-F150-74ED-46DB-A131EA1091CC}"/>
              </a:ext>
            </a:extLst>
          </p:cNvPr>
          <p:cNvSpPr/>
          <p:nvPr/>
        </p:nvSpPr>
        <p:spPr>
          <a:xfrm>
            <a:off x="4860000" y="2362199"/>
            <a:ext cx="972000" cy="131481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50" name="表プレースホルダー 18">
            <a:extLst>
              <a:ext uri="{FF2B5EF4-FFF2-40B4-BE49-F238E27FC236}">
                <a16:creationId xmlns:a16="http://schemas.microsoft.com/office/drawing/2014/main" id="{43B060B5-E7CF-ADEF-11D6-EEA0AA2C5EE6}"/>
              </a:ext>
            </a:extLst>
          </p:cNvPr>
          <p:cNvGraphicFramePr>
            <a:graphicFrameLocks/>
          </p:cNvGraphicFramePr>
          <p:nvPr>
            <p:extLst>
              <p:ext uri="{D42A27DB-BD31-4B8C-83A1-F6EECF244321}">
                <p14:modId xmlns:p14="http://schemas.microsoft.com/office/powerpoint/2010/main" val="761283397"/>
              </p:ext>
            </p:extLst>
          </p:nvPr>
        </p:nvGraphicFramePr>
        <p:xfrm>
          <a:off x="5943600" y="26670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326,743</a:t>
                      </a:r>
                      <a:r>
                        <a:rPr kumimoji="1" lang="ja-JP" altLang="en-US" sz="1000" b="0">
                          <a:latin typeface="Yu Gothic UI" panose="020B0500000000000000" pitchFamily="50" charset="-128"/>
                          <a:ea typeface="Yu Gothic UI" panose="020B0500000000000000" pitchFamily="50" charset="-128"/>
                        </a:rPr>
                        <a:t>回</a:t>
                      </a:r>
                      <a:endParaRPr kumimoji="1" lang="en-US" altLang="ja-JP" sz="1000" b="0">
                        <a:latin typeface="Yu Gothic UI" panose="020B0500000000000000" pitchFamily="50" charset="-128"/>
                        <a:ea typeface="Yu Gothic UI" panose="020B0500000000000000" pitchFamily="50" charset="-128"/>
                      </a:endParaRPr>
                    </a:p>
                    <a:p>
                      <a:pPr marL="0" marR="0" lvl="0" indent="0" algn="ctr" defTabSz="914286"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(698,000</a:t>
                      </a:r>
                      <a:r>
                        <a:rPr kumimoji="1" lang="ja-JP" altLang="en-US" sz="1000" b="0">
                          <a:latin typeface="Yu Gothic UI" panose="020B0500000000000000" pitchFamily="50" charset="-128"/>
                          <a:ea typeface="Yu Gothic UI" panose="020B0500000000000000" pitchFamily="50" charset="-128"/>
                        </a:rPr>
                        <a:t>回</a:t>
                      </a:r>
                      <a:r>
                        <a:rPr kumimoji="1" lang="en-US" altLang="ja-JP" sz="1000" b="0">
                          <a:latin typeface="Yu Gothic UI" panose="020B0500000000000000" pitchFamily="50" charset="-128"/>
                          <a:ea typeface="Yu Gothic UI" panose="020B0500000000000000" pitchFamily="50" charset="-128"/>
                        </a:rPr>
                        <a:t>)</a:t>
                      </a:r>
                      <a:endParaRPr kumimoji="1" lang="ja-JP" altLang="en-US" sz="900" b="0">
                        <a:latin typeface="Yu Gothic UI" panose="020B0500000000000000" pitchFamily="50" charset="-128"/>
                        <a:ea typeface="Yu Gothic UI" panose="020B0500000000000000" pitchFamily="50" charset="-128"/>
                      </a:endParaRPr>
                    </a:p>
                  </a:txBody>
                  <a:tcPr marL="74295" marR="74295" marT="37148" marB="37148"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478,000</a:t>
                      </a:r>
                      <a:r>
                        <a:rPr kumimoji="1" lang="ja-JP" altLang="en-US" sz="1000" b="0">
                          <a:latin typeface="Yu Gothic UI" panose="020B0500000000000000" pitchFamily="50" charset="-128"/>
                          <a:ea typeface="Yu Gothic UI" panose="020B0500000000000000" pitchFamily="50" charset="-128"/>
                        </a:rPr>
                        <a:t>回</a:t>
                      </a:r>
                      <a:endParaRPr kumimoji="1" lang="en-US" altLang="ja-JP" sz="1000" b="0">
                        <a:latin typeface="Yu Gothic UI" panose="020B0500000000000000" pitchFamily="50" charset="-128"/>
                        <a:ea typeface="Yu Gothic UI" panose="020B0500000000000000" pitchFamily="50" charset="-128"/>
                      </a:endParaRPr>
                    </a:p>
                  </a:txBody>
                  <a:tcPr marL="74295" marR="74295" marT="37148" marB="37148"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478,000</a:t>
                      </a:r>
                      <a:r>
                        <a:rPr kumimoji="1" lang="ja-JP" altLang="en-US" sz="1000" b="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b="0" dirty="0">
                          <a:latin typeface="Yu Gothic UI" panose="020B0500000000000000" pitchFamily="50" charset="-128"/>
                          <a:ea typeface="Yu Gothic UI" panose="020B0500000000000000" pitchFamily="50" charset="-128"/>
                        </a:rPr>
                        <a:t>478,000</a:t>
                      </a:r>
                      <a:r>
                        <a:rPr kumimoji="1" lang="ja-JP" altLang="en-US" sz="1000" b="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51" name="スライド番号プレースホルダー 2">
            <a:extLst>
              <a:ext uri="{FF2B5EF4-FFF2-40B4-BE49-F238E27FC236}">
                <a16:creationId xmlns:a16="http://schemas.microsoft.com/office/drawing/2014/main" id="{444C42BE-94E1-82BE-ED0B-AFB421388E68}"/>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94</a:t>
            </a:fld>
            <a:endParaRPr kumimoji="1" lang="en-GB">
              <a:latin typeface="Yu Gothic UI" panose="020B0500000000000000" pitchFamily="50" charset="-128"/>
              <a:ea typeface="Yu Gothic UI" panose="020B0500000000000000" pitchFamily="50" charset="-128"/>
            </a:endParaRPr>
          </a:p>
        </p:txBody>
      </p:sp>
      <p:grpSp>
        <p:nvGrpSpPr>
          <p:cNvPr id="52" name="グループ化 51">
            <a:extLst>
              <a:ext uri="{FF2B5EF4-FFF2-40B4-BE49-F238E27FC236}">
                <a16:creationId xmlns:a16="http://schemas.microsoft.com/office/drawing/2014/main" id="{89041AC6-4AF9-AA8A-4C03-63E971A46B08}"/>
              </a:ext>
            </a:extLst>
          </p:cNvPr>
          <p:cNvGrpSpPr/>
          <p:nvPr/>
        </p:nvGrpSpPr>
        <p:grpSpPr>
          <a:xfrm>
            <a:off x="4881838" y="4191000"/>
            <a:ext cx="1157494" cy="243520"/>
            <a:chOff x="528309" y="7695403"/>
            <a:chExt cx="1157494" cy="243520"/>
          </a:xfrm>
        </p:grpSpPr>
        <p:sp>
          <p:nvSpPr>
            <p:cNvPr id="53" name="正方形/長方形 52">
              <a:extLst>
                <a:ext uri="{FF2B5EF4-FFF2-40B4-BE49-F238E27FC236}">
                  <a16:creationId xmlns:a16="http://schemas.microsoft.com/office/drawing/2014/main" id="{930ACADC-CBF0-752E-DAC7-0491B8DEED20}"/>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4" name="テキスト ボックス 53">
              <a:extLst>
                <a:ext uri="{FF2B5EF4-FFF2-40B4-BE49-F238E27FC236}">
                  <a16:creationId xmlns:a16="http://schemas.microsoft.com/office/drawing/2014/main" id="{DCE82BCF-4227-472A-FFCD-49C5CD91141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5" name="正方形/長方形 54">
            <a:extLst>
              <a:ext uri="{FF2B5EF4-FFF2-40B4-BE49-F238E27FC236}">
                <a16:creationId xmlns:a16="http://schemas.microsoft.com/office/drawing/2014/main" id="{9B0B8543-55F0-F4D8-5DEA-DAB9D7183AA3}"/>
              </a:ext>
            </a:extLst>
          </p:cNvPr>
          <p:cNvSpPr/>
          <p:nvPr/>
        </p:nvSpPr>
        <p:spPr>
          <a:xfrm>
            <a:off x="6972478" y="4550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6" name="正方形/長方形 55">
            <a:extLst>
              <a:ext uri="{FF2B5EF4-FFF2-40B4-BE49-F238E27FC236}">
                <a16:creationId xmlns:a16="http://schemas.microsoft.com/office/drawing/2014/main" id="{28E01294-411B-6384-0557-4F17FA21FEFB}"/>
              </a:ext>
            </a:extLst>
          </p:cNvPr>
          <p:cNvSpPr/>
          <p:nvPr/>
        </p:nvSpPr>
        <p:spPr>
          <a:xfrm>
            <a:off x="5928478" y="4550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7" name="正方形/長方形 56">
            <a:extLst>
              <a:ext uri="{FF2B5EF4-FFF2-40B4-BE49-F238E27FC236}">
                <a16:creationId xmlns:a16="http://schemas.microsoft.com/office/drawing/2014/main" id="{891F294A-EF03-F241-A120-DD7929BCB23C}"/>
              </a:ext>
            </a:extLst>
          </p:cNvPr>
          <p:cNvSpPr/>
          <p:nvPr/>
        </p:nvSpPr>
        <p:spPr>
          <a:xfrm>
            <a:off x="8016478" y="4550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8" name="テキスト ボックス 57">
            <a:extLst>
              <a:ext uri="{FF2B5EF4-FFF2-40B4-BE49-F238E27FC236}">
                <a16:creationId xmlns:a16="http://schemas.microsoft.com/office/drawing/2014/main" id="{DFD5361C-31EB-0FB0-ACAB-6CBC47705127}"/>
              </a:ext>
            </a:extLst>
          </p:cNvPr>
          <p:cNvSpPr txBox="1"/>
          <p:nvPr/>
        </p:nvSpPr>
        <p:spPr>
          <a:xfrm>
            <a:off x="4881838" y="48578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本格運用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9" name="ホームベース 30">
            <a:extLst>
              <a:ext uri="{FF2B5EF4-FFF2-40B4-BE49-F238E27FC236}">
                <a16:creationId xmlns:a16="http://schemas.microsoft.com/office/drawing/2014/main" id="{D103B077-50AC-DFAE-31B6-0EBC58470F80}"/>
              </a:ext>
            </a:extLst>
          </p:cNvPr>
          <p:cNvSpPr/>
          <p:nvPr/>
        </p:nvSpPr>
        <p:spPr>
          <a:xfrm>
            <a:off x="5928478" y="485780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本番稼働</a:t>
            </a:r>
          </a:p>
        </p:txBody>
      </p:sp>
      <p:grpSp>
        <p:nvGrpSpPr>
          <p:cNvPr id="4" name="グループ化 3">
            <a:extLst>
              <a:ext uri="{FF2B5EF4-FFF2-40B4-BE49-F238E27FC236}">
                <a16:creationId xmlns:a16="http://schemas.microsoft.com/office/drawing/2014/main" id="{98D833FF-9393-235A-A870-4F2E1F1A5503}"/>
              </a:ext>
            </a:extLst>
          </p:cNvPr>
          <p:cNvGrpSpPr/>
          <p:nvPr/>
        </p:nvGrpSpPr>
        <p:grpSpPr>
          <a:xfrm>
            <a:off x="4881600" y="892800"/>
            <a:ext cx="2011895" cy="243520"/>
            <a:chOff x="528309" y="3016181"/>
            <a:chExt cx="2011895" cy="243520"/>
          </a:xfrm>
        </p:grpSpPr>
        <p:sp>
          <p:nvSpPr>
            <p:cNvPr id="5" name="正方形/長方形 4">
              <a:extLst>
                <a:ext uri="{FF2B5EF4-FFF2-40B4-BE49-F238E27FC236}">
                  <a16:creationId xmlns:a16="http://schemas.microsoft.com/office/drawing/2014/main" id="{72D8A1D2-400E-B2D3-6BF8-4D9093E16656}"/>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72552D43-DE26-270B-145F-EA111B0BC13A}"/>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7" name="テキスト ボックス 19">
            <a:extLst>
              <a:ext uri="{FF2B5EF4-FFF2-40B4-BE49-F238E27FC236}">
                <a16:creationId xmlns:a16="http://schemas.microsoft.com/office/drawing/2014/main" id="{F39C9182-91D4-7813-60DF-16217C5C3718}"/>
              </a:ext>
            </a:extLst>
          </p:cNvPr>
          <p:cNvSpPr txBox="1"/>
          <p:nvPr/>
        </p:nvSpPr>
        <p:spPr>
          <a:xfrm>
            <a:off x="7924800" y="3455897"/>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10" name="タイトル 19">
            <a:extLst>
              <a:ext uri="{FF2B5EF4-FFF2-40B4-BE49-F238E27FC236}">
                <a16:creationId xmlns:a16="http://schemas.microsoft.com/office/drawing/2014/main" id="{DAB8BD7A-ED84-2696-632B-67E53B5DD317}"/>
              </a:ext>
            </a:extLst>
          </p:cNvPr>
          <p:cNvSpPr>
            <a:spLocks noGrp="1"/>
          </p:cNvSpPr>
          <p:nvPr>
            <p:ph type="title"/>
          </p:nvPr>
        </p:nvSpPr>
        <p:spPr>
          <a:xfrm>
            <a:off x="446400" y="85725"/>
            <a:ext cx="4737911" cy="728793"/>
          </a:xfrm>
        </p:spPr>
        <p:txBody>
          <a:bodyPr/>
          <a:lstStyle/>
          <a:p>
            <a:r>
              <a:rPr lang="en-US" altLang="ja-JP"/>
              <a:t>AI</a:t>
            </a:r>
            <a:r>
              <a:rPr lang="ja-JP" altLang="en-US"/>
              <a:t>を活用したファイル検索機能による</a:t>
            </a:r>
            <a:br>
              <a:rPr lang="en-US" altLang="ja-JP"/>
            </a:br>
            <a:r>
              <a:rPr lang="ja-JP" altLang="en-US"/>
              <a:t>　サービス向上と業務効率化</a:t>
            </a:r>
          </a:p>
        </p:txBody>
      </p:sp>
    </p:spTree>
    <p:extLst>
      <p:ext uri="{BB962C8B-B14F-4D97-AF65-F5344CB8AC3E}">
        <p14:creationId xmlns:p14="http://schemas.microsoft.com/office/powerpoint/2010/main" val="686007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29E8B-7059-DB34-A3BD-97E6A575EF3A}"/>
            </a:ext>
          </a:extLst>
        </p:cNvPr>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8D1453CC-B82E-9815-3496-1DE173F38C2F}"/>
              </a:ext>
            </a:extLst>
          </p:cNvPr>
          <p:cNvSpPr/>
          <p:nvPr/>
        </p:nvSpPr>
        <p:spPr>
          <a:xfrm>
            <a:off x="445009" y="8932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graphicFrame>
        <p:nvGraphicFramePr>
          <p:cNvPr id="31" name="表 30">
            <a:extLst>
              <a:ext uri="{FF2B5EF4-FFF2-40B4-BE49-F238E27FC236}">
                <a16:creationId xmlns:a16="http://schemas.microsoft.com/office/drawing/2014/main" id="{1B246C8A-6B45-163E-A60E-DAF65057240E}"/>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2" name="テキスト プレースホルダー 3">
            <a:extLst>
              <a:ext uri="{FF2B5EF4-FFF2-40B4-BE49-F238E27FC236}">
                <a16:creationId xmlns:a16="http://schemas.microsoft.com/office/drawing/2014/main" id="{4F4CE7B9-836D-ED7C-390D-420CE7FA9CE3}"/>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データの価値を最大限に活用し、データドリブンな自治体経営を実現していくための前提として、各事業がデータ利活用</a:t>
            </a:r>
            <a:r>
              <a:rPr lang="en-US" altLang="ja-JP" sz="700"/>
              <a:t>※</a:t>
            </a:r>
            <a:r>
              <a:rPr lang="ja-JP" altLang="en-US"/>
              <a:t>の企画検討を行うにあたって踏まえるべき基本的なコンセプトの検討と、本市の各ネットワーク、システムをまたいで、データをニーズに応じて適切に流通させるデータ連携ツール導入に向けた検討を行う。</a:t>
            </a:r>
            <a:br>
              <a:rPr lang="en-US" altLang="ja-JP"/>
            </a:br>
            <a:r>
              <a:rPr lang="en-US" altLang="ja-JP" sz="1000"/>
              <a:t>※</a:t>
            </a:r>
            <a:r>
              <a:rPr lang="ja-JP" altLang="en-US" sz="1000"/>
              <a:t>データ利活用とは、各システムや事業で保有しているデータを連携し、他のシステムや事業で利用して業務効率化や行政サービスの質の向上を図ったり、</a:t>
            </a:r>
            <a:r>
              <a:rPr lang="en-US" altLang="ja-JP" sz="1000"/>
              <a:t>EBPM</a:t>
            </a:r>
            <a:r>
              <a:rPr lang="ja-JP" altLang="en-US" sz="1000"/>
              <a:t>の推進により、効果的な施策立案を行うこと。</a:t>
            </a:r>
          </a:p>
          <a:p>
            <a:pPr>
              <a:lnSpc>
                <a:spcPts val="1500"/>
              </a:lnSpc>
            </a:pPr>
            <a:r>
              <a:rPr lang="ja-JP" altLang="en-US"/>
              <a:t>先行して、限られた予算・資源のもとで政策効果の最大化を図るため、 </a:t>
            </a:r>
            <a:r>
              <a:rPr lang="en-US" altLang="ja-JP"/>
              <a:t>EBPM</a:t>
            </a:r>
            <a:r>
              <a:rPr lang="ja-JP" altLang="en-US"/>
              <a:t>の全庁的な浸透をめざす「大阪市データ活用方針」を策定しており、同方針に基づき、実践フェーズ（</a:t>
            </a:r>
            <a:r>
              <a:rPr lang="en-US" altLang="ja-JP"/>
              <a:t>2027</a:t>
            </a:r>
            <a:r>
              <a:rPr lang="ja-JP" altLang="en-US"/>
              <a:t>年度～）に先立つ導入フェーズ（</a:t>
            </a:r>
            <a:r>
              <a:rPr lang="en-US" altLang="ja-JP"/>
              <a:t>2024</a:t>
            </a:r>
            <a:r>
              <a:rPr lang="ja-JP" altLang="en-US"/>
              <a:t>～</a:t>
            </a:r>
            <a:r>
              <a:rPr lang="en-US" altLang="ja-JP"/>
              <a:t>2026</a:t>
            </a:r>
            <a:r>
              <a:rPr lang="ja-JP" altLang="en-US"/>
              <a:t>年度）において、次の取組を行う。 </a:t>
            </a:r>
          </a:p>
          <a:p>
            <a:pPr marL="0" indent="0">
              <a:lnSpc>
                <a:spcPts val="1500"/>
              </a:lnSpc>
              <a:buNone/>
            </a:pPr>
            <a:r>
              <a:rPr lang="ja-JP" altLang="en-US"/>
              <a:t>　 ①個人を特定しない形で住民情報データを活用できる内部データ可視</a:t>
            </a:r>
            <a:br>
              <a:rPr lang="ja-JP" altLang="en-US"/>
            </a:br>
            <a:r>
              <a:rPr lang="ja-JP" altLang="en-US"/>
              <a:t> 　　化環境や携帯電話</a:t>
            </a:r>
            <a:r>
              <a:rPr lang="en-US" altLang="ja-JP"/>
              <a:t>GPS</a:t>
            </a:r>
            <a:r>
              <a:rPr lang="ja-JP" altLang="en-US"/>
              <a:t>データ分析ツール、</a:t>
            </a:r>
            <a:r>
              <a:rPr lang="en-US" altLang="ja-JP"/>
              <a:t>BI</a:t>
            </a:r>
            <a:r>
              <a:rPr lang="ja-JP" altLang="en-US"/>
              <a:t>ツールの利用促進及び</a:t>
            </a:r>
            <a:br>
              <a:rPr lang="ja-JP" altLang="en-US"/>
            </a:br>
            <a:r>
              <a:rPr lang="ja-JP" altLang="en-US"/>
              <a:t>　　 将来的なデータ活用環境の検討</a:t>
            </a:r>
          </a:p>
          <a:p>
            <a:pPr marL="0" indent="0">
              <a:lnSpc>
                <a:spcPts val="1500"/>
              </a:lnSpc>
              <a:buNone/>
            </a:pPr>
            <a:r>
              <a:rPr lang="ja-JP" altLang="en-US"/>
              <a:t> 　②人材育成計画の策定及び体系的な研修の実施</a:t>
            </a:r>
          </a:p>
          <a:p>
            <a:pPr marL="0" indent="0">
              <a:lnSpc>
                <a:spcPts val="1500"/>
              </a:lnSpc>
              <a:buNone/>
            </a:pPr>
            <a:r>
              <a:rPr lang="ja-JP" altLang="en-US"/>
              <a:t>　 ③データ活用ルールの策定、定着に有効な仕組み・推進体制の検討</a:t>
            </a:r>
          </a:p>
        </p:txBody>
      </p:sp>
      <p:sp>
        <p:nvSpPr>
          <p:cNvPr id="87" name="テキスト プレースホルダー 12">
            <a:extLst>
              <a:ext uri="{FF2B5EF4-FFF2-40B4-BE49-F238E27FC236}">
                <a16:creationId xmlns:a16="http://schemas.microsoft.com/office/drawing/2014/main" id="{E8E1AF7D-E457-3305-9848-77C709D2600E}"/>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データの価値を最大限に活用し、効果的な施策立案や業務効率化、行政サービスの質の向上が図られていること。</a:t>
            </a:r>
          </a:p>
        </p:txBody>
      </p:sp>
      <p:sp>
        <p:nvSpPr>
          <p:cNvPr id="89" name="正方形/長方形 88">
            <a:extLst>
              <a:ext uri="{FF2B5EF4-FFF2-40B4-BE49-F238E27FC236}">
                <a16:creationId xmlns:a16="http://schemas.microsoft.com/office/drawing/2014/main" id="{10A639E7-B38E-53DB-5FB0-4ACF89185A1D}"/>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90" name="正方形/長方形 89">
            <a:extLst>
              <a:ext uri="{FF2B5EF4-FFF2-40B4-BE49-F238E27FC236}">
                <a16:creationId xmlns:a16="http://schemas.microsoft.com/office/drawing/2014/main" id="{F870CB2D-387D-ACE1-1CCF-7A07B4B442DF}"/>
              </a:ext>
            </a:extLst>
          </p:cNvPr>
          <p:cNvSpPr/>
          <p:nvPr/>
        </p:nvSpPr>
        <p:spPr>
          <a:xfrm>
            <a:off x="4860000" y="1981200"/>
            <a:ext cx="972000" cy="1295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92" name="スライド番号プレースホルダー 2">
            <a:extLst>
              <a:ext uri="{FF2B5EF4-FFF2-40B4-BE49-F238E27FC236}">
                <a16:creationId xmlns:a16="http://schemas.microsoft.com/office/drawing/2014/main" id="{D5E21A21-B82C-E7C6-EEF6-95967FBD70E9}"/>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95</a:t>
            </a:fld>
            <a:endParaRPr kumimoji="1" lang="en-GB">
              <a:latin typeface="Yu Gothic UI" panose="020B0500000000000000" pitchFamily="50" charset="-128"/>
              <a:ea typeface="Yu Gothic UI" panose="020B0500000000000000" pitchFamily="50" charset="-128"/>
            </a:endParaRPr>
          </a:p>
        </p:txBody>
      </p:sp>
      <p:sp>
        <p:nvSpPr>
          <p:cNvPr id="70" name="テキスト プレースホルダー 69">
            <a:extLst>
              <a:ext uri="{FF2B5EF4-FFF2-40B4-BE49-F238E27FC236}">
                <a16:creationId xmlns:a16="http://schemas.microsoft.com/office/drawing/2014/main" id="{94D18805-AF00-3A64-CDED-1ABA756943AF}"/>
              </a:ext>
            </a:extLst>
          </p:cNvPr>
          <p:cNvSpPr>
            <a:spLocks noGrp="1"/>
          </p:cNvSpPr>
          <p:nvPr>
            <p:ph type="body" sz="quarter" idx="14"/>
          </p:nvPr>
        </p:nvSpPr>
        <p:spPr/>
        <p:txBody>
          <a:bodyPr/>
          <a:lstStyle/>
          <a:p>
            <a:r>
              <a:rPr lang="ja-JP" altLang="en-US" sz="1100">
                <a:latin typeface="Yu Gothic UI" panose="020B0500000000000000" pitchFamily="50" charset="-128"/>
                <a:ea typeface="Yu Gothic UI" panose="020B0500000000000000" pitchFamily="50" charset="-128"/>
              </a:rPr>
              <a:t>内部データ可視化環境等を活用している部局の割合</a:t>
            </a:r>
          </a:p>
        </p:txBody>
      </p:sp>
      <p:graphicFrame>
        <p:nvGraphicFramePr>
          <p:cNvPr id="71" name="表プレースホルダー 18">
            <a:extLst>
              <a:ext uri="{FF2B5EF4-FFF2-40B4-BE49-F238E27FC236}">
                <a16:creationId xmlns:a16="http://schemas.microsoft.com/office/drawing/2014/main" id="{FB1F1AA9-DA8D-E4B6-CDA3-691CA229414D}"/>
              </a:ext>
            </a:extLst>
          </p:cNvPr>
          <p:cNvGraphicFramePr>
            <a:graphicFrameLocks/>
          </p:cNvGraphicFramePr>
          <p:nvPr>
            <p:extLst>
              <p:ext uri="{D42A27DB-BD31-4B8C-83A1-F6EECF244321}">
                <p14:modId xmlns:p14="http://schemas.microsoft.com/office/powerpoint/2010/main" val="723885982"/>
              </p:ext>
            </p:extLst>
          </p:nvPr>
        </p:nvGraphicFramePr>
        <p:xfrm>
          <a:off x="6003928" y="228600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49%</a:t>
                      </a: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45%</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60%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70%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73" name="テキスト ボックス 19">
            <a:extLst>
              <a:ext uri="{FF2B5EF4-FFF2-40B4-BE49-F238E27FC236}">
                <a16:creationId xmlns:a16="http://schemas.microsoft.com/office/drawing/2014/main" id="{E1734FF3-B96C-8CA6-A32E-F07DA2A0851C}"/>
              </a:ext>
            </a:extLst>
          </p:cNvPr>
          <p:cNvSpPr txBox="1"/>
          <p:nvPr/>
        </p:nvSpPr>
        <p:spPr>
          <a:xfrm>
            <a:off x="7924800" y="308596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75" name="グループ化 74">
            <a:extLst>
              <a:ext uri="{FF2B5EF4-FFF2-40B4-BE49-F238E27FC236}">
                <a16:creationId xmlns:a16="http://schemas.microsoft.com/office/drawing/2014/main" id="{3F5A2E28-D4AC-0630-544D-DD603B7CFF14}"/>
              </a:ext>
            </a:extLst>
          </p:cNvPr>
          <p:cNvGrpSpPr/>
          <p:nvPr/>
        </p:nvGrpSpPr>
        <p:grpSpPr>
          <a:xfrm>
            <a:off x="4881838" y="3657600"/>
            <a:ext cx="1157494" cy="243520"/>
            <a:chOff x="528309" y="7695403"/>
            <a:chExt cx="1157494" cy="243520"/>
          </a:xfrm>
        </p:grpSpPr>
        <p:sp>
          <p:nvSpPr>
            <p:cNvPr id="76" name="正方形/長方形 75">
              <a:extLst>
                <a:ext uri="{FF2B5EF4-FFF2-40B4-BE49-F238E27FC236}">
                  <a16:creationId xmlns:a16="http://schemas.microsoft.com/office/drawing/2014/main" id="{909508DC-C5A0-D8B4-3FFB-F0EF9B6E8490}"/>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7" name="テキスト ボックス 76">
              <a:extLst>
                <a:ext uri="{FF2B5EF4-FFF2-40B4-BE49-F238E27FC236}">
                  <a16:creationId xmlns:a16="http://schemas.microsoft.com/office/drawing/2014/main" id="{3FB93968-CF84-EEA9-3697-E29E1EBC3D78}"/>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78" name="正方形/長方形 77">
            <a:extLst>
              <a:ext uri="{FF2B5EF4-FFF2-40B4-BE49-F238E27FC236}">
                <a16:creationId xmlns:a16="http://schemas.microsoft.com/office/drawing/2014/main" id="{A1FE86F4-F81D-807B-4FB5-091A17799733}"/>
              </a:ext>
            </a:extLst>
          </p:cNvPr>
          <p:cNvSpPr/>
          <p:nvPr/>
        </p:nvSpPr>
        <p:spPr>
          <a:xfrm>
            <a:off x="6972478" y="4016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9" name="正方形/長方形 78">
            <a:extLst>
              <a:ext uri="{FF2B5EF4-FFF2-40B4-BE49-F238E27FC236}">
                <a16:creationId xmlns:a16="http://schemas.microsoft.com/office/drawing/2014/main" id="{C40B7DC1-9310-25ED-9E1B-90D26A3B6FBD}"/>
              </a:ext>
            </a:extLst>
          </p:cNvPr>
          <p:cNvSpPr/>
          <p:nvPr/>
        </p:nvSpPr>
        <p:spPr>
          <a:xfrm>
            <a:off x="5928478" y="4016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0" name="正方形/長方形 79">
            <a:extLst>
              <a:ext uri="{FF2B5EF4-FFF2-40B4-BE49-F238E27FC236}">
                <a16:creationId xmlns:a16="http://schemas.microsoft.com/office/drawing/2014/main" id="{65321B8E-785B-D701-8B34-45519E4C8101}"/>
              </a:ext>
            </a:extLst>
          </p:cNvPr>
          <p:cNvSpPr/>
          <p:nvPr/>
        </p:nvSpPr>
        <p:spPr>
          <a:xfrm>
            <a:off x="8016478" y="40166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1" name="テキスト ボックス 80">
            <a:extLst>
              <a:ext uri="{FF2B5EF4-FFF2-40B4-BE49-F238E27FC236}">
                <a16:creationId xmlns:a16="http://schemas.microsoft.com/office/drawing/2014/main" id="{4E34265B-82CB-6D3F-B200-418EB8239238}"/>
              </a:ext>
            </a:extLst>
          </p:cNvPr>
          <p:cNvSpPr txBox="1"/>
          <p:nvPr/>
        </p:nvSpPr>
        <p:spPr>
          <a:xfrm>
            <a:off x="4876800" y="4324406"/>
            <a:ext cx="972000" cy="2000194"/>
          </a:xfrm>
          <a:prstGeom prst="rect">
            <a:avLst/>
          </a:prstGeom>
          <a:solidFill>
            <a:srgbClr val="AF1932"/>
          </a:solidFill>
        </p:spPr>
        <p:txBody>
          <a:bodyPr wrap="square" lIns="0" tIns="0" rIns="0" bIns="0" rtlCol="0" anchor="t" anchorCtr="0">
            <a:noAutofit/>
          </a:bodyPr>
          <a:lstStyle/>
          <a:p>
            <a:pPr algn="ctr" defTabSz="228600">
              <a:spcAft>
                <a:spcPts val="1200"/>
              </a:spcAft>
              <a:defRPr/>
            </a:pP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データ利活用の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推進</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82" name="ホームベース 30">
            <a:extLst>
              <a:ext uri="{FF2B5EF4-FFF2-40B4-BE49-F238E27FC236}">
                <a16:creationId xmlns:a16="http://schemas.microsoft.com/office/drawing/2014/main" id="{D5699F62-6AAC-5957-847B-90F63AB499D9}"/>
              </a:ext>
            </a:extLst>
          </p:cNvPr>
          <p:cNvSpPr/>
          <p:nvPr/>
        </p:nvSpPr>
        <p:spPr>
          <a:xfrm>
            <a:off x="5956096" y="4324406"/>
            <a:ext cx="972000"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ts val="1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基本的な</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コンセプトの検討</a:t>
            </a:r>
          </a:p>
        </p:txBody>
      </p:sp>
      <p:sp>
        <p:nvSpPr>
          <p:cNvPr id="84" name="ホームベース 30">
            <a:extLst>
              <a:ext uri="{FF2B5EF4-FFF2-40B4-BE49-F238E27FC236}">
                <a16:creationId xmlns:a16="http://schemas.microsoft.com/office/drawing/2014/main" id="{561E8014-40B1-544A-B2F6-63AF1FD03D19}"/>
              </a:ext>
            </a:extLst>
          </p:cNvPr>
          <p:cNvSpPr/>
          <p:nvPr/>
        </p:nvSpPr>
        <p:spPr>
          <a:xfrm>
            <a:off x="5956096" y="4666518"/>
            <a:ext cx="972000"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ts val="1000"/>
              </a:lnSpc>
              <a:spcBef>
                <a:spcPct val="10000"/>
              </a:spcBef>
              <a:spcAft>
                <a:spcPct val="0"/>
              </a:spcAft>
            </a:pPr>
            <a:r>
              <a:rPr kumimoji="1" lang="ja-JP" altLang="en-US" sz="900">
                <a:solidFill>
                  <a:srgbClr val="000000"/>
                </a:solidFill>
                <a:latin typeface="Yu Gothic UI" panose="020B0500000000000000" pitchFamily="50" charset="-128"/>
                <a:ea typeface="Yu Gothic UI" panose="020B0500000000000000" pitchFamily="50" charset="-128"/>
              </a:rPr>
              <a:t>データ連携ツールの検討</a:t>
            </a:r>
          </a:p>
        </p:txBody>
      </p:sp>
      <p:sp>
        <p:nvSpPr>
          <p:cNvPr id="91" name="ホームベース 30">
            <a:extLst>
              <a:ext uri="{FF2B5EF4-FFF2-40B4-BE49-F238E27FC236}">
                <a16:creationId xmlns:a16="http://schemas.microsoft.com/office/drawing/2014/main" id="{0A8D5491-207F-3E3F-EE50-0CA32B9308DB}"/>
              </a:ext>
            </a:extLst>
          </p:cNvPr>
          <p:cNvSpPr/>
          <p:nvPr/>
        </p:nvSpPr>
        <p:spPr>
          <a:xfrm>
            <a:off x="5956096" y="5029201"/>
            <a:ext cx="1980000"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内部データ可視化環境等利用促進</a:t>
            </a:r>
          </a:p>
        </p:txBody>
      </p:sp>
      <p:sp>
        <p:nvSpPr>
          <p:cNvPr id="102" name="ホームベース 30">
            <a:extLst>
              <a:ext uri="{FF2B5EF4-FFF2-40B4-BE49-F238E27FC236}">
                <a16:creationId xmlns:a16="http://schemas.microsoft.com/office/drawing/2014/main" id="{321708A7-D917-7803-8CD5-1726996E9FA8}"/>
              </a:ext>
            </a:extLst>
          </p:cNvPr>
          <p:cNvSpPr/>
          <p:nvPr/>
        </p:nvSpPr>
        <p:spPr>
          <a:xfrm>
            <a:off x="8016478" y="5029200"/>
            <a:ext cx="972000" cy="609600"/>
          </a:xfrm>
          <a:prstGeom prst="homePlate">
            <a:avLst>
              <a:gd name="adj" fmla="val 10860"/>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ts val="1000"/>
              </a:lnSpc>
              <a:spcBef>
                <a:spcPct val="10000"/>
              </a:spcBef>
              <a:spcAft>
                <a:spcPct val="0"/>
              </a:spcAft>
            </a:pPr>
            <a:r>
              <a:rPr kumimoji="1" lang="ja-JP" altLang="en-US" sz="900">
                <a:solidFill>
                  <a:srgbClr val="000000"/>
                </a:solidFill>
                <a:latin typeface="Yu Gothic UI" panose="020B0500000000000000" pitchFamily="50" charset="-128"/>
                <a:ea typeface="Yu Gothic UI" panose="020B0500000000000000" pitchFamily="50" charset="-128"/>
              </a:rPr>
              <a:t>データ活用環境の</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調達・開発・導入</a:t>
            </a:r>
          </a:p>
        </p:txBody>
      </p:sp>
      <p:sp>
        <p:nvSpPr>
          <p:cNvPr id="2" name="テキスト プレースホルダー 12">
            <a:extLst>
              <a:ext uri="{FF2B5EF4-FFF2-40B4-BE49-F238E27FC236}">
                <a16:creationId xmlns:a16="http://schemas.microsoft.com/office/drawing/2014/main" id="{F87790C7-1A73-04E8-E001-27EAE28100D5}"/>
              </a:ext>
            </a:extLst>
          </p:cNvPr>
          <p:cNvSpPr txBox="1">
            <a:spLocks/>
          </p:cNvSpPr>
          <p:nvPr/>
        </p:nvSpPr>
        <p:spPr>
          <a:xfrm>
            <a:off x="457200" y="5181600"/>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データ利活用推進のためのインフラの検討</a:t>
            </a:r>
          </a:p>
          <a:p>
            <a:pPr>
              <a:lnSpc>
                <a:spcPts val="1500"/>
              </a:lnSpc>
            </a:pPr>
            <a:r>
              <a:rPr lang="ja-JP" altLang="en-US"/>
              <a:t>大阪市データ活用方針の策定と、方針に基づく取組の推進</a:t>
            </a:r>
          </a:p>
        </p:txBody>
      </p:sp>
      <p:grpSp>
        <p:nvGrpSpPr>
          <p:cNvPr id="3" name="グループ化 2">
            <a:extLst>
              <a:ext uri="{FF2B5EF4-FFF2-40B4-BE49-F238E27FC236}">
                <a16:creationId xmlns:a16="http://schemas.microsoft.com/office/drawing/2014/main" id="{C6F477C7-B243-0EC9-BDF6-D061F6FD21E7}"/>
              </a:ext>
            </a:extLst>
          </p:cNvPr>
          <p:cNvGrpSpPr/>
          <p:nvPr/>
        </p:nvGrpSpPr>
        <p:grpSpPr>
          <a:xfrm>
            <a:off x="447675" y="4876800"/>
            <a:ext cx="1375502" cy="243520"/>
            <a:chOff x="528309" y="7695403"/>
            <a:chExt cx="1375502" cy="243520"/>
          </a:xfrm>
        </p:grpSpPr>
        <p:sp>
          <p:nvSpPr>
            <p:cNvPr id="4" name="正方形/長方形 3">
              <a:extLst>
                <a:ext uri="{FF2B5EF4-FFF2-40B4-BE49-F238E27FC236}">
                  <a16:creationId xmlns:a16="http://schemas.microsoft.com/office/drawing/2014/main" id="{B115857C-1A52-5AEE-3FFF-A78D4067DB9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1FA11711-63D6-643A-2070-0A4680FBE045}"/>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6" name="図 5">
            <a:extLst>
              <a:ext uri="{FF2B5EF4-FFF2-40B4-BE49-F238E27FC236}">
                <a16:creationId xmlns:a16="http://schemas.microsoft.com/office/drawing/2014/main" id="{00B2EA39-22F1-7A0F-9F20-531DFF9FA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331" y="5673119"/>
            <a:ext cx="1079669" cy="1079669"/>
          </a:xfrm>
          <a:prstGeom prst="rect">
            <a:avLst/>
          </a:prstGeom>
        </p:spPr>
      </p:pic>
      <p:pic>
        <p:nvPicPr>
          <p:cNvPr id="8" name="図 7">
            <a:extLst>
              <a:ext uri="{FF2B5EF4-FFF2-40B4-BE49-F238E27FC236}">
                <a16:creationId xmlns:a16="http://schemas.microsoft.com/office/drawing/2014/main" id="{028C1735-6322-EB0D-6BF8-9FF3BF4D74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0400" y="5739949"/>
            <a:ext cx="974073" cy="974073"/>
          </a:xfrm>
          <a:prstGeom prst="rect">
            <a:avLst/>
          </a:prstGeom>
        </p:spPr>
      </p:pic>
      <p:pic>
        <p:nvPicPr>
          <p:cNvPr id="9" name="図 8">
            <a:extLst>
              <a:ext uri="{FF2B5EF4-FFF2-40B4-BE49-F238E27FC236}">
                <a16:creationId xmlns:a16="http://schemas.microsoft.com/office/drawing/2014/main" id="{ED05A962-73A7-F415-0402-CF848A8F48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5130" y="5910595"/>
            <a:ext cx="909387" cy="909387"/>
          </a:xfrm>
          <a:prstGeom prst="rect">
            <a:avLst/>
          </a:prstGeom>
        </p:spPr>
      </p:pic>
      <p:sp>
        <p:nvSpPr>
          <p:cNvPr id="10" name="ホームベース 30">
            <a:extLst>
              <a:ext uri="{FF2B5EF4-FFF2-40B4-BE49-F238E27FC236}">
                <a16:creationId xmlns:a16="http://schemas.microsoft.com/office/drawing/2014/main" id="{92EB848E-8D5D-97FD-CF99-A0DA7C87462F}"/>
              </a:ext>
            </a:extLst>
          </p:cNvPr>
          <p:cNvSpPr/>
          <p:nvPr/>
        </p:nvSpPr>
        <p:spPr>
          <a:xfrm>
            <a:off x="5954486" y="5352944"/>
            <a:ext cx="1980000"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将来的なデータ活用環境の検討</a:t>
            </a:r>
          </a:p>
        </p:txBody>
      </p:sp>
      <p:sp>
        <p:nvSpPr>
          <p:cNvPr id="13" name="テキスト ボックス 12">
            <a:extLst>
              <a:ext uri="{FF2B5EF4-FFF2-40B4-BE49-F238E27FC236}">
                <a16:creationId xmlns:a16="http://schemas.microsoft.com/office/drawing/2014/main" id="{01B4C452-6056-2644-0BF5-07DA736FAE61}"/>
              </a:ext>
            </a:extLst>
          </p:cNvPr>
          <p:cNvSpPr txBox="1"/>
          <p:nvPr/>
        </p:nvSpPr>
        <p:spPr>
          <a:xfrm>
            <a:off x="5105400" y="5029200"/>
            <a:ext cx="743400" cy="1295400"/>
          </a:xfrm>
          <a:prstGeom prst="rect">
            <a:avLst/>
          </a:prstGeom>
          <a:solidFill>
            <a:srgbClr val="AF1932"/>
          </a:solidFill>
          <a:ln w="38100">
            <a:solidFill>
              <a:schemeClr val="bg1"/>
            </a:solidFill>
          </a:ln>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データ活用</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方針に基づく取組</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4" name="ホームベース 30">
            <a:extLst>
              <a:ext uri="{FF2B5EF4-FFF2-40B4-BE49-F238E27FC236}">
                <a16:creationId xmlns:a16="http://schemas.microsoft.com/office/drawing/2014/main" id="{97D2DA03-6F96-AC99-BCB1-6967D460E883}"/>
              </a:ext>
            </a:extLst>
          </p:cNvPr>
          <p:cNvSpPr/>
          <p:nvPr/>
        </p:nvSpPr>
        <p:spPr>
          <a:xfrm>
            <a:off x="5956096" y="5682344"/>
            <a:ext cx="972000"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ts val="1000"/>
              </a:lnSpc>
              <a:spcBef>
                <a:spcPct val="10000"/>
              </a:spcBef>
              <a:spcAft>
                <a:spcPct val="0"/>
              </a:spcAft>
            </a:pPr>
            <a:r>
              <a:rPr kumimoji="1" lang="ja-JP" altLang="en-US" sz="900">
                <a:solidFill>
                  <a:srgbClr val="000000"/>
                </a:solidFill>
                <a:latin typeface="Yu Gothic UI" panose="020B0500000000000000" pitchFamily="50" charset="-128"/>
                <a:ea typeface="Yu Gothic UI" panose="020B0500000000000000" pitchFamily="50" charset="-128"/>
              </a:rPr>
              <a:t>人材育成</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計画策定</a:t>
            </a:r>
          </a:p>
        </p:txBody>
      </p:sp>
      <p:sp>
        <p:nvSpPr>
          <p:cNvPr id="15" name="ホームベース 30">
            <a:extLst>
              <a:ext uri="{FF2B5EF4-FFF2-40B4-BE49-F238E27FC236}">
                <a16:creationId xmlns:a16="http://schemas.microsoft.com/office/drawing/2014/main" id="{54670C91-B7CA-FEC2-3302-E138FAEC472A}"/>
              </a:ext>
            </a:extLst>
          </p:cNvPr>
          <p:cNvSpPr/>
          <p:nvPr/>
        </p:nvSpPr>
        <p:spPr>
          <a:xfrm>
            <a:off x="6972478" y="5682344"/>
            <a:ext cx="2019122"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ts val="1000"/>
              </a:lnSpc>
              <a:spcBef>
                <a:spcPct val="10000"/>
              </a:spcBef>
              <a:spcAft>
                <a:spcPct val="0"/>
              </a:spcAft>
            </a:pPr>
            <a:r>
              <a:rPr kumimoji="1" lang="ja-JP" altLang="en-US" sz="900">
                <a:solidFill>
                  <a:srgbClr val="000000"/>
                </a:solidFill>
                <a:latin typeface="Yu Gothic UI" panose="020B0500000000000000" pitchFamily="50" charset="-128"/>
                <a:ea typeface="Yu Gothic UI" panose="020B0500000000000000" pitchFamily="50" charset="-128"/>
              </a:rPr>
              <a:t>人材育成計画に基づく</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体系的な研修の実施</a:t>
            </a:r>
          </a:p>
        </p:txBody>
      </p:sp>
      <p:sp>
        <p:nvSpPr>
          <p:cNvPr id="17" name="ホームベース 30">
            <a:extLst>
              <a:ext uri="{FF2B5EF4-FFF2-40B4-BE49-F238E27FC236}">
                <a16:creationId xmlns:a16="http://schemas.microsoft.com/office/drawing/2014/main" id="{2E575FFB-ED0A-82A9-3090-F7F2C3AE3CEF}"/>
              </a:ext>
            </a:extLst>
          </p:cNvPr>
          <p:cNvSpPr/>
          <p:nvPr/>
        </p:nvSpPr>
        <p:spPr>
          <a:xfrm>
            <a:off x="5954486" y="6003944"/>
            <a:ext cx="1980000"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ts val="1000"/>
              </a:lnSpc>
              <a:spcBef>
                <a:spcPct val="10000"/>
              </a:spcBef>
              <a:spcAft>
                <a:spcPct val="0"/>
              </a:spcAft>
            </a:pPr>
            <a:r>
              <a:rPr kumimoji="1" lang="ja-JP" altLang="en-US" sz="900">
                <a:solidFill>
                  <a:srgbClr val="000000"/>
                </a:solidFill>
                <a:latin typeface="Yu Gothic UI" panose="020B0500000000000000" pitchFamily="50" charset="-128"/>
                <a:ea typeface="Yu Gothic UI" panose="020B0500000000000000" pitchFamily="50" charset="-128"/>
              </a:rPr>
              <a:t>データ活用推進のためのルール策定、</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仕組み・推進体制の検討</a:t>
            </a:r>
          </a:p>
        </p:txBody>
      </p:sp>
      <p:sp>
        <p:nvSpPr>
          <p:cNvPr id="18" name="ホームベース 30">
            <a:extLst>
              <a:ext uri="{FF2B5EF4-FFF2-40B4-BE49-F238E27FC236}">
                <a16:creationId xmlns:a16="http://schemas.microsoft.com/office/drawing/2014/main" id="{DDCE19BA-4AE2-E1A8-3304-81CCD262D50D}"/>
              </a:ext>
            </a:extLst>
          </p:cNvPr>
          <p:cNvSpPr/>
          <p:nvPr/>
        </p:nvSpPr>
        <p:spPr>
          <a:xfrm>
            <a:off x="8016478" y="6003944"/>
            <a:ext cx="972000"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仕組み・</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推進体制の導入</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04538247-B119-725D-0D74-79EE343A1986}"/>
              </a:ext>
            </a:extLst>
          </p:cNvPr>
          <p:cNvSpPr/>
          <p:nvPr/>
        </p:nvSpPr>
        <p:spPr>
          <a:xfrm>
            <a:off x="6972478" y="4324406"/>
            <a:ext cx="2019122"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ts val="1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データ利活用の促進</a:t>
            </a:r>
          </a:p>
        </p:txBody>
      </p:sp>
      <p:sp>
        <p:nvSpPr>
          <p:cNvPr id="26" name="ホームベース 30">
            <a:extLst>
              <a:ext uri="{FF2B5EF4-FFF2-40B4-BE49-F238E27FC236}">
                <a16:creationId xmlns:a16="http://schemas.microsoft.com/office/drawing/2014/main" id="{4B31B669-199F-D91F-932A-479FE60A9408}"/>
              </a:ext>
            </a:extLst>
          </p:cNvPr>
          <p:cNvSpPr/>
          <p:nvPr/>
        </p:nvSpPr>
        <p:spPr>
          <a:xfrm>
            <a:off x="6972478" y="4666518"/>
            <a:ext cx="972000"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ts val="1000"/>
              </a:lnSpc>
              <a:spcBef>
                <a:spcPct val="10000"/>
              </a:spcBef>
              <a:spcAft>
                <a:spcPct val="0"/>
              </a:spcAft>
            </a:pPr>
            <a:r>
              <a:rPr kumimoji="1" lang="ja-JP" altLang="en-US" sz="900">
                <a:solidFill>
                  <a:srgbClr val="000000"/>
                </a:solidFill>
                <a:latin typeface="Yu Gothic UI" panose="020B0500000000000000" pitchFamily="50" charset="-128"/>
                <a:ea typeface="Yu Gothic UI" panose="020B0500000000000000" pitchFamily="50" charset="-128"/>
              </a:rPr>
              <a:t>データ連携ツールの調達・開発</a:t>
            </a:r>
          </a:p>
        </p:txBody>
      </p:sp>
      <p:sp>
        <p:nvSpPr>
          <p:cNvPr id="27" name="ホームベース 30">
            <a:extLst>
              <a:ext uri="{FF2B5EF4-FFF2-40B4-BE49-F238E27FC236}">
                <a16:creationId xmlns:a16="http://schemas.microsoft.com/office/drawing/2014/main" id="{B6385490-AD23-85D8-D432-41FE3335EE18}"/>
              </a:ext>
            </a:extLst>
          </p:cNvPr>
          <p:cNvSpPr/>
          <p:nvPr/>
        </p:nvSpPr>
        <p:spPr>
          <a:xfrm>
            <a:off x="8016478" y="4666518"/>
            <a:ext cx="972000"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742950" fontAlgn="base">
              <a:lnSpc>
                <a:spcPts val="1000"/>
              </a:lnSpc>
              <a:spcBef>
                <a:spcPct val="10000"/>
              </a:spcBef>
              <a:spcAft>
                <a:spcPct val="0"/>
              </a:spcAft>
            </a:pPr>
            <a:r>
              <a:rPr kumimoji="1" lang="ja-JP" altLang="en-US" sz="900">
                <a:solidFill>
                  <a:srgbClr val="000000"/>
                </a:solidFill>
                <a:latin typeface="Yu Gothic UI" panose="020B0500000000000000" pitchFamily="50" charset="-128"/>
                <a:ea typeface="Yu Gothic UI" panose="020B0500000000000000" pitchFamily="50" charset="-128"/>
              </a:rPr>
              <a:t>データ連携ツールの導入</a:t>
            </a:r>
          </a:p>
        </p:txBody>
      </p:sp>
      <p:grpSp>
        <p:nvGrpSpPr>
          <p:cNvPr id="20" name="グループ化 19">
            <a:extLst>
              <a:ext uri="{FF2B5EF4-FFF2-40B4-BE49-F238E27FC236}">
                <a16:creationId xmlns:a16="http://schemas.microsoft.com/office/drawing/2014/main" id="{E6998814-71BC-6905-43E5-A5FD8BF9D0D7}"/>
              </a:ext>
            </a:extLst>
          </p:cNvPr>
          <p:cNvGrpSpPr/>
          <p:nvPr/>
        </p:nvGrpSpPr>
        <p:grpSpPr>
          <a:xfrm>
            <a:off x="4881600" y="892800"/>
            <a:ext cx="2011895" cy="243520"/>
            <a:chOff x="528309" y="3016181"/>
            <a:chExt cx="2011895" cy="243520"/>
          </a:xfrm>
        </p:grpSpPr>
        <p:sp>
          <p:nvSpPr>
            <p:cNvPr id="28" name="正方形/長方形 27">
              <a:extLst>
                <a:ext uri="{FF2B5EF4-FFF2-40B4-BE49-F238E27FC236}">
                  <a16:creationId xmlns:a16="http://schemas.microsoft.com/office/drawing/2014/main" id="{FC89F12D-EF90-DE45-8C9F-8A873CD95036}"/>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9" name="テキスト ボックス 28">
              <a:extLst>
                <a:ext uri="{FF2B5EF4-FFF2-40B4-BE49-F238E27FC236}">
                  <a16:creationId xmlns:a16="http://schemas.microsoft.com/office/drawing/2014/main" id="{1EDA2119-DD12-E166-2ACE-0A03FA9CC6D2}"/>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6" name="タイトル 20">
            <a:extLst>
              <a:ext uri="{FF2B5EF4-FFF2-40B4-BE49-F238E27FC236}">
                <a16:creationId xmlns:a16="http://schemas.microsoft.com/office/drawing/2014/main" id="{F1A6AC28-75E8-78DA-F60D-554335FE4674}"/>
              </a:ext>
            </a:extLst>
          </p:cNvPr>
          <p:cNvSpPr>
            <a:spLocks noGrp="1"/>
          </p:cNvSpPr>
          <p:nvPr>
            <p:ph type="title"/>
          </p:nvPr>
        </p:nvSpPr>
        <p:spPr>
          <a:xfrm>
            <a:off x="446400" y="85725"/>
            <a:ext cx="4811400" cy="728793"/>
          </a:xfrm>
        </p:spPr>
        <p:txBody>
          <a:bodyPr/>
          <a:lstStyle/>
          <a:p>
            <a:r>
              <a:rPr lang="ja-JP" altLang="en-US"/>
              <a:t>データ利活用で実現する、効果的な</a:t>
            </a:r>
            <a:br>
              <a:rPr lang="en-US" altLang="ja-JP"/>
            </a:br>
            <a:r>
              <a:rPr lang="ja-JP" altLang="en-US"/>
              <a:t>　施策立案と行政サービスの質の向上</a:t>
            </a:r>
          </a:p>
        </p:txBody>
      </p:sp>
    </p:spTree>
    <p:extLst>
      <p:ext uri="{BB962C8B-B14F-4D97-AF65-F5344CB8AC3E}">
        <p14:creationId xmlns:p14="http://schemas.microsoft.com/office/powerpoint/2010/main" val="319357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プレースホルダー 49">
            <a:extLst>
              <a:ext uri="{FF2B5EF4-FFF2-40B4-BE49-F238E27FC236}">
                <a16:creationId xmlns:a16="http://schemas.microsoft.com/office/drawing/2014/main" id="{A43015F0-2BAF-1B3C-44FD-0411DA09108D}"/>
              </a:ext>
            </a:extLst>
          </p:cNvPr>
          <p:cNvSpPr>
            <a:spLocks noGrp="1"/>
          </p:cNvSpPr>
          <p:nvPr>
            <p:ph type="body" sz="quarter" idx="13"/>
          </p:nvPr>
        </p:nvSpPr>
        <p:spPr/>
        <p:txBody>
          <a:bodyPr/>
          <a:lstStyle/>
          <a:p>
            <a:r>
              <a:rPr lang="ja-JP" altLang="en-US"/>
              <a:t>施設カルテを作成している全ての施設において、メンテナンスサイクルの最適化に向け、施設カルテがクラウド上で運用され、データの随時更新や最新データの共有化を実現</a:t>
            </a:r>
            <a:br>
              <a:rPr lang="ja-JP" altLang="en-US"/>
            </a:br>
            <a:r>
              <a:rPr lang="ja-JP" altLang="en-US"/>
              <a:t>すること。</a:t>
            </a:r>
          </a:p>
        </p:txBody>
      </p:sp>
      <p:sp>
        <p:nvSpPr>
          <p:cNvPr id="52" name="テキスト プレースホルダー 51">
            <a:extLst>
              <a:ext uri="{FF2B5EF4-FFF2-40B4-BE49-F238E27FC236}">
                <a16:creationId xmlns:a16="http://schemas.microsoft.com/office/drawing/2014/main" id="{90ED27FA-860D-277D-52EA-13377163FC62}"/>
              </a:ext>
            </a:extLst>
          </p:cNvPr>
          <p:cNvSpPr>
            <a:spLocks noGrp="1"/>
          </p:cNvSpPr>
          <p:nvPr>
            <p:ph type="body" sz="quarter" idx="14"/>
          </p:nvPr>
        </p:nvSpPr>
        <p:spPr>
          <a:xfrm>
            <a:off x="5904000" y="2079272"/>
            <a:ext cx="3414740" cy="511528"/>
          </a:xfrm>
        </p:spPr>
        <p:txBody>
          <a:bodyPr/>
          <a:lstStyle/>
          <a:p>
            <a:r>
              <a:rPr lang="ja-JP" altLang="en-US"/>
              <a:t>施設カルテが更新されている施設数</a:t>
            </a:r>
          </a:p>
          <a:p>
            <a:endParaRPr lang="ja-JP" altLang="en-US"/>
          </a:p>
        </p:txBody>
      </p:sp>
      <p:sp>
        <p:nvSpPr>
          <p:cNvPr id="53" name="テキスト プレースホルダー 3">
            <a:extLst>
              <a:ext uri="{FF2B5EF4-FFF2-40B4-BE49-F238E27FC236}">
                <a16:creationId xmlns:a16="http://schemas.microsoft.com/office/drawing/2014/main" id="{CE5F64CF-F81C-680B-CBBA-2AD1C5077991}"/>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本市では、</a:t>
            </a:r>
            <a:r>
              <a:rPr lang="en-US" altLang="ja-JP"/>
              <a:t>500㎡</a:t>
            </a:r>
            <a:r>
              <a:rPr lang="ja-JP" altLang="en-US"/>
              <a:t>以上の一般施設（約</a:t>
            </a:r>
            <a:r>
              <a:rPr lang="en-US" altLang="ja-JP"/>
              <a:t>640</a:t>
            </a:r>
            <a:r>
              <a:rPr lang="ja-JP" altLang="en-US"/>
              <a:t>施設）を対象に、保守点検結果や工事履歴等を集約化した</a:t>
            </a:r>
            <a:r>
              <a:rPr lang="en-US" altLang="ja-JP"/>
              <a:t>『</a:t>
            </a:r>
            <a:r>
              <a:rPr lang="ja-JP" altLang="en-US"/>
              <a:t>施設カルテ</a:t>
            </a:r>
            <a:r>
              <a:rPr lang="en-US" altLang="ja-JP"/>
              <a:t>』</a:t>
            </a:r>
            <a:r>
              <a:rPr lang="ja-JP" altLang="en-US"/>
              <a:t>を作成・運用している。</a:t>
            </a:r>
          </a:p>
          <a:p>
            <a:pPr>
              <a:lnSpc>
                <a:spcPts val="1500"/>
              </a:lnSpc>
            </a:pPr>
            <a:r>
              <a:rPr lang="ja-JP" altLang="en-US"/>
              <a:t>これまでの施設カルテは、</a:t>
            </a:r>
            <a:r>
              <a:rPr lang="en-US" altLang="ja-JP"/>
              <a:t>Excel</a:t>
            </a:r>
            <a:r>
              <a:rPr lang="ja-JP" altLang="en-US"/>
              <a:t>やメールを利用したアナログ的な運用によりデータの更新を行っていたが、クラウド上での運用に変更することで、データの随時更新を可能にするとともに最新データの共有化を図る。</a:t>
            </a:r>
          </a:p>
          <a:p>
            <a:pPr>
              <a:lnSpc>
                <a:spcPts val="1500"/>
              </a:lnSpc>
            </a:pPr>
            <a:r>
              <a:rPr lang="ja-JP" altLang="en-US"/>
              <a:t>クラウド化された施設カルテを活用し、適切な現状把握から始まるメンテナンスサイクルを着実に廻していくことで、施設の安全確保や長寿命化に取り組む。</a:t>
            </a:r>
          </a:p>
        </p:txBody>
      </p:sp>
      <p:sp>
        <p:nvSpPr>
          <p:cNvPr id="54" name="テキスト プレースホルダー 12">
            <a:extLst>
              <a:ext uri="{FF2B5EF4-FFF2-40B4-BE49-F238E27FC236}">
                <a16:creationId xmlns:a16="http://schemas.microsoft.com/office/drawing/2014/main" id="{0EFEF360-0A8A-1BC2-D1BB-2EA46F65FBD5}"/>
              </a:ext>
            </a:extLst>
          </p:cNvPr>
          <p:cNvSpPr txBox="1">
            <a:spLocks/>
          </p:cNvSpPr>
          <p:nvPr/>
        </p:nvSpPr>
        <p:spPr>
          <a:xfrm>
            <a:off x="457200" y="3352800"/>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en-US" altLang="ja-JP"/>
              <a:t>2023</a:t>
            </a:r>
            <a:r>
              <a:rPr lang="ja-JP" altLang="en-US"/>
              <a:t>年度にクラウド上においてシステム構築に向けた検証を実施。</a:t>
            </a:r>
          </a:p>
          <a:p>
            <a:pPr>
              <a:lnSpc>
                <a:spcPts val="1500"/>
              </a:lnSpc>
            </a:pPr>
            <a:r>
              <a:rPr lang="en-US" altLang="ja-JP"/>
              <a:t>2024</a:t>
            </a:r>
            <a:r>
              <a:rPr lang="ja-JP" altLang="en-US"/>
              <a:t>年度４月より検証結果に基づくシステム構築に着手し、</a:t>
            </a:r>
            <a:r>
              <a:rPr lang="en-US" altLang="ja-JP"/>
              <a:t>11</a:t>
            </a:r>
            <a:r>
              <a:rPr lang="ja-JP" altLang="en-US"/>
              <a:t>月から仮運用を開始。</a:t>
            </a:r>
          </a:p>
        </p:txBody>
      </p:sp>
      <p:grpSp>
        <p:nvGrpSpPr>
          <p:cNvPr id="55" name="グループ化 54">
            <a:extLst>
              <a:ext uri="{FF2B5EF4-FFF2-40B4-BE49-F238E27FC236}">
                <a16:creationId xmlns:a16="http://schemas.microsoft.com/office/drawing/2014/main" id="{34016042-A77A-F917-1EE5-5581247390CB}"/>
              </a:ext>
            </a:extLst>
          </p:cNvPr>
          <p:cNvGrpSpPr/>
          <p:nvPr/>
        </p:nvGrpSpPr>
        <p:grpSpPr>
          <a:xfrm>
            <a:off x="447675" y="3048000"/>
            <a:ext cx="1375502" cy="243520"/>
            <a:chOff x="528309" y="7695403"/>
            <a:chExt cx="1375502" cy="243520"/>
          </a:xfrm>
        </p:grpSpPr>
        <p:sp>
          <p:nvSpPr>
            <p:cNvPr id="56" name="正方形/長方形 55">
              <a:extLst>
                <a:ext uri="{FF2B5EF4-FFF2-40B4-BE49-F238E27FC236}">
                  <a16:creationId xmlns:a16="http://schemas.microsoft.com/office/drawing/2014/main" id="{F3C0F1FA-AF46-A2FE-2DE0-4D4E18CBEC2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7" name="テキスト ボックス 56">
              <a:extLst>
                <a:ext uri="{FF2B5EF4-FFF2-40B4-BE49-F238E27FC236}">
                  <a16:creationId xmlns:a16="http://schemas.microsoft.com/office/drawing/2014/main" id="{B14E783D-4C72-20B9-2DBF-EDBA0B02608B}"/>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8" name="正方形/長方形 57">
            <a:extLst>
              <a:ext uri="{FF2B5EF4-FFF2-40B4-BE49-F238E27FC236}">
                <a16:creationId xmlns:a16="http://schemas.microsoft.com/office/drawing/2014/main" id="{14D4A93B-7FDA-139A-2C9C-9BEC486E6011}"/>
              </a:ext>
            </a:extLst>
          </p:cNvPr>
          <p:cNvSpPr/>
          <p:nvPr/>
        </p:nvSpPr>
        <p:spPr>
          <a:xfrm>
            <a:off x="4860000" y="1296000"/>
            <a:ext cx="972000" cy="685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59" name="正方形/長方形 58">
            <a:extLst>
              <a:ext uri="{FF2B5EF4-FFF2-40B4-BE49-F238E27FC236}">
                <a16:creationId xmlns:a16="http://schemas.microsoft.com/office/drawing/2014/main" id="{165EDEA1-94F5-68C8-3E91-427720B404F6}"/>
              </a:ext>
            </a:extLst>
          </p:cNvPr>
          <p:cNvSpPr/>
          <p:nvPr/>
        </p:nvSpPr>
        <p:spPr>
          <a:xfrm>
            <a:off x="4860000" y="2057400"/>
            <a:ext cx="972000" cy="1295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60" name="表プレースホルダー 18">
            <a:extLst>
              <a:ext uri="{FF2B5EF4-FFF2-40B4-BE49-F238E27FC236}">
                <a16:creationId xmlns:a16="http://schemas.microsoft.com/office/drawing/2014/main" id="{7DA52833-E8A1-19FB-E43E-66AC9BA9A81C}"/>
              </a:ext>
            </a:extLst>
          </p:cNvPr>
          <p:cNvGraphicFramePr>
            <a:graphicFrameLocks/>
          </p:cNvGraphicFramePr>
          <p:nvPr>
            <p:extLst>
              <p:ext uri="{D42A27DB-BD31-4B8C-83A1-F6EECF244321}">
                <p14:modId xmlns:p14="http://schemas.microsoft.com/office/powerpoint/2010/main" val="3064546831"/>
              </p:ext>
            </p:extLst>
          </p:nvPr>
        </p:nvGraphicFramePr>
        <p:xfrm>
          <a:off x="5943600" y="24375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約</a:t>
                      </a:r>
                      <a:r>
                        <a:rPr kumimoji="1" lang="en-US" altLang="ja-JP" sz="1000">
                          <a:solidFill>
                            <a:schemeClr val="tx1"/>
                          </a:solidFill>
                          <a:latin typeface="Yu Gothic UI" panose="020B0500000000000000" pitchFamily="50" charset="-128"/>
                          <a:ea typeface="Yu Gothic UI" panose="020B0500000000000000" pitchFamily="50" charset="-128"/>
                        </a:rPr>
                        <a:t>640</a:t>
                      </a:r>
                      <a:r>
                        <a:rPr kumimoji="1" lang="ja-JP" altLang="en-US" sz="1000">
                          <a:solidFill>
                            <a:schemeClr val="tx1"/>
                          </a:solidFill>
                          <a:latin typeface="Yu Gothic UI" panose="020B0500000000000000" pitchFamily="50" charset="-128"/>
                          <a:ea typeface="Yu Gothic UI" panose="020B0500000000000000" pitchFamily="50" charset="-128"/>
                        </a:rPr>
                        <a:t>施設</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約</a:t>
                      </a:r>
                      <a:r>
                        <a:rPr kumimoji="1" lang="en-US" altLang="ja-JP" sz="1000">
                          <a:solidFill>
                            <a:schemeClr val="tx1"/>
                          </a:solidFill>
                          <a:latin typeface="Yu Gothic UI" panose="020B0500000000000000" pitchFamily="50" charset="-128"/>
                          <a:ea typeface="Yu Gothic UI" panose="020B0500000000000000" pitchFamily="50" charset="-128"/>
                        </a:rPr>
                        <a:t>640</a:t>
                      </a:r>
                      <a:r>
                        <a:rPr kumimoji="1" lang="ja-JP" altLang="en-US" sz="1000">
                          <a:solidFill>
                            <a:schemeClr val="tx1"/>
                          </a:solidFill>
                          <a:latin typeface="Yu Gothic UI" panose="020B0500000000000000" pitchFamily="50" charset="-128"/>
                          <a:ea typeface="Yu Gothic UI" panose="020B0500000000000000" pitchFamily="50" charset="-128"/>
                        </a:rPr>
                        <a:t>施設</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約</a:t>
                      </a:r>
                      <a:r>
                        <a:rPr kumimoji="1" lang="en-US" altLang="ja-JP" sz="1000" dirty="0">
                          <a:solidFill>
                            <a:schemeClr val="tx1"/>
                          </a:solidFill>
                          <a:latin typeface="Yu Gothic UI" panose="020B0500000000000000" pitchFamily="50" charset="-128"/>
                          <a:ea typeface="Yu Gothic UI" panose="020B0500000000000000" pitchFamily="50" charset="-128"/>
                        </a:rPr>
                        <a:t>640</a:t>
                      </a:r>
                      <a:r>
                        <a:rPr kumimoji="1" lang="ja-JP" altLang="en-US" sz="1000" dirty="0">
                          <a:solidFill>
                            <a:schemeClr val="tx1"/>
                          </a:solidFill>
                          <a:latin typeface="Yu Gothic UI" panose="020B0500000000000000" pitchFamily="50" charset="-128"/>
                          <a:ea typeface="Yu Gothic UI" panose="020B0500000000000000" pitchFamily="50" charset="-128"/>
                        </a:rPr>
                        <a:t>施設</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aphicFrame>
        <p:nvGraphicFramePr>
          <p:cNvPr id="61" name="表 60">
            <a:extLst>
              <a:ext uri="{FF2B5EF4-FFF2-40B4-BE49-F238E27FC236}">
                <a16:creationId xmlns:a16="http://schemas.microsoft.com/office/drawing/2014/main" id="{C3C512D0-99E5-9CF4-AFE5-F47D2FC662D2}"/>
              </a:ext>
            </a:extLst>
          </p:cNvPr>
          <p:cNvGraphicFramePr>
            <a:graphicFrameLocks noGrp="1"/>
          </p:cNvGraphicFramePr>
          <p:nvPr>
            <p:extLst>
              <p:ext uri="{D42A27DB-BD31-4B8C-83A1-F6EECF244321}">
                <p14:modId xmlns:p14="http://schemas.microsoft.com/office/powerpoint/2010/main" val="2316851816"/>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62" name="スライド番号プレースホルダー 2">
            <a:extLst>
              <a:ext uri="{FF2B5EF4-FFF2-40B4-BE49-F238E27FC236}">
                <a16:creationId xmlns:a16="http://schemas.microsoft.com/office/drawing/2014/main" id="{77151A5C-11A8-7A32-7ED3-E0248EE12E56}"/>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96</a:t>
            </a:fld>
            <a:endParaRPr kumimoji="1" lang="en-GB">
              <a:latin typeface="Yu Gothic UI" panose="020B0500000000000000" pitchFamily="50" charset="-128"/>
              <a:ea typeface="Yu Gothic UI" panose="020B0500000000000000" pitchFamily="50" charset="-128"/>
            </a:endParaRPr>
          </a:p>
        </p:txBody>
      </p:sp>
      <p:grpSp>
        <p:nvGrpSpPr>
          <p:cNvPr id="64" name="グループ化 63">
            <a:extLst>
              <a:ext uri="{FF2B5EF4-FFF2-40B4-BE49-F238E27FC236}">
                <a16:creationId xmlns:a16="http://schemas.microsoft.com/office/drawing/2014/main" id="{978C6241-0D1A-AC3B-CE26-E983938BA59A}"/>
              </a:ext>
            </a:extLst>
          </p:cNvPr>
          <p:cNvGrpSpPr/>
          <p:nvPr/>
        </p:nvGrpSpPr>
        <p:grpSpPr>
          <a:xfrm>
            <a:off x="821856" y="4153599"/>
            <a:ext cx="3369142" cy="2353438"/>
            <a:chOff x="306782" y="3219202"/>
            <a:chExt cx="4479637" cy="3726748"/>
          </a:xfrm>
        </p:grpSpPr>
        <p:sp>
          <p:nvSpPr>
            <p:cNvPr id="65" name="吹き出し: 角を丸めた四角形 64">
              <a:extLst>
                <a:ext uri="{FF2B5EF4-FFF2-40B4-BE49-F238E27FC236}">
                  <a16:creationId xmlns:a16="http://schemas.microsoft.com/office/drawing/2014/main" id="{ADA071F3-57E6-47F9-0B62-09E05B076282}"/>
                </a:ext>
              </a:extLst>
            </p:cNvPr>
            <p:cNvSpPr/>
            <p:nvPr/>
          </p:nvSpPr>
          <p:spPr>
            <a:xfrm>
              <a:off x="306782" y="4620690"/>
              <a:ext cx="1044052" cy="516957"/>
            </a:xfrm>
            <a:prstGeom prst="wedgeRoundRectCallout">
              <a:avLst>
                <a:gd name="adj1" fmla="val 82011"/>
                <a:gd name="adj2" fmla="val 195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tx1"/>
                  </a:solidFill>
                  <a:latin typeface="Yu Gothic UI" panose="020B0500000000000000" pitchFamily="50" charset="-128"/>
                  <a:ea typeface="Yu Gothic UI" panose="020B0500000000000000" pitchFamily="50" charset="-128"/>
                </a:rPr>
                <a:t>タブレットで</a:t>
              </a:r>
              <a:endParaRPr kumimoji="1" lang="en-US" altLang="ja-JP" sz="1000" b="1">
                <a:solidFill>
                  <a:schemeClr val="tx1"/>
                </a:solidFill>
                <a:latin typeface="Yu Gothic UI" panose="020B0500000000000000" pitchFamily="50" charset="-128"/>
                <a:ea typeface="Yu Gothic UI" panose="020B0500000000000000" pitchFamily="50" charset="-128"/>
              </a:endParaRPr>
            </a:p>
            <a:p>
              <a:pPr algn="ctr"/>
              <a:r>
                <a:rPr kumimoji="1" lang="ja-JP" altLang="en-US" sz="1000" b="1">
                  <a:solidFill>
                    <a:schemeClr val="tx1"/>
                  </a:solidFill>
                  <a:latin typeface="Yu Gothic UI" panose="020B0500000000000000" pitchFamily="50" charset="-128"/>
                  <a:ea typeface="Yu Gothic UI" panose="020B0500000000000000" pitchFamily="50" charset="-128"/>
                </a:rPr>
                <a:t>報告完了</a:t>
              </a:r>
            </a:p>
          </p:txBody>
        </p:sp>
        <p:sp>
          <p:nvSpPr>
            <p:cNvPr id="66" name="雲 65">
              <a:extLst>
                <a:ext uri="{FF2B5EF4-FFF2-40B4-BE49-F238E27FC236}">
                  <a16:creationId xmlns:a16="http://schemas.microsoft.com/office/drawing/2014/main" id="{39ECAA98-3D68-ABF8-EF8C-B3AA3815E015}"/>
                </a:ext>
              </a:extLst>
            </p:cNvPr>
            <p:cNvSpPr/>
            <p:nvPr/>
          </p:nvSpPr>
          <p:spPr>
            <a:xfrm>
              <a:off x="2212366" y="4647313"/>
              <a:ext cx="1193622" cy="828000"/>
            </a:xfrm>
            <a:prstGeom prst="cloud">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kumimoji="1" lang="ja-JP" altLang="en-US" sz="1100" b="1">
                  <a:solidFill>
                    <a:schemeClr val="tx1"/>
                  </a:solidFill>
                  <a:latin typeface="Yu Gothic UI" panose="020B0500000000000000" pitchFamily="50" charset="-128"/>
                  <a:ea typeface="Yu Gothic UI" panose="020B0500000000000000" pitchFamily="50" charset="-128"/>
                </a:rPr>
                <a:t>クラウド</a:t>
              </a:r>
              <a:endParaRPr kumimoji="1" lang="en-US" altLang="ja-JP" sz="1100" b="1">
                <a:solidFill>
                  <a:schemeClr val="tx1"/>
                </a:solidFill>
                <a:latin typeface="Yu Gothic UI" panose="020B0500000000000000" pitchFamily="50" charset="-128"/>
                <a:ea typeface="Yu Gothic UI" panose="020B0500000000000000" pitchFamily="50" charset="-128"/>
              </a:endParaRPr>
            </a:p>
            <a:p>
              <a:pPr algn="ctr"/>
              <a:r>
                <a:rPr kumimoji="1" lang="ja-JP" altLang="en-US" sz="1100" b="1">
                  <a:solidFill>
                    <a:schemeClr val="tx1"/>
                  </a:solidFill>
                  <a:latin typeface="Yu Gothic UI" panose="020B0500000000000000" pitchFamily="50" charset="-128"/>
                  <a:ea typeface="Yu Gothic UI" panose="020B0500000000000000" pitchFamily="50" charset="-128"/>
                </a:rPr>
                <a:t>システム</a:t>
              </a:r>
            </a:p>
          </p:txBody>
        </p:sp>
        <p:pic>
          <p:nvPicPr>
            <p:cNvPr id="67" name="図 66">
              <a:extLst>
                <a:ext uri="{FF2B5EF4-FFF2-40B4-BE49-F238E27FC236}">
                  <a16:creationId xmlns:a16="http://schemas.microsoft.com/office/drawing/2014/main" id="{DCDBCD72-CAC3-E9CD-1568-5889FEE6B5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359" y="3858263"/>
              <a:ext cx="573351" cy="751793"/>
            </a:xfrm>
            <a:prstGeom prst="rect">
              <a:avLst/>
            </a:prstGeom>
          </p:spPr>
        </p:pic>
        <p:pic>
          <p:nvPicPr>
            <p:cNvPr id="68" name="図 67" descr="おもちゃ が含まれている画像&#10;&#10;自動的に生成された説明">
              <a:extLst>
                <a:ext uri="{FF2B5EF4-FFF2-40B4-BE49-F238E27FC236}">
                  <a16:creationId xmlns:a16="http://schemas.microsoft.com/office/drawing/2014/main" id="{0C48DD24-A853-8295-8CC1-7D089EFF7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3680" y="3782788"/>
              <a:ext cx="683145" cy="704783"/>
            </a:xfrm>
            <a:prstGeom prst="rect">
              <a:avLst/>
            </a:prstGeom>
          </p:spPr>
        </p:pic>
        <p:pic>
          <p:nvPicPr>
            <p:cNvPr id="69" name="図 68" descr="黒い背景と白い文字のロゴ&#10;&#10;低い精度で自動的に生成された説明">
              <a:extLst>
                <a:ext uri="{FF2B5EF4-FFF2-40B4-BE49-F238E27FC236}">
                  <a16:creationId xmlns:a16="http://schemas.microsoft.com/office/drawing/2014/main" id="{B0D5A837-321E-2D73-6F49-C882C2C95C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49446" y="4095915"/>
              <a:ext cx="616573" cy="638749"/>
            </a:xfrm>
            <a:prstGeom prst="rect">
              <a:avLst/>
            </a:prstGeom>
          </p:spPr>
        </p:pic>
        <p:pic>
          <p:nvPicPr>
            <p:cNvPr id="70" name="図 69" descr="テーブル, 座る, ノートパソコン, コンピュータ が含まれている画像&#10;&#10;自動的に生成された説明">
              <a:extLst>
                <a:ext uri="{FF2B5EF4-FFF2-40B4-BE49-F238E27FC236}">
                  <a16:creationId xmlns:a16="http://schemas.microsoft.com/office/drawing/2014/main" id="{79711D7E-CFA2-2C67-C75E-17C9CC96B8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4621" y="5428873"/>
              <a:ext cx="613942" cy="613943"/>
            </a:xfrm>
            <a:prstGeom prst="rect">
              <a:avLst/>
            </a:prstGeom>
          </p:spPr>
        </p:pic>
        <p:pic>
          <p:nvPicPr>
            <p:cNvPr id="71" name="図 70" descr="テーブル, 座る, おもちゃ, ノートパソコン が含まれている画像&#10;&#10;自動的に生成された説明">
              <a:extLst>
                <a:ext uri="{FF2B5EF4-FFF2-40B4-BE49-F238E27FC236}">
                  <a16:creationId xmlns:a16="http://schemas.microsoft.com/office/drawing/2014/main" id="{E9B528CE-6A43-08E3-A19C-7A08B9A208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0768" y="5388963"/>
              <a:ext cx="613942" cy="613943"/>
            </a:xfrm>
            <a:prstGeom prst="rect">
              <a:avLst/>
            </a:prstGeom>
          </p:spPr>
        </p:pic>
        <p:sp>
          <p:nvSpPr>
            <p:cNvPr id="72" name="正方形/長方形 71">
              <a:extLst>
                <a:ext uri="{FF2B5EF4-FFF2-40B4-BE49-F238E27FC236}">
                  <a16:creationId xmlns:a16="http://schemas.microsoft.com/office/drawing/2014/main" id="{6689C830-6713-88DD-5263-7FF98121285E}"/>
                </a:ext>
              </a:extLst>
            </p:cNvPr>
            <p:cNvSpPr/>
            <p:nvPr/>
          </p:nvSpPr>
          <p:spPr>
            <a:xfrm>
              <a:off x="1037727" y="3219202"/>
              <a:ext cx="1450931" cy="694510"/>
            </a:xfrm>
            <a:prstGeom prst="rect">
              <a:avLst/>
            </a:prstGeom>
            <a:noFill/>
          </p:spPr>
          <p:txBody>
            <a:bodyPr wrap="square" lIns="91440" tIns="45720" rIns="91440" bIns="45720">
              <a:spAutoFit/>
            </a:bodyPr>
            <a:lstStyle/>
            <a:p>
              <a:pPr algn="ctr">
                <a:spcBef>
                  <a:spcPts val="300"/>
                </a:spcBef>
                <a:defRPr/>
              </a:pPr>
              <a:r>
                <a:rPr kumimoji="1" lang="en-US" altLang="ja-JP" sz="1000" b="1">
                  <a:ln w="0"/>
                  <a:latin typeface="Yu Gothic UI" panose="020B0500000000000000" pitchFamily="50" charset="-128"/>
                  <a:ea typeface="Yu Gothic UI" panose="020B0500000000000000" pitchFamily="50" charset="-128"/>
                </a:rPr>
                <a:t>【</a:t>
              </a:r>
              <a:r>
                <a:rPr kumimoji="1" lang="ja-JP" altLang="en-US" sz="1000" b="1">
                  <a:ln w="0"/>
                  <a:latin typeface="Yu Gothic UI" panose="020B0500000000000000" pitchFamily="50" charset="-128"/>
                  <a:ea typeface="Yu Gothic UI" panose="020B0500000000000000" pitchFamily="50" charset="-128"/>
                </a:rPr>
                <a:t>事業者</a:t>
              </a:r>
              <a:r>
                <a:rPr kumimoji="1" lang="en-US" altLang="ja-JP" sz="1000" b="1">
                  <a:ln w="0"/>
                  <a:latin typeface="Yu Gothic UI" panose="020B0500000000000000" pitchFamily="50" charset="-128"/>
                  <a:ea typeface="Yu Gothic UI" panose="020B0500000000000000" pitchFamily="50" charset="-128"/>
                </a:rPr>
                <a:t>】</a:t>
              </a:r>
            </a:p>
            <a:p>
              <a:pPr algn="ctr">
                <a:spcBef>
                  <a:spcPts val="300"/>
                </a:spcBef>
                <a:defRPr/>
              </a:pPr>
              <a:r>
                <a:rPr kumimoji="1" lang="ja-JP" altLang="en-US" sz="1000" b="1">
                  <a:ln w="0"/>
                  <a:latin typeface="Yu Gothic UI" panose="020B0500000000000000" pitchFamily="50" charset="-128"/>
                  <a:ea typeface="Yu Gothic UI" panose="020B0500000000000000" pitchFamily="50" charset="-128"/>
                </a:rPr>
                <a:t>保守点検</a:t>
              </a:r>
            </a:p>
          </p:txBody>
        </p:sp>
        <p:sp>
          <p:nvSpPr>
            <p:cNvPr id="73" name="正方形/長方形 72">
              <a:extLst>
                <a:ext uri="{FF2B5EF4-FFF2-40B4-BE49-F238E27FC236}">
                  <a16:creationId xmlns:a16="http://schemas.microsoft.com/office/drawing/2014/main" id="{B06FDCD7-4C15-7A68-7DFF-4D78912C0792}"/>
                </a:ext>
              </a:extLst>
            </p:cNvPr>
            <p:cNvSpPr/>
            <p:nvPr/>
          </p:nvSpPr>
          <p:spPr>
            <a:xfrm>
              <a:off x="1484621" y="5066352"/>
              <a:ext cx="978574" cy="362510"/>
            </a:xfrm>
            <a:prstGeom prst="rect">
              <a:avLst/>
            </a:prstGeom>
            <a:noFill/>
          </p:spPr>
          <p:txBody>
            <a:bodyPr wrap="square" lIns="91440" tIns="45720" rIns="91440" bIns="45720">
              <a:spAutoFit/>
            </a:bodyPr>
            <a:lstStyle/>
            <a:p>
              <a:pPr algn="ctr">
                <a:defRPr/>
              </a:pPr>
              <a:r>
                <a:rPr kumimoji="1" lang="ja-JP" altLang="en-US" sz="1200" b="1">
                  <a:ln w="0"/>
                  <a:solidFill>
                    <a:prstClr val="black"/>
                  </a:solidFill>
                  <a:latin typeface="Yu Gothic UI" panose="020B0500000000000000" pitchFamily="50" charset="-128"/>
                  <a:ea typeface="Yu Gothic UI" panose="020B0500000000000000" pitchFamily="50" charset="-128"/>
                </a:rPr>
                <a:t>共有</a:t>
              </a:r>
            </a:p>
          </p:txBody>
        </p:sp>
        <p:sp>
          <p:nvSpPr>
            <p:cNvPr id="74" name="正方形/長方形 73">
              <a:extLst>
                <a:ext uri="{FF2B5EF4-FFF2-40B4-BE49-F238E27FC236}">
                  <a16:creationId xmlns:a16="http://schemas.microsoft.com/office/drawing/2014/main" id="{381C4478-24F3-48C5-5A2F-5945B20EE3E0}"/>
                </a:ext>
              </a:extLst>
            </p:cNvPr>
            <p:cNvSpPr/>
            <p:nvPr/>
          </p:nvSpPr>
          <p:spPr>
            <a:xfrm>
              <a:off x="1240359" y="4594220"/>
              <a:ext cx="1211958" cy="454641"/>
            </a:xfrm>
            <a:prstGeom prst="rect">
              <a:avLst/>
            </a:prstGeom>
            <a:noFill/>
          </p:spPr>
          <p:txBody>
            <a:bodyPr wrap="square" lIns="91440" tIns="45720" rIns="91440" bIns="45720">
              <a:spAutoFit/>
            </a:bodyPr>
            <a:lstStyle/>
            <a:p>
              <a:pPr algn="ctr">
                <a:defRPr/>
              </a:pPr>
              <a:r>
                <a:rPr kumimoji="1" lang="ja-JP" altLang="en-US" sz="1200" b="1">
                  <a:ln w="0"/>
                  <a:solidFill>
                    <a:prstClr val="black"/>
                  </a:solidFill>
                  <a:latin typeface="Yu Gothic UI" panose="020B0500000000000000" pitchFamily="50" charset="-128"/>
                  <a:ea typeface="Yu Gothic UI" panose="020B0500000000000000" pitchFamily="50" charset="-128"/>
                </a:rPr>
                <a:t>結果報告</a:t>
              </a:r>
            </a:p>
          </p:txBody>
        </p:sp>
        <p:sp>
          <p:nvSpPr>
            <p:cNvPr id="75" name="正方形/長方形 74">
              <a:extLst>
                <a:ext uri="{FF2B5EF4-FFF2-40B4-BE49-F238E27FC236}">
                  <a16:creationId xmlns:a16="http://schemas.microsoft.com/office/drawing/2014/main" id="{C6831E08-E7E3-6CCE-81A8-E9F3C3745D69}"/>
                </a:ext>
              </a:extLst>
            </p:cNvPr>
            <p:cNvSpPr/>
            <p:nvPr/>
          </p:nvSpPr>
          <p:spPr>
            <a:xfrm>
              <a:off x="3155753" y="3220092"/>
              <a:ext cx="1428035" cy="694510"/>
            </a:xfrm>
            <a:prstGeom prst="rect">
              <a:avLst/>
            </a:prstGeom>
            <a:noFill/>
          </p:spPr>
          <p:txBody>
            <a:bodyPr wrap="square" lIns="91440" tIns="45720" rIns="91440" bIns="45720">
              <a:spAutoFit/>
            </a:bodyPr>
            <a:lstStyle/>
            <a:p>
              <a:pPr algn="ctr">
                <a:defRPr/>
              </a:pPr>
              <a:r>
                <a:rPr kumimoji="1" lang="en-US" altLang="ja-JP" sz="1000" b="1">
                  <a:ln w="0"/>
                  <a:latin typeface="Yu Gothic UI" panose="020B0500000000000000" pitchFamily="50" charset="-128"/>
                  <a:ea typeface="Yu Gothic UI" panose="020B0500000000000000" pitchFamily="50" charset="-128"/>
                </a:rPr>
                <a:t>【</a:t>
              </a:r>
              <a:r>
                <a:rPr kumimoji="1" lang="ja-JP" altLang="en-US" sz="1000" b="1">
                  <a:ln w="0"/>
                  <a:latin typeface="Yu Gothic UI" panose="020B0500000000000000" pitchFamily="50" charset="-128"/>
                  <a:ea typeface="Yu Gothic UI" panose="020B0500000000000000" pitchFamily="50" charset="-128"/>
                </a:rPr>
                <a:t>事業者</a:t>
              </a:r>
              <a:r>
                <a:rPr kumimoji="1" lang="en-US" altLang="ja-JP" sz="1000" b="1">
                  <a:ln w="0"/>
                  <a:latin typeface="Yu Gothic UI" panose="020B0500000000000000" pitchFamily="50" charset="-128"/>
                  <a:ea typeface="Yu Gothic UI" panose="020B0500000000000000" pitchFamily="50" charset="-128"/>
                </a:rPr>
                <a:t>】</a:t>
              </a:r>
            </a:p>
            <a:p>
              <a:pPr algn="ctr">
                <a:spcBef>
                  <a:spcPts val="300"/>
                </a:spcBef>
                <a:defRPr/>
              </a:pPr>
              <a:r>
                <a:rPr kumimoji="1" lang="ja-JP" altLang="en-US" sz="1000" b="1">
                  <a:ln w="0"/>
                  <a:latin typeface="Yu Gothic UI" panose="020B0500000000000000" pitchFamily="50" charset="-128"/>
                  <a:ea typeface="Yu Gothic UI" panose="020B0500000000000000" pitchFamily="50" charset="-128"/>
                </a:rPr>
                <a:t>修繕・工事</a:t>
              </a:r>
            </a:p>
          </p:txBody>
        </p:sp>
        <p:pic>
          <p:nvPicPr>
            <p:cNvPr id="76" name="図 75" descr="時計 が含まれている画像&#10;&#10;自動的に生成された説明">
              <a:extLst>
                <a:ext uri="{FF2B5EF4-FFF2-40B4-BE49-F238E27FC236}">
                  <a16:creationId xmlns:a16="http://schemas.microsoft.com/office/drawing/2014/main" id="{71CD53C9-7C7A-5D96-F5F8-8608FCEF3D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8048694">
              <a:off x="2985934" y="4594817"/>
              <a:ext cx="495540" cy="272547"/>
            </a:xfrm>
            <a:prstGeom prst="rect">
              <a:avLst/>
            </a:prstGeom>
          </p:spPr>
        </p:pic>
        <p:sp>
          <p:nvSpPr>
            <p:cNvPr id="77" name="正方形/長方形 76">
              <a:extLst>
                <a:ext uri="{FF2B5EF4-FFF2-40B4-BE49-F238E27FC236}">
                  <a16:creationId xmlns:a16="http://schemas.microsoft.com/office/drawing/2014/main" id="{DF7C0E0E-130A-6AB9-5FBB-EFFEC7114E44}"/>
                </a:ext>
              </a:extLst>
            </p:cNvPr>
            <p:cNvSpPr/>
            <p:nvPr/>
          </p:nvSpPr>
          <p:spPr>
            <a:xfrm>
              <a:off x="733779" y="5946832"/>
              <a:ext cx="1854776" cy="999118"/>
            </a:xfrm>
            <a:prstGeom prst="rect">
              <a:avLst/>
            </a:prstGeom>
            <a:noFill/>
          </p:spPr>
          <p:txBody>
            <a:bodyPr wrap="square" lIns="91440" tIns="45720" rIns="91440" bIns="45720">
              <a:spAutoFit/>
            </a:bodyPr>
            <a:lstStyle/>
            <a:p>
              <a:pPr algn="ctr">
                <a:defRPr/>
              </a:pPr>
              <a:r>
                <a:rPr kumimoji="1" lang="en-US" altLang="ja-JP" sz="1000" b="1">
                  <a:ln w="0"/>
                  <a:solidFill>
                    <a:prstClr val="black"/>
                  </a:solidFill>
                  <a:latin typeface="Yu Gothic UI" panose="020B0500000000000000" pitchFamily="50" charset="-128"/>
                  <a:ea typeface="Yu Gothic UI" panose="020B0500000000000000" pitchFamily="50" charset="-128"/>
                </a:rPr>
                <a:t>【</a:t>
              </a:r>
              <a:r>
                <a:rPr kumimoji="1" lang="ja-JP" altLang="en-US" sz="1000" b="1">
                  <a:ln w="0"/>
                  <a:latin typeface="Yu Gothic UI" panose="020B0500000000000000" pitchFamily="50" charset="-128"/>
                  <a:ea typeface="Yu Gothic UI" panose="020B0500000000000000" pitchFamily="50" charset="-128"/>
                </a:rPr>
                <a:t>施設所管所属</a:t>
              </a:r>
              <a:r>
                <a:rPr kumimoji="1" lang="en-US" altLang="ja-JP" sz="1000" b="1">
                  <a:ln w="0"/>
                  <a:latin typeface="Yu Gothic UI" panose="020B0500000000000000" pitchFamily="50" charset="-128"/>
                  <a:ea typeface="Yu Gothic UI" panose="020B0500000000000000" pitchFamily="50" charset="-128"/>
                </a:rPr>
                <a:t>】</a:t>
              </a:r>
            </a:p>
            <a:p>
              <a:pPr algn="ctr">
                <a:spcBef>
                  <a:spcPts val="300"/>
                </a:spcBef>
                <a:defRPr/>
              </a:pPr>
              <a:r>
                <a:rPr kumimoji="1" lang="ja-JP" altLang="en-US" sz="1000" b="1">
                  <a:ln w="0"/>
                  <a:latin typeface="Yu Gothic UI" panose="020B0500000000000000" pitchFamily="50" charset="-128"/>
                  <a:ea typeface="Yu Gothic UI" panose="020B0500000000000000" pitchFamily="50" charset="-128"/>
                </a:rPr>
                <a:t>報告書の確認</a:t>
              </a:r>
              <a:endParaRPr kumimoji="1" lang="en-US" altLang="ja-JP" sz="1000" b="1">
                <a:ln w="0"/>
                <a:latin typeface="Yu Gothic UI" panose="020B0500000000000000" pitchFamily="50" charset="-128"/>
                <a:ea typeface="Yu Gothic UI" panose="020B0500000000000000" pitchFamily="50" charset="-128"/>
              </a:endParaRPr>
            </a:p>
            <a:p>
              <a:pPr algn="ctr">
                <a:spcBef>
                  <a:spcPts val="300"/>
                </a:spcBef>
                <a:defRPr/>
              </a:pPr>
              <a:r>
                <a:rPr kumimoji="1" lang="ja-JP" altLang="en-US" sz="1000" b="1">
                  <a:ln w="0"/>
                  <a:latin typeface="Yu Gothic UI" panose="020B0500000000000000" pitchFamily="50" charset="-128"/>
                  <a:ea typeface="Yu Gothic UI" panose="020B0500000000000000" pitchFamily="50" charset="-128"/>
                </a:rPr>
                <a:t>修繕等の検討</a:t>
              </a:r>
            </a:p>
          </p:txBody>
        </p:sp>
        <p:sp>
          <p:nvSpPr>
            <p:cNvPr id="78" name="正方形/長方形 77">
              <a:extLst>
                <a:ext uri="{FF2B5EF4-FFF2-40B4-BE49-F238E27FC236}">
                  <a16:creationId xmlns:a16="http://schemas.microsoft.com/office/drawing/2014/main" id="{9B9B9BAD-1960-5DF6-3DE5-EF6691F3531F}"/>
                </a:ext>
              </a:extLst>
            </p:cNvPr>
            <p:cNvSpPr/>
            <p:nvPr/>
          </p:nvSpPr>
          <p:spPr>
            <a:xfrm>
              <a:off x="3012514" y="5938992"/>
              <a:ext cx="1773905" cy="999118"/>
            </a:xfrm>
            <a:prstGeom prst="rect">
              <a:avLst/>
            </a:prstGeom>
            <a:noFill/>
          </p:spPr>
          <p:txBody>
            <a:bodyPr wrap="square" lIns="91440" tIns="45720" rIns="91440" bIns="45720">
              <a:spAutoFit/>
            </a:bodyPr>
            <a:lstStyle/>
            <a:p>
              <a:pPr algn="ctr">
                <a:defRPr/>
              </a:pPr>
              <a:r>
                <a:rPr kumimoji="1" lang="en-US" altLang="ja-JP" sz="1000" b="1">
                  <a:ln w="0"/>
                  <a:latin typeface="Yu Gothic UI" panose="020B0500000000000000" pitchFamily="50" charset="-128"/>
                  <a:ea typeface="Yu Gothic UI" panose="020B0500000000000000" pitchFamily="50" charset="-128"/>
                </a:rPr>
                <a:t>【</a:t>
              </a:r>
              <a:r>
                <a:rPr kumimoji="1" lang="ja-JP" altLang="en-US" sz="1000" b="1">
                  <a:ln w="0"/>
                  <a:latin typeface="Yu Gothic UI" panose="020B0500000000000000" pitchFamily="50" charset="-128"/>
                  <a:ea typeface="Yu Gothic UI" panose="020B0500000000000000" pitchFamily="50" charset="-128"/>
                </a:rPr>
                <a:t>都市整備局</a:t>
              </a:r>
              <a:r>
                <a:rPr kumimoji="1" lang="en-US" altLang="ja-JP" sz="1000" b="1">
                  <a:ln w="0"/>
                  <a:latin typeface="Yu Gothic UI" panose="020B0500000000000000" pitchFamily="50" charset="-128"/>
                  <a:ea typeface="Yu Gothic UI" panose="020B0500000000000000" pitchFamily="50" charset="-128"/>
                </a:rPr>
                <a:t>】</a:t>
              </a:r>
            </a:p>
            <a:p>
              <a:pPr algn="ctr">
                <a:spcBef>
                  <a:spcPts val="300"/>
                </a:spcBef>
                <a:defRPr/>
              </a:pPr>
              <a:r>
                <a:rPr kumimoji="1" lang="ja-JP" altLang="en-US" sz="1000" b="1">
                  <a:ln w="0"/>
                  <a:latin typeface="Yu Gothic UI" panose="020B0500000000000000" pitchFamily="50" charset="-128"/>
                  <a:ea typeface="Yu Gothic UI" panose="020B0500000000000000" pitchFamily="50" charset="-128"/>
                </a:rPr>
                <a:t>施設カルテの保守</a:t>
              </a:r>
              <a:endParaRPr kumimoji="1" lang="en-US" altLang="ja-JP" sz="1000" b="1">
                <a:ln w="0"/>
                <a:latin typeface="Yu Gothic UI" panose="020B0500000000000000" pitchFamily="50" charset="-128"/>
                <a:ea typeface="Yu Gothic UI" panose="020B0500000000000000" pitchFamily="50" charset="-128"/>
              </a:endParaRPr>
            </a:p>
            <a:p>
              <a:pPr algn="ctr">
                <a:spcBef>
                  <a:spcPts val="300"/>
                </a:spcBef>
                <a:defRPr/>
              </a:pPr>
              <a:r>
                <a:rPr kumimoji="1" lang="ja-JP" altLang="en-US" sz="1000" b="1">
                  <a:ln w="0"/>
                  <a:latin typeface="Yu Gothic UI" panose="020B0500000000000000" pitchFamily="50" charset="-128"/>
                  <a:ea typeface="Yu Gothic UI" panose="020B0500000000000000" pitchFamily="50" charset="-128"/>
                </a:rPr>
                <a:t>各所属のサポート</a:t>
              </a:r>
            </a:p>
          </p:txBody>
        </p:sp>
        <p:sp>
          <p:nvSpPr>
            <p:cNvPr id="79" name="正方形/長方形 78">
              <a:extLst>
                <a:ext uri="{FF2B5EF4-FFF2-40B4-BE49-F238E27FC236}">
                  <a16:creationId xmlns:a16="http://schemas.microsoft.com/office/drawing/2014/main" id="{A3B14A62-7538-221E-C43D-A55C9644C403}"/>
                </a:ext>
              </a:extLst>
            </p:cNvPr>
            <p:cNvSpPr/>
            <p:nvPr/>
          </p:nvSpPr>
          <p:spPr>
            <a:xfrm>
              <a:off x="3094442" y="5078620"/>
              <a:ext cx="978574" cy="362510"/>
            </a:xfrm>
            <a:prstGeom prst="rect">
              <a:avLst/>
            </a:prstGeom>
            <a:noFill/>
          </p:spPr>
          <p:txBody>
            <a:bodyPr wrap="square" lIns="91440" tIns="45720" rIns="91440" bIns="45720">
              <a:spAutoFit/>
            </a:bodyPr>
            <a:lstStyle/>
            <a:p>
              <a:pPr algn="ctr">
                <a:defRPr/>
              </a:pPr>
              <a:r>
                <a:rPr kumimoji="1" lang="ja-JP" altLang="en-US" sz="1200" b="1">
                  <a:ln w="0"/>
                  <a:solidFill>
                    <a:prstClr val="black"/>
                  </a:solidFill>
                  <a:latin typeface="Yu Gothic UI" panose="020B0500000000000000" pitchFamily="50" charset="-128"/>
                  <a:ea typeface="Yu Gothic UI" panose="020B0500000000000000" pitchFamily="50" charset="-128"/>
                </a:rPr>
                <a:t>共有</a:t>
              </a:r>
            </a:p>
          </p:txBody>
        </p:sp>
        <p:sp>
          <p:nvSpPr>
            <p:cNvPr id="80" name="正方形/長方形 79">
              <a:extLst>
                <a:ext uri="{FF2B5EF4-FFF2-40B4-BE49-F238E27FC236}">
                  <a16:creationId xmlns:a16="http://schemas.microsoft.com/office/drawing/2014/main" id="{2D5B2E53-4A2D-2E4B-914D-330F5F40C4D4}"/>
                </a:ext>
              </a:extLst>
            </p:cNvPr>
            <p:cNvSpPr/>
            <p:nvPr/>
          </p:nvSpPr>
          <p:spPr>
            <a:xfrm>
              <a:off x="3254596" y="4714885"/>
              <a:ext cx="1329191" cy="438637"/>
            </a:xfrm>
            <a:prstGeom prst="rect">
              <a:avLst/>
            </a:prstGeom>
            <a:noFill/>
          </p:spPr>
          <p:txBody>
            <a:bodyPr wrap="square" lIns="91440" tIns="45720" rIns="91440" bIns="45720">
              <a:spAutoFit/>
            </a:bodyPr>
            <a:lstStyle/>
            <a:p>
              <a:pPr algn="ctr">
                <a:defRPr/>
              </a:pPr>
              <a:r>
                <a:rPr kumimoji="1" lang="ja-JP" altLang="en-US" sz="1200" b="1">
                  <a:ln w="0"/>
                  <a:solidFill>
                    <a:prstClr val="black"/>
                  </a:solidFill>
                  <a:latin typeface="Yu Gothic UI" panose="020B0500000000000000" pitchFamily="50" charset="-128"/>
                  <a:ea typeface="Yu Gothic UI" panose="020B0500000000000000" pitchFamily="50" charset="-128"/>
                </a:rPr>
                <a:t>完了報告</a:t>
              </a:r>
            </a:p>
          </p:txBody>
        </p:sp>
        <p:pic>
          <p:nvPicPr>
            <p:cNvPr id="81" name="図 80" descr="レゴのキャラクター&#10;&#10;低い精度で自動的に生成された説明">
              <a:extLst>
                <a:ext uri="{FF2B5EF4-FFF2-40B4-BE49-F238E27FC236}">
                  <a16:creationId xmlns:a16="http://schemas.microsoft.com/office/drawing/2014/main" id="{88DA092B-B22A-33DE-EE41-FA6ECE97F3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8657" y="3779594"/>
              <a:ext cx="719110" cy="719109"/>
            </a:xfrm>
            <a:prstGeom prst="rect">
              <a:avLst/>
            </a:prstGeom>
          </p:spPr>
        </p:pic>
        <p:pic>
          <p:nvPicPr>
            <p:cNvPr id="82" name="図 81" descr="時計 が含まれている画像&#10;&#10;自動的に生成された説明">
              <a:extLst>
                <a:ext uri="{FF2B5EF4-FFF2-40B4-BE49-F238E27FC236}">
                  <a16:creationId xmlns:a16="http://schemas.microsoft.com/office/drawing/2014/main" id="{68CA672E-A65D-4CB8-324C-FD3763892E5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39564" y="3858263"/>
              <a:ext cx="462335" cy="462334"/>
            </a:xfrm>
            <a:prstGeom prst="rect">
              <a:avLst/>
            </a:prstGeom>
          </p:spPr>
        </p:pic>
        <p:pic>
          <p:nvPicPr>
            <p:cNvPr id="83" name="図 82" descr="時計 が含まれている画像&#10;&#10;自動的に生成された説明">
              <a:extLst>
                <a:ext uri="{FF2B5EF4-FFF2-40B4-BE49-F238E27FC236}">
                  <a16:creationId xmlns:a16="http://schemas.microsoft.com/office/drawing/2014/main" id="{FFF217A0-8891-2074-01EC-52FB1A0F6A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8048694">
              <a:off x="2077080" y="5267806"/>
              <a:ext cx="495540" cy="272547"/>
            </a:xfrm>
            <a:prstGeom prst="rect">
              <a:avLst/>
            </a:prstGeom>
          </p:spPr>
        </p:pic>
        <p:pic>
          <p:nvPicPr>
            <p:cNvPr id="84" name="図 83" descr="時計 が含まれている画像&#10;&#10;自動的に生成された説明">
              <a:extLst>
                <a:ext uri="{FF2B5EF4-FFF2-40B4-BE49-F238E27FC236}">
                  <a16:creationId xmlns:a16="http://schemas.microsoft.com/office/drawing/2014/main" id="{A6B7127C-6255-C45E-7A7A-84DC7035CC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700000">
              <a:off x="2999825" y="5257327"/>
              <a:ext cx="495540" cy="272547"/>
            </a:xfrm>
            <a:prstGeom prst="rect">
              <a:avLst/>
            </a:prstGeom>
          </p:spPr>
        </p:pic>
        <p:pic>
          <p:nvPicPr>
            <p:cNvPr id="85" name="図 84" descr="時計 が含まれている画像&#10;&#10;自動的に生成された説明">
              <a:extLst>
                <a:ext uri="{FF2B5EF4-FFF2-40B4-BE49-F238E27FC236}">
                  <a16:creationId xmlns:a16="http://schemas.microsoft.com/office/drawing/2014/main" id="{7FF2124C-9F85-0B5C-2ABB-55FF64C30B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700000">
              <a:off x="2092186" y="4584007"/>
              <a:ext cx="495540" cy="272547"/>
            </a:xfrm>
            <a:prstGeom prst="rect">
              <a:avLst/>
            </a:prstGeom>
          </p:spPr>
        </p:pic>
      </p:grpSp>
      <p:grpSp>
        <p:nvGrpSpPr>
          <p:cNvPr id="86" name="グループ化 85">
            <a:extLst>
              <a:ext uri="{FF2B5EF4-FFF2-40B4-BE49-F238E27FC236}">
                <a16:creationId xmlns:a16="http://schemas.microsoft.com/office/drawing/2014/main" id="{488D6556-A1D4-F039-7139-678B36FD2FCD}"/>
              </a:ext>
            </a:extLst>
          </p:cNvPr>
          <p:cNvGrpSpPr/>
          <p:nvPr/>
        </p:nvGrpSpPr>
        <p:grpSpPr>
          <a:xfrm>
            <a:off x="4881838" y="3962400"/>
            <a:ext cx="1157494" cy="243520"/>
            <a:chOff x="528309" y="7695403"/>
            <a:chExt cx="1157494" cy="243520"/>
          </a:xfrm>
        </p:grpSpPr>
        <p:sp>
          <p:nvSpPr>
            <p:cNvPr id="87" name="正方形/長方形 86">
              <a:extLst>
                <a:ext uri="{FF2B5EF4-FFF2-40B4-BE49-F238E27FC236}">
                  <a16:creationId xmlns:a16="http://schemas.microsoft.com/office/drawing/2014/main" id="{85CA601F-93FC-E955-3694-5C81DEE94B4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88" name="テキスト ボックス 87">
              <a:extLst>
                <a:ext uri="{FF2B5EF4-FFF2-40B4-BE49-F238E27FC236}">
                  <a16:creationId xmlns:a16="http://schemas.microsoft.com/office/drawing/2014/main" id="{D5300BEE-3C7B-996D-5C98-4D7EE761D310}"/>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9" name="正方形/長方形 88">
            <a:extLst>
              <a:ext uri="{FF2B5EF4-FFF2-40B4-BE49-F238E27FC236}">
                <a16:creationId xmlns:a16="http://schemas.microsoft.com/office/drawing/2014/main" id="{54BFCE0B-6B59-1EBD-B780-603951157946}"/>
              </a:ext>
            </a:extLst>
          </p:cNvPr>
          <p:cNvSpPr/>
          <p:nvPr/>
        </p:nvSpPr>
        <p:spPr>
          <a:xfrm>
            <a:off x="6972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0" name="正方形/長方形 89">
            <a:extLst>
              <a:ext uri="{FF2B5EF4-FFF2-40B4-BE49-F238E27FC236}">
                <a16:creationId xmlns:a16="http://schemas.microsoft.com/office/drawing/2014/main" id="{607E85E8-80A7-323F-9B8A-40166C665B60}"/>
              </a:ext>
            </a:extLst>
          </p:cNvPr>
          <p:cNvSpPr/>
          <p:nvPr/>
        </p:nvSpPr>
        <p:spPr>
          <a:xfrm>
            <a:off x="5928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1" name="正方形/長方形 90">
            <a:extLst>
              <a:ext uri="{FF2B5EF4-FFF2-40B4-BE49-F238E27FC236}">
                <a16:creationId xmlns:a16="http://schemas.microsoft.com/office/drawing/2014/main" id="{497DE017-213B-8446-7B40-862534052F46}"/>
              </a:ext>
            </a:extLst>
          </p:cNvPr>
          <p:cNvSpPr/>
          <p:nvPr/>
        </p:nvSpPr>
        <p:spPr>
          <a:xfrm>
            <a:off x="8016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2" name="テキスト ボックス 91">
            <a:extLst>
              <a:ext uri="{FF2B5EF4-FFF2-40B4-BE49-F238E27FC236}">
                <a16:creationId xmlns:a16="http://schemas.microsoft.com/office/drawing/2014/main" id="{021241AA-794C-8621-97AA-5AEECC334B3B}"/>
              </a:ext>
            </a:extLst>
          </p:cNvPr>
          <p:cNvSpPr txBox="1"/>
          <p:nvPr/>
        </p:nvSpPr>
        <p:spPr>
          <a:xfrm>
            <a:off x="4881838" y="46292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施設カルテ</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93" name="ホームベース 30">
            <a:extLst>
              <a:ext uri="{FF2B5EF4-FFF2-40B4-BE49-F238E27FC236}">
                <a16:creationId xmlns:a16="http://schemas.microsoft.com/office/drawing/2014/main" id="{DA3B0A28-9DD3-3434-5CCB-7D673D10B1DB}"/>
              </a:ext>
            </a:extLst>
          </p:cNvPr>
          <p:cNvSpPr/>
          <p:nvPr/>
        </p:nvSpPr>
        <p:spPr>
          <a:xfrm>
            <a:off x="5928478" y="462920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クラウド上での運用</a:t>
            </a:r>
          </a:p>
        </p:txBody>
      </p:sp>
      <p:grpSp>
        <p:nvGrpSpPr>
          <p:cNvPr id="3" name="グループ化 2">
            <a:extLst>
              <a:ext uri="{FF2B5EF4-FFF2-40B4-BE49-F238E27FC236}">
                <a16:creationId xmlns:a16="http://schemas.microsoft.com/office/drawing/2014/main" id="{E6ED705E-4CF4-D0BA-0023-DCA255D3BC90}"/>
              </a:ext>
            </a:extLst>
          </p:cNvPr>
          <p:cNvGrpSpPr/>
          <p:nvPr/>
        </p:nvGrpSpPr>
        <p:grpSpPr>
          <a:xfrm>
            <a:off x="4881600" y="892800"/>
            <a:ext cx="2011895" cy="243520"/>
            <a:chOff x="528309" y="3016181"/>
            <a:chExt cx="2011895" cy="243520"/>
          </a:xfrm>
        </p:grpSpPr>
        <p:sp>
          <p:nvSpPr>
            <p:cNvPr id="4" name="正方形/長方形 3">
              <a:extLst>
                <a:ext uri="{FF2B5EF4-FFF2-40B4-BE49-F238E27FC236}">
                  <a16:creationId xmlns:a16="http://schemas.microsoft.com/office/drawing/2014/main" id="{43C9E2BC-A6E9-34F7-CE44-C7A8A7359E92}"/>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6A468E82-29F1-0839-7822-427F45376CCF}"/>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7" name="タイトル 30">
            <a:extLst>
              <a:ext uri="{FF2B5EF4-FFF2-40B4-BE49-F238E27FC236}">
                <a16:creationId xmlns:a16="http://schemas.microsoft.com/office/drawing/2014/main" id="{1CD2DB85-57E2-FA15-339B-2F7C1AA2305B}"/>
              </a:ext>
            </a:extLst>
          </p:cNvPr>
          <p:cNvSpPr>
            <a:spLocks noGrp="1"/>
          </p:cNvSpPr>
          <p:nvPr>
            <p:ph type="title"/>
          </p:nvPr>
        </p:nvSpPr>
        <p:spPr>
          <a:xfrm>
            <a:off x="446400" y="85725"/>
            <a:ext cx="4737911" cy="728793"/>
          </a:xfrm>
        </p:spPr>
        <p:txBody>
          <a:bodyPr/>
          <a:lstStyle/>
          <a:p>
            <a:r>
              <a:rPr lang="ja-JP" altLang="en-US"/>
              <a:t>施設カルテのクラウド化で</a:t>
            </a:r>
            <a:br>
              <a:rPr lang="en-US" altLang="ja-JP"/>
            </a:br>
            <a:r>
              <a:rPr lang="ja-JP" altLang="en-US"/>
              <a:t>　効率的な公共施設管理を実現</a:t>
            </a:r>
          </a:p>
        </p:txBody>
      </p:sp>
    </p:spTree>
    <p:extLst>
      <p:ext uri="{BB962C8B-B14F-4D97-AF65-F5344CB8AC3E}">
        <p14:creationId xmlns:p14="http://schemas.microsoft.com/office/powerpoint/2010/main" val="1388911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21E02-2220-D126-9547-7254972CA32B}"/>
            </a:ext>
          </a:extLst>
        </p:cNvPr>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EA0AE564-B867-5E42-96F7-5572E128F6D6}"/>
              </a:ext>
            </a:extLst>
          </p:cNvPr>
          <p:cNvSpPr/>
          <p:nvPr/>
        </p:nvSpPr>
        <p:spPr>
          <a:xfrm>
            <a:off x="445009" y="8932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graphicFrame>
        <p:nvGraphicFramePr>
          <p:cNvPr id="31" name="表 30">
            <a:extLst>
              <a:ext uri="{FF2B5EF4-FFF2-40B4-BE49-F238E27FC236}">
                <a16:creationId xmlns:a16="http://schemas.microsoft.com/office/drawing/2014/main" id="{286106D0-394D-59EB-58E4-71FF3990D50E}"/>
              </a:ext>
            </a:extLst>
          </p:cNvPr>
          <p:cNvGraphicFramePr>
            <a:graphicFrameLocks noGrp="1"/>
          </p:cNvGraphicFramePr>
          <p:nvPr>
            <p:extLst>
              <p:ext uri="{D42A27DB-BD31-4B8C-83A1-F6EECF244321}">
                <p14:modId xmlns:p14="http://schemas.microsoft.com/office/powerpoint/2010/main" val="907888437"/>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87" name="テキスト プレースホルダー 12">
            <a:extLst>
              <a:ext uri="{FF2B5EF4-FFF2-40B4-BE49-F238E27FC236}">
                <a16:creationId xmlns:a16="http://schemas.microsoft.com/office/drawing/2014/main" id="{B84FDE2E-94E5-9D80-C084-440A0A779322}"/>
              </a:ext>
            </a:extLst>
          </p:cNvPr>
          <p:cNvSpPr>
            <a:spLocks noGrp="1"/>
          </p:cNvSpPr>
          <p:nvPr>
            <p:ph type="body" sz="quarter" idx="13" hasCustomPrompt="1"/>
          </p:nvPr>
        </p:nvSpPr>
        <p:spPr>
          <a:xfrm>
            <a:off x="5923440" y="1371909"/>
            <a:ext cx="3414740" cy="383424"/>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安心、安全なまちのため、効率的に公共施設の整備・維持管理が行われていること。</a:t>
            </a:r>
          </a:p>
        </p:txBody>
      </p:sp>
      <p:sp>
        <p:nvSpPr>
          <p:cNvPr id="89" name="正方形/長方形 88">
            <a:extLst>
              <a:ext uri="{FF2B5EF4-FFF2-40B4-BE49-F238E27FC236}">
                <a16:creationId xmlns:a16="http://schemas.microsoft.com/office/drawing/2014/main" id="{5FD3C1EE-C78E-C671-32BB-BB0F2912CCAA}"/>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90" name="正方形/長方形 89">
            <a:extLst>
              <a:ext uri="{FF2B5EF4-FFF2-40B4-BE49-F238E27FC236}">
                <a16:creationId xmlns:a16="http://schemas.microsoft.com/office/drawing/2014/main" id="{5A174E87-5086-8260-326B-728C9675ABD8}"/>
              </a:ext>
            </a:extLst>
          </p:cNvPr>
          <p:cNvSpPr/>
          <p:nvPr/>
        </p:nvSpPr>
        <p:spPr>
          <a:xfrm>
            <a:off x="4860000" y="1981199"/>
            <a:ext cx="972000" cy="222814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92" name="スライド番号プレースホルダー 2">
            <a:extLst>
              <a:ext uri="{FF2B5EF4-FFF2-40B4-BE49-F238E27FC236}">
                <a16:creationId xmlns:a16="http://schemas.microsoft.com/office/drawing/2014/main" id="{59152C0F-32DD-A3F9-F3CD-00E172A341F2}"/>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97</a:t>
            </a:fld>
            <a:endParaRPr kumimoji="1" lang="en-GB">
              <a:latin typeface="Yu Gothic UI" panose="020B0500000000000000" pitchFamily="50" charset="-128"/>
              <a:ea typeface="Yu Gothic UI" panose="020B0500000000000000" pitchFamily="50" charset="-128"/>
            </a:endParaRPr>
          </a:p>
        </p:txBody>
      </p:sp>
      <p:grpSp>
        <p:nvGrpSpPr>
          <p:cNvPr id="3" name="グループ化 2">
            <a:extLst>
              <a:ext uri="{FF2B5EF4-FFF2-40B4-BE49-F238E27FC236}">
                <a16:creationId xmlns:a16="http://schemas.microsoft.com/office/drawing/2014/main" id="{1B4506C2-FD2B-5CBC-FD71-CA454C503006}"/>
              </a:ext>
            </a:extLst>
          </p:cNvPr>
          <p:cNvGrpSpPr/>
          <p:nvPr/>
        </p:nvGrpSpPr>
        <p:grpSpPr>
          <a:xfrm>
            <a:off x="447675" y="3174918"/>
            <a:ext cx="1375502" cy="243520"/>
            <a:chOff x="528309" y="7695403"/>
            <a:chExt cx="1375502" cy="243520"/>
          </a:xfrm>
        </p:grpSpPr>
        <p:sp>
          <p:nvSpPr>
            <p:cNvPr id="4" name="正方形/長方形 3">
              <a:extLst>
                <a:ext uri="{FF2B5EF4-FFF2-40B4-BE49-F238E27FC236}">
                  <a16:creationId xmlns:a16="http://schemas.microsoft.com/office/drawing/2014/main" id="{1D4B9525-C219-D8AD-D1EA-342A5459A6B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733B7697-BD42-D306-B620-0AEDC843C408}"/>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11" name="図 10">
            <a:extLst>
              <a:ext uri="{FF2B5EF4-FFF2-40B4-BE49-F238E27FC236}">
                <a16:creationId xmlns:a16="http://schemas.microsoft.com/office/drawing/2014/main" id="{AA7C3FD3-7FE2-6657-6C69-C690BCA7DE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35589" y="5176792"/>
            <a:ext cx="1089764" cy="1125929"/>
          </a:xfrm>
          <a:prstGeom prst="rect">
            <a:avLst/>
          </a:prstGeom>
        </p:spPr>
      </p:pic>
      <p:sp>
        <p:nvSpPr>
          <p:cNvPr id="12" name="テキスト ボックス 11">
            <a:extLst>
              <a:ext uri="{FF2B5EF4-FFF2-40B4-BE49-F238E27FC236}">
                <a16:creationId xmlns:a16="http://schemas.microsoft.com/office/drawing/2014/main" id="{4179F627-3E3D-65DB-41DD-71AE6B963D38}"/>
              </a:ext>
            </a:extLst>
          </p:cNvPr>
          <p:cNvSpPr txBox="1"/>
          <p:nvPr/>
        </p:nvSpPr>
        <p:spPr>
          <a:xfrm>
            <a:off x="968462" y="6333706"/>
            <a:ext cx="4146951" cy="253916"/>
          </a:xfrm>
          <a:prstGeom prst="rect">
            <a:avLst/>
          </a:prstGeom>
          <a:noFill/>
        </p:spPr>
        <p:txBody>
          <a:bodyPr wrap="square" lIns="0">
            <a:spAutoFit/>
          </a:bodyPr>
          <a:lstStyle/>
          <a:p>
            <a:pPr lvl="0" fontAlgn="base">
              <a:spcBef>
                <a:spcPct val="0"/>
              </a:spcBef>
              <a:spcAft>
                <a:spcPct val="0"/>
              </a:spcAft>
              <a:defRPr/>
            </a:pPr>
            <a:r>
              <a:rPr kumimoji="1" lang="ja-JP" altLang="en-US" sz="1050" b="1" kern="0" dirty="0">
                <a:latin typeface="Yu Gothic UI" panose="020B0500000000000000" pitchFamily="50" charset="-128"/>
                <a:ea typeface="Yu Gothic UI" panose="020B0500000000000000" pitchFamily="50" charset="-128"/>
              </a:rPr>
              <a:t>ウェアラブルカメラを活用して現場の状況をリアルタイム共有</a:t>
            </a:r>
            <a:endParaRPr kumimoji="1" lang="en-US" altLang="ja-JP" sz="1050" b="1" kern="0" dirty="0">
              <a:latin typeface="Yu Gothic UI" panose="020B0500000000000000" pitchFamily="50" charset="-128"/>
              <a:ea typeface="Yu Gothic UI" panose="020B0500000000000000" pitchFamily="50" charset="-128"/>
            </a:endParaRPr>
          </a:p>
        </p:txBody>
      </p:sp>
      <p:grpSp>
        <p:nvGrpSpPr>
          <p:cNvPr id="16" name="グループ化 15">
            <a:extLst>
              <a:ext uri="{FF2B5EF4-FFF2-40B4-BE49-F238E27FC236}">
                <a16:creationId xmlns:a16="http://schemas.microsoft.com/office/drawing/2014/main" id="{242D5F70-FBCD-466E-EF9D-A809C9BA81FD}"/>
              </a:ext>
            </a:extLst>
          </p:cNvPr>
          <p:cNvGrpSpPr/>
          <p:nvPr/>
        </p:nvGrpSpPr>
        <p:grpSpPr>
          <a:xfrm>
            <a:off x="4881838" y="4621649"/>
            <a:ext cx="1157494" cy="243520"/>
            <a:chOff x="528309" y="7695403"/>
            <a:chExt cx="1157494" cy="243520"/>
          </a:xfrm>
        </p:grpSpPr>
        <p:sp>
          <p:nvSpPr>
            <p:cNvPr id="19" name="正方形/長方形 18">
              <a:extLst>
                <a:ext uri="{FF2B5EF4-FFF2-40B4-BE49-F238E27FC236}">
                  <a16:creationId xmlns:a16="http://schemas.microsoft.com/office/drawing/2014/main" id="{18A3F6BE-0F70-769B-4B66-923797B5C8A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F5655027-B48C-0765-6DC1-693D0047DA65}"/>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8" name="正方形/長方形 27">
            <a:extLst>
              <a:ext uri="{FF2B5EF4-FFF2-40B4-BE49-F238E27FC236}">
                <a16:creationId xmlns:a16="http://schemas.microsoft.com/office/drawing/2014/main" id="{117197AE-5DE6-8CB4-ACE6-5ED358B5C983}"/>
              </a:ext>
            </a:extLst>
          </p:cNvPr>
          <p:cNvSpPr/>
          <p:nvPr/>
        </p:nvSpPr>
        <p:spPr>
          <a:xfrm>
            <a:off x="6972478" y="498068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9" name="正方形/長方形 28">
            <a:extLst>
              <a:ext uri="{FF2B5EF4-FFF2-40B4-BE49-F238E27FC236}">
                <a16:creationId xmlns:a16="http://schemas.microsoft.com/office/drawing/2014/main" id="{5EF944D2-78F0-5933-23F1-24D633FBF80C}"/>
              </a:ext>
            </a:extLst>
          </p:cNvPr>
          <p:cNvSpPr/>
          <p:nvPr/>
        </p:nvSpPr>
        <p:spPr>
          <a:xfrm>
            <a:off x="5928478" y="498068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30" name="正方形/長方形 29">
            <a:extLst>
              <a:ext uri="{FF2B5EF4-FFF2-40B4-BE49-F238E27FC236}">
                <a16:creationId xmlns:a16="http://schemas.microsoft.com/office/drawing/2014/main" id="{FA2F06C4-9B24-896A-8D0B-B08A11F5AFCE}"/>
              </a:ext>
            </a:extLst>
          </p:cNvPr>
          <p:cNvSpPr/>
          <p:nvPr/>
        </p:nvSpPr>
        <p:spPr>
          <a:xfrm>
            <a:off x="8016478" y="498068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33" name="テキスト ボックス 32">
            <a:extLst>
              <a:ext uri="{FF2B5EF4-FFF2-40B4-BE49-F238E27FC236}">
                <a16:creationId xmlns:a16="http://schemas.microsoft.com/office/drawing/2014/main" id="{43C487AD-5468-D54B-B876-BA4A619DF7F5}"/>
              </a:ext>
            </a:extLst>
          </p:cNvPr>
          <p:cNvSpPr txBox="1"/>
          <p:nvPr/>
        </p:nvSpPr>
        <p:spPr>
          <a:xfrm>
            <a:off x="4881838" y="5288455"/>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ウェアラブルカメラ</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37" name="ホームベース 30">
            <a:extLst>
              <a:ext uri="{FF2B5EF4-FFF2-40B4-BE49-F238E27FC236}">
                <a16:creationId xmlns:a16="http://schemas.microsoft.com/office/drawing/2014/main" id="{73AAFB5E-77EC-D9E3-D25A-C2DF54538976}"/>
              </a:ext>
            </a:extLst>
          </p:cNvPr>
          <p:cNvSpPr/>
          <p:nvPr/>
        </p:nvSpPr>
        <p:spPr>
          <a:xfrm>
            <a:off x="5928478" y="5288455"/>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運用・検証</a:t>
            </a:r>
          </a:p>
        </p:txBody>
      </p:sp>
      <p:grpSp>
        <p:nvGrpSpPr>
          <p:cNvPr id="10" name="グループ化 9">
            <a:extLst>
              <a:ext uri="{FF2B5EF4-FFF2-40B4-BE49-F238E27FC236}">
                <a16:creationId xmlns:a16="http://schemas.microsoft.com/office/drawing/2014/main" id="{D76B33D1-310B-2DC1-A8DD-9CC576ECD76F}"/>
              </a:ext>
            </a:extLst>
          </p:cNvPr>
          <p:cNvGrpSpPr/>
          <p:nvPr/>
        </p:nvGrpSpPr>
        <p:grpSpPr>
          <a:xfrm>
            <a:off x="4881600" y="892800"/>
            <a:ext cx="2011895" cy="243520"/>
            <a:chOff x="528309" y="3016181"/>
            <a:chExt cx="2011895" cy="243520"/>
          </a:xfrm>
        </p:grpSpPr>
        <p:sp>
          <p:nvSpPr>
            <p:cNvPr id="13" name="正方形/長方形 12">
              <a:extLst>
                <a:ext uri="{FF2B5EF4-FFF2-40B4-BE49-F238E27FC236}">
                  <a16:creationId xmlns:a16="http://schemas.microsoft.com/office/drawing/2014/main" id="{AD2ADB0F-AA0A-6370-0E2B-E339C305C57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4" name="テキスト ボックス 13">
              <a:extLst>
                <a:ext uri="{FF2B5EF4-FFF2-40B4-BE49-F238E27FC236}">
                  <a16:creationId xmlns:a16="http://schemas.microsoft.com/office/drawing/2014/main" id="{FE0DEA27-4C26-83F6-FB75-C0F75579F720}"/>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graphicFrame>
        <p:nvGraphicFramePr>
          <p:cNvPr id="25" name="表プレースホルダー 18">
            <a:extLst>
              <a:ext uri="{FF2B5EF4-FFF2-40B4-BE49-F238E27FC236}">
                <a16:creationId xmlns:a16="http://schemas.microsoft.com/office/drawing/2014/main" id="{F0344846-5244-7A49-4F57-0318B4D319FA}"/>
              </a:ext>
            </a:extLst>
          </p:cNvPr>
          <p:cNvGraphicFramePr>
            <a:graphicFrameLocks/>
          </p:cNvGraphicFramePr>
          <p:nvPr>
            <p:extLst>
              <p:ext uri="{D42A27DB-BD31-4B8C-83A1-F6EECF244321}">
                <p14:modId xmlns:p14="http://schemas.microsoft.com/office/powerpoint/2010/main" val="3572174917"/>
              </p:ext>
            </p:extLst>
          </p:nvPr>
        </p:nvGraphicFramePr>
        <p:xfrm>
          <a:off x="5987783" y="2391616"/>
          <a:ext cx="3216272" cy="108024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4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68400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230</a:t>
                      </a:r>
                      <a:r>
                        <a:rPr kumimoji="1" lang="ja-JP" altLang="en-US" sz="1000">
                          <a:solidFill>
                            <a:schemeClr val="tx1"/>
                          </a:solidFill>
                          <a:latin typeface="Yu Gothic UI" panose="020B0500000000000000" pitchFamily="50" charset="-128"/>
                          <a:ea typeface="Yu Gothic UI" panose="020B0500000000000000" pitchFamily="50" charset="-128"/>
                        </a:rPr>
                        <a:t>回</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以上</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en-US" altLang="ja-JP" sz="800">
                          <a:solidFill>
                            <a:schemeClr val="tx1"/>
                          </a:solidFill>
                          <a:latin typeface="Yu Gothic UI" panose="020B0500000000000000" pitchFamily="50" charset="-128"/>
                          <a:ea typeface="Yu Gothic UI" panose="020B0500000000000000" pitchFamily="50" charset="-128"/>
                        </a:rPr>
                        <a:t>(1,000</a:t>
                      </a:r>
                      <a:r>
                        <a:rPr kumimoji="1" lang="ja-JP" altLang="en-US" sz="800">
                          <a:solidFill>
                            <a:schemeClr val="tx1"/>
                          </a:solidFill>
                          <a:latin typeface="Yu Gothic UI" panose="020B0500000000000000" pitchFamily="50" charset="-128"/>
                          <a:ea typeface="Yu Gothic UI" panose="020B0500000000000000" pitchFamily="50" charset="-128"/>
                        </a:rPr>
                        <a:t>回以上</a:t>
                      </a:r>
                      <a:r>
                        <a:rPr kumimoji="1" lang="en-US" altLang="ja-JP" sz="800">
                          <a:solidFill>
                            <a:schemeClr val="tx1"/>
                          </a:solidFill>
                          <a:latin typeface="Yu Gothic UI" panose="020B0500000000000000" pitchFamily="50" charset="-128"/>
                          <a:ea typeface="Yu Gothic UI" panose="020B0500000000000000" pitchFamily="50" charset="-128"/>
                        </a:rPr>
                        <a:t>)</a:t>
                      </a:r>
                      <a:endParaRPr kumimoji="1" lang="ja-JP" altLang="en-US" sz="8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470</a:t>
                      </a:r>
                      <a:r>
                        <a:rPr kumimoji="1" lang="ja-JP" altLang="en-US" sz="1000">
                          <a:solidFill>
                            <a:schemeClr val="tx1"/>
                          </a:solidFill>
                          <a:latin typeface="Yu Gothic UI" panose="020B0500000000000000" pitchFamily="50" charset="-128"/>
                          <a:ea typeface="Yu Gothic UI" panose="020B0500000000000000" pitchFamily="50" charset="-128"/>
                        </a:rPr>
                        <a:t>回</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以上</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950</a:t>
                      </a:r>
                      <a:r>
                        <a:rPr kumimoji="1" lang="ja-JP" altLang="en-US" sz="1000">
                          <a:solidFill>
                            <a:schemeClr val="tx1"/>
                          </a:solidFill>
                          <a:latin typeface="Yu Gothic UI" panose="020B0500000000000000" pitchFamily="50" charset="-128"/>
                          <a:ea typeface="Yu Gothic UI" panose="020B0500000000000000" pitchFamily="50" charset="-128"/>
                        </a:rPr>
                        <a:t>回</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以上</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1,430</a:t>
                      </a:r>
                      <a:r>
                        <a:rPr kumimoji="1" lang="ja-JP" altLang="en-US" sz="1000" dirty="0">
                          <a:solidFill>
                            <a:schemeClr val="tx1"/>
                          </a:solidFill>
                          <a:latin typeface="Yu Gothic UI" panose="020B0500000000000000" pitchFamily="50" charset="-128"/>
                          <a:ea typeface="Yu Gothic UI" panose="020B0500000000000000" pitchFamily="50" charset="-128"/>
                        </a:rPr>
                        <a:t>回</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000" dirty="0">
                          <a:solidFill>
                            <a:schemeClr val="tx1"/>
                          </a:solidFill>
                          <a:latin typeface="Yu Gothic UI" panose="020B0500000000000000" pitchFamily="50" charset="-128"/>
                          <a:ea typeface="Yu Gothic UI" panose="020B0500000000000000" pitchFamily="50" charset="-128"/>
                        </a:rPr>
                        <a:t>以上</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26" name="テキスト ボックス 19">
            <a:extLst>
              <a:ext uri="{FF2B5EF4-FFF2-40B4-BE49-F238E27FC236}">
                <a16:creationId xmlns:a16="http://schemas.microsoft.com/office/drawing/2014/main" id="{02D6681E-60E5-EFD3-2F7D-A285F8CC078E}"/>
              </a:ext>
            </a:extLst>
          </p:cNvPr>
          <p:cNvSpPr txBox="1"/>
          <p:nvPr/>
        </p:nvSpPr>
        <p:spPr>
          <a:xfrm>
            <a:off x="5923440" y="3486850"/>
            <a:ext cx="3520770" cy="583482"/>
          </a:xfrm>
          <a:prstGeom prst="rect">
            <a:avLst/>
          </a:prstGeom>
          <a:noFill/>
          <a:ln>
            <a:noFill/>
          </a:ln>
        </p:spPr>
        <p:txBody>
          <a:bodyPr wrap="square" lIns="144000" tIns="45720" rIns="91440" bIns="45720" anchor="ctr">
            <a:noAutofit/>
          </a:bodyPr>
          <a:lstStyle>
            <a:defPPr>
              <a:defRPr lang="en-US"/>
            </a:defPPr>
            <a:lvl1pPr marL="0" marR="0" lvl="0" indent="0" algn="l" defTabSz="457200" rtl="0" eaLnBrk="1" fontAlgn="base" latinLnBrk="0" hangingPunct="1">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2" defTabSz="914400">
              <a:spcAft>
                <a:spcPts val="600"/>
              </a:spcAft>
              <a:tabLst>
                <a:tab pos="361950" algn="l"/>
              </a:tabLst>
              <a:defRPr/>
            </a:pPr>
            <a:r>
              <a:rPr lang="ja-JP" altLang="en-US" sz="1050">
                <a:latin typeface="Yu Gothic UI" panose="020B0500000000000000" pitchFamily="50" charset="-128"/>
                <a:ea typeface="Yu Gothic UI" panose="020B0500000000000000" pitchFamily="50" charset="-128"/>
              </a:rPr>
              <a:t>※</a:t>
            </a:r>
            <a:r>
              <a:rPr lang="ja-JP" sz="1050">
                <a:latin typeface="Yu Gothic UI" panose="020B0500000000000000" pitchFamily="50" charset="-128"/>
                <a:ea typeface="Yu Gothic UI" panose="020B0500000000000000" pitchFamily="50" charset="-128"/>
              </a:rPr>
              <a:t>2024年度の目標値</a:t>
            </a:r>
            <a:r>
              <a:rPr lang="ja-JP" altLang="en-US" sz="1050">
                <a:latin typeface="Yu Gothic UI" panose="020B0500000000000000" pitchFamily="50" charset="-128"/>
                <a:ea typeface="Yu Gothic UI" panose="020B0500000000000000" pitchFamily="50" charset="-128"/>
              </a:rPr>
              <a:t>は</a:t>
            </a:r>
            <a:r>
              <a:rPr lang="ja-JP" sz="1050">
                <a:latin typeface="Yu Gothic UI" panose="020B0500000000000000" pitchFamily="50" charset="-128"/>
                <a:ea typeface="Yu Gothic UI" panose="020B0500000000000000" pitchFamily="50" charset="-128"/>
              </a:rPr>
              <a:t>、</a:t>
            </a:r>
            <a:r>
              <a:rPr lang="ja-JP" altLang="en-US" sz="1050">
                <a:latin typeface="Yu Gothic UI" panose="020B0500000000000000" pitchFamily="50" charset="-128"/>
                <a:ea typeface="Yu Gothic UI" panose="020B0500000000000000" pitchFamily="50" charset="-128"/>
              </a:rPr>
              <a:t>カメラの増台を前提に設定していたが、検討の結果、増台はせずに取り組むこととしたため、実績値とは前提となるカメラ台数が異なる。</a:t>
            </a:r>
          </a:p>
        </p:txBody>
      </p:sp>
      <p:sp>
        <p:nvSpPr>
          <p:cNvPr id="41" name="テキスト プレースホルダー 12">
            <a:extLst>
              <a:ext uri="{FF2B5EF4-FFF2-40B4-BE49-F238E27FC236}">
                <a16:creationId xmlns:a16="http://schemas.microsoft.com/office/drawing/2014/main" id="{C4CBB599-BAC5-515D-3462-71F05D8606B8}"/>
              </a:ext>
            </a:extLst>
          </p:cNvPr>
          <p:cNvSpPr txBox="1">
            <a:spLocks/>
          </p:cNvSpPr>
          <p:nvPr/>
        </p:nvSpPr>
        <p:spPr>
          <a:xfrm>
            <a:off x="5923440" y="2066463"/>
            <a:ext cx="3414740" cy="238720"/>
          </a:xfrm>
          <a:prstGeom prst="rect">
            <a:avLst/>
          </a:prstGeom>
        </p:spPr>
        <p:txBody>
          <a:bodyPr anchor="ctr"/>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50000"/>
              </a:lnSpc>
            </a:pPr>
            <a:r>
              <a:rPr lang="ja-JP" altLang="en-US" sz="1100">
                <a:latin typeface="Yu Gothic UI" panose="020B0500000000000000" pitchFamily="50" charset="-128"/>
                <a:ea typeface="Yu Gothic UI" panose="020B0500000000000000" pitchFamily="50" charset="-128"/>
              </a:rPr>
              <a:t>ウェアラブルカメラの活用件数（累計）</a:t>
            </a:r>
            <a:endParaRPr lang="en-US" altLang="ja-JP" sz="1100">
              <a:latin typeface="Yu Gothic UI" panose="020B0500000000000000" pitchFamily="50" charset="-128"/>
              <a:ea typeface="Yu Gothic UI" panose="020B0500000000000000" pitchFamily="50" charset="-128"/>
            </a:endParaRPr>
          </a:p>
        </p:txBody>
      </p:sp>
      <p:sp>
        <p:nvSpPr>
          <p:cNvPr id="45" name="テキスト プレースホルダー 4">
            <a:extLst>
              <a:ext uri="{FF2B5EF4-FFF2-40B4-BE49-F238E27FC236}">
                <a16:creationId xmlns:a16="http://schemas.microsoft.com/office/drawing/2014/main" id="{71457500-8F6E-0657-6805-0A274B6F59DD}"/>
              </a:ext>
            </a:extLst>
          </p:cNvPr>
          <p:cNvSpPr txBox="1">
            <a:spLocks/>
          </p:cNvSpPr>
          <p:nvPr/>
        </p:nvSpPr>
        <p:spPr>
          <a:xfrm>
            <a:off x="445009" y="3517984"/>
            <a:ext cx="4203191" cy="1566659"/>
          </a:xfrm>
          <a:prstGeom prst="rect">
            <a:avLst/>
          </a:prstGeom>
        </p:spPr>
        <p:txBody>
          <a:bodyPr anchor="ctr"/>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000" indent="-180000">
              <a:spcBef>
                <a:spcPts val="0"/>
              </a:spcBef>
              <a:spcAft>
                <a:spcPts val="600"/>
              </a:spcAft>
            </a:pPr>
            <a:r>
              <a:rPr lang="en-US" altLang="ja-JP" kern="1000"/>
              <a:t>2023</a:t>
            </a:r>
            <a:r>
              <a:rPr lang="ja-JP" altLang="en-US" kern="1000"/>
              <a:t>年</a:t>
            </a:r>
            <a:r>
              <a:rPr lang="en-US" altLang="ja-JP" kern="1000"/>
              <a:t>11</a:t>
            </a:r>
            <a:r>
              <a:rPr lang="ja-JP" altLang="en-US" kern="1000"/>
              <a:t>月、各事業所にウェアラブルカメラを配付。</a:t>
            </a:r>
            <a:endParaRPr lang="en-US" altLang="ja-JP" kern="1000"/>
          </a:p>
          <a:p>
            <a:pPr marL="180000" indent="-180000">
              <a:spcBef>
                <a:spcPts val="0"/>
              </a:spcBef>
              <a:spcAft>
                <a:spcPts val="600"/>
              </a:spcAft>
            </a:pPr>
            <a:r>
              <a:rPr lang="en-US" altLang="ja-JP" kern="1000"/>
              <a:t>2024</a:t>
            </a:r>
            <a:r>
              <a:rPr lang="ja-JP" altLang="en-US" kern="1000"/>
              <a:t>年２月、職員へのアンケート調査を実施。</a:t>
            </a:r>
            <a:endParaRPr lang="en-US" altLang="ja-JP" kern="1000"/>
          </a:p>
          <a:p>
            <a:pPr marL="180000" indent="-180000">
              <a:lnSpc>
                <a:spcPct val="150000"/>
              </a:lnSpc>
              <a:spcBef>
                <a:spcPts val="0"/>
              </a:spcBef>
              <a:spcAft>
                <a:spcPts val="600"/>
              </a:spcAft>
            </a:pPr>
            <a:r>
              <a:rPr lang="en-US" altLang="ja-JP" kern="1000"/>
              <a:t>2024</a:t>
            </a:r>
            <a:r>
              <a:rPr lang="ja-JP" altLang="en-US"/>
              <a:t>年</a:t>
            </a:r>
            <a:r>
              <a:rPr lang="en-US" altLang="ja-JP"/>
              <a:t>10</a:t>
            </a:r>
            <a:r>
              <a:rPr lang="ja-JP" altLang="en-US"/>
              <a:t>月、操作説明会及び意見交換会を実施。</a:t>
            </a:r>
            <a:endParaRPr lang="en-US" altLang="ja-JP"/>
          </a:p>
          <a:p>
            <a:pPr marL="180000" indent="-180000">
              <a:spcBef>
                <a:spcPts val="400"/>
              </a:spcBef>
              <a:spcAft>
                <a:spcPts val="600"/>
              </a:spcAft>
            </a:pPr>
            <a:r>
              <a:rPr lang="ja-JP" altLang="en-US"/>
              <a:t>職員へのアンケート結果や意見交換の内容などを踏まえ、遠隔での現場状況の確認等については、受注者に対してウェアラブルカメラ装着や定点カメラ設置等を推進することとし、配付したウェアラブルカメラについては、引き続き人材育成や災害時等での活用に向けて取組を進める。</a:t>
            </a:r>
            <a:endParaRPr lang="en-US" altLang="ja-JP"/>
          </a:p>
        </p:txBody>
      </p:sp>
      <p:sp>
        <p:nvSpPr>
          <p:cNvPr id="46" name="テキスト プレースホルダー 4">
            <a:extLst>
              <a:ext uri="{FF2B5EF4-FFF2-40B4-BE49-F238E27FC236}">
                <a16:creationId xmlns:a16="http://schemas.microsoft.com/office/drawing/2014/main" id="{5D92605D-6060-26AB-ABF1-65E3FB81FE7C}"/>
              </a:ext>
            </a:extLst>
          </p:cNvPr>
          <p:cNvSpPr txBox="1">
            <a:spLocks/>
          </p:cNvSpPr>
          <p:nvPr/>
        </p:nvSpPr>
        <p:spPr>
          <a:xfrm>
            <a:off x="445008" y="1209119"/>
            <a:ext cx="4203191" cy="184849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000" indent="-180000">
              <a:spcBef>
                <a:spcPts val="0"/>
              </a:spcBef>
              <a:spcAft>
                <a:spcPts val="600"/>
              </a:spcAft>
            </a:pPr>
            <a:r>
              <a:rPr lang="ja-JP" altLang="en-US"/>
              <a:t>建設局が発注する工事現場などで、本市が所有するウェアラブルカメラにより、現場状況を職員間で共有することで、より円滑な業務遂行を図るとともに、以下のように活用していく。</a:t>
            </a:r>
          </a:p>
          <a:p>
            <a:pPr marL="180000" indent="-180000">
              <a:spcBef>
                <a:spcPts val="0"/>
              </a:spcBef>
              <a:spcAft>
                <a:spcPts val="600"/>
              </a:spcAft>
            </a:pPr>
            <a:r>
              <a:rPr lang="ja-JP" altLang="en-US"/>
              <a:t>①遠隔でのリアルタイムの指示・指導や、撮影した映像データの活用により、技術継承や若手の人材育成の促進を図る。②災害時に使用することで、迅速で的確な情報伝達を図る。</a:t>
            </a:r>
          </a:p>
          <a:p>
            <a:pPr marL="180000" indent="-180000">
              <a:spcBef>
                <a:spcPts val="0"/>
              </a:spcBef>
              <a:spcAft>
                <a:spcPts val="600"/>
              </a:spcAft>
            </a:pPr>
            <a:r>
              <a:rPr lang="ja-JP" altLang="en-US"/>
              <a:t>なお、現場状況の確認に関しては、受注者に対してウェアラブルカメラ装着や定点カメラ設置等を別途推進し、受発注者双方の作業効率化や不適正施工の防止をめざす。</a:t>
            </a:r>
          </a:p>
        </p:txBody>
      </p:sp>
      <p:sp>
        <p:nvSpPr>
          <p:cNvPr id="8" name="タイトル 20">
            <a:extLst>
              <a:ext uri="{FF2B5EF4-FFF2-40B4-BE49-F238E27FC236}">
                <a16:creationId xmlns:a16="http://schemas.microsoft.com/office/drawing/2014/main" id="{2AAC48FD-E0D5-D8D5-C07E-07216C88276C}"/>
              </a:ext>
            </a:extLst>
          </p:cNvPr>
          <p:cNvSpPr>
            <a:spLocks noGrp="1"/>
          </p:cNvSpPr>
          <p:nvPr>
            <p:ph type="title"/>
          </p:nvPr>
        </p:nvSpPr>
        <p:spPr>
          <a:xfrm>
            <a:off x="446400" y="85725"/>
            <a:ext cx="4811400" cy="728793"/>
          </a:xfrm>
        </p:spPr>
        <p:txBody>
          <a:bodyPr/>
          <a:lstStyle/>
          <a:p>
            <a:r>
              <a:rPr lang="ja-JP" altLang="en-US"/>
              <a:t>現場におけるウェアラブルカメラ等を</a:t>
            </a:r>
            <a:br>
              <a:rPr lang="en-US" altLang="ja-JP"/>
            </a:br>
            <a:r>
              <a:rPr lang="ja-JP" altLang="en-US"/>
              <a:t>　活用した業務効率化</a:t>
            </a:r>
          </a:p>
        </p:txBody>
      </p:sp>
    </p:spTree>
    <p:extLst>
      <p:ext uri="{BB962C8B-B14F-4D97-AF65-F5344CB8AC3E}">
        <p14:creationId xmlns:p14="http://schemas.microsoft.com/office/powerpoint/2010/main" val="905186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プレースホルダー 23">
            <a:extLst>
              <a:ext uri="{FF2B5EF4-FFF2-40B4-BE49-F238E27FC236}">
                <a16:creationId xmlns:a16="http://schemas.microsoft.com/office/drawing/2014/main" id="{13C7A5FD-1849-C09D-3D6C-74ECFB74744D}"/>
              </a:ext>
            </a:extLst>
          </p:cNvPr>
          <p:cNvSpPr>
            <a:spLocks noGrp="1"/>
          </p:cNvSpPr>
          <p:nvPr>
            <p:ph type="body" sz="quarter" idx="13"/>
          </p:nvPr>
        </p:nvSpPr>
        <p:spPr/>
        <p:txBody>
          <a:bodyPr/>
          <a:lstStyle/>
          <a:p>
            <a:r>
              <a:rPr lang="ja-JP" altLang="en-US"/>
              <a:t>（仮称）市設建築物情報管理システムによる市設建築物の着実な維持管理を実現すること。</a:t>
            </a:r>
          </a:p>
        </p:txBody>
      </p:sp>
      <p:sp>
        <p:nvSpPr>
          <p:cNvPr id="29" name="テキスト プレースホルダー 28">
            <a:extLst>
              <a:ext uri="{FF2B5EF4-FFF2-40B4-BE49-F238E27FC236}">
                <a16:creationId xmlns:a16="http://schemas.microsoft.com/office/drawing/2014/main" id="{CE532773-5272-7E6F-890C-B4942A379192}"/>
              </a:ext>
            </a:extLst>
          </p:cNvPr>
          <p:cNvSpPr>
            <a:spLocks noGrp="1"/>
          </p:cNvSpPr>
          <p:nvPr>
            <p:ph type="body" sz="quarter" idx="14"/>
          </p:nvPr>
        </p:nvSpPr>
        <p:spPr/>
        <p:txBody>
          <a:bodyPr/>
          <a:lstStyle/>
          <a:p>
            <a:r>
              <a:rPr lang="ja-JP" altLang="en-US"/>
              <a:t>段階的な取組の実施</a:t>
            </a:r>
          </a:p>
        </p:txBody>
      </p:sp>
      <p:graphicFrame>
        <p:nvGraphicFramePr>
          <p:cNvPr id="30" name="表 29">
            <a:extLst>
              <a:ext uri="{FF2B5EF4-FFF2-40B4-BE49-F238E27FC236}">
                <a16:creationId xmlns:a16="http://schemas.microsoft.com/office/drawing/2014/main" id="{7D60EBEB-DDD7-1C64-C605-C239577E257B}"/>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0" name="正方形/長方形 39">
            <a:extLst>
              <a:ext uri="{FF2B5EF4-FFF2-40B4-BE49-F238E27FC236}">
                <a16:creationId xmlns:a16="http://schemas.microsoft.com/office/drawing/2014/main" id="{92147E15-8B43-FEAB-63CA-547CCE49B47F}"/>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1" name="正方形/長方形 40">
            <a:extLst>
              <a:ext uri="{FF2B5EF4-FFF2-40B4-BE49-F238E27FC236}">
                <a16:creationId xmlns:a16="http://schemas.microsoft.com/office/drawing/2014/main" id="{F7C80482-4352-DA57-64FB-CBF934881B8C}"/>
              </a:ext>
            </a:extLst>
          </p:cNvPr>
          <p:cNvSpPr/>
          <p:nvPr/>
        </p:nvSpPr>
        <p:spPr>
          <a:xfrm>
            <a:off x="4860000" y="1981200"/>
            <a:ext cx="972000" cy="1905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2" name="表プレースホルダー 20">
            <a:extLst>
              <a:ext uri="{FF2B5EF4-FFF2-40B4-BE49-F238E27FC236}">
                <a16:creationId xmlns:a16="http://schemas.microsoft.com/office/drawing/2014/main" id="{35CB0620-8E55-CF16-52C8-2E5F263226A5}"/>
              </a:ext>
            </a:extLst>
          </p:cNvPr>
          <p:cNvGraphicFramePr>
            <a:graphicFrameLocks/>
          </p:cNvGraphicFramePr>
          <p:nvPr/>
        </p:nvGraphicFramePr>
        <p:xfrm>
          <a:off x="5979388" y="2286000"/>
          <a:ext cx="3390644" cy="152400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81000">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全体計画の作成、計画作成</a:t>
                      </a:r>
                    </a:p>
                  </a:txBody>
                  <a:tcPr anchor="ctr">
                    <a:solidFill>
                      <a:srgbClr val="FCEAED"/>
                    </a:solidFill>
                  </a:tcPr>
                </a:tc>
                <a:extLst>
                  <a:ext uri="{0D108BD9-81ED-4DB2-BD59-A6C34878D82A}">
                    <a16:rowId xmlns:a16="http://schemas.microsoft.com/office/drawing/2014/main" val="3387827350"/>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システム開発仕様書の作成</a:t>
                      </a:r>
                    </a:p>
                  </a:txBody>
                  <a:tcPr anchor="ctr">
                    <a:solidFill>
                      <a:srgbClr val="FCEAED"/>
                    </a:solidFill>
                  </a:tcPr>
                </a:tc>
                <a:extLst>
                  <a:ext uri="{0D108BD9-81ED-4DB2-BD59-A6C34878D82A}">
                    <a16:rowId xmlns:a16="http://schemas.microsoft.com/office/drawing/2014/main" val="3011694763"/>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システム開発</a:t>
                      </a: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44" name="グループ化 43">
            <a:extLst>
              <a:ext uri="{FF2B5EF4-FFF2-40B4-BE49-F238E27FC236}">
                <a16:creationId xmlns:a16="http://schemas.microsoft.com/office/drawing/2014/main" id="{EFFA4E5B-4988-1174-3A73-2FA55F7D9218}"/>
              </a:ext>
            </a:extLst>
          </p:cNvPr>
          <p:cNvGrpSpPr/>
          <p:nvPr/>
        </p:nvGrpSpPr>
        <p:grpSpPr>
          <a:xfrm>
            <a:off x="4881838" y="4191000"/>
            <a:ext cx="1157494" cy="243520"/>
            <a:chOff x="528309" y="7695403"/>
            <a:chExt cx="1157494" cy="243520"/>
          </a:xfrm>
        </p:grpSpPr>
        <p:sp>
          <p:nvSpPr>
            <p:cNvPr id="46" name="正方形/長方形 45">
              <a:extLst>
                <a:ext uri="{FF2B5EF4-FFF2-40B4-BE49-F238E27FC236}">
                  <a16:creationId xmlns:a16="http://schemas.microsoft.com/office/drawing/2014/main" id="{8F457578-9B0D-B012-9B1A-0CF9D54E667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A5C4F68E-2014-8AF1-FAD4-05861F4DD9D7}"/>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8" name="正方形/長方形 47">
            <a:extLst>
              <a:ext uri="{FF2B5EF4-FFF2-40B4-BE49-F238E27FC236}">
                <a16:creationId xmlns:a16="http://schemas.microsoft.com/office/drawing/2014/main" id="{FE715783-2AE3-D720-8716-222F6048762D}"/>
              </a:ext>
            </a:extLst>
          </p:cNvPr>
          <p:cNvSpPr/>
          <p:nvPr/>
        </p:nvSpPr>
        <p:spPr>
          <a:xfrm>
            <a:off x="6972478" y="4550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9" name="正方形/長方形 48">
            <a:extLst>
              <a:ext uri="{FF2B5EF4-FFF2-40B4-BE49-F238E27FC236}">
                <a16:creationId xmlns:a16="http://schemas.microsoft.com/office/drawing/2014/main" id="{29020255-C63A-B166-4BFA-225C81141470}"/>
              </a:ext>
            </a:extLst>
          </p:cNvPr>
          <p:cNvSpPr/>
          <p:nvPr/>
        </p:nvSpPr>
        <p:spPr>
          <a:xfrm>
            <a:off x="5928478" y="4550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0" name="正方形/長方形 49">
            <a:extLst>
              <a:ext uri="{FF2B5EF4-FFF2-40B4-BE49-F238E27FC236}">
                <a16:creationId xmlns:a16="http://schemas.microsoft.com/office/drawing/2014/main" id="{E4F24B59-E328-F133-3667-6F63B55AA5F4}"/>
              </a:ext>
            </a:extLst>
          </p:cNvPr>
          <p:cNvSpPr/>
          <p:nvPr/>
        </p:nvSpPr>
        <p:spPr>
          <a:xfrm>
            <a:off x="8016478" y="45500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1" name="テキスト ボックス 50">
            <a:extLst>
              <a:ext uri="{FF2B5EF4-FFF2-40B4-BE49-F238E27FC236}">
                <a16:creationId xmlns:a16="http://schemas.microsoft.com/office/drawing/2014/main" id="{B11D18B3-06C9-16B3-332D-56CA9639FB1D}"/>
              </a:ext>
            </a:extLst>
          </p:cNvPr>
          <p:cNvSpPr txBox="1"/>
          <p:nvPr/>
        </p:nvSpPr>
        <p:spPr>
          <a:xfrm>
            <a:off x="4881838" y="48578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取組支援</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業務委託</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3" name="テキスト ボックス 52">
            <a:extLst>
              <a:ext uri="{FF2B5EF4-FFF2-40B4-BE49-F238E27FC236}">
                <a16:creationId xmlns:a16="http://schemas.microsoft.com/office/drawing/2014/main" id="{34DD41CE-56B9-C43F-EB1A-C2BA2FAF6A00}"/>
              </a:ext>
            </a:extLst>
          </p:cNvPr>
          <p:cNvSpPr txBox="1"/>
          <p:nvPr/>
        </p:nvSpPr>
        <p:spPr>
          <a:xfrm>
            <a:off x="4876800"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仕様書作成支援</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業務委託</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5" name="テキスト ボックス 54">
            <a:extLst>
              <a:ext uri="{FF2B5EF4-FFF2-40B4-BE49-F238E27FC236}">
                <a16:creationId xmlns:a16="http://schemas.microsoft.com/office/drawing/2014/main" id="{9577D055-16BC-224D-18B9-77183921B924}"/>
              </a:ext>
            </a:extLst>
          </p:cNvPr>
          <p:cNvSpPr txBox="1"/>
          <p:nvPr/>
        </p:nvSpPr>
        <p:spPr>
          <a:xfrm>
            <a:off x="4876800" y="59274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サービス提供</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700" b="1">
                <a:solidFill>
                  <a:srgbClr val="FFFFFF"/>
                </a:solidFill>
                <a:latin typeface="Yu Gothic UI" panose="020B0500000000000000" pitchFamily="50" charset="-128"/>
                <a:ea typeface="Yu Gothic UI" panose="020B0500000000000000" pitchFamily="50" charset="-128"/>
              </a:rPr>
              <a:t>（システム開発・運用）</a:t>
            </a:r>
            <a:br>
              <a:rPr kumimoji="1" lang="en-US" altLang="ja-JP" sz="7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業務委託</a:t>
            </a:r>
          </a:p>
        </p:txBody>
      </p:sp>
      <p:sp>
        <p:nvSpPr>
          <p:cNvPr id="57" name="ホームベース 30">
            <a:extLst>
              <a:ext uri="{FF2B5EF4-FFF2-40B4-BE49-F238E27FC236}">
                <a16:creationId xmlns:a16="http://schemas.microsoft.com/office/drawing/2014/main" id="{BEF733D8-E535-2BA7-9F36-90076D60F5A2}"/>
              </a:ext>
            </a:extLst>
          </p:cNvPr>
          <p:cNvSpPr/>
          <p:nvPr/>
        </p:nvSpPr>
        <p:spPr>
          <a:xfrm>
            <a:off x="5928478" y="4852629"/>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全体計画の</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作成</a:t>
            </a:r>
          </a:p>
        </p:txBody>
      </p:sp>
      <p:sp>
        <p:nvSpPr>
          <p:cNvPr id="58" name="ホームベース 30">
            <a:extLst>
              <a:ext uri="{FF2B5EF4-FFF2-40B4-BE49-F238E27FC236}">
                <a16:creationId xmlns:a16="http://schemas.microsoft.com/office/drawing/2014/main" id="{88330500-79D4-D503-802A-B2C5A9495163}"/>
              </a:ext>
            </a:extLst>
          </p:cNvPr>
          <p:cNvSpPr/>
          <p:nvPr/>
        </p:nvSpPr>
        <p:spPr>
          <a:xfrm>
            <a:off x="7010400" y="53940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仕様書の作成</a:t>
            </a:r>
          </a:p>
        </p:txBody>
      </p:sp>
      <p:sp>
        <p:nvSpPr>
          <p:cNvPr id="59" name="ホームベース 30">
            <a:extLst>
              <a:ext uri="{FF2B5EF4-FFF2-40B4-BE49-F238E27FC236}">
                <a16:creationId xmlns:a16="http://schemas.microsoft.com/office/drawing/2014/main" id="{BCC88F61-B432-EAA8-E340-64738CFC40BF}"/>
              </a:ext>
            </a:extLst>
          </p:cNvPr>
          <p:cNvSpPr/>
          <p:nvPr/>
        </p:nvSpPr>
        <p:spPr>
          <a:xfrm>
            <a:off x="8001000" y="5927486"/>
            <a:ext cx="3810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調達</a:t>
            </a:r>
          </a:p>
        </p:txBody>
      </p:sp>
      <p:sp>
        <p:nvSpPr>
          <p:cNvPr id="60" name="ホームベース 30">
            <a:extLst>
              <a:ext uri="{FF2B5EF4-FFF2-40B4-BE49-F238E27FC236}">
                <a16:creationId xmlns:a16="http://schemas.microsoft.com/office/drawing/2014/main" id="{41C58D0D-7D9F-0C40-CEF8-8FEC30C357D7}"/>
              </a:ext>
            </a:extLst>
          </p:cNvPr>
          <p:cNvSpPr/>
          <p:nvPr/>
        </p:nvSpPr>
        <p:spPr>
          <a:xfrm>
            <a:off x="8382000" y="5927486"/>
            <a:ext cx="6096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開発</a:t>
            </a:r>
          </a:p>
        </p:txBody>
      </p:sp>
      <p:sp>
        <p:nvSpPr>
          <p:cNvPr id="61" name="スライド番号プレースホルダー 2">
            <a:extLst>
              <a:ext uri="{FF2B5EF4-FFF2-40B4-BE49-F238E27FC236}">
                <a16:creationId xmlns:a16="http://schemas.microsoft.com/office/drawing/2014/main" id="{B8F13132-48CB-B5F4-FB43-B9E394575EF9}"/>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98</a:t>
            </a:fld>
            <a:endParaRPr kumimoji="1" lang="en-GB">
              <a:latin typeface="Yu Gothic UI" panose="020B0500000000000000" pitchFamily="50" charset="-128"/>
              <a:ea typeface="Yu Gothic UI" panose="020B0500000000000000" pitchFamily="50" charset="-128"/>
            </a:endParaRPr>
          </a:p>
        </p:txBody>
      </p:sp>
      <p:grpSp>
        <p:nvGrpSpPr>
          <p:cNvPr id="7" name="グループ化 6">
            <a:extLst>
              <a:ext uri="{FF2B5EF4-FFF2-40B4-BE49-F238E27FC236}">
                <a16:creationId xmlns:a16="http://schemas.microsoft.com/office/drawing/2014/main" id="{369E1ABD-5BED-88B1-613E-B06CCC2EAFA4}"/>
              </a:ext>
            </a:extLst>
          </p:cNvPr>
          <p:cNvGrpSpPr/>
          <p:nvPr/>
        </p:nvGrpSpPr>
        <p:grpSpPr>
          <a:xfrm>
            <a:off x="4881600" y="892800"/>
            <a:ext cx="2011895" cy="243520"/>
            <a:chOff x="528309" y="3016181"/>
            <a:chExt cx="2011895" cy="243520"/>
          </a:xfrm>
        </p:grpSpPr>
        <p:sp>
          <p:nvSpPr>
            <p:cNvPr id="8" name="正方形/長方形 7">
              <a:extLst>
                <a:ext uri="{FF2B5EF4-FFF2-40B4-BE49-F238E27FC236}">
                  <a16:creationId xmlns:a16="http://schemas.microsoft.com/office/drawing/2014/main" id="{70766DD0-177D-CF46-6DE4-EAF62269CC4F}"/>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8E8BB994-EF25-FF68-1675-CE22B7D7A6A3}"/>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1" name="タイトル 18">
            <a:extLst>
              <a:ext uri="{FF2B5EF4-FFF2-40B4-BE49-F238E27FC236}">
                <a16:creationId xmlns:a16="http://schemas.microsoft.com/office/drawing/2014/main" id="{B385E463-C895-5C8D-86DC-8DDD833AE881}"/>
              </a:ext>
            </a:extLst>
          </p:cNvPr>
          <p:cNvSpPr>
            <a:spLocks noGrp="1"/>
          </p:cNvSpPr>
          <p:nvPr>
            <p:ph type="title"/>
          </p:nvPr>
        </p:nvSpPr>
        <p:spPr>
          <a:xfrm>
            <a:off x="446400" y="85725"/>
            <a:ext cx="4737911" cy="728793"/>
          </a:xfrm>
        </p:spPr>
        <p:txBody>
          <a:bodyPr/>
          <a:lstStyle/>
          <a:p>
            <a:r>
              <a:rPr lang="ja-JP" altLang="en-US"/>
              <a:t>市設建築物情報管理のシステム化による</a:t>
            </a:r>
            <a:br>
              <a:rPr lang="en-US" altLang="ja-JP"/>
            </a:br>
            <a:r>
              <a:rPr lang="ja-JP" altLang="en-US"/>
              <a:t>　着実な維持管理の実現</a:t>
            </a:r>
          </a:p>
        </p:txBody>
      </p:sp>
      <p:pic>
        <p:nvPicPr>
          <p:cNvPr id="6" name="図 5" descr="ダイアグラム&#10;&#10;自動的に生成された説明">
            <a:extLst>
              <a:ext uri="{FF2B5EF4-FFF2-40B4-BE49-F238E27FC236}">
                <a16:creationId xmlns:a16="http://schemas.microsoft.com/office/drawing/2014/main" id="{0C62C12C-F3BF-8EF5-92E2-5F1FFB2F73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369" y="4805704"/>
            <a:ext cx="4274882" cy="1849677"/>
          </a:xfrm>
          <a:prstGeom prst="rect">
            <a:avLst/>
          </a:prstGeom>
        </p:spPr>
      </p:pic>
      <p:pic>
        <p:nvPicPr>
          <p:cNvPr id="10" name="図 9" descr="ダイアグラム, 設計図&#10;&#10;自動的に生成された説明">
            <a:extLst>
              <a:ext uri="{FF2B5EF4-FFF2-40B4-BE49-F238E27FC236}">
                <a16:creationId xmlns:a16="http://schemas.microsoft.com/office/drawing/2014/main" id="{43A26E00-8B42-88CD-EE24-FA12CDD117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2369" y="2933700"/>
            <a:ext cx="3895483" cy="1918929"/>
          </a:xfrm>
          <a:prstGeom prst="rect">
            <a:avLst/>
          </a:prstGeom>
        </p:spPr>
      </p:pic>
      <p:sp>
        <p:nvSpPr>
          <p:cNvPr id="3" name="テキスト プレースホルダー 3">
            <a:extLst>
              <a:ext uri="{FF2B5EF4-FFF2-40B4-BE49-F238E27FC236}">
                <a16:creationId xmlns:a16="http://schemas.microsoft.com/office/drawing/2014/main" id="{B4944BB9-504B-951A-ABB0-0FAFD2A35D89}"/>
              </a:ext>
            </a:extLst>
          </p:cNvPr>
          <p:cNvSpPr txBox="1">
            <a:spLocks/>
          </p:cNvSpPr>
          <p:nvPr/>
        </p:nvSpPr>
        <p:spPr>
          <a:xfrm>
            <a:off x="445009" y="1185592"/>
            <a:ext cx="41904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市設建築物の各工程で担当部署が異なるため、情報管理が工程ごとに分断されていること、また、複数のシステムでそれぞれ情報を管理されていることから、市全体での情報共有ができてない。</a:t>
            </a:r>
          </a:p>
          <a:p>
            <a:pPr>
              <a:lnSpc>
                <a:spcPts val="1500"/>
              </a:lnSpc>
            </a:pPr>
            <a:r>
              <a:rPr lang="ja-JP" altLang="en-US"/>
              <a:t>そこで、「（仮称）市設建築物情報管理システム」を新たに構築し、設計から維持管理までの一元的なデータ活用を促進することで、公共施設の機能維持向上をめざす。</a:t>
            </a:r>
            <a:endParaRPr lang="en-US" altLang="ja-JP"/>
          </a:p>
          <a:p>
            <a:pPr>
              <a:lnSpc>
                <a:spcPts val="1500"/>
              </a:lnSpc>
            </a:pPr>
            <a:r>
              <a:rPr lang="ja-JP" altLang="en-US"/>
              <a:t>また、将来的には、バックオフィスとの連携機能を追加し、業務効率化をめざすとともに、</a:t>
            </a:r>
            <a:r>
              <a:rPr lang="en-US" altLang="ja-JP"/>
              <a:t>BIM</a:t>
            </a:r>
            <a:r>
              <a:rPr lang="ja-JP" altLang="en-US"/>
              <a:t>運用機能の追加を検討する。</a:t>
            </a:r>
          </a:p>
          <a:p>
            <a:pPr>
              <a:lnSpc>
                <a:spcPts val="1500"/>
              </a:lnSpc>
            </a:pPr>
            <a:endParaRPr lang="ja-JP" altLang="en-US"/>
          </a:p>
        </p:txBody>
      </p:sp>
    </p:spTree>
    <p:extLst>
      <p:ext uri="{BB962C8B-B14F-4D97-AF65-F5344CB8AC3E}">
        <p14:creationId xmlns:p14="http://schemas.microsoft.com/office/powerpoint/2010/main" val="676645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F0777-A445-3A52-49A5-6E69E3F58420}"/>
            </a:ext>
          </a:extLst>
        </p:cNvPr>
        <p:cNvGrpSpPr/>
        <p:nvPr/>
      </p:nvGrpSpPr>
      <p:grpSpPr>
        <a:xfrm>
          <a:off x="0" y="0"/>
          <a:ext cx="0" cy="0"/>
          <a:chOff x="0" y="0"/>
          <a:chExt cx="0" cy="0"/>
        </a:xfrm>
      </p:grpSpPr>
      <p:sp>
        <p:nvSpPr>
          <p:cNvPr id="24" name="テキスト プレースホルダー 23">
            <a:extLst>
              <a:ext uri="{FF2B5EF4-FFF2-40B4-BE49-F238E27FC236}">
                <a16:creationId xmlns:a16="http://schemas.microsoft.com/office/drawing/2014/main" id="{471AA884-B9A8-A219-50FA-DBC10968C837}"/>
              </a:ext>
            </a:extLst>
          </p:cNvPr>
          <p:cNvSpPr>
            <a:spLocks noGrp="1"/>
          </p:cNvSpPr>
          <p:nvPr>
            <p:ph type="body" sz="quarter" idx="13"/>
          </p:nvPr>
        </p:nvSpPr>
        <p:spPr/>
        <p:txBody>
          <a:bodyPr/>
          <a:lstStyle/>
          <a:p>
            <a:r>
              <a:rPr lang="ja-JP" altLang="en-US"/>
              <a:t>業務管理の検討や管理ツールの導入により、まちの骨格である都市計画道路の整備事業に関する業務を円滑に遂行すること。</a:t>
            </a:r>
          </a:p>
        </p:txBody>
      </p:sp>
      <p:sp>
        <p:nvSpPr>
          <p:cNvPr id="29" name="テキスト プレースホルダー 28">
            <a:extLst>
              <a:ext uri="{FF2B5EF4-FFF2-40B4-BE49-F238E27FC236}">
                <a16:creationId xmlns:a16="http://schemas.microsoft.com/office/drawing/2014/main" id="{B7C1DC6D-FFB6-17AC-9924-4C582860102D}"/>
              </a:ext>
            </a:extLst>
          </p:cNvPr>
          <p:cNvSpPr>
            <a:spLocks noGrp="1"/>
          </p:cNvSpPr>
          <p:nvPr>
            <p:ph type="body" sz="quarter" idx="14"/>
          </p:nvPr>
        </p:nvSpPr>
        <p:spPr/>
        <p:txBody>
          <a:bodyPr/>
          <a:lstStyle/>
          <a:p>
            <a:r>
              <a:rPr lang="ja-JP" altLang="en-US"/>
              <a:t>事業情報や資料を一元的に管理できるデータベース化及び業務管理ツールの導入による最適化・省力化</a:t>
            </a:r>
          </a:p>
        </p:txBody>
      </p:sp>
      <p:graphicFrame>
        <p:nvGraphicFramePr>
          <p:cNvPr id="30" name="表 29">
            <a:extLst>
              <a:ext uri="{FF2B5EF4-FFF2-40B4-BE49-F238E27FC236}">
                <a16:creationId xmlns:a16="http://schemas.microsoft.com/office/drawing/2014/main" id="{5324A9CA-955D-569D-63FB-5FAB7081D6EA}"/>
              </a:ext>
            </a:extLst>
          </p:cNvPr>
          <p:cNvGraphicFramePr>
            <a:graphicFrameLocks noGrp="1"/>
          </p:cNvGraphicFramePr>
          <p:nvPr>
            <p:extLst>
              <p:ext uri="{D42A27DB-BD31-4B8C-83A1-F6EECF244321}">
                <p14:modId xmlns:p14="http://schemas.microsoft.com/office/powerpoint/2010/main" val="882882672"/>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0" name="正方形/長方形 39">
            <a:extLst>
              <a:ext uri="{FF2B5EF4-FFF2-40B4-BE49-F238E27FC236}">
                <a16:creationId xmlns:a16="http://schemas.microsoft.com/office/drawing/2014/main" id="{A9D84668-0124-B28B-A992-55D119790AE5}"/>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1" name="正方形/長方形 40">
            <a:extLst>
              <a:ext uri="{FF2B5EF4-FFF2-40B4-BE49-F238E27FC236}">
                <a16:creationId xmlns:a16="http://schemas.microsoft.com/office/drawing/2014/main" id="{4F62E7DD-B28C-3668-101C-6C1F422B576E}"/>
              </a:ext>
            </a:extLst>
          </p:cNvPr>
          <p:cNvSpPr/>
          <p:nvPr/>
        </p:nvSpPr>
        <p:spPr>
          <a:xfrm>
            <a:off x="4860000" y="1981200"/>
            <a:ext cx="972000" cy="19522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2" name="表プレースホルダー 20">
            <a:extLst>
              <a:ext uri="{FF2B5EF4-FFF2-40B4-BE49-F238E27FC236}">
                <a16:creationId xmlns:a16="http://schemas.microsoft.com/office/drawing/2014/main" id="{9113F8D7-A080-046C-728A-8CF12E18DA93}"/>
              </a:ext>
            </a:extLst>
          </p:cNvPr>
          <p:cNvGraphicFramePr>
            <a:graphicFrameLocks/>
          </p:cNvGraphicFramePr>
          <p:nvPr>
            <p:extLst>
              <p:ext uri="{D42A27DB-BD31-4B8C-83A1-F6EECF244321}">
                <p14:modId xmlns:p14="http://schemas.microsoft.com/office/powerpoint/2010/main" val="1694791577"/>
              </p:ext>
            </p:extLst>
          </p:nvPr>
        </p:nvGraphicFramePr>
        <p:xfrm>
          <a:off x="5979388" y="2422616"/>
          <a:ext cx="3390644" cy="1387384"/>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468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468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情報のデータベース化・管理手法の検討</a:t>
                      </a:r>
                    </a:p>
                  </a:txBody>
                  <a:tcPr anchor="ctr">
                    <a:solidFill>
                      <a:srgbClr val="FCEAED"/>
                    </a:solidFill>
                  </a:tcPr>
                </a:tc>
                <a:extLst>
                  <a:ext uri="{0D108BD9-81ED-4DB2-BD59-A6C34878D82A}">
                    <a16:rowId xmlns:a16="http://schemas.microsoft.com/office/drawing/2014/main" val="3387827350"/>
                  </a:ext>
                </a:extLst>
              </a:tr>
              <a:tr h="3468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情報のデータベース化・管理手法の検討</a:t>
                      </a:r>
                    </a:p>
                  </a:txBody>
                  <a:tcPr anchor="ctr">
                    <a:solidFill>
                      <a:srgbClr val="FCEAED"/>
                    </a:solidFill>
                  </a:tcPr>
                </a:tc>
                <a:extLst>
                  <a:ext uri="{0D108BD9-81ED-4DB2-BD59-A6C34878D82A}">
                    <a16:rowId xmlns:a16="http://schemas.microsoft.com/office/drawing/2014/main" val="3011694763"/>
                  </a:ext>
                </a:extLst>
              </a:tr>
              <a:tr h="3468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lang="ja-JP" altLang="en-US" sz="1000" dirty="0"/>
                        <a:t>業務管理ツールの作成・試行</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44" name="グループ化 43">
            <a:extLst>
              <a:ext uri="{FF2B5EF4-FFF2-40B4-BE49-F238E27FC236}">
                <a16:creationId xmlns:a16="http://schemas.microsoft.com/office/drawing/2014/main" id="{2E3F7207-A9FF-9B0E-7546-D55C3E3E245B}"/>
              </a:ext>
            </a:extLst>
          </p:cNvPr>
          <p:cNvGrpSpPr/>
          <p:nvPr/>
        </p:nvGrpSpPr>
        <p:grpSpPr>
          <a:xfrm>
            <a:off x="4881838" y="4343400"/>
            <a:ext cx="1157494" cy="243520"/>
            <a:chOff x="528309" y="7695403"/>
            <a:chExt cx="1157494" cy="243520"/>
          </a:xfrm>
        </p:grpSpPr>
        <p:sp>
          <p:nvSpPr>
            <p:cNvPr id="46" name="正方形/長方形 45">
              <a:extLst>
                <a:ext uri="{FF2B5EF4-FFF2-40B4-BE49-F238E27FC236}">
                  <a16:creationId xmlns:a16="http://schemas.microsoft.com/office/drawing/2014/main" id="{51B14C16-E5D4-BABD-1376-8662A217CB6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F184F48E-60DD-421C-8317-DCAF6069EB6D}"/>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8" name="正方形/長方形 47">
            <a:extLst>
              <a:ext uri="{FF2B5EF4-FFF2-40B4-BE49-F238E27FC236}">
                <a16:creationId xmlns:a16="http://schemas.microsoft.com/office/drawing/2014/main" id="{78766C4C-586F-C921-A867-9D201A26526B}"/>
              </a:ext>
            </a:extLst>
          </p:cNvPr>
          <p:cNvSpPr/>
          <p:nvPr/>
        </p:nvSpPr>
        <p:spPr>
          <a:xfrm>
            <a:off x="6972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9" name="正方形/長方形 48">
            <a:extLst>
              <a:ext uri="{FF2B5EF4-FFF2-40B4-BE49-F238E27FC236}">
                <a16:creationId xmlns:a16="http://schemas.microsoft.com/office/drawing/2014/main" id="{79AC62E4-C130-EEAF-EE57-5366035AD415}"/>
              </a:ext>
            </a:extLst>
          </p:cNvPr>
          <p:cNvSpPr/>
          <p:nvPr/>
        </p:nvSpPr>
        <p:spPr>
          <a:xfrm>
            <a:off x="5928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0" name="正方形/長方形 49">
            <a:extLst>
              <a:ext uri="{FF2B5EF4-FFF2-40B4-BE49-F238E27FC236}">
                <a16:creationId xmlns:a16="http://schemas.microsoft.com/office/drawing/2014/main" id="{D76C10D1-3927-3885-511C-53E0CFF4D340}"/>
              </a:ext>
            </a:extLst>
          </p:cNvPr>
          <p:cNvSpPr/>
          <p:nvPr/>
        </p:nvSpPr>
        <p:spPr>
          <a:xfrm>
            <a:off x="8016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1" name="テキスト ボックス 50">
            <a:extLst>
              <a:ext uri="{FF2B5EF4-FFF2-40B4-BE49-F238E27FC236}">
                <a16:creationId xmlns:a16="http://schemas.microsoft.com/office/drawing/2014/main" id="{4B63ED43-F7DA-AC81-69FB-A44305C592F2}"/>
              </a:ext>
            </a:extLst>
          </p:cNvPr>
          <p:cNvSpPr txBox="1"/>
          <p:nvPr/>
        </p:nvSpPr>
        <p:spPr>
          <a:xfrm>
            <a:off x="4881838" y="50102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業務管理手法の検討</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3" name="テキスト ボックス 52">
            <a:extLst>
              <a:ext uri="{FF2B5EF4-FFF2-40B4-BE49-F238E27FC236}">
                <a16:creationId xmlns:a16="http://schemas.microsoft.com/office/drawing/2014/main" id="{C6AF8F74-A5DB-49CD-C5A2-485CCA661583}"/>
              </a:ext>
            </a:extLst>
          </p:cNvPr>
          <p:cNvSpPr txBox="1"/>
          <p:nvPr/>
        </p:nvSpPr>
        <p:spPr>
          <a:xfrm>
            <a:off x="4876800" y="5546486"/>
            <a:ext cx="972000" cy="789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業務データの　　構造化</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7" name="ホームベース 30">
            <a:extLst>
              <a:ext uri="{FF2B5EF4-FFF2-40B4-BE49-F238E27FC236}">
                <a16:creationId xmlns:a16="http://schemas.microsoft.com/office/drawing/2014/main" id="{0B93B17B-B925-22EA-0393-F3558023AAC1}"/>
              </a:ext>
            </a:extLst>
          </p:cNvPr>
          <p:cNvSpPr/>
          <p:nvPr/>
        </p:nvSpPr>
        <p:spPr>
          <a:xfrm>
            <a:off x="5928478" y="5005029"/>
            <a:ext cx="2072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業務分析</a:t>
            </a:r>
            <a:r>
              <a:rPr kumimoji="1" lang="en-US" altLang="ja-JP" sz="900">
                <a:solidFill>
                  <a:schemeClr val="tx1"/>
                </a:solidFill>
                <a:latin typeface="Yu Gothic UI" panose="020B0500000000000000" pitchFamily="50" charset="-128"/>
                <a:ea typeface="Yu Gothic UI" panose="020B0500000000000000" pitchFamily="50" charset="-128"/>
              </a:rPr>
              <a:t>/</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事業管理手法検討</a:t>
            </a:r>
          </a:p>
        </p:txBody>
      </p:sp>
      <p:sp>
        <p:nvSpPr>
          <p:cNvPr id="58" name="ホームベース 30">
            <a:extLst>
              <a:ext uri="{FF2B5EF4-FFF2-40B4-BE49-F238E27FC236}">
                <a16:creationId xmlns:a16="http://schemas.microsoft.com/office/drawing/2014/main" id="{CBAF698C-6820-BE5E-2A98-C6BCCC649DC3}"/>
              </a:ext>
            </a:extLst>
          </p:cNvPr>
          <p:cNvSpPr/>
          <p:nvPr/>
        </p:nvSpPr>
        <p:spPr>
          <a:xfrm>
            <a:off x="5928478" y="5554543"/>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資料・情報のデータベース化</a:t>
            </a:r>
          </a:p>
        </p:txBody>
      </p:sp>
      <p:sp>
        <p:nvSpPr>
          <p:cNvPr id="60" name="ホームベース 30">
            <a:extLst>
              <a:ext uri="{FF2B5EF4-FFF2-40B4-BE49-F238E27FC236}">
                <a16:creationId xmlns:a16="http://schemas.microsoft.com/office/drawing/2014/main" id="{B920996B-1CE4-9AB0-69D6-15A96DD8861B}"/>
              </a:ext>
            </a:extLst>
          </p:cNvPr>
          <p:cNvSpPr/>
          <p:nvPr/>
        </p:nvSpPr>
        <p:spPr>
          <a:xfrm>
            <a:off x="7010400" y="5935543"/>
            <a:ext cx="19812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情報・業務管理ツール検討・試行</a:t>
            </a:r>
          </a:p>
        </p:txBody>
      </p:sp>
      <p:sp>
        <p:nvSpPr>
          <p:cNvPr id="61" name="スライド番号プレースホルダー 2">
            <a:extLst>
              <a:ext uri="{FF2B5EF4-FFF2-40B4-BE49-F238E27FC236}">
                <a16:creationId xmlns:a16="http://schemas.microsoft.com/office/drawing/2014/main" id="{E59F153D-BC4C-A1D4-C66A-2A8D10B5706B}"/>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99</a:t>
            </a:fld>
            <a:endParaRPr kumimoji="1" lang="en-GB">
              <a:latin typeface="Yu Gothic UI" panose="020B0500000000000000" pitchFamily="50" charset="-128"/>
              <a:ea typeface="Yu Gothic UI" panose="020B0500000000000000" pitchFamily="50" charset="-128"/>
            </a:endParaRPr>
          </a:p>
        </p:txBody>
      </p:sp>
      <p:grpSp>
        <p:nvGrpSpPr>
          <p:cNvPr id="2" name="グループ化 1">
            <a:extLst>
              <a:ext uri="{FF2B5EF4-FFF2-40B4-BE49-F238E27FC236}">
                <a16:creationId xmlns:a16="http://schemas.microsoft.com/office/drawing/2014/main" id="{1DEAEF2A-1F0A-FE45-B718-D169D3E7255A}"/>
              </a:ext>
            </a:extLst>
          </p:cNvPr>
          <p:cNvGrpSpPr/>
          <p:nvPr/>
        </p:nvGrpSpPr>
        <p:grpSpPr>
          <a:xfrm>
            <a:off x="619270" y="3505200"/>
            <a:ext cx="3810339" cy="2159035"/>
            <a:chOff x="462427" y="3424108"/>
            <a:chExt cx="4382091" cy="2418598"/>
          </a:xfrm>
        </p:grpSpPr>
        <p:grpSp>
          <p:nvGrpSpPr>
            <p:cNvPr id="3" name="グループ化 2">
              <a:extLst>
                <a:ext uri="{FF2B5EF4-FFF2-40B4-BE49-F238E27FC236}">
                  <a16:creationId xmlns:a16="http://schemas.microsoft.com/office/drawing/2014/main" id="{EEF6854D-D730-A086-D8B2-55E0F711784E}"/>
                </a:ext>
              </a:extLst>
            </p:cNvPr>
            <p:cNvGrpSpPr/>
            <p:nvPr/>
          </p:nvGrpSpPr>
          <p:grpSpPr>
            <a:xfrm>
              <a:off x="462427" y="3424108"/>
              <a:ext cx="4382091" cy="2218924"/>
              <a:chOff x="427362" y="4157132"/>
              <a:chExt cx="4382091" cy="2218924"/>
            </a:xfrm>
          </p:grpSpPr>
          <p:pic>
            <p:nvPicPr>
              <p:cNvPr id="5" name="図 4">
                <a:extLst>
                  <a:ext uri="{FF2B5EF4-FFF2-40B4-BE49-F238E27FC236}">
                    <a16:creationId xmlns:a16="http://schemas.microsoft.com/office/drawing/2014/main" id="{36D360A1-C3B4-D0A5-9CC3-C9E1B2E328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268"/>
              <a:stretch/>
            </p:blipFill>
            <p:spPr>
              <a:xfrm>
                <a:off x="427362" y="4157132"/>
                <a:ext cx="4382091" cy="2218924"/>
              </a:xfrm>
              <a:prstGeom prst="rect">
                <a:avLst/>
              </a:prstGeom>
            </p:spPr>
          </p:pic>
          <p:sp>
            <p:nvSpPr>
              <p:cNvPr id="6" name="タイトル 7">
                <a:extLst>
                  <a:ext uri="{FF2B5EF4-FFF2-40B4-BE49-F238E27FC236}">
                    <a16:creationId xmlns:a16="http://schemas.microsoft.com/office/drawing/2014/main" id="{A4B2B888-DA3C-8212-DE54-2532644DB8DD}"/>
                  </a:ext>
                </a:extLst>
              </p:cNvPr>
              <p:cNvSpPr txBox="1">
                <a:spLocks/>
              </p:cNvSpPr>
              <p:nvPr/>
            </p:nvSpPr>
            <p:spPr>
              <a:xfrm>
                <a:off x="1441726" y="4721361"/>
                <a:ext cx="2353360" cy="848495"/>
              </a:xfrm>
              <a:prstGeom prst="rect">
                <a:avLst/>
              </a:prstGeom>
            </p:spPr>
            <p:txBody>
              <a:bodyPr wrap="none" tIns="46800" bIns="46800" anchor="t">
                <a:spAutoFit/>
              </a:bodyPr>
              <a:lstStyle>
                <a:lvl1pPr algn="l" defTabSz="914400" rtl="0" eaLnBrk="1" latinLnBrk="0" hangingPunct="1">
                  <a:lnSpc>
                    <a:spcPct val="100000"/>
                  </a:lnSpc>
                  <a:spcBef>
                    <a:spcPct val="0"/>
                  </a:spcBef>
                  <a:buNone/>
                  <a:defRPr kumimoji="1" sz="20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algn="ctr"/>
                <a:r>
                  <a:rPr lang="en-US" altLang="ja-JP" sz="4800">
                    <a:ln w="9525">
                      <a:noFill/>
                    </a:ln>
                    <a:solidFill>
                      <a:schemeClr val="tx1">
                        <a:alpha val="44000"/>
                      </a:schemeClr>
                    </a:solidFill>
                  </a:rPr>
                  <a:t>sample</a:t>
                </a:r>
                <a:endParaRPr lang="ja-JP" altLang="en-US" sz="4800">
                  <a:ln w="9525">
                    <a:noFill/>
                  </a:ln>
                  <a:solidFill>
                    <a:schemeClr val="tx1">
                      <a:alpha val="44000"/>
                    </a:schemeClr>
                  </a:solidFill>
                </a:endParaRPr>
              </a:p>
            </p:txBody>
          </p:sp>
        </p:grpSp>
        <p:sp>
          <p:nvSpPr>
            <p:cNvPr id="4" name="テキスト ボックス 3">
              <a:extLst>
                <a:ext uri="{FF2B5EF4-FFF2-40B4-BE49-F238E27FC236}">
                  <a16:creationId xmlns:a16="http://schemas.microsoft.com/office/drawing/2014/main" id="{4ADE2788-63FD-B809-A26E-5F32FF21DA8A}"/>
                </a:ext>
              </a:extLst>
            </p:cNvPr>
            <p:cNvSpPr txBox="1"/>
            <p:nvPr/>
          </p:nvSpPr>
          <p:spPr>
            <a:xfrm>
              <a:off x="1951559" y="5678153"/>
              <a:ext cx="1394385" cy="164553"/>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050" kern="0">
                  <a:solidFill>
                    <a:srgbClr val="000000"/>
                  </a:solidFill>
                  <a:latin typeface="Yu Gothic UI" panose="020B0500000000000000" pitchFamily="50" charset="-128"/>
                  <a:ea typeface="Yu Gothic UI" panose="020B0500000000000000" pitchFamily="50" charset="-128"/>
                </a:rPr>
                <a:t>業務管理ツールのイメージ</a:t>
              </a:r>
              <a:endParaRPr kumimoji="1" lang="en-US" altLang="ja-JP" sz="1050" kern="0">
                <a:solidFill>
                  <a:srgbClr val="000000"/>
                </a:solidFill>
                <a:latin typeface="Yu Gothic UI" panose="020B0500000000000000" pitchFamily="50" charset="-128"/>
                <a:ea typeface="Yu Gothic UI" panose="020B0500000000000000" pitchFamily="50" charset="-128"/>
              </a:endParaRPr>
            </a:p>
          </p:txBody>
        </p:sp>
      </p:grpSp>
      <p:grpSp>
        <p:nvGrpSpPr>
          <p:cNvPr id="12" name="グループ化 11">
            <a:extLst>
              <a:ext uri="{FF2B5EF4-FFF2-40B4-BE49-F238E27FC236}">
                <a16:creationId xmlns:a16="http://schemas.microsoft.com/office/drawing/2014/main" id="{00EA5DE1-89B1-9742-7D2D-F8672681374A}"/>
              </a:ext>
            </a:extLst>
          </p:cNvPr>
          <p:cNvGrpSpPr/>
          <p:nvPr/>
        </p:nvGrpSpPr>
        <p:grpSpPr>
          <a:xfrm>
            <a:off x="4881600" y="892800"/>
            <a:ext cx="2011895" cy="243520"/>
            <a:chOff x="528309" y="3016181"/>
            <a:chExt cx="2011895" cy="243520"/>
          </a:xfrm>
        </p:grpSpPr>
        <p:sp>
          <p:nvSpPr>
            <p:cNvPr id="13" name="正方形/長方形 12">
              <a:extLst>
                <a:ext uri="{FF2B5EF4-FFF2-40B4-BE49-F238E27FC236}">
                  <a16:creationId xmlns:a16="http://schemas.microsoft.com/office/drawing/2014/main" id="{F9DEC0AD-9A1F-0529-9D6F-0B1D6F06A933}"/>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4" name="テキスト ボックス 13">
              <a:extLst>
                <a:ext uri="{FF2B5EF4-FFF2-40B4-BE49-F238E27FC236}">
                  <a16:creationId xmlns:a16="http://schemas.microsoft.com/office/drawing/2014/main" id="{19B23261-A459-67FD-10CD-CF0A7F572D5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0" name="テキスト プレースホルダー 8">
            <a:extLst>
              <a:ext uri="{FF2B5EF4-FFF2-40B4-BE49-F238E27FC236}">
                <a16:creationId xmlns:a16="http://schemas.microsoft.com/office/drawing/2014/main" id="{4F0ABD6E-8B48-0900-F3D4-02FED62D1FFC}"/>
              </a:ext>
            </a:extLst>
          </p:cNvPr>
          <p:cNvSpPr txBox="1">
            <a:spLocks/>
          </p:cNvSpPr>
          <p:nvPr/>
        </p:nvSpPr>
        <p:spPr>
          <a:xfrm>
            <a:off x="445009" y="1270799"/>
            <a:ext cx="4069841" cy="2018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600"/>
              </a:spcBef>
            </a:pPr>
            <a:r>
              <a:rPr lang="ja-JP" altLang="en-US" sz="1100">
                <a:latin typeface="Yu Gothic UI" panose="020B0500000000000000" pitchFamily="50" charset="-128"/>
                <a:ea typeface="Yu Gothic UI" panose="020B0500000000000000" pitchFamily="50" charset="-128"/>
              </a:rPr>
              <a:t>都市計画道路は、まちの骨格を形成する重要な都市基盤の一つであることから、長期的な視点をもって整備を進めるべきものとして、都市計画法に基づき定められた道路である。</a:t>
            </a:r>
            <a:endParaRPr lang="en-US" altLang="ja-JP" sz="1100">
              <a:latin typeface="Yu Gothic UI" panose="020B0500000000000000" pitchFamily="50" charset="-128"/>
              <a:ea typeface="Yu Gothic UI" panose="020B0500000000000000" pitchFamily="50" charset="-128"/>
            </a:endParaRPr>
          </a:p>
          <a:p>
            <a:pPr>
              <a:lnSpc>
                <a:spcPct val="100000"/>
              </a:lnSpc>
              <a:spcBef>
                <a:spcPts val="600"/>
              </a:spcBef>
            </a:pPr>
            <a:r>
              <a:rPr lang="ja-JP" altLang="en-US" sz="1100">
                <a:latin typeface="Yu Gothic UI" panose="020B0500000000000000" pitchFamily="50" charset="-128"/>
                <a:ea typeface="Yu Gothic UI" panose="020B0500000000000000" pitchFamily="50" charset="-128"/>
              </a:rPr>
              <a:t>都市計画道路の整備による効果を、早期に発現することが求められており、効果的・効率的に事業を推進することが必要である。業務全体の課題を分析するとともに、事業に関する情報のデータベース化や業務管理手法を検討する。</a:t>
            </a:r>
            <a:endParaRPr lang="en-US" altLang="ja-JP" sz="1100">
              <a:latin typeface="Yu Gothic UI" panose="020B0500000000000000" pitchFamily="50" charset="-128"/>
              <a:ea typeface="Yu Gothic UI" panose="020B0500000000000000" pitchFamily="50" charset="-128"/>
            </a:endParaRPr>
          </a:p>
          <a:p>
            <a:pPr>
              <a:lnSpc>
                <a:spcPct val="100000"/>
              </a:lnSpc>
              <a:spcBef>
                <a:spcPts val="600"/>
              </a:spcBef>
            </a:pPr>
            <a:r>
              <a:rPr lang="ja-JP" altLang="en-US" sz="1100">
                <a:latin typeface="Yu Gothic UI" panose="020B0500000000000000" pitchFamily="50" charset="-128"/>
                <a:ea typeface="Yu Gothic UI" panose="020B0500000000000000" pitchFamily="50" charset="-128"/>
              </a:rPr>
              <a:t>また、業務管理ツールを導入することで業務管理を「見える化」し、最適化・省力化された業務管理の推進により、都市計画道路の整備事業に関する業務を円滑に遂行する。</a:t>
            </a:r>
            <a:endParaRPr lang="en-US" altLang="ja-JP" sz="1100">
              <a:latin typeface="Yu Gothic UI" panose="020B0500000000000000" pitchFamily="50" charset="-128"/>
              <a:ea typeface="Yu Gothic UI" panose="020B0500000000000000" pitchFamily="50" charset="-128"/>
            </a:endParaRPr>
          </a:p>
        </p:txBody>
      </p:sp>
      <p:sp>
        <p:nvSpPr>
          <p:cNvPr id="15" name="タイトル 18">
            <a:extLst>
              <a:ext uri="{FF2B5EF4-FFF2-40B4-BE49-F238E27FC236}">
                <a16:creationId xmlns:a16="http://schemas.microsoft.com/office/drawing/2014/main" id="{81D2153D-D147-F7AE-FA37-066845B5F323}"/>
              </a:ext>
            </a:extLst>
          </p:cNvPr>
          <p:cNvSpPr>
            <a:spLocks noGrp="1"/>
          </p:cNvSpPr>
          <p:nvPr>
            <p:ph type="title"/>
          </p:nvPr>
        </p:nvSpPr>
        <p:spPr>
          <a:xfrm>
            <a:off x="446400" y="85725"/>
            <a:ext cx="4737911" cy="728793"/>
          </a:xfrm>
        </p:spPr>
        <p:txBody>
          <a:bodyPr/>
          <a:lstStyle/>
          <a:p>
            <a:r>
              <a:rPr lang="ja-JP" altLang="en-US"/>
              <a:t>デジタル技術を活用した都市計画道路等</a:t>
            </a:r>
            <a:br>
              <a:rPr lang="en-US" altLang="ja-JP"/>
            </a:br>
            <a:r>
              <a:rPr lang="ja-JP" altLang="en-US"/>
              <a:t>　整備関係業務の最適化</a:t>
            </a:r>
          </a:p>
        </p:txBody>
      </p:sp>
    </p:spTree>
    <p:extLst>
      <p:ext uri="{BB962C8B-B14F-4D97-AF65-F5344CB8AC3E}">
        <p14:creationId xmlns:p14="http://schemas.microsoft.com/office/powerpoint/2010/main" val="3418758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7BDE-ACF6-D153-5919-133048BCB892}"/>
            </a:ext>
          </a:extLst>
        </p:cNvPr>
        <p:cNvGrpSpPr/>
        <p:nvPr/>
      </p:nvGrpSpPr>
      <p:grpSpPr>
        <a:xfrm>
          <a:off x="0" y="0"/>
          <a:ext cx="0" cy="0"/>
          <a:chOff x="0" y="0"/>
          <a:chExt cx="0" cy="0"/>
        </a:xfrm>
      </p:grpSpPr>
      <p:sp>
        <p:nvSpPr>
          <p:cNvPr id="24" name="テキスト プレースホルダー 23">
            <a:extLst>
              <a:ext uri="{FF2B5EF4-FFF2-40B4-BE49-F238E27FC236}">
                <a16:creationId xmlns:a16="http://schemas.microsoft.com/office/drawing/2014/main" id="{A2993647-F130-1801-7C7C-9C7997BF5422}"/>
              </a:ext>
            </a:extLst>
          </p:cNvPr>
          <p:cNvSpPr>
            <a:spLocks noGrp="1"/>
          </p:cNvSpPr>
          <p:nvPr>
            <p:ph type="body" sz="quarter" idx="13"/>
          </p:nvPr>
        </p:nvSpPr>
        <p:spPr/>
        <p:txBody>
          <a:bodyPr/>
          <a:lstStyle/>
          <a:p>
            <a:r>
              <a:rPr lang="ja-JP" altLang="en-US"/>
              <a:t>高度化・複雑化するセキュリティリスクに対応できる情報資産の情報セキュリティが継続的に確保できていること。</a:t>
            </a:r>
          </a:p>
        </p:txBody>
      </p:sp>
      <p:sp>
        <p:nvSpPr>
          <p:cNvPr id="29" name="テキスト プレースホルダー 28">
            <a:extLst>
              <a:ext uri="{FF2B5EF4-FFF2-40B4-BE49-F238E27FC236}">
                <a16:creationId xmlns:a16="http://schemas.microsoft.com/office/drawing/2014/main" id="{DF3B7DFD-9AA6-2317-333C-9B2F1B6CD2A9}"/>
              </a:ext>
            </a:extLst>
          </p:cNvPr>
          <p:cNvSpPr>
            <a:spLocks noGrp="1"/>
          </p:cNvSpPr>
          <p:nvPr>
            <p:ph type="body" sz="quarter" idx="14"/>
          </p:nvPr>
        </p:nvSpPr>
        <p:spPr/>
        <p:txBody>
          <a:bodyPr/>
          <a:lstStyle/>
          <a:p>
            <a:r>
              <a:rPr lang="ja-JP" altLang="en-US"/>
              <a:t>情報セキュリティ研修（全職員）アンケートにおける</a:t>
            </a:r>
            <a:br>
              <a:rPr lang="en-US" altLang="ja-JP"/>
            </a:br>
            <a:r>
              <a:rPr lang="ja-JP" altLang="en-US"/>
              <a:t>理解度</a:t>
            </a:r>
          </a:p>
        </p:txBody>
      </p:sp>
      <p:graphicFrame>
        <p:nvGraphicFramePr>
          <p:cNvPr id="30" name="表 29">
            <a:extLst>
              <a:ext uri="{FF2B5EF4-FFF2-40B4-BE49-F238E27FC236}">
                <a16:creationId xmlns:a16="http://schemas.microsoft.com/office/drawing/2014/main" id="{3EE1A411-C430-F90B-37E2-6AD8B2912788}"/>
              </a:ext>
            </a:extLst>
          </p:cNvPr>
          <p:cNvGraphicFramePr>
            <a:graphicFrameLocks noGrp="1"/>
          </p:cNvGraphicFramePr>
          <p:nvPr>
            <p:extLst>
              <p:ext uri="{D42A27DB-BD31-4B8C-83A1-F6EECF244321}">
                <p14:modId xmlns:p14="http://schemas.microsoft.com/office/powerpoint/2010/main" val="192595888"/>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2" name="テキスト プレースホルダー 3">
            <a:extLst>
              <a:ext uri="{FF2B5EF4-FFF2-40B4-BE49-F238E27FC236}">
                <a16:creationId xmlns:a16="http://schemas.microsoft.com/office/drawing/2014/main" id="{E9C9A8A8-B7AD-79ED-9FAB-D0852B025DDF}"/>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dirty="0"/>
              <a:t>サイバー攻撃の高度化・巧妙化に加え、取り扱うデータ量の増大、新規デジタルサービスの導入等、</a:t>
            </a:r>
            <a:r>
              <a:rPr lang="en-US" altLang="ja-JP" dirty="0"/>
              <a:t>DX</a:t>
            </a:r>
            <a:r>
              <a:rPr lang="ja-JP" altLang="en-US" dirty="0"/>
              <a:t>の推進により増大するセキュリティリスクへの対応が必要である。</a:t>
            </a:r>
          </a:p>
          <a:p>
            <a:pPr>
              <a:lnSpc>
                <a:spcPts val="1500"/>
              </a:lnSpc>
            </a:pPr>
            <a:r>
              <a:rPr lang="ja-JP" altLang="en-US" dirty="0"/>
              <a:t>このことから、制度面、体制面、技術面から情報セキュリティの確保を推進し、デジタルを活用した行政サービスを安全・安心かつ安定的に提供する 。</a:t>
            </a:r>
          </a:p>
          <a:p>
            <a:pPr>
              <a:lnSpc>
                <a:spcPts val="1500"/>
              </a:lnSpc>
            </a:pPr>
            <a:r>
              <a:rPr lang="ja-JP" altLang="en-US" dirty="0"/>
              <a:t>そのため、外部専門人材の活用、インシデント対応機能の確保、職員への研修・訓練を通じて、全庁的な情報セキュリティ体制の強化を図る。また、環境の変化に応じた情報セキュリティ確保を実現するため、規範や対策を適宜見直し、整備・実装を行う。加えて、外部からの定期的なチェックを実施する。</a:t>
            </a:r>
          </a:p>
          <a:p>
            <a:pPr>
              <a:lnSpc>
                <a:spcPts val="1500"/>
              </a:lnSpc>
            </a:pPr>
            <a:r>
              <a:rPr lang="ja-JP" altLang="en-US" dirty="0"/>
              <a:t>さらに、</a:t>
            </a:r>
            <a:r>
              <a:rPr lang="en-US" altLang="ja-JP" dirty="0"/>
              <a:t>DX</a:t>
            </a:r>
            <a:r>
              <a:rPr lang="ja-JP" altLang="en-US" dirty="0"/>
              <a:t>推進の観点を踏まえた情報セキュリティ戦略を改定し、セキュリティレベルの向上を図る。</a:t>
            </a:r>
          </a:p>
        </p:txBody>
      </p:sp>
      <p:sp>
        <p:nvSpPr>
          <p:cNvPr id="40" name="正方形/長方形 39">
            <a:extLst>
              <a:ext uri="{FF2B5EF4-FFF2-40B4-BE49-F238E27FC236}">
                <a16:creationId xmlns:a16="http://schemas.microsoft.com/office/drawing/2014/main" id="{86A3D988-ECBB-3355-5A7D-7ED333D47B26}"/>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1" name="正方形/長方形 40">
            <a:extLst>
              <a:ext uri="{FF2B5EF4-FFF2-40B4-BE49-F238E27FC236}">
                <a16:creationId xmlns:a16="http://schemas.microsoft.com/office/drawing/2014/main" id="{49CEA3BD-88C3-8408-022B-DC26331F078C}"/>
              </a:ext>
            </a:extLst>
          </p:cNvPr>
          <p:cNvSpPr/>
          <p:nvPr/>
        </p:nvSpPr>
        <p:spPr>
          <a:xfrm>
            <a:off x="4860000" y="1981200"/>
            <a:ext cx="972000" cy="1219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61" name="スライド番号プレースホルダー 2">
            <a:extLst>
              <a:ext uri="{FF2B5EF4-FFF2-40B4-BE49-F238E27FC236}">
                <a16:creationId xmlns:a16="http://schemas.microsoft.com/office/drawing/2014/main" id="{72B98B8C-7291-1AD9-FEFA-155BBFC27497}"/>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100</a:t>
            </a:fld>
            <a:endParaRPr kumimoji="1" lang="en-GB">
              <a:latin typeface="Yu Gothic UI" panose="020B0500000000000000" pitchFamily="50" charset="-128"/>
              <a:ea typeface="Yu Gothic UI" panose="020B0500000000000000" pitchFamily="50" charset="-128"/>
            </a:endParaRPr>
          </a:p>
        </p:txBody>
      </p:sp>
      <p:sp>
        <p:nvSpPr>
          <p:cNvPr id="7" name="テキスト プレースホルダー 12">
            <a:extLst>
              <a:ext uri="{FF2B5EF4-FFF2-40B4-BE49-F238E27FC236}">
                <a16:creationId xmlns:a16="http://schemas.microsoft.com/office/drawing/2014/main" id="{00F703B8-AC91-0598-428C-02D5B7124941}"/>
              </a:ext>
            </a:extLst>
          </p:cNvPr>
          <p:cNvSpPr txBox="1">
            <a:spLocks/>
          </p:cNvSpPr>
          <p:nvPr/>
        </p:nvSpPr>
        <p:spPr>
          <a:xfrm>
            <a:off x="457200" y="4191000"/>
            <a:ext cx="4191000"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spcAft>
                <a:spcPts val="0"/>
              </a:spcAft>
            </a:pPr>
            <a:r>
              <a:rPr lang="ja-JP" altLang="en-US"/>
              <a:t>総務省ガイドラインに準拠した情報セキュリティポリシーの随時改正</a:t>
            </a:r>
          </a:p>
          <a:p>
            <a:pPr>
              <a:lnSpc>
                <a:spcPts val="1500"/>
              </a:lnSpc>
              <a:spcAft>
                <a:spcPts val="0"/>
              </a:spcAft>
            </a:pPr>
            <a:r>
              <a:rPr lang="ja-JP" altLang="en-US"/>
              <a:t>情報セキュリティ研修の実施（全職員・情報セキュリティ責任者向け）</a:t>
            </a:r>
          </a:p>
          <a:p>
            <a:pPr>
              <a:lnSpc>
                <a:spcPts val="1500"/>
              </a:lnSpc>
              <a:spcAft>
                <a:spcPts val="0"/>
              </a:spcAft>
            </a:pPr>
            <a:r>
              <a:rPr lang="ja-JP" altLang="en-US"/>
              <a:t>各部局からのセキュリティ関連相談対応</a:t>
            </a:r>
          </a:p>
          <a:p>
            <a:pPr>
              <a:lnSpc>
                <a:spcPts val="1500"/>
              </a:lnSpc>
              <a:spcAft>
                <a:spcPts val="0"/>
              </a:spcAft>
            </a:pPr>
            <a:r>
              <a:rPr lang="ja-JP" altLang="en-US"/>
              <a:t>システム等における脆弱性情報の発信</a:t>
            </a:r>
          </a:p>
          <a:p>
            <a:pPr>
              <a:lnSpc>
                <a:spcPts val="1500"/>
              </a:lnSpc>
              <a:spcAft>
                <a:spcPts val="0"/>
              </a:spcAft>
            </a:pPr>
            <a:r>
              <a:rPr lang="en-US" altLang="ja-JP"/>
              <a:t>DX</a:t>
            </a:r>
            <a:r>
              <a:rPr lang="ja-JP" altLang="en-US"/>
              <a:t>推進によるクラウドサービス活用におけるセキュリティバイデザインの</a:t>
            </a:r>
            <a:br>
              <a:rPr lang="en-US" altLang="ja-JP"/>
            </a:br>
            <a:r>
              <a:rPr lang="ja-JP" altLang="en-US"/>
              <a:t>支援</a:t>
            </a:r>
          </a:p>
        </p:txBody>
      </p:sp>
      <p:grpSp>
        <p:nvGrpSpPr>
          <p:cNvPr id="8" name="グループ化 7">
            <a:extLst>
              <a:ext uri="{FF2B5EF4-FFF2-40B4-BE49-F238E27FC236}">
                <a16:creationId xmlns:a16="http://schemas.microsoft.com/office/drawing/2014/main" id="{BB5761AC-276D-D46B-B162-6110D385200E}"/>
              </a:ext>
            </a:extLst>
          </p:cNvPr>
          <p:cNvGrpSpPr/>
          <p:nvPr/>
        </p:nvGrpSpPr>
        <p:grpSpPr>
          <a:xfrm>
            <a:off x="447675" y="3886200"/>
            <a:ext cx="1375502" cy="243520"/>
            <a:chOff x="528309" y="7695403"/>
            <a:chExt cx="1375502" cy="243520"/>
          </a:xfrm>
        </p:grpSpPr>
        <p:sp>
          <p:nvSpPr>
            <p:cNvPr id="9" name="正方形/長方形 8">
              <a:extLst>
                <a:ext uri="{FF2B5EF4-FFF2-40B4-BE49-F238E27FC236}">
                  <a16:creationId xmlns:a16="http://schemas.microsoft.com/office/drawing/2014/main" id="{0B04D313-DEB8-79BD-B42C-2108490A47A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37B6D261-CBB9-2747-E0B3-5F2C1832C64C}"/>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11" name="図 10" descr="部屋, テーブル が含まれている画像&#10;&#10;自動的に生成された説明">
            <a:extLst>
              <a:ext uri="{FF2B5EF4-FFF2-40B4-BE49-F238E27FC236}">
                <a16:creationId xmlns:a16="http://schemas.microsoft.com/office/drawing/2014/main" id="{DD4F7A72-296E-EFA8-CBB8-FAC4A280E5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122" y="5486400"/>
            <a:ext cx="3555478" cy="1153128"/>
          </a:xfrm>
          <a:prstGeom prst="rect">
            <a:avLst/>
          </a:prstGeom>
        </p:spPr>
      </p:pic>
      <p:graphicFrame>
        <p:nvGraphicFramePr>
          <p:cNvPr id="12" name="表プレースホルダー 18">
            <a:extLst>
              <a:ext uri="{FF2B5EF4-FFF2-40B4-BE49-F238E27FC236}">
                <a16:creationId xmlns:a16="http://schemas.microsoft.com/office/drawing/2014/main" id="{0E40F127-7B32-6F3A-B2AA-2DC59AAFBDB0}"/>
              </a:ext>
            </a:extLst>
          </p:cNvPr>
          <p:cNvGraphicFramePr>
            <a:graphicFrameLocks/>
          </p:cNvGraphicFramePr>
          <p:nvPr>
            <p:extLst>
              <p:ext uri="{D42A27DB-BD31-4B8C-83A1-F6EECF244321}">
                <p14:modId xmlns:p14="http://schemas.microsoft.com/office/powerpoint/2010/main" val="3531902075"/>
              </p:ext>
            </p:extLst>
          </p:nvPr>
        </p:nvGraphicFramePr>
        <p:xfrm>
          <a:off x="6003928" y="239301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95%</a:t>
                      </a:r>
                      <a:r>
                        <a:rPr kumimoji="1" lang="ja-JP" altLang="en-US" sz="1000">
                          <a:solidFill>
                            <a:schemeClr val="tx1"/>
                          </a:solidFill>
                          <a:latin typeface="Yu Gothic UI" panose="020B0500000000000000" pitchFamily="50" charset="-128"/>
                          <a:ea typeface="Yu Gothic UI" panose="020B0500000000000000" pitchFamily="50" charset="-128"/>
                        </a:rPr>
                        <a:t>以上</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en-US" altLang="ja-JP" sz="1000">
                          <a:solidFill>
                            <a:schemeClr val="tx1"/>
                          </a:solidFill>
                          <a:latin typeface="Yu Gothic UI" panose="020B0500000000000000" pitchFamily="50" charset="-128"/>
                          <a:ea typeface="Yu Gothic UI" panose="020B0500000000000000" pitchFamily="50" charset="-128"/>
                        </a:rPr>
                        <a:t>(-)</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95%</a:t>
                      </a:r>
                      <a:r>
                        <a:rPr kumimoji="1" lang="ja-JP" altLang="en-US" sz="10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95%</a:t>
                      </a:r>
                      <a:r>
                        <a:rPr kumimoji="1" lang="ja-JP" altLang="en-US" sz="10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95%</a:t>
                      </a:r>
                      <a:r>
                        <a:rPr kumimoji="1" lang="ja-JP" altLang="en-US" sz="1000" dirty="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pSp>
        <p:nvGrpSpPr>
          <p:cNvPr id="13" name="グループ化 12">
            <a:extLst>
              <a:ext uri="{FF2B5EF4-FFF2-40B4-BE49-F238E27FC236}">
                <a16:creationId xmlns:a16="http://schemas.microsoft.com/office/drawing/2014/main" id="{2D77CE99-1CBB-B059-CCC9-F49A6A48CB98}"/>
              </a:ext>
            </a:extLst>
          </p:cNvPr>
          <p:cNvGrpSpPr/>
          <p:nvPr/>
        </p:nvGrpSpPr>
        <p:grpSpPr>
          <a:xfrm>
            <a:off x="4881838" y="3581400"/>
            <a:ext cx="1157494" cy="243520"/>
            <a:chOff x="528309" y="7695403"/>
            <a:chExt cx="1157494" cy="243520"/>
          </a:xfrm>
        </p:grpSpPr>
        <p:sp>
          <p:nvSpPr>
            <p:cNvPr id="14" name="正方形/長方形 13">
              <a:extLst>
                <a:ext uri="{FF2B5EF4-FFF2-40B4-BE49-F238E27FC236}">
                  <a16:creationId xmlns:a16="http://schemas.microsoft.com/office/drawing/2014/main" id="{7660B583-AC67-1730-8FF0-018B88893F7F}"/>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EA575F75-3C93-60B4-E51D-9B8350F05C09}"/>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6" name="正方形/長方形 15">
            <a:extLst>
              <a:ext uri="{FF2B5EF4-FFF2-40B4-BE49-F238E27FC236}">
                <a16:creationId xmlns:a16="http://schemas.microsoft.com/office/drawing/2014/main" id="{17379C95-FB44-7A59-EF55-FAB4134D89C7}"/>
              </a:ext>
            </a:extLst>
          </p:cNvPr>
          <p:cNvSpPr/>
          <p:nvPr/>
        </p:nvSpPr>
        <p:spPr>
          <a:xfrm>
            <a:off x="6972478" y="3940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正方形/長方形 16">
            <a:extLst>
              <a:ext uri="{FF2B5EF4-FFF2-40B4-BE49-F238E27FC236}">
                <a16:creationId xmlns:a16="http://schemas.microsoft.com/office/drawing/2014/main" id="{E28ACFE7-6373-21AC-8265-C1B1759D945E}"/>
              </a:ext>
            </a:extLst>
          </p:cNvPr>
          <p:cNvSpPr/>
          <p:nvPr/>
        </p:nvSpPr>
        <p:spPr>
          <a:xfrm>
            <a:off x="5928478" y="3940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C0160C99-15F3-8EEA-0439-B50CD01BFEEB}"/>
              </a:ext>
            </a:extLst>
          </p:cNvPr>
          <p:cNvSpPr/>
          <p:nvPr/>
        </p:nvSpPr>
        <p:spPr>
          <a:xfrm>
            <a:off x="8016478" y="3940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8820A7E6-2345-C325-541C-2A7FCF55DF73}"/>
              </a:ext>
            </a:extLst>
          </p:cNvPr>
          <p:cNvSpPr txBox="1"/>
          <p:nvPr/>
        </p:nvSpPr>
        <p:spPr>
          <a:xfrm>
            <a:off x="4881838" y="42482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情報セキュリティ</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ポリシー</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14124C91-D4BC-CB11-827B-ED70F800ADC8}"/>
              </a:ext>
            </a:extLst>
          </p:cNvPr>
          <p:cNvSpPr txBox="1"/>
          <p:nvPr/>
        </p:nvSpPr>
        <p:spPr>
          <a:xfrm>
            <a:off x="4876800" y="47844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情報セキュリティ</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戦略</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24AEBCDC-002B-4D61-A669-D4E4680B3884}"/>
              </a:ext>
            </a:extLst>
          </p:cNvPr>
          <p:cNvSpPr txBox="1"/>
          <p:nvPr/>
        </p:nvSpPr>
        <p:spPr>
          <a:xfrm>
            <a:off x="4876800" y="53178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情報セキュリティ</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研修・訓練</a:t>
            </a:r>
          </a:p>
        </p:txBody>
      </p:sp>
      <p:sp>
        <p:nvSpPr>
          <p:cNvPr id="26" name="ホームベース 30">
            <a:extLst>
              <a:ext uri="{FF2B5EF4-FFF2-40B4-BE49-F238E27FC236}">
                <a16:creationId xmlns:a16="http://schemas.microsoft.com/office/drawing/2014/main" id="{6211237C-BEA7-3C00-6B4F-FD7724BFFBF8}"/>
              </a:ext>
            </a:extLst>
          </p:cNvPr>
          <p:cNvSpPr/>
          <p:nvPr/>
        </p:nvSpPr>
        <p:spPr>
          <a:xfrm>
            <a:off x="6096000" y="5317886"/>
            <a:ext cx="838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研修・訓練の実施</a:t>
            </a:r>
          </a:p>
        </p:txBody>
      </p:sp>
      <p:sp>
        <p:nvSpPr>
          <p:cNvPr id="31" name="ホームベース 30">
            <a:extLst>
              <a:ext uri="{FF2B5EF4-FFF2-40B4-BE49-F238E27FC236}">
                <a16:creationId xmlns:a16="http://schemas.microsoft.com/office/drawing/2014/main" id="{F03B9E18-1FAD-C307-A5A3-0A7943901F9D}"/>
              </a:ext>
            </a:extLst>
          </p:cNvPr>
          <p:cNvSpPr/>
          <p:nvPr/>
        </p:nvSpPr>
        <p:spPr>
          <a:xfrm>
            <a:off x="7124700" y="5317886"/>
            <a:ext cx="838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研修・訓練の</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実施</a:t>
            </a:r>
          </a:p>
        </p:txBody>
      </p:sp>
      <p:sp>
        <p:nvSpPr>
          <p:cNvPr id="33" name="ホームベース 30">
            <a:extLst>
              <a:ext uri="{FF2B5EF4-FFF2-40B4-BE49-F238E27FC236}">
                <a16:creationId xmlns:a16="http://schemas.microsoft.com/office/drawing/2014/main" id="{CC2FE4F4-8126-C9FD-722A-3AF2F63219E3}"/>
              </a:ext>
            </a:extLst>
          </p:cNvPr>
          <p:cNvSpPr/>
          <p:nvPr/>
        </p:nvSpPr>
        <p:spPr>
          <a:xfrm>
            <a:off x="8153400" y="5317886"/>
            <a:ext cx="838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研修・訓練の実施</a:t>
            </a:r>
          </a:p>
        </p:txBody>
      </p:sp>
      <p:grpSp>
        <p:nvGrpSpPr>
          <p:cNvPr id="4" name="グループ化 3">
            <a:extLst>
              <a:ext uri="{FF2B5EF4-FFF2-40B4-BE49-F238E27FC236}">
                <a16:creationId xmlns:a16="http://schemas.microsoft.com/office/drawing/2014/main" id="{D1AEA48A-B579-CAEB-6CD3-A91C99084F20}"/>
              </a:ext>
            </a:extLst>
          </p:cNvPr>
          <p:cNvGrpSpPr/>
          <p:nvPr/>
        </p:nvGrpSpPr>
        <p:grpSpPr>
          <a:xfrm>
            <a:off x="4881600" y="892800"/>
            <a:ext cx="2011895" cy="243520"/>
            <a:chOff x="528309" y="3016181"/>
            <a:chExt cx="2011895" cy="243520"/>
          </a:xfrm>
        </p:grpSpPr>
        <p:sp>
          <p:nvSpPr>
            <p:cNvPr id="5" name="正方形/長方形 4">
              <a:extLst>
                <a:ext uri="{FF2B5EF4-FFF2-40B4-BE49-F238E27FC236}">
                  <a16:creationId xmlns:a16="http://schemas.microsoft.com/office/drawing/2014/main" id="{843E97F9-6CFF-44CA-7C93-1C5B03841FAD}"/>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5D0EEC1B-DA0F-4E48-81AB-37A1A7EB3A57}"/>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5" name="タイトル 18">
            <a:extLst>
              <a:ext uri="{FF2B5EF4-FFF2-40B4-BE49-F238E27FC236}">
                <a16:creationId xmlns:a16="http://schemas.microsoft.com/office/drawing/2014/main" id="{84DD985E-A999-6033-7561-72D15F634D62}"/>
              </a:ext>
            </a:extLst>
          </p:cNvPr>
          <p:cNvSpPr>
            <a:spLocks noGrp="1"/>
          </p:cNvSpPr>
          <p:nvPr>
            <p:ph type="title"/>
          </p:nvPr>
        </p:nvSpPr>
        <p:spPr>
          <a:xfrm>
            <a:off x="446400" y="85725"/>
            <a:ext cx="4737911" cy="728793"/>
          </a:xfrm>
        </p:spPr>
        <p:txBody>
          <a:bodyPr/>
          <a:lstStyle/>
          <a:p>
            <a:r>
              <a:rPr lang="ja-JP" altLang="en-US"/>
              <a:t>大阪市の情報セキュリティレベルの向上</a:t>
            </a:r>
          </a:p>
        </p:txBody>
      </p:sp>
      <p:sp>
        <p:nvSpPr>
          <p:cNvPr id="2" name="正方形/長方形 1">
            <a:extLst>
              <a:ext uri="{FF2B5EF4-FFF2-40B4-BE49-F238E27FC236}">
                <a16:creationId xmlns:a16="http://schemas.microsoft.com/office/drawing/2014/main" id="{39B1B2D6-CB15-8686-58B7-D5C4B15D279E}"/>
              </a:ext>
            </a:extLst>
          </p:cNvPr>
          <p:cNvSpPr/>
          <p:nvPr/>
        </p:nvSpPr>
        <p:spPr>
          <a:xfrm>
            <a:off x="5928478" y="4224975"/>
            <a:ext cx="3007704" cy="526630"/>
          </a:xfrm>
          <a:prstGeom prst="rect">
            <a:avLst/>
          </a:prstGeom>
          <a:solidFill>
            <a:schemeClr val="bg1"/>
          </a:solidFill>
          <a:ln w="9525" cap="flat" cmpd="sng" algn="ctr">
            <a:noFill/>
            <a:prstDash val="solid"/>
          </a:ln>
          <a:effectLst/>
        </p:spPr>
        <p:txBody>
          <a:bodyPr lIns="66462" tIns="66462" rIns="66462" bIns="33231" rtlCol="0" anchor="ctr" anchorCtr="0"/>
          <a:lstStyle/>
          <a:p>
            <a:pPr algn="ctr" fontAlgn="base">
              <a:spcBef>
                <a:spcPct val="0"/>
              </a:spcBef>
              <a:spcAft>
                <a:spcPct val="0"/>
              </a:spcAft>
              <a:defRPr/>
            </a:pPr>
            <a:endParaRPr kumimoji="1" lang="ja-JP" altLang="en-US" sz="1015" kern="0">
              <a:solidFill>
                <a:srgbClr val="000000"/>
              </a:solidFill>
              <a:latin typeface="Yu Gothic UI" panose="020B0500000000000000" pitchFamily="50" charset="-128"/>
              <a:ea typeface="Yu Gothic UI" panose="020B0500000000000000" pitchFamily="50" charset="-128"/>
            </a:endParaRPr>
          </a:p>
        </p:txBody>
      </p:sp>
      <p:sp>
        <p:nvSpPr>
          <p:cNvPr id="3" name="ホームベース 30">
            <a:extLst>
              <a:ext uri="{FF2B5EF4-FFF2-40B4-BE49-F238E27FC236}">
                <a16:creationId xmlns:a16="http://schemas.microsoft.com/office/drawing/2014/main" id="{00B47300-18E2-B4E8-DDE4-3C3855442B7E}"/>
              </a:ext>
            </a:extLst>
          </p:cNvPr>
          <p:cNvSpPr/>
          <p:nvPr/>
        </p:nvSpPr>
        <p:spPr>
          <a:xfrm>
            <a:off x="6009215" y="4248206"/>
            <a:ext cx="3057821"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31" dirty="0">
                <a:solidFill>
                  <a:srgbClr val="000000"/>
                </a:solidFill>
                <a:latin typeface="Yu Gothic UI" panose="020B0500000000000000" pitchFamily="50" charset="-128"/>
                <a:ea typeface="Yu Gothic UI" panose="020B0500000000000000" pitchFamily="50" charset="-128"/>
              </a:rPr>
              <a:t>情報セキュリティポリシーの随時改正</a:t>
            </a:r>
          </a:p>
        </p:txBody>
      </p:sp>
      <p:sp>
        <p:nvSpPr>
          <p:cNvPr id="19" name="ホームベース 30">
            <a:extLst>
              <a:ext uri="{FF2B5EF4-FFF2-40B4-BE49-F238E27FC236}">
                <a16:creationId xmlns:a16="http://schemas.microsoft.com/office/drawing/2014/main" id="{0B62914B-52BB-E741-5013-9FAADB571CDB}"/>
              </a:ext>
            </a:extLst>
          </p:cNvPr>
          <p:cNvSpPr/>
          <p:nvPr/>
        </p:nvSpPr>
        <p:spPr>
          <a:xfrm>
            <a:off x="6012252" y="4770736"/>
            <a:ext cx="1005696"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31" dirty="0">
                <a:solidFill>
                  <a:srgbClr val="000000"/>
                </a:solidFill>
                <a:latin typeface="Yu Gothic UI" panose="020B0500000000000000" pitchFamily="50" charset="-128"/>
                <a:ea typeface="Yu Gothic UI" panose="020B0500000000000000" pitchFamily="50" charset="-128"/>
              </a:rPr>
              <a:t>セキュリティ戦略の</a:t>
            </a:r>
            <a:endParaRPr kumimoji="1" lang="en-US" altLang="ja-JP" sz="831"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831" dirty="0">
                <a:solidFill>
                  <a:srgbClr val="000000"/>
                </a:solidFill>
                <a:latin typeface="Yu Gothic UI" panose="020B0500000000000000" pitchFamily="50" charset="-128"/>
                <a:ea typeface="Yu Gothic UI" panose="020B0500000000000000" pitchFamily="50" charset="-128"/>
              </a:rPr>
              <a:t>改定</a:t>
            </a:r>
          </a:p>
        </p:txBody>
      </p:sp>
      <p:sp>
        <p:nvSpPr>
          <p:cNvPr id="27" name="ホームベース 30">
            <a:extLst>
              <a:ext uri="{FF2B5EF4-FFF2-40B4-BE49-F238E27FC236}">
                <a16:creationId xmlns:a16="http://schemas.microsoft.com/office/drawing/2014/main" id="{86F7B182-E4BC-8F1B-D0BE-C43F787EB051}"/>
              </a:ext>
            </a:extLst>
          </p:cNvPr>
          <p:cNvSpPr/>
          <p:nvPr/>
        </p:nvSpPr>
        <p:spPr>
          <a:xfrm>
            <a:off x="7041991" y="4770736"/>
            <a:ext cx="2052125" cy="46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31" dirty="0">
                <a:solidFill>
                  <a:srgbClr val="000000"/>
                </a:solidFill>
                <a:latin typeface="Yu Gothic UI" panose="020B0500000000000000" pitchFamily="50" charset="-128"/>
                <a:ea typeface="Yu Gothic UI" panose="020B0500000000000000" pitchFamily="50" charset="-128"/>
              </a:rPr>
              <a:t>セキュリティ戦略による</a:t>
            </a:r>
            <a:endParaRPr kumimoji="1" lang="en-US" altLang="ja-JP" sz="831"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831" dirty="0">
                <a:solidFill>
                  <a:srgbClr val="000000"/>
                </a:solidFill>
                <a:latin typeface="Yu Gothic UI" panose="020B0500000000000000" pitchFamily="50" charset="-128"/>
                <a:ea typeface="Yu Gothic UI" panose="020B0500000000000000" pitchFamily="50" charset="-128"/>
              </a:rPr>
              <a:t>セキュリティ対策の推進</a:t>
            </a:r>
          </a:p>
        </p:txBody>
      </p:sp>
    </p:spTree>
    <p:extLst>
      <p:ext uri="{BB962C8B-B14F-4D97-AF65-F5344CB8AC3E}">
        <p14:creationId xmlns:p14="http://schemas.microsoft.com/office/powerpoint/2010/main" val="2608201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80433"/>
            <a:ext cx="4960724" cy="670983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4205287" cy="1252808"/>
          </a:xfrm>
        </p:spPr>
        <p:txBody>
          <a:bodyPr/>
          <a:lstStyle/>
          <a:p>
            <a:r>
              <a:rPr lang="en-US" altLang="ja-JP" spc="300">
                <a:ln w="9525">
                  <a:solidFill>
                    <a:schemeClr val="bg1"/>
                  </a:solidFill>
                </a:ln>
                <a:solidFill>
                  <a:schemeClr val="bg1"/>
                </a:solidFill>
              </a:rPr>
              <a:t>DX</a:t>
            </a:r>
            <a:r>
              <a:rPr lang="ja-JP" altLang="en-US" spc="300">
                <a:ln w="9525">
                  <a:solidFill>
                    <a:schemeClr val="bg1"/>
                  </a:solidFill>
                </a:ln>
                <a:solidFill>
                  <a:schemeClr val="bg1"/>
                </a:solidFill>
              </a:rPr>
              <a:t>を推進する</a:t>
            </a:r>
            <a:br>
              <a:rPr lang="en-US" altLang="ja-JP" spc="300">
                <a:ln w="9525">
                  <a:solidFill>
                    <a:schemeClr val="bg1"/>
                  </a:solidFill>
                </a:ln>
                <a:solidFill>
                  <a:schemeClr val="bg1"/>
                </a:solidFill>
              </a:rPr>
            </a:br>
            <a:r>
              <a:rPr lang="ja-JP" altLang="en-US" spc="300">
                <a:ln w="9525">
                  <a:solidFill>
                    <a:schemeClr val="bg1"/>
                  </a:solidFill>
                </a:ln>
                <a:solidFill>
                  <a:schemeClr val="bg1"/>
                </a:solidFill>
              </a:rPr>
              <a:t>仕組みづくり</a:t>
            </a:r>
          </a:p>
        </p:txBody>
      </p:sp>
      <p:pic>
        <p:nvPicPr>
          <p:cNvPr id="46" name="Picture 2">
            <a:extLst>
              <a:ext uri="{FF2B5EF4-FFF2-40B4-BE49-F238E27FC236}">
                <a16:creationId xmlns:a16="http://schemas.microsoft.com/office/drawing/2014/main" id="{7E44E25F-9ED3-80FA-BDFA-8700F056DC3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7810" y="3924853"/>
            <a:ext cx="3003081" cy="254671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56AE1FEC-AC29-8B2B-3A80-191F5F4292E0}"/>
              </a:ext>
            </a:extLst>
          </p:cNvPr>
          <p:cNvSpPr/>
          <p:nvPr/>
        </p:nvSpPr>
        <p:spPr>
          <a:xfrm>
            <a:off x="5287079" y="679402"/>
            <a:ext cx="4166484" cy="2343198"/>
          </a:xfrm>
          <a:prstGeom prst="rect">
            <a:avLst/>
          </a:prstGeom>
          <a:noFill/>
          <a:ln w="9525" cap="flat" cmpd="sng" algn="ctr">
            <a:noFill/>
            <a:prstDash val="solid"/>
          </a:ln>
          <a:effectLst/>
        </p:spPr>
        <p:txBody>
          <a:bodyPr lIns="36000" tIns="36000" rIns="36000" bIns="36000" rtlCol="0" anchor="t">
            <a:noAutofit/>
          </a:bodyPr>
          <a:lstStyle/>
          <a:p>
            <a:pPr marL="0" lvl="2">
              <a:lnSpc>
                <a:spcPts val="1400"/>
              </a:lnSpc>
              <a:spcAft>
                <a:spcPts val="600"/>
              </a:spcAft>
              <a:tabLst>
                <a:tab pos="361950" algn="l"/>
              </a:tabLst>
              <a:defRPr/>
            </a:pPr>
            <a:r>
              <a:rPr kumimoji="1" lang="en-US" altLang="ja-JP" sz="1100">
                <a:solidFill>
                  <a:srgbClr val="000000"/>
                </a:solidFill>
                <a:latin typeface="Yu Gothic UI" panose="020B0500000000000000" pitchFamily="50" charset="-128"/>
                <a:ea typeface="Yu Gothic UI" panose="020B0500000000000000" pitchFamily="50" charset="-128"/>
              </a:rPr>
              <a:t>DX</a:t>
            </a:r>
            <a:r>
              <a:rPr kumimoji="1" lang="ja-JP" altLang="en-US" sz="1100">
                <a:solidFill>
                  <a:srgbClr val="000000"/>
                </a:solidFill>
                <a:latin typeface="Yu Gothic UI" panose="020B0500000000000000" pitchFamily="50" charset="-128"/>
                <a:ea typeface="Yu Gothic UI" panose="020B0500000000000000" pitchFamily="50" charset="-128"/>
              </a:rPr>
              <a:t>は、あらゆる行政分野・施策で進めていくものであることから、各々の</a:t>
            </a:r>
            <a:br>
              <a:rPr kumimoji="1" lang="en-US" altLang="ja-JP" sz="1100">
                <a:solidFill>
                  <a:srgbClr val="000000"/>
                </a:solidFill>
                <a:latin typeface="Yu Gothic UI" panose="020B0500000000000000" pitchFamily="50" charset="-128"/>
                <a:ea typeface="Yu Gothic UI" panose="020B0500000000000000" pitchFamily="50" charset="-128"/>
              </a:rPr>
            </a:br>
            <a:r>
              <a:rPr kumimoji="1" lang="ja-JP" altLang="en-US" sz="1100">
                <a:solidFill>
                  <a:srgbClr val="000000"/>
                </a:solidFill>
                <a:latin typeface="Yu Gothic UI" panose="020B0500000000000000" pitchFamily="50" charset="-128"/>
                <a:ea typeface="Yu Gothic UI" panose="020B0500000000000000" pitchFamily="50" charset="-128"/>
              </a:rPr>
              <a:t>事業を所管する各部局が主体となって積極的に取り組む必要があります。</a:t>
            </a:r>
            <a:endParaRPr kumimoji="1" lang="en-US" altLang="ja-JP" sz="1100">
              <a:solidFill>
                <a:srgbClr val="000000"/>
              </a:solidFill>
              <a:latin typeface="Yu Gothic UI" panose="020B0500000000000000" pitchFamily="50" charset="-128"/>
              <a:ea typeface="Yu Gothic UI" panose="020B0500000000000000" pitchFamily="50" charset="-128"/>
            </a:endParaRPr>
          </a:p>
          <a:p>
            <a:pPr marL="0" lvl="2">
              <a:lnSpc>
                <a:spcPts val="1400"/>
              </a:lnSpc>
              <a:spcAft>
                <a:spcPts val="600"/>
              </a:spcAft>
              <a:tabLst>
                <a:tab pos="361950" algn="l"/>
              </a:tabLst>
              <a:defRPr/>
            </a:pPr>
            <a:r>
              <a:rPr kumimoji="1" lang="ja-JP" altLang="en-US" sz="1100">
                <a:solidFill>
                  <a:srgbClr val="000000"/>
                </a:solidFill>
                <a:latin typeface="Yu Gothic UI" panose="020B0500000000000000" pitchFamily="50" charset="-128"/>
                <a:ea typeface="Yu Gothic UI" panose="020B0500000000000000" pitchFamily="50" charset="-128"/>
              </a:rPr>
              <a:t>そのためにも、デジタル統括室の役割として、各部局の取組への企画構想段階</a:t>
            </a:r>
            <a:r>
              <a:rPr kumimoji="1" lang="ja-JP" altLang="en-US" sz="1100">
                <a:latin typeface="Yu Gothic UI" panose="020B0500000000000000" pitchFamily="50" charset="-128"/>
                <a:ea typeface="Yu Gothic UI" panose="020B0500000000000000" pitchFamily="50" charset="-128"/>
              </a:rPr>
              <a:t>からの支援、</a:t>
            </a:r>
            <a:r>
              <a:rPr kumimoji="1" lang="en-US" altLang="ja-JP" sz="1100">
                <a:latin typeface="Yu Gothic UI" panose="020B0500000000000000" pitchFamily="50" charset="-128"/>
                <a:ea typeface="Yu Gothic UI" panose="020B0500000000000000" pitchFamily="50" charset="-128"/>
              </a:rPr>
              <a:t>DX</a:t>
            </a:r>
            <a:r>
              <a:rPr kumimoji="1" lang="ja-JP" altLang="en-US" sz="1100">
                <a:latin typeface="Yu Gothic UI" panose="020B0500000000000000" pitchFamily="50" charset="-128"/>
                <a:ea typeface="Yu Gothic UI" panose="020B0500000000000000" pitchFamily="50" charset="-128"/>
              </a:rPr>
              <a:t>人材の育成、民間事業者と共同での調査研究など全市的な</a:t>
            </a:r>
            <a:r>
              <a:rPr kumimoji="1" lang="en-US" altLang="ja-JP" sz="1100">
                <a:latin typeface="Yu Gothic UI" panose="020B0500000000000000" pitchFamily="50" charset="-128"/>
                <a:ea typeface="Yu Gothic UI" panose="020B0500000000000000" pitchFamily="50" charset="-128"/>
              </a:rPr>
              <a:t>DX</a:t>
            </a:r>
            <a:r>
              <a:rPr kumimoji="1" lang="ja-JP" altLang="en-US" sz="1100">
                <a:latin typeface="Yu Gothic UI" panose="020B0500000000000000" pitchFamily="50" charset="-128"/>
                <a:ea typeface="Yu Gothic UI" panose="020B0500000000000000" pitchFamily="50" charset="-128"/>
              </a:rPr>
              <a:t>推進に向けガバナンスの充実を図り、</a:t>
            </a:r>
            <a:r>
              <a:rPr lang="ja-JP" altLang="en-US" sz="1100">
                <a:latin typeface="Yu Gothic UI" panose="020B0500000000000000" pitchFamily="50" charset="-128"/>
                <a:ea typeface="Yu Gothic UI" panose="020B0500000000000000" pitchFamily="50" charset="-128"/>
              </a:rPr>
              <a:t>取組を推進していきます。</a:t>
            </a:r>
            <a:endParaRPr lang="en-US" altLang="ja-JP" sz="1100">
              <a:latin typeface="Yu Gothic UI" panose="020B0500000000000000" pitchFamily="50" charset="-128"/>
              <a:ea typeface="Yu Gothic UI" panose="020B0500000000000000" pitchFamily="50" charset="-128"/>
            </a:endParaRPr>
          </a:p>
          <a:p>
            <a:pPr marL="0" lvl="2">
              <a:lnSpc>
                <a:spcPts val="1400"/>
              </a:lnSpc>
              <a:spcAft>
                <a:spcPts val="600"/>
              </a:spcAft>
              <a:tabLst>
                <a:tab pos="361950" algn="l"/>
              </a:tabLst>
              <a:defRPr/>
            </a:pPr>
            <a:endParaRPr lang="en-US" altLang="ja-JP" sz="1100">
              <a:solidFill>
                <a:schemeClr val="bg2">
                  <a:lumMod val="10000"/>
                </a:schemeClr>
              </a:solidFill>
              <a:latin typeface="Yu Gothic UI" panose="020B0500000000000000" pitchFamily="50" charset="-128"/>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en-US" altLang="ja-JP" sz="1100">
                <a:solidFill>
                  <a:schemeClr val="bg2">
                    <a:lumMod val="10000"/>
                  </a:schemeClr>
                </a:solidFill>
                <a:latin typeface="Yu Gothic UI" panose="020B0500000000000000" pitchFamily="50" charset="-128"/>
                <a:ea typeface="Yu Gothic UI" panose="020B0500000000000000" pitchFamily="50" charset="-128"/>
              </a:rPr>
              <a:t>DX</a:t>
            </a:r>
            <a:r>
              <a:rPr lang="ja-JP" altLang="en-US" sz="1100">
                <a:solidFill>
                  <a:schemeClr val="bg2">
                    <a:lumMod val="10000"/>
                  </a:schemeClr>
                </a:solidFill>
                <a:latin typeface="Yu Gothic UI" panose="020B0500000000000000" pitchFamily="50" charset="-128"/>
                <a:ea typeface="Yu Gothic UI" panose="020B0500000000000000" pitchFamily="50" charset="-128"/>
              </a:rPr>
              <a:t>の成功事例を着実に増やすために各部局の取組を支援</a:t>
            </a:r>
            <a:endParaRPr lang="en-US" altLang="ja-JP" sz="1100">
              <a:solidFill>
                <a:schemeClr val="bg2">
                  <a:lumMod val="10000"/>
                </a:schemeClr>
              </a:solidFill>
              <a:latin typeface="Yu Gothic UI" panose="020B0500000000000000" pitchFamily="50" charset="-128"/>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en-US" altLang="ja-JP" sz="1100">
                <a:solidFill>
                  <a:schemeClr val="bg2">
                    <a:lumMod val="10000"/>
                  </a:schemeClr>
                </a:solidFill>
                <a:latin typeface="Yu Gothic UI" panose="020B0500000000000000" pitchFamily="50" charset="-128"/>
                <a:ea typeface="Yu Gothic UI" panose="020B0500000000000000" pitchFamily="50" charset="-128"/>
              </a:rPr>
              <a:t>DX</a:t>
            </a:r>
            <a:r>
              <a:rPr lang="ja-JP" altLang="en-US" sz="1100">
                <a:solidFill>
                  <a:schemeClr val="bg2">
                    <a:lumMod val="10000"/>
                  </a:schemeClr>
                </a:solidFill>
                <a:latin typeface="Yu Gothic UI" panose="020B0500000000000000" pitchFamily="50" charset="-128"/>
                <a:ea typeface="Yu Gothic UI" panose="020B0500000000000000" pitchFamily="50" charset="-128"/>
              </a:rPr>
              <a:t>を推進するための人材を育成</a:t>
            </a:r>
          </a:p>
        </p:txBody>
      </p:sp>
      <p:pic>
        <p:nvPicPr>
          <p:cNvPr id="7" name="図 6">
            <a:extLst>
              <a:ext uri="{FF2B5EF4-FFF2-40B4-BE49-F238E27FC236}">
                <a16:creationId xmlns:a16="http://schemas.microsoft.com/office/drawing/2014/main" id="{3C501A9C-3C18-63F5-7E94-AF47BCA84703}"/>
              </a:ext>
            </a:extLst>
          </p:cNvPr>
          <p:cNvPicPr preferRelativeResize="0">
            <a:picLocks/>
          </p:cNvPicPr>
          <p:nvPr/>
        </p:nvPicPr>
        <p:blipFill>
          <a:blip r:embed="rId3" cstate="screen">
            <a:extLst>
              <a:ext uri="{28A0092B-C50C-407E-A947-70E740481C1C}">
                <a14:useLocalDpi xmlns:a14="http://schemas.microsoft.com/office/drawing/2010/main"/>
              </a:ext>
            </a:extLst>
          </a:blip>
          <a:stretch>
            <a:fillRect/>
          </a:stretch>
        </p:blipFill>
        <p:spPr>
          <a:xfrm>
            <a:off x="6012000" y="2952000"/>
            <a:ext cx="2880000" cy="2700000"/>
          </a:xfrm>
          <a:prstGeom prst="rect">
            <a:avLst/>
          </a:prstGeom>
        </p:spPr>
      </p:pic>
      <p:sp>
        <p:nvSpPr>
          <p:cNvPr id="5" name="スライド番号プレースホルダー 2">
            <a:extLst>
              <a:ext uri="{FF2B5EF4-FFF2-40B4-BE49-F238E27FC236}">
                <a16:creationId xmlns:a16="http://schemas.microsoft.com/office/drawing/2014/main" id="{81C6A4B8-F8F7-74DA-84DB-40F590160918}"/>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z="1200" smtClean="0">
                <a:latin typeface="Yu Gothic UI" panose="020B0500000000000000" pitchFamily="50" charset="-128"/>
                <a:ea typeface="Yu Gothic UI" panose="020B0500000000000000" pitchFamily="50" charset="-128"/>
              </a:rPr>
              <a:t>101</a:t>
            </a:fld>
            <a:endParaRPr kumimoji="1" lang="en-GB" sz="120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67013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D62B1-E8D1-2721-CA4D-6B6B62B7370A}"/>
            </a:ext>
          </a:extLst>
        </p:cNvPr>
        <p:cNvGrpSpPr/>
        <p:nvPr/>
      </p:nvGrpSpPr>
      <p:grpSpPr>
        <a:xfrm>
          <a:off x="0" y="0"/>
          <a:ext cx="0" cy="0"/>
          <a:chOff x="0" y="0"/>
          <a:chExt cx="0" cy="0"/>
        </a:xfrm>
      </p:grpSpPr>
      <p:sp>
        <p:nvSpPr>
          <p:cNvPr id="46" name="スライド番号プレースホルダー 2">
            <a:extLst>
              <a:ext uri="{FF2B5EF4-FFF2-40B4-BE49-F238E27FC236}">
                <a16:creationId xmlns:a16="http://schemas.microsoft.com/office/drawing/2014/main" id="{98EA7A31-1DD2-3D32-38D2-8DB1B4FEF785}"/>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66</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860DB1F5-47DA-1D64-AB98-B6307D18C185}"/>
              </a:ext>
            </a:extLst>
          </p:cNvPr>
          <p:cNvSpPr>
            <a:spLocks noGrp="1"/>
          </p:cNvSpPr>
          <p:nvPr>
            <p:ph type="body" sz="quarter" idx="13"/>
          </p:nvPr>
        </p:nvSpPr>
        <p:spPr/>
        <p:txBody>
          <a:bodyPr/>
          <a:lstStyle/>
          <a:p>
            <a:r>
              <a:rPr lang="ja-JP" altLang="en-US"/>
              <a:t>主要な道路等の３次元データ化等デジタル技術の活用により維持管理の高度化が図られていること。</a:t>
            </a:r>
          </a:p>
        </p:txBody>
      </p:sp>
      <p:sp>
        <p:nvSpPr>
          <p:cNvPr id="31" name="テキスト プレースホルダー 30">
            <a:extLst>
              <a:ext uri="{FF2B5EF4-FFF2-40B4-BE49-F238E27FC236}">
                <a16:creationId xmlns:a16="http://schemas.microsoft.com/office/drawing/2014/main" id="{E05AAE90-C4FE-F925-18AA-BF5DA94FBC74}"/>
              </a:ext>
            </a:extLst>
          </p:cNvPr>
          <p:cNvSpPr>
            <a:spLocks noGrp="1"/>
          </p:cNvSpPr>
          <p:nvPr>
            <p:ph type="body" sz="quarter" idx="14"/>
          </p:nvPr>
        </p:nvSpPr>
        <p:spPr/>
        <p:txBody>
          <a:bodyPr/>
          <a:lstStyle/>
          <a:p>
            <a:pPr>
              <a:lnSpc>
                <a:spcPts val="1500"/>
              </a:lnSpc>
            </a:pPr>
            <a:r>
              <a:rPr lang="ja-JP" altLang="en-US" sz="1100">
                <a:latin typeface="Yu Gothic UI" panose="020B0500000000000000" pitchFamily="50" charset="-128"/>
                <a:ea typeface="Yu Gothic UI" panose="020B0500000000000000" pitchFamily="50" charset="-128"/>
              </a:rPr>
              <a:t>３次元データ等による維持管理を行うことで経年変化が見える化され、道路管理等職員の業務効率化及び道路利用者の安全性向上に寄与すること。</a:t>
            </a:r>
          </a:p>
        </p:txBody>
      </p:sp>
      <p:graphicFrame>
        <p:nvGraphicFramePr>
          <p:cNvPr id="33" name="表 32">
            <a:extLst>
              <a:ext uri="{FF2B5EF4-FFF2-40B4-BE49-F238E27FC236}">
                <a16:creationId xmlns:a16="http://schemas.microsoft.com/office/drawing/2014/main" id="{073469AC-3708-D41D-9475-81B866DDBF4D}"/>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5" name="テキスト プレースホルダー 3">
            <a:extLst>
              <a:ext uri="{FF2B5EF4-FFF2-40B4-BE49-F238E27FC236}">
                <a16:creationId xmlns:a16="http://schemas.microsoft.com/office/drawing/2014/main" id="{3E42DD74-EDCF-2432-C927-6F5C04DAECE3}"/>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夢洲において整備が進む道路等インフラ施設について、デジタル技術を活用して、夢洲の地盤・構造物のデータ化等に取り組み、維持管理（予防保全）の高度化につながる手法を検討する。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３次元データ化等デジタル技術の活動、維持管理の高度化が実現され、より安全・安心なまちづくりに寄与する。</a:t>
            </a:r>
          </a:p>
        </p:txBody>
      </p:sp>
      <p:sp>
        <p:nvSpPr>
          <p:cNvPr id="41" name="正方形/長方形 40">
            <a:extLst>
              <a:ext uri="{FF2B5EF4-FFF2-40B4-BE49-F238E27FC236}">
                <a16:creationId xmlns:a16="http://schemas.microsoft.com/office/drawing/2014/main" id="{3BFFA581-B39F-45D2-2C43-7F43D9923582}"/>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801BFDF1-5773-5E13-5567-7328E842DE6F}"/>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5" name="表プレースホルダー 20">
            <a:extLst>
              <a:ext uri="{FF2B5EF4-FFF2-40B4-BE49-F238E27FC236}">
                <a16:creationId xmlns:a16="http://schemas.microsoft.com/office/drawing/2014/main" id="{864F24C5-E9BB-0EA7-5EF6-869FAA908659}"/>
              </a:ext>
            </a:extLst>
          </p:cNvPr>
          <p:cNvGraphicFramePr>
            <a:graphicFrameLocks/>
          </p:cNvGraphicFramePr>
          <p:nvPr>
            <p:extLst>
              <p:ext uri="{D42A27DB-BD31-4B8C-83A1-F6EECF244321}">
                <p14:modId xmlns:p14="http://schemas.microsoft.com/office/powerpoint/2010/main" val="3902994402"/>
              </p:ext>
            </p:extLst>
          </p:nvPr>
        </p:nvGraphicFramePr>
        <p:xfrm>
          <a:off x="5979388" y="2651216"/>
          <a:ext cx="3390644" cy="1551078"/>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主要な道路の</a:t>
                      </a:r>
                      <a:r>
                        <a:rPr kumimoji="1" lang="en-US" altLang="ja-JP" sz="1000">
                          <a:solidFill>
                            <a:schemeClr val="tx1"/>
                          </a:solidFill>
                          <a:latin typeface="Yu Gothic UI" panose="020B0500000000000000" pitchFamily="50" charset="-128"/>
                          <a:ea typeface="Yu Gothic UI" panose="020B0500000000000000" pitchFamily="50" charset="-128"/>
                        </a:rPr>
                        <a:t>3</a:t>
                      </a:r>
                      <a:r>
                        <a:rPr kumimoji="1" lang="ja-JP" altLang="en-US" sz="1000">
                          <a:solidFill>
                            <a:schemeClr val="tx1"/>
                          </a:solidFill>
                          <a:latin typeface="Yu Gothic UI" panose="020B0500000000000000" pitchFamily="50" charset="-128"/>
                          <a:ea typeface="Yu Gothic UI" panose="020B0500000000000000" pitchFamily="50" charset="-128"/>
                        </a:rPr>
                        <a:t>次元データ作成</a:t>
                      </a:r>
                    </a:p>
                    <a:p>
                      <a:r>
                        <a:rPr kumimoji="1" lang="ja-JP" altLang="en-US" sz="1000">
                          <a:solidFill>
                            <a:schemeClr val="tx1"/>
                          </a:solidFill>
                          <a:latin typeface="Yu Gothic UI" panose="020B0500000000000000" pitchFamily="50" charset="-128"/>
                          <a:ea typeface="Yu Gothic UI" panose="020B0500000000000000" pitchFamily="50" charset="-128"/>
                        </a:rPr>
                        <a:t>道路情報収集方法の抽出</a:t>
                      </a:r>
                    </a:p>
                  </a:txBody>
                  <a:tcPr anchor="ctr">
                    <a:solidFill>
                      <a:srgbClr val="FCEAED"/>
                    </a:solidFill>
                  </a:tcPr>
                </a:tc>
                <a:extLst>
                  <a:ext uri="{0D108BD9-81ED-4DB2-BD59-A6C34878D82A}">
                    <a16:rowId xmlns:a16="http://schemas.microsoft.com/office/drawing/2014/main" val="137827545"/>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rowSpan="2">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インフラ情報プラットフォームの構築</a:t>
                      </a:r>
                    </a:p>
                    <a:p>
                      <a:r>
                        <a:rPr kumimoji="1" lang="en-US" altLang="ja-JP" sz="1000">
                          <a:solidFill>
                            <a:schemeClr val="tx1"/>
                          </a:solidFill>
                          <a:latin typeface="Yu Gothic UI" panose="020B0500000000000000" pitchFamily="50" charset="-128"/>
                          <a:ea typeface="Yu Gothic UI" panose="020B0500000000000000" pitchFamily="50" charset="-128"/>
                        </a:rPr>
                        <a:t>AI</a:t>
                      </a:r>
                      <a:r>
                        <a:rPr kumimoji="1" lang="ja-JP" altLang="en-US" sz="1000">
                          <a:solidFill>
                            <a:schemeClr val="tx1"/>
                          </a:solidFill>
                          <a:latin typeface="Yu Gothic UI" panose="020B0500000000000000" pitchFamily="50" charset="-128"/>
                          <a:ea typeface="Yu Gothic UI" panose="020B0500000000000000" pitchFamily="50" charset="-128"/>
                        </a:rPr>
                        <a:t>等を活用した道路情報の収集方法及び分析システムの開発</a:t>
                      </a:r>
                    </a:p>
                  </a:txBody>
                  <a:tcPr anchor="ctr">
                    <a:solidFill>
                      <a:srgbClr val="FCEAED"/>
                    </a:solidFill>
                  </a:tcPr>
                </a:tc>
                <a:extLst>
                  <a:ext uri="{0D108BD9-81ED-4DB2-BD59-A6C34878D82A}">
                    <a16:rowId xmlns:a16="http://schemas.microsoft.com/office/drawing/2014/main" val="3387827350"/>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vMerge="1">
                  <a:txBody>
                    <a:bodyPr/>
                    <a:lstStyle/>
                    <a:p>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011694763"/>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インフラ情報プラットフォーム上での検証</a:t>
                      </a: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5" name="グループ化 4">
            <a:extLst>
              <a:ext uri="{FF2B5EF4-FFF2-40B4-BE49-F238E27FC236}">
                <a16:creationId xmlns:a16="http://schemas.microsoft.com/office/drawing/2014/main" id="{53C4F6CA-AF44-07F0-B2C4-3349C302E64A}"/>
              </a:ext>
            </a:extLst>
          </p:cNvPr>
          <p:cNvGrpSpPr/>
          <p:nvPr/>
        </p:nvGrpSpPr>
        <p:grpSpPr>
          <a:xfrm>
            <a:off x="4881838" y="4651080"/>
            <a:ext cx="1157494" cy="243520"/>
            <a:chOff x="528309" y="7695403"/>
            <a:chExt cx="1157494" cy="243520"/>
          </a:xfrm>
        </p:grpSpPr>
        <p:sp>
          <p:nvSpPr>
            <p:cNvPr id="6" name="正方形/長方形 5">
              <a:extLst>
                <a:ext uri="{FF2B5EF4-FFF2-40B4-BE49-F238E27FC236}">
                  <a16:creationId xmlns:a16="http://schemas.microsoft.com/office/drawing/2014/main" id="{689FA631-EEEA-1AF7-364F-5C375F11CC7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D517FA09-40D3-F841-827A-30B79A52ECB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 name="正方形/長方形 7">
            <a:extLst>
              <a:ext uri="{FF2B5EF4-FFF2-40B4-BE49-F238E27FC236}">
                <a16:creationId xmlns:a16="http://schemas.microsoft.com/office/drawing/2014/main" id="{7C01A480-916F-D860-A7BE-3FF20EFCE2F7}"/>
              </a:ext>
            </a:extLst>
          </p:cNvPr>
          <p:cNvSpPr/>
          <p:nvPr/>
        </p:nvSpPr>
        <p:spPr>
          <a:xfrm>
            <a:off x="6972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090CBF30-88AC-E5FD-82BE-E09EC997FA71}"/>
              </a:ext>
            </a:extLst>
          </p:cNvPr>
          <p:cNvSpPr/>
          <p:nvPr/>
        </p:nvSpPr>
        <p:spPr>
          <a:xfrm>
            <a:off x="5928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1" name="正方形/長方形 10">
            <a:extLst>
              <a:ext uri="{FF2B5EF4-FFF2-40B4-BE49-F238E27FC236}">
                <a16:creationId xmlns:a16="http://schemas.microsoft.com/office/drawing/2014/main" id="{4FBEDFFA-2B91-4EC6-5C01-B490DEDD08F6}"/>
              </a:ext>
            </a:extLst>
          </p:cNvPr>
          <p:cNvSpPr/>
          <p:nvPr/>
        </p:nvSpPr>
        <p:spPr>
          <a:xfrm>
            <a:off x="8016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2" name="テキスト ボックス 11">
            <a:extLst>
              <a:ext uri="{FF2B5EF4-FFF2-40B4-BE49-F238E27FC236}">
                <a16:creationId xmlns:a16="http://schemas.microsoft.com/office/drawing/2014/main" id="{35BB5739-2D47-C28B-AE01-ED1A8F7FC5C6}"/>
              </a:ext>
            </a:extLst>
          </p:cNvPr>
          <p:cNvSpPr txBox="1"/>
          <p:nvPr/>
        </p:nvSpPr>
        <p:spPr>
          <a:xfrm>
            <a:off x="4881838" y="53178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3</a:t>
            </a:r>
            <a:r>
              <a:rPr kumimoji="1" lang="ja-JP" altLang="en-US" sz="1000" b="1">
                <a:solidFill>
                  <a:srgbClr val="FFFFFF"/>
                </a:solidFill>
                <a:latin typeface="Yu Gothic UI" panose="020B0500000000000000" pitchFamily="50" charset="-128"/>
                <a:ea typeface="Yu Gothic UI" panose="020B0500000000000000" pitchFamily="50" charset="-128"/>
              </a:rPr>
              <a:t>次元データ</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の活用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3" name="テキスト ボックス 12">
            <a:extLst>
              <a:ext uri="{FF2B5EF4-FFF2-40B4-BE49-F238E27FC236}">
                <a16:creationId xmlns:a16="http://schemas.microsoft.com/office/drawing/2014/main" id="{F7C4EF74-C605-7FF2-001B-0C1028A8E4D3}"/>
              </a:ext>
            </a:extLst>
          </p:cNvPr>
          <p:cNvSpPr txBox="1"/>
          <p:nvPr/>
        </p:nvSpPr>
        <p:spPr>
          <a:xfrm>
            <a:off x="4881838" y="5859343"/>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道路情報の収集</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4" name="ホームベース 30">
            <a:extLst>
              <a:ext uri="{FF2B5EF4-FFF2-40B4-BE49-F238E27FC236}">
                <a16:creationId xmlns:a16="http://schemas.microsoft.com/office/drawing/2014/main" id="{FA80084A-D6F9-B982-858B-FAF87F0DFEEE}"/>
              </a:ext>
            </a:extLst>
          </p:cNvPr>
          <p:cNvSpPr/>
          <p:nvPr/>
        </p:nvSpPr>
        <p:spPr>
          <a:xfrm>
            <a:off x="5928478" y="53178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en-US" altLang="ja-JP" sz="900">
                <a:solidFill>
                  <a:schemeClr val="tx1"/>
                </a:solidFill>
                <a:latin typeface="Yu Gothic UI" panose="020B0500000000000000" pitchFamily="50" charset="-128"/>
                <a:ea typeface="Yu Gothic UI" panose="020B0500000000000000" pitchFamily="50" charset="-128"/>
              </a:rPr>
              <a:t>3D</a:t>
            </a:r>
            <a:r>
              <a:rPr kumimoji="1" lang="ja-JP" altLang="en-US" sz="900">
                <a:solidFill>
                  <a:schemeClr val="tx1"/>
                </a:solidFill>
                <a:latin typeface="Yu Gothic UI" panose="020B0500000000000000" pitchFamily="50" charset="-128"/>
                <a:ea typeface="Yu Gothic UI" panose="020B0500000000000000" pitchFamily="50" charset="-128"/>
              </a:rPr>
              <a:t>モデル作成</a:t>
            </a:r>
          </a:p>
        </p:txBody>
      </p:sp>
      <p:sp>
        <p:nvSpPr>
          <p:cNvPr id="17" name="ホームベース 30">
            <a:extLst>
              <a:ext uri="{FF2B5EF4-FFF2-40B4-BE49-F238E27FC236}">
                <a16:creationId xmlns:a16="http://schemas.microsoft.com/office/drawing/2014/main" id="{2A8DEE44-7B3F-9425-69CF-D46975732F18}"/>
              </a:ext>
            </a:extLst>
          </p:cNvPr>
          <p:cNvSpPr/>
          <p:nvPr/>
        </p:nvSpPr>
        <p:spPr>
          <a:xfrm>
            <a:off x="5928478" y="5859343"/>
            <a:ext cx="2072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道路情報収集の実施</a:t>
            </a:r>
          </a:p>
        </p:txBody>
      </p:sp>
      <p:sp>
        <p:nvSpPr>
          <p:cNvPr id="15" name="テキスト プレースホルダー 12">
            <a:extLst>
              <a:ext uri="{FF2B5EF4-FFF2-40B4-BE49-F238E27FC236}">
                <a16:creationId xmlns:a16="http://schemas.microsoft.com/office/drawing/2014/main" id="{42429AF7-68F5-B29E-3392-AAB5A485CDDB}"/>
              </a:ext>
            </a:extLst>
          </p:cNvPr>
          <p:cNvSpPr txBox="1">
            <a:spLocks/>
          </p:cNvSpPr>
          <p:nvPr/>
        </p:nvSpPr>
        <p:spPr>
          <a:xfrm>
            <a:off x="457200" y="29718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a:t>2024</a:t>
            </a:r>
            <a:r>
              <a:rPr lang="ja-JP" altLang="en-US" sz="1100"/>
              <a:t>年度に</a:t>
            </a:r>
            <a:r>
              <a:rPr lang="ja-JP" altLang="en-US">
                <a:solidFill>
                  <a:srgbClr val="000000"/>
                </a:solidFill>
                <a:latin typeface="Yu Gothic UI" panose="020B0500000000000000" pitchFamily="50" charset="-128"/>
                <a:ea typeface="Yu Gothic UI" panose="020B0500000000000000" pitchFamily="50" charset="-128"/>
              </a:rPr>
              <a:t>施設</a:t>
            </a:r>
            <a:r>
              <a:rPr lang="ja-JP" altLang="en-US" sz="1100"/>
              <a:t>の見える化に向け、基盤となる主要な道路・埋設管等の３次元データを作成。また、</a:t>
            </a:r>
            <a:r>
              <a:rPr lang="en-US" altLang="ja-JP">
                <a:latin typeface="+mn-ea"/>
              </a:rPr>
              <a:t>AI</a:t>
            </a:r>
            <a:r>
              <a:rPr lang="ja-JP" altLang="en-US" sz="1100">
                <a:latin typeface="+mn-ea"/>
              </a:rPr>
              <a:t>を</a:t>
            </a:r>
            <a:r>
              <a:rPr lang="ja-JP" altLang="en-US" sz="1100"/>
              <a:t>活用した舗装損傷の自動検知やライブカメラによる車両交通量の把握等、維持管理に必要な道路情報の収集方法等を検討。</a:t>
            </a:r>
          </a:p>
        </p:txBody>
      </p:sp>
      <p:grpSp>
        <p:nvGrpSpPr>
          <p:cNvPr id="16" name="グループ化 15">
            <a:extLst>
              <a:ext uri="{FF2B5EF4-FFF2-40B4-BE49-F238E27FC236}">
                <a16:creationId xmlns:a16="http://schemas.microsoft.com/office/drawing/2014/main" id="{D474A9DA-D369-AD19-C5F0-3002DBA741E0}"/>
              </a:ext>
            </a:extLst>
          </p:cNvPr>
          <p:cNvGrpSpPr/>
          <p:nvPr/>
        </p:nvGrpSpPr>
        <p:grpSpPr>
          <a:xfrm>
            <a:off x="447675" y="2667000"/>
            <a:ext cx="1375502" cy="243520"/>
            <a:chOff x="528309" y="7695403"/>
            <a:chExt cx="1375502" cy="243520"/>
          </a:xfrm>
        </p:grpSpPr>
        <p:sp>
          <p:nvSpPr>
            <p:cNvPr id="18" name="正方形/長方形 17">
              <a:extLst>
                <a:ext uri="{FF2B5EF4-FFF2-40B4-BE49-F238E27FC236}">
                  <a16:creationId xmlns:a16="http://schemas.microsoft.com/office/drawing/2014/main" id="{7772E32A-DE96-C0D9-C191-5DE7112EEFE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BCAAD9F4-70EB-E590-F8C2-8AB30EA6BDA7}"/>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1" name="テキスト ボックス 20">
            <a:extLst>
              <a:ext uri="{FF2B5EF4-FFF2-40B4-BE49-F238E27FC236}">
                <a16:creationId xmlns:a16="http://schemas.microsoft.com/office/drawing/2014/main" id="{09A891B8-B88C-148C-495C-1E4F2EDD8682}"/>
              </a:ext>
            </a:extLst>
          </p:cNvPr>
          <p:cNvSpPr txBox="1"/>
          <p:nvPr/>
        </p:nvSpPr>
        <p:spPr>
          <a:xfrm>
            <a:off x="838200" y="5334000"/>
            <a:ext cx="1676400" cy="228601"/>
          </a:xfrm>
          <a:prstGeom prst="rect">
            <a:avLst/>
          </a:prstGeom>
          <a:noFill/>
          <a:ln>
            <a:noFill/>
          </a:ln>
        </p:spPr>
        <p:txBody>
          <a:bodyPr wrap="square" lIns="117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0" lvl="2">
              <a:spcAft>
                <a:spcPts val="488"/>
              </a:spcAft>
              <a:tabLst>
                <a:tab pos="294084" algn="l"/>
              </a:tabLst>
              <a:defRPr/>
            </a:pPr>
            <a:r>
              <a:rPr lang="ja-JP" altLang="en-US" sz="1000" b="1">
                <a:solidFill>
                  <a:srgbClr val="000000"/>
                </a:solidFill>
                <a:latin typeface="Yu Gothic UI" panose="020B0500000000000000" pitchFamily="50" charset="-128"/>
                <a:ea typeface="Yu Gothic UI" panose="020B0500000000000000" pitchFamily="50" charset="-128"/>
              </a:rPr>
              <a:t>夢洲南高架橋 </a:t>
            </a:r>
            <a:r>
              <a:rPr lang="en-US" altLang="ja-JP" sz="1000" b="1">
                <a:solidFill>
                  <a:srgbClr val="000000"/>
                </a:solidFill>
                <a:latin typeface="Yu Gothic UI" panose="020B0500000000000000" pitchFamily="50" charset="-128"/>
                <a:ea typeface="Yu Gothic UI" panose="020B0500000000000000" pitchFamily="50" charset="-128"/>
              </a:rPr>
              <a:t>3</a:t>
            </a:r>
            <a:r>
              <a:rPr lang="ja-JP" altLang="en-US" sz="1000" b="1">
                <a:solidFill>
                  <a:srgbClr val="000000"/>
                </a:solidFill>
                <a:latin typeface="Yu Gothic UI" panose="020B0500000000000000" pitchFamily="50" charset="-128"/>
                <a:ea typeface="Yu Gothic UI" panose="020B0500000000000000" pitchFamily="50" charset="-128"/>
              </a:rPr>
              <a:t>次元</a:t>
            </a:r>
            <a:br>
              <a:rPr lang="en-US" altLang="ja-JP" sz="1000" b="1">
                <a:solidFill>
                  <a:srgbClr val="000000"/>
                </a:solidFill>
                <a:latin typeface="Yu Gothic UI" panose="020B0500000000000000" pitchFamily="50" charset="-128"/>
                <a:ea typeface="Yu Gothic UI" panose="020B0500000000000000" pitchFamily="50" charset="-128"/>
              </a:rPr>
            </a:br>
            <a:r>
              <a:rPr lang="ja-JP" altLang="en-US" sz="1000" b="1">
                <a:solidFill>
                  <a:srgbClr val="000000"/>
                </a:solidFill>
                <a:latin typeface="Yu Gothic UI" panose="020B0500000000000000" pitchFamily="50" charset="-128"/>
                <a:ea typeface="Yu Gothic UI" panose="020B0500000000000000" pitchFamily="50" charset="-128"/>
              </a:rPr>
              <a:t>　　（</a:t>
            </a:r>
            <a:r>
              <a:rPr lang="en-US" altLang="ja-JP" sz="1000" b="1">
                <a:solidFill>
                  <a:srgbClr val="000000"/>
                </a:solidFill>
                <a:latin typeface="Yu Gothic UI" panose="020B0500000000000000" pitchFamily="50" charset="-128"/>
                <a:ea typeface="Yu Gothic UI" panose="020B0500000000000000" pitchFamily="50" charset="-128"/>
              </a:rPr>
              <a:t>BIM/CIM</a:t>
            </a:r>
            <a:r>
              <a:rPr lang="ja-JP" altLang="en-US" sz="1000" b="1">
                <a:solidFill>
                  <a:srgbClr val="000000"/>
                </a:solidFill>
                <a:latin typeface="Yu Gothic UI" panose="020B0500000000000000" pitchFamily="50" charset="-128"/>
                <a:ea typeface="Yu Gothic UI" panose="020B0500000000000000" pitchFamily="50" charset="-128"/>
              </a:rPr>
              <a:t>）モデル</a:t>
            </a:r>
          </a:p>
        </p:txBody>
      </p:sp>
      <p:pic>
        <p:nvPicPr>
          <p:cNvPr id="22" name="図 21">
            <a:extLst>
              <a:ext uri="{FF2B5EF4-FFF2-40B4-BE49-F238E27FC236}">
                <a16:creationId xmlns:a16="http://schemas.microsoft.com/office/drawing/2014/main" id="{A9BBC009-5A09-408F-82D3-1AB6273DE5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400" y="4495800"/>
            <a:ext cx="2082380" cy="799684"/>
          </a:xfrm>
          <a:prstGeom prst="rect">
            <a:avLst/>
          </a:prstGeom>
        </p:spPr>
      </p:pic>
      <p:sp>
        <p:nvSpPr>
          <p:cNvPr id="23" name="テキスト ボックス 22">
            <a:extLst>
              <a:ext uri="{FF2B5EF4-FFF2-40B4-BE49-F238E27FC236}">
                <a16:creationId xmlns:a16="http://schemas.microsoft.com/office/drawing/2014/main" id="{D6383775-8AB8-BB75-E66D-BACCBC085F16}"/>
              </a:ext>
            </a:extLst>
          </p:cNvPr>
          <p:cNvSpPr txBox="1"/>
          <p:nvPr/>
        </p:nvSpPr>
        <p:spPr>
          <a:xfrm>
            <a:off x="2971800" y="5638800"/>
            <a:ext cx="1752599" cy="223759"/>
          </a:xfrm>
          <a:prstGeom prst="rect">
            <a:avLst/>
          </a:prstGeom>
          <a:noFill/>
          <a:ln>
            <a:noFill/>
          </a:ln>
        </p:spPr>
        <p:txBody>
          <a:bodyPr wrap="square" lIns="117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0" lvl="2">
              <a:spcAft>
                <a:spcPts val="488"/>
              </a:spcAft>
              <a:tabLst>
                <a:tab pos="294084" algn="l"/>
              </a:tabLst>
              <a:defRPr/>
            </a:pPr>
            <a:r>
              <a:rPr lang="ja-JP" altLang="en-US" sz="1000" b="1">
                <a:solidFill>
                  <a:srgbClr val="000000"/>
                </a:solidFill>
                <a:latin typeface="Yu Gothic UI" panose="020B0500000000000000" pitchFamily="50" charset="-128"/>
                <a:ea typeface="Yu Gothic UI" panose="020B0500000000000000" pitchFamily="50" charset="-128"/>
              </a:rPr>
              <a:t>ライブカメラの映像</a:t>
            </a:r>
            <a:br>
              <a:rPr lang="en-US" altLang="ja-JP" sz="1000" b="1">
                <a:solidFill>
                  <a:srgbClr val="000000"/>
                </a:solidFill>
                <a:latin typeface="Yu Gothic UI" panose="020B0500000000000000" pitchFamily="50" charset="-128"/>
                <a:ea typeface="Yu Gothic UI" panose="020B0500000000000000" pitchFamily="50" charset="-128"/>
              </a:rPr>
            </a:br>
            <a:r>
              <a:rPr lang="ja-JP" altLang="en-US" sz="1000" b="1">
                <a:solidFill>
                  <a:srgbClr val="000000"/>
                </a:solidFill>
                <a:latin typeface="Yu Gothic UI" panose="020B0500000000000000" pitchFamily="50" charset="-128"/>
                <a:ea typeface="Yu Gothic UI" panose="020B0500000000000000" pitchFamily="50" charset="-128"/>
              </a:rPr>
              <a:t>　　（舞洲東交差点）</a:t>
            </a:r>
          </a:p>
        </p:txBody>
      </p:sp>
      <p:grpSp>
        <p:nvGrpSpPr>
          <p:cNvPr id="24" name="グループ化 23">
            <a:extLst>
              <a:ext uri="{FF2B5EF4-FFF2-40B4-BE49-F238E27FC236}">
                <a16:creationId xmlns:a16="http://schemas.microsoft.com/office/drawing/2014/main" id="{F60C79D9-5D06-F38E-6C4A-7B5BB7422C13}"/>
              </a:ext>
            </a:extLst>
          </p:cNvPr>
          <p:cNvGrpSpPr/>
          <p:nvPr/>
        </p:nvGrpSpPr>
        <p:grpSpPr>
          <a:xfrm>
            <a:off x="2667000" y="4495800"/>
            <a:ext cx="1875091" cy="1135699"/>
            <a:chOff x="3910214" y="5012646"/>
            <a:chExt cx="2166667" cy="1218750"/>
          </a:xfrm>
        </p:grpSpPr>
        <p:pic>
          <p:nvPicPr>
            <p:cNvPr id="25" name="図 24" descr="道路, シーン が含まれている画像&#10;&#10;自動的に生成された説明">
              <a:extLst>
                <a:ext uri="{FF2B5EF4-FFF2-40B4-BE49-F238E27FC236}">
                  <a16:creationId xmlns:a16="http://schemas.microsoft.com/office/drawing/2014/main" id="{E4F565FD-268D-7FD5-A027-8DEA2394A7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0214" y="5012646"/>
              <a:ext cx="2166667" cy="1218750"/>
            </a:xfrm>
            <a:prstGeom prst="rect">
              <a:avLst/>
            </a:prstGeom>
          </p:spPr>
        </p:pic>
        <p:sp>
          <p:nvSpPr>
            <p:cNvPr id="26" name="正方形/長方形 25">
              <a:extLst>
                <a:ext uri="{FF2B5EF4-FFF2-40B4-BE49-F238E27FC236}">
                  <a16:creationId xmlns:a16="http://schemas.microsoft.com/office/drawing/2014/main" id="{C6B9C609-884B-8863-0EBF-A2594A728F60}"/>
                </a:ext>
              </a:extLst>
            </p:cNvPr>
            <p:cNvSpPr/>
            <p:nvPr/>
          </p:nvSpPr>
          <p:spPr>
            <a:xfrm>
              <a:off x="5303520" y="5814567"/>
              <a:ext cx="269240" cy="2250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black"/>
                </a:solidFill>
                <a:latin typeface="Yu Gothic UI" panose="020B0500000000000000" pitchFamily="50" charset="-128"/>
                <a:ea typeface="Yu Gothic UI" panose="020B0500000000000000" pitchFamily="50" charset="-128"/>
              </a:endParaRPr>
            </a:p>
          </p:txBody>
        </p:sp>
        <p:sp>
          <p:nvSpPr>
            <p:cNvPr id="27" name="正方形/長方形 26">
              <a:extLst>
                <a:ext uri="{FF2B5EF4-FFF2-40B4-BE49-F238E27FC236}">
                  <a16:creationId xmlns:a16="http://schemas.microsoft.com/office/drawing/2014/main" id="{7146E791-B238-88FB-EE14-EB887BB7961F}"/>
                </a:ext>
              </a:extLst>
            </p:cNvPr>
            <p:cNvSpPr/>
            <p:nvPr/>
          </p:nvSpPr>
          <p:spPr>
            <a:xfrm>
              <a:off x="5065997" y="5608320"/>
              <a:ext cx="304445" cy="2250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black"/>
                </a:solidFill>
                <a:latin typeface="Yu Gothic UI" panose="020B0500000000000000" pitchFamily="50" charset="-128"/>
                <a:ea typeface="Yu Gothic UI" panose="020B0500000000000000" pitchFamily="50" charset="-128"/>
              </a:endParaRPr>
            </a:p>
          </p:txBody>
        </p:sp>
        <p:sp>
          <p:nvSpPr>
            <p:cNvPr id="28" name="正方形/長方形 27">
              <a:extLst>
                <a:ext uri="{FF2B5EF4-FFF2-40B4-BE49-F238E27FC236}">
                  <a16:creationId xmlns:a16="http://schemas.microsoft.com/office/drawing/2014/main" id="{F891D0C4-0411-6118-D5FD-EA385B6BE5CF}"/>
                </a:ext>
              </a:extLst>
            </p:cNvPr>
            <p:cNvSpPr/>
            <p:nvPr/>
          </p:nvSpPr>
          <p:spPr>
            <a:xfrm>
              <a:off x="4859447" y="5608320"/>
              <a:ext cx="166786" cy="1623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black"/>
                </a:solidFill>
                <a:latin typeface="Yu Gothic UI" panose="020B0500000000000000" pitchFamily="50" charset="-128"/>
                <a:ea typeface="Yu Gothic UI" panose="020B0500000000000000" pitchFamily="50" charset="-128"/>
              </a:endParaRPr>
            </a:p>
          </p:txBody>
        </p:sp>
      </p:grpSp>
      <p:sp>
        <p:nvSpPr>
          <p:cNvPr id="29" name="ホームベース 30">
            <a:extLst>
              <a:ext uri="{FF2B5EF4-FFF2-40B4-BE49-F238E27FC236}">
                <a16:creationId xmlns:a16="http://schemas.microsoft.com/office/drawing/2014/main" id="{5D439F3F-2002-1703-B332-C7373609F9EC}"/>
              </a:ext>
            </a:extLst>
          </p:cNvPr>
          <p:cNvSpPr/>
          <p:nvPr/>
        </p:nvSpPr>
        <p:spPr>
          <a:xfrm>
            <a:off x="6995278" y="53178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インフラ情報プラットフォームの構築</a:t>
            </a:r>
          </a:p>
        </p:txBody>
      </p:sp>
      <p:sp>
        <p:nvSpPr>
          <p:cNvPr id="30" name="ホームベース 30">
            <a:extLst>
              <a:ext uri="{FF2B5EF4-FFF2-40B4-BE49-F238E27FC236}">
                <a16:creationId xmlns:a16="http://schemas.microsoft.com/office/drawing/2014/main" id="{029C894E-0276-1BF9-5B82-89CF08107F94}"/>
              </a:ext>
            </a:extLst>
          </p:cNvPr>
          <p:cNvSpPr/>
          <p:nvPr/>
        </p:nvSpPr>
        <p:spPr>
          <a:xfrm>
            <a:off x="8062078" y="53178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インフラ情報プラットフォーム上での検証</a:t>
            </a:r>
          </a:p>
        </p:txBody>
      </p:sp>
      <p:sp>
        <p:nvSpPr>
          <p:cNvPr id="32" name="ホームベース 30">
            <a:extLst>
              <a:ext uri="{FF2B5EF4-FFF2-40B4-BE49-F238E27FC236}">
                <a16:creationId xmlns:a16="http://schemas.microsoft.com/office/drawing/2014/main" id="{F00A49FD-3CAA-F0FE-F509-97E193079DC3}"/>
              </a:ext>
            </a:extLst>
          </p:cNvPr>
          <p:cNvSpPr/>
          <p:nvPr/>
        </p:nvSpPr>
        <p:spPr>
          <a:xfrm>
            <a:off x="8062078" y="5859343"/>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維持管理への</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活用</a:t>
            </a:r>
          </a:p>
        </p:txBody>
      </p:sp>
      <p:grpSp>
        <p:nvGrpSpPr>
          <p:cNvPr id="36" name="グループ化 35">
            <a:extLst>
              <a:ext uri="{FF2B5EF4-FFF2-40B4-BE49-F238E27FC236}">
                <a16:creationId xmlns:a16="http://schemas.microsoft.com/office/drawing/2014/main" id="{3BE76462-553D-98B2-9984-86E47B1438BD}"/>
              </a:ext>
            </a:extLst>
          </p:cNvPr>
          <p:cNvGrpSpPr/>
          <p:nvPr/>
        </p:nvGrpSpPr>
        <p:grpSpPr>
          <a:xfrm>
            <a:off x="4881600" y="892800"/>
            <a:ext cx="2011895" cy="243520"/>
            <a:chOff x="528309" y="3016181"/>
            <a:chExt cx="2011895" cy="243520"/>
          </a:xfrm>
        </p:grpSpPr>
        <p:sp>
          <p:nvSpPr>
            <p:cNvPr id="37" name="正方形/長方形 36">
              <a:extLst>
                <a:ext uri="{FF2B5EF4-FFF2-40B4-BE49-F238E27FC236}">
                  <a16:creationId xmlns:a16="http://schemas.microsoft.com/office/drawing/2014/main" id="{34F88E89-9A44-83C1-194E-A99FD720BDF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8" name="テキスト ボックス 37">
              <a:extLst>
                <a:ext uri="{FF2B5EF4-FFF2-40B4-BE49-F238E27FC236}">
                  <a16:creationId xmlns:a16="http://schemas.microsoft.com/office/drawing/2014/main" id="{845B5362-75A6-D5A9-63AE-A76177E03272}"/>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4" name="タイトル 8">
            <a:extLst>
              <a:ext uri="{FF2B5EF4-FFF2-40B4-BE49-F238E27FC236}">
                <a16:creationId xmlns:a16="http://schemas.microsoft.com/office/drawing/2014/main" id="{88114658-904F-226A-F9A2-8E78CEFA7AD1}"/>
              </a:ext>
            </a:extLst>
          </p:cNvPr>
          <p:cNvSpPr>
            <a:spLocks noGrp="1"/>
          </p:cNvSpPr>
          <p:nvPr>
            <p:ph type="title"/>
          </p:nvPr>
        </p:nvSpPr>
        <p:spPr>
          <a:xfrm>
            <a:off x="446400" y="85725"/>
            <a:ext cx="4737911" cy="728793"/>
          </a:xfrm>
        </p:spPr>
        <p:txBody>
          <a:bodyPr/>
          <a:lstStyle/>
          <a:p>
            <a:r>
              <a:rPr lang="ja-JP" altLang="en-US"/>
              <a:t>夢洲の道路・護岸の</a:t>
            </a:r>
            <a:r>
              <a:rPr lang="en-US" altLang="ja-JP"/>
              <a:t>BIM/CIM</a:t>
            </a:r>
            <a:r>
              <a:rPr lang="ja-JP" altLang="en-US"/>
              <a:t>化等</a:t>
            </a:r>
            <a:br>
              <a:rPr lang="en-US" altLang="ja-JP"/>
            </a:br>
            <a:r>
              <a:rPr lang="ja-JP" altLang="en-US"/>
              <a:t>　による維持管理の高度化</a:t>
            </a:r>
          </a:p>
        </p:txBody>
      </p:sp>
    </p:spTree>
    <p:extLst>
      <p:ext uri="{BB962C8B-B14F-4D97-AF65-F5344CB8AC3E}">
        <p14:creationId xmlns:p14="http://schemas.microsoft.com/office/powerpoint/2010/main" val="2318834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0ED2E-9B6F-F926-8F88-BE76572FFD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56550D8-6A3B-BA66-07CE-0F1B642E4D6B}"/>
              </a:ext>
            </a:extLst>
          </p:cNvPr>
          <p:cNvSpPr>
            <a:spLocks noGrp="1"/>
          </p:cNvSpPr>
          <p:nvPr>
            <p:ph type="title"/>
          </p:nvPr>
        </p:nvSpPr>
        <p:spPr/>
        <p:txBody>
          <a:bodyPr/>
          <a:lstStyle/>
          <a:p>
            <a:r>
              <a:rPr lang="en-US" altLang="ja-JP"/>
              <a:t>DX</a:t>
            </a:r>
            <a:r>
              <a:rPr lang="ja-JP" altLang="en-US"/>
              <a:t>の成功事例を着実に増やすために</a:t>
            </a:r>
            <a:br>
              <a:rPr lang="ja-JP" altLang="en-US"/>
            </a:br>
            <a:r>
              <a:rPr lang="ja-JP" altLang="en-US"/>
              <a:t>各部局の取組を支援</a:t>
            </a:r>
          </a:p>
        </p:txBody>
      </p:sp>
      <p:sp>
        <p:nvSpPr>
          <p:cNvPr id="3" name="スライド番号プレースホルダー 2">
            <a:extLst>
              <a:ext uri="{FF2B5EF4-FFF2-40B4-BE49-F238E27FC236}">
                <a16:creationId xmlns:a16="http://schemas.microsoft.com/office/drawing/2014/main" id="{29181816-0A34-93F6-1FC8-1B2919A0C717}"/>
              </a:ext>
            </a:extLst>
          </p:cNvPr>
          <p:cNvSpPr>
            <a:spLocks noGrp="1"/>
          </p:cNvSpPr>
          <p:nvPr>
            <p:ph type="sldNum" sz="quarter" idx="4294967295"/>
          </p:nvPr>
        </p:nvSpPr>
        <p:spPr>
          <a:xfrm>
            <a:off x="7620000" y="6497638"/>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92" name="正方形/長方形 15">
            <a:extLst>
              <a:ext uri="{FF2B5EF4-FFF2-40B4-BE49-F238E27FC236}">
                <a16:creationId xmlns:a16="http://schemas.microsoft.com/office/drawing/2014/main" id="{F04CB5D0-316D-1D66-AB7D-675670E62FDC}"/>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を推進する仕組みづくり</a:t>
            </a:r>
          </a:p>
        </p:txBody>
      </p:sp>
      <p:sp>
        <p:nvSpPr>
          <p:cNvPr id="6" name="楕円 5">
            <a:extLst>
              <a:ext uri="{FF2B5EF4-FFF2-40B4-BE49-F238E27FC236}">
                <a16:creationId xmlns:a16="http://schemas.microsoft.com/office/drawing/2014/main" id="{FB8F51D3-5BF1-54CF-03DA-681FFBB98F57}"/>
              </a:ext>
            </a:extLst>
          </p:cNvPr>
          <p:cNvSpPr/>
          <p:nvPr/>
        </p:nvSpPr>
        <p:spPr>
          <a:xfrm>
            <a:off x="1860309" y="1659267"/>
            <a:ext cx="1579562" cy="1579562"/>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52D17E0A-222E-40AA-A204-2E1AA899EBE4}"/>
              </a:ext>
            </a:extLst>
          </p:cNvPr>
          <p:cNvSpPr/>
          <p:nvPr/>
        </p:nvSpPr>
        <p:spPr>
          <a:xfrm>
            <a:off x="821930" y="3726002"/>
            <a:ext cx="3892168"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Times New Roman" panose="02020603050405020304" pitchFamily="18" charset="0"/>
              </a:rPr>
              <a:t>デジタル統括室が</a:t>
            </a:r>
            <a:r>
              <a:rPr kumimoji="0" lang="en-US" altLang="ja-JP" sz="1800" b="1" i="0" u="none" strike="noStrike" kern="1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Times New Roman" panose="02020603050405020304" pitchFamily="18" charset="0"/>
              </a:rPr>
              <a:t>DX</a:t>
            </a:r>
            <a:r>
              <a:rPr kumimoji="0" lang="ja-JP" altLang="en-US" sz="1800" b="1" i="0" u="none" strike="noStrike" kern="1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Times New Roman" panose="02020603050405020304" pitchFamily="18" charset="0"/>
              </a:rPr>
              <a:t>の司令塔としての「役割」を果たすための仕組みを構築する</a:t>
            </a:r>
          </a:p>
        </p:txBody>
      </p:sp>
      <p:sp>
        <p:nvSpPr>
          <p:cNvPr id="11" name="正方形/長方形 10">
            <a:extLst>
              <a:ext uri="{FF2B5EF4-FFF2-40B4-BE49-F238E27FC236}">
                <a16:creationId xmlns:a16="http://schemas.microsoft.com/office/drawing/2014/main" id="{5F911205-036F-D303-FCDF-B5A53C307AD9}"/>
              </a:ext>
            </a:extLst>
          </p:cNvPr>
          <p:cNvSpPr/>
          <p:nvPr/>
        </p:nvSpPr>
        <p:spPr>
          <a:xfrm>
            <a:off x="686546" y="3726002"/>
            <a:ext cx="45719"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12" name="四角形: 角を丸くする 76">
            <a:extLst>
              <a:ext uri="{FF2B5EF4-FFF2-40B4-BE49-F238E27FC236}">
                <a16:creationId xmlns:a16="http://schemas.microsoft.com/office/drawing/2014/main" id="{467344B0-A130-7D52-03CA-3EAD28367995}"/>
              </a:ext>
            </a:extLst>
          </p:cNvPr>
          <p:cNvSpPr/>
          <p:nvPr/>
        </p:nvSpPr>
        <p:spPr>
          <a:xfrm>
            <a:off x="5059949" y="3588167"/>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endParaRPr>
          </a:p>
        </p:txBody>
      </p:sp>
      <p:sp>
        <p:nvSpPr>
          <p:cNvPr id="13" name="正方形/長方形 12">
            <a:extLst>
              <a:ext uri="{FF2B5EF4-FFF2-40B4-BE49-F238E27FC236}">
                <a16:creationId xmlns:a16="http://schemas.microsoft.com/office/drawing/2014/main" id="{B42843C7-1333-8D95-DCAE-5E351CD1F64B}"/>
              </a:ext>
            </a:extLst>
          </p:cNvPr>
          <p:cNvSpPr/>
          <p:nvPr/>
        </p:nvSpPr>
        <p:spPr>
          <a:xfrm>
            <a:off x="5240992" y="3793109"/>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rPr>
              <a:t>外部専門人材を活用した取組</a:t>
            </a:r>
          </a:p>
        </p:txBody>
      </p:sp>
      <p:cxnSp>
        <p:nvCxnSpPr>
          <p:cNvPr id="14" name="直線コネクタ 13">
            <a:extLst>
              <a:ext uri="{FF2B5EF4-FFF2-40B4-BE49-F238E27FC236}">
                <a16:creationId xmlns:a16="http://schemas.microsoft.com/office/drawing/2014/main" id="{767A4D56-C934-CFB3-9544-BBB59A80B7D7}"/>
              </a:ext>
            </a:extLst>
          </p:cNvPr>
          <p:cNvCxnSpPr>
            <a:cxnSpLocks/>
          </p:cNvCxnSpPr>
          <p:nvPr/>
        </p:nvCxnSpPr>
        <p:spPr>
          <a:xfrm>
            <a:off x="8496911" y="3904351"/>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四角形: 角を丸くする 74">
            <a:extLst>
              <a:ext uri="{FF2B5EF4-FFF2-40B4-BE49-F238E27FC236}">
                <a16:creationId xmlns:a16="http://schemas.microsoft.com/office/drawing/2014/main" id="{6B4A9375-7E2B-7C75-0BDF-6C9D4A2F5D3C}"/>
              </a:ext>
            </a:extLst>
          </p:cNvPr>
          <p:cNvSpPr/>
          <p:nvPr/>
        </p:nvSpPr>
        <p:spPr>
          <a:xfrm>
            <a:off x="5118909" y="2639183"/>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endParaRPr>
          </a:p>
        </p:txBody>
      </p:sp>
      <p:sp>
        <p:nvSpPr>
          <p:cNvPr id="16" name="正方形/長方形 15">
            <a:extLst>
              <a:ext uri="{FF2B5EF4-FFF2-40B4-BE49-F238E27FC236}">
                <a16:creationId xmlns:a16="http://schemas.microsoft.com/office/drawing/2014/main" id="{B6C35F3B-D50D-912D-0174-0C6FA08C60C7}"/>
              </a:ext>
            </a:extLst>
          </p:cNvPr>
          <p:cNvSpPr/>
          <p:nvPr/>
        </p:nvSpPr>
        <p:spPr>
          <a:xfrm>
            <a:off x="5179646" y="2853805"/>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rPr>
              <a:t>デジタル統括室による取組支援</a:t>
            </a:r>
            <a:endParaRPr kumimoji="1" lang="en-GB" altLang="ja-JP" sz="14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endParaRPr>
          </a:p>
        </p:txBody>
      </p:sp>
      <p:cxnSp>
        <p:nvCxnSpPr>
          <p:cNvPr id="17" name="直線コネクタ 16">
            <a:extLst>
              <a:ext uri="{FF2B5EF4-FFF2-40B4-BE49-F238E27FC236}">
                <a16:creationId xmlns:a16="http://schemas.microsoft.com/office/drawing/2014/main" id="{ED690412-DCF1-F8B8-4DCF-2FCFCCDDA2C2}"/>
              </a:ext>
            </a:extLst>
          </p:cNvPr>
          <p:cNvCxnSpPr/>
          <p:nvPr/>
        </p:nvCxnSpPr>
        <p:spPr>
          <a:xfrm>
            <a:off x="3232150" y="2447925"/>
            <a:ext cx="1554942"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CBF88062-9C1E-4E0D-853A-84962C11A1CF}"/>
              </a:ext>
            </a:extLst>
          </p:cNvPr>
          <p:cNvCxnSpPr>
            <a:cxnSpLocks/>
          </p:cNvCxnSpPr>
          <p:nvPr/>
        </p:nvCxnSpPr>
        <p:spPr>
          <a:xfrm>
            <a:off x="4787092" y="2447925"/>
            <a:ext cx="0" cy="144000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108BBF4-3C50-D1D1-4A96-8E9FD22D8391}"/>
              </a:ext>
            </a:extLst>
          </p:cNvPr>
          <p:cNvCxnSpPr>
            <a:endCxn id="15" idx="1"/>
          </p:cNvCxnSpPr>
          <p:nvPr/>
        </p:nvCxnSpPr>
        <p:spPr>
          <a:xfrm>
            <a:off x="4848439" y="2939006"/>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EE2C0D1-EE3F-FB1F-5EF1-627DBB4B5146}"/>
              </a:ext>
            </a:extLst>
          </p:cNvPr>
          <p:cNvCxnSpPr/>
          <p:nvPr/>
        </p:nvCxnSpPr>
        <p:spPr>
          <a:xfrm>
            <a:off x="4787092" y="3875762"/>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47D7814-D9CF-47A8-F2E6-EED16DB33FB9}"/>
              </a:ext>
            </a:extLst>
          </p:cNvPr>
          <p:cNvCxnSpPr>
            <a:cxnSpLocks/>
          </p:cNvCxnSpPr>
          <p:nvPr/>
        </p:nvCxnSpPr>
        <p:spPr>
          <a:xfrm>
            <a:off x="8496240" y="2936823"/>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C1A8C5B0-45B8-4F2A-5580-7BA01B75150D}"/>
              </a:ext>
            </a:extLst>
          </p:cNvPr>
          <p:cNvGrpSpPr/>
          <p:nvPr/>
        </p:nvGrpSpPr>
        <p:grpSpPr>
          <a:xfrm>
            <a:off x="2218267" y="1977309"/>
            <a:ext cx="886882" cy="965718"/>
            <a:chOff x="5708351" y="3393005"/>
            <a:chExt cx="1060310" cy="1120571"/>
          </a:xfrm>
        </p:grpSpPr>
        <p:sp>
          <p:nvSpPr>
            <p:cNvPr id="23" name="Freeform 89">
              <a:extLst>
                <a:ext uri="{FF2B5EF4-FFF2-40B4-BE49-F238E27FC236}">
                  <a16:creationId xmlns:a16="http://schemas.microsoft.com/office/drawing/2014/main" id="{42502B30-089B-1DD6-2ED2-3E45EB247A3E}"/>
                </a:ext>
              </a:extLst>
            </p:cNvPr>
            <p:cNvSpPr>
              <a:spLocks noEditPoints="1"/>
            </p:cNvSpPr>
            <p:nvPr/>
          </p:nvSpPr>
          <p:spPr bwMode="auto">
            <a:xfrm>
              <a:off x="5748030" y="3946959"/>
              <a:ext cx="980953" cy="522350"/>
            </a:xfrm>
            <a:custGeom>
              <a:avLst/>
              <a:gdLst>
                <a:gd name="T0" fmla="*/ 152 w 485"/>
                <a:gd name="T1" fmla="*/ 38 h 258"/>
                <a:gd name="T2" fmla="*/ 156 w 485"/>
                <a:gd name="T3" fmla="*/ 8 h 258"/>
                <a:gd name="T4" fmla="*/ 123 w 485"/>
                <a:gd name="T5" fmla="*/ 0 h 258"/>
                <a:gd name="T6" fmla="*/ 59 w 485"/>
                <a:gd name="T7" fmla="*/ 64 h 258"/>
                <a:gd name="T8" fmla="*/ 102 w 485"/>
                <a:gd name="T9" fmla="*/ 139 h 258"/>
                <a:gd name="T10" fmla="*/ 102 w 485"/>
                <a:gd name="T11" fmla="*/ 164 h 258"/>
                <a:gd name="T12" fmla="*/ 0 w 485"/>
                <a:gd name="T13" fmla="*/ 246 h 258"/>
                <a:gd name="T14" fmla="*/ 83 w 485"/>
                <a:gd name="T15" fmla="*/ 258 h 258"/>
                <a:gd name="T16" fmla="*/ 84 w 485"/>
                <a:gd name="T17" fmla="*/ 245 h 258"/>
                <a:gd name="T18" fmla="*/ 113 w 485"/>
                <a:gd name="T19" fmla="*/ 170 h 258"/>
                <a:gd name="T20" fmla="*/ 201 w 485"/>
                <a:gd name="T21" fmla="*/ 134 h 258"/>
                <a:gd name="T22" fmla="*/ 201 w 485"/>
                <a:gd name="T23" fmla="*/ 134 h 258"/>
                <a:gd name="T24" fmla="*/ 152 w 485"/>
                <a:gd name="T25" fmla="*/ 38 h 258"/>
                <a:gd name="T26" fmla="*/ 481 w 485"/>
                <a:gd name="T27" fmla="*/ 228 h 258"/>
                <a:gd name="T28" fmla="*/ 382 w 485"/>
                <a:gd name="T29" fmla="*/ 164 h 258"/>
                <a:gd name="T30" fmla="*/ 382 w 485"/>
                <a:gd name="T31" fmla="*/ 139 h 258"/>
                <a:gd name="T32" fmla="*/ 425 w 485"/>
                <a:gd name="T33" fmla="*/ 64 h 258"/>
                <a:gd name="T34" fmla="*/ 361 w 485"/>
                <a:gd name="T35" fmla="*/ 0 h 258"/>
                <a:gd name="T36" fmla="*/ 328 w 485"/>
                <a:gd name="T37" fmla="*/ 8 h 258"/>
                <a:gd name="T38" fmla="*/ 332 w 485"/>
                <a:gd name="T39" fmla="*/ 38 h 258"/>
                <a:gd name="T40" fmla="*/ 283 w 485"/>
                <a:gd name="T41" fmla="*/ 134 h 258"/>
                <a:gd name="T42" fmla="*/ 283 w 485"/>
                <a:gd name="T43" fmla="*/ 134 h 258"/>
                <a:gd name="T44" fmla="*/ 369 w 485"/>
                <a:gd name="T45" fmla="*/ 167 h 258"/>
                <a:gd name="T46" fmla="*/ 401 w 485"/>
                <a:gd name="T47" fmla="*/ 245 h 258"/>
                <a:gd name="T48" fmla="*/ 401 w 485"/>
                <a:gd name="T49" fmla="*/ 258 h 258"/>
                <a:gd name="T50" fmla="*/ 485 w 485"/>
                <a:gd name="T51" fmla="*/ 246 h 258"/>
                <a:gd name="T52" fmla="*/ 481 w 485"/>
                <a:gd name="T53" fmla="*/ 2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5" h="258">
                  <a:moveTo>
                    <a:pt x="152" y="38"/>
                  </a:moveTo>
                  <a:cubicBezTo>
                    <a:pt x="152" y="28"/>
                    <a:pt x="154" y="18"/>
                    <a:pt x="156" y="8"/>
                  </a:cubicBezTo>
                  <a:cubicBezTo>
                    <a:pt x="147" y="3"/>
                    <a:pt x="135" y="0"/>
                    <a:pt x="123" y="0"/>
                  </a:cubicBezTo>
                  <a:cubicBezTo>
                    <a:pt x="88" y="0"/>
                    <a:pt x="59" y="25"/>
                    <a:pt x="59" y="64"/>
                  </a:cubicBezTo>
                  <a:cubicBezTo>
                    <a:pt x="59" y="96"/>
                    <a:pt x="77" y="127"/>
                    <a:pt x="102" y="139"/>
                  </a:cubicBezTo>
                  <a:cubicBezTo>
                    <a:pt x="102" y="164"/>
                    <a:pt x="102" y="164"/>
                    <a:pt x="102" y="164"/>
                  </a:cubicBezTo>
                  <a:cubicBezTo>
                    <a:pt x="22" y="169"/>
                    <a:pt x="6" y="203"/>
                    <a:pt x="0" y="246"/>
                  </a:cubicBezTo>
                  <a:cubicBezTo>
                    <a:pt x="83" y="258"/>
                    <a:pt x="83" y="258"/>
                    <a:pt x="83" y="258"/>
                  </a:cubicBezTo>
                  <a:cubicBezTo>
                    <a:pt x="84" y="245"/>
                    <a:pt x="84" y="245"/>
                    <a:pt x="84" y="245"/>
                  </a:cubicBezTo>
                  <a:cubicBezTo>
                    <a:pt x="88" y="218"/>
                    <a:pt x="94" y="191"/>
                    <a:pt x="113" y="170"/>
                  </a:cubicBezTo>
                  <a:cubicBezTo>
                    <a:pt x="131" y="152"/>
                    <a:pt x="159" y="139"/>
                    <a:pt x="201" y="134"/>
                  </a:cubicBezTo>
                  <a:cubicBezTo>
                    <a:pt x="201" y="134"/>
                    <a:pt x="201" y="134"/>
                    <a:pt x="201" y="134"/>
                  </a:cubicBezTo>
                  <a:cubicBezTo>
                    <a:pt x="173" y="116"/>
                    <a:pt x="152" y="79"/>
                    <a:pt x="152" y="38"/>
                  </a:cubicBezTo>
                  <a:close/>
                  <a:moveTo>
                    <a:pt x="481" y="228"/>
                  </a:moveTo>
                  <a:cubicBezTo>
                    <a:pt x="472" y="194"/>
                    <a:pt x="450" y="168"/>
                    <a:pt x="382" y="164"/>
                  </a:cubicBezTo>
                  <a:cubicBezTo>
                    <a:pt x="382" y="139"/>
                    <a:pt x="382" y="139"/>
                    <a:pt x="382" y="139"/>
                  </a:cubicBezTo>
                  <a:cubicBezTo>
                    <a:pt x="407" y="127"/>
                    <a:pt x="425" y="96"/>
                    <a:pt x="425" y="64"/>
                  </a:cubicBezTo>
                  <a:cubicBezTo>
                    <a:pt x="425" y="25"/>
                    <a:pt x="396" y="0"/>
                    <a:pt x="361" y="0"/>
                  </a:cubicBezTo>
                  <a:cubicBezTo>
                    <a:pt x="349" y="0"/>
                    <a:pt x="338" y="3"/>
                    <a:pt x="328" y="8"/>
                  </a:cubicBezTo>
                  <a:cubicBezTo>
                    <a:pt x="331" y="18"/>
                    <a:pt x="332" y="28"/>
                    <a:pt x="332" y="38"/>
                  </a:cubicBezTo>
                  <a:cubicBezTo>
                    <a:pt x="332" y="79"/>
                    <a:pt x="312" y="116"/>
                    <a:pt x="283" y="134"/>
                  </a:cubicBezTo>
                  <a:cubicBezTo>
                    <a:pt x="283" y="134"/>
                    <a:pt x="283" y="134"/>
                    <a:pt x="283" y="134"/>
                  </a:cubicBezTo>
                  <a:cubicBezTo>
                    <a:pt x="324" y="139"/>
                    <a:pt x="352" y="150"/>
                    <a:pt x="369" y="167"/>
                  </a:cubicBezTo>
                  <a:cubicBezTo>
                    <a:pt x="390" y="188"/>
                    <a:pt x="397" y="217"/>
                    <a:pt x="401" y="245"/>
                  </a:cubicBezTo>
                  <a:cubicBezTo>
                    <a:pt x="401" y="258"/>
                    <a:pt x="401" y="258"/>
                    <a:pt x="401" y="258"/>
                  </a:cubicBezTo>
                  <a:cubicBezTo>
                    <a:pt x="485" y="246"/>
                    <a:pt x="485" y="246"/>
                    <a:pt x="485" y="246"/>
                  </a:cubicBezTo>
                  <a:cubicBezTo>
                    <a:pt x="484" y="240"/>
                    <a:pt x="483" y="234"/>
                    <a:pt x="481" y="2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4" name="Freeform 90">
              <a:extLst>
                <a:ext uri="{FF2B5EF4-FFF2-40B4-BE49-F238E27FC236}">
                  <a16:creationId xmlns:a16="http://schemas.microsoft.com/office/drawing/2014/main" id="{A9700683-EE76-F1EC-6643-52D9674CA2EC}"/>
                </a:ext>
              </a:extLst>
            </p:cNvPr>
            <p:cNvSpPr>
              <a:spLocks/>
            </p:cNvSpPr>
            <p:nvPr/>
          </p:nvSpPr>
          <p:spPr bwMode="auto">
            <a:xfrm>
              <a:off x="6089769" y="3886756"/>
              <a:ext cx="293932" cy="334658"/>
            </a:xfrm>
            <a:custGeom>
              <a:avLst/>
              <a:gdLst>
                <a:gd name="T0" fmla="*/ 73 w 146"/>
                <a:gd name="T1" fmla="*/ 165 h 165"/>
                <a:gd name="T2" fmla="*/ 97 w 146"/>
                <a:gd name="T3" fmla="*/ 159 h 165"/>
                <a:gd name="T4" fmla="*/ 146 w 146"/>
                <a:gd name="T5" fmla="*/ 74 h 165"/>
                <a:gd name="T6" fmla="*/ 73 w 146"/>
                <a:gd name="T7" fmla="*/ 0 h 165"/>
                <a:gd name="T8" fmla="*/ 0 w 146"/>
                <a:gd name="T9" fmla="*/ 74 h 165"/>
                <a:gd name="T10" fmla="*/ 49 w 146"/>
                <a:gd name="T11" fmla="*/ 159 h 165"/>
                <a:gd name="T12" fmla="*/ 73 w 146"/>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146" h="165">
                  <a:moveTo>
                    <a:pt x="73" y="165"/>
                  </a:moveTo>
                  <a:cubicBezTo>
                    <a:pt x="86" y="165"/>
                    <a:pt x="97" y="159"/>
                    <a:pt x="97" y="159"/>
                  </a:cubicBezTo>
                  <a:cubicBezTo>
                    <a:pt x="126" y="146"/>
                    <a:pt x="146" y="110"/>
                    <a:pt x="146" y="74"/>
                  </a:cubicBezTo>
                  <a:cubicBezTo>
                    <a:pt x="146" y="28"/>
                    <a:pt x="114" y="0"/>
                    <a:pt x="73" y="0"/>
                  </a:cubicBezTo>
                  <a:cubicBezTo>
                    <a:pt x="33" y="0"/>
                    <a:pt x="0" y="28"/>
                    <a:pt x="0" y="74"/>
                  </a:cubicBezTo>
                  <a:cubicBezTo>
                    <a:pt x="0" y="110"/>
                    <a:pt x="21" y="146"/>
                    <a:pt x="49" y="159"/>
                  </a:cubicBezTo>
                  <a:cubicBezTo>
                    <a:pt x="49" y="159"/>
                    <a:pt x="61" y="165"/>
                    <a:pt x="73" y="1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5" name="Freeform 91">
              <a:extLst>
                <a:ext uri="{FF2B5EF4-FFF2-40B4-BE49-F238E27FC236}">
                  <a16:creationId xmlns:a16="http://schemas.microsoft.com/office/drawing/2014/main" id="{5728A6DB-D3DE-C771-D774-F02ECAD43411}"/>
                </a:ext>
              </a:extLst>
            </p:cNvPr>
            <p:cNvSpPr>
              <a:spLocks/>
            </p:cNvSpPr>
            <p:nvPr/>
          </p:nvSpPr>
          <p:spPr bwMode="auto">
            <a:xfrm>
              <a:off x="6263295" y="4249745"/>
              <a:ext cx="260290" cy="263831"/>
            </a:xfrm>
            <a:custGeom>
              <a:avLst/>
              <a:gdLst>
                <a:gd name="T0" fmla="*/ 126 w 129"/>
                <a:gd name="T1" fmla="*/ 81 h 131"/>
                <a:gd name="T2" fmla="*/ 29 w 129"/>
                <a:gd name="T3" fmla="*/ 0 h 131"/>
                <a:gd name="T4" fmla="*/ 0 w 129"/>
                <a:gd name="T5" fmla="*/ 131 h 131"/>
                <a:gd name="T6" fmla="*/ 129 w 129"/>
                <a:gd name="T7" fmla="*/ 118 h 131"/>
                <a:gd name="T8" fmla="*/ 126 w 129"/>
                <a:gd name="T9" fmla="*/ 81 h 131"/>
              </a:gdLst>
              <a:ahLst/>
              <a:cxnLst>
                <a:cxn ang="0">
                  <a:pos x="T0" y="T1"/>
                </a:cxn>
                <a:cxn ang="0">
                  <a:pos x="T2" y="T3"/>
                </a:cxn>
                <a:cxn ang="0">
                  <a:pos x="T4" y="T5"/>
                </a:cxn>
                <a:cxn ang="0">
                  <a:pos x="T6" y="T7"/>
                </a:cxn>
                <a:cxn ang="0">
                  <a:pos x="T8" y="T9"/>
                </a:cxn>
              </a:cxnLst>
              <a:rect l="0" t="0" r="r" b="b"/>
              <a:pathLst>
                <a:path w="129" h="131">
                  <a:moveTo>
                    <a:pt x="126" y="81"/>
                  </a:moveTo>
                  <a:cubicBezTo>
                    <a:pt x="118" y="39"/>
                    <a:pt x="104" y="7"/>
                    <a:pt x="29" y="0"/>
                  </a:cubicBezTo>
                  <a:cubicBezTo>
                    <a:pt x="0" y="131"/>
                    <a:pt x="0" y="131"/>
                    <a:pt x="0" y="131"/>
                  </a:cubicBezTo>
                  <a:cubicBezTo>
                    <a:pt x="90" y="130"/>
                    <a:pt x="129" y="118"/>
                    <a:pt x="129" y="118"/>
                  </a:cubicBezTo>
                  <a:cubicBezTo>
                    <a:pt x="128" y="114"/>
                    <a:pt x="127" y="85"/>
                    <a:pt x="126" y="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6" name="Freeform 92">
              <a:extLst>
                <a:ext uri="{FF2B5EF4-FFF2-40B4-BE49-F238E27FC236}">
                  <a16:creationId xmlns:a16="http://schemas.microsoft.com/office/drawing/2014/main" id="{FC3B7B15-FCC9-D24B-7F5D-99DD42205775}"/>
                </a:ext>
              </a:extLst>
            </p:cNvPr>
            <p:cNvSpPr>
              <a:spLocks/>
            </p:cNvSpPr>
            <p:nvPr/>
          </p:nvSpPr>
          <p:spPr bwMode="auto">
            <a:xfrm>
              <a:off x="5951657" y="4249745"/>
              <a:ext cx="260290" cy="263831"/>
            </a:xfrm>
            <a:custGeom>
              <a:avLst/>
              <a:gdLst>
                <a:gd name="T0" fmla="*/ 1 w 129"/>
                <a:gd name="T1" fmla="*/ 83 h 131"/>
                <a:gd name="T2" fmla="*/ 0 w 129"/>
                <a:gd name="T3" fmla="*/ 118 h 131"/>
                <a:gd name="T4" fmla="*/ 129 w 129"/>
                <a:gd name="T5" fmla="*/ 131 h 131"/>
                <a:gd name="T6" fmla="*/ 99 w 129"/>
                <a:gd name="T7" fmla="*/ 0 h 131"/>
                <a:gd name="T8" fmla="*/ 1 w 129"/>
                <a:gd name="T9" fmla="*/ 83 h 131"/>
              </a:gdLst>
              <a:ahLst/>
              <a:cxnLst>
                <a:cxn ang="0">
                  <a:pos x="T0" y="T1"/>
                </a:cxn>
                <a:cxn ang="0">
                  <a:pos x="T2" y="T3"/>
                </a:cxn>
                <a:cxn ang="0">
                  <a:pos x="T4" y="T5"/>
                </a:cxn>
                <a:cxn ang="0">
                  <a:pos x="T6" y="T7"/>
                </a:cxn>
                <a:cxn ang="0">
                  <a:pos x="T8" y="T9"/>
                </a:cxn>
              </a:cxnLst>
              <a:rect l="0" t="0" r="r" b="b"/>
              <a:pathLst>
                <a:path w="129" h="131">
                  <a:moveTo>
                    <a:pt x="1" y="83"/>
                  </a:moveTo>
                  <a:cubicBezTo>
                    <a:pt x="1" y="86"/>
                    <a:pt x="0" y="114"/>
                    <a:pt x="0" y="118"/>
                  </a:cubicBezTo>
                  <a:cubicBezTo>
                    <a:pt x="0" y="118"/>
                    <a:pt x="33" y="130"/>
                    <a:pt x="129" y="131"/>
                  </a:cubicBezTo>
                  <a:cubicBezTo>
                    <a:pt x="99" y="0"/>
                    <a:pt x="99" y="0"/>
                    <a:pt x="99" y="0"/>
                  </a:cubicBezTo>
                  <a:cubicBezTo>
                    <a:pt x="22" y="7"/>
                    <a:pt x="10" y="40"/>
                    <a:pt x="1"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7" name="Freeform 93">
              <a:extLst>
                <a:ext uri="{FF2B5EF4-FFF2-40B4-BE49-F238E27FC236}">
                  <a16:creationId xmlns:a16="http://schemas.microsoft.com/office/drawing/2014/main" id="{DD135A21-03C1-78BD-3EE1-6E9FE1511B50}"/>
                </a:ext>
              </a:extLst>
            </p:cNvPr>
            <p:cNvSpPr>
              <a:spLocks/>
            </p:cNvSpPr>
            <p:nvPr/>
          </p:nvSpPr>
          <p:spPr bwMode="auto">
            <a:xfrm>
              <a:off x="6206634" y="4251515"/>
              <a:ext cx="61974" cy="33643"/>
            </a:xfrm>
            <a:custGeom>
              <a:avLst/>
              <a:gdLst>
                <a:gd name="T0" fmla="*/ 15 w 31"/>
                <a:gd name="T1" fmla="*/ 2 h 17"/>
                <a:gd name="T2" fmla="*/ 0 w 31"/>
                <a:gd name="T3" fmla="*/ 0 h 17"/>
                <a:gd name="T4" fmla="*/ 7 w 31"/>
                <a:gd name="T5" fmla="*/ 17 h 17"/>
                <a:gd name="T6" fmla="*/ 24 w 31"/>
                <a:gd name="T7" fmla="*/ 17 h 17"/>
                <a:gd name="T8" fmla="*/ 31 w 31"/>
                <a:gd name="T9" fmla="*/ 0 h 17"/>
                <a:gd name="T10" fmla="*/ 15 w 31"/>
                <a:gd name="T11" fmla="*/ 2 h 17"/>
              </a:gdLst>
              <a:ahLst/>
              <a:cxnLst>
                <a:cxn ang="0">
                  <a:pos x="T0" y="T1"/>
                </a:cxn>
                <a:cxn ang="0">
                  <a:pos x="T2" y="T3"/>
                </a:cxn>
                <a:cxn ang="0">
                  <a:pos x="T4" y="T5"/>
                </a:cxn>
                <a:cxn ang="0">
                  <a:pos x="T6" y="T7"/>
                </a:cxn>
                <a:cxn ang="0">
                  <a:pos x="T8" y="T9"/>
                </a:cxn>
                <a:cxn ang="0">
                  <a:pos x="T10" y="T11"/>
                </a:cxn>
              </a:cxnLst>
              <a:rect l="0" t="0" r="r" b="b"/>
              <a:pathLst>
                <a:path w="31" h="17">
                  <a:moveTo>
                    <a:pt x="15" y="2"/>
                  </a:moveTo>
                  <a:cubicBezTo>
                    <a:pt x="7" y="2"/>
                    <a:pt x="0" y="0"/>
                    <a:pt x="0" y="0"/>
                  </a:cubicBezTo>
                  <a:cubicBezTo>
                    <a:pt x="7" y="17"/>
                    <a:pt x="7" y="17"/>
                    <a:pt x="7" y="17"/>
                  </a:cubicBezTo>
                  <a:cubicBezTo>
                    <a:pt x="24" y="17"/>
                    <a:pt x="24" y="17"/>
                    <a:pt x="24" y="17"/>
                  </a:cubicBezTo>
                  <a:cubicBezTo>
                    <a:pt x="31" y="0"/>
                    <a:pt x="31" y="0"/>
                    <a:pt x="31" y="0"/>
                  </a:cubicBezTo>
                  <a:cubicBezTo>
                    <a:pt x="31" y="0"/>
                    <a:pt x="25" y="2"/>
                    <a:pt x="15"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8" name="Freeform 94">
              <a:extLst>
                <a:ext uri="{FF2B5EF4-FFF2-40B4-BE49-F238E27FC236}">
                  <a16:creationId xmlns:a16="http://schemas.microsoft.com/office/drawing/2014/main" id="{F98BE008-B917-7483-DD2A-E182BDB216C7}"/>
                </a:ext>
              </a:extLst>
            </p:cNvPr>
            <p:cNvSpPr>
              <a:spLocks/>
            </p:cNvSpPr>
            <p:nvPr/>
          </p:nvSpPr>
          <p:spPr bwMode="auto">
            <a:xfrm>
              <a:off x="6206634" y="4308177"/>
              <a:ext cx="60203" cy="200087"/>
            </a:xfrm>
            <a:custGeom>
              <a:avLst/>
              <a:gdLst>
                <a:gd name="T0" fmla="*/ 34 w 34"/>
                <a:gd name="T1" fmla="*/ 33 h 113"/>
                <a:gd name="T2" fmla="*/ 26 w 34"/>
                <a:gd name="T3" fmla="*/ 0 h 113"/>
                <a:gd name="T4" fmla="*/ 8 w 34"/>
                <a:gd name="T5" fmla="*/ 0 h 113"/>
                <a:gd name="T6" fmla="*/ 0 w 34"/>
                <a:gd name="T7" fmla="*/ 34 h 113"/>
                <a:gd name="T8" fmla="*/ 17 w 34"/>
                <a:gd name="T9" fmla="*/ 113 h 113"/>
                <a:gd name="T10" fmla="*/ 34 w 34"/>
                <a:gd name="T11" fmla="*/ 33 h 113"/>
              </a:gdLst>
              <a:ahLst/>
              <a:cxnLst>
                <a:cxn ang="0">
                  <a:pos x="T0" y="T1"/>
                </a:cxn>
                <a:cxn ang="0">
                  <a:pos x="T2" y="T3"/>
                </a:cxn>
                <a:cxn ang="0">
                  <a:pos x="T4" y="T5"/>
                </a:cxn>
                <a:cxn ang="0">
                  <a:pos x="T6" y="T7"/>
                </a:cxn>
                <a:cxn ang="0">
                  <a:pos x="T8" y="T9"/>
                </a:cxn>
                <a:cxn ang="0">
                  <a:pos x="T10" y="T11"/>
                </a:cxn>
              </a:cxnLst>
              <a:rect l="0" t="0" r="r" b="b"/>
              <a:pathLst>
                <a:path w="34" h="113">
                  <a:moveTo>
                    <a:pt x="34" y="33"/>
                  </a:moveTo>
                  <a:lnTo>
                    <a:pt x="26" y="0"/>
                  </a:lnTo>
                  <a:lnTo>
                    <a:pt x="8" y="0"/>
                  </a:lnTo>
                  <a:lnTo>
                    <a:pt x="0" y="34"/>
                  </a:lnTo>
                  <a:lnTo>
                    <a:pt x="17" y="113"/>
                  </a:lnTo>
                  <a:lnTo>
                    <a:pt x="3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9" name="Freeform 95">
              <a:extLst>
                <a:ext uri="{FF2B5EF4-FFF2-40B4-BE49-F238E27FC236}">
                  <a16:creationId xmlns:a16="http://schemas.microsoft.com/office/drawing/2014/main" id="{91885D64-A9CB-304A-200C-8A0C8C365B1D}"/>
                </a:ext>
              </a:extLst>
            </p:cNvPr>
            <p:cNvSpPr>
              <a:spLocks/>
            </p:cNvSpPr>
            <p:nvPr/>
          </p:nvSpPr>
          <p:spPr bwMode="auto">
            <a:xfrm>
              <a:off x="6332352" y="4393169"/>
              <a:ext cx="100929" cy="24789"/>
            </a:xfrm>
            <a:custGeom>
              <a:avLst/>
              <a:gdLst>
                <a:gd name="T0" fmla="*/ 57 w 57"/>
                <a:gd name="T1" fmla="*/ 14 h 14"/>
                <a:gd name="T2" fmla="*/ 0 w 57"/>
                <a:gd name="T3" fmla="*/ 14 h 14"/>
                <a:gd name="T4" fmla="*/ 0 w 57"/>
                <a:gd name="T5" fmla="*/ 0 h 14"/>
                <a:gd name="T6" fmla="*/ 34 w 57"/>
                <a:gd name="T7" fmla="*/ 0 h 14"/>
                <a:gd name="T8" fmla="*/ 57 w 57"/>
                <a:gd name="T9" fmla="*/ 0 h 14"/>
                <a:gd name="T10" fmla="*/ 57 w 57"/>
                <a:gd name="T11" fmla="*/ 14 h 14"/>
              </a:gdLst>
              <a:ahLst/>
              <a:cxnLst>
                <a:cxn ang="0">
                  <a:pos x="T0" y="T1"/>
                </a:cxn>
                <a:cxn ang="0">
                  <a:pos x="T2" y="T3"/>
                </a:cxn>
                <a:cxn ang="0">
                  <a:pos x="T4" y="T5"/>
                </a:cxn>
                <a:cxn ang="0">
                  <a:pos x="T6" y="T7"/>
                </a:cxn>
                <a:cxn ang="0">
                  <a:pos x="T8" y="T9"/>
                </a:cxn>
                <a:cxn ang="0">
                  <a:pos x="T10" y="T11"/>
                </a:cxn>
              </a:cxnLst>
              <a:rect l="0" t="0" r="r" b="b"/>
              <a:pathLst>
                <a:path w="57" h="14">
                  <a:moveTo>
                    <a:pt x="57" y="14"/>
                  </a:moveTo>
                  <a:lnTo>
                    <a:pt x="0" y="14"/>
                  </a:lnTo>
                  <a:lnTo>
                    <a:pt x="0" y="0"/>
                  </a:lnTo>
                  <a:lnTo>
                    <a:pt x="34" y="0"/>
                  </a:lnTo>
                  <a:lnTo>
                    <a:pt x="57" y="0"/>
                  </a:lnTo>
                  <a:lnTo>
                    <a:pt x="57"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30" name="Freeform 35">
              <a:extLst>
                <a:ext uri="{FF2B5EF4-FFF2-40B4-BE49-F238E27FC236}">
                  <a16:creationId xmlns:a16="http://schemas.microsoft.com/office/drawing/2014/main" id="{1172E580-2545-33A1-3C8E-756E1033A768}"/>
                </a:ext>
              </a:extLst>
            </p:cNvPr>
            <p:cNvSpPr>
              <a:spLocks/>
            </p:cNvSpPr>
            <p:nvPr/>
          </p:nvSpPr>
          <p:spPr bwMode="auto">
            <a:xfrm>
              <a:off x="5708351" y="3393005"/>
              <a:ext cx="1060310" cy="394855"/>
            </a:xfrm>
            <a:prstGeom prst="wedgeRoundRectCallout">
              <a:avLst>
                <a:gd name="adj1" fmla="val -5589"/>
                <a:gd name="adj2" fmla="val 65072"/>
                <a:gd name="adj3" fmla="val 16667"/>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31" name="Freeform 36">
              <a:extLst>
                <a:ext uri="{FF2B5EF4-FFF2-40B4-BE49-F238E27FC236}">
                  <a16:creationId xmlns:a16="http://schemas.microsoft.com/office/drawing/2014/main" id="{BD323C44-5AC3-2F08-C909-71F7F912361A}"/>
                </a:ext>
              </a:extLst>
            </p:cNvPr>
            <p:cNvSpPr>
              <a:spLocks/>
            </p:cNvSpPr>
            <p:nvPr/>
          </p:nvSpPr>
          <p:spPr bwMode="auto">
            <a:xfrm>
              <a:off x="5924568" y="3652778"/>
              <a:ext cx="655488" cy="29095"/>
            </a:xfrm>
            <a:custGeom>
              <a:avLst/>
              <a:gdLst>
                <a:gd name="T0" fmla="*/ 3 w 121"/>
                <a:gd name="T1" fmla="*/ 0 h 17"/>
                <a:gd name="T2" fmla="*/ 0 w 121"/>
                <a:gd name="T3" fmla="*/ 8 h 17"/>
                <a:gd name="T4" fmla="*/ 3 w 121"/>
                <a:gd name="T5" fmla="*/ 17 h 17"/>
                <a:gd name="T6" fmla="*/ 118 w 121"/>
                <a:gd name="T7" fmla="*/ 17 h 17"/>
                <a:gd name="T8" fmla="*/ 121 w 121"/>
                <a:gd name="T9" fmla="*/ 8 h 17"/>
                <a:gd name="T10" fmla="*/ 118 w 121"/>
                <a:gd name="T11" fmla="*/ 0 h 17"/>
                <a:gd name="T12" fmla="*/ 3 w 12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1" h="17">
                  <a:moveTo>
                    <a:pt x="3" y="0"/>
                  </a:moveTo>
                  <a:cubicBezTo>
                    <a:pt x="2" y="0"/>
                    <a:pt x="0" y="4"/>
                    <a:pt x="0" y="8"/>
                  </a:cubicBezTo>
                  <a:cubicBezTo>
                    <a:pt x="0" y="13"/>
                    <a:pt x="2" y="17"/>
                    <a:pt x="3" y="17"/>
                  </a:cubicBezTo>
                  <a:cubicBezTo>
                    <a:pt x="118" y="17"/>
                    <a:pt x="118" y="17"/>
                    <a:pt x="118" y="17"/>
                  </a:cubicBezTo>
                  <a:cubicBezTo>
                    <a:pt x="119" y="17"/>
                    <a:pt x="121" y="13"/>
                    <a:pt x="121" y="8"/>
                  </a:cubicBezTo>
                  <a:cubicBezTo>
                    <a:pt x="121" y="4"/>
                    <a:pt x="119" y="0"/>
                    <a:pt x="118" y="0"/>
                  </a:cubicBezTo>
                  <a:lnTo>
                    <a:pt x="3" y="0"/>
                  </a:lnTo>
                  <a:close/>
                </a:path>
              </a:pathLst>
            </a:custGeom>
            <a:solidFill>
              <a:srgbClr val="AF1932"/>
            </a:solidFill>
            <a:ln>
              <a:solidFill>
                <a:srgbClr val="AF193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32" name="Freeform 37">
              <a:extLst>
                <a:ext uri="{FF2B5EF4-FFF2-40B4-BE49-F238E27FC236}">
                  <a16:creationId xmlns:a16="http://schemas.microsoft.com/office/drawing/2014/main" id="{C245FBD0-DD76-0933-8047-594080AB3D2C}"/>
                </a:ext>
              </a:extLst>
            </p:cNvPr>
            <p:cNvSpPr>
              <a:spLocks/>
            </p:cNvSpPr>
            <p:nvPr/>
          </p:nvSpPr>
          <p:spPr bwMode="auto">
            <a:xfrm>
              <a:off x="5924568" y="3583159"/>
              <a:ext cx="655488" cy="28056"/>
            </a:xfrm>
            <a:custGeom>
              <a:avLst/>
              <a:gdLst>
                <a:gd name="T0" fmla="*/ 3 w 121"/>
                <a:gd name="T1" fmla="*/ 0 h 16"/>
                <a:gd name="T2" fmla="*/ 0 w 121"/>
                <a:gd name="T3" fmla="*/ 8 h 16"/>
                <a:gd name="T4" fmla="*/ 3 w 121"/>
                <a:gd name="T5" fmla="*/ 16 h 16"/>
                <a:gd name="T6" fmla="*/ 118 w 121"/>
                <a:gd name="T7" fmla="*/ 16 h 16"/>
                <a:gd name="T8" fmla="*/ 121 w 121"/>
                <a:gd name="T9" fmla="*/ 8 h 16"/>
                <a:gd name="T10" fmla="*/ 118 w 121"/>
                <a:gd name="T11" fmla="*/ 0 h 16"/>
                <a:gd name="T12" fmla="*/ 3 w 12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21" h="16">
                  <a:moveTo>
                    <a:pt x="3" y="0"/>
                  </a:moveTo>
                  <a:cubicBezTo>
                    <a:pt x="2" y="0"/>
                    <a:pt x="0" y="3"/>
                    <a:pt x="0" y="8"/>
                  </a:cubicBezTo>
                  <a:cubicBezTo>
                    <a:pt x="0" y="13"/>
                    <a:pt x="2" y="16"/>
                    <a:pt x="3" y="16"/>
                  </a:cubicBezTo>
                  <a:cubicBezTo>
                    <a:pt x="118" y="16"/>
                    <a:pt x="118" y="16"/>
                    <a:pt x="118" y="16"/>
                  </a:cubicBezTo>
                  <a:cubicBezTo>
                    <a:pt x="119" y="16"/>
                    <a:pt x="121" y="13"/>
                    <a:pt x="121" y="8"/>
                  </a:cubicBezTo>
                  <a:cubicBezTo>
                    <a:pt x="121" y="3"/>
                    <a:pt x="119" y="0"/>
                    <a:pt x="118" y="0"/>
                  </a:cubicBezTo>
                  <a:lnTo>
                    <a:pt x="3" y="0"/>
                  </a:lnTo>
                  <a:close/>
                </a:path>
              </a:pathLst>
            </a:custGeom>
            <a:solidFill>
              <a:srgbClr val="AF1932"/>
            </a:solidFill>
            <a:ln>
              <a:solidFill>
                <a:srgbClr val="AF193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33" name="Freeform 38">
              <a:extLst>
                <a:ext uri="{FF2B5EF4-FFF2-40B4-BE49-F238E27FC236}">
                  <a16:creationId xmlns:a16="http://schemas.microsoft.com/office/drawing/2014/main" id="{A0B48170-7E82-0349-A52C-7BF395679246}"/>
                </a:ext>
              </a:extLst>
            </p:cNvPr>
            <p:cNvSpPr>
              <a:spLocks/>
            </p:cNvSpPr>
            <p:nvPr/>
          </p:nvSpPr>
          <p:spPr bwMode="auto">
            <a:xfrm>
              <a:off x="5924568" y="3512501"/>
              <a:ext cx="655488" cy="29095"/>
            </a:xfrm>
            <a:custGeom>
              <a:avLst/>
              <a:gdLst>
                <a:gd name="T0" fmla="*/ 3 w 121"/>
                <a:gd name="T1" fmla="*/ 0 h 17"/>
                <a:gd name="T2" fmla="*/ 0 w 121"/>
                <a:gd name="T3" fmla="*/ 8 h 17"/>
                <a:gd name="T4" fmla="*/ 3 w 121"/>
                <a:gd name="T5" fmla="*/ 17 h 17"/>
                <a:gd name="T6" fmla="*/ 118 w 121"/>
                <a:gd name="T7" fmla="*/ 17 h 17"/>
                <a:gd name="T8" fmla="*/ 121 w 121"/>
                <a:gd name="T9" fmla="*/ 8 h 17"/>
                <a:gd name="T10" fmla="*/ 118 w 121"/>
                <a:gd name="T11" fmla="*/ 0 h 17"/>
                <a:gd name="T12" fmla="*/ 3 w 12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1" h="17">
                  <a:moveTo>
                    <a:pt x="3" y="0"/>
                  </a:moveTo>
                  <a:cubicBezTo>
                    <a:pt x="2" y="0"/>
                    <a:pt x="0" y="4"/>
                    <a:pt x="0" y="8"/>
                  </a:cubicBezTo>
                  <a:cubicBezTo>
                    <a:pt x="0" y="13"/>
                    <a:pt x="2" y="17"/>
                    <a:pt x="3" y="17"/>
                  </a:cubicBezTo>
                  <a:cubicBezTo>
                    <a:pt x="118" y="17"/>
                    <a:pt x="118" y="17"/>
                    <a:pt x="118" y="17"/>
                  </a:cubicBezTo>
                  <a:cubicBezTo>
                    <a:pt x="119" y="17"/>
                    <a:pt x="121" y="13"/>
                    <a:pt x="121" y="8"/>
                  </a:cubicBezTo>
                  <a:cubicBezTo>
                    <a:pt x="121" y="4"/>
                    <a:pt x="119" y="0"/>
                    <a:pt x="118" y="0"/>
                  </a:cubicBezTo>
                  <a:lnTo>
                    <a:pt x="3" y="0"/>
                  </a:lnTo>
                  <a:close/>
                </a:path>
              </a:pathLst>
            </a:custGeom>
            <a:solidFill>
              <a:srgbClr val="AF1932"/>
            </a:solidFill>
            <a:ln>
              <a:solidFill>
                <a:srgbClr val="AF193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grpSp>
      <p:sp>
        <p:nvSpPr>
          <p:cNvPr id="5" name="正方形/長方形 4">
            <a:extLst>
              <a:ext uri="{FF2B5EF4-FFF2-40B4-BE49-F238E27FC236}">
                <a16:creationId xmlns:a16="http://schemas.microsoft.com/office/drawing/2014/main" id="{66E9A916-7992-956B-43FB-78973FDD3B74}"/>
              </a:ext>
            </a:extLst>
          </p:cNvPr>
          <p:cNvSpPr/>
          <p:nvPr/>
        </p:nvSpPr>
        <p:spPr>
          <a:xfrm>
            <a:off x="8856881" y="2637000"/>
            <a:ext cx="406399" cy="59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P103</a:t>
            </a:r>
            <a:endParaRPr kumimoji="1"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7" name="正方形/長方形 6">
            <a:extLst>
              <a:ext uri="{FF2B5EF4-FFF2-40B4-BE49-F238E27FC236}">
                <a16:creationId xmlns:a16="http://schemas.microsoft.com/office/drawing/2014/main" id="{B068390B-BE54-BBA3-AA93-BF8726C3DDC7}"/>
              </a:ext>
            </a:extLst>
          </p:cNvPr>
          <p:cNvSpPr/>
          <p:nvPr/>
        </p:nvSpPr>
        <p:spPr>
          <a:xfrm>
            <a:off x="8880870" y="3519995"/>
            <a:ext cx="406399" cy="7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P104</a:t>
            </a:r>
          </a:p>
        </p:txBody>
      </p:sp>
    </p:spTree>
    <p:extLst>
      <p:ext uri="{BB962C8B-B14F-4D97-AF65-F5344CB8AC3E}">
        <p14:creationId xmlns:p14="http://schemas.microsoft.com/office/powerpoint/2010/main" val="527017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ED60DFD6-2EB4-CA4D-6345-AFE6095F15BF}"/>
              </a:ext>
            </a:extLst>
          </p:cNvPr>
          <p:cNvSpPr>
            <a:spLocks noGrp="1"/>
          </p:cNvSpPr>
          <p:nvPr>
            <p:ph type="body" sz="quarter" idx="13"/>
          </p:nvPr>
        </p:nvSpPr>
        <p:spPr/>
        <p:txBody>
          <a:bodyPr/>
          <a:lstStyle/>
          <a:p>
            <a:r>
              <a:rPr lang="ja-JP" altLang="en-US"/>
              <a:t>全部局において自発的かつ積極的な</a:t>
            </a:r>
            <a:r>
              <a:rPr lang="en-US" altLang="ja-JP"/>
              <a:t>DX</a:t>
            </a:r>
            <a:r>
              <a:rPr lang="ja-JP" altLang="en-US"/>
              <a:t>の取組が行われていること。</a:t>
            </a:r>
          </a:p>
        </p:txBody>
      </p:sp>
      <p:sp>
        <p:nvSpPr>
          <p:cNvPr id="5" name="テキスト プレースホルダー 4">
            <a:extLst>
              <a:ext uri="{FF2B5EF4-FFF2-40B4-BE49-F238E27FC236}">
                <a16:creationId xmlns:a16="http://schemas.microsoft.com/office/drawing/2014/main" id="{923AB761-17CF-B8D9-31AA-2CF4FCEF7056}"/>
              </a:ext>
            </a:extLst>
          </p:cNvPr>
          <p:cNvSpPr>
            <a:spLocks noGrp="1"/>
          </p:cNvSpPr>
          <p:nvPr>
            <p:ph type="body" sz="quarter" idx="14"/>
          </p:nvPr>
        </p:nvSpPr>
        <p:spPr/>
        <p:txBody>
          <a:bodyPr/>
          <a:lstStyle/>
          <a:p>
            <a:r>
              <a:rPr lang="ja-JP" altLang="en-US"/>
              <a:t>職員による</a:t>
            </a:r>
            <a:r>
              <a:rPr lang="en-US" altLang="ja-JP"/>
              <a:t>DX</a:t>
            </a:r>
            <a:r>
              <a:rPr lang="ja-JP" altLang="en-US"/>
              <a:t>取組支援件数（累計）</a:t>
            </a:r>
          </a:p>
          <a:p>
            <a:endParaRPr lang="en-US" altLang="ja-JP"/>
          </a:p>
          <a:p>
            <a:endParaRPr lang="en-US" altLang="ja-JP"/>
          </a:p>
          <a:p>
            <a:pPr marL="0" indent="0">
              <a:buNone/>
            </a:pPr>
            <a:endParaRPr lang="en-US" altLang="ja-JP"/>
          </a:p>
          <a:p>
            <a:endParaRPr lang="en-US" altLang="ja-JP"/>
          </a:p>
          <a:p>
            <a:r>
              <a:rPr lang="ja-JP" altLang="en-US"/>
              <a:t>コンサルティング事業者を活用した</a:t>
            </a:r>
            <a:r>
              <a:rPr lang="en-US" altLang="ja-JP"/>
              <a:t>DX</a:t>
            </a:r>
            <a:r>
              <a:rPr lang="ja-JP" altLang="en-US"/>
              <a:t>取組支援件数（累計）</a:t>
            </a:r>
          </a:p>
        </p:txBody>
      </p:sp>
      <p:sp>
        <p:nvSpPr>
          <p:cNvPr id="6" name="テキスト プレースホルダー 3">
            <a:extLst>
              <a:ext uri="{FF2B5EF4-FFF2-40B4-BE49-F238E27FC236}">
                <a16:creationId xmlns:a16="http://schemas.microsoft.com/office/drawing/2014/main" id="{D7072C61-84F9-F3C9-D7C8-F677FC268719}"/>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全市的な</a:t>
            </a:r>
            <a:r>
              <a:rPr lang="en-US" altLang="ja-JP"/>
              <a:t>DX</a:t>
            </a:r>
            <a:r>
              <a:rPr lang="ja-JP" altLang="en-US"/>
              <a:t>推進をめざし、デジタル統括室が他都市・各部局等の事例や専門的な知見から、各部局の取組の具体化に向け企画構想段階　から導入まで取組内容や状況に応じて伴走した支援を実施。</a:t>
            </a:r>
          </a:p>
          <a:p>
            <a:pPr>
              <a:lnSpc>
                <a:spcPts val="1500"/>
              </a:lnSpc>
            </a:pPr>
            <a:r>
              <a:rPr lang="ja-JP" altLang="en-US"/>
              <a:t>各部局の自律的な</a:t>
            </a:r>
            <a:r>
              <a:rPr lang="en-US" altLang="ja-JP"/>
              <a:t>DX</a:t>
            </a:r>
            <a:r>
              <a:rPr lang="ja-JP" altLang="en-US"/>
              <a:t>に向け、支援等メニューの充実により、機運を醸成し、取組の拡大を図る。</a:t>
            </a:r>
          </a:p>
        </p:txBody>
      </p:sp>
      <p:sp>
        <p:nvSpPr>
          <p:cNvPr id="7" name="テキスト プレースホルダー 12">
            <a:extLst>
              <a:ext uri="{FF2B5EF4-FFF2-40B4-BE49-F238E27FC236}">
                <a16:creationId xmlns:a16="http://schemas.microsoft.com/office/drawing/2014/main" id="{28825CD6-72E1-7D84-6BF3-DD79B78DBF2C}"/>
              </a:ext>
            </a:extLst>
          </p:cNvPr>
          <p:cNvSpPr txBox="1">
            <a:spLocks/>
          </p:cNvSpPr>
          <p:nvPr/>
        </p:nvSpPr>
        <p:spPr>
          <a:xfrm>
            <a:off x="457200" y="2971800"/>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spcAft>
                <a:spcPts val="0"/>
              </a:spcAft>
            </a:pPr>
            <a:r>
              <a:rPr lang="ja-JP" altLang="en-US" dirty="0"/>
              <a:t>デジタル統括室が、各部局の担当者と連携し、相談対応や企画構想　段階からの支援するとともに、特に、部局横断的な展開が見込まれる　など実現の難易度が高い取組について、コンサルティング事業者を活用した支援を実施。</a:t>
            </a:r>
          </a:p>
          <a:p>
            <a:pPr>
              <a:lnSpc>
                <a:spcPts val="1500"/>
              </a:lnSpc>
              <a:spcAft>
                <a:spcPts val="0"/>
              </a:spcAft>
            </a:pPr>
            <a:r>
              <a:rPr lang="ja-JP" altLang="en-US" dirty="0"/>
              <a:t>各部局の担当者向け支援の１つとし、検討から導入までの手順書として</a:t>
            </a:r>
            <a:r>
              <a:rPr lang="en-US" altLang="ja-JP" dirty="0"/>
              <a:t>DX</a:t>
            </a:r>
            <a:r>
              <a:rPr lang="ja-JP" altLang="en-US" dirty="0"/>
              <a:t>推進ガイドブックを</a:t>
            </a:r>
            <a:r>
              <a:rPr lang="en-US" altLang="ja-JP" dirty="0"/>
              <a:t>2024</a:t>
            </a:r>
            <a:r>
              <a:rPr lang="ja-JP" altLang="en-US" dirty="0"/>
              <a:t>年４月に策定。</a:t>
            </a:r>
          </a:p>
        </p:txBody>
      </p:sp>
      <p:grpSp>
        <p:nvGrpSpPr>
          <p:cNvPr id="8" name="グループ化 7">
            <a:extLst>
              <a:ext uri="{FF2B5EF4-FFF2-40B4-BE49-F238E27FC236}">
                <a16:creationId xmlns:a16="http://schemas.microsoft.com/office/drawing/2014/main" id="{1FF1F67A-D47C-4FCB-C6F3-67865E26CA14}"/>
              </a:ext>
            </a:extLst>
          </p:cNvPr>
          <p:cNvGrpSpPr/>
          <p:nvPr/>
        </p:nvGrpSpPr>
        <p:grpSpPr>
          <a:xfrm>
            <a:off x="447675" y="2667000"/>
            <a:ext cx="1375502" cy="243520"/>
            <a:chOff x="528309" y="7695403"/>
            <a:chExt cx="1375502" cy="243520"/>
          </a:xfrm>
        </p:grpSpPr>
        <p:sp>
          <p:nvSpPr>
            <p:cNvPr id="9" name="正方形/長方形 8">
              <a:extLst>
                <a:ext uri="{FF2B5EF4-FFF2-40B4-BE49-F238E27FC236}">
                  <a16:creationId xmlns:a16="http://schemas.microsoft.com/office/drawing/2014/main" id="{DB5D4A1A-91A5-EF89-1D5B-F944F111CAF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CDA801DF-9B7D-F8BA-C4F5-491824075F7D}"/>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11" name="図 10">
            <a:extLst>
              <a:ext uri="{FF2B5EF4-FFF2-40B4-BE49-F238E27FC236}">
                <a16:creationId xmlns:a16="http://schemas.microsoft.com/office/drawing/2014/main" id="{B97D74AD-849C-39FD-9FCC-3FC3F95386FE}"/>
              </a:ext>
            </a:extLst>
          </p:cNvPr>
          <p:cNvPicPr>
            <a:picLocks noChangeAspect="1"/>
          </p:cNvPicPr>
          <p:nvPr/>
        </p:nvPicPr>
        <p:blipFill>
          <a:blip r:embed="rId2" cstate="screen">
            <a:clrChange>
              <a:clrFrom>
                <a:srgbClr val="FFFDDB"/>
              </a:clrFrom>
              <a:clrTo>
                <a:srgbClr val="FFFDDB">
                  <a:alpha val="0"/>
                </a:srgbClr>
              </a:clrTo>
            </a:clrChange>
            <a:duotone>
              <a:prstClr val="black"/>
              <a:srgbClr val="C00000">
                <a:tint val="45000"/>
                <a:satMod val="40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tretch>
            <a:fillRect/>
          </a:stretch>
        </p:blipFill>
        <p:spPr>
          <a:xfrm>
            <a:off x="528586" y="5016752"/>
            <a:ext cx="1405580" cy="951500"/>
          </a:xfrm>
          <a:prstGeom prst="rect">
            <a:avLst/>
          </a:prstGeom>
        </p:spPr>
      </p:pic>
      <p:sp>
        <p:nvSpPr>
          <p:cNvPr id="12" name="正方形/長方形 11">
            <a:extLst>
              <a:ext uri="{FF2B5EF4-FFF2-40B4-BE49-F238E27FC236}">
                <a16:creationId xmlns:a16="http://schemas.microsoft.com/office/drawing/2014/main" id="{E189E11E-9CF5-14A0-479D-BFCB1F26BEAF}"/>
              </a:ext>
            </a:extLst>
          </p:cNvPr>
          <p:cNvSpPr/>
          <p:nvPr/>
        </p:nvSpPr>
        <p:spPr>
          <a:xfrm>
            <a:off x="513223" y="6101795"/>
            <a:ext cx="1436305" cy="14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bg2">
                    <a:lumMod val="10000"/>
                  </a:schemeClr>
                </a:solidFill>
                <a:latin typeface="Yu Gothic UI" panose="020B0500000000000000" pitchFamily="50" charset="-128"/>
                <a:ea typeface="Yu Gothic UI" panose="020B0500000000000000" pitchFamily="50" charset="-128"/>
              </a:rPr>
              <a:t>所属での検討</a:t>
            </a:r>
          </a:p>
        </p:txBody>
      </p:sp>
      <p:sp>
        <p:nvSpPr>
          <p:cNvPr id="13" name="テキスト ボックス 12">
            <a:extLst>
              <a:ext uri="{FF2B5EF4-FFF2-40B4-BE49-F238E27FC236}">
                <a16:creationId xmlns:a16="http://schemas.microsoft.com/office/drawing/2014/main" id="{AF24C461-7478-58BA-DB6E-2857774FB169}"/>
              </a:ext>
            </a:extLst>
          </p:cNvPr>
          <p:cNvSpPr txBox="1"/>
          <p:nvPr/>
        </p:nvSpPr>
        <p:spPr>
          <a:xfrm>
            <a:off x="2362200" y="6054633"/>
            <a:ext cx="591829" cy="400110"/>
          </a:xfrm>
          <a:prstGeom prst="rect">
            <a:avLst/>
          </a:prstGeom>
          <a:noFill/>
        </p:spPr>
        <p:txBody>
          <a:bodyPr wrap="none" rtlCol="0">
            <a:spAutoFit/>
          </a:bodyPr>
          <a:lstStyle/>
          <a:p>
            <a:r>
              <a:rPr kumimoji="1" lang="ja-JP" altLang="en-US" sz="1000">
                <a:solidFill>
                  <a:schemeClr val="bg2">
                    <a:lumMod val="10000"/>
                  </a:schemeClr>
                </a:solidFill>
                <a:latin typeface="Yu Gothic UI" panose="020B0500000000000000" pitchFamily="50" charset="-128"/>
                <a:ea typeface="Yu Gothic UI" panose="020B0500000000000000" pitchFamily="50" charset="-128"/>
              </a:rPr>
              <a:t>デジタル</a:t>
            </a:r>
            <a:endParaRPr kumimoji="1" lang="en-US" altLang="ja-JP" sz="1000">
              <a:solidFill>
                <a:schemeClr val="bg2">
                  <a:lumMod val="10000"/>
                </a:schemeClr>
              </a:solidFill>
              <a:latin typeface="Yu Gothic UI" panose="020B0500000000000000" pitchFamily="50" charset="-128"/>
              <a:ea typeface="Yu Gothic UI" panose="020B0500000000000000" pitchFamily="50" charset="-128"/>
            </a:endParaRPr>
          </a:p>
          <a:p>
            <a:r>
              <a:rPr kumimoji="1" lang="ja-JP" altLang="en-US" sz="1000">
                <a:solidFill>
                  <a:schemeClr val="bg2">
                    <a:lumMod val="10000"/>
                  </a:schemeClr>
                </a:solidFill>
                <a:latin typeface="Yu Gothic UI" panose="020B0500000000000000" pitchFamily="50" charset="-128"/>
                <a:ea typeface="Yu Gothic UI" panose="020B0500000000000000" pitchFamily="50" charset="-128"/>
              </a:rPr>
              <a:t>統括室</a:t>
            </a:r>
          </a:p>
        </p:txBody>
      </p:sp>
      <p:pic>
        <p:nvPicPr>
          <p:cNvPr id="14" name="図 13" descr="アイコン&#10;&#10;自動的に生成された説明">
            <a:extLst>
              <a:ext uri="{FF2B5EF4-FFF2-40B4-BE49-F238E27FC236}">
                <a16:creationId xmlns:a16="http://schemas.microsoft.com/office/drawing/2014/main" id="{ECDB0116-0715-18B1-3549-0CCF14D408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94321" y="5190816"/>
            <a:ext cx="327588" cy="863817"/>
          </a:xfrm>
          <a:prstGeom prst="rect">
            <a:avLst/>
          </a:prstGeom>
        </p:spPr>
      </p:pic>
      <p:sp>
        <p:nvSpPr>
          <p:cNvPr id="15" name="矢印: 左 14">
            <a:extLst>
              <a:ext uri="{FF2B5EF4-FFF2-40B4-BE49-F238E27FC236}">
                <a16:creationId xmlns:a16="http://schemas.microsoft.com/office/drawing/2014/main" id="{44DBF318-82FB-CB3E-CB0C-560A6D84B72F}"/>
              </a:ext>
            </a:extLst>
          </p:cNvPr>
          <p:cNvSpPr/>
          <p:nvPr/>
        </p:nvSpPr>
        <p:spPr>
          <a:xfrm>
            <a:off x="1905000" y="4850090"/>
            <a:ext cx="489766" cy="1475392"/>
          </a:xfrm>
          <a:prstGeom prst="leftArrow">
            <a:avLst/>
          </a:prstGeom>
          <a:solidFill>
            <a:srgbClr val="AF19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a:solidFill>
                  <a:schemeClr val="bg1"/>
                </a:solidFill>
                <a:latin typeface="Yu Gothic UI" panose="020B0500000000000000" pitchFamily="50" charset="-128"/>
                <a:ea typeface="Yu Gothic UI" panose="020B0500000000000000" pitchFamily="50" charset="-128"/>
              </a:rPr>
              <a:t>支援</a:t>
            </a:r>
          </a:p>
        </p:txBody>
      </p:sp>
      <p:pic>
        <p:nvPicPr>
          <p:cNvPr id="16" name="図 15">
            <a:extLst>
              <a:ext uri="{FF2B5EF4-FFF2-40B4-BE49-F238E27FC236}">
                <a16:creationId xmlns:a16="http://schemas.microsoft.com/office/drawing/2014/main" id="{309B6487-1D41-21AA-FC8E-1B4F8079ED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5600" y="4572000"/>
            <a:ext cx="1717839" cy="1896270"/>
          </a:xfrm>
          <a:prstGeom prst="rect">
            <a:avLst/>
          </a:prstGeom>
        </p:spPr>
      </p:pic>
      <p:sp>
        <p:nvSpPr>
          <p:cNvPr id="17" name="正方形/長方形 16">
            <a:extLst>
              <a:ext uri="{FF2B5EF4-FFF2-40B4-BE49-F238E27FC236}">
                <a16:creationId xmlns:a16="http://schemas.microsoft.com/office/drawing/2014/main" id="{FE815FD0-9D42-15A5-5B57-B88A3B94405B}"/>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8" name="正方形/長方形 17">
            <a:extLst>
              <a:ext uri="{FF2B5EF4-FFF2-40B4-BE49-F238E27FC236}">
                <a16:creationId xmlns:a16="http://schemas.microsoft.com/office/drawing/2014/main" id="{6C749CB2-18AE-AB84-28DE-C585E96AB919}"/>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19" name="表プレースホルダー 18">
            <a:extLst>
              <a:ext uri="{FF2B5EF4-FFF2-40B4-BE49-F238E27FC236}">
                <a16:creationId xmlns:a16="http://schemas.microsoft.com/office/drawing/2014/main" id="{31818278-190A-7DDC-BA3E-5514B17B3530}"/>
              </a:ext>
            </a:extLst>
          </p:cNvPr>
          <p:cNvGraphicFramePr>
            <a:graphicFrameLocks/>
          </p:cNvGraphicFramePr>
          <p:nvPr>
            <p:extLst>
              <p:ext uri="{D42A27DB-BD31-4B8C-83A1-F6EECF244321}">
                <p14:modId xmlns:p14="http://schemas.microsoft.com/office/powerpoint/2010/main" val="1938026622"/>
              </p:ext>
            </p:extLst>
          </p:nvPr>
        </p:nvGraphicFramePr>
        <p:xfrm>
          <a:off x="6003928" y="220980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a:solidFill>
                            <a:schemeClr val="bg2">
                              <a:lumMod val="10000"/>
                            </a:schemeClr>
                          </a:solidFill>
                          <a:latin typeface="Yu Gothic UI" panose="020B0500000000000000" pitchFamily="50" charset="-128"/>
                          <a:ea typeface="Yu Gothic UI" panose="020B0500000000000000" pitchFamily="50" charset="-128"/>
                        </a:rPr>
                        <a:t>80</a:t>
                      </a:r>
                      <a:r>
                        <a:rPr kumimoji="1" lang="ja-JP" altLang="en-US" sz="1000">
                          <a:solidFill>
                            <a:schemeClr val="bg2">
                              <a:lumMod val="10000"/>
                            </a:schemeClr>
                          </a:solidFill>
                          <a:latin typeface="Yu Gothic UI" panose="020B0500000000000000" pitchFamily="50" charset="-128"/>
                          <a:ea typeface="Yu Gothic UI" panose="020B0500000000000000" pitchFamily="50" charset="-128"/>
                        </a:rPr>
                        <a:t>件</a:t>
                      </a:r>
                      <a:endParaRPr kumimoji="1" lang="en-US" altLang="ja-JP" sz="1000">
                        <a:solidFill>
                          <a:schemeClr val="bg2">
                            <a:lumMod val="10000"/>
                          </a:schemeClr>
                        </a:solidFill>
                        <a:latin typeface="Yu Gothic UI" panose="020B0500000000000000" pitchFamily="50" charset="-128"/>
                        <a:ea typeface="Yu Gothic UI" panose="020B0500000000000000" pitchFamily="50" charset="-128"/>
                      </a:endParaRPr>
                    </a:p>
                    <a:p>
                      <a:pPr algn="ctr"/>
                      <a:r>
                        <a:rPr kumimoji="1" lang="ja-JP" altLang="en-US" sz="1000">
                          <a:solidFill>
                            <a:schemeClr val="bg2">
                              <a:lumMod val="10000"/>
                            </a:schemeClr>
                          </a:solidFill>
                          <a:latin typeface="Yu Gothic UI" panose="020B0500000000000000" pitchFamily="50" charset="-128"/>
                          <a:ea typeface="Yu Gothic UI" panose="020B0500000000000000" pitchFamily="50" charset="-128"/>
                        </a:rPr>
                        <a:t>（</a:t>
                      </a:r>
                      <a:r>
                        <a:rPr kumimoji="1" lang="en-US" altLang="ja-JP" sz="1000">
                          <a:solidFill>
                            <a:schemeClr val="bg2">
                              <a:lumMod val="10000"/>
                            </a:schemeClr>
                          </a:solidFill>
                          <a:latin typeface="Yu Gothic UI" panose="020B0500000000000000" pitchFamily="50" charset="-128"/>
                          <a:ea typeface="Yu Gothic UI" panose="020B0500000000000000" pitchFamily="50" charset="-128"/>
                        </a:rPr>
                        <a:t>80</a:t>
                      </a:r>
                      <a:r>
                        <a:rPr kumimoji="1" lang="ja-JP" altLang="en-US" sz="1000">
                          <a:solidFill>
                            <a:schemeClr val="bg2">
                              <a:lumMod val="10000"/>
                            </a:schemeClr>
                          </a:solidFill>
                          <a:latin typeface="Yu Gothic UI" panose="020B0500000000000000" pitchFamily="50" charset="-128"/>
                          <a:ea typeface="Yu Gothic UI" panose="020B0500000000000000" pitchFamily="50" charset="-128"/>
                        </a:rPr>
                        <a:t>件）</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bg2">
                              <a:lumMod val="10000"/>
                            </a:schemeClr>
                          </a:solidFill>
                          <a:latin typeface="Yu Gothic UI" panose="020B0500000000000000" pitchFamily="50" charset="-128"/>
                          <a:ea typeface="Yu Gothic UI" panose="020B0500000000000000" pitchFamily="50" charset="-128"/>
                        </a:rPr>
                        <a:t>90</a:t>
                      </a:r>
                      <a:r>
                        <a:rPr kumimoji="1" lang="ja-JP" altLang="en-US" sz="1000">
                          <a:solidFill>
                            <a:schemeClr val="bg2">
                              <a:lumMod val="10000"/>
                            </a:schemeClr>
                          </a:solidFill>
                          <a:latin typeface="Yu Gothic UI" panose="020B0500000000000000" pitchFamily="50" charset="-128"/>
                          <a:ea typeface="Yu Gothic UI" panose="020B0500000000000000" pitchFamily="50" charset="-128"/>
                        </a:rPr>
                        <a:t>件</a:t>
                      </a:r>
                      <a:endParaRPr kumimoji="1" lang="en-US" altLang="ja-JP" sz="1000">
                        <a:solidFill>
                          <a:schemeClr val="bg2">
                            <a:lumMod val="10000"/>
                          </a:schemeClr>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bg2">
                              <a:lumMod val="10000"/>
                            </a:schemeClr>
                          </a:solidFill>
                          <a:latin typeface="Yu Gothic UI" panose="020B0500000000000000" pitchFamily="50" charset="-128"/>
                          <a:ea typeface="Yu Gothic UI" panose="020B0500000000000000" pitchFamily="50" charset="-128"/>
                        </a:rPr>
                        <a:t>100</a:t>
                      </a:r>
                      <a:r>
                        <a:rPr kumimoji="1" lang="ja-JP" altLang="en-US" sz="1000">
                          <a:solidFill>
                            <a:schemeClr val="bg2">
                              <a:lumMod val="10000"/>
                            </a:schemeClr>
                          </a:solidFill>
                          <a:latin typeface="Yu Gothic UI" panose="020B0500000000000000" pitchFamily="50" charset="-128"/>
                          <a:ea typeface="Yu Gothic UI" panose="020B0500000000000000" pitchFamily="50" charset="-128"/>
                        </a:rPr>
                        <a:t>件</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bg2">
                              <a:lumMod val="10000"/>
                            </a:schemeClr>
                          </a:solidFill>
                          <a:latin typeface="Yu Gothic UI" panose="020B0500000000000000" pitchFamily="50" charset="-128"/>
                          <a:ea typeface="Yu Gothic UI" panose="020B0500000000000000" pitchFamily="50" charset="-128"/>
                        </a:rPr>
                        <a:t>110</a:t>
                      </a:r>
                      <a:r>
                        <a:rPr kumimoji="1" lang="ja-JP" altLang="en-US" sz="1000" dirty="0">
                          <a:solidFill>
                            <a:schemeClr val="bg2">
                              <a:lumMod val="10000"/>
                            </a:schemeClr>
                          </a:solidFill>
                          <a:latin typeface="Yu Gothic UI" panose="020B0500000000000000" pitchFamily="50" charset="-128"/>
                          <a:ea typeface="Yu Gothic UI" panose="020B0500000000000000" pitchFamily="50" charset="-128"/>
                        </a:rPr>
                        <a:t>件</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20" name="表プレースホルダー 18">
            <a:extLst>
              <a:ext uri="{FF2B5EF4-FFF2-40B4-BE49-F238E27FC236}">
                <a16:creationId xmlns:a16="http://schemas.microsoft.com/office/drawing/2014/main" id="{823A5067-08C3-EE3A-2490-26CE5DA7487A}"/>
              </a:ext>
            </a:extLst>
          </p:cNvPr>
          <p:cNvGraphicFramePr>
            <a:graphicFrameLocks/>
          </p:cNvGraphicFramePr>
          <p:nvPr>
            <p:extLst>
              <p:ext uri="{D42A27DB-BD31-4B8C-83A1-F6EECF244321}">
                <p14:modId xmlns:p14="http://schemas.microsoft.com/office/powerpoint/2010/main" val="2968748679"/>
              </p:ext>
            </p:extLst>
          </p:nvPr>
        </p:nvGraphicFramePr>
        <p:xfrm>
          <a:off x="6003928" y="3415938"/>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ja-JP" altLang="en-US" sz="1000">
                          <a:solidFill>
                            <a:schemeClr val="bg2">
                              <a:lumMod val="10000"/>
                            </a:schemeClr>
                          </a:solidFill>
                          <a:latin typeface="Yu Gothic UI" panose="020B0500000000000000" pitchFamily="50" charset="-128"/>
                          <a:ea typeface="Yu Gothic UI" panose="020B0500000000000000" pitchFamily="50" charset="-128"/>
                        </a:rPr>
                        <a:t>４件</a:t>
                      </a:r>
                      <a:endParaRPr kumimoji="1" lang="en-US" altLang="ja-JP" sz="1000">
                        <a:solidFill>
                          <a:schemeClr val="bg2">
                            <a:lumMod val="10000"/>
                          </a:schemeClr>
                        </a:solidFill>
                        <a:latin typeface="Yu Gothic UI" panose="020B0500000000000000" pitchFamily="50" charset="-128"/>
                        <a:ea typeface="Yu Gothic UI" panose="020B0500000000000000" pitchFamily="50" charset="-128"/>
                      </a:endParaRPr>
                    </a:p>
                    <a:p>
                      <a:pPr algn="ctr"/>
                      <a:r>
                        <a:rPr kumimoji="1" lang="ja-JP" altLang="en-US" sz="1000">
                          <a:solidFill>
                            <a:schemeClr val="bg2">
                              <a:lumMod val="10000"/>
                            </a:schemeClr>
                          </a:solidFill>
                          <a:latin typeface="Yu Gothic UI" panose="020B0500000000000000" pitchFamily="50" charset="-128"/>
                          <a:ea typeface="Yu Gothic UI" panose="020B0500000000000000" pitchFamily="50" charset="-128"/>
                        </a:rPr>
                        <a:t>（４件）</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a:solidFill>
                            <a:schemeClr val="bg2">
                              <a:lumMod val="10000"/>
                            </a:schemeClr>
                          </a:solidFill>
                          <a:latin typeface="Yu Gothic UI" panose="020B0500000000000000" pitchFamily="50" charset="-128"/>
                          <a:ea typeface="Yu Gothic UI" panose="020B0500000000000000" pitchFamily="50" charset="-128"/>
                        </a:rPr>
                        <a:t>６件</a:t>
                      </a:r>
                      <a:endParaRPr kumimoji="1" lang="en-US" altLang="ja-JP" sz="1000">
                        <a:solidFill>
                          <a:schemeClr val="bg2">
                            <a:lumMod val="10000"/>
                          </a:schemeClr>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21" name="テキスト ボックス 19">
            <a:extLst>
              <a:ext uri="{FF2B5EF4-FFF2-40B4-BE49-F238E27FC236}">
                <a16:creationId xmlns:a16="http://schemas.microsoft.com/office/drawing/2014/main" id="{E303EFAC-37C4-72CB-EBE0-0D88C181A8FF}"/>
              </a:ext>
            </a:extLst>
          </p:cNvPr>
          <p:cNvSpPr txBox="1"/>
          <p:nvPr/>
        </p:nvSpPr>
        <p:spPr>
          <a:xfrm>
            <a:off x="7924800" y="297928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22" name="テキスト ボックス 19">
            <a:extLst>
              <a:ext uri="{FF2B5EF4-FFF2-40B4-BE49-F238E27FC236}">
                <a16:creationId xmlns:a16="http://schemas.microsoft.com/office/drawing/2014/main" id="{56E9D20C-886D-6587-DF2C-91E1B29EDDC2}"/>
              </a:ext>
            </a:extLst>
          </p:cNvPr>
          <p:cNvSpPr txBox="1"/>
          <p:nvPr/>
        </p:nvSpPr>
        <p:spPr>
          <a:xfrm>
            <a:off x="7924800" y="419848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23" name="グループ化 22">
            <a:extLst>
              <a:ext uri="{FF2B5EF4-FFF2-40B4-BE49-F238E27FC236}">
                <a16:creationId xmlns:a16="http://schemas.microsoft.com/office/drawing/2014/main" id="{F01D4C79-245F-DBED-3FF3-D15E35CC332F}"/>
              </a:ext>
            </a:extLst>
          </p:cNvPr>
          <p:cNvGrpSpPr/>
          <p:nvPr/>
        </p:nvGrpSpPr>
        <p:grpSpPr>
          <a:xfrm>
            <a:off x="4881838" y="4560857"/>
            <a:ext cx="1157494" cy="243520"/>
            <a:chOff x="528309" y="7695403"/>
            <a:chExt cx="1157494" cy="243520"/>
          </a:xfrm>
        </p:grpSpPr>
        <p:sp>
          <p:nvSpPr>
            <p:cNvPr id="24" name="正方形/長方形 23">
              <a:extLst>
                <a:ext uri="{FF2B5EF4-FFF2-40B4-BE49-F238E27FC236}">
                  <a16:creationId xmlns:a16="http://schemas.microsoft.com/office/drawing/2014/main" id="{98D88AE5-0988-5FCF-33B0-95DC46E9DF9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7F7FE375-9A20-1E3F-7F6C-059D89EE0AC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6" name="正方形/長方形 25">
            <a:extLst>
              <a:ext uri="{FF2B5EF4-FFF2-40B4-BE49-F238E27FC236}">
                <a16:creationId xmlns:a16="http://schemas.microsoft.com/office/drawing/2014/main" id="{AFE99416-A6C0-A8E0-7015-E423EFB1DFEE}"/>
              </a:ext>
            </a:extLst>
          </p:cNvPr>
          <p:cNvSpPr/>
          <p:nvPr/>
        </p:nvSpPr>
        <p:spPr>
          <a:xfrm>
            <a:off x="6972478" y="49198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7" name="正方形/長方形 26">
            <a:extLst>
              <a:ext uri="{FF2B5EF4-FFF2-40B4-BE49-F238E27FC236}">
                <a16:creationId xmlns:a16="http://schemas.microsoft.com/office/drawing/2014/main" id="{77CA0261-7369-4C29-DB08-42C703A22A87}"/>
              </a:ext>
            </a:extLst>
          </p:cNvPr>
          <p:cNvSpPr/>
          <p:nvPr/>
        </p:nvSpPr>
        <p:spPr>
          <a:xfrm>
            <a:off x="5928478" y="49198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8" name="正方形/長方形 27">
            <a:extLst>
              <a:ext uri="{FF2B5EF4-FFF2-40B4-BE49-F238E27FC236}">
                <a16:creationId xmlns:a16="http://schemas.microsoft.com/office/drawing/2014/main" id="{F70D3111-6E53-1653-5128-EF7D7B0C8A95}"/>
              </a:ext>
            </a:extLst>
          </p:cNvPr>
          <p:cNvSpPr/>
          <p:nvPr/>
        </p:nvSpPr>
        <p:spPr>
          <a:xfrm>
            <a:off x="8016478" y="49198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9" name="テキスト ボックス 28">
            <a:extLst>
              <a:ext uri="{FF2B5EF4-FFF2-40B4-BE49-F238E27FC236}">
                <a16:creationId xmlns:a16="http://schemas.microsoft.com/office/drawing/2014/main" id="{4EFDD2CB-F674-5D78-D5C3-1EB32FD291F9}"/>
              </a:ext>
            </a:extLst>
          </p:cNvPr>
          <p:cNvSpPr txBox="1"/>
          <p:nvPr/>
        </p:nvSpPr>
        <p:spPr>
          <a:xfrm>
            <a:off x="4881838" y="522766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企画構想段階</a:t>
            </a:r>
            <a:br>
              <a:rPr kumimoji="1" lang="ja-JP" altLang="en-US"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への支援</a:t>
            </a:r>
          </a:p>
        </p:txBody>
      </p:sp>
      <p:sp>
        <p:nvSpPr>
          <p:cNvPr id="30" name="テキスト ボックス 29">
            <a:extLst>
              <a:ext uri="{FF2B5EF4-FFF2-40B4-BE49-F238E27FC236}">
                <a16:creationId xmlns:a16="http://schemas.microsoft.com/office/drawing/2014/main" id="{84AD9E91-9F19-1290-9C70-B80E05086FC2}"/>
              </a:ext>
            </a:extLst>
          </p:cNvPr>
          <p:cNvSpPr txBox="1"/>
          <p:nvPr/>
        </p:nvSpPr>
        <p:spPr>
          <a:xfrm>
            <a:off x="4876800" y="5763943"/>
            <a:ext cx="972000" cy="789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実装・活用段階</a:t>
            </a:r>
            <a:br>
              <a:rPr kumimoji="1" lang="ja-JP" altLang="en-US"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への支援</a:t>
            </a:r>
          </a:p>
        </p:txBody>
      </p:sp>
      <p:sp>
        <p:nvSpPr>
          <p:cNvPr id="31" name="ホームベース 30">
            <a:extLst>
              <a:ext uri="{FF2B5EF4-FFF2-40B4-BE49-F238E27FC236}">
                <a16:creationId xmlns:a16="http://schemas.microsoft.com/office/drawing/2014/main" id="{3D718592-3B73-A9C6-F30C-1A9A785CD601}"/>
              </a:ext>
            </a:extLst>
          </p:cNvPr>
          <p:cNvSpPr/>
          <p:nvPr/>
        </p:nvSpPr>
        <p:spPr>
          <a:xfrm>
            <a:off x="5928478" y="522248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chemeClr val="bg2">
                    <a:lumMod val="10000"/>
                  </a:schemeClr>
                </a:solidFill>
                <a:latin typeface="Yu Gothic UI" panose="020B0500000000000000" pitchFamily="50" charset="-128"/>
                <a:ea typeface="Yu Gothic UI" panose="020B0500000000000000" pitchFamily="50" charset="-128"/>
              </a:rPr>
              <a:t>支援等メニューの充実</a:t>
            </a:r>
          </a:p>
        </p:txBody>
      </p:sp>
      <p:sp>
        <p:nvSpPr>
          <p:cNvPr id="32" name="ホームベース 30">
            <a:extLst>
              <a:ext uri="{FF2B5EF4-FFF2-40B4-BE49-F238E27FC236}">
                <a16:creationId xmlns:a16="http://schemas.microsoft.com/office/drawing/2014/main" id="{894AB41B-8660-F1E8-0421-242F259C6C86}"/>
              </a:ext>
            </a:extLst>
          </p:cNvPr>
          <p:cNvSpPr/>
          <p:nvPr/>
        </p:nvSpPr>
        <p:spPr>
          <a:xfrm>
            <a:off x="5928478" y="5772000"/>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bg2">
                    <a:lumMod val="10000"/>
                  </a:schemeClr>
                </a:solidFill>
                <a:latin typeface="Yu Gothic UI" panose="020B0500000000000000" pitchFamily="50" charset="-128"/>
                <a:ea typeface="Yu Gothic UI" panose="020B0500000000000000" pitchFamily="50" charset="-128"/>
              </a:rPr>
              <a:t>取組内容・進捗に応じた伴走支援</a:t>
            </a:r>
          </a:p>
        </p:txBody>
      </p:sp>
      <p:sp>
        <p:nvSpPr>
          <p:cNvPr id="33" name="ホームベース 30">
            <a:extLst>
              <a:ext uri="{FF2B5EF4-FFF2-40B4-BE49-F238E27FC236}">
                <a16:creationId xmlns:a16="http://schemas.microsoft.com/office/drawing/2014/main" id="{3042B7C5-3D25-E56D-5A30-681C34BD404F}"/>
              </a:ext>
            </a:extLst>
          </p:cNvPr>
          <p:cNvSpPr/>
          <p:nvPr/>
        </p:nvSpPr>
        <p:spPr>
          <a:xfrm>
            <a:off x="7010400" y="6153000"/>
            <a:ext cx="19812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bg2">
                    <a:lumMod val="10000"/>
                  </a:schemeClr>
                </a:solidFill>
                <a:latin typeface="Yu Gothic UI" panose="020B0500000000000000" pitchFamily="50" charset="-128"/>
                <a:ea typeface="Yu Gothic UI" panose="020B0500000000000000" pitchFamily="50" charset="-128"/>
              </a:rPr>
              <a:t>支援方法の検討・実施</a:t>
            </a:r>
          </a:p>
        </p:txBody>
      </p:sp>
      <p:sp>
        <p:nvSpPr>
          <p:cNvPr id="34" name="スライド番号プレースホルダー 2">
            <a:extLst>
              <a:ext uri="{FF2B5EF4-FFF2-40B4-BE49-F238E27FC236}">
                <a16:creationId xmlns:a16="http://schemas.microsoft.com/office/drawing/2014/main" id="{7001DC42-6C87-8B8B-106F-6BBD7D65F768}"/>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103</a:t>
            </a:fld>
            <a:endParaRPr kumimoji="1" lang="en-GB">
              <a:latin typeface="Yu Gothic UI" panose="020B0500000000000000" pitchFamily="50" charset="-128"/>
              <a:ea typeface="Yu Gothic UI" panose="020B0500000000000000" pitchFamily="50" charset="-128"/>
            </a:endParaRPr>
          </a:p>
        </p:txBody>
      </p:sp>
      <p:sp>
        <p:nvSpPr>
          <p:cNvPr id="35" name="ホームベース 30">
            <a:extLst>
              <a:ext uri="{FF2B5EF4-FFF2-40B4-BE49-F238E27FC236}">
                <a16:creationId xmlns:a16="http://schemas.microsoft.com/office/drawing/2014/main" id="{4E04D38A-C21B-8ED6-2CB0-922FB6C74D74}"/>
              </a:ext>
            </a:extLst>
          </p:cNvPr>
          <p:cNvSpPr/>
          <p:nvPr/>
        </p:nvSpPr>
        <p:spPr>
          <a:xfrm>
            <a:off x="5928478" y="6153000"/>
            <a:ext cx="10819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base">
              <a:spcAft>
                <a:spcPct val="0"/>
              </a:spcAft>
              <a:defRPr/>
            </a:pPr>
            <a:r>
              <a:rPr kumimoji="1" lang="ja-JP" altLang="en-US" sz="900">
                <a:solidFill>
                  <a:schemeClr val="bg2">
                    <a:lumMod val="10000"/>
                  </a:schemeClr>
                </a:solidFill>
                <a:latin typeface="Yu Gothic UI" panose="020B0500000000000000" pitchFamily="50" charset="-128"/>
                <a:ea typeface="Yu Gothic UI" panose="020B0500000000000000" pitchFamily="50" charset="-128"/>
              </a:rPr>
              <a:t>実現の難易度が高</a:t>
            </a:r>
            <a:br>
              <a:rPr kumimoji="1" lang="en-US" altLang="ja-JP" sz="900">
                <a:solidFill>
                  <a:schemeClr val="bg2">
                    <a:lumMod val="10000"/>
                  </a:schemeClr>
                </a:solidFill>
                <a:latin typeface="Yu Gothic UI" panose="020B0500000000000000" pitchFamily="50" charset="-128"/>
                <a:ea typeface="Yu Gothic UI" panose="020B0500000000000000" pitchFamily="50" charset="-128"/>
              </a:rPr>
            </a:br>
            <a:r>
              <a:rPr kumimoji="1" lang="ja-JP" altLang="en-US" sz="900">
                <a:solidFill>
                  <a:schemeClr val="bg2">
                    <a:lumMod val="10000"/>
                  </a:schemeClr>
                </a:solidFill>
                <a:latin typeface="Yu Gothic UI" panose="020B0500000000000000" pitchFamily="50" charset="-128"/>
                <a:ea typeface="Yu Gothic UI" panose="020B0500000000000000" pitchFamily="50" charset="-128"/>
              </a:rPr>
              <a:t>い取組への支援</a:t>
            </a:r>
          </a:p>
        </p:txBody>
      </p:sp>
      <p:grpSp>
        <p:nvGrpSpPr>
          <p:cNvPr id="36" name="グループ化 35">
            <a:extLst>
              <a:ext uri="{FF2B5EF4-FFF2-40B4-BE49-F238E27FC236}">
                <a16:creationId xmlns:a16="http://schemas.microsoft.com/office/drawing/2014/main" id="{1A79B74C-0863-37D5-EAEB-1749B7DC74C2}"/>
              </a:ext>
            </a:extLst>
          </p:cNvPr>
          <p:cNvGrpSpPr/>
          <p:nvPr/>
        </p:nvGrpSpPr>
        <p:grpSpPr>
          <a:xfrm>
            <a:off x="4881600" y="892800"/>
            <a:ext cx="2011895" cy="243520"/>
            <a:chOff x="528309" y="3016181"/>
            <a:chExt cx="2011895" cy="243520"/>
          </a:xfrm>
        </p:grpSpPr>
        <p:sp>
          <p:nvSpPr>
            <p:cNvPr id="37" name="正方形/長方形 36">
              <a:extLst>
                <a:ext uri="{FF2B5EF4-FFF2-40B4-BE49-F238E27FC236}">
                  <a16:creationId xmlns:a16="http://schemas.microsoft.com/office/drawing/2014/main" id="{1E146871-0DE4-181F-08B6-7C04A6EFA964}"/>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8" name="テキスト ボックス 37">
              <a:extLst>
                <a:ext uri="{FF2B5EF4-FFF2-40B4-BE49-F238E27FC236}">
                  <a16:creationId xmlns:a16="http://schemas.microsoft.com/office/drawing/2014/main" id="{3FA92F1C-927E-1143-A453-B9E5A2F11872}"/>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40" name="タイトル 2">
            <a:extLst>
              <a:ext uri="{FF2B5EF4-FFF2-40B4-BE49-F238E27FC236}">
                <a16:creationId xmlns:a16="http://schemas.microsoft.com/office/drawing/2014/main" id="{928F0029-9991-2CB2-5733-D08B8F8617F3}"/>
              </a:ext>
            </a:extLst>
          </p:cNvPr>
          <p:cNvSpPr>
            <a:spLocks noGrp="1"/>
          </p:cNvSpPr>
          <p:nvPr>
            <p:ph type="title"/>
          </p:nvPr>
        </p:nvSpPr>
        <p:spPr>
          <a:xfrm>
            <a:off x="446400" y="85725"/>
            <a:ext cx="4737911" cy="728793"/>
          </a:xfrm>
        </p:spPr>
        <p:txBody>
          <a:bodyPr/>
          <a:lstStyle/>
          <a:p>
            <a:r>
              <a:rPr lang="ja-JP" altLang="en-US"/>
              <a:t>各部局の</a:t>
            </a:r>
            <a:r>
              <a:rPr lang="en-US" altLang="ja-JP"/>
              <a:t>DX</a:t>
            </a:r>
            <a:r>
              <a:rPr lang="ja-JP" altLang="en-US"/>
              <a:t>の取組を伴走支援</a:t>
            </a:r>
          </a:p>
        </p:txBody>
      </p:sp>
    </p:spTree>
    <p:extLst>
      <p:ext uri="{BB962C8B-B14F-4D97-AF65-F5344CB8AC3E}">
        <p14:creationId xmlns:p14="http://schemas.microsoft.com/office/powerpoint/2010/main" val="427512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85AD-716F-B1D0-C5B2-F4E378D11287}"/>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950E498A-9710-D22B-6E02-E5DF70DCADA9}"/>
              </a:ext>
            </a:extLst>
          </p:cNvPr>
          <p:cNvSpPr>
            <a:spLocks noGrp="1"/>
          </p:cNvSpPr>
          <p:nvPr>
            <p:ph type="body" sz="quarter" idx="13"/>
          </p:nvPr>
        </p:nvSpPr>
        <p:spPr/>
        <p:txBody>
          <a:bodyPr/>
          <a:lstStyle/>
          <a:p>
            <a:r>
              <a:rPr lang="ja-JP" altLang="en-US"/>
              <a:t>外部専門人材からノウハウを吸収し、自律的に</a:t>
            </a:r>
            <a:r>
              <a:rPr lang="en-US" altLang="ja-JP"/>
              <a:t>DX</a:t>
            </a:r>
            <a:r>
              <a:rPr lang="ja-JP" altLang="en-US"/>
              <a:t>に取り組めていること。</a:t>
            </a:r>
          </a:p>
        </p:txBody>
      </p:sp>
      <p:sp>
        <p:nvSpPr>
          <p:cNvPr id="5" name="テキスト プレースホルダー 4">
            <a:extLst>
              <a:ext uri="{FF2B5EF4-FFF2-40B4-BE49-F238E27FC236}">
                <a16:creationId xmlns:a16="http://schemas.microsoft.com/office/drawing/2014/main" id="{3F331660-E2FE-4824-344C-549A9B305782}"/>
              </a:ext>
            </a:extLst>
          </p:cNvPr>
          <p:cNvSpPr>
            <a:spLocks noGrp="1"/>
          </p:cNvSpPr>
          <p:nvPr>
            <p:ph type="body" sz="quarter" idx="14"/>
          </p:nvPr>
        </p:nvSpPr>
        <p:spPr/>
        <p:txBody>
          <a:bodyPr/>
          <a:lstStyle/>
          <a:p>
            <a:r>
              <a:rPr lang="ja-JP" altLang="en-US"/>
              <a:t>外部専門人材が主導した業務数</a:t>
            </a:r>
          </a:p>
        </p:txBody>
      </p:sp>
      <p:sp>
        <p:nvSpPr>
          <p:cNvPr id="6" name="テキスト プレースホルダー 3">
            <a:extLst>
              <a:ext uri="{FF2B5EF4-FFF2-40B4-BE49-F238E27FC236}">
                <a16:creationId xmlns:a16="http://schemas.microsoft.com/office/drawing/2014/main" id="{0A5B096A-406C-B751-57FD-BE43F2CC2A05}"/>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en-US" altLang="ja-JP"/>
              <a:t>DX</a:t>
            </a:r>
            <a:r>
              <a:rPr lang="ja-JP" altLang="en-US"/>
              <a:t>を推進していくには、データやデジタル技術を活用し、利用者中心の</a:t>
            </a:r>
            <a:br>
              <a:rPr lang="ja-JP" altLang="en-US"/>
            </a:br>
            <a:r>
              <a:rPr lang="ja-JP" altLang="en-US"/>
              <a:t>サービス変革を進められるサービスデザイン思考を持った人材が必要不可欠である。</a:t>
            </a:r>
          </a:p>
          <a:p>
            <a:pPr>
              <a:lnSpc>
                <a:spcPts val="1500"/>
              </a:lnSpc>
            </a:pPr>
            <a:r>
              <a:rPr lang="ja-JP" altLang="en-US"/>
              <a:t>よって、 </a:t>
            </a:r>
            <a:r>
              <a:rPr lang="en-US" altLang="ja-JP"/>
              <a:t>DX</a:t>
            </a:r>
            <a:r>
              <a:rPr lang="ja-JP" altLang="en-US"/>
              <a:t>を積極的に推進又はけん引できる人材として外部専門人材</a:t>
            </a:r>
            <a:r>
              <a:rPr lang="en-US" altLang="ja-JP" sz="700"/>
              <a:t>※</a:t>
            </a:r>
            <a:r>
              <a:rPr lang="ja-JP" altLang="en-US"/>
              <a:t>を採用する。</a:t>
            </a:r>
          </a:p>
          <a:p>
            <a:pPr>
              <a:lnSpc>
                <a:spcPts val="1500"/>
              </a:lnSpc>
            </a:pPr>
            <a:r>
              <a:rPr lang="ja-JP" altLang="en-US"/>
              <a:t>当該人材が各部局における</a:t>
            </a:r>
            <a:r>
              <a:rPr lang="en-US" altLang="ja-JP"/>
              <a:t>DX</a:t>
            </a:r>
            <a:r>
              <a:rPr lang="ja-JP" altLang="en-US"/>
              <a:t>の取組を積極的に主導することにより、</a:t>
            </a:r>
            <a:r>
              <a:rPr lang="en-US" altLang="ja-JP"/>
              <a:t>DX</a:t>
            </a:r>
            <a:r>
              <a:rPr lang="ja-JP" altLang="en-US"/>
              <a:t>の取組が全庁的に着実かつスピーディに推進するよう支援していく。</a:t>
            </a:r>
            <a:endParaRPr lang="en-US" altLang="ja-JP"/>
          </a:p>
          <a:p>
            <a:pPr marL="0" indent="-457200">
              <a:lnSpc>
                <a:spcPts val="1500"/>
              </a:lnSpc>
              <a:spcAft>
                <a:spcPts val="0"/>
              </a:spcAft>
              <a:buNone/>
            </a:pPr>
            <a:r>
              <a:rPr kumimoji="1" lang="en-US" altLang="ja-JP" sz="1000">
                <a:latin typeface="Yu Gothic UI" panose="020B0500000000000000" pitchFamily="50" charset="-128"/>
                <a:ea typeface="Yu Gothic UI" panose="020B0500000000000000" pitchFamily="50" charset="-128"/>
              </a:rPr>
              <a:t>※</a:t>
            </a:r>
            <a:r>
              <a:rPr kumimoji="1" lang="ja-JP" altLang="en-US" sz="1000">
                <a:latin typeface="Yu Gothic UI" panose="020B0500000000000000" pitchFamily="50" charset="-128"/>
                <a:ea typeface="Yu Gothic UI" panose="020B0500000000000000" pitchFamily="50" charset="-128"/>
              </a:rPr>
              <a:t>外部専門人材とは、デジタル技術を活用した業務改革の実務経験等を有する</a:t>
            </a:r>
            <a:endParaRPr kumimoji="1" lang="en-US" altLang="ja-JP" sz="1000">
              <a:latin typeface="Yu Gothic UI" panose="020B0500000000000000" pitchFamily="50" charset="-128"/>
              <a:ea typeface="Yu Gothic UI" panose="020B0500000000000000" pitchFamily="50" charset="-128"/>
            </a:endParaRPr>
          </a:p>
          <a:p>
            <a:pPr marL="0" indent="-457200">
              <a:lnSpc>
                <a:spcPts val="1500"/>
              </a:lnSpc>
              <a:spcAft>
                <a:spcPts val="0"/>
              </a:spcAft>
              <a:buNone/>
            </a:pPr>
            <a:r>
              <a:rPr lang="ja-JP" altLang="en-US" sz="1000"/>
              <a:t>　</a:t>
            </a:r>
            <a:r>
              <a:rPr kumimoji="1" lang="ja-JP" altLang="en-US" sz="1000">
                <a:latin typeface="Yu Gothic UI" panose="020B0500000000000000" pitchFamily="50" charset="-128"/>
                <a:ea typeface="Yu Gothic UI" panose="020B0500000000000000" pitchFamily="50" charset="-128"/>
              </a:rPr>
              <a:t>即戦力となる人材</a:t>
            </a:r>
            <a:endParaRPr kumimoji="1" lang="en-US" altLang="ja-JP" sz="1000">
              <a:latin typeface="Yu Gothic UI" panose="020B0500000000000000" pitchFamily="50" charset="-128"/>
              <a:ea typeface="Yu Gothic UI" panose="020B0500000000000000" pitchFamily="50" charset="-128"/>
            </a:endParaRPr>
          </a:p>
        </p:txBody>
      </p:sp>
      <p:sp>
        <p:nvSpPr>
          <p:cNvPr id="7" name="テキスト プレースホルダー 12">
            <a:extLst>
              <a:ext uri="{FF2B5EF4-FFF2-40B4-BE49-F238E27FC236}">
                <a16:creationId xmlns:a16="http://schemas.microsoft.com/office/drawing/2014/main" id="{760B4967-E299-BAAA-92D5-056C7FDBD7D7}"/>
              </a:ext>
            </a:extLst>
          </p:cNvPr>
          <p:cNvSpPr txBox="1">
            <a:spLocks/>
          </p:cNvSpPr>
          <p:nvPr/>
        </p:nvSpPr>
        <p:spPr>
          <a:xfrm>
            <a:off x="457200" y="3810000"/>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spcAft>
                <a:spcPts val="0"/>
              </a:spcAft>
            </a:pPr>
            <a:r>
              <a:rPr lang="en-US" altLang="ja-JP"/>
              <a:t>2022</a:t>
            </a:r>
            <a:r>
              <a:rPr lang="ja-JP" altLang="en-US"/>
              <a:t>年度から民間人材サービスを活用した採用業務を実施し、</a:t>
            </a:r>
            <a:r>
              <a:rPr lang="en-US" altLang="ja-JP"/>
              <a:t>2024</a:t>
            </a:r>
            <a:r>
              <a:rPr lang="ja-JP" altLang="en-US"/>
              <a:t>年４月時点でデジタル統括室に５名を段階的に配置</a:t>
            </a:r>
          </a:p>
          <a:p>
            <a:pPr>
              <a:lnSpc>
                <a:spcPts val="1500"/>
              </a:lnSpc>
              <a:spcAft>
                <a:spcPts val="0"/>
              </a:spcAft>
            </a:pPr>
            <a:r>
              <a:rPr lang="ja-JP" altLang="en-US"/>
              <a:t>採用した５名は、現在</a:t>
            </a:r>
            <a:r>
              <a:rPr lang="en-US" altLang="ja-JP"/>
              <a:t>12</a:t>
            </a:r>
            <a:r>
              <a:rPr lang="ja-JP" altLang="en-US"/>
              <a:t>の</a:t>
            </a:r>
            <a:r>
              <a:rPr lang="en-US" altLang="ja-JP"/>
              <a:t>DX</a:t>
            </a:r>
            <a:r>
              <a:rPr lang="ja-JP" altLang="en-US"/>
              <a:t>業務に参画</a:t>
            </a:r>
          </a:p>
          <a:p>
            <a:pPr>
              <a:lnSpc>
                <a:spcPts val="1500"/>
              </a:lnSpc>
              <a:spcAft>
                <a:spcPts val="0"/>
              </a:spcAft>
            </a:pPr>
            <a:r>
              <a:rPr lang="en-US" altLang="ja-JP"/>
              <a:t>DX</a:t>
            </a:r>
            <a:r>
              <a:rPr lang="ja-JP" altLang="en-US"/>
              <a:t>の取組が全庁的に着実かつスピーディに推進するために採用業務を実施し、引き続き増員予定</a:t>
            </a:r>
          </a:p>
        </p:txBody>
      </p:sp>
      <p:grpSp>
        <p:nvGrpSpPr>
          <p:cNvPr id="8" name="グループ化 7">
            <a:extLst>
              <a:ext uri="{FF2B5EF4-FFF2-40B4-BE49-F238E27FC236}">
                <a16:creationId xmlns:a16="http://schemas.microsoft.com/office/drawing/2014/main" id="{47A32A1C-13E0-3174-4BA4-E8AFA83BE663}"/>
              </a:ext>
            </a:extLst>
          </p:cNvPr>
          <p:cNvGrpSpPr/>
          <p:nvPr/>
        </p:nvGrpSpPr>
        <p:grpSpPr>
          <a:xfrm>
            <a:off x="447675" y="3505200"/>
            <a:ext cx="1375502" cy="243520"/>
            <a:chOff x="528309" y="7695403"/>
            <a:chExt cx="1375502" cy="243520"/>
          </a:xfrm>
        </p:grpSpPr>
        <p:sp>
          <p:nvSpPr>
            <p:cNvPr id="9" name="正方形/長方形 8">
              <a:extLst>
                <a:ext uri="{FF2B5EF4-FFF2-40B4-BE49-F238E27FC236}">
                  <a16:creationId xmlns:a16="http://schemas.microsoft.com/office/drawing/2014/main" id="{648AF0AA-CC71-6C6F-8C32-E8FCDDB28AD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6F383865-CB64-48AE-7C0C-29252AB6517F}"/>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7" name="正方形/長方形 16">
            <a:extLst>
              <a:ext uri="{FF2B5EF4-FFF2-40B4-BE49-F238E27FC236}">
                <a16:creationId xmlns:a16="http://schemas.microsoft.com/office/drawing/2014/main" id="{DDBE306F-0106-42BE-B9BF-B5EDD49B6579}"/>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8" name="正方形/長方形 17">
            <a:extLst>
              <a:ext uri="{FF2B5EF4-FFF2-40B4-BE49-F238E27FC236}">
                <a16:creationId xmlns:a16="http://schemas.microsoft.com/office/drawing/2014/main" id="{13FD006F-2688-42CA-93B9-7CDBDB61D0E0}"/>
              </a:ext>
            </a:extLst>
          </p:cNvPr>
          <p:cNvSpPr/>
          <p:nvPr/>
        </p:nvSpPr>
        <p:spPr>
          <a:xfrm>
            <a:off x="4860000" y="1981200"/>
            <a:ext cx="972000" cy="1219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19" name="表プレースホルダー 18">
            <a:extLst>
              <a:ext uri="{FF2B5EF4-FFF2-40B4-BE49-F238E27FC236}">
                <a16:creationId xmlns:a16="http://schemas.microsoft.com/office/drawing/2014/main" id="{0CD3CCDE-B512-40E3-11F5-D22DF5D85473}"/>
              </a:ext>
            </a:extLst>
          </p:cNvPr>
          <p:cNvGraphicFramePr>
            <a:graphicFrameLocks/>
          </p:cNvGraphicFramePr>
          <p:nvPr/>
        </p:nvGraphicFramePr>
        <p:xfrm>
          <a:off x="6003928" y="228600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12</a:t>
                      </a:r>
                      <a:r>
                        <a:rPr kumimoji="1" lang="ja-JP" altLang="en-US" sz="1000">
                          <a:solidFill>
                            <a:schemeClr val="tx1"/>
                          </a:solidFill>
                          <a:latin typeface="Yu Gothic UI" panose="020B0500000000000000" pitchFamily="50" charset="-128"/>
                          <a:ea typeface="Yu Gothic UI" panose="020B0500000000000000" pitchFamily="50" charset="-128"/>
                        </a:rPr>
                        <a:t>業務</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en-US" altLang="ja-JP"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12</a:t>
                      </a:r>
                      <a:r>
                        <a:rPr kumimoji="1" lang="ja-JP" altLang="en-US" sz="1000">
                          <a:solidFill>
                            <a:schemeClr val="tx1"/>
                          </a:solidFill>
                          <a:latin typeface="Yu Gothic UI" panose="020B0500000000000000" pitchFamily="50" charset="-128"/>
                          <a:ea typeface="Yu Gothic UI" panose="020B0500000000000000" pitchFamily="50" charset="-128"/>
                        </a:rPr>
                        <a:t>業務</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12</a:t>
                      </a:r>
                      <a:r>
                        <a:rPr kumimoji="1" lang="ja-JP" altLang="en-US" sz="1000">
                          <a:solidFill>
                            <a:schemeClr val="tx1"/>
                          </a:solidFill>
                          <a:latin typeface="Yu Gothic UI" panose="020B0500000000000000" pitchFamily="50" charset="-128"/>
                          <a:ea typeface="Yu Gothic UI" panose="020B0500000000000000" pitchFamily="50" charset="-128"/>
                        </a:rPr>
                        <a:t>業務</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12</a:t>
                      </a:r>
                      <a:r>
                        <a:rPr kumimoji="1" lang="ja-JP" altLang="en-US" sz="1000" dirty="0">
                          <a:solidFill>
                            <a:schemeClr val="tx1"/>
                          </a:solidFill>
                          <a:latin typeface="Yu Gothic UI" panose="020B0500000000000000" pitchFamily="50" charset="-128"/>
                          <a:ea typeface="Yu Gothic UI" panose="020B0500000000000000" pitchFamily="50" charset="-128"/>
                        </a:rPr>
                        <a:t>業務</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000" dirty="0">
                          <a:solidFill>
                            <a:schemeClr val="tx1"/>
                          </a:solidFill>
                          <a:latin typeface="Yu Gothic UI" panose="020B0500000000000000" pitchFamily="50" charset="-128"/>
                          <a:ea typeface="Yu Gothic UI" panose="020B0500000000000000" pitchFamily="50" charset="-128"/>
                        </a:rPr>
                        <a:t>以上</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21" name="テキスト ボックス 19">
            <a:extLst>
              <a:ext uri="{FF2B5EF4-FFF2-40B4-BE49-F238E27FC236}">
                <a16:creationId xmlns:a16="http://schemas.microsoft.com/office/drawing/2014/main" id="{AF54518B-AC0E-0D49-55B5-AC63B88EF0C0}"/>
              </a:ext>
            </a:extLst>
          </p:cNvPr>
          <p:cNvSpPr txBox="1"/>
          <p:nvPr/>
        </p:nvSpPr>
        <p:spPr>
          <a:xfrm>
            <a:off x="7924800" y="305548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34" name="スライド番号プレースホルダー 2">
            <a:extLst>
              <a:ext uri="{FF2B5EF4-FFF2-40B4-BE49-F238E27FC236}">
                <a16:creationId xmlns:a16="http://schemas.microsoft.com/office/drawing/2014/main" id="{CCDE3940-18EC-6650-C7C1-68AE98C43CBE}"/>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104</a:t>
            </a:fld>
            <a:endParaRPr kumimoji="1" lang="en-GB">
              <a:latin typeface="Yu Gothic UI" panose="020B0500000000000000" pitchFamily="50" charset="-128"/>
              <a:ea typeface="Yu Gothic UI" panose="020B0500000000000000" pitchFamily="50" charset="-128"/>
            </a:endParaRPr>
          </a:p>
        </p:txBody>
      </p:sp>
      <p:grpSp>
        <p:nvGrpSpPr>
          <p:cNvPr id="36" name="グループ化 35">
            <a:extLst>
              <a:ext uri="{FF2B5EF4-FFF2-40B4-BE49-F238E27FC236}">
                <a16:creationId xmlns:a16="http://schemas.microsoft.com/office/drawing/2014/main" id="{03D833E2-8463-2034-0C33-5AF339C77B50}"/>
              </a:ext>
            </a:extLst>
          </p:cNvPr>
          <p:cNvGrpSpPr/>
          <p:nvPr/>
        </p:nvGrpSpPr>
        <p:grpSpPr>
          <a:xfrm>
            <a:off x="4881838" y="3962400"/>
            <a:ext cx="1157494" cy="243520"/>
            <a:chOff x="528309" y="7695403"/>
            <a:chExt cx="1157494" cy="243520"/>
          </a:xfrm>
        </p:grpSpPr>
        <p:sp>
          <p:nvSpPr>
            <p:cNvPr id="37" name="正方形/長方形 36">
              <a:extLst>
                <a:ext uri="{FF2B5EF4-FFF2-40B4-BE49-F238E27FC236}">
                  <a16:creationId xmlns:a16="http://schemas.microsoft.com/office/drawing/2014/main" id="{127876FA-7E7A-10EA-CD93-E8EFC29C33DE}"/>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8" name="テキスト ボックス 37">
              <a:extLst>
                <a:ext uri="{FF2B5EF4-FFF2-40B4-BE49-F238E27FC236}">
                  <a16:creationId xmlns:a16="http://schemas.microsoft.com/office/drawing/2014/main" id="{B991B064-9CD8-13E2-0206-9AC966DA8426}"/>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9" name="正方形/長方形 38">
            <a:extLst>
              <a:ext uri="{FF2B5EF4-FFF2-40B4-BE49-F238E27FC236}">
                <a16:creationId xmlns:a16="http://schemas.microsoft.com/office/drawing/2014/main" id="{46732B95-8D9E-217E-D5C1-2BA6FDB747B5}"/>
              </a:ext>
            </a:extLst>
          </p:cNvPr>
          <p:cNvSpPr/>
          <p:nvPr/>
        </p:nvSpPr>
        <p:spPr>
          <a:xfrm>
            <a:off x="6972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0" name="正方形/長方形 39">
            <a:extLst>
              <a:ext uri="{FF2B5EF4-FFF2-40B4-BE49-F238E27FC236}">
                <a16:creationId xmlns:a16="http://schemas.microsoft.com/office/drawing/2014/main" id="{3F0FE8C9-206A-CE13-7A8E-F4EBA377281B}"/>
              </a:ext>
            </a:extLst>
          </p:cNvPr>
          <p:cNvSpPr/>
          <p:nvPr/>
        </p:nvSpPr>
        <p:spPr>
          <a:xfrm>
            <a:off x="5928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1" name="正方形/長方形 40">
            <a:extLst>
              <a:ext uri="{FF2B5EF4-FFF2-40B4-BE49-F238E27FC236}">
                <a16:creationId xmlns:a16="http://schemas.microsoft.com/office/drawing/2014/main" id="{EFF10CD3-0164-7621-B274-584829C05659}"/>
              </a:ext>
            </a:extLst>
          </p:cNvPr>
          <p:cNvSpPr/>
          <p:nvPr/>
        </p:nvSpPr>
        <p:spPr>
          <a:xfrm>
            <a:off x="8016478" y="4321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2" name="テキスト ボックス 41">
            <a:extLst>
              <a:ext uri="{FF2B5EF4-FFF2-40B4-BE49-F238E27FC236}">
                <a16:creationId xmlns:a16="http://schemas.microsoft.com/office/drawing/2014/main" id="{8B82AF79-4C70-FB3D-26ED-99D5F006D698}"/>
              </a:ext>
            </a:extLst>
          </p:cNvPr>
          <p:cNvSpPr txBox="1"/>
          <p:nvPr/>
        </p:nvSpPr>
        <p:spPr>
          <a:xfrm>
            <a:off x="4881838" y="4629206"/>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chemeClr val="bg1"/>
                </a:solidFill>
                <a:latin typeface="Yu Gothic UI" panose="020B0500000000000000" pitchFamily="50" charset="-128"/>
                <a:ea typeface="Yu Gothic UI" panose="020B0500000000000000" pitchFamily="50" charset="-128"/>
              </a:rPr>
              <a:t>次回採用に</a:t>
            </a:r>
            <a:br>
              <a:rPr kumimoji="1" lang="en-US" altLang="ja-JP" sz="1000" b="1">
                <a:solidFill>
                  <a:schemeClr val="bg1"/>
                </a:solidFill>
                <a:latin typeface="Yu Gothic UI" panose="020B0500000000000000" pitchFamily="50" charset="-128"/>
                <a:ea typeface="Yu Gothic UI" panose="020B0500000000000000" pitchFamily="50" charset="-128"/>
              </a:rPr>
            </a:br>
            <a:r>
              <a:rPr kumimoji="1" lang="ja-JP" altLang="en-US" sz="1000" b="1">
                <a:solidFill>
                  <a:schemeClr val="bg1"/>
                </a:solidFill>
                <a:latin typeface="Yu Gothic UI" panose="020B0500000000000000" pitchFamily="50" charset="-128"/>
                <a:ea typeface="Yu Gothic UI" panose="020B0500000000000000" pitchFamily="50" charset="-128"/>
              </a:rPr>
              <a:t>向けた検討</a:t>
            </a:r>
          </a:p>
        </p:txBody>
      </p:sp>
      <p:sp>
        <p:nvSpPr>
          <p:cNvPr id="43" name="ホームベース 30">
            <a:extLst>
              <a:ext uri="{FF2B5EF4-FFF2-40B4-BE49-F238E27FC236}">
                <a16:creationId xmlns:a16="http://schemas.microsoft.com/office/drawing/2014/main" id="{EEF52E96-4359-C994-1DF8-E0E9053C367D}"/>
              </a:ext>
            </a:extLst>
          </p:cNvPr>
          <p:cNvSpPr/>
          <p:nvPr/>
        </p:nvSpPr>
        <p:spPr>
          <a:xfrm>
            <a:off x="5928478" y="462920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毎年度、これまで採用した外部専門人材の適正配置、</a:t>
            </a: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効果検証、採用要件の検討を行う</a:t>
            </a:r>
          </a:p>
        </p:txBody>
      </p:sp>
      <p:grpSp>
        <p:nvGrpSpPr>
          <p:cNvPr id="13" name="グループ化 12">
            <a:extLst>
              <a:ext uri="{FF2B5EF4-FFF2-40B4-BE49-F238E27FC236}">
                <a16:creationId xmlns:a16="http://schemas.microsoft.com/office/drawing/2014/main" id="{E2CA334D-4AEC-AC9E-5DA2-7CB293C88D32}"/>
              </a:ext>
            </a:extLst>
          </p:cNvPr>
          <p:cNvGrpSpPr/>
          <p:nvPr/>
        </p:nvGrpSpPr>
        <p:grpSpPr>
          <a:xfrm>
            <a:off x="4881600" y="892800"/>
            <a:ext cx="2011895" cy="243520"/>
            <a:chOff x="528309" y="3016181"/>
            <a:chExt cx="2011895" cy="243520"/>
          </a:xfrm>
        </p:grpSpPr>
        <p:sp>
          <p:nvSpPr>
            <p:cNvPr id="14" name="正方形/長方形 13">
              <a:extLst>
                <a:ext uri="{FF2B5EF4-FFF2-40B4-BE49-F238E27FC236}">
                  <a16:creationId xmlns:a16="http://schemas.microsoft.com/office/drawing/2014/main" id="{DD01777F-0B6B-24A6-0C8C-81FA1BCC9144}"/>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5" name="テキスト ボックス 14">
              <a:extLst>
                <a:ext uri="{FF2B5EF4-FFF2-40B4-BE49-F238E27FC236}">
                  <a16:creationId xmlns:a16="http://schemas.microsoft.com/office/drawing/2014/main" id="{5CBA625A-A53F-82C0-866F-BD22AC4F938E}"/>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pic>
        <p:nvPicPr>
          <p:cNvPr id="23" name="図 22">
            <a:extLst>
              <a:ext uri="{FF2B5EF4-FFF2-40B4-BE49-F238E27FC236}">
                <a16:creationId xmlns:a16="http://schemas.microsoft.com/office/drawing/2014/main" id="{73A4A10C-B396-6A10-B5F8-FBCBA29D7B80}"/>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3267" y="5090892"/>
            <a:ext cx="1922038" cy="1650453"/>
          </a:xfrm>
          <a:prstGeom prst="rect">
            <a:avLst/>
          </a:prstGeom>
        </p:spPr>
      </p:pic>
      <p:pic>
        <p:nvPicPr>
          <p:cNvPr id="20" name="図 19">
            <a:extLst>
              <a:ext uri="{FF2B5EF4-FFF2-40B4-BE49-F238E27FC236}">
                <a16:creationId xmlns:a16="http://schemas.microsoft.com/office/drawing/2014/main" id="{0B3ABD1E-E362-21D9-E48A-B4AA2E4DFC1D}"/>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58661" y="5090892"/>
            <a:ext cx="1828781" cy="1550857"/>
          </a:xfrm>
          <a:prstGeom prst="rect">
            <a:avLst/>
          </a:prstGeom>
        </p:spPr>
      </p:pic>
      <p:sp>
        <p:nvSpPr>
          <p:cNvPr id="25" name="タイトル 2">
            <a:extLst>
              <a:ext uri="{FF2B5EF4-FFF2-40B4-BE49-F238E27FC236}">
                <a16:creationId xmlns:a16="http://schemas.microsoft.com/office/drawing/2014/main" id="{1438F4FC-6EA3-01EC-1124-8B455B8DAFD7}"/>
              </a:ext>
            </a:extLst>
          </p:cNvPr>
          <p:cNvSpPr>
            <a:spLocks noGrp="1"/>
          </p:cNvSpPr>
          <p:nvPr>
            <p:ph type="title"/>
          </p:nvPr>
        </p:nvSpPr>
        <p:spPr>
          <a:xfrm>
            <a:off x="446400" y="85725"/>
            <a:ext cx="4737911" cy="728793"/>
          </a:xfrm>
        </p:spPr>
        <p:txBody>
          <a:bodyPr/>
          <a:lstStyle/>
          <a:p>
            <a:r>
              <a:rPr lang="ja-JP" altLang="en-US"/>
              <a:t>外部専門人材を活用して取組を支援</a:t>
            </a:r>
          </a:p>
        </p:txBody>
      </p:sp>
    </p:spTree>
    <p:extLst>
      <p:ext uri="{BB962C8B-B14F-4D97-AF65-F5344CB8AC3E}">
        <p14:creationId xmlns:p14="http://schemas.microsoft.com/office/powerpoint/2010/main" val="3177688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220890"/>
            <a:ext cx="4921858" cy="400110"/>
          </a:xfrm>
          <a:prstGeom prst="rect">
            <a:avLst/>
          </a:prstGeom>
          <a:noFill/>
        </p:spPr>
        <p:txBody>
          <a:bodyPr wrap="square" lIns="0">
            <a:spAutoFit/>
          </a:bodyPr>
          <a:lstStyle/>
          <a:p>
            <a:pPr fontAlgn="base">
              <a:spcBef>
                <a:spcPct val="0"/>
              </a:spcBef>
              <a:spcAft>
                <a:spcPct val="0"/>
              </a:spcAft>
              <a:defRPr/>
            </a:pPr>
            <a:r>
              <a:rPr kumimoji="1" lang="en-US" altLang="ja-JP" sz="2000" b="1" kern="0">
                <a:solidFill>
                  <a:srgbClr val="AF1932"/>
                </a:solidFill>
                <a:latin typeface="Yu Gothic UI" panose="020B0500000000000000" pitchFamily="50" charset="-128"/>
                <a:ea typeface="Yu Gothic UI" panose="020B0500000000000000" pitchFamily="50" charset="-128"/>
              </a:rPr>
              <a:t>DX</a:t>
            </a:r>
            <a:r>
              <a:rPr kumimoji="1" lang="ja-JP" altLang="en-US" sz="2000" b="1" kern="0">
                <a:solidFill>
                  <a:srgbClr val="AF1932"/>
                </a:solidFill>
                <a:latin typeface="Yu Gothic UI" panose="020B0500000000000000" pitchFamily="50" charset="-128"/>
                <a:ea typeface="Yu Gothic UI" panose="020B0500000000000000" pitchFamily="50" charset="-128"/>
              </a:rPr>
              <a:t>を推進するための人材を育成</a:t>
            </a:r>
          </a:p>
        </p:txBody>
      </p:sp>
      <p:sp>
        <p:nvSpPr>
          <p:cNvPr id="51" name="楕円 50">
            <a:extLst>
              <a:ext uri="{FF2B5EF4-FFF2-40B4-BE49-F238E27FC236}">
                <a16:creationId xmlns:a16="http://schemas.microsoft.com/office/drawing/2014/main" id="{5E1AA636-9704-4A1D-8270-0E8426BED5BF}"/>
              </a:ext>
            </a:extLst>
          </p:cNvPr>
          <p:cNvSpPr/>
          <p:nvPr/>
        </p:nvSpPr>
        <p:spPr>
          <a:xfrm>
            <a:off x="1652588" y="1657778"/>
            <a:ext cx="1579562" cy="1579562"/>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53" name="正方形/長方形 52">
            <a:extLst>
              <a:ext uri="{FF2B5EF4-FFF2-40B4-BE49-F238E27FC236}">
                <a16:creationId xmlns:a16="http://schemas.microsoft.com/office/drawing/2014/main" id="{1C4936B4-C9ED-43A3-AA92-1EA3A47E6AED}"/>
              </a:ext>
            </a:extLst>
          </p:cNvPr>
          <p:cNvSpPr/>
          <p:nvPr/>
        </p:nvSpPr>
        <p:spPr>
          <a:xfrm>
            <a:off x="821930" y="3726002"/>
            <a:ext cx="3892168"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defRPr/>
            </a:pPr>
            <a:r>
              <a:rPr kumimoji="1" lang="en-US" altLang="ja-JP" b="1">
                <a:solidFill>
                  <a:srgbClr val="AF1932"/>
                </a:solidFill>
                <a:latin typeface="Avenir Next LT Pro Demi"/>
                <a:ea typeface="Yu Gothic UI" panose="020B0500000000000000" pitchFamily="50" charset="-128"/>
              </a:rPr>
              <a:t>DX</a:t>
            </a:r>
            <a:r>
              <a:rPr lang="ja-JP" altLang="en-US" b="1" kern="100">
                <a:solidFill>
                  <a:srgbClr val="AF1932"/>
                </a:solidFill>
                <a:latin typeface="游明朝" panose="02020400000000000000" pitchFamily="18" charset="-128"/>
                <a:ea typeface="Yu Gothic UI" panose="020B0500000000000000" pitchFamily="50" charset="-128"/>
                <a:cs typeface="Times New Roman" panose="02020603050405020304" pitchFamily="18" charset="0"/>
              </a:rPr>
              <a:t>推進の最も重要な基盤となる「人」を育てる</a:t>
            </a:r>
          </a:p>
        </p:txBody>
      </p:sp>
      <p:sp>
        <p:nvSpPr>
          <p:cNvPr id="55" name="正方形/長方形 54">
            <a:extLst>
              <a:ext uri="{FF2B5EF4-FFF2-40B4-BE49-F238E27FC236}">
                <a16:creationId xmlns:a16="http://schemas.microsoft.com/office/drawing/2014/main" id="{CB852785-D09D-4849-A82D-BB81641DCE03}"/>
              </a:ext>
            </a:extLst>
          </p:cNvPr>
          <p:cNvSpPr/>
          <p:nvPr/>
        </p:nvSpPr>
        <p:spPr>
          <a:xfrm>
            <a:off x="686546" y="3726002"/>
            <a:ext cx="45719"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cxnSp>
        <p:nvCxnSpPr>
          <p:cNvPr id="56" name="直線コネクタ 55">
            <a:extLst>
              <a:ext uri="{FF2B5EF4-FFF2-40B4-BE49-F238E27FC236}">
                <a16:creationId xmlns:a16="http://schemas.microsoft.com/office/drawing/2014/main" id="{02876849-859B-4AD0-A48D-1873CFDA0A9B}"/>
              </a:ext>
            </a:extLst>
          </p:cNvPr>
          <p:cNvCxnSpPr>
            <a:cxnSpLocks/>
          </p:cNvCxnSpPr>
          <p:nvPr/>
        </p:nvCxnSpPr>
        <p:spPr>
          <a:xfrm>
            <a:off x="8510551" y="3747323"/>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268C4041-FED0-49C6-9D5F-9B065826B9E9}"/>
              </a:ext>
            </a:extLst>
          </p:cNvPr>
          <p:cNvSpPr/>
          <p:nvPr/>
        </p:nvSpPr>
        <p:spPr>
          <a:xfrm>
            <a:off x="8894314" y="3447500"/>
            <a:ext cx="406399" cy="59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P107</a:t>
            </a:r>
          </a:p>
        </p:txBody>
      </p:sp>
      <p:sp>
        <p:nvSpPr>
          <p:cNvPr id="58" name="正方形/長方形 57">
            <a:extLst>
              <a:ext uri="{FF2B5EF4-FFF2-40B4-BE49-F238E27FC236}">
                <a16:creationId xmlns:a16="http://schemas.microsoft.com/office/drawing/2014/main" id="{62C8FD99-1871-483D-B591-E12FBD55A2B8}"/>
              </a:ext>
            </a:extLst>
          </p:cNvPr>
          <p:cNvSpPr/>
          <p:nvPr/>
        </p:nvSpPr>
        <p:spPr>
          <a:xfrm>
            <a:off x="8912245" y="4124977"/>
            <a:ext cx="406399" cy="7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P108</a:t>
            </a:r>
          </a:p>
        </p:txBody>
      </p:sp>
      <p:sp>
        <p:nvSpPr>
          <p:cNvPr id="59" name="四角形: 角を丸くする 74">
            <a:extLst>
              <a:ext uri="{FF2B5EF4-FFF2-40B4-BE49-F238E27FC236}">
                <a16:creationId xmlns:a16="http://schemas.microsoft.com/office/drawing/2014/main" id="{DEF1692E-1D88-4B12-AA73-CDEE0713766B}"/>
              </a:ext>
            </a:extLst>
          </p:cNvPr>
          <p:cNvSpPr/>
          <p:nvPr/>
        </p:nvSpPr>
        <p:spPr>
          <a:xfrm>
            <a:off x="5072905" y="3452538"/>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0" name="正方形/長方形 59">
            <a:extLst>
              <a:ext uri="{FF2B5EF4-FFF2-40B4-BE49-F238E27FC236}">
                <a16:creationId xmlns:a16="http://schemas.microsoft.com/office/drawing/2014/main" id="{DFD03C05-6A4D-41DC-8DA8-01D718BB63A2}"/>
              </a:ext>
            </a:extLst>
          </p:cNvPr>
          <p:cNvSpPr/>
          <p:nvPr/>
        </p:nvSpPr>
        <p:spPr>
          <a:xfrm>
            <a:off x="5212642" y="3661662"/>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fontAlgn="base">
              <a:spcBef>
                <a:spcPct val="0"/>
              </a:spcBef>
              <a:spcAft>
                <a:spcPct val="0"/>
              </a:spcAft>
              <a:defRPr/>
            </a:pPr>
            <a:r>
              <a:rPr kumimoji="1" lang="ja-JP" altLang="en-US" sz="1400" b="1" kern="0">
                <a:solidFill>
                  <a:srgbClr val="AF1932"/>
                </a:solidFill>
                <a:latin typeface="Yu Gothic UI" panose="020B0500000000000000" pitchFamily="50" charset="-128"/>
                <a:ea typeface="Yu Gothic UI" panose="020B0500000000000000" pitchFamily="50" charset="-128"/>
              </a:rPr>
              <a:t>“</a:t>
            </a:r>
            <a:r>
              <a:rPr kumimoji="1" lang="en-US" altLang="ja-JP" sz="1400" b="1" kern="0">
                <a:solidFill>
                  <a:srgbClr val="AF1932"/>
                </a:solidFill>
                <a:latin typeface="Yu Gothic UI" panose="020B0500000000000000" pitchFamily="50" charset="-128"/>
                <a:ea typeface="Yu Gothic UI" panose="020B0500000000000000" pitchFamily="50" charset="-128"/>
              </a:rPr>
              <a:t>Re-Design</a:t>
            </a:r>
            <a:r>
              <a:rPr kumimoji="1" lang="ja-JP" altLang="en-US" sz="1400" b="1" kern="0">
                <a:solidFill>
                  <a:srgbClr val="AF1932"/>
                </a:solidFill>
                <a:latin typeface="Yu Gothic UI" panose="020B0500000000000000" pitchFamily="50" charset="-128"/>
                <a:ea typeface="Yu Gothic UI" panose="020B0500000000000000" pitchFamily="50" charset="-128"/>
              </a:rPr>
              <a:t>”を主体的に担う</a:t>
            </a:r>
            <a:br>
              <a:rPr kumimoji="1" lang="en-US" altLang="ja-JP" sz="1400" b="1" kern="0">
                <a:solidFill>
                  <a:srgbClr val="AF1932"/>
                </a:solidFill>
                <a:latin typeface="Yu Gothic UI" panose="020B0500000000000000" pitchFamily="50" charset="-128"/>
                <a:ea typeface="Yu Gothic UI" panose="020B0500000000000000" pitchFamily="50" charset="-128"/>
              </a:rPr>
            </a:br>
            <a:r>
              <a:rPr kumimoji="1" lang="ja-JP" altLang="en-US" sz="1400" b="1" kern="0">
                <a:solidFill>
                  <a:srgbClr val="AF1932"/>
                </a:solidFill>
                <a:latin typeface="Yu Gothic UI" panose="020B0500000000000000" pitchFamily="50" charset="-128"/>
                <a:ea typeface="Yu Gothic UI" panose="020B0500000000000000" pitchFamily="50" charset="-128"/>
              </a:rPr>
              <a:t>人材を育成する</a:t>
            </a:r>
            <a:endParaRPr lang="ja-JP" altLang="en-US" sz="1400" b="1">
              <a:solidFill>
                <a:srgbClr val="AF1932"/>
              </a:solidFill>
              <a:ea typeface="Yu Gothic UI" panose="020B0500000000000000" pitchFamily="50" charset="-128"/>
            </a:endParaRPr>
          </a:p>
        </p:txBody>
      </p:sp>
      <p:sp>
        <p:nvSpPr>
          <p:cNvPr id="61" name="四角形: 角を丸くする 76">
            <a:extLst>
              <a:ext uri="{FF2B5EF4-FFF2-40B4-BE49-F238E27FC236}">
                <a16:creationId xmlns:a16="http://schemas.microsoft.com/office/drawing/2014/main" id="{1FCF222F-AAED-4428-A645-28064470D06B}"/>
              </a:ext>
            </a:extLst>
          </p:cNvPr>
          <p:cNvSpPr/>
          <p:nvPr/>
        </p:nvSpPr>
        <p:spPr>
          <a:xfrm>
            <a:off x="5071393" y="2641415"/>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62" name="正方形/長方形 61">
            <a:extLst>
              <a:ext uri="{FF2B5EF4-FFF2-40B4-BE49-F238E27FC236}">
                <a16:creationId xmlns:a16="http://schemas.microsoft.com/office/drawing/2014/main" id="{36ADFCD2-1A54-460C-AEC4-2987C32B1FB7}"/>
              </a:ext>
            </a:extLst>
          </p:cNvPr>
          <p:cNvSpPr/>
          <p:nvPr/>
        </p:nvSpPr>
        <p:spPr>
          <a:xfrm>
            <a:off x="5217123" y="2862425"/>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DX</a:t>
            </a:r>
            <a:r>
              <a:rPr kumimoji="1" lang="ja-JP" altLang="en-US" sz="14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マインド・デジタルリテラシーを</a:t>
            </a:r>
            <a:endParaRPr kumimoji="1" lang="en-US" altLang="ja-JP" sz="14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身につけた人材を育成​する</a:t>
            </a:r>
          </a:p>
        </p:txBody>
      </p:sp>
      <p:cxnSp>
        <p:nvCxnSpPr>
          <p:cNvPr id="63" name="直線コネクタ 62">
            <a:extLst>
              <a:ext uri="{FF2B5EF4-FFF2-40B4-BE49-F238E27FC236}">
                <a16:creationId xmlns:a16="http://schemas.microsoft.com/office/drawing/2014/main" id="{E16A7268-C70F-4CD9-B50F-2FE03B004452}"/>
              </a:ext>
            </a:extLst>
          </p:cNvPr>
          <p:cNvCxnSpPr>
            <a:cxnSpLocks/>
          </p:cNvCxnSpPr>
          <p:nvPr/>
        </p:nvCxnSpPr>
        <p:spPr>
          <a:xfrm>
            <a:off x="8516314" y="4492906"/>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3232150" y="2447925"/>
            <a:ext cx="1554942"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cxnSpLocks/>
          </p:cNvCxnSpPr>
          <p:nvPr/>
        </p:nvCxnSpPr>
        <p:spPr>
          <a:xfrm>
            <a:off x="4787092" y="2447925"/>
            <a:ext cx="0" cy="2049463"/>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787092" y="2945135"/>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787092" y="4497389"/>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sp>
        <p:nvSpPr>
          <p:cNvPr id="23"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p>
        </p:txBody>
      </p:sp>
      <p:cxnSp>
        <p:nvCxnSpPr>
          <p:cNvPr id="7" name="直線コネクタ 6">
            <a:extLst>
              <a:ext uri="{FF2B5EF4-FFF2-40B4-BE49-F238E27FC236}">
                <a16:creationId xmlns:a16="http://schemas.microsoft.com/office/drawing/2014/main" id="{0E2C74F7-03C4-A2C5-6922-7440031BEB4A}"/>
              </a:ext>
            </a:extLst>
          </p:cNvPr>
          <p:cNvCxnSpPr>
            <a:cxnSpLocks/>
          </p:cNvCxnSpPr>
          <p:nvPr/>
        </p:nvCxnSpPr>
        <p:spPr>
          <a:xfrm>
            <a:off x="8510550" y="2946233"/>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E5B8B62B-9748-C47E-7DA2-96915E2343FD}"/>
              </a:ext>
            </a:extLst>
          </p:cNvPr>
          <p:cNvSpPr/>
          <p:nvPr/>
        </p:nvSpPr>
        <p:spPr>
          <a:xfrm>
            <a:off x="8865462" y="2568586"/>
            <a:ext cx="406399" cy="735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P106</a:t>
            </a:r>
            <a:endParaRPr kumimoji="1"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9" name="四角形: 角を丸くする 76">
            <a:extLst>
              <a:ext uri="{FF2B5EF4-FFF2-40B4-BE49-F238E27FC236}">
                <a16:creationId xmlns:a16="http://schemas.microsoft.com/office/drawing/2014/main" id="{8D965E0A-630B-A30B-3FB3-539AA9AEBBC7}"/>
              </a:ext>
            </a:extLst>
          </p:cNvPr>
          <p:cNvSpPr/>
          <p:nvPr/>
        </p:nvSpPr>
        <p:spPr>
          <a:xfrm>
            <a:off x="5077405" y="4204141"/>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cxnSp>
        <p:nvCxnSpPr>
          <p:cNvPr id="10" name="直線コネクタ 9">
            <a:extLst>
              <a:ext uri="{FF2B5EF4-FFF2-40B4-BE49-F238E27FC236}">
                <a16:creationId xmlns:a16="http://schemas.microsoft.com/office/drawing/2014/main" id="{BE34A9D0-A259-D7C1-E418-7207F22CC6F9}"/>
              </a:ext>
            </a:extLst>
          </p:cNvPr>
          <p:cNvCxnSpPr/>
          <p:nvPr/>
        </p:nvCxnSpPr>
        <p:spPr>
          <a:xfrm>
            <a:off x="4787092" y="3746205"/>
            <a:ext cx="270470" cy="0"/>
          </a:xfrm>
          <a:prstGeom prst="line">
            <a:avLst/>
          </a:prstGeom>
          <a:ln>
            <a:solidFill>
              <a:srgbClr val="AF1932"/>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B26A25E4-63A7-EFF0-8803-E87F17635D44}"/>
              </a:ext>
            </a:extLst>
          </p:cNvPr>
          <p:cNvSpPr/>
          <p:nvPr/>
        </p:nvSpPr>
        <p:spPr>
          <a:xfrm>
            <a:off x="5228195" y="4410655"/>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defRPr/>
            </a:pPr>
            <a:r>
              <a:rPr kumimoji="1" lang="ja-JP" altLang="en-US" sz="1400" b="1">
                <a:solidFill>
                  <a:srgbClr val="AF1932"/>
                </a:solidFill>
                <a:latin typeface="Avenir Next LT Pro Demi"/>
                <a:ea typeface="Yu Gothic UI" panose="020B0500000000000000" pitchFamily="50" charset="-128"/>
              </a:rPr>
              <a:t>技術分野の</a:t>
            </a:r>
            <a:r>
              <a:rPr kumimoji="1" lang="en-US" altLang="ja-JP" sz="1400" b="1">
                <a:solidFill>
                  <a:srgbClr val="AF1932"/>
                </a:solidFill>
                <a:latin typeface="Avenir Next LT Pro Demi"/>
                <a:ea typeface="Yu Gothic UI" panose="020B0500000000000000" pitchFamily="50" charset="-128"/>
              </a:rPr>
              <a:t>DX</a:t>
            </a:r>
            <a:r>
              <a:rPr kumimoji="1" lang="ja-JP" altLang="en-US" sz="1400" b="1">
                <a:solidFill>
                  <a:srgbClr val="AF1932"/>
                </a:solidFill>
                <a:latin typeface="Avenir Next LT Pro Demi"/>
                <a:ea typeface="Yu Gothic UI" panose="020B0500000000000000" pitchFamily="50" charset="-128"/>
              </a:rPr>
              <a:t>人材を育成する</a:t>
            </a:r>
            <a:endParaRPr kumimoji="1" lang="en-GB" altLang="ja-JP" sz="1400" b="1">
              <a:solidFill>
                <a:srgbClr val="AF1932"/>
              </a:solidFill>
              <a:latin typeface="Avenir Next LT Pro Demi"/>
              <a:ea typeface="Yu Gothic UI" panose="020B0500000000000000" pitchFamily="50" charset="-128"/>
            </a:endParaRPr>
          </a:p>
        </p:txBody>
      </p:sp>
      <p:grpSp>
        <p:nvGrpSpPr>
          <p:cNvPr id="5" name="グループ化 4">
            <a:extLst>
              <a:ext uri="{FF2B5EF4-FFF2-40B4-BE49-F238E27FC236}">
                <a16:creationId xmlns:a16="http://schemas.microsoft.com/office/drawing/2014/main" id="{520B7717-8883-77D8-D162-C3F07A4A1B39}"/>
              </a:ext>
            </a:extLst>
          </p:cNvPr>
          <p:cNvGrpSpPr/>
          <p:nvPr/>
        </p:nvGrpSpPr>
        <p:grpSpPr>
          <a:xfrm>
            <a:off x="1903376" y="1937918"/>
            <a:ext cx="1204713" cy="1019281"/>
            <a:chOff x="7871392" y="3494295"/>
            <a:chExt cx="1204713" cy="1019281"/>
          </a:xfrm>
        </p:grpSpPr>
        <p:sp>
          <p:nvSpPr>
            <p:cNvPr id="6" name="Freeform 98">
              <a:extLst>
                <a:ext uri="{FF2B5EF4-FFF2-40B4-BE49-F238E27FC236}">
                  <a16:creationId xmlns:a16="http://schemas.microsoft.com/office/drawing/2014/main" id="{0DDBEAE4-85FF-6D1D-B624-477A3C93E77D}"/>
                </a:ext>
              </a:extLst>
            </p:cNvPr>
            <p:cNvSpPr>
              <a:spLocks noEditPoints="1"/>
            </p:cNvSpPr>
            <p:nvPr/>
          </p:nvSpPr>
          <p:spPr bwMode="auto">
            <a:xfrm>
              <a:off x="8216411" y="3494295"/>
              <a:ext cx="307748" cy="657516"/>
            </a:xfrm>
            <a:custGeom>
              <a:avLst/>
              <a:gdLst>
                <a:gd name="T0" fmla="*/ 59 w 156"/>
                <a:gd name="T1" fmla="*/ 6 h 358"/>
                <a:gd name="T2" fmla="*/ 59 w 156"/>
                <a:gd name="T3" fmla="*/ 6 h 358"/>
                <a:gd name="T4" fmla="*/ 99 w 156"/>
                <a:gd name="T5" fmla="*/ 25 h 358"/>
                <a:gd name="T6" fmla="*/ 81 w 156"/>
                <a:gd name="T7" fmla="*/ 64 h 358"/>
                <a:gd name="T8" fmla="*/ 41 w 156"/>
                <a:gd name="T9" fmla="*/ 46 h 358"/>
                <a:gd name="T10" fmla="*/ 59 w 156"/>
                <a:gd name="T11" fmla="*/ 6 h 358"/>
                <a:gd name="T12" fmla="*/ 150 w 156"/>
                <a:gd name="T13" fmla="*/ 194 h 358"/>
                <a:gd name="T14" fmla="*/ 140 w 156"/>
                <a:gd name="T15" fmla="*/ 155 h 358"/>
                <a:gd name="T16" fmla="*/ 140 w 156"/>
                <a:gd name="T17" fmla="*/ 120 h 358"/>
                <a:gd name="T18" fmla="*/ 140 w 156"/>
                <a:gd name="T19" fmla="*/ 120 h 358"/>
                <a:gd name="T20" fmla="*/ 140 w 156"/>
                <a:gd name="T21" fmla="*/ 120 h 358"/>
                <a:gd name="T22" fmla="*/ 140 w 156"/>
                <a:gd name="T23" fmla="*/ 120 h 358"/>
                <a:gd name="T24" fmla="*/ 90 w 156"/>
                <a:gd name="T25" fmla="*/ 69 h 358"/>
                <a:gd name="T26" fmla="*/ 90 w 156"/>
                <a:gd name="T27" fmla="*/ 69 h 358"/>
                <a:gd name="T28" fmla="*/ 89 w 156"/>
                <a:gd name="T29" fmla="*/ 69 h 358"/>
                <a:gd name="T30" fmla="*/ 89 w 156"/>
                <a:gd name="T31" fmla="*/ 69 h 358"/>
                <a:gd name="T32" fmla="*/ 51 w 156"/>
                <a:gd name="T33" fmla="*/ 69 h 358"/>
                <a:gd name="T34" fmla="*/ 51 w 156"/>
                <a:gd name="T35" fmla="*/ 69 h 358"/>
                <a:gd name="T36" fmla="*/ 51 w 156"/>
                <a:gd name="T37" fmla="*/ 69 h 358"/>
                <a:gd name="T38" fmla="*/ 51 w 156"/>
                <a:gd name="T39" fmla="*/ 69 h 358"/>
                <a:gd name="T40" fmla="*/ 0 w 156"/>
                <a:gd name="T41" fmla="*/ 120 h 358"/>
                <a:gd name="T42" fmla="*/ 0 w 156"/>
                <a:gd name="T43" fmla="*/ 120 h 358"/>
                <a:gd name="T44" fmla="*/ 0 w 156"/>
                <a:gd name="T45" fmla="*/ 120 h 358"/>
                <a:gd name="T46" fmla="*/ 0 w 156"/>
                <a:gd name="T47" fmla="*/ 120 h 358"/>
                <a:gd name="T48" fmla="*/ 0 w 156"/>
                <a:gd name="T49" fmla="*/ 199 h 358"/>
                <a:gd name="T50" fmla="*/ 28 w 156"/>
                <a:gd name="T51" fmla="*/ 199 h 358"/>
                <a:gd name="T52" fmla="*/ 28 w 156"/>
                <a:gd name="T53" fmla="*/ 120 h 358"/>
                <a:gd name="T54" fmla="*/ 28 w 156"/>
                <a:gd name="T55" fmla="*/ 120 h 358"/>
                <a:gd name="T56" fmla="*/ 28 w 156"/>
                <a:gd name="T57" fmla="*/ 120 h 358"/>
                <a:gd name="T58" fmla="*/ 28 w 156"/>
                <a:gd name="T59" fmla="*/ 120 h 358"/>
                <a:gd name="T60" fmla="*/ 33 w 156"/>
                <a:gd name="T61" fmla="*/ 106 h 358"/>
                <a:gd name="T62" fmla="*/ 33 w 156"/>
                <a:gd name="T63" fmla="*/ 337 h 358"/>
                <a:gd name="T64" fmla="*/ 65 w 156"/>
                <a:gd name="T65" fmla="*/ 337 h 358"/>
                <a:gd name="T66" fmla="*/ 65 w 156"/>
                <a:gd name="T67" fmla="*/ 225 h 358"/>
                <a:gd name="T68" fmla="*/ 75 w 156"/>
                <a:gd name="T69" fmla="*/ 225 h 358"/>
                <a:gd name="T70" fmla="*/ 76 w 156"/>
                <a:gd name="T71" fmla="*/ 337 h 358"/>
                <a:gd name="T72" fmla="*/ 107 w 156"/>
                <a:gd name="T73" fmla="*/ 337 h 358"/>
                <a:gd name="T74" fmla="*/ 107 w 156"/>
                <a:gd name="T75" fmla="*/ 106 h 358"/>
                <a:gd name="T76" fmla="*/ 112 w 156"/>
                <a:gd name="T77" fmla="*/ 120 h 358"/>
                <a:gd name="T78" fmla="*/ 112 w 156"/>
                <a:gd name="T79" fmla="*/ 120 h 358"/>
                <a:gd name="T80" fmla="*/ 112 w 156"/>
                <a:gd name="T81" fmla="*/ 120 h 358"/>
                <a:gd name="T82" fmla="*/ 112 w 156"/>
                <a:gd name="T83" fmla="*/ 120 h 358"/>
                <a:gd name="T84" fmla="*/ 114 w 156"/>
                <a:gd name="T85" fmla="*/ 159 h 358"/>
                <a:gd name="T86" fmla="*/ 124 w 156"/>
                <a:gd name="T87" fmla="*/ 200 h 358"/>
                <a:gd name="T88" fmla="*/ 150 w 156"/>
                <a:gd name="T89" fmla="*/ 1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358">
                  <a:moveTo>
                    <a:pt x="59" y="6"/>
                  </a:moveTo>
                  <a:cubicBezTo>
                    <a:pt x="59" y="6"/>
                    <a:pt x="59" y="6"/>
                    <a:pt x="59" y="6"/>
                  </a:cubicBezTo>
                  <a:cubicBezTo>
                    <a:pt x="75" y="0"/>
                    <a:pt x="93" y="9"/>
                    <a:pt x="99" y="25"/>
                  </a:cubicBezTo>
                  <a:cubicBezTo>
                    <a:pt x="105" y="40"/>
                    <a:pt x="97" y="58"/>
                    <a:pt x="81" y="64"/>
                  </a:cubicBezTo>
                  <a:cubicBezTo>
                    <a:pt x="65" y="70"/>
                    <a:pt x="47" y="62"/>
                    <a:pt x="41" y="46"/>
                  </a:cubicBezTo>
                  <a:cubicBezTo>
                    <a:pt x="35" y="30"/>
                    <a:pt x="44" y="12"/>
                    <a:pt x="59" y="6"/>
                  </a:cubicBezTo>
                  <a:close/>
                  <a:moveTo>
                    <a:pt x="150" y="194"/>
                  </a:moveTo>
                  <a:cubicBezTo>
                    <a:pt x="140" y="155"/>
                    <a:pt x="140" y="155"/>
                    <a:pt x="140" y="155"/>
                  </a:cubicBezTo>
                  <a:cubicBezTo>
                    <a:pt x="140" y="120"/>
                    <a:pt x="140" y="120"/>
                    <a:pt x="140" y="120"/>
                  </a:cubicBezTo>
                  <a:cubicBezTo>
                    <a:pt x="140" y="120"/>
                    <a:pt x="140" y="120"/>
                    <a:pt x="140" y="120"/>
                  </a:cubicBezTo>
                  <a:cubicBezTo>
                    <a:pt x="140" y="120"/>
                    <a:pt x="140" y="120"/>
                    <a:pt x="140" y="120"/>
                  </a:cubicBezTo>
                  <a:cubicBezTo>
                    <a:pt x="140" y="120"/>
                    <a:pt x="140" y="120"/>
                    <a:pt x="140" y="120"/>
                  </a:cubicBezTo>
                  <a:cubicBezTo>
                    <a:pt x="140" y="93"/>
                    <a:pt x="118" y="69"/>
                    <a:pt x="90" y="69"/>
                  </a:cubicBezTo>
                  <a:cubicBezTo>
                    <a:pt x="90" y="69"/>
                    <a:pt x="90" y="69"/>
                    <a:pt x="90" y="69"/>
                  </a:cubicBezTo>
                  <a:cubicBezTo>
                    <a:pt x="89" y="69"/>
                    <a:pt x="89" y="69"/>
                    <a:pt x="89" y="69"/>
                  </a:cubicBezTo>
                  <a:cubicBezTo>
                    <a:pt x="89" y="69"/>
                    <a:pt x="89" y="69"/>
                    <a:pt x="89" y="69"/>
                  </a:cubicBezTo>
                  <a:cubicBezTo>
                    <a:pt x="51" y="69"/>
                    <a:pt x="51" y="69"/>
                    <a:pt x="51" y="69"/>
                  </a:cubicBezTo>
                  <a:cubicBezTo>
                    <a:pt x="51" y="69"/>
                    <a:pt x="51" y="69"/>
                    <a:pt x="51" y="69"/>
                  </a:cubicBezTo>
                  <a:cubicBezTo>
                    <a:pt x="51" y="69"/>
                    <a:pt x="51" y="69"/>
                    <a:pt x="51" y="69"/>
                  </a:cubicBezTo>
                  <a:cubicBezTo>
                    <a:pt x="51" y="69"/>
                    <a:pt x="51" y="69"/>
                    <a:pt x="51" y="69"/>
                  </a:cubicBezTo>
                  <a:cubicBezTo>
                    <a:pt x="22" y="69"/>
                    <a:pt x="0" y="93"/>
                    <a:pt x="0" y="120"/>
                  </a:cubicBezTo>
                  <a:cubicBezTo>
                    <a:pt x="0" y="120"/>
                    <a:pt x="0" y="120"/>
                    <a:pt x="0" y="120"/>
                  </a:cubicBezTo>
                  <a:cubicBezTo>
                    <a:pt x="0" y="120"/>
                    <a:pt x="0" y="120"/>
                    <a:pt x="0" y="120"/>
                  </a:cubicBezTo>
                  <a:cubicBezTo>
                    <a:pt x="0" y="120"/>
                    <a:pt x="0" y="120"/>
                    <a:pt x="0" y="120"/>
                  </a:cubicBezTo>
                  <a:cubicBezTo>
                    <a:pt x="0" y="199"/>
                    <a:pt x="0" y="199"/>
                    <a:pt x="0" y="199"/>
                  </a:cubicBezTo>
                  <a:cubicBezTo>
                    <a:pt x="0" y="217"/>
                    <a:pt x="28" y="217"/>
                    <a:pt x="28" y="199"/>
                  </a:cubicBezTo>
                  <a:cubicBezTo>
                    <a:pt x="28" y="120"/>
                    <a:pt x="28" y="120"/>
                    <a:pt x="28" y="120"/>
                  </a:cubicBezTo>
                  <a:cubicBezTo>
                    <a:pt x="28" y="120"/>
                    <a:pt x="28" y="120"/>
                    <a:pt x="28" y="120"/>
                  </a:cubicBezTo>
                  <a:cubicBezTo>
                    <a:pt x="28" y="120"/>
                    <a:pt x="28" y="120"/>
                    <a:pt x="28" y="120"/>
                  </a:cubicBezTo>
                  <a:cubicBezTo>
                    <a:pt x="28" y="120"/>
                    <a:pt x="28" y="120"/>
                    <a:pt x="28" y="120"/>
                  </a:cubicBezTo>
                  <a:cubicBezTo>
                    <a:pt x="28" y="115"/>
                    <a:pt x="30" y="110"/>
                    <a:pt x="33" y="106"/>
                  </a:cubicBezTo>
                  <a:cubicBezTo>
                    <a:pt x="33" y="337"/>
                    <a:pt x="33" y="337"/>
                    <a:pt x="33" y="337"/>
                  </a:cubicBezTo>
                  <a:cubicBezTo>
                    <a:pt x="33" y="358"/>
                    <a:pt x="65" y="358"/>
                    <a:pt x="65" y="337"/>
                  </a:cubicBezTo>
                  <a:cubicBezTo>
                    <a:pt x="65" y="225"/>
                    <a:pt x="65" y="225"/>
                    <a:pt x="65" y="225"/>
                  </a:cubicBezTo>
                  <a:cubicBezTo>
                    <a:pt x="75" y="225"/>
                    <a:pt x="75" y="225"/>
                    <a:pt x="75" y="225"/>
                  </a:cubicBezTo>
                  <a:cubicBezTo>
                    <a:pt x="76" y="337"/>
                    <a:pt x="76" y="337"/>
                    <a:pt x="76" y="337"/>
                  </a:cubicBezTo>
                  <a:cubicBezTo>
                    <a:pt x="76" y="358"/>
                    <a:pt x="107" y="358"/>
                    <a:pt x="107" y="337"/>
                  </a:cubicBezTo>
                  <a:cubicBezTo>
                    <a:pt x="107" y="106"/>
                    <a:pt x="107" y="106"/>
                    <a:pt x="107" y="106"/>
                  </a:cubicBezTo>
                  <a:cubicBezTo>
                    <a:pt x="110" y="110"/>
                    <a:pt x="112" y="115"/>
                    <a:pt x="112" y="120"/>
                  </a:cubicBezTo>
                  <a:cubicBezTo>
                    <a:pt x="112" y="120"/>
                    <a:pt x="112" y="120"/>
                    <a:pt x="112" y="120"/>
                  </a:cubicBezTo>
                  <a:cubicBezTo>
                    <a:pt x="112" y="120"/>
                    <a:pt x="112" y="120"/>
                    <a:pt x="112" y="120"/>
                  </a:cubicBezTo>
                  <a:cubicBezTo>
                    <a:pt x="112" y="120"/>
                    <a:pt x="112" y="120"/>
                    <a:pt x="112" y="120"/>
                  </a:cubicBezTo>
                  <a:cubicBezTo>
                    <a:pt x="114" y="159"/>
                    <a:pt x="114" y="159"/>
                    <a:pt x="114" y="159"/>
                  </a:cubicBezTo>
                  <a:cubicBezTo>
                    <a:pt x="124" y="200"/>
                    <a:pt x="124" y="200"/>
                    <a:pt x="124" y="200"/>
                  </a:cubicBezTo>
                  <a:cubicBezTo>
                    <a:pt x="131" y="221"/>
                    <a:pt x="156" y="214"/>
                    <a:pt x="150" y="1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2" name="Freeform 99">
              <a:extLst>
                <a:ext uri="{FF2B5EF4-FFF2-40B4-BE49-F238E27FC236}">
                  <a16:creationId xmlns:a16="http://schemas.microsoft.com/office/drawing/2014/main" id="{E792F0E7-6545-3D2F-BF39-D69622C5E69A}"/>
                </a:ext>
              </a:extLst>
            </p:cNvPr>
            <p:cNvSpPr>
              <a:spLocks noEditPoints="1"/>
            </p:cNvSpPr>
            <p:nvPr/>
          </p:nvSpPr>
          <p:spPr bwMode="auto">
            <a:xfrm>
              <a:off x="7947451" y="3494295"/>
              <a:ext cx="299096" cy="657516"/>
            </a:xfrm>
            <a:custGeom>
              <a:avLst/>
              <a:gdLst>
                <a:gd name="T0" fmla="*/ 66 w 152"/>
                <a:gd name="T1" fmla="*/ 6 h 334"/>
                <a:gd name="T2" fmla="*/ 66 w 152"/>
                <a:gd name="T3" fmla="*/ 6 h 334"/>
                <a:gd name="T4" fmla="*/ 104 w 152"/>
                <a:gd name="T5" fmla="*/ 23 h 334"/>
                <a:gd name="T6" fmla="*/ 86 w 152"/>
                <a:gd name="T7" fmla="*/ 62 h 334"/>
                <a:gd name="T8" fmla="*/ 48 w 152"/>
                <a:gd name="T9" fmla="*/ 44 h 334"/>
                <a:gd name="T10" fmla="*/ 66 w 152"/>
                <a:gd name="T11" fmla="*/ 6 h 334"/>
                <a:gd name="T12" fmla="*/ 76 w 152"/>
                <a:gd name="T13" fmla="*/ 270 h 334"/>
                <a:gd name="T14" fmla="*/ 77 w 152"/>
                <a:gd name="T15" fmla="*/ 270 h 334"/>
                <a:gd name="T16" fmla="*/ 77 w 152"/>
                <a:gd name="T17" fmla="*/ 313 h 334"/>
                <a:gd name="T18" fmla="*/ 109 w 152"/>
                <a:gd name="T19" fmla="*/ 313 h 334"/>
                <a:gd name="T20" fmla="*/ 109 w 152"/>
                <a:gd name="T21" fmla="*/ 270 h 334"/>
                <a:gd name="T22" fmla="*/ 115 w 152"/>
                <a:gd name="T23" fmla="*/ 270 h 334"/>
                <a:gd name="T24" fmla="*/ 130 w 152"/>
                <a:gd name="T25" fmla="*/ 252 h 334"/>
                <a:gd name="T26" fmla="*/ 105 w 152"/>
                <a:gd name="T27" fmla="*/ 115 h 334"/>
                <a:gd name="T28" fmla="*/ 102 w 152"/>
                <a:gd name="T29" fmla="*/ 101 h 334"/>
                <a:gd name="T30" fmla="*/ 109 w 152"/>
                <a:gd name="T31" fmla="*/ 119 h 334"/>
                <a:gd name="T32" fmla="*/ 123 w 152"/>
                <a:gd name="T33" fmla="*/ 187 h 334"/>
                <a:gd name="T34" fmla="*/ 149 w 152"/>
                <a:gd name="T35" fmla="*/ 182 h 334"/>
                <a:gd name="T36" fmla="*/ 135 w 152"/>
                <a:gd name="T37" fmla="*/ 114 h 334"/>
                <a:gd name="T38" fmla="*/ 84 w 152"/>
                <a:gd name="T39" fmla="*/ 67 h 334"/>
                <a:gd name="T40" fmla="*/ 84 w 152"/>
                <a:gd name="T41" fmla="*/ 67 h 334"/>
                <a:gd name="T42" fmla="*/ 76 w 152"/>
                <a:gd name="T43" fmla="*/ 67 h 334"/>
                <a:gd name="T44" fmla="*/ 68 w 152"/>
                <a:gd name="T45" fmla="*/ 67 h 334"/>
                <a:gd name="T46" fmla="*/ 68 w 152"/>
                <a:gd name="T47" fmla="*/ 67 h 334"/>
                <a:gd name="T48" fmla="*/ 17 w 152"/>
                <a:gd name="T49" fmla="*/ 114 h 334"/>
                <a:gd name="T50" fmla="*/ 3 w 152"/>
                <a:gd name="T51" fmla="*/ 182 h 334"/>
                <a:gd name="T52" fmla="*/ 29 w 152"/>
                <a:gd name="T53" fmla="*/ 187 h 334"/>
                <a:gd name="T54" fmla="*/ 42 w 152"/>
                <a:gd name="T55" fmla="*/ 119 h 334"/>
                <a:gd name="T56" fmla="*/ 50 w 152"/>
                <a:gd name="T57" fmla="*/ 101 h 334"/>
                <a:gd name="T58" fmla="*/ 47 w 152"/>
                <a:gd name="T59" fmla="*/ 115 h 334"/>
                <a:gd name="T60" fmla="*/ 22 w 152"/>
                <a:gd name="T61" fmla="*/ 252 h 334"/>
                <a:gd name="T62" fmla="*/ 37 w 152"/>
                <a:gd name="T63" fmla="*/ 270 h 334"/>
                <a:gd name="T64" fmla="*/ 43 w 152"/>
                <a:gd name="T65" fmla="*/ 270 h 334"/>
                <a:gd name="T66" fmla="*/ 43 w 152"/>
                <a:gd name="T67" fmla="*/ 313 h 334"/>
                <a:gd name="T68" fmla="*/ 75 w 152"/>
                <a:gd name="T69" fmla="*/ 313 h 334"/>
                <a:gd name="T70" fmla="*/ 75 w 152"/>
                <a:gd name="T71" fmla="*/ 270 h 334"/>
                <a:gd name="T72" fmla="*/ 76 w 152"/>
                <a:gd name="T73" fmla="*/ 27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334">
                  <a:moveTo>
                    <a:pt x="66" y="6"/>
                  </a:moveTo>
                  <a:cubicBezTo>
                    <a:pt x="66" y="6"/>
                    <a:pt x="66" y="6"/>
                    <a:pt x="66" y="6"/>
                  </a:cubicBezTo>
                  <a:cubicBezTo>
                    <a:pt x="81" y="0"/>
                    <a:pt x="98" y="8"/>
                    <a:pt x="104" y="23"/>
                  </a:cubicBezTo>
                  <a:cubicBezTo>
                    <a:pt x="109" y="39"/>
                    <a:pt x="102" y="56"/>
                    <a:pt x="86" y="62"/>
                  </a:cubicBezTo>
                  <a:cubicBezTo>
                    <a:pt x="71" y="67"/>
                    <a:pt x="54" y="59"/>
                    <a:pt x="48" y="44"/>
                  </a:cubicBezTo>
                  <a:cubicBezTo>
                    <a:pt x="42" y="29"/>
                    <a:pt x="50" y="12"/>
                    <a:pt x="66" y="6"/>
                  </a:cubicBezTo>
                  <a:close/>
                  <a:moveTo>
                    <a:pt x="76" y="270"/>
                  </a:moveTo>
                  <a:cubicBezTo>
                    <a:pt x="77" y="270"/>
                    <a:pt x="77" y="270"/>
                    <a:pt x="77" y="270"/>
                  </a:cubicBezTo>
                  <a:cubicBezTo>
                    <a:pt x="77" y="313"/>
                    <a:pt x="77" y="313"/>
                    <a:pt x="77" y="313"/>
                  </a:cubicBezTo>
                  <a:cubicBezTo>
                    <a:pt x="77" y="334"/>
                    <a:pt x="109" y="334"/>
                    <a:pt x="109" y="313"/>
                  </a:cubicBezTo>
                  <a:cubicBezTo>
                    <a:pt x="109" y="270"/>
                    <a:pt x="109" y="270"/>
                    <a:pt x="109" y="270"/>
                  </a:cubicBezTo>
                  <a:cubicBezTo>
                    <a:pt x="115" y="270"/>
                    <a:pt x="115" y="270"/>
                    <a:pt x="115" y="270"/>
                  </a:cubicBezTo>
                  <a:cubicBezTo>
                    <a:pt x="125" y="270"/>
                    <a:pt x="131" y="261"/>
                    <a:pt x="130" y="252"/>
                  </a:cubicBezTo>
                  <a:cubicBezTo>
                    <a:pt x="122" y="206"/>
                    <a:pt x="113" y="161"/>
                    <a:pt x="105" y="115"/>
                  </a:cubicBezTo>
                  <a:cubicBezTo>
                    <a:pt x="104" y="110"/>
                    <a:pt x="103" y="105"/>
                    <a:pt x="102" y="101"/>
                  </a:cubicBezTo>
                  <a:cubicBezTo>
                    <a:pt x="105" y="105"/>
                    <a:pt x="108" y="111"/>
                    <a:pt x="109" y="119"/>
                  </a:cubicBezTo>
                  <a:cubicBezTo>
                    <a:pt x="123" y="187"/>
                    <a:pt x="123" y="187"/>
                    <a:pt x="123" y="187"/>
                  </a:cubicBezTo>
                  <a:cubicBezTo>
                    <a:pt x="126" y="204"/>
                    <a:pt x="152" y="199"/>
                    <a:pt x="149" y="182"/>
                  </a:cubicBezTo>
                  <a:cubicBezTo>
                    <a:pt x="135" y="114"/>
                    <a:pt x="135" y="114"/>
                    <a:pt x="135" y="114"/>
                  </a:cubicBezTo>
                  <a:cubicBezTo>
                    <a:pt x="129" y="85"/>
                    <a:pt x="114" y="67"/>
                    <a:pt x="84" y="67"/>
                  </a:cubicBezTo>
                  <a:cubicBezTo>
                    <a:pt x="84" y="67"/>
                    <a:pt x="84" y="67"/>
                    <a:pt x="84" y="67"/>
                  </a:cubicBezTo>
                  <a:cubicBezTo>
                    <a:pt x="76" y="67"/>
                    <a:pt x="76" y="67"/>
                    <a:pt x="76" y="67"/>
                  </a:cubicBezTo>
                  <a:cubicBezTo>
                    <a:pt x="68" y="67"/>
                    <a:pt x="68" y="67"/>
                    <a:pt x="68" y="67"/>
                  </a:cubicBezTo>
                  <a:cubicBezTo>
                    <a:pt x="68" y="67"/>
                    <a:pt x="68" y="67"/>
                    <a:pt x="68" y="67"/>
                  </a:cubicBezTo>
                  <a:cubicBezTo>
                    <a:pt x="38" y="67"/>
                    <a:pt x="22" y="85"/>
                    <a:pt x="17" y="114"/>
                  </a:cubicBezTo>
                  <a:cubicBezTo>
                    <a:pt x="3" y="182"/>
                    <a:pt x="3" y="182"/>
                    <a:pt x="3" y="182"/>
                  </a:cubicBezTo>
                  <a:cubicBezTo>
                    <a:pt x="0" y="199"/>
                    <a:pt x="25" y="204"/>
                    <a:pt x="29" y="187"/>
                  </a:cubicBezTo>
                  <a:cubicBezTo>
                    <a:pt x="42" y="119"/>
                    <a:pt x="42" y="119"/>
                    <a:pt x="42" y="119"/>
                  </a:cubicBezTo>
                  <a:cubicBezTo>
                    <a:pt x="44" y="111"/>
                    <a:pt x="46" y="105"/>
                    <a:pt x="50" y="101"/>
                  </a:cubicBezTo>
                  <a:cubicBezTo>
                    <a:pt x="49" y="105"/>
                    <a:pt x="48" y="110"/>
                    <a:pt x="47" y="115"/>
                  </a:cubicBezTo>
                  <a:cubicBezTo>
                    <a:pt x="39" y="161"/>
                    <a:pt x="30" y="206"/>
                    <a:pt x="22" y="252"/>
                  </a:cubicBezTo>
                  <a:cubicBezTo>
                    <a:pt x="21" y="261"/>
                    <a:pt x="26" y="270"/>
                    <a:pt x="37" y="270"/>
                  </a:cubicBezTo>
                  <a:cubicBezTo>
                    <a:pt x="43" y="270"/>
                    <a:pt x="43" y="270"/>
                    <a:pt x="43" y="270"/>
                  </a:cubicBezTo>
                  <a:cubicBezTo>
                    <a:pt x="43" y="313"/>
                    <a:pt x="43" y="313"/>
                    <a:pt x="43" y="313"/>
                  </a:cubicBezTo>
                  <a:cubicBezTo>
                    <a:pt x="43" y="334"/>
                    <a:pt x="75" y="334"/>
                    <a:pt x="75" y="313"/>
                  </a:cubicBezTo>
                  <a:cubicBezTo>
                    <a:pt x="75" y="270"/>
                    <a:pt x="75" y="270"/>
                    <a:pt x="75" y="270"/>
                  </a:cubicBezTo>
                  <a:lnTo>
                    <a:pt x="76" y="2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4" name="Freeform 98">
              <a:extLst>
                <a:ext uri="{FF2B5EF4-FFF2-40B4-BE49-F238E27FC236}">
                  <a16:creationId xmlns:a16="http://schemas.microsoft.com/office/drawing/2014/main" id="{D68C155C-564B-5E10-11CD-13ED03C87989}"/>
                </a:ext>
              </a:extLst>
            </p:cNvPr>
            <p:cNvSpPr>
              <a:spLocks noEditPoints="1"/>
            </p:cNvSpPr>
            <p:nvPr/>
          </p:nvSpPr>
          <p:spPr bwMode="auto">
            <a:xfrm>
              <a:off x="8494023" y="3494295"/>
              <a:ext cx="307748" cy="657516"/>
            </a:xfrm>
            <a:custGeom>
              <a:avLst/>
              <a:gdLst>
                <a:gd name="T0" fmla="*/ 59 w 156"/>
                <a:gd name="T1" fmla="*/ 6 h 358"/>
                <a:gd name="T2" fmla="*/ 59 w 156"/>
                <a:gd name="T3" fmla="*/ 6 h 358"/>
                <a:gd name="T4" fmla="*/ 99 w 156"/>
                <a:gd name="T5" fmla="*/ 25 h 358"/>
                <a:gd name="T6" fmla="*/ 81 w 156"/>
                <a:gd name="T7" fmla="*/ 64 h 358"/>
                <a:gd name="T8" fmla="*/ 41 w 156"/>
                <a:gd name="T9" fmla="*/ 46 h 358"/>
                <a:gd name="T10" fmla="*/ 59 w 156"/>
                <a:gd name="T11" fmla="*/ 6 h 358"/>
                <a:gd name="T12" fmla="*/ 150 w 156"/>
                <a:gd name="T13" fmla="*/ 194 h 358"/>
                <a:gd name="T14" fmla="*/ 140 w 156"/>
                <a:gd name="T15" fmla="*/ 155 h 358"/>
                <a:gd name="T16" fmla="*/ 140 w 156"/>
                <a:gd name="T17" fmla="*/ 120 h 358"/>
                <a:gd name="T18" fmla="*/ 140 w 156"/>
                <a:gd name="T19" fmla="*/ 120 h 358"/>
                <a:gd name="T20" fmla="*/ 140 w 156"/>
                <a:gd name="T21" fmla="*/ 120 h 358"/>
                <a:gd name="T22" fmla="*/ 140 w 156"/>
                <a:gd name="T23" fmla="*/ 120 h 358"/>
                <a:gd name="T24" fmla="*/ 90 w 156"/>
                <a:gd name="T25" fmla="*/ 69 h 358"/>
                <a:gd name="T26" fmla="*/ 90 w 156"/>
                <a:gd name="T27" fmla="*/ 69 h 358"/>
                <a:gd name="T28" fmla="*/ 89 w 156"/>
                <a:gd name="T29" fmla="*/ 69 h 358"/>
                <a:gd name="T30" fmla="*/ 89 w 156"/>
                <a:gd name="T31" fmla="*/ 69 h 358"/>
                <a:gd name="T32" fmla="*/ 51 w 156"/>
                <a:gd name="T33" fmla="*/ 69 h 358"/>
                <a:gd name="T34" fmla="*/ 51 w 156"/>
                <a:gd name="T35" fmla="*/ 69 h 358"/>
                <a:gd name="T36" fmla="*/ 51 w 156"/>
                <a:gd name="T37" fmla="*/ 69 h 358"/>
                <a:gd name="T38" fmla="*/ 51 w 156"/>
                <a:gd name="T39" fmla="*/ 69 h 358"/>
                <a:gd name="T40" fmla="*/ 0 w 156"/>
                <a:gd name="T41" fmla="*/ 120 h 358"/>
                <a:gd name="T42" fmla="*/ 0 w 156"/>
                <a:gd name="T43" fmla="*/ 120 h 358"/>
                <a:gd name="T44" fmla="*/ 0 w 156"/>
                <a:gd name="T45" fmla="*/ 120 h 358"/>
                <a:gd name="T46" fmla="*/ 0 w 156"/>
                <a:gd name="T47" fmla="*/ 120 h 358"/>
                <a:gd name="T48" fmla="*/ 0 w 156"/>
                <a:gd name="T49" fmla="*/ 199 h 358"/>
                <a:gd name="T50" fmla="*/ 28 w 156"/>
                <a:gd name="T51" fmla="*/ 199 h 358"/>
                <a:gd name="T52" fmla="*/ 28 w 156"/>
                <a:gd name="T53" fmla="*/ 120 h 358"/>
                <a:gd name="T54" fmla="*/ 28 w 156"/>
                <a:gd name="T55" fmla="*/ 120 h 358"/>
                <a:gd name="T56" fmla="*/ 28 w 156"/>
                <a:gd name="T57" fmla="*/ 120 h 358"/>
                <a:gd name="T58" fmla="*/ 28 w 156"/>
                <a:gd name="T59" fmla="*/ 120 h 358"/>
                <a:gd name="T60" fmla="*/ 33 w 156"/>
                <a:gd name="T61" fmla="*/ 106 h 358"/>
                <a:gd name="T62" fmla="*/ 33 w 156"/>
                <a:gd name="T63" fmla="*/ 337 h 358"/>
                <a:gd name="T64" fmla="*/ 65 w 156"/>
                <a:gd name="T65" fmla="*/ 337 h 358"/>
                <a:gd name="T66" fmla="*/ 65 w 156"/>
                <a:gd name="T67" fmla="*/ 225 h 358"/>
                <a:gd name="T68" fmla="*/ 75 w 156"/>
                <a:gd name="T69" fmla="*/ 225 h 358"/>
                <a:gd name="T70" fmla="*/ 76 w 156"/>
                <a:gd name="T71" fmla="*/ 337 h 358"/>
                <a:gd name="T72" fmla="*/ 107 w 156"/>
                <a:gd name="T73" fmla="*/ 337 h 358"/>
                <a:gd name="T74" fmla="*/ 107 w 156"/>
                <a:gd name="T75" fmla="*/ 106 h 358"/>
                <a:gd name="T76" fmla="*/ 112 w 156"/>
                <a:gd name="T77" fmla="*/ 120 h 358"/>
                <a:gd name="T78" fmla="*/ 112 w 156"/>
                <a:gd name="T79" fmla="*/ 120 h 358"/>
                <a:gd name="T80" fmla="*/ 112 w 156"/>
                <a:gd name="T81" fmla="*/ 120 h 358"/>
                <a:gd name="T82" fmla="*/ 112 w 156"/>
                <a:gd name="T83" fmla="*/ 120 h 358"/>
                <a:gd name="T84" fmla="*/ 114 w 156"/>
                <a:gd name="T85" fmla="*/ 159 h 358"/>
                <a:gd name="T86" fmla="*/ 124 w 156"/>
                <a:gd name="T87" fmla="*/ 200 h 358"/>
                <a:gd name="T88" fmla="*/ 150 w 156"/>
                <a:gd name="T89" fmla="*/ 1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358">
                  <a:moveTo>
                    <a:pt x="59" y="6"/>
                  </a:moveTo>
                  <a:cubicBezTo>
                    <a:pt x="59" y="6"/>
                    <a:pt x="59" y="6"/>
                    <a:pt x="59" y="6"/>
                  </a:cubicBezTo>
                  <a:cubicBezTo>
                    <a:pt x="75" y="0"/>
                    <a:pt x="93" y="9"/>
                    <a:pt x="99" y="25"/>
                  </a:cubicBezTo>
                  <a:cubicBezTo>
                    <a:pt x="105" y="40"/>
                    <a:pt x="97" y="58"/>
                    <a:pt x="81" y="64"/>
                  </a:cubicBezTo>
                  <a:cubicBezTo>
                    <a:pt x="65" y="70"/>
                    <a:pt x="47" y="62"/>
                    <a:pt x="41" y="46"/>
                  </a:cubicBezTo>
                  <a:cubicBezTo>
                    <a:pt x="35" y="30"/>
                    <a:pt x="44" y="12"/>
                    <a:pt x="59" y="6"/>
                  </a:cubicBezTo>
                  <a:close/>
                  <a:moveTo>
                    <a:pt x="150" y="194"/>
                  </a:moveTo>
                  <a:cubicBezTo>
                    <a:pt x="140" y="155"/>
                    <a:pt x="140" y="155"/>
                    <a:pt x="140" y="155"/>
                  </a:cubicBezTo>
                  <a:cubicBezTo>
                    <a:pt x="140" y="120"/>
                    <a:pt x="140" y="120"/>
                    <a:pt x="140" y="120"/>
                  </a:cubicBezTo>
                  <a:cubicBezTo>
                    <a:pt x="140" y="120"/>
                    <a:pt x="140" y="120"/>
                    <a:pt x="140" y="120"/>
                  </a:cubicBezTo>
                  <a:cubicBezTo>
                    <a:pt x="140" y="120"/>
                    <a:pt x="140" y="120"/>
                    <a:pt x="140" y="120"/>
                  </a:cubicBezTo>
                  <a:cubicBezTo>
                    <a:pt x="140" y="120"/>
                    <a:pt x="140" y="120"/>
                    <a:pt x="140" y="120"/>
                  </a:cubicBezTo>
                  <a:cubicBezTo>
                    <a:pt x="140" y="93"/>
                    <a:pt x="118" y="69"/>
                    <a:pt x="90" y="69"/>
                  </a:cubicBezTo>
                  <a:cubicBezTo>
                    <a:pt x="90" y="69"/>
                    <a:pt x="90" y="69"/>
                    <a:pt x="90" y="69"/>
                  </a:cubicBezTo>
                  <a:cubicBezTo>
                    <a:pt x="89" y="69"/>
                    <a:pt x="89" y="69"/>
                    <a:pt x="89" y="69"/>
                  </a:cubicBezTo>
                  <a:cubicBezTo>
                    <a:pt x="89" y="69"/>
                    <a:pt x="89" y="69"/>
                    <a:pt x="89" y="69"/>
                  </a:cubicBezTo>
                  <a:cubicBezTo>
                    <a:pt x="51" y="69"/>
                    <a:pt x="51" y="69"/>
                    <a:pt x="51" y="69"/>
                  </a:cubicBezTo>
                  <a:cubicBezTo>
                    <a:pt x="51" y="69"/>
                    <a:pt x="51" y="69"/>
                    <a:pt x="51" y="69"/>
                  </a:cubicBezTo>
                  <a:cubicBezTo>
                    <a:pt x="51" y="69"/>
                    <a:pt x="51" y="69"/>
                    <a:pt x="51" y="69"/>
                  </a:cubicBezTo>
                  <a:cubicBezTo>
                    <a:pt x="51" y="69"/>
                    <a:pt x="51" y="69"/>
                    <a:pt x="51" y="69"/>
                  </a:cubicBezTo>
                  <a:cubicBezTo>
                    <a:pt x="22" y="69"/>
                    <a:pt x="0" y="93"/>
                    <a:pt x="0" y="120"/>
                  </a:cubicBezTo>
                  <a:cubicBezTo>
                    <a:pt x="0" y="120"/>
                    <a:pt x="0" y="120"/>
                    <a:pt x="0" y="120"/>
                  </a:cubicBezTo>
                  <a:cubicBezTo>
                    <a:pt x="0" y="120"/>
                    <a:pt x="0" y="120"/>
                    <a:pt x="0" y="120"/>
                  </a:cubicBezTo>
                  <a:cubicBezTo>
                    <a:pt x="0" y="120"/>
                    <a:pt x="0" y="120"/>
                    <a:pt x="0" y="120"/>
                  </a:cubicBezTo>
                  <a:cubicBezTo>
                    <a:pt x="0" y="199"/>
                    <a:pt x="0" y="199"/>
                    <a:pt x="0" y="199"/>
                  </a:cubicBezTo>
                  <a:cubicBezTo>
                    <a:pt x="0" y="217"/>
                    <a:pt x="28" y="217"/>
                    <a:pt x="28" y="199"/>
                  </a:cubicBezTo>
                  <a:cubicBezTo>
                    <a:pt x="28" y="120"/>
                    <a:pt x="28" y="120"/>
                    <a:pt x="28" y="120"/>
                  </a:cubicBezTo>
                  <a:cubicBezTo>
                    <a:pt x="28" y="120"/>
                    <a:pt x="28" y="120"/>
                    <a:pt x="28" y="120"/>
                  </a:cubicBezTo>
                  <a:cubicBezTo>
                    <a:pt x="28" y="120"/>
                    <a:pt x="28" y="120"/>
                    <a:pt x="28" y="120"/>
                  </a:cubicBezTo>
                  <a:cubicBezTo>
                    <a:pt x="28" y="120"/>
                    <a:pt x="28" y="120"/>
                    <a:pt x="28" y="120"/>
                  </a:cubicBezTo>
                  <a:cubicBezTo>
                    <a:pt x="28" y="115"/>
                    <a:pt x="30" y="110"/>
                    <a:pt x="33" y="106"/>
                  </a:cubicBezTo>
                  <a:cubicBezTo>
                    <a:pt x="33" y="337"/>
                    <a:pt x="33" y="337"/>
                    <a:pt x="33" y="337"/>
                  </a:cubicBezTo>
                  <a:cubicBezTo>
                    <a:pt x="33" y="358"/>
                    <a:pt x="65" y="358"/>
                    <a:pt x="65" y="337"/>
                  </a:cubicBezTo>
                  <a:cubicBezTo>
                    <a:pt x="65" y="225"/>
                    <a:pt x="65" y="225"/>
                    <a:pt x="65" y="225"/>
                  </a:cubicBezTo>
                  <a:cubicBezTo>
                    <a:pt x="75" y="225"/>
                    <a:pt x="75" y="225"/>
                    <a:pt x="75" y="225"/>
                  </a:cubicBezTo>
                  <a:cubicBezTo>
                    <a:pt x="76" y="337"/>
                    <a:pt x="76" y="337"/>
                    <a:pt x="76" y="337"/>
                  </a:cubicBezTo>
                  <a:cubicBezTo>
                    <a:pt x="76" y="358"/>
                    <a:pt x="107" y="358"/>
                    <a:pt x="107" y="337"/>
                  </a:cubicBezTo>
                  <a:cubicBezTo>
                    <a:pt x="107" y="106"/>
                    <a:pt x="107" y="106"/>
                    <a:pt x="107" y="106"/>
                  </a:cubicBezTo>
                  <a:cubicBezTo>
                    <a:pt x="110" y="110"/>
                    <a:pt x="112" y="115"/>
                    <a:pt x="112" y="120"/>
                  </a:cubicBezTo>
                  <a:cubicBezTo>
                    <a:pt x="112" y="120"/>
                    <a:pt x="112" y="120"/>
                    <a:pt x="112" y="120"/>
                  </a:cubicBezTo>
                  <a:cubicBezTo>
                    <a:pt x="112" y="120"/>
                    <a:pt x="112" y="120"/>
                    <a:pt x="112" y="120"/>
                  </a:cubicBezTo>
                  <a:cubicBezTo>
                    <a:pt x="112" y="120"/>
                    <a:pt x="112" y="120"/>
                    <a:pt x="112" y="120"/>
                  </a:cubicBezTo>
                  <a:cubicBezTo>
                    <a:pt x="114" y="159"/>
                    <a:pt x="114" y="159"/>
                    <a:pt x="114" y="159"/>
                  </a:cubicBezTo>
                  <a:cubicBezTo>
                    <a:pt x="124" y="200"/>
                    <a:pt x="124" y="200"/>
                    <a:pt x="124" y="200"/>
                  </a:cubicBezTo>
                  <a:cubicBezTo>
                    <a:pt x="131" y="221"/>
                    <a:pt x="156" y="214"/>
                    <a:pt x="150" y="1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5" name="Freeform 8">
              <a:extLst>
                <a:ext uri="{FF2B5EF4-FFF2-40B4-BE49-F238E27FC236}">
                  <a16:creationId xmlns:a16="http://schemas.microsoft.com/office/drawing/2014/main" id="{A6D1E171-8063-5DB1-F3DF-C7D4E561C74D}"/>
                </a:ext>
              </a:extLst>
            </p:cNvPr>
            <p:cNvSpPr>
              <a:spLocks noEditPoints="1"/>
            </p:cNvSpPr>
            <p:nvPr/>
          </p:nvSpPr>
          <p:spPr bwMode="auto">
            <a:xfrm>
              <a:off x="7871392" y="3801291"/>
              <a:ext cx="1204713" cy="712285"/>
            </a:xfrm>
            <a:custGeom>
              <a:avLst/>
              <a:gdLst>
                <a:gd name="T0" fmla="*/ 26 w 407"/>
                <a:gd name="T1" fmla="*/ 283 h 283"/>
                <a:gd name="T2" fmla="*/ 26 w 407"/>
                <a:gd name="T3" fmla="*/ 283 h 283"/>
                <a:gd name="T4" fmla="*/ 26 w 407"/>
                <a:gd name="T5" fmla="*/ 283 h 283"/>
                <a:gd name="T6" fmla="*/ 314 w 407"/>
                <a:gd name="T7" fmla="*/ 10 h 283"/>
                <a:gd name="T8" fmla="*/ 343 w 407"/>
                <a:gd name="T9" fmla="*/ 39 h 283"/>
                <a:gd name="T10" fmla="*/ 242 w 407"/>
                <a:gd name="T11" fmla="*/ 139 h 283"/>
                <a:gd name="T12" fmla="*/ 193 w 407"/>
                <a:gd name="T13" fmla="*/ 90 h 283"/>
                <a:gd name="T14" fmla="*/ 167 w 407"/>
                <a:gd name="T15" fmla="*/ 90 h 283"/>
                <a:gd name="T16" fmla="*/ 0 w 407"/>
                <a:gd name="T17" fmla="*/ 258 h 283"/>
                <a:gd name="T18" fmla="*/ 26 w 407"/>
                <a:gd name="T19" fmla="*/ 283 h 283"/>
                <a:gd name="T20" fmla="*/ 180 w 407"/>
                <a:gd name="T21" fmla="*/ 129 h 283"/>
                <a:gd name="T22" fmla="*/ 229 w 407"/>
                <a:gd name="T23" fmla="*/ 178 h 283"/>
                <a:gd name="T24" fmla="*/ 242 w 407"/>
                <a:gd name="T25" fmla="*/ 183 h 283"/>
                <a:gd name="T26" fmla="*/ 255 w 407"/>
                <a:gd name="T27" fmla="*/ 178 h 283"/>
                <a:gd name="T28" fmla="*/ 368 w 407"/>
                <a:gd name="T29" fmla="*/ 64 h 283"/>
                <a:gd name="T30" fmla="*/ 396 w 407"/>
                <a:gd name="T31" fmla="*/ 92 h 283"/>
                <a:gd name="T32" fmla="*/ 407 w 407"/>
                <a:gd name="T33" fmla="*/ 0 h 283"/>
                <a:gd name="T34" fmla="*/ 314 w 407"/>
                <a:gd name="T35" fmla="*/ 1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7" h="283">
                  <a:moveTo>
                    <a:pt x="26" y="283"/>
                  </a:moveTo>
                  <a:cubicBezTo>
                    <a:pt x="26" y="283"/>
                    <a:pt x="26" y="283"/>
                    <a:pt x="26" y="283"/>
                  </a:cubicBezTo>
                  <a:cubicBezTo>
                    <a:pt x="26" y="283"/>
                    <a:pt x="26" y="283"/>
                    <a:pt x="26" y="283"/>
                  </a:cubicBezTo>
                  <a:close/>
                  <a:moveTo>
                    <a:pt x="314" y="10"/>
                  </a:moveTo>
                  <a:cubicBezTo>
                    <a:pt x="343" y="39"/>
                    <a:pt x="343" y="39"/>
                    <a:pt x="343" y="39"/>
                  </a:cubicBezTo>
                  <a:cubicBezTo>
                    <a:pt x="242" y="139"/>
                    <a:pt x="242" y="139"/>
                    <a:pt x="242" y="139"/>
                  </a:cubicBezTo>
                  <a:cubicBezTo>
                    <a:pt x="193" y="90"/>
                    <a:pt x="193" y="90"/>
                    <a:pt x="193" y="90"/>
                  </a:cubicBezTo>
                  <a:cubicBezTo>
                    <a:pt x="186" y="83"/>
                    <a:pt x="174" y="83"/>
                    <a:pt x="167" y="90"/>
                  </a:cubicBezTo>
                  <a:cubicBezTo>
                    <a:pt x="0" y="258"/>
                    <a:pt x="0" y="258"/>
                    <a:pt x="0" y="258"/>
                  </a:cubicBezTo>
                  <a:cubicBezTo>
                    <a:pt x="26" y="283"/>
                    <a:pt x="26" y="283"/>
                    <a:pt x="26" y="283"/>
                  </a:cubicBezTo>
                  <a:cubicBezTo>
                    <a:pt x="180" y="129"/>
                    <a:pt x="180" y="129"/>
                    <a:pt x="180" y="129"/>
                  </a:cubicBezTo>
                  <a:cubicBezTo>
                    <a:pt x="229" y="178"/>
                    <a:pt x="229" y="178"/>
                    <a:pt x="229" y="178"/>
                  </a:cubicBezTo>
                  <a:cubicBezTo>
                    <a:pt x="232" y="181"/>
                    <a:pt x="237" y="183"/>
                    <a:pt x="242" y="183"/>
                  </a:cubicBezTo>
                  <a:cubicBezTo>
                    <a:pt x="247" y="183"/>
                    <a:pt x="251" y="181"/>
                    <a:pt x="255" y="178"/>
                  </a:cubicBezTo>
                  <a:cubicBezTo>
                    <a:pt x="368" y="64"/>
                    <a:pt x="368" y="64"/>
                    <a:pt x="368" y="64"/>
                  </a:cubicBezTo>
                  <a:cubicBezTo>
                    <a:pt x="396" y="92"/>
                    <a:pt x="396" y="92"/>
                    <a:pt x="396" y="92"/>
                  </a:cubicBezTo>
                  <a:cubicBezTo>
                    <a:pt x="407" y="0"/>
                    <a:pt x="407" y="0"/>
                    <a:pt x="407" y="0"/>
                  </a:cubicBezTo>
                  <a:lnTo>
                    <a:pt x="314" y="10"/>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2" name="スライド番号プレースホルダー 2">
            <a:extLst>
              <a:ext uri="{FF2B5EF4-FFF2-40B4-BE49-F238E27FC236}">
                <a16:creationId xmlns:a16="http://schemas.microsoft.com/office/drawing/2014/main" id="{65899A73-224F-E6AE-AA41-B877514D0BC4}"/>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105</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246248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7EE86-5A1D-9E07-0BBE-EAFEFACA7E47}"/>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8527B7A7-93CF-1E30-3668-B6E7B4FCB56F}"/>
              </a:ext>
            </a:extLst>
          </p:cNvPr>
          <p:cNvSpPr>
            <a:spLocks noGrp="1"/>
          </p:cNvSpPr>
          <p:nvPr>
            <p:ph type="body" sz="quarter" idx="13"/>
          </p:nvPr>
        </p:nvSpPr>
        <p:spPr>
          <a:xfrm>
            <a:off x="5904000" y="1296000"/>
            <a:ext cx="3621000" cy="663928"/>
          </a:xfrm>
        </p:spPr>
        <p:txBody>
          <a:bodyPr/>
          <a:lstStyle/>
          <a:p>
            <a:r>
              <a:rPr lang="en-US" altLang="ja-JP"/>
              <a:t>DX</a:t>
            </a:r>
            <a:r>
              <a:rPr lang="ja-JP" altLang="en-US"/>
              <a:t>の機運が醸成され、各部局において自発的かつ積極的な</a:t>
            </a:r>
            <a:r>
              <a:rPr lang="en-US" altLang="ja-JP"/>
              <a:t>DX</a:t>
            </a:r>
            <a:r>
              <a:rPr lang="ja-JP" altLang="en-US"/>
              <a:t>の取組が行われていること。</a:t>
            </a:r>
          </a:p>
        </p:txBody>
      </p:sp>
      <p:sp>
        <p:nvSpPr>
          <p:cNvPr id="5" name="テキスト プレースホルダー 4">
            <a:extLst>
              <a:ext uri="{FF2B5EF4-FFF2-40B4-BE49-F238E27FC236}">
                <a16:creationId xmlns:a16="http://schemas.microsoft.com/office/drawing/2014/main" id="{AB96B93A-F6AB-845E-DC4B-B78971F0E1A8}"/>
              </a:ext>
            </a:extLst>
          </p:cNvPr>
          <p:cNvSpPr>
            <a:spLocks noGrp="1"/>
          </p:cNvSpPr>
          <p:nvPr>
            <p:ph type="body" sz="quarter" idx="14"/>
          </p:nvPr>
        </p:nvSpPr>
        <p:spPr/>
        <p:txBody>
          <a:bodyPr/>
          <a:lstStyle/>
          <a:p>
            <a:r>
              <a:rPr lang="ja-JP" altLang="en-US"/>
              <a:t>自分の業務で</a:t>
            </a:r>
            <a:r>
              <a:rPr lang="en-US" altLang="ja-JP"/>
              <a:t>DX</a:t>
            </a:r>
            <a:r>
              <a:rPr lang="ja-JP" altLang="en-US"/>
              <a:t>を進めていきたいと考える職員の割合​</a:t>
            </a:r>
          </a:p>
        </p:txBody>
      </p:sp>
      <p:sp>
        <p:nvSpPr>
          <p:cNvPr id="6" name="テキスト プレースホルダー 3">
            <a:extLst>
              <a:ext uri="{FF2B5EF4-FFF2-40B4-BE49-F238E27FC236}">
                <a16:creationId xmlns:a16="http://schemas.microsoft.com/office/drawing/2014/main" id="{0988F2CA-B251-082C-B200-643D9304A644}"/>
              </a:ext>
            </a:extLst>
          </p:cNvPr>
          <p:cNvSpPr txBox="1">
            <a:spLocks/>
          </p:cNvSpPr>
          <p:nvPr/>
        </p:nvSpPr>
        <p:spPr>
          <a:xfrm>
            <a:off x="445009" y="1185592"/>
            <a:ext cx="41904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全職員にスピード感を持ったリスキリング</a:t>
            </a:r>
            <a:r>
              <a:rPr lang="en-US" altLang="ja-JP" sz="700"/>
              <a:t>※</a:t>
            </a:r>
            <a:r>
              <a:rPr lang="ja-JP" altLang="en-US"/>
              <a:t>を行い、職員の</a:t>
            </a:r>
            <a:r>
              <a:rPr lang="en-US" altLang="ja-JP"/>
              <a:t>DX</a:t>
            </a:r>
            <a:r>
              <a:rPr lang="ja-JP" altLang="en-US"/>
              <a:t>マインドやデジタルリテラシーの向上を図る。</a:t>
            </a:r>
          </a:p>
          <a:p>
            <a:pPr>
              <a:lnSpc>
                <a:spcPts val="1500"/>
              </a:lnSpc>
            </a:pPr>
            <a:r>
              <a:rPr lang="ja-JP" altLang="en-US"/>
              <a:t>具体的には、基礎的な</a:t>
            </a:r>
            <a:r>
              <a:rPr lang="en-US" altLang="ja-JP"/>
              <a:t>DX</a:t>
            </a:r>
            <a:r>
              <a:rPr lang="ja-JP" altLang="en-US"/>
              <a:t>マインドやデジタルリテラシーを習得する機会を提供し、役割に応じた研修を実施し、全職員が積極的に</a:t>
            </a:r>
            <a:r>
              <a:rPr lang="en-US" altLang="ja-JP"/>
              <a:t>DX</a:t>
            </a:r>
            <a:r>
              <a:rPr lang="ja-JP" altLang="en-US"/>
              <a:t>に取り組むマインドを醸成し、全庁的な</a:t>
            </a:r>
            <a:r>
              <a:rPr lang="en-US" altLang="ja-JP"/>
              <a:t>DX</a:t>
            </a:r>
            <a:r>
              <a:rPr lang="ja-JP" altLang="en-US"/>
              <a:t>推進を強力に進めていく。</a:t>
            </a:r>
          </a:p>
          <a:p>
            <a:pPr marL="0" indent="0">
              <a:lnSpc>
                <a:spcPts val="1500"/>
              </a:lnSpc>
              <a:buNone/>
            </a:pPr>
            <a:r>
              <a:rPr lang="en-US" altLang="ja-JP" sz="1000"/>
              <a:t>※</a:t>
            </a:r>
            <a:r>
              <a:rPr lang="ja-JP" altLang="en-US" sz="1000"/>
              <a:t>新しいスキルや技能を新たに学びなおし、知識を修得すること。</a:t>
            </a:r>
          </a:p>
        </p:txBody>
      </p:sp>
      <p:sp>
        <p:nvSpPr>
          <p:cNvPr id="7" name="テキスト プレースホルダー 12">
            <a:extLst>
              <a:ext uri="{FF2B5EF4-FFF2-40B4-BE49-F238E27FC236}">
                <a16:creationId xmlns:a16="http://schemas.microsoft.com/office/drawing/2014/main" id="{F94512F8-36EF-A970-BCDE-975C67178D05}"/>
              </a:ext>
            </a:extLst>
          </p:cNvPr>
          <p:cNvSpPr txBox="1">
            <a:spLocks/>
          </p:cNvSpPr>
          <p:nvPr/>
        </p:nvSpPr>
        <p:spPr>
          <a:xfrm>
            <a:off x="457200" y="3352800"/>
            <a:ext cx="4229100"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spcAft>
                <a:spcPts val="0"/>
              </a:spcAft>
            </a:pPr>
            <a:r>
              <a:rPr lang="en-US" altLang="ja-JP"/>
              <a:t>DX</a:t>
            </a:r>
            <a:r>
              <a:rPr lang="ja-JP" altLang="en-US"/>
              <a:t>基礎研修（全職員向け）</a:t>
            </a:r>
          </a:p>
          <a:p>
            <a:pPr>
              <a:lnSpc>
                <a:spcPts val="1500"/>
              </a:lnSpc>
              <a:spcAft>
                <a:spcPts val="0"/>
              </a:spcAft>
            </a:pPr>
            <a:r>
              <a:rPr lang="en-US" altLang="ja-JP"/>
              <a:t>DX</a:t>
            </a:r>
            <a:r>
              <a:rPr lang="ja-JP" altLang="en-US"/>
              <a:t>マネジメント研修（全課長級職員向け）</a:t>
            </a:r>
          </a:p>
          <a:p>
            <a:pPr>
              <a:lnSpc>
                <a:spcPts val="1500"/>
              </a:lnSpc>
              <a:spcAft>
                <a:spcPts val="0"/>
              </a:spcAft>
            </a:pPr>
            <a:r>
              <a:rPr lang="ja-JP" altLang="en-US"/>
              <a:t>​階層別研修（局長級、新任課長・課長代理・係長、新規採用者等）</a:t>
            </a:r>
          </a:p>
        </p:txBody>
      </p:sp>
      <p:grpSp>
        <p:nvGrpSpPr>
          <p:cNvPr id="8" name="グループ化 7">
            <a:extLst>
              <a:ext uri="{FF2B5EF4-FFF2-40B4-BE49-F238E27FC236}">
                <a16:creationId xmlns:a16="http://schemas.microsoft.com/office/drawing/2014/main" id="{CF414EF8-4ECF-4ADD-9B99-D2035B048405}"/>
              </a:ext>
            </a:extLst>
          </p:cNvPr>
          <p:cNvGrpSpPr/>
          <p:nvPr/>
        </p:nvGrpSpPr>
        <p:grpSpPr>
          <a:xfrm>
            <a:off x="447675" y="3048000"/>
            <a:ext cx="1375502" cy="243520"/>
            <a:chOff x="528309" y="7695403"/>
            <a:chExt cx="1375502" cy="243520"/>
          </a:xfrm>
        </p:grpSpPr>
        <p:sp>
          <p:nvSpPr>
            <p:cNvPr id="9" name="正方形/長方形 8">
              <a:extLst>
                <a:ext uri="{FF2B5EF4-FFF2-40B4-BE49-F238E27FC236}">
                  <a16:creationId xmlns:a16="http://schemas.microsoft.com/office/drawing/2014/main" id="{801BC7A4-DC7F-3298-C25C-2421330BE0C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0BA0EEEF-C2BC-45BB-6378-EDFD8E01580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7" name="正方形/長方形 16">
            <a:extLst>
              <a:ext uri="{FF2B5EF4-FFF2-40B4-BE49-F238E27FC236}">
                <a16:creationId xmlns:a16="http://schemas.microsoft.com/office/drawing/2014/main" id="{6A87F047-A608-492B-6D89-6DD4371E83AF}"/>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8" name="正方形/長方形 17">
            <a:extLst>
              <a:ext uri="{FF2B5EF4-FFF2-40B4-BE49-F238E27FC236}">
                <a16:creationId xmlns:a16="http://schemas.microsoft.com/office/drawing/2014/main" id="{A97301C8-D363-CFE7-E149-471EE6C82381}"/>
              </a:ext>
            </a:extLst>
          </p:cNvPr>
          <p:cNvSpPr/>
          <p:nvPr/>
        </p:nvSpPr>
        <p:spPr>
          <a:xfrm>
            <a:off x="4860000" y="1981200"/>
            <a:ext cx="972000" cy="1219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19" name="表プレースホルダー 18">
            <a:extLst>
              <a:ext uri="{FF2B5EF4-FFF2-40B4-BE49-F238E27FC236}">
                <a16:creationId xmlns:a16="http://schemas.microsoft.com/office/drawing/2014/main" id="{28F93853-492E-EC7C-1318-73DE6BB451D4}"/>
              </a:ext>
            </a:extLst>
          </p:cNvPr>
          <p:cNvGraphicFramePr>
            <a:graphicFrameLocks/>
          </p:cNvGraphicFramePr>
          <p:nvPr/>
        </p:nvGraphicFramePr>
        <p:xfrm>
          <a:off x="6003928" y="2286000"/>
          <a:ext cx="3386812" cy="792480"/>
        </p:xfrm>
        <a:graphic>
          <a:graphicData uri="http://schemas.openxmlformats.org/drawingml/2006/table">
            <a:tbl>
              <a:tblPr firstRow="1" bandRow="1">
                <a:tableStyleId>{5C22544A-7EE6-4342-B048-85BDC9FD1C3A}</a:tableStyleId>
              </a:tblPr>
              <a:tblGrid>
                <a:gridCol w="846703">
                  <a:extLst>
                    <a:ext uri="{9D8B030D-6E8A-4147-A177-3AD203B41FA5}">
                      <a16:colId xmlns:a16="http://schemas.microsoft.com/office/drawing/2014/main" val="504293082"/>
                    </a:ext>
                  </a:extLst>
                </a:gridCol>
                <a:gridCol w="846703">
                  <a:extLst>
                    <a:ext uri="{9D8B030D-6E8A-4147-A177-3AD203B41FA5}">
                      <a16:colId xmlns:a16="http://schemas.microsoft.com/office/drawing/2014/main" val="2331554222"/>
                    </a:ext>
                  </a:extLst>
                </a:gridCol>
                <a:gridCol w="846703">
                  <a:extLst>
                    <a:ext uri="{9D8B030D-6E8A-4147-A177-3AD203B41FA5}">
                      <a16:colId xmlns:a16="http://schemas.microsoft.com/office/drawing/2014/main" val="1412111175"/>
                    </a:ext>
                  </a:extLst>
                </a:gridCol>
                <a:gridCol w="846703">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95.7%</a:t>
                      </a: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90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90</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90</a:t>
                      </a: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21" name="テキスト ボックス 19">
            <a:extLst>
              <a:ext uri="{FF2B5EF4-FFF2-40B4-BE49-F238E27FC236}">
                <a16:creationId xmlns:a16="http://schemas.microsoft.com/office/drawing/2014/main" id="{058F7FB9-E4EF-C8FE-0969-DBBA848453BB}"/>
              </a:ext>
            </a:extLst>
          </p:cNvPr>
          <p:cNvSpPr txBox="1"/>
          <p:nvPr/>
        </p:nvSpPr>
        <p:spPr>
          <a:xfrm>
            <a:off x="7886700" y="3042635"/>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34" name="スライド番号プレースホルダー 2">
            <a:extLst>
              <a:ext uri="{FF2B5EF4-FFF2-40B4-BE49-F238E27FC236}">
                <a16:creationId xmlns:a16="http://schemas.microsoft.com/office/drawing/2014/main" id="{909DCB6D-5677-B87C-C7A8-7A8F753E79AD}"/>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106</a:t>
            </a:fld>
            <a:endParaRPr kumimoji="1" lang="en-GB">
              <a:latin typeface="Yu Gothic UI" panose="020B0500000000000000" pitchFamily="50" charset="-128"/>
              <a:ea typeface="Yu Gothic UI" panose="020B0500000000000000" pitchFamily="50" charset="-128"/>
            </a:endParaRPr>
          </a:p>
        </p:txBody>
      </p:sp>
      <p:grpSp>
        <p:nvGrpSpPr>
          <p:cNvPr id="36" name="グループ化 35">
            <a:extLst>
              <a:ext uri="{FF2B5EF4-FFF2-40B4-BE49-F238E27FC236}">
                <a16:creationId xmlns:a16="http://schemas.microsoft.com/office/drawing/2014/main" id="{3D82E762-F92F-4139-C312-D1F8AD347789}"/>
              </a:ext>
            </a:extLst>
          </p:cNvPr>
          <p:cNvGrpSpPr/>
          <p:nvPr/>
        </p:nvGrpSpPr>
        <p:grpSpPr>
          <a:xfrm>
            <a:off x="4881838" y="3962400"/>
            <a:ext cx="1157494" cy="243520"/>
            <a:chOff x="528309" y="7695403"/>
            <a:chExt cx="1157494" cy="243520"/>
          </a:xfrm>
        </p:grpSpPr>
        <p:sp>
          <p:nvSpPr>
            <p:cNvPr id="37" name="正方形/長方形 36">
              <a:extLst>
                <a:ext uri="{FF2B5EF4-FFF2-40B4-BE49-F238E27FC236}">
                  <a16:creationId xmlns:a16="http://schemas.microsoft.com/office/drawing/2014/main" id="{6CAEFF8C-1563-FCD5-009E-81AC3893A6A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8" name="テキスト ボックス 37">
              <a:extLst>
                <a:ext uri="{FF2B5EF4-FFF2-40B4-BE49-F238E27FC236}">
                  <a16:creationId xmlns:a16="http://schemas.microsoft.com/office/drawing/2014/main" id="{6C2A1DCE-9F1C-F910-1ACC-9B9EADC48750}"/>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9" name="正方形/長方形 38">
            <a:extLst>
              <a:ext uri="{FF2B5EF4-FFF2-40B4-BE49-F238E27FC236}">
                <a16:creationId xmlns:a16="http://schemas.microsoft.com/office/drawing/2014/main" id="{F3AF6F4F-A50E-B0F5-7B4A-F8E42998A058}"/>
              </a:ext>
            </a:extLst>
          </p:cNvPr>
          <p:cNvSpPr/>
          <p:nvPr/>
        </p:nvSpPr>
        <p:spPr>
          <a:xfrm>
            <a:off x="7117778" y="4328697"/>
            <a:ext cx="1135372"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0" name="正方形/長方形 39">
            <a:extLst>
              <a:ext uri="{FF2B5EF4-FFF2-40B4-BE49-F238E27FC236}">
                <a16:creationId xmlns:a16="http://schemas.microsoft.com/office/drawing/2014/main" id="{92A7074B-644D-0DC1-F5CF-21C24A92986B}"/>
              </a:ext>
            </a:extLst>
          </p:cNvPr>
          <p:cNvSpPr/>
          <p:nvPr/>
        </p:nvSpPr>
        <p:spPr>
          <a:xfrm>
            <a:off x="5983608" y="4328697"/>
            <a:ext cx="1135372"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1" name="正方形/長方形 40">
            <a:extLst>
              <a:ext uri="{FF2B5EF4-FFF2-40B4-BE49-F238E27FC236}">
                <a16:creationId xmlns:a16="http://schemas.microsoft.com/office/drawing/2014/main" id="{C752FC88-76F0-A8D0-5BE0-29A5EE1408E0}"/>
              </a:ext>
            </a:extLst>
          </p:cNvPr>
          <p:cNvSpPr/>
          <p:nvPr/>
        </p:nvSpPr>
        <p:spPr>
          <a:xfrm>
            <a:off x="8250678" y="4328697"/>
            <a:ext cx="1135372"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2" name="テキスト ボックス 41">
            <a:extLst>
              <a:ext uri="{FF2B5EF4-FFF2-40B4-BE49-F238E27FC236}">
                <a16:creationId xmlns:a16="http://schemas.microsoft.com/office/drawing/2014/main" id="{7AFAED53-4ACB-D223-F5CC-5E14E2AEFB1D}"/>
              </a:ext>
            </a:extLst>
          </p:cNvPr>
          <p:cNvSpPr txBox="1"/>
          <p:nvPr/>
        </p:nvSpPr>
        <p:spPr>
          <a:xfrm>
            <a:off x="4860000" y="4624973"/>
            <a:ext cx="972000" cy="490061"/>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階層別研修</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3" name="ホームベース 30">
            <a:extLst>
              <a:ext uri="{FF2B5EF4-FFF2-40B4-BE49-F238E27FC236}">
                <a16:creationId xmlns:a16="http://schemas.microsoft.com/office/drawing/2014/main" id="{38089444-F8B6-584A-255A-BD9AAE62C700}"/>
              </a:ext>
            </a:extLst>
          </p:cNvPr>
          <p:cNvSpPr/>
          <p:nvPr/>
        </p:nvSpPr>
        <p:spPr>
          <a:xfrm>
            <a:off x="6003928" y="4629206"/>
            <a:ext cx="337577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研修の実施</a:t>
            </a:r>
          </a:p>
        </p:txBody>
      </p:sp>
      <p:sp>
        <p:nvSpPr>
          <p:cNvPr id="2" name="テキスト ボックス 44">
            <a:extLst>
              <a:ext uri="{FF2B5EF4-FFF2-40B4-BE49-F238E27FC236}">
                <a16:creationId xmlns:a16="http://schemas.microsoft.com/office/drawing/2014/main" id="{8DBC65FE-3AC7-8241-CA74-3EB93D5B1467}"/>
              </a:ext>
            </a:extLst>
          </p:cNvPr>
          <p:cNvSpPr txBox="1"/>
          <p:nvPr/>
        </p:nvSpPr>
        <p:spPr>
          <a:xfrm>
            <a:off x="838201" y="5598858"/>
            <a:ext cx="3124200"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全職員に対して</a:t>
            </a:r>
            <a:endParaRPr kumimoji="0" lang="en-US" altLang="ja-JP"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スピード感を持ったリスキリングを行い、</a:t>
            </a:r>
            <a:endParaRPr kumimoji="0" lang="en-US" altLang="ja-JP"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職員一人ひとりの</a:t>
            </a:r>
            <a:r>
              <a:rPr kumimoji="0" lang="en-US" altLang="ja-JP"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DX</a:t>
            </a: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マインドを醸成</a:t>
            </a:r>
            <a:endParaRPr kumimoji="1" lang="ja-JP" altLang="en-US" sz="10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pic>
        <p:nvPicPr>
          <p:cNvPr id="11" name="図 10">
            <a:extLst>
              <a:ext uri="{FF2B5EF4-FFF2-40B4-BE49-F238E27FC236}">
                <a16:creationId xmlns:a16="http://schemas.microsoft.com/office/drawing/2014/main" id="{F0816563-B8E7-1E1F-F838-97EEC93930E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10220" y="4191000"/>
            <a:ext cx="2096469" cy="2096469"/>
          </a:xfrm>
          <a:prstGeom prst="rect">
            <a:avLst/>
          </a:prstGeom>
        </p:spPr>
      </p:pic>
      <p:grpSp>
        <p:nvGrpSpPr>
          <p:cNvPr id="13" name="グループ化 12">
            <a:extLst>
              <a:ext uri="{FF2B5EF4-FFF2-40B4-BE49-F238E27FC236}">
                <a16:creationId xmlns:a16="http://schemas.microsoft.com/office/drawing/2014/main" id="{F8A247DC-40F9-074D-6BB5-CDAAFCDD31ED}"/>
              </a:ext>
            </a:extLst>
          </p:cNvPr>
          <p:cNvGrpSpPr/>
          <p:nvPr/>
        </p:nvGrpSpPr>
        <p:grpSpPr>
          <a:xfrm>
            <a:off x="4881600" y="892800"/>
            <a:ext cx="2011895" cy="243520"/>
            <a:chOff x="528309" y="3016181"/>
            <a:chExt cx="2011895" cy="243520"/>
          </a:xfrm>
        </p:grpSpPr>
        <p:sp>
          <p:nvSpPr>
            <p:cNvPr id="14" name="正方形/長方形 13">
              <a:extLst>
                <a:ext uri="{FF2B5EF4-FFF2-40B4-BE49-F238E27FC236}">
                  <a16:creationId xmlns:a16="http://schemas.microsoft.com/office/drawing/2014/main" id="{2091ECA0-A83D-96E8-BB4A-5C1E87009140}"/>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5" name="テキスト ボックス 14">
              <a:extLst>
                <a:ext uri="{FF2B5EF4-FFF2-40B4-BE49-F238E27FC236}">
                  <a16:creationId xmlns:a16="http://schemas.microsoft.com/office/drawing/2014/main" id="{4459A430-A2B4-9D32-79F9-57C3577518C1}"/>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2" name="タイトル 2">
            <a:extLst>
              <a:ext uri="{FF2B5EF4-FFF2-40B4-BE49-F238E27FC236}">
                <a16:creationId xmlns:a16="http://schemas.microsoft.com/office/drawing/2014/main" id="{0627A802-9D39-A7CE-12FC-0FFC81B55BAA}"/>
              </a:ext>
            </a:extLst>
          </p:cNvPr>
          <p:cNvSpPr>
            <a:spLocks noGrp="1"/>
          </p:cNvSpPr>
          <p:nvPr>
            <p:ph type="title"/>
          </p:nvPr>
        </p:nvSpPr>
        <p:spPr>
          <a:xfrm>
            <a:off x="446400" y="85725"/>
            <a:ext cx="4737911" cy="728793"/>
          </a:xfrm>
        </p:spPr>
        <p:txBody>
          <a:bodyPr/>
          <a:lstStyle/>
          <a:p>
            <a:r>
              <a:rPr lang="en-US" altLang="ja-JP"/>
              <a:t>DX</a:t>
            </a:r>
            <a:r>
              <a:rPr lang="ja-JP" altLang="en-US"/>
              <a:t>マインド・デジタルリテラシーを身につけた</a:t>
            </a:r>
            <a:br>
              <a:rPr lang="en-US" altLang="ja-JP"/>
            </a:br>
            <a:r>
              <a:rPr lang="ja-JP" altLang="en-US"/>
              <a:t>　人材の育成</a:t>
            </a:r>
          </a:p>
        </p:txBody>
      </p:sp>
    </p:spTree>
    <p:extLst>
      <p:ext uri="{BB962C8B-B14F-4D97-AF65-F5344CB8AC3E}">
        <p14:creationId xmlns:p14="http://schemas.microsoft.com/office/powerpoint/2010/main" val="1252136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7F117-14E0-B30A-B9F8-173245D92B25}"/>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CF8312C9-DC1D-0D9B-7E33-CF990C8DC7F1}"/>
              </a:ext>
            </a:extLst>
          </p:cNvPr>
          <p:cNvSpPr>
            <a:spLocks noGrp="1"/>
          </p:cNvSpPr>
          <p:nvPr>
            <p:ph type="body" sz="quarter" idx="13"/>
          </p:nvPr>
        </p:nvSpPr>
        <p:spPr/>
        <p:txBody>
          <a:bodyPr/>
          <a:lstStyle/>
          <a:p>
            <a:r>
              <a:rPr lang="en-US" altLang="ja-JP"/>
              <a:t>DX</a:t>
            </a:r>
            <a:r>
              <a:rPr lang="ja-JP" altLang="en-US"/>
              <a:t>の機運が醸成され、各部局において自発的かつ積極的な</a:t>
            </a:r>
            <a:r>
              <a:rPr lang="en-US" altLang="ja-JP"/>
              <a:t>DX</a:t>
            </a:r>
            <a:r>
              <a:rPr lang="ja-JP" altLang="en-US"/>
              <a:t>の取組が行われていること。</a:t>
            </a:r>
          </a:p>
        </p:txBody>
      </p:sp>
      <p:sp>
        <p:nvSpPr>
          <p:cNvPr id="5" name="テキスト プレースホルダー 4">
            <a:extLst>
              <a:ext uri="{FF2B5EF4-FFF2-40B4-BE49-F238E27FC236}">
                <a16:creationId xmlns:a16="http://schemas.microsoft.com/office/drawing/2014/main" id="{82F844E0-8314-2C6E-7EC7-7811C384396A}"/>
              </a:ext>
            </a:extLst>
          </p:cNvPr>
          <p:cNvSpPr>
            <a:spLocks noGrp="1"/>
          </p:cNvSpPr>
          <p:nvPr>
            <p:ph type="body" sz="quarter" idx="14"/>
          </p:nvPr>
        </p:nvSpPr>
        <p:spPr/>
        <p:txBody>
          <a:bodyPr/>
          <a:lstStyle/>
          <a:p>
            <a:r>
              <a:rPr kumimoji="1" lang="en-US" altLang="ja-JP" sz="1100">
                <a:latin typeface="Yu Gothic UI" panose="020B0500000000000000" pitchFamily="50" charset="-128"/>
                <a:ea typeface="Yu Gothic UI" panose="020B0500000000000000" pitchFamily="50" charset="-128"/>
              </a:rPr>
              <a:t>DX</a:t>
            </a:r>
            <a:r>
              <a:rPr kumimoji="1" lang="ja-JP" altLang="en-US" sz="1100">
                <a:latin typeface="Yu Gothic UI" panose="020B0500000000000000" pitchFamily="50" charset="-128"/>
                <a:ea typeface="Yu Gothic UI" panose="020B0500000000000000" pitchFamily="50" charset="-128"/>
              </a:rPr>
              <a:t>リーダー養成研修について</a:t>
            </a:r>
            <a:r>
              <a:rPr kumimoji="1" lang="en-US" altLang="ja-JP" sz="1100">
                <a:latin typeface="Yu Gothic UI" panose="020B0500000000000000" pitchFamily="50" charset="-128"/>
                <a:ea typeface="Yu Gothic UI" panose="020B0500000000000000" pitchFamily="50" charset="-128"/>
              </a:rPr>
              <a:t>200</a:t>
            </a:r>
            <a:r>
              <a:rPr kumimoji="1" lang="ja-JP" altLang="en-US" sz="1100">
                <a:latin typeface="Yu Gothic UI" panose="020B0500000000000000" pitchFamily="50" charset="-128"/>
                <a:ea typeface="Yu Gothic UI" panose="020B0500000000000000" pitchFamily="50" charset="-128"/>
              </a:rPr>
              <a:t>名の受講修了者</a:t>
            </a:r>
            <a:endParaRPr kumimoji="1" lang="en-US" altLang="ja-JP" sz="1100">
              <a:latin typeface="Yu Gothic UI" panose="020B0500000000000000" pitchFamily="50" charset="-128"/>
              <a:ea typeface="Yu Gothic UI" panose="020B0500000000000000" pitchFamily="50" charset="-128"/>
            </a:endParaRPr>
          </a:p>
          <a:p>
            <a:endParaRPr lang="en-US" altLang="ja-JP"/>
          </a:p>
          <a:p>
            <a:endParaRPr kumimoji="1" lang="en-US" altLang="ja-JP" sz="1100">
              <a:latin typeface="Yu Gothic UI" panose="020B0500000000000000" pitchFamily="50" charset="-128"/>
              <a:ea typeface="Yu Gothic UI" panose="020B0500000000000000" pitchFamily="50" charset="-128"/>
            </a:endParaRPr>
          </a:p>
          <a:p>
            <a:endParaRPr lang="en-US" altLang="ja-JP"/>
          </a:p>
          <a:p>
            <a:endParaRPr kumimoji="1" lang="en-US" altLang="ja-JP" sz="1100">
              <a:latin typeface="Yu Gothic UI" panose="020B0500000000000000" pitchFamily="50" charset="-128"/>
              <a:ea typeface="Yu Gothic UI" panose="020B0500000000000000" pitchFamily="50" charset="-128"/>
            </a:endParaRPr>
          </a:p>
          <a:p>
            <a:r>
              <a:rPr lang="en-US" altLang="ja-JP"/>
              <a:t>DX</a:t>
            </a:r>
            <a:r>
              <a:rPr lang="ja-JP" altLang="en-US"/>
              <a:t>を進める上で、自主的・主体的な行動に取り組んでいる職員の割合　</a:t>
            </a:r>
            <a:r>
              <a:rPr lang="en-US" altLang="ja-JP"/>
              <a:t>40</a:t>
            </a:r>
            <a:r>
              <a:rPr lang="ja-JP" altLang="en-US"/>
              <a:t>％</a:t>
            </a:r>
            <a:endParaRPr lang="en-US" altLang="ja-JP"/>
          </a:p>
        </p:txBody>
      </p:sp>
      <p:sp>
        <p:nvSpPr>
          <p:cNvPr id="6" name="テキスト プレースホルダー 3">
            <a:extLst>
              <a:ext uri="{FF2B5EF4-FFF2-40B4-BE49-F238E27FC236}">
                <a16:creationId xmlns:a16="http://schemas.microsoft.com/office/drawing/2014/main" id="{AA4233CD-66D3-74E4-3F83-3AD5097A8FA0}"/>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en-US" altLang="ja-JP"/>
              <a:t>DX</a:t>
            </a:r>
            <a:r>
              <a:rPr lang="ja-JP" altLang="en-US"/>
              <a:t>の取組を全庁的に着実かつスピーディに推進していくため、大阪市</a:t>
            </a:r>
            <a:r>
              <a:rPr lang="en-US" altLang="ja-JP"/>
              <a:t>DX</a:t>
            </a:r>
            <a:r>
              <a:rPr lang="ja-JP" altLang="en-US"/>
              <a:t>戦略及び大阪市人材育成基本方針に基づき、大阪市</a:t>
            </a:r>
            <a:r>
              <a:rPr lang="en-US" altLang="ja-JP"/>
              <a:t>DX</a:t>
            </a:r>
            <a:r>
              <a:rPr lang="ja-JP" altLang="en-US"/>
              <a:t>人材育成方針を策定し、自らの業務の</a:t>
            </a:r>
            <a:r>
              <a:rPr lang="en-US" altLang="ja-JP"/>
              <a:t>DX</a:t>
            </a:r>
            <a:r>
              <a:rPr lang="ja-JP" altLang="en-US"/>
              <a:t>を主体的に担える人材を育成する。</a:t>
            </a:r>
          </a:p>
          <a:p>
            <a:pPr>
              <a:lnSpc>
                <a:spcPts val="1500"/>
              </a:lnSpc>
            </a:pPr>
            <a:r>
              <a:rPr lang="en-US" altLang="ja-JP"/>
              <a:t>DX</a:t>
            </a:r>
            <a:r>
              <a:rPr lang="ja-JP" altLang="en-US"/>
              <a:t>リーダー養成研修として、グループワークを中心に、</a:t>
            </a:r>
            <a:r>
              <a:rPr lang="en-US" altLang="ja-JP"/>
              <a:t>BPR</a:t>
            </a:r>
            <a:r>
              <a:rPr lang="ja-JP" altLang="en-US"/>
              <a:t>やサービスデザイン思考、デジタル技術に関する知識の習得をめざす。</a:t>
            </a:r>
          </a:p>
          <a:p>
            <a:pPr>
              <a:lnSpc>
                <a:spcPts val="1500"/>
              </a:lnSpc>
            </a:pPr>
            <a:r>
              <a:rPr lang="ja-JP" altLang="en-US"/>
              <a:t>研修を受講した</a:t>
            </a:r>
            <a:r>
              <a:rPr lang="en-US" altLang="ja-JP"/>
              <a:t>DX</a:t>
            </a:r>
            <a:r>
              <a:rPr lang="ja-JP" altLang="en-US"/>
              <a:t>リーダーが自部局・自課の業務のデジタル化を推進し、</a:t>
            </a:r>
            <a:r>
              <a:rPr lang="en-US" altLang="ja-JP"/>
              <a:t>DX</a:t>
            </a:r>
            <a:r>
              <a:rPr lang="ja-JP" altLang="en-US"/>
              <a:t>プロジェクトのコアメンバーとなって取組をけん引することで、多くの部局で</a:t>
            </a:r>
            <a:r>
              <a:rPr lang="en-US" altLang="ja-JP"/>
              <a:t>DX</a:t>
            </a:r>
            <a:r>
              <a:rPr lang="ja-JP" altLang="en-US"/>
              <a:t>が着実に推進することが期待できる。</a:t>
            </a:r>
          </a:p>
          <a:p>
            <a:pPr>
              <a:lnSpc>
                <a:spcPts val="1500"/>
              </a:lnSpc>
            </a:pPr>
            <a:r>
              <a:rPr lang="en-US" altLang="ja-JP"/>
              <a:t>DX</a:t>
            </a:r>
            <a:r>
              <a:rPr lang="ja-JP" altLang="en-US"/>
              <a:t>を進める上で職員が自主的・主体的に知識習得ができる環境や場を提供し、自ら</a:t>
            </a:r>
            <a:r>
              <a:rPr lang="en-US" altLang="ja-JP"/>
              <a:t>DX</a:t>
            </a:r>
            <a:r>
              <a:rPr lang="ja-JP" altLang="en-US"/>
              <a:t>に取り組む行動変容を促すことで全庁的な</a:t>
            </a:r>
            <a:r>
              <a:rPr lang="en-US" altLang="ja-JP"/>
              <a:t>DX</a:t>
            </a:r>
            <a:r>
              <a:rPr lang="ja-JP" altLang="en-US"/>
              <a:t>の推進に寄与する。</a:t>
            </a:r>
          </a:p>
          <a:p>
            <a:pPr marL="0" indent="0">
              <a:lnSpc>
                <a:spcPts val="1500"/>
              </a:lnSpc>
              <a:buNone/>
            </a:pPr>
            <a:endParaRPr lang="ja-JP" altLang="en-US" sz="1000"/>
          </a:p>
        </p:txBody>
      </p:sp>
      <p:sp>
        <p:nvSpPr>
          <p:cNvPr id="7" name="テキスト プレースホルダー 12">
            <a:extLst>
              <a:ext uri="{FF2B5EF4-FFF2-40B4-BE49-F238E27FC236}">
                <a16:creationId xmlns:a16="http://schemas.microsoft.com/office/drawing/2014/main" id="{F56C5A90-8F6E-B762-106F-7DF59F903F3D}"/>
              </a:ext>
            </a:extLst>
          </p:cNvPr>
          <p:cNvSpPr txBox="1">
            <a:spLocks/>
          </p:cNvSpPr>
          <p:nvPr/>
        </p:nvSpPr>
        <p:spPr>
          <a:xfrm>
            <a:off x="457200" y="4267200"/>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spcAft>
                <a:spcPts val="0"/>
              </a:spcAft>
            </a:pPr>
            <a:r>
              <a:rPr lang="en-US" altLang="ja-JP"/>
              <a:t>2022</a:t>
            </a:r>
            <a:r>
              <a:rPr lang="ja-JP" altLang="en-US"/>
              <a:t>・</a:t>
            </a:r>
            <a:r>
              <a:rPr lang="en-US" altLang="ja-JP"/>
              <a:t>2023</a:t>
            </a:r>
            <a:r>
              <a:rPr lang="ja-JP" altLang="en-US"/>
              <a:t>・</a:t>
            </a:r>
            <a:r>
              <a:rPr lang="en-US" altLang="ja-JP"/>
              <a:t>2024</a:t>
            </a:r>
            <a:r>
              <a:rPr lang="ja-JP" altLang="en-US"/>
              <a:t>年度の</a:t>
            </a:r>
            <a:r>
              <a:rPr lang="en-US" altLang="ja-JP"/>
              <a:t>3</a:t>
            </a:r>
            <a:r>
              <a:rPr lang="ja-JP" altLang="en-US"/>
              <a:t>ヵ年で</a:t>
            </a:r>
            <a:r>
              <a:rPr lang="en-US" altLang="ja-JP"/>
              <a:t>DX</a:t>
            </a:r>
            <a:r>
              <a:rPr lang="ja-JP" altLang="en-US"/>
              <a:t>リーダー養成研修を実施。</a:t>
            </a:r>
            <a:br>
              <a:rPr lang="ja-JP" altLang="en-US"/>
            </a:br>
            <a:r>
              <a:rPr lang="ja-JP" altLang="en-US"/>
              <a:t>（</a:t>
            </a:r>
            <a:r>
              <a:rPr lang="en-US" altLang="ja-JP"/>
              <a:t>137</a:t>
            </a:r>
            <a:r>
              <a:rPr lang="ja-JP" altLang="en-US"/>
              <a:t>名の研修修了者）</a:t>
            </a:r>
          </a:p>
          <a:p>
            <a:pPr>
              <a:lnSpc>
                <a:spcPts val="1500"/>
              </a:lnSpc>
              <a:spcAft>
                <a:spcPts val="0"/>
              </a:spcAft>
            </a:pPr>
            <a:r>
              <a:rPr lang="ja-JP" altLang="en-US"/>
              <a:t>知識習得の基礎となる</a:t>
            </a:r>
            <a:r>
              <a:rPr lang="en-US" altLang="ja-JP"/>
              <a:t>IT</a:t>
            </a:r>
            <a:r>
              <a:rPr lang="ja-JP" altLang="en-US"/>
              <a:t>パスポート相当の内容の動画（知識習得動画研修）の提供。</a:t>
            </a:r>
          </a:p>
          <a:p>
            <a:pPr>
              <a:lnSpc>
                <a:spcPts val="1500"/>
              </a:lnSpc>
              <a:spcAft>
                <a:spcPts val="0"/>
              </a:spcAft>
            </a:pPr>
            <a:r>
              <a:rPr lang="ja-JP" altLang="en-US"/>
              <a:t>全職員研修（</a:t>
            </a:r>
            <a:r>
              <a:rPr lang="en-US" altLang="ja-JP"/>
              <a:t>e-</a:t>
            </a:r>
            <a:r>
              <a:rPr lang="ja-JP" altLang="en-US"/>
              <a:t>ラーニング）、階層別研修の実施。</a:t>
            </a:r>
          </a:p>
        </p:txBody>
      </p:sp>
      <p:grpSp>
        <p:nvGrpSpPr>
          <p:cNvPr id="8" name="グループ化 7">
            <a:extLst>
              <a:ext uri="{FF2B5EF4-FFF2-40B4-BE49-F238E27FC236}">
                <a16:creationId xmlns:a16="http://schemas.microsoft.com/office/drawing/2014/main" id="{B53E0636-177C-B800-BDE0-44E1D23DE43E}"/>
              </a:ext>
            </a:extLst>
          </p:cNvPr>
          <p:cNvGrpSpPr/>
          <p:nvPr/>
        </p:nvGrpSpPr>
        <p:grpSpPr>
          <a:xfrm>
            <a:off x="447675" y="3962400"/>
            <a:ext cx="1375502" cy="243520"/>
            <a:chOff x="528309" y="7695403"/>
            <a:chExt cx="1375502" cy="243520"/>
          </a:xfrm>
        </p:grpSpPr>
        <p:sp>
          <p:nvSpPr>
            <p:cNvPr id="9" name="正方形/長方形 8">
              <a:extLst>
                <a:ext uri="{FF2B5EF4-FFF2-40B4-BE49-F238E27FC236}">
                  <a16:creationId xmlns:a16="http://schemas.microsoft.com/office/drawing/2014/main" id="{43DBCFF3-6885-0E1B-B7F8-B809C66B99B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E75F40E9-6B35-3D11-580B-C567D12EEA69}"/>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7" name="正方形/長方形 16">
            <a:extLst>
              <a:ext uri="{FF2B5EF4-FFF2-40B4-BE49-F238E27FC236}">
                <a16:creationId xmlns:a16="http://schemas.microsoft.com/office/drawing/2014/main" id="{39744864-B159-4CE3-ABB8-66AC89ED9281}"/>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8" name="正方形/長方形 17">
            <a:extLst>
              <a:ext uri="{FF2B5EF4-FFF2-40B4-BE49-F238E27FC236}">
                <a16:creationId xmlns:a16="http://schemas.microsoft.com/office/drawing/2014/main" id="{F4DE1678-A999-D057-CF26-FD93134181AE}"/>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19" name="表プレースホルダー 18">
            <a:extLst>
              <a:ext uri="{FF2B5EF4-FFF2-40B4-BE49-F238E27FC236}">
                <a16:creationId xmlns:a16="http://schemas.microsoft.com/office/drawing/2014/main" id="{50E53C69-94F1-4C29-3411-057F97706668}"/>
              </a:ext>
            </a:extLst>
          </p:cNvPr>
          <p:cNvGraphicFramePr>
            <a:graphicFrameLocks/>
          </p:cNvGraphicFramePr>
          <p:nvPr>
            <p:extLst>
              <p:ext uri="{D42A27DB-BD31-4B8C-83A1-F6EECF244321}">
                <p14:modId xmlns:p14="http://schemas.microsoft.com/office/powerpoint/2010/main" val="1629638034"/>
              </p:ext>
            </p:extLst>
          </p:nvPr>
        </p:nvGraphicFramePr>
        <p:xfrm>
          <a:off x="6003928" y="228600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137</a:t>
                      </a:r>
                      <a:r>
                        <a:rPr kumimoji="1" lang="ja-JP" altLang="en-US" sz="1000">
                          <a:solidFill>
                            <a:schemeClr val="tx1"/>
                          </a:solidFill>
                          <a:latin typeface="Yu Gothic UI" panose="020B0500000000000000" pitchFamily="50" charset="-128"/>
                          <a:ea typeface="Yu Gothic UI" panose="020B0500000000000000" pitchFamily="50" charset="-128"/>
                        </a:rPr>
                        <a:t>名</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140</a:t>
                      </a:r>
                      <a:r>
                        <a:rPr kumimoji="1" lang="ja-JP" altLang="en-US" sz="1000">
                          <a:solidFill>
                            <a:schemeClr val="tx1"/>
                          </a:solidFill>
                          <a:latin typeface="Yu Gothic UI" panose="020B0500000000000000" pitchFamily="50" charset="-128"/>
                          <a:ea typeface="Yu Gothic UI" panose="020B0500000000000000" pitchFamily="50" charset="-128"/>
                        </a:rPr>
                        <a:t>名）</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200</a:t>
                      </a:r>
                      <a:r>
                        <a:rPr kumimoji="1" lang="ja-JP" altLang="en-US" sz="1000">
                          <a:solidFill>
                            <a:schemeClr val="tx1"/>
                          </a:solidFill>
                          <a:latin typeface="Yu Gothic UI" panose="020B0500000000000000" pitchFamily="50" charset="-128"/>
                          <a:ea typeface="Yu Gothic UI" panose="020B0500000000000000" pitchFamily="50" charset="-128"/>
                        </a:rPr>
                        <a:t>名</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21" name="テキスト ボックス 19">
            <a:extLst>
              <a:ext uri="{FF2B5EF4-FFF2-40B4-BE49-F238E27FC236}">
                <a16:creationId xmlns:a16="http://schemas.microsoft.com/office/drawing/2014/main" id="{51897765-115C-397E-7E89-1A779F8C30A8}"/>
              </a:ext>
            </a:extLst>
          </p:cNvPr>
          <p:cNvSpPr txBox="1"/>
          <p:nvPr/>
        </p:nvSpPr>
        <p:spPr>
          <a:xfrm>
            <a:off x="7924800" y="305548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34" name="スライド番号プレースホルダー 2">
            <a:extLst>
              <a:ext uri="{FF2B5EF4-FFF2-40B4-BE49-F238E27FC236}">
                <a16:creationId xmlns:a16="http://schemas.microsoft.com/office/drawing/2014/main" id="{6191382D-9487-8089-903D-283D9D6445B4}"/>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107</a:t>
            </a:fld>
            <a:endParaRPr kumimoji="1" lang="en-GB">
              <a:latin typeface="Yu Gothic UI" panose="020B0500000000000000" pitchFamily="50" charset="-128"/>
              <a:ea typeface="Yu Gothic UI" panose="020B0500000000000000" pitchFamily="50" charset="-128"/>
            </a:endParaRPr>
          </a:p>
        </p:txBody>
      </p:sp>
      <p:grpSp>
        <p:nvGrpSpPr>
          <p:cNvPr id="36" name="グループ化 35">
            <a:extLst>
              <a:ext uri="{FF2B5EF4-FFF2-40B4-BE49-F238E27FC236}">
                <a16:creationId xmlns:a16="http://schemas.microsoft.com/office/drawing/2014/main" id="{EAAD5C83-26B2-40BE-D3F6-2AB8BF21FA14}"/>
              </a:ext>
            </a:extLst>
          </p:cNvPr>
          <p:cNvGrpSpPr/>
          <p:nvPr/>
        </p:nvGrpSpPr>
        <p:grpSpPr>
          <a:xfrm>
            <a:off x="4881838" y="4648200"/>
            <a:ext cx="1157494" cy="243520"/>
            <a:chOff x="528309" y="7695403"/>
            <a:chExt cx="1157494" cy="243520"/>
          </a:xfrm>
        </p:grpSpPr>
        <p:sp>
          <p:nvSpPr>
            <p:cNvPr id="37" name="正方形/長方形 36">
              <a:extLst>
                <a:ext uri="{FF2B5EF4-FFF2-40B4-BE49-F238E27FC236}">
                  <a16:creationId xmlns:a16="http://schemas.microsoft.com/office/drawing/2014/main" id="{964BA5DE-87E1-83C9-83BD-2BB64799D91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8" name="テキスト ボックス 37">
              <a:extLst>
                <a:ext uri="{FF2B5EF4-FFF2-40B4-BE49-F238E27FC236}">
                  <a16:creationId xmlns:a16="http://schemas.microsoft.com/office/drawing/2014/main" id="{7BD83D6B-A891-6862-89E1-ABC05F7A0C8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9" name="正方形/長方形 38">
            <a:extLst>
              <a:ext uri="{FF2B5EF4-FFF2-40B4-BE49-F238E27FC236}">
                <a16:creationId xmlns:a16="http://schemas.microsoft.com/office/drawing/2014/main" id="{E0664D58-829A-89C5-C316-15650CCB3E2B}"/>
              </a:ext>
            </a:extLst>
          </p:cNvPr>
          <p:cNvSpPr/>
          <p:nvPr/>
        </p:nvSpPr>
        <p:spPr>
          <a:xfrm>
            <a:off x="6972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0" name="正方形/長方形 39">
            <a:extLst>
              <a:ext uri="{FF2B5EF4-FFF2-40B4-BE49-F238E27FC236}">
                <a16:creationId xmlns:a16="http://schemas.microsoft.com/office/drawing/2014/main" id="{0891E580-AE0C-C1EE-0B5D-F4CBFFE844FC}"/>
              </a:ext>
            </a:extLst>
          </p:cNvPr>
          <p:cNvSpPr/>
          <p:nvPr/>
        </p:nvSpPr>
        <p:spPr>
          <a:xfrm>
            <a:off x="5928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1" name="正方形/長方形 40">
            <a:extLst>
              <a:ext uri="{FF2B5EF4-FFF2-40B4-BE49-F238E27FC236}">
                <a16:creationId xmlns:a16="http://schemas.microsoft.com/office/drawing/2014/main" id="{39E56B51-B067-CE56-B845-A3F697B451CA}"/>
              </a:ext>
            </a:extLst>
          </p:cNvPr>
          <p:cNvSpPr/>
          <p:nvPr/>
        </p:nvSpPr>
        <p:spPr>
          <a:xfrm>
            <a:off x="8016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2" name="テキスト ボックス 41">
            <a:extLst>
              <a:ext uri="{FF2B5EF4-FFF2-40B4-BE49-F238E27FC236}">
                <a16:creationId xmlns:a16="http://schemas.microsoft.com/office/drawing/2014/main" id="{A0C44A84-337E-3C0B-2BCF-70954CA82116}"/>
              </a:ext>
            </a:extLst>
          </p:cNvPr>
          <p:cNvSpPr txBox="1"/>
          <p:nvPr/>
        </p:nvSpPr>
        <p:spPr>
          <a:xfrm>
            <a:off x="4881838" y="53150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DX</a:t>
            </a:r>
            <a:r>
              <a:rPr kumimoji="1" lang="ja-JP" altLang="en-US" sz="1000" b="1">
                <a:solidFill>
                  <a:srgbClr val="FFFFFF"/>
                </a:solidFill>
                <a:latin typeface="Yu Gothic UI" panose="020B0500000000000000" pitchFamily="50" charset="-128"/>
                <a:ea typeface="Yu Gothic UI" panose="020B0500000000000000" pitchFamily="50" charset="-128"/>
              </a:rPr>
              <a:t>リーダー養成</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3" name="ホームベース 30">
            <a:extLst>
              <a:ext uri="{FF2B5EF4-FFF2-40B4-BE49-F238E27FC236}">
                <a16:creationId xmlns:a16="http://schemas.microsoft.com/office/drawing/2014/main" id="{E64C3F05-07DF-0E0A-0237-FEC1966A99A7}"/>
              </a:ext>
            </a:extLst>
          </p:cNvPr>
          <p:cNvSpPr/>
          <p:nvPr/>
        </p:nvSpPr>
        <p:spPr>
          <a:xfrm>
            <a:off x="5928478" y="531500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研修の実施</a:t>
            </a:r>
          </a:p>
        </p:txBody>
      </p:sp>
      <p:pic>
        <p:nvPicPr>
          <p:cNvPr id="12" name="図 11">
            <a:extLst>
              <a:ext uri="{FF2B5EF4-FFF2-40B4-BE49-F238E27FC236}">
                <a16:creationId xmlns:a16="http://schemas.microsoft.com/office/drawing/2014/main" id="{E7237C8A-0D76-FD31-6986-44FF8E413AD5}"/>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76400" y="5334000"/>
            <a:ext cx="1346032" cy="1346032"/>
          </a:xfrm>
          <a:prstGeom prst="rect">
            <a:avLst/>
          </a:prstGeom>
        </p:spPr>
      </p:pic>
      <p:sp>
        <p:nvSpPr>
          <p:cNvPr id="14" name="矢印: 五方向 10">
            <a:extLst>
              <a:ext uri="{FF2B5EF4-FFF2-40B4-BE49-F238E27FC236}">
                <a16:creationId xmlns:a16="http://schemas.microsoft.com/office/drawing/2014/main" id="{73DBAA34-4CA5-F896-6D7A-8104CEA7D364}"/>
              </a:ext>
            </a:extLst>
          </p:cNvPr>
          <p:cNvSpPr/>
          <p:nvPr/>
        </p:nvSpPr>
        <p:spPr>
          <a:xfrm>
            <a:off x="7309035" y="3798304"/>
            <a:ext cx="301323" cy="467987"/>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3231" tIns="33231" rIns="33231" bIns="3323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969"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A1E70F30-4A32-5CEF-FF26-A3D166C11DBF}"/>
              </a:ext>
            </a:extLst>
          </p:cNvPr>
          <p:cNvSpPr txBox="1"/>
          <p:nvPr/>
        </p:nvSpPr>
        <p:spPr>
          <a:xfrm>
            <a:off x="7754826" y="3657600"/>
            <a:ext cx="1200006" cy="168473"/>
          </a:xfrm>
          <a:prstGeom prst="rect">
            <a:avLst/>
          </a:prstGeom>
          <a:noFill/>
        </p:spPr>
        <p:txBody>
          <a:bodyPr wrap="square" lIns="0" tIns="0" rIns="0" bIns="0" rtlCol="0" anchor="ctr" anchorCtr="0">
            <a:noAutofit/>
          </a:bodyPr>
          <a:lstStyle/>
          <a:p>
            <a:pPr marL="0" marR="0" lvl="0" indent="0" algn="l" defTabSz="211021" rtl="0" eaLnBrk="1" fontAlgn="auto" latinLnBrk="0" hangingPunct="1">
              <a:lnSpc>
                <a:spcPct val="100000"/>
              </a:lnSpc>
              <a:spcBef>
                <a:spcPts val="0"/>
              </a:spcBef>
              <a:spcAft>
                <a:spcPts val="0"/>
              </a:spcAft>
              <a:buClrTx/>
              <a:buSzTx/>
              <a:buFontTx/>
              <a:buNone/>
              <a:tabLst/>
              <a:defRPr/>
            </a:pPr>
            <a:r>
              <a:rPr kumimoji="0" lang="ja-JP" altLang="en-US" sz="969"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rPr>
              <a:t>（</a:t>
            </a:r>
            <a:r>
              <a:rPr kumimoji="0" lang="en-US" altLang="ja-JP" sz="969"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rPr>
              <a:t>2026</a:t>
            </a:r>
            <a:r>
              <a:rPr kumimoji="0" lang="ja-JP" altLang="en-US" sz="969"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rPr>
              <a:t>年度目標） </a:t>
            </a:r>
            <a:endParaRPr kumimoji="0" lang="en-US" altLang="ja-JP" sz="969"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4E9E12A3-0C7B-D3CD-8D2C-0EDB5648DF96}"/>
              </a:ext>
            </a:extLst>
          </p:cNvPr>
          <p:cNvSpPr txBox="1"/>
          <p:nvPr/>
        </p:nvSpPr>
        <p:spPr>
          <a:xfrm>
            <a:off x="6142549" y="3894247"/>
            <a:ext cx="1003974" cy="250852"/>
          </a:xfrm>
          <a:prstGeom prst="rect">
            <a:avLst/>
          </a:prstGeom>
          <a:noFill/>
        </p:spPr>
        <p:txBody>
          <a:bodyPr wrap="square" lIns="0" tIns="0" rIns="0" bIns="0" rtlCol="0" anchor="t" anchorCtr="0">
            <a:noAutofit/>
          </a:bodyPr>
          <a:lstStyle/>
          <a:p>
            <a:pPr marL="0" marR="0" lvl="0" indent="0" algn="l" defTabSz="211021" rtl="0" eaLnBrk="1" fontAlgn="auto" latinLnBrk="0" hangingPunct="1">
              <a:lnSpc>
                <a:spcPct val="100000"/>
              </a:lnSpc>
              <a:spcBef>
                <a:spcPts val="0"/>
              </a:spcBef>
              <a:spcAft>
                <a:spcPts val="0"/>
              </a:spcAft>
              <a:buClrTx/>
              <a:buSzTx/>
              <a:buFontTx/>
              <a:buNone/>
              <a:tabLst/>
              <a:defRPr/>
            </a:pPr>
            <a:r>
              <a:rPr kumimoji="1" lang="ja-JP" altLang="en-US" sz="2215" b="1" i="0" u="none" strike="noStrike" kern="1200" cap="none" spc="0" normalizeH="0" baseline="0" noProof="0">
                <a:ln w="0"/>
                <a:solidFill>
                  <a:srgbClr val="AF1932"/>
                </a:solidFill>
                <a:effectLst/>
                <a:uLnTx/>
                <a:uFillTx/>
                <a:latin typeface="Yu Gothic UI" panose="020B0500000000000000" pitchFamily="50" charset="-128"/>
                <a:ea typeface="Yu Gothic UI" panose="020B0500000000000000" pitchFamily="50" charset="-128"/>
              </a:rPr>
              <a:t>  </a:t>
            </a:r>
            <a:r>
              <a:rPr kumimoji="1" lang="en-US" altLang="ja-JP" sz="2215" b="1">
                <a:ln w="0"/>
                <a:solidFill>
                  <a:srgbClr val="AF1932"/>
                </a:solidFill>
                <a:latin typeface="Yu Gothic UI" panose="020B0500000000000000" pitchFamily="50" charset="-128"/>
                <a:ea typeface="Yu Gothic UI" panose="020B0500000000000000" pitchFamily="50" charset="-128"/>
              </a:rPr>
              <a:t>3</a:t>
            </a:r>
            <a:r>
              <a:rPr kumimoji="1" lang="en-US" altLang="ja-JP" sz="2215" b="1" i="0" u="none" strike="noStrike" kern="1200" cap="none" spc="0" normalizeH="0" baseline="0" noProof="0">
                <a:ln w="0"/>
                <a:solidFill>
                  <a:srgbClr val="AF1932"/>
                </a:solidFill>
                <a:effectLst/>
                <a:uLnTx/>
                <a:uFillTx/>
                <a:latin typeface="Yu Gothic UI" panose="020B0500000000000000" pitchFamily="50" charset="-128"/>
                <a:ea typeface="Yu Gothic UI" panose="020B0500000000000000" pitchFamily="50" charset="-128"/>
              </a:rPr>
              <a:t>4%</a:t>
            </a:r>
            <a:endParaRPr kumimoji="1" lang="ja-JP" altLang="en-US" sz="1846" b="1" i="0" u="none" strike="noStrike" kern="1200" cap="none" spc="0" normalizeH="0" baseline="0" noProof="0">
              <a:ln w="0"/>
              <a:solidFill>
                <a:srgbClr val="AF1932"/>
              </a:solidFill>
              <a:effectLst/>
              <a:uLnTx/>
              <a:uFillTx/>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AD34141E-EC58-4911-3DB4-B355E4BA853F}"/>
              </a:ext>
            </a:extLst>
          </p:cNvPr>
          <p:cNvSpPr txBox="1"/>
          <p:nvPr/>
        </p:nvSpPr>
        <p:spPr>
          <a:xfrm>
            <a:off x="7879002" y="3894247"/>
            <a:ext cx="1216874" cy="340251"/>
          </a:xfrm>
          <a:prstGeom prst="rect">
            <a:avLst/>
          </a:prstGeom>
          <a:noFill/>
        </p:spPr>
        <p:txBody>
          <a:bodyPr wrap="square" lIns="0" tIns="0" rIns="0" bIns="0" rtlCol="0" anchor="t" anchorCtr="0">
            <a:noAutofit/>
          </a:bodyPr>
          <a:lstStyle/>
          <a:p>
            <a:pPr marL="0" marR="0" lvl="0" indent="0" algn="l" defTabSz="211021" rtl="0" eaLnBrk="1" fontAlgn="auto" latinLnBrk="0" hangingPunct="1">
              <a:lnSpc>
                <a:spcPct val="100000"/>
              </a:lnSpc>
              <a:spcBef>
                <a:spcPts val="0"/>
              </a:spcBef>
              <a:spcAft>
                <a:spcPts val="0"/>
              </a:spcAft>
              <a:buClrTx/>
              <a:buSzTx/>
              <a:buFontTx/>
              <a:buNone/>
              <a:tabLst/>
              <a:defRPr/>
            </a:pPr>
            <a:r>
              <a:rPr kumimoji="1" lang="en-US" altLang="ja-JP" sz="2215" b="1" i="0" u="none" strike="noStrike" kern="1200" cap="none" spc="0" normalizeH="0" baseline="0" noProof="0">
                <a:ln w="0"/>
                <a:solidFill>
                  <a:srgbClr val="AF1932"/>
                </a:solidFill>
                <a:effectLst/>
                <a:uLnTx/>
                <a:uFillTx/>
                <a:latin typeface="Yu Gothic UI" panose="020B0500000000000000" pitchFamily="50" charset="-128"/>
                <a:ea typeface="Yu Gothic UI" panose="020B0500000000000000" pitchFamily="50" charset="-128"/>
              </a:rPr>
              <a:t> 40%</a:t>
            </a:r>
            <a:endParaRPr kumimoji="1" lang="ja-JP" altLang="en-US" sz="1846" b="1" i="0" u="none" strike="noStrike" kern="1200" cap="none" spc="0" normalizeH="0" baseline="0" noProof="0">
              <a:ln w="0"/>
              <a:solidFill>
                <a:srgbClr val="AF1932"/>
              </a:solidFill>
              <a:effectLst/>
              <a:uLnTx/>
              <a:uFillTx/>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EC05A9B8-AF09-A83C-C27B-4C52236B100F}"/>
              </a:ext>
            </a:extLst>
          </p:cNvPr>
          <p:cNvSpPr txBox="1"/>
          <p:nvPr/>
        </p:nvSpPr>
        <p:spPr>
          <a:xfrm>
            <a:off x="6222782" y="3657600"/>
            <a:ext cx="985712" cy="168473"/>
          </a:xfrm>
          <a:prstGeom prst="rect">
            <a:avLst/>
          </a:prstGeom>
          <a:noFill/>
        </p:spPr>
        <p:txBody>
          <a:bodyPr wrap="square" lIns="0" tIns="0" rIns="0" bIns="0" rtlCol="0" anchor="ctr" anchorCtr="0">
            <a:noAutofit/>
          </a:bodyPr>
          <a:lstStyle/>
          <a:p>
            <a:pPr marL="0" marR="0" lvl="0" indent="0" algn="l" defTabSz="211021" rtl="0" eaLnBrk="1" fontAlgn="auto" latinLnBrk="0" hangingPunct="1">
              <a:lnSpc>
                <a:spcPct val="100000"/>
              </a:lnSpc>
              <a:spcBef>
                <a:spcPts val="0"/>
              </a:spcBef>
              <a:spcAft>
                <a:spcPts val="0"/>
              </a:spcAft>
              <a:buClrTx/>
              <a:buSzTx/>
              <a:buFontTx/>
              <a:buNone/>
              <a:tabLst/>
              <a:defRPr/>
            </a:pPr>
            <a:r>
              <a:rPr kumimoji="0" lang="ja-JP" altLang="en-US" sz="969"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rPr>
              <a:t>（現在） </a:t>
            </a:r>
            <a:endParaRPr kumimoji="0" lang="en-US" altLang="ja-JP" sz="969"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endParaRPr>
          </a:p>
        </p:txBody>
      </p:sp>
      <p:sp>
        <p:nvSpPr>
          <p:cNvPr id="23" name="テキスト ボックス 22">
            <a:extLst>
              <a:ext uri="{FF2B5EF4-FFF2-40B4-BE49-F238E27FC236}">
                <a16:creationId xmlns:a16="http://schemas.microsoft.com/office/drawing/2014/main" id="{BDDBF1F4-E6E1-AB0B-19FD-946A5A724B2D}"/>
              </a:ext>
            </a:extLst>
          </p:cNvPr>
          <p:cNvSpPr txBox="1"/>
          <p:nvPr/>
        </p:nvSpPr>
        <p:spPr>
          <a:xfrm>
            <a:off x="4876800" y="5859343"/>
            <a:ext cx="972000" cy="465257"/>
          </a:xfrm>
          <a:prstGeom prst="rect">
            <a:avLst/>
          </a:prstGeom>
          <a:solidFill>
            <a:srgbClr val="AF1932"/>
          </a:solidFill>
        </p:spPr>
        <p:txBody>
          <a:bodyPr wrap="square" lIns="0" tIns="0" rIns="0" bIns="0" rtlCol="0" anchor="ctr" anchorCtr="0">
            <a:noAutofit/>
          </a:bodyPr>
          <a:lstStyle/>
          <a:p>
            <a:pPr marL="0" marR="0" lvl="0" indent="0" algn="ctr" defTabSz="211021"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rPr>
              <a:t>知識習得動画</a:t>
            </a:r>
            <a:br>
              <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rPr>
            </a:b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rPr>
              <a:t>研修等の実施</a:t>
            </a:r>
          </a:p>
        </p:txBody>
      </p:sp>
      <p:sp>
        <p:nvSpPr>
          <p:cNvPr id="24" name="ホームベース 30">
            <a:extLst>
              <a:ext uri="{FF2B5EF4-FFF2-40B4-BE49-F238E27FC236}">
                <a16:creationId xmlns:a16="http://schemas.microsoft.com/office/drawing/2014/main" id="{4A1E2039-6585-BDDB-D60B-0E1230880B75}"/>
              </a:ext>
            </a:extLst>
          </p:cNvPr>
          <p:cNvSpPr/>
          <p:nvPr/>
        </p:nvSpPr>
        <p:spPr>
          <a:xfrm>
            <a:off x="5923440" y="5859343"/>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研修の実施</a:t>
            </a:r>
          </a:p>
        </p:txBody>
      </p:sp>
      <p:sp>
        <p:nvSpPr>
          <p:cNvPr id="25" name="ホームベース 30">
            <a:extLst>
              <a:ext uri="{FF2B5EF4-FFF2-40B4-BE49-F238E27FC236}">
                <a16:creationId xmlns:a16="http://schemas.microsoft.com/office/drawing/2014/main" id="{927C6E6E-2563-1689-26C7-C42DD7AF9149}"/>
              </a:ext>
            </a:extLst>
          </p:cNvPr>
          <p:cNvSpPr/>
          <p:nvPr/>
        </p:nvSpPr>
        <p:spPr>
          <a:xfrm>
            <a:off x="7010400" y="5315006"/>
            <a:ext cx="1981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継続的に養成</a:t>
            </a:r>
          </a:p>
        </p:txBody>
      </p:sp>
      <p:grpSp>
        <p:nvGrpSpPr>
          <p:cNvPr id="11" name="グループ化 10">
            <a:extLst>
              <a:ext uri="{FF2B5EF4-FFF2-40B4-BE49-F238E27FC236}">
                <a16:creationId xmlns:a16="http://schemas.microsoft.com/office/drawing/2014/main" id="{A733AE6C-B6A8-7535-4EA6-495099C987CC}"/>
              </a:ext>
            </a:extLst>
          </p:cNvPr>
          <p:cNvGrpSpPr/>
          <p:nvPr/>
        </p:nvGrpSpPr>
        <p:grpSpPr>
          <a:xfrm>
            <a:off x="4881600" y="892800"/>
            <a:ext cx="2011895" cy="243520"/>
            <a:chOff x="528309" y="3016181"/>
            <a:chExt cx="2011895" cy="243520"/>
          </a:xfrm>
        </p:grpSpPr>
        <p:sp>
          <p:nvSpPr>
            <p:cNvPr id="13" name="正方形/長方形 12">
              <a:extLst>
                <a:ext uri="{FF2B5EF4-FFF2-40B4-BE49-F238E27FC236}">
                  <a16:creationId xmlns:a16="http://schemas.microsoft.com/office/drawing/2014/main" id="{78932D55-D3B4-D6B4-1D4F-B27D3E2A936A}"/>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6" name="テキスト ボックス 25">
              <a:extLst>
                <a:ext uri="{FF2B5EF4-FFF2-40B4-BE49-F238E27FC236}">
                  <a16:creationId xmlns:a16="http://schemas.microsoft.com/office/drawing/2014/main" id="{2B8234D4-9862-59FC-D012-BF35843E1EE8}"/>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9" name="タイトル 2">
            <a:extLst>
              <a:ext uri="{FF2B5EF4-FFF2-40B4-BE49-F238E27FC236}">
                <a16:creationId xmlns:a16="http://schemas.microsoft.com/office/drawing/2014/main" id="{3FC3AF65-5A94-2973-ADD4-091A2BE93C2F}"/>
              </a:ext>
            </a:extLst>
          </p:cNvPr>
          <p:cNvSpPr>
            <a:spLocks noGrp="1"/>
          </p:cNvSpPr>
          <p:nvPr>
            <p:ph type="title"/>
          </p:nvPr>
        </p:nvSpPr>
        <p:spPr>
          <a:xfrm>
            <a:off x="446400" y="85725"/>
            <a:ext cx="4737911" cy="728793"/>
          </a:xfrm>
        </p:spPr>
        <p:txBody>
          <a:bodyPr/>
          <a:lstStyle/>
          <a:p>
            <a:r>
              <a:rPr lang="ja-JP" altLang="en-US"/>
              <a:t>デジタルを活用して“</a:t>
            </a:r>
            <a:r>
              <a:rPr lang="en-US" altLang="ja-JP"/>
              <a:t>Re-Design”</a:t>
            </a:r>
            <a:r>
              <a:rPr lang="ja-JP" altLang="en-US"/>
              <a:t>を</a:t>
            </a:r>
            <a:br>
              <a:rPr lang="en-US" altLang="ja-JP"/>
            </a:br>
            <a:r>
              <a:rPr lang="ja-JP" altLang="en-US"/>
              <a:t>　主体的に担う人材を育成</a:t>
            </a:r>
          </a:p>
        </p:txBody>
      </p:sp>
    </p:spTree>
    <p:extLst>
      <p:ext uri="{BB962C8B-B14F-4D97-AF65-F5344CB8AC3E}">
        <p14:creationId xmlns:p14="http://schemas.microsoft.com/office/powerpoint/2010/main" val="2459830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588AC-2926-0D46-64BC-EF73A8A1E6F8}"/>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844D1566-C01B-B26F-FDE2-E8D8CE049E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24484" y="5628589"/>
            <a:ext cx="1084775" cy="1084775"/>
          </a:xfrm>
          <a:prstGeom prst="rect">
            <a:avLst/>
          </a:prstGeom>
        </p:spPr>
      </p:pic>
      <p:pic>
        <p:nvPicPr>
          <p:cNvPr id="2" name="図 1">
            <a:extLst>
              <a:ext uri="{FF2B5EF4-FFF2-40B4-BE49-F238E27FC236}">
                <a16:creationId xmlns:a16="http://schemas.microsoft.com/office/drawing/2014/main" id="{22ED8CE8-21A1-DFBE-DB24-361224EEEB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620" y="5519398"/>
            <a:ext cx="1149272" cy="1149272"/>
          </a:xfrm>
          <a:prstGeom prst="rect">
            <a:avLst/>
          </a:prstGeom>
        </p:spPr>
      </p:pic>
      <p:sp>
        <p:nvSpPr>
          <p:cNvPr id="4" name="テキスト プレースホルダー 3">
            <a:extLst>
              <a:ext uri="{FF2B5EF4-FFF2-40B4-BE49-F238E27FC236}">
                <a16:creationId xmlns:a16="http://schemas.microsoft.com/office/drawing/2014/main" id="{2F4CAD31-0EB0-A21A-B7A2-BC21A4FDC357}"/>
              </a:ext>
            </a:extLst>
          </p:cNvPr>
          <p:cNvSpPr>
            <a:spLocks noGrp="1"/>
          </p:cNvSpPr>
          <p:nvPr>
            <p:ph type="body" sz="quarter" idx="13"/>
          </p:nvPr>
        </p:nvSpPr>
        <p:spPr/>
        <p:txBody>
          <a:bodyPr/>
          <a:lstStyle/>
          <a:p>
            <a:r>
              <a:rPr lang="ja-JP" altLang="en-US"/>
              <a:t>便利・安心・安全に暮らせる、魅力・活力のあるまちの実現に向けた、都市・インフラ分野の</a:t>
            </a:r>
            <a:r>
              <a:rPr lang="en-US" altLang="ja-JP"/>
              <a:t>DX</a:t>
            </a:r>
            <a:r>
              <a:rPr lang="ja-JP" altLang="en-US"/>
              <a:t>取組を推進すること。</a:t>
            </a:r>
          </a:p>
        </p:txBody>
      </p:sp>
      <p:sp>
        <p:nvSpPr>
          <p:cNvPr id="5" name="テキスト プレースホルダー 4">
            <a:extLst>
              <a:ext uri="{FF2B5EF4-FFF2-40B4-BE49-F238E27FC236}">
                <a16:creationId xmlns:a16="http://schemas.microsoft.com/office/drawing/2014/main" id="{BBA8918C-7CA7-A42C-3C47-9213627F1343}"/>
              </a:ext>
            </a:extLst>
          </p:cNvPr>
          <p:cNvSpPr>
            <a:spLocks noGrp="1"/>
          </p:cNvSpPr>
          <p:nvPr>
            <p:ph type="body" sz="quarter" idx="14"/>
          </p:nvPr>
        </p:nvSpPr>
        <p:spPr/>
        <p:txBody>
          <a:bodyPr/>
          <a:lstStyle/>
          <a:p>
            <a:r>
              <a:rPr kumimoji="1" lang="ja-JP" altLang="en-US" sz="1100">
                <a:latin typeface="Yu Gothic UI" panose="020B0500000000000000" pitchFamily="50" charset="-128"/>
                <a:ea typeface="Yu Gothic UI" panose="020B0500000000000000" pitchFamily="50" charset="-128"/>
              </a:rPr>
              <a:t>都市・インフラ分野における</a:t>
            </a:r>
            <a:r>
              <a:rPr kumimoji="1" lang="en-US" altLang="ja-JP" sz="1100">
                <a:latin typeface="Yu Gothic UI" panose="020B0500000000000000" pitchFamily="50" charset="-128"/>
                <a:ea typeface="Yu Gothic UI" panose="020B0500000000000000" pitchFamily="50" charset="-128"/>
              </a:rPr>
              <a:t>DX</a:t>
            </a:r>
            <a:r>
              <a:rPr kumimoji="1" lang="ja-JP" altLang="en-US" sz="1100">
                <a:latin typeface="Yu Gothic UI" panose="020B0500000000000000" pitchFamily="50" charset="-128"/>
                <a:ea typeface="Yu Gothic UI" panose="020B0500000000000000" pitchFamily="50" charset="-128"/>
              </a:rPr>
              <a:t>を推進するための企画・検討を行う中心的な役割を果たす階層の職員のうち、集合研修を受講した職員の割合</a:t>
            </a:r>
            <a:br>
              <a:rPr kumimoji="1" lang="ja-JP" altLang="en-US" sz="1100">
                <a:latin typeface="Yu Gothic UI" panose="020B0500000000000000" pitchFamily="50" charset="-128"/>
                <a:ea typeface="Yu Gothic UI" panose="020B0500000000000000" pitchFamily="50" charset="-128"/>
              </a:rPr>
            </a:br>
            <a:r>
              <a:rPr kumimoji="1" lang="ja-JP" altLang="en-US" sz="1100">
                <a:latin typeface="Yu Gothic UI" panose="020B0500000000000000" pitchFamily="50" charset="-128"/>
                <a:ea typeface="Yu Gothic UI" panose="020B0500000000000000" pitchFamily="50" charset="-128"/>
              </a:rPr>
              <a:t>（４年間 で対象職員の３割受講）</a:t>
            </a:r>
          </a:p>
          <a:p>
            <a:endParaRPr kumimoji="1" lang="en-US" altLang="ja-JP" sz="1100">
              <a:latin typeface="Yu Gothic UI" panose="020B0500000000000000" pitchFamily="50" charset="-128"/>
              <a:ea typeface="Yu Gothic UI" panose="020B0500000000000000" pitchFamily="50" charset="-128"/>
            </a:endParaRPr>
          </a:p>
        </p:txBody>
      </p:sp>
      <p:sp>
        <p:nvSpPr>
          <p:cNvPr id="6" name="テキスト プレースホルダー 3">
            <a:extLst>
              <a:ext uri="{FF2B5EF4-FFF2-40B4-BE49-F238E27FC236}">
                <a16:creationId xmlns:a16="http://schemas.microsoft.com/office/drawing/2014/main" id="{A2041D66-A91A-E5B7-371C-D6D9893D0334}"/>
              </a:ext>
            </a:extLst>
          </p:cNvPr>
          <p:cNvSpPr txBox="1">
            <a:spLocks/>
          </p:cNvSpPr>
          <p:nvPr/>
        </p:nvSpPr>
        <p:spPr>
          <a:xfrm>
            <a:off x="445009" y="1185592"/>
            <a:ext cx="4279391" cy="1252808"/>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pPr>
            <a:r>
              <a:rPr lang="ja-JP" altLang="en-US"/>
              <a:t>都市・まち</a:t>
            </a:r>
            <a:r>
              <a:rPr lang="en-US" altLang="ja-JP"/>
              <a:t>DX</a:t>
            </a:r>
            <a:r>
              <a:rPr lang="ja-JP" altLang="en-US"/>
              <a:t>の実現に向けて推進している都市・インフラ分野の事業の多くは、専門技術を有する技術職員が担っており、同分野の</a:t>
            </a:r>
            <a:r>
              <a:rPr lang="en-US" altLang="ja-JP"/>
              <a:t>DX</a:t>
            </a:r>
            <a:r>
              <a:rPr lang="ja-JP" altLang="en-US"/>
              <a:t>を推進するためには、</a:t>
            </a:r>
            <a:r>
              <a:rPr lang="en-US" altLang="ja-JP"/>
              <a:t>DX</a:t>
            </a:r>
            <a:r>
              <a:rPr lang="ja-JP" altLang="en-US"/>
              <a:t>に取り組むことを理解し、</a:t>
            </a:r>
            <a:r>
              <a:rPr lang="en-US" altLang="ja-JP"/>
              <a:t>DX</a:t>
            </a:r>
            <a:r>
              <a:rPr lang="ja-JP" altLang="en-US"/>
              <a:t>を推進する企画検討が</a:t>
            </a:r>
            <a:br>
              <a:rPr lang="ja-JP" altLang="en-US"/>
            </a:br>
            <a:r>
              <a:rPr lang="ja-JP" altLang="en-US"/>
              <a:t>できる技術職員の人材育成が必須である。</a:t>
            </a:r>
          </a:p>
          <a:p>
            <a:pPr>
              <a:lnSpc>
                <a:spcPts val="1500"/>
              </a:lnSpc>
            </a:pPr>
            <a:r>
              <a:rPr lang="ja-JP" altLang="en-US"/>
              <a:t>しかし、本市では、技術職員が都市・インフラ分野に関する</a:t>
            </a:r>
            <a:r>
              <a:rPr lang="en-US" altLang="ja-JP"/>
              <a:t>DX</a:t>
            </a:r>
            <a:r>
              <a:rPr lang="ja-JP" altLang="en-US"/>
              <a:t>リテラシーやスキルを学ぶ研修は実施されていない。また現在、技術職員の多くは日常の実務業務においてもデータ・デジタル技術に触れる機会は少ない。</a:t>
            </a:r>
          </a:p>
          <a:p>
            <a:pPr>
              <a:lnSpc>
                <a:spcPts val="1500"/>
              </a:lnSpc>
            </a:pPr>
            <a:r>
              <a:rPr lang="ja-JP" altLang="en-US"/>
              <a:t>そのため、技術職員に対して、デジタル技術に関する幅広い知識の習得、及び職員自身による新技術を習得するマインドの醸成や実業務に関するデジタル化推進の取組の企画等の体験を通して、デジタル化を推進</a:t>
            </a:r>
            <a:br>
              <a:rPr lang="ja-JP" altLang="en-US"/>
            </a:br>
            <a:r>
              <a:rPr lang="ja-JP" altLang="en-US"/>
              <a:t>することの理解を深める研修を実施する。</a:t>
            </a:r>
          </a:p>
          <a:p>
            <a:pPr>
              <a:lnSpc>
                <a:spcPts val="1500"/>
              </a:lnSpc>
            </a:pPr>
            <a:r>
              <a:rPr lang="ja-JP" altLang="en-US"/>
              <a:t>４年間の研修を通じて、研修対象となる職員の３割に対して研修を実施し、以降も研修対象及び研修内容を見直しながら継続実施していく。</a:t>
            </a:r>
            <a:endParaRPr lang="en-US" altLang="ja-JP"/>
          </a:p>
          <a:p>
            <a:pPr>
              <a:lnSpc>
                <a:spcPts val="1500"/>
              </a:lnSpc>
            </a:pPr>
            <a:r>
              <a:rPr lang="ja-JP" altLang="en-US" sz="1100">
                <a:ea typeface="Yu Gothic UI" panose="020B0500000000000000" pitchFamily="50" charset="-128"/>
              </a:rPr>
              <a:t>また、主に技術職場で活用可能性のある多様なテクノロジーやデータ活用事例を掲載した「大阪市版技術カタログ」を策定し、職員自らによるテクノロジー等の活用方法の理解と実践を進めていく。</a:t>
            </a:r>
            <a:endParaRPr lang="en-US" altLang="ja-JP" sz="1100">
              <a:ea typeface="Yu Gothic UI" panose="020B0500000000000000" pitchFamily="50" charset="-128"/>
            </a:endParaRPr>
          </a:p>
          <a:p>
            <a:pPr>
              <a:lnSpc>
                <a:spcPts val="1500"/>
              </a:lnSpc>
            </a:pPr>
            <a:endParaRPr lang="ja-JP" altLang="en-US"/>
          </a:p>
        </p:txBody>
      </p:sp>
      <p:sp>
        <p:nvSpPr>
          <p:cNvPr id="7" name="テキスト プレースホルダー 12">
            <a:extLst>
              <a:ext uri="{FF2B5EF4-FFF2-40B4-BE49-F238E27FC236}">
                <a16:creationId xmlns:a16="http://schemas.microsoft.com/office/drawing/2014/main" id="{2E52987A-5FFC-8072-44BE-F7D9B2E5AB55}"/>
              </a:ext>
            </a:extLst>
          </p:cNvPr>
          <p:cNvSpPr txBox="1">
            <a:spLocks/>
          </p:cNvSpPr>
          <p:nvPr/>
        </p:nvSpPr>
        <p:spPr>
          <a:xfrm>
            <a:off x="457200" y="4873663"/>
            <a:ext cx="4118199" cy="533400"/>
          </a:xfrm>
          <a:prstGeom prst="rect">
            <a:avLst/>
          </a:prstGeom>
        </p:spPr>
        <p:txBody>
          <a:bodyPr/>
          <a:lstStyle>
            <a:lvl1pPr marL="85725" indent="-85725" defTabSz="914400">
              <a:lnSpc>
                <a:spcPts val="16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ts val="1500"/>
              </a:lnSpc>
              <a:spcAft>
                <a:spcPts val="0"/>
              </a:spcAft>
            </a:pPr>
            <a:r>
              <a:rPr lang="en-US" altLang="ja-JP"/>
              <a:t>2024</a:t>
            </a:r>
            <a:r>
              <a:rPr lang="ja-JP" altLang="en-US"/>
              <a:t>年度から都市・インフラ分野の業務に従事する職員に対して、デジタル技術の知識を習得するための</a:t>
            </a:r>
            <a:r>
              <a:rPr lang="en-US" altLang="ja-JP"/>
              <a:t>e</a:t>
            </a:r>
            <a:r>
              <a:rPr lang="ja-JP" altLang="en-US"/>
              <a:t>ラーニング研修及び集合研修を実施している。</a:t>
            </a:r>
            <a:endParaRPr lang="en-US" altLang="ja-JP"/>
          </a:p>
          <a:p>
            <a:pPr>
              <a:lnSpc>
                <a:spcPts val="1500"/>
              </a:lnSpc>
              <a:spcAft>
                <a:spcPts val="0"/>
              </a:spcAft>
            </a:pPr>
            <a:r>
              <a:rPr lang="en-US" altLang="ja-JP" sz="1100">
                <a:latin typeface="Yu Gothic UI" panose="020B0500000000000000" pitchFamily="50" charset="-128"/>
                <a:ea typeface="Yu Gothic UI" panose="020B0500000000000000" pitchFamily="50" charset="-128"/>
              </a:rPr>
              <a:t>2024</a:t>
            </a:r>
            <a:r>
              <a:rPr lang="ja-JP" altLang="en-US" sz="1100">
                <a:latin typeface="Yu Gothic UI" panose="020B0500000000000000" pitchFamily="50" charset="-128"/>
                <a:ea typeface="Yu Gothic UI" panose="020B0500000000000000" pitchFamily="50" charset="-128"/>
              </a:rPr>
              <a:t>年度に「大阪市版技術カタログ」を策定した。</a:t>
            </a:r>
            <a:endParaRPr lang="en-US" altLang="ja-JP" sz="1100">
              <a:latin typeface="Yu Gothic UI" panose="020B0500000000000000" pitchFamily="50" charset="-128"/>
              <a:ea typeface="Yu Gothic UI" panose="020B0500000000000000" pitchFamily="50" charset="-128"/>
            </a:endParaRPr>
          </a:p>
          <a:p>
            <a:pPr>
              <a:lnSpc>
                <a:spcPts val="1500"/>
              </a:lnSpc>
              <a:spcAft>
                <a:spcPts val="0"/>
              </a:spcAft>
            </a:pPr>
            <a:endParaRPr lang="ja-JP" altLang="en-US"/>
          </a:p>
        </p:txBody>
      </p:sp>
      <p:grpSp>
        <p:nvGrpSpPr>
          <p:cNvPr id="8" name="グループ化 7">
            <a:extLst>
              <a:ext uri="{FF2B5EF4-FFF2-40B4-BE49-F238E27FC236}">
                <a16:creationId xmlns:a16="http://schemas.microsoft.com/office/drawing/2014/main" id="{9CDAF653-A857-2E7E-9C9B-17507CC9B2FB}"/>
              </a:ext>
            </a:extLst>
          </p:cNvPr>
          <p:cNvGrpSpPr/>
          <p:nvPr/>
        </p:nvGrpSpPr>
        <p:grpSpPr>
          <a:xfrm>
            <a:off x="447675" y="4634852"/>
            <a:ext cx="1375502" cy="243520"/>
            <a:chOff x="528309" y="7695403"/>
            <a:chExt cx="1375502" cy="243520"/>
          </a:xfrm>
        </p:grpSpPr>
        <p:sp>
          <p:nvSpPr>
            <p:cNvPr id="9" name="正方形/長方形 8">
              <a:extLst>
                <a:ext uri="{FF2B5EF4-FFF2-40B4-BE49-F238E27FC236}">
                  <a16:creationId xmlns:a16="http://schemas.microsoft.com/office/drawing/2014/main" id="{3D05FC96-8D2A-A1B5-1B90-3EF08B0EFEFC}"/>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1615A263-BB09-28DA-BFA0-43E865CCD1FE}"/>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7" name="正方形/長方形 16">
            <a:extLst>
              <a:ext uri="{FF2B5EF4-FFF2-40B4-BE49-F238E27FC236}">
                <a16:creationId xmlns:a16="http://schemas.microsoft.com/office/drawing/2014/main" id="{417E4C2C-EF4D-2D8D-A16D-C51BE508DF72}"/>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8" name="正方形/長方形 17">
            <a:extLst>
              <a:ext uri="{FF2B5EF4-FFF2-40B4-BE49-F238E27FC236}">
                <a16:creationId xmlns:a16="http://schemas.microsoft.com/office/drawing/2014/main" id="{1E52AD7B-611F-9079-2289-E6B189F559F7}"/>
              </a:ext>
            </a:extLst>
          </p:cNvPr>
          <p:cNvSpPr/>
          <p:nvPr/>
        </p:nvSpPr>
        <p:spPr>
          <a:xfrm>
            <a:off x="4860000" y="1981200"/>
            <a:ext cx="972000" cy="1676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19" name="表プレースホルダー 18">
            <a:extLst>
              <a:ext uri="{FF2B5EF4-FFF2-40B4-BE49-F238E27FC236}">
                <a16:creationId xmlns:a16="http://schemas.microsoft.com/office/drawing/2014/main" id="{97C376FF-2276-5B0F-101E-03F913EF9A90}"/>
              </a:ext>
            </a:extLst>
          </p:cNvPr>
          <p:cNvGraphicFramePr>
            <a:graphicFrameLocks/>
          </p:cNvGraphicFramePr>
          <p:nvPr/>
        </p:nvGraphicFramePr>
        <p:xfrm>
          <a:off x="6003928" y="274320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4.1%</a:t>
                      </a: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4.5%</a:t>
                      </a: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12%</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21%</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30%</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21" name="テキスト ボックス 19">
            <a:extLst>
              <a:ext uri="{FF2B5EF4-FFF2-40B4-BE49-F238E27FC236}">
                <a16:creationId xmlns:a16="http://schemas.microsoft.com/office/drawing/2014/main" id="{6A94D221-78D1-5C67-9A8C-CB5606A1D8CD}"/>
              </a:ext>
            </a:extLst>
          </p:cNvPr>
          <p:cNvSpPr txBox="1"/>
          <p:nvPr/>
        </p:nvSpPr>
        <p:spPr>
          <a:xfrm>
            <a:off x="7924800" y="351268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34" name="スライド番号プレースホルダー 2">
            <a:extLst>
              <a:ext uri="{FF2B5EF4-FFF2-40B4-BE49-F238E27FC236}">
                <a16:creationId xmlns:a16="http://schemas.microsoft.com/office/drawing/2014/main" id="{2D7EE703-BAB1-E138-1B4F-A20C43111933}"/>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108</a:t>
            </a:fld>
            <a:endParaRPr kumimoji="1" lang="en-GB">
              <a:latin typeface="Yu Gothic UI" panose="020B0500000000000000" pitchFamily="50" charset="-128"/>
              <a:ea typeface="Yu Gothic UI" panose="020B0500000000000000" pitchFamily="50" charset="-128"/>
            </a:endParaRPr>
          </a:p>
        </p:txBody>
      </p:sp>
      <p:grpSp>
        <p:nvGrpSpPr>
          <p:cNvPr id="36" name="グループ化 35">
            <a:extLst>
              <a:ext uri="{FF2B5EF4-FFF2-40B4-BE49-F238E27FC236}">
                <a16:creationId xmlns:a16="http://schemas.microsoft.com/office/drawing/2014/main" id="{BCB53CF9-5FBE-2E6E-2436-FD204955CE61}"/>
              </a:ext>
            </a:extLst>
          </p:cNvPr>
          <p:cNvGrpSpPr/>
          <p:nvPr/>
        </p:nvGrpSpPr>
        <p:grpSpPr>
          <a:xfrm>
            <a:off x="4881838" y="4114800"/>
            <a:ext cx="1157494" cy="243520"/>
            <a:chOff x="528309" y="7695403"/>
            <a:chExt cx="1157494" cy="243520"/>
          </a:xfrm>
        </p:grpSpPr>
        <p:sp>
          <p:nvSpPr>
            <p:cNvPr id="37" name="正方形/長方形 36">
              <a:extLst>
                <a:ext uri="{FF2B5EF4-FFF2-40B4-BE49-F238E27FC236}">
                  <a16:creationId xmlns:a16="http://schemas.microsoft.com/office/drawing/2014/main" id="{45B0EF76-0692-06C2-C732-57D6CB86DB06}"/>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8" name="テキスト ボックス 37">
              <a:extLst>
                <a:ext uri="{FF2B5EF4-FFF2-40B4-BE49-F238E27FC236}">
                  <a16:creationId xmlns:a16="http://schemas.microsoft.com/office/drawing/2014/main" id="{C1F026EF-86FC-86ED-72CB-EFD40C8A1D6D}"/>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9" name="正方形/長方形 38">
            <a:extLst>
              <a:ext uri="{FF2B5EF4-FFF2-40B4-BE49-F238E27FC236}">
                <a16:creationId xmlns:a16="http://schemas.microsoft.com/office/drawing/2014/main" id="{145A5DC3-F117-96A3-1E3D-A9C5C4F4AB63}"/>
              </a:ext>
            </a:extLst>
          </p:cNvPr>
          <p:cNvSpPr/>
          <p:nvPr/>
        </p:nvSpPr>
        <p:spPr>
          <a:xfrm>
            <a:off x="6972478" y="4473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0" name="正方形/長方形 39">
            <a:extLst>
              <a:ext uri="{FF2B5EF4-FFF2-40B4-BE49-F238E27FC236}">
                <a16:creationId xmlns:a16="http://schemas.microsoft.com/office/drawing/2014/main" id="{61148469-9076-CE88-C9CA-CEC5D0E4D963}"/>
              </a:ext>
            </a:extLst>
          </p:cNvPr>
          <p:cNvSpPr/>
          <p:nvPr/>
        </p:nvSpPr>
        <p:spPr>
          <a:xfrm>
            <a:off x="5928478" y="4473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1" name="正方形/長方形 40">
            <a:extLst>
              <a:ext uri="{FF2B5EF4-FFF2-40B4-BE49-F238E27FC236}">
                <a16:creationId xmlns:a16="http://schemas.microsoft.com/office/drawing/2014/main" id="{FA75F215-162F-FBCA-CFC9-0D2B4219A881}"/>
              </a:ext>
            </a:extLst>
          </p:cNvPr>
          <p:cNvSpPr/>
          <p:nvPr/>
        </p:nvSpPr>
        <p:spPr>
          <a:xfrm>
            <a:off x="8016478" y="4473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2" name="テキスト ボックス 41">
            <a:extLst>
              <a:ext uri="{FF2B5EF4-FFF2-40B4-BE49-F238E27FC236}">
                <a16:creationId xmlns:a16="http://schemas.microsoft.com/office/drawing/2014/main" id="{2FD4E042-7811-B147-8709-3E89F328EA32}"/>
              </a:ext>
            </a:extLst>
          </p:cNvPr>
          <p:cNvSpPr txBox="1"/>
          <p:nvPr/>
        </p:nvSpPr>
        <p:spPr>
          <a:xfrm>
            <a:off x="4881838" y="4781606"/>
            <a:ext cx="972000" cy="70479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集合研修</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43" name="ホームベース 30">
            <a:extLst>
              <a:ext uri="{FF2B5EF4-FFF2-40B4-BE49-F238E27FC236}">
                <a16:creationId xmlns:a16="http://schemas.microsoft.com/office/drawing/2014/main" id="{EC34C1AA-F406-F32F-2820-9E2B27E4281B}"/>
              </a:ext>
            </a:extLst>
          </p:cNvPr>
          <p:cNvSpPr/>
          <p:nvPr/>
        </p:nvSpPr>
        <p:spPr>
          <a:xfrm>
            <a:off x="5928478" y="4781606"/>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企画・実施</a:t>
            </a:r>
          </a:p>
        </p:txBody>
      </p:sp>
      <p:sp>
        <p:nvSpPr>
          <p:cNvPr id="23" name="テキスト ボックス 22">
            <a:extLst>
              <a:ext uri="{FF2B5EF4-FFF2-40B4-BE49-F238E27FC236}">
                <a16:creationId xmlns:a16="http://schemas.microsoft.com/office/drawing/2014/main" id="{C88655FB-E1F9-74BC-C38D-FE736BCF6EE0}"/>
              </a:ext>
            </a:extLst>
          </p:cNvPr>
          <p:cNvSpPr txBox="1"/>
          <p:nvPr/>
        </p:nvSpPr>
        <p:spPr>
          <a:xfrm>
            <a:off x="4876800" y="5562600"/>
            <a:ext cx="972000" cy="465257"/>
          </a:xfrm>
          <a:prstGeom prst="rect">
            <a:avLst/>
          </a:prstGeom>
          <a:solidFill>
            <a:srgbClr val="AF1932"/>
          </a:solidFill>
        </p:spPr>
        <p:txBody>
          <a:bodyPr wrap="square" lIns="0" tIns="0" rIns="0" bIns="0" rtlCol="0" anchor="ctr" anchorCtr="0">
            <a:noAutofit/>
          </a:bodyPr>
          <a:lstStyle/>
          <a:p>
            <a:pPr marL="0" marR="0" lvl="0" indent="0" algn="ctr" defTabSz="211021" rtl="0" eaLnBrk="1" fontAlgn="auto" latinLnBrk="0" hangingPunct="1">
              <a:lnSpc>
                <a:spcPct val="100000"/>
              </a:lnSpc>
              <a:spcBef>
                <a:spcPts val="0"/>
              </a:spcBef>
              <a:spcAft>
                <a:spcPts val="0"/>
              </a:spcAft>
              <a:buClrTx/>
              <a:buSzTx/>
              <a:buFontTx/>
              <a:buNone/>
              <a:tabLst/>
              <a:defRPr/>
            </a:pPr>
            <a:r>
              <a:rPr kumimoji="1" lang="en-US" altLang="ja-JP" sz="1000" b="1">
                <a:solidFill>
                  <a:srgbClr val="FFFFFF"/>
                </a:solidFill>
                <a:latin typeface="Yu Gothic UI" panose="020B0500000000000000" pitchFamily="50" charset="-128"/>
                <a:ea typeface="Yu Gothic UI" panose="020B0500000000000000" pitchFamily="50" charset="-128"/>
              </a:rPr>
              <a:t>e</a:t>
            </a:r>
            <a:r>
              <a:rPr kumimoji="1" lang="ja-JP" altLang="en-US" sz="1000" b="1">
                <a:solidFill>
                  <a:srgbClr val="FFFFFF"/>
                </a:solidFill>
                <a:latin typeface="Yu Gothic UI" panose="020B0500000000000000" pitchFamily="50" charset="-128"/>
                <a:ea typeface="Yu Gothic UI" panose="020B0500000000000000" pitchFamily="50" charset="-128"/>
              </a:rPr>
              <a:t>ラーニング研修</a:t>
            </a:r>
            <a:endPar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endParaRPr>
          </a:p>
        </p:txBody>
      </p:sp>
      <p:sp>
        <p:nvSpPr>
          <p:cNvPr id="24" name="ホームベース 30">
            <a:extLst>
              <a:ext uri="{FF2B5EF4-FFF2-40B4-BE49-F238E27FC236}">
                <a16:creationId xmlns:a16="http://schemas.microsoft.com/office/drawing/2014/main" id="{026A5272-8111-B2BC-459B-FDB8D1E93D16}"/>
              </a:ext>
            </a:extLst>
          </p:cNvPr>
          <p:cNvSpPr/>
          <p:nvPr/>
        </p:nvSpPr>
        <p:spPr>
          <a:xfrm>
            <a:off x="5923440" y="5562600"/>
            <a:ext cx="306816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全技術職員のデジタル技術に関する幅広い知識習得</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を目的</a:t>
            </a:r>
            <a:r>
              <a:rPr kumimoji="1" lang="ja-JP" altLang="en-US" sz="900">
                <a:solidFill>
                  <a:schemeClr val="tx1"/>
                </a:solidFill>
                <a:latin typeface="Yu Gothic UI" panose="020B0500000000000000" pitchFamily="50" charset="-128"/>
                <a:ea typeface="Yu Gothic UI" panose="020B0500000000000000" pitchFamily="50" charset="-128"/>
              </a:rPr>
              <a:t>として、必要に応じて実施</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25" name="ホームベース 30">
            <a:extLst>
              <a:ext uri="{FF2B5EF4-FFF2-40B4-BE49-F238E27FC236}">
                <a16:creationId xmlns:a16="http://schemas.microsoft.com/office/drawing/2014/main" id="{31618F34-631A-1CAC-2CF6-5211CF2E28FB}"/>
              </a:ext>
            </a:extLst>
          </p:cNvPr>
          <p:cNvSpPr/>
          <p:nvPr/>
        </p:nvSpPr>
        <p:spPr>
          <a:xfrm>
            <a:off x="6972478" y="4781606"/>
            <a:ext cx="9906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企画・実施</a:t>
            </a:r>
          </a:p>
        </p:txBody>
      </p:sp>
      <p:sp>
        <p:nvSpPr>
          <p:cNvPr id="13" name="ホームベース 30">
            <a:extLst>
              <a:ext uri="{FF2B5EF4-FFF2-40B4-BE49-F238E27FC236}">
                <a16:creationId xmlns:a16="http://schemas.microsoft.com/office/drawing/2014/main" id="{C681A559-C620-66CF-C7D0-D08DC662CA5B}"/>
              </a:ext>
            </a:extLst>
          </p:cNvPr>
          <p:cNvSpPr/>
          <p:nvPr/>
        </p:nvSpPr>
        <p:spPr>
          <a:xfrm>
            <a:off x="5928478" y="516240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次年度に向け</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検証等</a:t>
            </a:r>
          </a:p>
        </p:txBody>
      </p:sp>
      <p:sp>
        <p:nvSpPr>
          <p:cNvPr id="26" name="ホームベース 30">
            <a:extLst>
              <a:ext uri="{FF2B5EF4-FFF2-40B4-BE49-F238E27FC236}">
                <a16:creationId xmlns:a16="http://schemas.microsoft.com/office/drawing/2014/main" id="{26E40882-4A96-ED52-F6F4-B56C44144593}"/>
              </a:ext>
            </a:extLst>
          </p:cNvPr>
          <p:cNvSpPr/>
          <p:nvPr/>
        </p:nvSpPr>
        <p:spPr>
          <a:xfrm>
            <a:off x="6972478" y="5162400"/>
            <a:ext cx="9906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次年度に向け</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検証等</a:t>
            </a:r>
          </a:p>
        </p:txBody>
      </p:sp>
      <p:sp>
        <p:nvSpPr>
          <p:cNvPr id="27" name="ホームベース 30">
            <a:extLst>
              <a:ext uri="{FF2B5EF4-FFF2-40B4-BE49-F238E27FC236}">
                <a16:creationId xmlns:a16="http://schemas.microsoft.com/office/drawing/2014/main" id="{DEF9B1B2-1B0E-6C71-7299-C4F5F5B73205}"/>
              </a:ext>
            </a:extLst>
          </p:cNvPr>
          <p:cNvSpPr/>
          <p:nvPr/>
        </p:nvSpPr>
        <p:spPr>
          <a:xfrm>
            <a:off x="8016478" y="4779034"/>
            <a:ext cx="9906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企画・実施</a:t>
            </a:r>
          </a:p>
        </p:txBody>
      </p:sp>
      <p:sp>
        <p:nvSpPr>
          <p:cNvPr id="28" name="ホームベース 30">
            <a:extLst>
              <a:ext uri="{FF2B5EF4-FFF2-40B4-BE49-F238E27FC236}">
                <a16:creationId xmlns:a16="http://schemas.microsoft.com/office/drawing/2014/main" id="{CB9CACFC-9D5D-2BFA-259B-2E5FC4FE9836}"/>
              </a:ext>
            </a:extLst>
          </p:cNvPr>
          <p:cNvSpPr/>
          <p:nvPr/>
        </p:nvSpPr>
        <p:spPr>
          <a:xfrm>
            <a:off x="8016478" y="5159828"/>
            <a:ext cx="9906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次年度に向け</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検証等</a:t>
            </a:r>
          </a:p>
        </p:txBody>
      </p:sp>
      <p:grpSp>
        <p:nvGrpSpPr>
          <p:cNvPr id="14" name="グループ化 13">
            <a:extLst>
              <a:ext uri="{FF2B5EF4-FFF2-40B4-BE49-F238E27FC236}">
                <a16:creationId xmlns:a16="http://schemas.microsoft.com/office/drawing/2014/main" id="{9E7FDF84-381B-22AB-3272-3C5B51C2D633}"/>
              </a:ext>
            </a:extLst>
          </p:cNvPr>
          <p:cNvGrpSpPr/>
          <p:nvPr/>
        </p:nvGrpSpPr>
        <p:grpSpPr>
          <a:xfrm>
            <a:off x="4881600" y="892800"/>
            <a:ext cx="2011895" cy="243520"/>
            <a:chOff x="528309" y="3016181"/>
            <a:chExt cx="2011895" cy="243520"/>
          </a:xfrm>
        </p:grpSpPr>
        <p:sp>
          <p:nvSpPr>
            <p:cNvPr id="15" name="正方形/長方形 14">
              <a:extLst>
                <a:ext uri="{FF2B5EF4-FFF2-40B4-BE49-F238E27FC236}">
                  <a16:creationId xmlns:a16="http://schemas.microsoft.com/office/drawing/2014/main" id="{89A81E62-524A-E152-62C9-00B8D99B137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6" name="テキスト ボックス 15">
              <a:extLst>
                <a:ext uri="{FF2B5EF4-FFF2-40B4-BE49-F238E27FC236}">
                  <a16:creationId xmlns:a16="http://schemas.microsoft.com/office/drawing/2014/main" id="{E3507F0B-11A8-1138-3033-EFF3DD9D702A}"/>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2" name="テキスト ボックス 11">
            <a:extLst>
              <a:ext uri="{FF2B5EF4-FFF2-40B4-BE49-F238E27FC236}">
                <a16:creationId xmlns:a16="http://schemas.microsoft.com/office/drawing/2014/main" id="{3063CBE2-05BA-9DA2-5474-E10621DD8CC3}"/>
              </a:ext>
            </a:extLst>
          </p:cNvPr>
          <p:cNvSpPr txBox="1"/>
          <p:nvPr/>
        </p:nvSpPr>
        <p:spPr>
          <a:xfrm>
            <a:off x="4877502" y="6098067"/>
            <a:ext cx="972000" cy="447274"/>
          </a:xfrm>
          <a:prstGeom prst="rect">
            <a:avLst/>
          </a:prstGeom>
          <a:solidFill>
            <a:srgbClr val="AF1932"/>
          </a:solidFill>
        </p:spPr>
        <p:txBody>
          <a:bodyPr wrap="square" lIns="0" tIns="0" rIns="0" bIns="0" rtlCol="0" anchor="ctr" anchorCtr="0">
            <a:noAutofit/>
          </a:bodyPr>
          <a:lstStyle/>
          <a:p>
            <a:pPr algn="ctr" fontAlgn="base">
              <a:spcBef>
                <a:spcPct val="0"/>
              </a:spcBef>
              <a:spcAft>
                <a:spcPct val="0"/>
              </a:spcAft>
              <a:defRPr/>
            </a:pPr>
            <a:r>
              <a:rPr kumimoji="1" lang="ja-JP" altLang="en-US" sz="1050" b="1" kern="0">
                <a:solidFill>
                  <a:schemeClr val="bg1"/>
                </a:solidFill>
                <a:latin typeface="Yu Gothic UI" panose="020B0500000000000000" pitchFamily="50" charset="-128"/>
                <a:ea typeface="Yu Gothic UI" panose="020B0500000000000000" pitchFamily="50" charset="-128"/>
              </a:rPr>
              <a:t>大阪市版</a:t>
            </a:r>
            <a:endParaRPr kumimoji="1" lang="en-US" altLang="ja-JP" sz="1050" b="1" kern="0">
              <a:solidFill>
                <a:schemeClr val="bg1"/>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050" b="1" kern="0">
                <a:solidFill>
                  <a:schemeClr val="bg1"/>
                </a:solidFill>
                <a:latin typeface="Yu Gothic UI" panose="020B0500000000000000" pitchFamily="50" charset="-128"/>
                <a:ea typeface="Yu Gothic UI" panose="020B0500000000000000" pitchFamily="50" charset="-128"/>
              </a:rPr>
              <a:t>技術カタログ</a:t>
            </a:r>
            <a:endParaRPr kumimoji="1" lang="en-US" altLang="ja-JP" sz="1100" b="1" kern="0">
              <a:solidFill>
                <a:schemeClr val="bg1"/>
              </a:solidFill>
              <a:latin typeface="Yu Gothic UI" panose="020B0500000000000000" pitchFamily="50" charset="-128"/>
              <a:ea typeface="Yu Gothic UI" panose="020B0500000000000000" pitchFamily="50" charset="-128"/>
            </a:endParaRPr>
          </a:p>
        </p:txBody>
      </p:sp>
      <p:sp>
        <p:nvSpPr>
          <p:cNvPr id="20" name="ホームベース 30">
            <a:extLst>
              <a:ext uri="{FF2B5EF4-FFF2-40B4-BE49-F238E27FC236}">
                <a16:creationId xmlns:a16="http://schemas.microsoft.com/office/drawing/2014/main" id="{7C8E3C33-951A-4423-E327-C590C57C5E42}"/>
              </a:ext>
            </a:extLst>
          </p:cNvPr>
          <p:cNvSpPr/>
          <p:nvPr/>
        </p:nvSpPr>
        <p:spPr>
          <a:xfrm>
            <a:off x="5936832" y="6099069"/>
            <a:ext cx="3096125" cy="43870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技術カタログを全庁公開し、効果的な活用方法や</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更新方法を検討しながら運用</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32" name="タイトル 2">
            <a:extLst>
              <a:ext uri="{FF2B5EF4-FFF2-40B4-BE49-F238E27FC236}">
                <a16:creationId xmlns:a16="http://schemas.microsoft.com/office/drawing/2014/main" id="{EE9E8156-7803-803C-E29A-A5F714BB014B}"/>
              </a:ext>
            </a:extLst>
          </p:cNvPr>
          <p:cNvSpPr>
            <a:spLocks noGrp="1"/>
          </p:cNvSpPr>
          <p:nvPr>
            <p:ph type="title"/>
          </p:nvPr>
        </p:nvSpPr>
        <p:spPr>
          <a:xfrm>
            <a:off x="446400" y="85725"/>
            <a:ext cx="4737911" cy="728793"/>
          </a:xfrm>
        </p:spPr>
        <p:txBody>
          <a:bodyPr/>
          <a:lstStyle/>
          <a:p>
            <a:r>
              <a:rPr lang="ja-JP" altLang="en-US"/>
              <a:t>都市・インフラ分野における</a:t>
            </a:r>
            <a:r>
              <a:rPr lang="en-US" altLang="ja-JP"/>
              <a:t>DX</a:t>
            </a:r>
            <a:r>
              <a:rPr lang="ja-JP" altLang="en-US"/>
              <a:t>人材を育成</a:t>
            </a:r>
          </a:p>
        </p:txBody>
      </p:sp>
    </p:spTree>
    <p:extLst>
      <p:ext uri="{BB962C8B-B14F-4D97-AF65-F5344CB8AC3E}">
        <p14:creationId xmlns:p14="http://schemas.microsoft.com/office/powerpoint/2010/main" val="2491194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80433"/>
            <a:ext cx="4960724" cy="670983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350257" y="654156"/>
            <a:ext cx="4672013" cy="1252808"/>
          </a:xfrm>
        </p:spPr>
        <p:txBody>
          <a:bodyPr/>
          <a:lstStyle/>
          <a:p>
            <a:r>
              <a:rPr lang="en-US" altLang="ja-JP" sz="3200" spc="300">
                <a:ln w="9525">
                  <a:solidFill>
                    <a:schemeClr val="bg1"/>
                  </a:solidFill>
                </a:ln>
                <a:solidFill>
                  <a:schemeClr val="bg1"/>
                </a:solidFill>
              </a:rPr>
              <a:t>【</a:t>
            </a:r>
            <a:r>
              <a:rPr lang="ja-JP" altLang="en-US" sz="3200" spc="300">
                <a:ln w="9525">
                  <a:solidFill>
                    <a:schemeClr val="bg1"/>
                  </a:solidFill>
                </a:ln>
                <a:solidFill>
                  <a:schemeClr val="bg1"/>
                </a:solidFill>
              </a:rPr>
              <a:t>参考</a:t>
            </a:r>
            <a:r>
              <a:rPr lang="en-US" altLang="ja-JP" sz="3200" spc="300">
                <a:ln w="9525">
                  <a:solidFill>
                    <a:schemeClr val="bg1"/>
                  </a:solidFill>
                </a:ln>
                <a:solidFill>
                  <a:schemeClr val="bg1"/>
                </a:solidFill>
              </a:rPr>
              <a:t>】</a:t>
            </a:r>
            <a:br>
              <a:rPr lang="en-US" altLang="ja-JP" sz="3200" spc="300">
                <a:ln w="9525">
                  <a:solidFill>
                    <a:schemeClr val="bg1"/>
                  </a:solidFill>
                </a:ln>
                <a:solidFill>
                  <a:schemeClr val="bg1"/>
                </a:solidFill>
              </a:rPr>
            </a:br>
            <a:r>
              <a:rPr lang="ja-JP" altLang="en-US" sz="3200" spc="300">
                <a:ln w="9525">
                  <a:solidFill>
                    <a:schemeClr val="bg1"/>
                  </a:solidFill>
                </a:ln>
                <a:solidFill>
                  <a:schemeClr val="bg1"/>
                </a:solidFill>
              </a:rPr>
              <a:t>関連取組一覧</a:t>
            </a:r>
          </a:p>
        </p:txBody>
      </p:sp>
      <p:sp>
        <p:nvSpPr>
          <p:cNvPr id="5" name="スライド番号プレースホルダー 2">
            <a:extLst>
              <a:ext uri="{FF2B5EF4-FFF2-40B4-BE49-F238E27FC236}">
                <a16:creationId xmlns:a16="http://schemas.microsoft.com/office/drawing/2014/main" id="{81C6A4B8-F8F7-74DA-84DB-40F590160918}"/>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z="1200" smtClean="0">
                <a:latin typeface="Yu Gothic UI" panose="020B0500000000000000" pitchFamily="50" charset="-128"/>
                <a:ea typeface="Yu Gothic UI" panose="020B0500000000000000" pitchFamily="50" charset="-128"/>
              </a:rPr>
              <a:t>109</a:t>
            </a:fld>
            <a:endParaRPr kumimoji="1" lang="en-GB" sz="120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536047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C8A7B7A-CBDB-69B7-0732-74D1FAA1ECCB}"/>
              </a:ext>
            </a:extLst>
          </p:cNvPr>
          <p:cNvSpPr>
            <a:spLocks noGrp="1"/>
          </p:cNvSpPr>
          <p:nvPr>
            <p:ph type="title"/>
          </p:nvPr>
        </p:nvSpPr>
        <p:spPr/>
        <p:txBody>
          <a:bodyPr/>
          <a:lstStyle/>
          <a:p>
            <a:r>
              <a:rPr lang="ja-JP" altLang="en-US"/>
              <a:t>関連取組一覧</a:t>
            </a:r>
          </a:p>
        </p:txBody>
      </p:sp>
      <p:sp>
        <p:nvSpPr>
          <p:cNvPr id="7" name="正方形/長方形 6">
            <a:extLst>
              <a:ext uri="{FF2B5EF4-FFF2-40B4-BE49-F238E27FC236}">
                <a16:creationId xmlns:a16="http://schemas.microsoft.com/office/drawing/2014/main" id="{29D941EE-7C70-C335-5374-EB966D54EC86}"/>
              </a:ext>
            </a:extLst>
          </p:cNvPr>
          <p:cNvSpPr/>
          <p:nvPr/>
        </p:nvSpPr>
        <p:spPr>
          <a:xfrm>
            <a:off x="386481" y="195199"/>
            <a:ext cx="82446" cy="294659"/>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graphicFrame>
        <p:nvGraphicFramePr>
          <p:cNvPr id="9" name="表 8">
            <a:extLst>
              <a:ext uri="{FF2B5EF4-FFF2-40B4-BE49-F238E27FC236}">
                <a16:creationId xmlns:a16="http://schemas.microsoft.com/office/drawing/2014/main" id="{9B7F1DFD-88FA-5020-EEA5-48002BBBD94B}"/>
              </a:ext>
            </a:extLst>
          </p:cNvPr>
          <p:cNvGraphicFramePr>
            <a:graphicFrameLocks noGrp="1"/>
          </p:cNvGraphicFramePr>
          <p:nvPr>
            <p:extLst>
              <p:ext uri="{D42A27DB-BD31-4B8C-83A1-F6EECF244321}">
                <p14:modId xmlns:p14="http://schemas.microsoft.com/office/powerpoint/2010/main" val="1355617570"/>
              </p:ext>
            </p:extLst>
          </p:nvPr>
        </p:nvGraphicFramePr>
        <p:xfrm>
          <a:off x="186255" y="540000"/>
          <a:ext cx="9533490" cy="5928360"/>
        </p:xfrm>
        <a:graphic>
          <a:graphicData uri="http://schemas.openxmlformats.org/drawingml/2006/table">
            <a:tbl>
              <a:tblPr firstRow="1" bandRow="1">
                <a:tableStyleId>{F5AB1C69-6EDB-4FF4-983F-18BD219EF322}</a:tableStyleId>
              </a:tblPr>
              <a:tblGrid>
                <a:gridCol w="1721490">
                  <a:extLst>
                    <a:ext uri="{9D8B030D-6E8A-4147-A177-3AD203B41FA5}">
                      <a16:colId xmlns:a16="http://schemas.microsoft.com/office/drawing/2014/main" val="1715267274"/>
                    </a:ext>
                  </a:extLst>
                </a:gridCol>
                <a:gridCol w="5508000">
                  <a:extLst>
                    <a:ext uri="{9D8B030D-6E8A-4147-A177-3AD203B41FA5}">
                      <a16:colId xmlns:a16="http://schemas.microsoft.com/office/drawing/2014/main" val="1305526847"/>
                    </a:ext>
                  </a:extLst>
                </a:gridCol>
                <a:gridCol w="576000">
                  <a:extLst>
                    <a:ext uri="{9D8B030D-6E8A-4147-A177-3AD203B41FA5}">
                      <a16:colId xmlns:a16="http://schemas.microsoft.com/office/drawing/2014/main" val="3647563801"/>
                    </a:ext>
                  </a:extLst>
                </a:gridCol>
                <a:gridCol w="576000">
                  <a:extLst>
                    <a:ext uri="{9D8B030D-6E8A-4147-A177-3AD203B41FA5}">
                      <a16:colId xmlns:a16="http://schemas.microsoft.com/office/drawing/2014/main" val="2787253252"/>
                    </a:ext>
                  </a:extLst>
                </a:gridCol>
                <a:gridCol w="576000">
                  <a:extLst>
                    <a:ext uri="{9D8B030D-6E8A-4147-A177-3AD203B41FA5}">
                      <a16:colId xmlns:a16="http://schemas.microsoft.com/office/drawing/2014/main" val="2849308545"/>
                    </a:ext>
                  </a:extLst>
                </a:gridCol>
                <a:gridCol w="576000">
                  <a:extLst>
                    <a:ext uri="{9D8B030D-6E8A-4147-A177-3AD203B41FA5}">
                      <a16:colId xmlns:a16="http://schemas.microsoft.com/office/drawing/2014/main" val="3718044046"/>
                    </a:ext>
                  </a:extLst>
                </a:gridCol>
              </a:tblGrid>
              <a:tr h="241330">
                <a:tc>
                  <a:txBody>
                    <a:bodyPr/>
                    <a:lstStyle/>
                    <a:p>
                      <a:pPr algn="ctr"/>
                      <a:r>
                        <a:rPr kumimoji="1" lang="ja-JP" altLang="en-US" sz="1200"/>
                        <a:t>取組名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1200"/>
                        <a:t>取組概要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800">
                          <a:solidFill>
                            <a:schemeClr val="bg1"/>
                          </a:solidFill>
                        </a:rPr>
                        <a:t>サービス</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800">
                          <a:solidFill>
                            <a:schemeClr val="bg1"/>
                          </a:solidFill>
                        </a:rPr>
                        <a:t>都市・</a:t>
                      </a:r>
                      <a:endParaRPr kumimoji="1" lang="en-US" altLang="ja-JP" sz="800">
                        <a:solidFill>
                          <a:schemeClr val="bg1"/>
                        </a:solidFill>
                      </a:endParaRPr>
                    </a:p>
                    <a:p>
                      <a:pPr algn="ctr"/>
                      <a:r>
                        <a:rPr kumimoji="1" lang="ja-JP" altLang="en-US" sz="800">
                          <a:solidFill>
                            <a:schemeClr val="bg1"/>
                          </a:solidFill>
                        </a:rPr>
                        <a:t>まち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800">
                          <a:solidFill>
                            <a:schemeClr val="bg1"/>
                          </a:solidFill>
                        </a:rPr>
                        <a:t>行政</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800">
                          <a:solidFill>
                            <a:schemeClr val="bg1"/>
                          </a:solidFill>
                        </a:rPr>
                        <a:t>仕組み</a:t>
                      </a:r>
                      <a:endParaRPr kumimoji="1" lang="en-US" altLang="ja-JP" sz="800">
                        <a:solidFill>
                          <a:schemeClr val="bg1"/>
                        </a:solidFill>
                      </a:endParaRPr>
                    </a:p>
                    <a:p>
                      <a:pPr algn="ctr"/>
                      <a:r>
                        <a:rPr kumimoji="1" lang="ja-JP" altLang="en-US" sz="800">
                          <a:solidFill>
                            <a:schemeClr val="bg1"/>
                          </a:solidFill>
                        </a:rPr>
                        <a:t>づくり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911596756"/>
                  </a:ext>
                </a:extLst>
              </a:tr>
              <a:tr h="175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a:solidFill>
                            <a:schemeClr val="dk1"/>
                          </a:solidFill>
                          <a:latin typeface="+mn-lt"/>
                          <a:ea typeface="+mn-ea"/>
                          <a:cs typeface="+mn-cs"/>
                        </a:rPr>
                        <a:t>マイナンバー・マイナンバーカードの活用シーンを拡大</a:t>
                      </a:r>
                      <a:endParaRPr kumimoji="1" lang="ja-JP" altLang="en-US" sz="1800" b="0" i="0" u="none" strike="noStrike" kern="1200" baseline="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tcPr>
                </a:tc>
                <a:tc>
                  <a:txBody>
                    <a:bodyPr/>
                    <a:lstStyle/>
                    <a:p>
                      <a:pPr marL="171450" indent="-171450" algn="l">
                        <a:buFont typeface="Wingdings" panose="05000000000000000000" pitchFamily="2" charset="2"/>
                        <a:buChar char="Ø"/>
                      </a:pPr>
                      <a:r>
                        <a:rPr kumimoji="1" lang="ja-JP" altLang="en-US" sz="900" b="0" i="0" kern="1200">
                          <a:solidFill>
                            <a:schemeClr val="dk1"/>
                          </a:solidFill>
                          <a:effectLst/>
                          <a:latin typeface="+mn-ea"/>
                          <a:ea typeface="+mn-ea"/>
                          <a:cs typeface="+mn-cs"/>
                        </a:rPr>
                        <a:t>マイナンバーカードの利便性を周知広報するとともに、活用シーンの拡大に向けて検討・実装を推進</a:t>
                      </a:r>
                      <a:endParaRPr kumimoji="1" lang="en-US" altLang="ja-JP" sz="900" b="0" i="0" kern="1200">
                        <a:solidFill>
                          <a:schemeClr val="dk1"/>
                        </a:solidFill>
                        <a:effectLst/>
                        <a:latin typeface="+mn-ea"/>
                        <a:ea typeface="+mn-ea"/>
                        <a:cs typeface="+mn-cs"/>
                      </a:endParaRPr>
                    </a:p>
                    <a:p>
                      <a:pPr marL="171450" indent="-171450" algn="l">
                        <a:buFont typeface="Wingdings" panose="05000000000000000000" pitchFamily="2" charset="2"/>
                        <a:buChar char="Ø"/>
                      </a:pPr>
                      <a:endParaRPr kumimoji="1" lang="en-US" altLang="ja-JP" sz="900" b="0" i="0" kern="1200">
                        <a:solidFill>
                          <a:schemeClr val="dk1"/>
                        </a:solidFill>
                        <a:effectLst/>
                        <a:latin typeface="+mn-ea"/>
                        <a:ea typeface="+mn-ea"/>
                        <a:cs typeface="+mn-cs"/>
                      </a:endParaRPr>
                    </a:p>
                    <a:p>
                      <a:pPr marL="0" indent="0" algn="l">
                        <a:buFont typeface="Wingdings" panose="05000000000000000000" pitchFamily="2" charset="2"/>
                        <a:buNone/>
                      </a:pPr>
                      <a:r>
                        <a:rPr kumimoji="1" lang="en-US" altLang="ja-JP" sz="900" b="0" i="0" kern="1200">
                          <a:solidFill>
                            <a:schemeClr val="dk1"/>
                          </a:solidFill>
                          <a:effectLst/>
                          <a:latin typeface="+mn-ea"/>
                          <a:ea typeface="+mn-ea"/>
                          <a:cs typeface="+mn-cs"/>
                        </a:rPr>
                        <a:t>【</a:t>
                      </a:r>
                      <a:r>
                        <a:rPr kumimoji="1" lang="ja-JP" altLang="en-US" sz="900" b="0" i="0" kern="1200">
                          <a:solidFill>
                            <a:schemeClr val="dk1"/>
                          </a:solidFill>
                          <a:effectLst/>
                          <a:latin typeface="+mn-ea"/>
                          <a:ea typeface="+mn-ea"/>
                          <a:cs typeface="+mn-cs"/>
                        </a:rPr>
                        <a:t>関連取組</a:t>
                      </a:r>
                      <a:r>
                        <a:rPr kumimoji="1" lang="en-US" altLang="ja-JP" sz="900" b="0" i="0" kern="1200">
                          <a:solidFill>
                            <a:schemeClr val="dk1"/>
                          </a:solidFill>
                          <a:effectLst/>
                          <a:latin typeface="+mn-ea"/>
                          <a:ea typeface="+mn-ea"/>
                          <a:cs typeface="+mn-cs"/>
                        </a:rPr>
                        <a:t>】</a:t>
                      </a:r>
                    </a:p>
                    <a:p>
                      <a:pPr marL="0" indent="0" algn="l">
                        <a:buFont typeface="Wingdings" panose="05000000000000000000" pitchFamily="2" charset="2"/>
                        <a:buNone/>
                      </a:pPr>
                      <a:r>
                        <a:rPr kumimoji="1" lang="ja-JP" altLang="en-US" sz="900" b="0" i="0" kern="1200">
                          <a:solidFill>
                            <a:schemeClr val="dk1"/>
                          </a:solidFill>
                          <a:effectLst/>
                          <a:latin typeface="+mn-ea"/>
                          <a:ea typeface="+mn-ea"/>
                          <a:cs typeface="+mn-cs"/>
                        </a:rPr>
                        <a:t>・窓口で待たずに簡単 セルフ転出届（</a:t>
                      </a:r>
                      <a:r>
                        <a:rPr kumimoji="1" lang="en-US" altLang="ja-JP" sz="900" b="0" i="0" kern="1200">
                          <a:solidFill>
                            <a:schemeClr val="dk1"/>
                          </a:solidFill>
                          <a:effectLst/>
                          <a:latin typeface="+mn-ea"/>
                          <a:ea typeface="+mn-ea"/>
                          <a:cs typeface="+mn-cs"/>
                        </a:rPr>
                        <a:t>P37</a:t>
                      </a:r>
                      <a:r>
                        <a:rPr kumimoji="1" lang="ja-JP" altLang="en-US" sz="900" b="0" i="0" kern="1200">
                          <a:solidFill>
                            <a:schemeClr val="dk1"/>
                          </a:solidFill>
                          <a:effectLst/>
                          <a:latin typeface="+mn-ea"/>
                          <a:ea typeface="+mn-ea"/>
                          <a:cs typeface="+mn-cs"/>
                        </a:rPr>
                        <a:t>参照）</a:t>
                      </a:r>
                      <a:endParaRPr kumimoji="1" lang="en-US" altLang="ja-JP" sz="900" b="0" i="0" kern="1200">
                        <a:solidFill>
                          <a:schemeClr val="dk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kern="1200">
                          <a:solidFill>
                            <a:schemeClr val="dk1"/>
                          </a:solidFill>
                          <a:effectLst/>
                          <a:latin typeface="+mn-ea"/>
                          <a:ea typeface="+mn-ea"/>
                          <a:cs typeface="+mn-cs"/>
                        </a:rPr>
                        <a:t>・</a:t>
                      </a:r>
                      <a:r>
                        <a:rPr lang="ja-JP" altLang="en-US" sz="900">
                          <a:solidFill>
                            <a:schemeClr val="tx1"/>
                          </a:solidFill>
                          <a:latin typeface="+mn-ea"/>
                          <a:ea typeface="+mn-ea"/>
                        </a:rPr>
                        <a:t>マイナンバーカードを活用して申請手続きを簡単に（</a:t>
                      </a:r>
                      <a:r>
                        <a:rPr lang="en-US" altLang="ja-JP" sz="900">
                          <a:solidFill>
                            <a:schemeClr val="tx1"/>
                          </a:solidFill>
                          <a:latin typeface="+mn-ea"/>
                          <a:ea typeface="+mn-ea"/>
                        </a:rPr>
                        <a:t>P38</a:t>
                      </a:r>
                      <a:r>
                        <a:rPr lang="ja-JP" altLang="en-US" sz="900">
                          <a:solidFill>
                            <a:schemeClr val="tx1"/>
                          </a:solidFill>
                        </a:rPr>
                        <a:t>参照）</a:t>
                      </a:r>
                      <a:endParaRPr kumimoji="1" lang="en-US" altLang="ja-JP" sz="900" b="0" i="0" kern="1200">
                        <a:solidFill>
                          <a:schemeClr val="dk1"/>
                        </a:solidFill>
                        <a:effectLst/>
                        <a:latin typeface="+mn-lt"/>
                        <a:ea typeface="+mn-ea"/>
                        <a:cs typeface="+mn-cs"/>
                      </a:endParaRPr>
                    </a:p>
                    <a:p>
                      <a:pPr marL="0" indent="0" algn="l">
                        <a:buFont typeface="Wingdings" panose="05000000000000000000" pitchFamily="2" charset="2"/>
                        <a:buNone/>
                      </a:pPr>
                      <a:r>
                        <a:rPr kumimoji="1" lang="ja-JP" altLang="en-US" sz="900" b="0" i="0" kern="1200">
                          <a:solidFill>
                            <a:schemeClr val="dk1"/>
                          </a:solidFill>
                          <a:effectLst/>
                          <a:latin typeface="+mn-ea"/>
                          <a:ea typeface="+mn-ea"/>
                          <a:cs typeface="+mn-cs"/>
                        </a:rPr>
                        <a:t>・</a:t>
                      </a:r>
                      <a:r>
                        <a:rPr lang="ja-JP" altLang="en-US" sz="900">
                          <a:solidFill>
                            <a:schemeClr val="tx1"/>
                          </a:solidFill>
                          <a:latin typeface="+mn-ea"/>
                          <a:ea typeface="+mn-ea"/>
                        </a:rPr>
                        <a:t>住民票などの証明書の取得をスピーディーに（</a:t>
                      </a:r>
                      <a:r>
                        <a:rPr lang="en-US" altLang="ja-JP" sz="900">
                          <a:solidFill>
                            <a:schemeClr val="tx1"/>
                          </a:solidFill>
                          <a:latin typeface="+mn-ea"/>
                          <a:ea typeface="+mn-ea"/>
                        </a:rPr>
                        <a:t>P39</a:t>
                      </a:r>
                      <a:r>
                        <a:rPr lang="ja-JP" altLang="en-US" sz="900">
                          <a:solidFill>
                            <a:schemeClr val="tx1"/>
                          </a:solidFill>
                          <a:latin typeface="+mn-ea"/>
                          <a:ea typeface="+mn-ea"/>
                        </a:rPr>
                        <a:t>参照）</a:t>
                      </a:r>
                      <a:endParaRPr kumimoji="1" lang="en-US" altLang="ja-JP" sz="900" b="0" i="0" kern="1200">
                        <a:solidFill>
                          <a:schemeClr val="dk1"/>
                        </a:solidFill>
                        <a:effectLst/>
                        <a:latin typeface="+mn-ea"/>
                        <a:ea typeface="+mn-ea"/>
                        <a:cs typeface="+mn-cs"/>
                      </a:endParaRPr>
                    </a:p>
                  </a:txBody>
                  <a:tcPr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t>○</a:t>
                      </a: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a:p>
                  </a:txBody>
                  <a:tcPr anchor="ctr">
                    <a:lnT w="12700" cap="flat" cmpd="sng" algn="ctr">
                      <a:solidFill>
                        <a:schemeClr val="bg1"/>
                      </a:solidFill>
                      <a:prstDash val="solid"/>
                      <a:round/>
                      <a:headEnd type="none" w="med" len="med"/>
                      <a:tailEnd type="none" w="med" len="med"/>
                    </a:lnT>
                  </a:tcPr>
                </a:tc>
                <a:tc>
                  <a:txBody>
                    <a:bodyPr/>
                    <a:lstStyle/>
                    <a:p>
                      <a:pPr algn="ctr"/>
                      <a:endParaRPr kumimoji="1" lang="en-US" altLang="ja-JP" sz="1200"/>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73071053"/>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baseline="0">
                          <a:solidFill>
                            <a:srgbClr val="000000"/>
                          </a:solidFill>
                        </a:rPr>
                        <a:t>オープンデータの推進</a:t>
                      </a:r>
                      <a:endParaRPr kumimoji="1" lang="ja-JP" altLang="en-US" sz="1200"/>
                    </a:p>
                  </a:txBody>
                  <a:tcPr anchor="ctr"/>
                </a:tc>
                <a:tc>
                  <a:txBody>
                    <a:bodyPr/>
                    <a:lstStyle/>
                    <a:p>
                      <a:pPr marL="171450" indent="-171450" algn="l">
                        <a:buFont typeface="Wingdings" panose="05000000000000000000" pitchFamily="2" charset="2"/>
                        <a:buChar char="Ø"/>
                      </a:pPr>
                      <a:r>
                        <a:rPr kumimoji="1" lang="ja-JP" altLang="en-US" sz="900">
                          <a:latin typeface="+mn-lt"/>
                        </a:rPr>
                        <a:t>商用利用や二次利用が可能なオープンデータを提供及びポータルサイトで可視化・公開を推進することで、事業者の活用を促し、イノベーションや官民協働を支援</a:t>
                      </a:r>
                      <a:endParaRPr kumimoji="1" lang="en-US" altLang="ja-JP" sz="900">
                        <a:latin typeface="+mn-lt"/>
                      </a:endParaRPr>
                    </a:p>
                    <a:p>
                      <a:pPr marL="0" indent="0" algn="l">
                        <a:buFont typeface="Wingdings" panose="05000000000000000000" pitchFamily="2" charset="2"/>
                        <a:buNone/>
                      </a:pPr>
                      <a:r>
                        <a:rPr kumimoji="1" lang="ja-JP" altLang="en-US" sz="900">
                          <a:latin typeface="+mn-lt"/>
                        </a:rPr>
                        <a:t>　  </a:t>
                      </a:r>
                      <a:r>
                        <a:rPr lang="ja-JP" altLang="en-US" sz="900">
                          <a:hlinkClick r:id="rId2"/>
                        </a:rPr>
                        <a:t>大阪市オープンデータポータルサイト</a:t>
                      </a:r>
                      <a:endParaRPr kumimoji="1" lang="en-US" altLang="ja-JP" sz="900">
                        <a:latin typeface="+mn-lt"/>
                      </a:endParaRPr>
                    </a:p>
                  </a:txBody>
                  <a:tcPr anchor="ctr"/>
                </a:tc>
                <a:tc>
                  <a:txBody>
                    <a:bodyPr/>
                    <a:lstStyle/>
                    <a:p>
                      <a:pPr algn="ctr"/>
                      <a:r>
                        <a:rPr kumimoji="1" lang="ja-JP" altLang="en-US" sz="1200"/>
                        <a:t>○</a:t>
                      </a:r>
                    </a:p>
                  </a:txBody>
                  <a:tcPr anchor="ctr"/>
                </a:tc>
                <a:tc>
                  <a:txBody>
                    <a:bodyPr/>
                    <a:lstStyle/>
                    <a:p>
                      <a:pPr algn="ctr"/>
                      <a:endParaRPr kumimoji="1" lang="ja-JP" altLang="en-US" sz="1200"/>
                    </a:p>
                  </a:txBody>
                  <a:tcPr anchor="ctr"/>
                </a:tc>
                <a:tc>
                  <a:txBody>
                    <a:bodyPr/>
                    <a:lstStyle/>
                    <a:p>
                      <a:pPr algn="ctr"/>
                      <a:endParaRPr kumimoji="1" lang="ja-JP" altLang="en-US" sz="1200"/>
                    </a:p>
                  </a:txBody>
                  <a:tcPr anchor="ctr"/>
                </a:tc>
                <a:tc>
                  <a:txBody>
                    <a:bodyPr/>
                    <a:lstStyle/>
                    <a:p>
                      <a:pPr algn="ctr"/>
                      <a:endParaRPr kumimoji="1" lang="en-US" altLang="ja-JP" sz="1200"/>
                    </a:p>
                    <a:p>
                      <a:pPr algn="ctr"/>
                      <a:endParaRPr kumimoji="1" lang="en-US" altLang="ja-JP" sz="1200"/>
                    </a:p>
                    <a:p>
                      <a:pPr algn="ctr"/>
                      <a:endParaRPr kumimoji="1" lang="en-US" altLang="ja-JP" sz="1200"/>
                    </a:p>
                    <a:p>
                      <a:pPr algn="ctr"/>
                      <a:endParaRPr kumimoji="1" lang="en-US" altLang="ja-JP" sz="1200"/>
                    </a:p>
                  </a:txBody>
                  <a:tcPr anchor="ctr"/>
                </a:tc>
                <a:extLst>
                  <a:ext uri="{0D108BD9-81ED-4DB2-BD59-A6C34878D82A}">
                    <a16:rowId xmlns:a16="http://schemas.microsoft.com/office/drawing/2014/main" val="3951088981"/>
                  </a:ext>
                </a:extLst>
              </a:tr>
              <a:tr h="241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a:solidFill>
                            <a:schemeClr val="dk1"/>
                          </a:solidFill>
                          <a:latin typeface="+mn-lt"/>
                          <a:ea typeface="+mn-ea"/>
                          <a:cs typeface="+mn-cs"/>
                        </a:rPr>
                        <a:t>誰もがデジタルの恩恵を</a:t>
                      </a:r>
                    </a:p>
                  </a:txBody>
                  <a:tcPr anchor="ctr"/>
                </a:tc>
                <a:tc>
                  <a:txBody>
                    <a:bodyPr/>
                    <a:lstStyle/>
                    <a:p>
                      <a:pPr marL="171450" marR="0" lvl="2" indent="-171450" algn="l" defTabSz="914400" rtl="0" eaLnBrk="1" fontAlgn="auto" latinLnBrk="0" hangingPunct="1">
                        <a:lnSpc>
                          <a:spcPts val="1200"/>
                        </a:lnSpc>
                        <a:spcBef>
                          <a:spcPts val="0"/>
                        </a:spcBef>
                        <a:spcAft>
                          <a:spcPts val="600"/>
                        </a:spcAft>
                        <a:buClrTx/>
                        <a:buSzTx/>
                        <a:buFont typeface="Wingdings" panose="05000000000000000000" pitchFamily="2" charset="2"/>
                        <a:buChar char="Ø"/>
                        <a:tabLst>
                          <a:tab pos="361950" algn="l"/>
                        </a:tabLst>
                        <a:defRPr/>
                      </a:pPr>
                      <a:r>
                        <a:rPr kumimoji="1" lang="ja-JP" altLang="en-US" sz="900" b="0" i="0" kern="1200">
                          <a:solidFill>
                            <a:schemeClr val="dk1"/>
                          </a:solidFill>
                          <a:effectLst/>
                          <a:latin typeface="+mn-lt"/>
                          <a:ea typeface="+mn-ea"/>
                          <a:cs typeface="+mn-cs"/>
                        </a:rPr>
                        <a:t>デジタル技術の利活用により、年齢、障がいの有無、国籍、経済的な理由等に関わらず、誰一人取り残されないかたちで、個々人の多種多様な環境やニーズを踏まえて、利用者目線できめ細かく対応し、誰もがデジタル化の恩恵を享受できる社会の実現に向けた取組を実施</a:t>
                      </a:r>
                      <a:endParaRPr kumimoji="1" lang="en-US" altLang="ja-JP" sz="900" b="0" i="0" kern="1200">
                        <a:solidFill>
                          <a:schemeClr val="dk1"/>
                        </a:solidFill>
                        <a:effectLst/>
                        <a:latin typeface="+mn-lt"/>
                        <a:ea typeface="+mn-ea"/>
                        <a:cs typeface="+mn-cs"/>
                      </a:endParaRPr>
                    </a:p>
                    <a:p>
                      <a:pPr marL="0" indent="0" algn="l">
                        <a:buFont typeface="Wingdings" panose="05000000000000000000" pitchFamily="2" charset="2"/>
                        <a:buNone/>
                      </a:pPr>
                      <a:r>
                        <a:rPr kumimoji="1" lang="en-US" altLang="ja-JP" sz="900" b="0" i="0" kern="1200">
                          <a:solidFill>
                            <a:schemeClr val="dk1"/>
                          </a:solidFill>
                          <a:effectLst/>
                          <a:latin typeface="+mn-lt"/>
                          <a:ea typeface="+mn-ea"/>
                          <a:cs typeface="+mn-cs"/>
                        </a:rPr>
                        <a:t>【</a:t>
                      </a:r>
                      <a:r>
                        <a:rPr kumimoji="1" lang="ja-JP" altLang="en-US" sz="900" b="0" i="0" kern="1200">
                          <a:solidFill>
                            <a:schemeClr val="dk1"/>
                          </a:solidFill>
                          <a:effectLst/>
                          <a:latin typeface="+mn-lt"/>
                          <a:ea typeface="+mn-ea"/>
                          <a:cs typeface="+mn-cs"/>
                        </a:rPr>
                        <a:t>関連取組</a:t>
                      </a:r>
                      <a:r>
                        <a:rPr kumimoji="1" lang="en-US" altLang="ja-JP" sz="900" b="0" i="0" kern="120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kern="1200">
                          <a:solidFill>
                            <a:schemeClr val="dk1"/>
                          </a:solidFill>
                          <a:effectLst/>
                          <a:latin typeface="+mn-lt"/>
                          <a:ea typeface="+mn-ea"/>
                          <a:cs typeface="+mn-cs"/>
                        </a:rPr>
                        <a:t>・</a:t>
                      </a:r>
                      <a:r>
                        <a:rPr kumimoji="1" lang="ja-JP" altLang="en-US" sz="900"/>
                        <a:t>みんなにやさしい音声認識サービスの提供</a:t>
                      </a:r>
                      <a:r>
                        <a:rPr lang="ja-JP" altLang="en-US" sz="900">
                          <a:solidFill>
                            <a:schemeClr val="tx1"/>
                          </a:solidFill>
                        </a:rPr>
                        <a:t>（</a:t>
                      </a:r>
                      <a:r>
                        <a:rPr lang="en-US" altLang="ja-JP" sz="900">
                          <a:solidFill>
                            <a:schemeClr val="tx1"/>
                          </a:solidFill>
                          <a:latin typeface="+mn-ea"/>
                          <a:ea typeface="+mn-ea"/>
                        </a:rPr>
                        <a:t>P41</a:t>
                      </a:r>
                      <a:r>
                        <a:rPr lang="ja-JP" altLang="en-US" sz="900">
                          <a:solidFill>
                            <a:schemeClr val="tx1"/>
                          </a:solidFill>
                        </a:rPr>
                        <a:t>参照）</a:t>
                      </a:r>
                      <a:endParaRPr kumimoji="1" lang="en-US" altLang="ja-JP" sz="9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kern="1200">
                          <a:solidFill>
                            <a:schemeClr val="dk1"/>
                          </a:solidFill>
                          <a:effectLst/>
                          <a:latin typeface="+mn-ea"/>
                          <a:ea typeface="+mn-ea"/>
                          <a:cs typeface="+mn-cs"/>
                        </a:rPr>
                        <a:t>・</a:t>
                      </a:r>
                      <a:r>
                        <a:rPr kumimoji="1" lang="en-US" altLang="ja-JP" sz="900">
                          <a:latin typeface="+mn-ea"/>
                          <a:ea typeface="+mn-ea"/>
                        </a:rPr>
                        <a:t>AI</a:t>
                      </a:r>
                      <a:r>
                        <a:rPr kumimoji="1" lang="ja-JP" altLang="en-US" sz="900">
                          <a:latin typeface="+mn-ea"/>
                          <a:ea typeface="+mn-ea"/>
                        </a:rPr>
                        <a:t>音声認識技術（</a:t>
                      </a:r>
                      <a:r>
                        <a:rPr kumimoji="1" lang="en-US" altLang="ja-JP" sz="900">
                          <a:latin typeface="+mn-ea"/>
                          <a:ea typeface="+mn-ea"/>
                        </a:rPr>
                        <a:t>AI</a:t>
                      </a:r>
                      <a:r>
                        <a:rPr kumimoji="1" lang="ja-JP" altLang="en-US" sz="900">
                          <a:latin typeface="+mn-ea"/>
                          <a:ea typeface="+mn-ea"/>
                        </a:rPr>
                        <a:t>電話）を活用した</a:t>
                      </a:r>
                      <a:r>
                        <a:rPr kumimoji="1" lang="ja-JP" altLang="en-US" sz="900"/>
                        <a:t>各種相談予約自動受付</a:t>
                      </a:r>
                      <a:r>
                        <a:rPr lang="ja-JP" altLang="en-US" sz="900">
                          <a:solidFill>
                            <a:schemeClr val="tx1"/>
                          </a:solidFill>
                        </a:rPr>
                        <a:t>（</a:t>
                      </a:r>
                      <a:r>
                        <a:rPr lang="en-US" altLang="ja-JP" sz="900">
                          <a:solidFill>
                            <a:schemeClr val="tx1"/>
                          </a:solidFill>
                          <a:latin typeface="+mn-ea"/>
                          <a:ea typeface="+mn-ea"/>
                        </a:rPr>
                        <a:t>P62</a:t>
                      </a:r>
                      <a:r>
                        <a:rPr lang="ja-JP" altLang="en-US" sz="900">
                          <a:solidFill>
                            <a:schemeClr val="tx1"/>
                          </a:solidFill>
                        </a:rPr>
                        <a:t>参照）</a:t>
                      </a:r>
                      <a:endParaRPr lang="en-US" altLang="ja-JP" sz="90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i="0" kern="1200">
                          <a:solidFill>
                            <a:schemeClr val="dk1"/>
                          </a:solidFill>
                          <a:effectLst/>
                          <a:latin typeface="+mn-lt"/>
                          <a:ea typeface="+mn-ea"/>
                          <a:cs typeface="+mn-cs"/>
                        </a:rPr>
                        <a:t>・身近な場所や地域でデジタル機器・サービスの利用に関して学べる・相談できるスマートフォン教室・講座</a:t>
                      </a:r>
                      <a:endParaRPr kumimoji="1" lang="en-US" altLang="ja-JP" sz="900" b="0" i="0" kern="1200">
                        <a:solidFill>
                          <a:schemeClr val="dk1"/>
                        </a:solidFill>
                        <a:effectLst/>
                        <a:latin typeface="+mn-lt"/>
                        <a:ea typeface="+mn-ea"/>
                        <a:cs typeface="+mn-cs"/>
                      </a:endParaRPr>
                    </a:p>
                    <a:p>
                      <a:pPr marL="0" indent="0" algn="l">
                        <a:buFont typeface="Wingdings" panose="05000000000000000000" pitchFamily="2" charset="2"/>
                        <a:buNone/>
                      </a:pPr>
                      <a:r>
                        <a:rPr kumimoji="1" lang="ja-JP" altLang="en-US" sz="900" b="0" i="0" kern="1200">
                          <a:solidFill>
                            <a:schemeClr val="dk1"/>
                          </a:solidFill>
                          <a:effectLst/>
                          <a:latin typeface="+mn-lt"/>
                          <a:ea typeface="+mn-ea"/>
                          <a:cs typeface="+mn-cs"/>
                        </a:rPr>
                        <a:t>・</a:t>
                      </a:r>
                      <a:r>
                        <a:rPr kumimoji="1" lang="ja-JP" altLang="en-US" sz="900" b="0" i="0" kern="1200">
                          <a:solidFill>
                            <a:schemeClr val="dk1"/>
                          </a:solidFill>
                          <a:effectLst/>
                          <a:latin typeface="+mn-ea"/>
                          <a:ea typeface="+mn-ea"/>
                          <a:cs typeface="+mn-cs"/>
                        </a:rPr>
                        <a:t>各</a:t>
                      </a:r>
                      <a:r>
                        <a:rPr kumimoji="1" lang="ja-JP" altLang="en-US" sz="900" b="0" kern="0">
                          <a:solidFill>
                            <a:prstClr val="black"/>
                          </a:solidFill>
                          <a:latin typeface="+mn-ea"/>
                          <a:ea typeface="+mn-ea"/>
                        </a:rPr>
                        <a:t>区役所に設置したタブレット端末による</a:t>
                      </a:r>
                      <a:r>
                        <a:rPr kumimoji="1" lang="ja-JP" altLang="en-US" sz="900" i="0" u="none" strike="noStrike" kern="0" cap="none" spc="0" normalizeH="0" baseline="0" noProof="0">
                          <a:ln>
                            <a:noFill/>
                          </a:ln>
                          <a:solidFill>
                            <a:schemeClr val="tx1"/>
                          </a:solidFill>
                          <a:effectLst/>
                          <a:uLnTx/>
                          <a:uFillTx/>
                          <a:latin typeface="+mn-ea"/>
                          <a:ea typeface="+mn-ea"/>
                          <a:cs typeface="+mn-cs"/>
                        </a:rPr>
                        <a:t>遠隔手話通訳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t>○</a:t>
                      </a:r>
                    </a:p>
                  </a:txBody>
                  <a:tcPr anchor="ctr"/>
                </a:tc>
                <a:tc>
                  <a:txBody>
                    <a:bodyPr/>
                    <a:lstStyle/>
                    <a:p>
                      <a:pPr algn="ctr"/>
                      <a:endParaRPr kumimoji="1" lang="ja-JP" altLang="en-US" sz="1200"/>
                    </a:p>
                  </a:txBody>
                  <a:tcPr anchor="ctr"/>
                </a:tc>
                <a:tc>
                  <a:txBody>
                    <a:bodyPr/>
                    <a:lstStyle/>
                    <a:p>
                      <a:pPr algn="ctr"/>
                      <a:endParaRPr kumimoji="1" lang="ja-JP" altLang="en-US" sz="1200"/>
                    </a:p>
                  </a:txBody>
                  <a:tcPr anchor="ctr"/>
                </a:tc>
                <a:tc>
                  <a:txBody>
                    <a:bodyPr/>
                    <a:lstStyle/>
                    <a:p>
                      <a:pPr algn="ctr"/>
                      <a:endParaRPr kumimoji="1" lang="en-US" altLang="ja-JP" sz="1200"/>
                    </a:p>
                  </a:txBody>
                  <a:tcPr anchor="ctr"/>
                </a:tc>
                <a:extLst>
                  <a:ext uri="{0D108BD9-81ED-4DB2-BD59-A6C34878D82A}">
                    <a16:rowId xmlns:a16="http://schemas.microsoft.com/office/drawing/2014/main" val="709224015"/>
                  </a:ext>
                </a:extLst>
              </a:tr>
              <a:tr h="241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実証事業都市・大阪</a:t>
                      </a:r>
                    </a:p>
                  </a:txBody>
                  <a:tcPr anchor="ctr"/>
                </a:tc>
                <a:tc>
                  <a:txBody>
                    <a:bodyPr/>
                    <a:lstStyle/>
                    <a:p>
                      <a:pPr marL="171450" marR="0" lvl="2" indent="-171450" algn="l" defTabSz="914400" rtl="0" eaLnBrk="1" fontAlgn="auto" latinLnBrk="0" hangingPunct="1">
                        <a:lnSpc>
                          <a:spcPts val="1200"/>
                        </a:lnSpc>
                        <a:spcBef>
                          <a:spcPts val="0"/>
                        </a:spcBef>
                        <a:spcAft>
                          <a:spcPts val="600"/>
                        </a:spcAft>
                        <a:buClrTx/>
                        <a:buSzTx/>
                        <a:buFont typeface="Wingdings" panose="05000000000000000000" pitchFamily="2" charset="2"/>
                        <a:buChar char="Ø"/>
                        <a:tabLst>
                          <a:tab pos="361950" algn="l"/>
                        </a:tabLst>
                        <a:defRPr/>
                      </a:pPr>
                      <a:r>
                        <a:rPr kumimoji="1" lang="en-US" altLang="ja-JP" sz="900" b="0" i="0" kern="1200">
                          <a:solidFill>
                            <a:schemeClr val="dk1"/>
                          </a:solidFill>
                          <a:effectLst/>
                          <a:latin typeface="+mn-lt"/>
                          <a:ea typeface="+mn-ea"/>
                          <a:cs typeface="+mn-cs"/>
                        </a:rPr>
                        <a:t>2025</a:t>
                      </a:r>
                      <a:r>
                        <a:rPr kumimoji="1" lang="ja-JP" altLang="en-US" sz="900" b="0" i="0" kern="1200">
                          <a:solidFill>
                            <a:schemeClr val="dk1"/>
                          </a:solidFill>
                          <a:effectLst/>
                          <a:latin typeface="+mn-lt"/>
                          <a:ea typeface="+mn-ea"/>
                          <a:cs typeface="+mn-cs"/>
                        </a:rPr>
                        <a:t>年大阪・関西万博を見据え、大阪で革新的な実証実験を促進し新しいビジネスを生み出すため、「実証事業推進チーム大阪」を設置し、フィールド提供を通じて実証実験を推進。また、道路や上下水道分野で</a:t>
                      </a:r>
                      <a:r>
                        <a:rPr kumimoji="1" lang="en-US" altLang="ja-JP" sz="900" b="0" i="0" kern="1200">
                          <a:solidFill>
                            <a:schemeClr val="dk1"/>
                          </a:solidFill>
                          <a:effectLst/>
                          <a:latin typeface="+mn-lt"/>
                          <a:ea typeface="+mn-ea"/>
                          <a:cs typeface="+mn-cs"/>
                        </a:rPr>
                        <a:t>ICT</a:t>
                      </a:r>
                      <a:r>
                        <a:rPr kumimoji="1" lang="ja-JP" altLang="en-US" sz="900" b="0" i="0" kern="1200">
                          <a:solidFill>
                            <a:schemeClr val="dk1"/>
                          </a:solidFill>
                          <a:effectLst/>
                          <a:latin typeface="+mn-lt"/>
                          <a:ea typeface="+mn-ea"/>
                          <a:cs typeface="+mn-cs"/>
                        </a:rPr>
                        <a:t>を活用したアイデア等を企業や研究機関から募集し、実証実験や共同研究に繋げる。</a:t>
                      </a:r>
                      <a:endParaRPr kumimoji="1" lang="en-US" altLang="ja-JP" sz="900" b="0" i="0" kern="1200">
                        <a:solidFill>
                          <a:schemeClr val="dk1"/>
                        </a:solidFill>
                        <a:effectLst/>
                        <a:latin typeface="+mn-lt"/>
                        <a:ea typeface="+mn-ea"/>
                        <a:cs typeface="+mn-cs"/>
                      </a:endParaRPr>
                    </a:p>
                    <a:p>
                      <a:pPr marL="0" indent="0" algn="l">
                        <a:buFont typeface="Wingdings" panose="05000000000000000000" pitchFamily="2" charset="2"/>
                        <a:buNone/>
                      </a:pP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これまでの取組例</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b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b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・事業内容：大阪における空飛ぶクルマ社会実装に向けた実証実験 </a:t>
                      </a:r>
                      <a:b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b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実証期間：</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2023.3</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実証主体：丸紅㈱</a:t>
                      </a:r>
                      <a:endPar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indent="0" algn="l">
                        <a:buFont typeface="Wingdings" panose="05000000000000000000" pitchFamily="2" charset="2"/>
                        <a:buNone/>
                      </a:pP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実証場所：大阪城公園</a:t>
                      </a:r>
                      <a:b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br>
                      <a:b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b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・事業内容：</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3</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次元計測による地下埋設物</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3D</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都市モデルの更新実証</a:t>
                      </a:r>
                      <a:b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b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実証期間：</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2024.10</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2025.1</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実証主体：エヌ・ティ・ティ・インフラネット㈱　他</a:t>
                      </a:r>
                      <a:endPar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indent="0" algn="l">
                        <a:buFont typeface="Wingdings" panose="05000000000000000000" pitchFamily="2" charset="2"/>
                        <a:buNone/>
                      </a:pP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実証場所：大阪駅周辺　他</a:t>
                      </a:r>
                      <a:b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br>
                      <a:b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b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・事業内容：</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AI</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オンデマンド交通の社会実験</a:t>
                      </a:r>
                      <a:b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b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実証期間：</a:t>
                      </a:r>
                      <a:r>
                        <a:rPr kumimoji="1" lang="en-US" altLang="ja-JP"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Osaka Metro Group </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生野</a:t>
                      </a:r>
                      <a:r>
                        <a:rPr kumimoji="1" lang="ja-JP" altLang="en-US"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区</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・平野区</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2021.3</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2024.3 , (</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北</a:t>
                      </a:r>
                      <a:r>
                        <a:rPr kumimoji="1" lang="ja-JP" altLang="en-US"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区</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・福島区</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)2022.4</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2024.3</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a:t>
                      </a:r>
                      <a:r>
                        <a:rPr kumimoji="1" lang="en-US" altLang="ja-JP"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Community Mobility</a:t>
                      </a:r>
                      <a:r>
                        <a:rPr kumimoji="1" lang="ja-JP" altLang="en-US"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a:t>
                      </a:r>
                      <a:r>
                        <a:rPr kumimoji="1" lang="en-US" altLang="ja-JP"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ja-JP" altLang="en-US"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北区・福島区</a:t>
                      </a:r>
                      <a:r>
                        <a:rPr kumimoji="1" lang="en-US" altLang="ja-JP"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2022.4</a:t>
                      </a:r>
                      <a:r>
                        <a:rPr kumimoji="1" lang="ja-JP" altLang="en-US"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en-US" altLang="ja-JP"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2025.3</a:t>
                      </a:r>
                      <a:b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b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実証主体：</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Osaka Metro Group</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Community Mobility</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endParaRPr kumimoji="1" lang="en-US" altLang="ja-JP"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indent="0" algn="l">
                        <a:buFont typeface="Wingdings" panose="05000000000000000000" pitchFamily="2" charset="2"/>
                        <a:buNone/>
                      </a:pP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  実証場所：</a:t>
                      </a:r>
                      <a:r>
                        <a:rPr kumimoji="1" lang="ja-JP" altLang="en-US"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北区、福島区</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1" lang="ja-JP" altLang="en-US"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生野区、</a:t>
                      </a:r>
                      <a:r>
                        <a:rPr kumimoji="1" lang="ja-JP" altLang="en-US" sz="90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平野区</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t>○</a:t>
                      </a:r>
                    </a:p>
                  </a:txBody>
                  <a:tcPr anchor="ctr"/>
                </a:tc>
                <a:tc>
                  <a:txBody>
                    <a:bodyPr/>
                    <a:lstStyle/>
                    <a:p>
                      <a:pPr algn="ctr"/>
                      <a:endParaRPr kumimoji="1" lang="ja-JP" altLang="en-US" sz="1200"/>
                    </a:p>
                  </a:txBody>
                  <a:tcPr anchor="ctr"/>
                </a:tc>
                <a:tc>
                  <a:txBody>
                    <a:bodyPr/>
                    <a:lstStyle/>
                    <a:p>
                      <a:pPr algn="ctr"/>
                      <a:endParaRPr kumimoji="1" lang="en-US" altLang="ja-JP" sz="1200" dirty="0"/>
                    </a:p>
                  </a:txBody>
                  <a:tcPr anchor="ctr"/>
                </a:tc>
                <a:extLst>
                  <a:ext uri="{0D108BD9-81ED-4DB2-BD59-A6C34878D82A}">
                    <a16:rowId xmlns:a16="http://schemas.microsoft.com/office/drawing/2014/main" val="1924209737"/>
                  </a:ext>
                </a:extLst>
              </a:tr>
            </a:tbl>
          </a:graphicData>
        </a:graphic>
      </p:graphicFrame>
      <p:sp>
        <p:nvSpPr>
          <p:cNvPr id="2" name="スライド番号プレースホルダー 2">
            <a:extLst>
              <a:ext uri="{FF2B5EF4-FFF2-40B4-BE49-F238E27FC236}">
                <a16:creationId xmlns:a16="http://schemas.microsoft.com/office/drawing/2014/main" id="{AD49584B-7C71-54A6-C7FA-9F35BC29B2D1}"/>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110</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974658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C9D3F-341E-1CA0-0C9C-23C3C4888740}"/>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3714E843-99F0-346B-F97D-DF0374EECAF9}"/>
              </a:ext>
            </a:extLst>
          </p:cNvPr>
          <p:cNvSpPr>
            <a:spLocks noGrp="1"/>
          </p:cNvSpPr>
          <p:nvPr>
            <p:ph type="title"/>
          </p:nvPr>
        </p:nvSpPr>
        <p:spPr/>
        <p:txBody>
          <a:bodyPr/>
          <a:lstStyle/>
          <a:p>
            <a:r>
              <a:rPr lang="ja-JP" altLang="en-US"/>
              <a:t>関連取組一覧</a:t>
            </a:r>
          </a:p>
        </p:txBody>
      </p:sp>
      <p:sp>
        <p:nvSpPr>
          <p:cNvPr id="7" name="正方形/長方形 6">
            <a:extLst>
              <a:ext uri="{FF2B5EF4-FFF2-40B4-BE49-F238E27FC236}">
                <a16:creationId xmlns:a16="http://schemas.microsoft.com/office/drawing/2014/main" id="{B5E97ACF-3A1C-4A98-4455-B11334217B90}"/>
              </a:ext>
            </a:extLst>
          </p:cNvPr>
          <p:cNvSpPr/>
          <p:nvPr/>
        </p:nvSpPr>
        <p:spPr>
          <a:xfrm>
            <a:off x="386481" y="195199"/>
            <a:ext cx="82446" cy="294659"/>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graphicFrame>
        <p:nvGraphicFramePr>
          <p:cNvPr id="2" name="表 1">
            <a:extLst>
              <a:ext uri="{FF2B5EF4-FFF2-40B4-BE49-F238E27FC236}">
                <a16:creationId xmlns:a16="http://schemas.microsoft.com/office/drawing/2014/main" id="{61FF004B-FD9B-3D65-7CD5-3D1AD9EB451A}"/>
              </a:ext>
            </a:extLst>
          </p:cNvPr>
          <p:cNvGraphicFramePr>
            <a:graphicFrameLocks noGrp="1"/>
          </p:cNvGraphicFramePr>
          <p:nvPr>
            <p:extLst>
              <p:ext uri="{D42A27DB-BD31-4B8C-83A1-F6EECF244321}">
                <p14:modId xmlns:p14="http://schemas.microsoft.com/office/powerpoint/2010/main" val="3180054240"/>
              </p:ext>
            </p:extLst>
          </p:nvPr>
        </p:nvGraphicFramePr>
        <p:xfrm>
          <a:off x="187200" y="540000"/>
          <a:ext cx="9533490" cy="5987034"/>
        </p:xfrm>
        <a:graphic>
          <a:graphicData uri="http://schemas.openxmlformats.org/drawingml/2006/table">
            <a:tbl>
              <a:tblPr firstRow="1" bandRow="1">
                <a:tableStyleId>{F5AB1C69-6EDB-4FF4-983F-18BD219EF322}</a:tableStyleId>
              </a:tblPr>
              <a:tblGrid>
                <a:gridCol w="1721490">
                  <a:extLst>
                    <a:ext uri="{9D8B030D-6E8A-4147-A177-3AD203B41FA5}">
                      <a16:colId xmlns:a16="http://schemas.microsoft.com/office/drawing/2014/main" val="1715267274"/>
                    </a:ext>
                  </a:extLst>
                </a:gridCol>
                <a:gridCol w="5508000">
                  <a:extLst>
                    <a:ext uri="{9D8B030D-6E8A-4147-A177-3AD203B41FA5}">
                      <a16:colId xmlns:a16="http://schemas.microsoft.com/office/drawing/2014/main" val="1305526847"/>
                    </a:ext>
                  </a:extLst>
                </a:gridCol>
                <a:gridCol w="576000">
                  <a:extLst>
                    <a:ext uri="{9D8B030D-6E8A-4147-A177-3AD203B41FA5}">
                      <a16:colId xmlns:a16="http://schemas.microsoft.com/office/drawing/2014/main" val="3647563801"/>
                    </a:ext>
                  </a:extLst>
                </a:gridCol>
                <a:gridCol w="576000">
                  <a:extLst>
                    <a:ext uri="{9D8B030D-6E8A-4147-A177-3AD203B41FA5}">
                      <a16:colId xmlns:a16="http://schemas.microsoft.com/office/drawing/2014/main" val="2787253252"/>
                    </a:ext>
                  </a:extLst>
                </a:gridCol>
                <a:gridCol w="576000">
                  <a:extLst>
                    <a:ext uri="{9D8B030D-6E8A-4147-A177-3AD203B41FA5}">
                      <a16:colId xmlns:a16="http://schemas.microsoft.com/office/drawing/2014/main" val="2849308545"/>
                    </a:ext>
                  </a:extLst>
                </a:gridCol>
                <a:gridCol w="576000">
                  <a:extLst>
                    <a:ext uri="{9D8B030D-6E8A-4147-A177-3AD203B41FA5}">
                      <a16:colId xmlns:a16="http://schemas.microsoft.com/office/drawing/2014/main" val="3718044046"/>
                    </a:ext>
                  </a:extLst>
                </a:gridCol>
              </a:tblGrid>
              <a:tr h="314330">
                <a:tc>
                  <a:txBody>
                    <a:bodyPr/>
                    <a:lstStyle/>
                    <a:p>
                      <a:pPr algn="ctr"/>
                      <a:r>
                        <a:rPr kumimoji="1" lang="ja-JP" altLang="en-US" sz="1200"/>
                        <a:t>取組名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1200"/>
                        <a:t>取組概要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800">
                          <a:solidFill>
                            <a:schemeClr val="bg1"/>
                          </a:solidFill>
                        </a:rPr>
                        <a:t>サービス</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800">
                          <a:solidFill>
                            <a:schemeClr val="bg1"/>
                          </a:solidFill>
                        </a:rPr>
                        <a:t>都市・</a:t>
                      </a:r>
                      <a:endParaRPr kumimoji="1" lang="en-US" altLang="ja-JP" sz="800">
                        <a:solidFill>
                          <a:schemeClr val="bg1"/>
                        </a:solidFill>
                      </a:endParaRPr>
                    </a:p>
                    <a:p>
                      <a:pPr algn="ctr"/>
                      <a:r>
                        <a:rPr kumimoji="1" lang="ja-JP" altLang="en-US" sz="800">
                          <a:solidFill>
                            <a:schemeClr val="bg1"/>
                          </a:solidFill>
                        </a:rPr>
                        <a:t>まち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800">
                          <a:solidFill>
                            <a:schemeClr val="bg1"/>
                          </a:solidFill>
                        </a:rPr>
                        <a:t>行政</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800">
                          <a:solidFill>
                            <a:schemeClr val="bg1"/>
                          </a:solidFill>
                        </a:rPr>
                        <a:t>仕組み</a:t>
                      </a:r>
                      <a:endParaRPr kumimoji="1" lang="en-US" altLang="ja-JP" sz="800">
                        <a:solidFill>
                          <a:schemeClr val="bg1"/>
                        </a:solidFill>
                      </a:endParaRPr>
                    </a:p>
                    <a:p>
                      <a:pPr algn="ctr"/>
                      <a:r>
                        <a:rPr kumimoji="1" lang="ja-JP" altLang="en-US" sz="800">
                          <a:solidFill>
                            <a:schemeClr val="bg1"/>
                          </a:solidFill>
                        </a:rPr>
                        <a:t>づくり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911596756"/>
                  </a:ext>
                </a:extLst>
              </a:tr>
              <a:tr h="861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baseline="0">
                          <a:solidFill>
                            <a:srgbClr val="000000"/>
                          </a:solidFill>
                          <a:effectLst/>
                          <a:latin typeface="Yu Gothic UI" panose="020B0500000000000000" pitchFamily="50" charset="-128"/>
                          <a:ea typeface="Yu Gothic UI" panose="020B0500000000000000" pitchFamily="50" charset="-128"/>
                        </a:rPr>
                        <a:t>民間事業者との連携協定による取組</a:t>
                      </a:r>
                      <a:endParaRPr lang="en-US" altLang="ja-JP" sz="1200">
                        <a:solidFill>
                          <a:srgbClr val="000000"/>
                        </a:solidFill>
                        <a:ea typeface="Yu Gothic UI" panose="020B05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marL="171450" marR="0" lvl="2" indent="-171450" algn="l" defTabSz="914400" rtl="0" eaLnBrk="1" fontAlgn="auto" latinLnBrk="0" hangingPunct="1">
                        <a:lnSpc>
                          <a:spcPts val="1200"/>
                        </a:lnSpc>
                        <a:spcBef>
                          <a:spcPts val="0"/>
                        </a:spcBef>
                        <a:spcAft>
                          <a:spcPts val="600"/>
                        </a:spcAft>
                        <a:buClrTx/>
                        <a:buSzTx/>
                        <a:buFont typeface="Wingdings" panose="05000000000000000000" pitchFamily="2" charset="2"/>
                        <a:buChar char="Ø"/>
                        <a:tabLst>
                          <a:tab pos="361950" algn="l"/>
                        </a:tabLst>
                        <a:defRPr/>
                      </a:pPr>
                      <a:r>
                        <a:rPr lang="ja-JP" altLang="en-US" sz="900" dirty="0">
                          <a:solidFill>
                            <a:srgbClr val="000000"/>
                          </a:solidFill>
                          <a:ea typeface="Yu Gothic UI" panose="020B0500000000000000" pitchFamily="50" charset="-128"/>
                        </a:rPr>
                        <a:t>市民の</a:t>
                      </a:r>
                      <a:r>
                        <a:rPr lang="en-US" altLang="ja-JP" sz="900" dirty="0">
                          <a:solidFill>
                            <a:srgbClr val="000000"/>
                          </a:solidFill>
                          <a:ea typeface="Yu Gothic UI" panose="020B0500000000000000" pitchFamily="50" charset="-128"/>
                        </a:rPr>
                        <a:t>QoL</a:t>
                      </a:r>
                      <a:r>
                        <a:rPr lang="ja-JP" altLang="en-US" sz="900" dirty="0">
                          <a:solidFill>
                            <a:srgbClr val="000000"/>
                          </a:solidFill>
                          <a:ea typeface="Yu Gothic UI" panose="020B0500000000000000" pitchFamily="50" charset="-128"/>
                        </a:rPr>
                        <a:t>向上と都市力の向上をめざし、民間事業者と連携協定を締結し、様々な取組を推進</a:t>
                      </a:r>
                      <a:endParaRPr lang="en-US" altLang="ja-JP" sz="900" dirty="0">
                        <a:solidFill>
                          <a:srgbClr val="000000"/>
                        </a:solidFill>
                        <a:ea typeface="Yu Gothic UI" panose="020B0500000000000000" pitchFamily="50" charset="-128"/>
                      </a:endParaRPr>
                    </a:p>
                    <a:p>
                      <a:pPr marL="0" marR="0" lvl="2" indent="0" algn="l" defTabSz="914400" rtl="0" eaLnBrk="1" fontAlgn="auto" latinLnBrk="0" hangingPunct="1">
                        <a:lnSpc>
                          <a:spcPts val="1200"/>
                        </a:lnSpc>
                        <a:spcBef>
                          <a:spcPts val="0"/>
                        </a:spcBef>
                        <a:spcAft>
                          <a:spcPts val="0"/>
                        </a:spcAft>
                        <a:buClrTx/>
                        <a:buSzTx/>
                        <a:buFont typeface="Wingdings" panose="05000000000000000000" pitchFamily="2" charset="2"/>
                        <a:buNone/>
                        <a:tabLst>
                          <a:tab pos="361950" algn="l"/>
                        </a:tabLst>
                        <a:defRPr/>
                      </a:pPr>
                      <a:r>
                        <a:rPr lang="en-US" altLang="ja-JP" sz="900" dirty="0">
                          <a:solidFill>
                            <a:srgbClr val="000000"/>
                          </a:solidFill>
                          <a:ea typeface="Yu Gothic UI" panose="020B0500000000000000" pitchFamily="50" charset="-128"/>
                        </a:rPr>
                        <a:t>【</a:t>
                      </a:r>
                      <a:r>
                        <a:rPr lang="ja-JP" altLang="en-US" sz="900" dirty="0">
                          <a:solidFill>
                            <a:srgbClr val="000000"/>
                          </a:solidFill>
                          <a:ea typeface="Yu Gothic UI" panose="020B0500000000000000" pitchFamily="50" charset="-128"/>
                        </a:rPr>
                        <a:t>取組例</a:t>
                      </a:r>
                      <a:r>
                        <a:rPr lang="en-US" altLang="ja-JP" sz="900" dirty="0">
                          <a:solidFill>
                            <a:srgbClr val="000000"/>
                          </a:solidFill>
                          <a:ea typeface="Yu Gothic UI" panose="020B0500000000000000" pitchFamily="50" charset="-128"/>
                        </a:rPr>
                        <a:t>】</a:t>
                      </a:r>
                    </a:p>
                    <a:p>
                      <a:pPr marL="0" marR="0" lvl="2" indent="0" algn="l" defTabSz="914400" rtl="0" eaLnBrk="1" fontAlgn="auto" latinLnBrk="0" hangingPunct="1">
                        <a:lnSpc>
                          <a:spcPts val="1200"/>
                        </a:lnSpc>
                        <a:spcBef>
                          <a:spcPts val="0"/>
                        </a:spcBef>
                        <a:spcAft>
                          <a:spcPts val="0"/>
                        </a:spcAft>
                        <a:buClrTx/>
                        <a:buSzTx/>
                        <a:buFont typeface="Wingdings" panose="05000000000000000000" pitchFamily="2" charset="2"/>
                        <a:buNone/>
                        <a:tabLst>
                          <a:tab pos="361950" algn="l"/>
                        </a:tabLst>
                        <a:defRPr/>
                      </a:pPr>
                      <a:r>
                        <a:rPr lang="ja-JP" altLang="en-US" sz="900" dirty="0">
                          <a:solidFill>
                            <a:schemeClr val="tx1"/>
                          </a:solidFill>
                          <a:latin typeface="+mn-ea"/>
                          <a:ea typeface="+mn-ea"/>
                        </a:rPr>
                        <a:t>・</a:t>
                      </a:r>
                      <a:r>
                        <a:rPr lang="ja-JP" altLang="en-US" sz="900" b="0" dirty="0">
                          <a:solidFill>
                            <a:schemeClr val="tx1"/>
                          </a:solidFill>
                          <a:latin typeface="+mn-ea"/>
                          <a:ea typeface="+mn-ea"/>
                        </a:rPr>
                        <a:t>スマートシティの実現に向けたデータ利活用のための連携協定</a:t>
                      </a:r>
                      <a:endParaRPr lang="en-US" altLang="ja-JP" sz="900" b="0" dirty="0">
                        <a:solidFill>
                          <a:schemeClr val="tx1"/>
                        </a:solidFill>
                        <a:latin typeface="+mn-ea"/>
                        <a:ea typeface="+mn-ea"/>
                      </a:endParaRPr>
                    </a:p>
                    <a:p>
                      <a:pPr marL="0" marR="0" lvl="2" indent="0" algn="l" defTabSz="914400" rtl="0" eaLnBrk="1" fontAlgn="auto" latinLnBrk="0" hangingPunct="1">
                        <a:lnSpc>
                          <a:spcPts val="1200"/>
                        </a:lnSpc>
                        <a:spcBef>
                          <a:spcPts val="0"/>
                        </a:spcBef>
                        <a:spcAft>
                          <a:spcPts val="0"/>
                        </a:spcAft>
                        <a:buClrTx/>
                        <a:buSzTx/>
                        <a:buFont typeface="Wingdings" panose="05000000000000000000" pitchFamily="2" charset="2"/>
                        <a:buNone/>
                        <a:tabLst>
                          <a:tab pos="361950" algn="l"/>
                        </a:tabLst>
                        <a:defRPr/>
                      </a:pPr>
                      <a:r>
                        <a:rPr lang="ja-JP" altLang="en-US" sz="900" b="0" dirty="0">
                          <a:solidFill>
                            <a:schemeClr val="tx1"/>
                          </a:solidFill>
                          <a:latin typeface="+mn-ea"/>
                          <a:ea typeface="+mn-ea"/>
                        </a:rPr>
                        <a:t>・スマートシティの実現に向けた画像解析技術の利活用にかかる連携協定</a:t>
                      </a:r>
                      <a:endParaRPr lang="en-US" altLang="ja-JP" sz="900" b="0" dirty="0">
                        <a:solidFill>
                          <a:schemeClr val="tx1"/>
                        </a:solidFill>
                        <a:latin typeface="+mn-ea"/>
                        <a:ea typeface="+mn-ea"/>
                      </a:endParaRPr>
                    </a:p>
                    <a:p>
                      <a:pPr marL="0" marR="0" lvl="2" indent="0" algn="l" defTabSz="914400" rtl="0" eaLnBrk="1" fontAlgn="auto" latinLnBrk="0" hangingPunct="1">
                        <a:lnSpc>
                          <a:spcPts val="1200"/>
                        </a:lnSpc>
                        <a:spcBef>
                          <a:spcPts val="0"/>
                        </a:spcBef>
                        <a:spcAft>
                          <a:spcPts val="0"/>
                        </a:spcAft>
                        <a:buClrTx/>
                        <a:buSzTx/>
                        <a:buFont typeface="Wingdings" panose="05000000000000000000" pitchFamily="2" charset="2"/>
                        <a:buNone/>
                        <a:tabLst>
                          <a:tab pos="361950" algn="l"/>
                        </a:tabLst>
                        <a:defRPr/>
                      </a:pPr>
                      <a:r>
                        <a:rPr lang="ja-JP" altLang="en-US" sz="900" b="0" dirty="0">
                          <a:solidFill>
                            <a:schemeClr val="tx1"/>
                          </a:solidFill>
                          <a:latin typeface="+mn-ea"/>
                          <a:ea typeface="+mn-ea"/>
                        </a:rPr>
                        <a:t>・市民サービスの向上及び業務の効率化に向けた生成</a:t>
                      </a:r>
                      <a:r>
                        <a:rPr lang="en-US" altLang="ja-JP" sz="900" b="0" dirty="0">
                          <a:solidFill>
                            <a:schemeClr val="tx1"/>
                          </a:solidFill>
                          <a:latin typeface="+mn-ea"/>
                          <a:ea typeface="+mn-ea"/>
                        </a:rPr>
                        <a:t>AI</a:t>
                      </a:r>
                      <a:r>
                        <a:rPr lang="ja-JP" altLang="en-US" sz="900" b="0" dirty="0">
                          <a:solidFill>
                            <a:schemeClr val="tx1"/>
                          </a:solidFill>
                          <a:latin typeface="+mn-ea"/>
                          <a:ea typeface="+mn-ea"/>
                        </a:rPr>
                        <a:t>の利活用にかかる連携協力に関する協定</a:t>
                      </a:r>
                      <a:endParaRPr lang="en-US" altLang="ja-JP" sz="900" dirty="0">
                        <a:solidFill>
                          <a:schemeClr val="tx1"/>
                        </a:solidFill>
                        <a:latin typeface="+mn-ea"/>
                        <a:ea typeface="+mn-ea"/>
                      </a:endParaRPr>
                    </a:p>
                  </a:txBody>
                  <a:tcPr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a:p>
                  </a:txBody>
                  <a:tcPr anchor="ctr">
                    <a:lnT w="12700" cap="flat" cmpd="sng" algn="ctr">
                      <a:solidFill>
                        <a:schemeClr val="bg1"/>
                      </a:solidFill>
                      <a:prstDash val="solid"/>
                      <a:round/>
                      <a:headEnd type="none" w="med" len="med"/>
                      <a:tailEnd type="none" w="med" len="med"/>
                    </a:lnT>
                  </a:tcPr>
                </a:tc>
                <a:tc>
                  <a:txBody>
                    <a:bodyPr/>
                    <a:lstStyle/>
                    <a:p>
                      <a:pPr algn="ctr"/>
                      <a:r>
                        <a:rPr kumimoji="1" lang="ja-JP" altLang="en-US" sz="1200"/>
                        <a:t>○</a:t>
                      </a:r>
                      <a:endParaRPr kumimoji="1" lang="en-US" altLang="ja-JP" sz="1200"/>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73071053"/>
                  </a:ext>
                </a:extLst>
              </a:tr>
              <a:tr h="1862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rgbClr val="000000"/>
                          </a:solidFill>
                          <a:ea typeface="Yu Gothic UI" panose="020B0500000000000000" pitchFamily="50" charset="-128"/>
                        </a:rPr>
                        <a:t>教育</a:t>
                      </a:r>
                      <a:r>
                        <a:rPr lang="en-US" altLang="ja-JP" sz="1200">
                          <a:solidFill>
                            <a:srgbClr val="000000"/>
                          </a:solidFill>
                          <a:ea typeface="Yu Gothic UI" panose="020B0500000000000000" pitchFamily="50" charset="-128"/>
                        </a:rPr>
                        <a:t>ICT</a:t>
                      </a:r>
                      <a:r>
                        <a:rPr lang="ja-JP" altLang="en-US" sz="1200">
                          <a:solidFill>
                            <a:srgbClr val="000000"/>
                          </a:solidFill>
                          <a:ea typeface="Yu Gothic UI" panose="020B0500000000000000" pitchFamily="50" charset="-128"/>
                        </a:rPr>
                        <a:t>の取組</a:t>
                      </a:r>
                      <a:endParaRPr lang="en-US" altLang="ja-JP" sz="1200">
                        <a:solidFill>
                          <a:srgbClr val="000000"/>
                        </a:solidFill>
                        <a:ea typeface="Yu Gothic UI" panose="020B0500000000000000" pitchFamily="50" charset="-128"/>
                      </a:endParaRPr>
                    </a:p>
                  </a:txBody>
                  <a:tcPr anchor="ctr"/>
                </a:tc>
                <a:tc>
                  <a:txBody>
                    <a:bodyPr/>
                    <a:lstStyle/>
                    <a:p>
                      <a:pPr marL="171450" marR="0" lvl="2" indent="-171450" algn="l" defTabSz="914400" rtl="0" eaLnBrk="1" fontAlgn="auto" latinLnBrk="0" hangingPunct="1">
                        <a:lnSpc>
                          <a:spcPts val="1200"/>
                        </a:lnSpc>
                        <a:spcBef>
                          <a:spcPts val="0"/>
                        </a:spcBef>
                        <a:spcAft>
                          <a:spcPts val="0"/>
                        </a:spcAft>
                        <a:buClrTx/>
                        <a:buSzTx/>
                        <a:buFont typeface="Wingdings" panose="05000000000000000000" pitchFamily="2" charset="2"/>
                        <a:buChar char="Ø"/>
                        <a:tabLst>
                          <a:tab pos="361950" algn="l"/>
                        </a:tabLst>
                        <a:defRPr/>
                      </a:pPr>
                      <a:r>
                        <a:rPr kumimoji="1" lang="ja-JP" altLang="en-US" sz="900">
                          <a:solidFill>
                            <a:srgbClr val="000000"/>
                          </a:solidFill>
                          <a:latin typeface="Yu Gothic UI" panose="020B0500000000000000" pitchFamily="50" charset="-128"/>
                          <a:ea typeface="Yu Gothic UI" panose="020B0500000000000000" pitchFamily="50" charset="-128"/>
                        </a:rPr>
                        <a:t>教員や児童生徒による</a:t>
                      </a:r>
                      <a:r>
                        <a:rPr kumimoji="1" lang="en-US" altLang="ja-JP" sz="900">
                          <a:solidFill>
                            <a:srgbClr val="000000"/>
                          </a:solidFill>
                          <a:latin typeface="Yu Gothic UI" panose="020B0500000000000000" pitchFamily="50" charset="-128"/>
                          <a:ea typeface="Yu Gothic UI" panose="020B0500000000000000" pitchFamily="50" charset="-128"/>
                        </a:rPr>
                        <a:t>ICT</a:t>
                      </a:r>
                      <a:r>
                        <a:rPr kumimoji="1" lang="ja-JP" altLang="en-US" sz="900">
                          <a:solidFill>
                            <a:srgbClr val="000000"/>
                          </a:solidFill>
                          <a:latin typeface="Yu Gothic UI" panose="020B0500000000000000" pitchFamily="50" charset="-128"/>
                          <a:ea typeface="Yu Gothic UI" panose="020B0500000000000000" pitchFamily="50" charset="-128"/>
                        </a:rPr>
                        <a:t>の積極的・効果的な活用をさらに推進し、情報活用能力の育成や学力の向上につなげていくため、学校教育</a:t>
                      </a:r>
                      <a:r>
                        <a:rPr kumimoji="1" lang="en-US" altLang="ja-JP" sz="900">
                          <a:solidFill>
                            <a:srgbClr val="000000"/>
                          </a:solidFill>
                          <a:latin typeface="Yu Gothic UI" panose="020B0500000000000000" pitchFamily="50" charset="-128"/>
                          <a:ea typeface="Yu Gothic UI" panose="020B0500000000000000" pitchFamily="50" charset="-128"/>
                        </a:rPr>
                        <a:t>ICT</a:t>
                      </a:r>
                      <a:r>
                        <a:rPr kumimoji="1" lang="ja-JP" altLang="en-US" sz="900">
                          <a:solidFill>
                            <a:srgbClr val="000000"/>
                          </a:solidFill>
                          <a:latin typeface="Yu Gothic UI" panose="020B0500000000000000" pitchFamily="50" charset="-128"/>
                          <a:ea typeface="Yu Gothic UI" panose="020B0500000000000000" pitchFamily="50" charset="-128"/>
                        </a:rPr>
                        <a:t>ビジョンに基づく取組を実施</a:t>
                      </a:r>
                      <a:endParaRPr kumimoji="1" lang="en-US" altLang="ja-JP" sz="900">
                        <a:solidFill>
                          <a:srgbClr val="000000"/>
                        </a:solidFill>
                        <a:latin typeface="Yu Gothic UI" panose="020B0500000000000000" pitchFamily="50" charset="-128"/>
                        <a:ea typeface="Yu Gothic UI" panose="020B0500000000000000" pitchFamily="50" charset="-128"/>
                      </a:endParaRPr>
                    </a:p>
                    <a:p>
                      <a:pPr marL="0" marR="0" lvl="2" indent="0" algn="l" defTabSz="914400" rtl="0" eaLnBrk="1" fontAlgn="auto" latinLnBrk="0" hangingPunct="1">
                        <a:lnSpc>
                          <a:spcPts val="1200"/>
                        </a:lnSpc>
                        <a:spcBef>
                          <a:spcPts val="0"/>
                        </a:spcBef>
                        <a:spcAft>
                          <a:spcPts val="0"/>
                        </a:spcAft>
                        <a:buClrTx/>
                        <a:buSzTx/>
                        <a:buFont typeface="Wingdings" panose="05000000000000000000" pitchFamily="2" charset="2"/>
                        <a:buNone/>
                        <a:tabLst>
                          <a:tab pos="361950" algn="l"/>
                        </a:tabLst>
                        <a:defRPr/>
                      </a:pPr>
                      <a:r>
                        <a:rPr kumimoji="1" lang="en-US" altLang="ja-JP" sz="900">
                          <a:solidFill>
                            <a:srgbClr val="000000"/>
                          </a:solidFill>
                          <a:latin typeface="Yu Gothic UI" panose="020B0500000000000000" pitchFamily="50" charset="-128"/>
                          <a:ea typeface="Yu Gothic UI" panose="020B0500000000000000" pitchFamily="50" charset="-128"/>
                        </a:rPr>
                        <a:t>      </a:t>
                      </a:r>
                      <a:r>
                        <a:rPr kumimoji="1" lang="ja-JP" altLang="en-US" sz="900">
                          <a:solidFill>
                            <a:srgbClr val="000000"/>
                          </a:solidFill>
                          <a:latin typeface="Yu Gothic UI" panose="020B0500000000000000" pitchFamily="50" charset="-128"/>
                          <a:ea typeface="Yu Gothic UI" panose="020B0500000000000000" pitchFamily="50" charset="-128"/>
                          <a:hlinkClick r:id="rId2"/>
                        </a:rPr>
                        <a:t>大阪市学校教育</a:t>
                      </a:r>
                      <a:r>
                        <a:rPr kumimoji="1" lang="en-US" altLang="ja-JP" sz="900">
                          <a:solidFill>
                            <a:srgbClr val="000000"/>
                          </a:solidFill>
                          <a:latin typeface="Yu Gothic UI" panose="020B0500000000000000" pitchFamily="50" charset="-128"/>
                          <a:ea typeface="Yu Gothic UI" panose="020B0500000000000000" pitchFamily="50" charset="-128"/>
                          <a:hlinkClick r:id="rId2"/>
                        </a:rPr>
                        <a:t>ICT</a:t>
                      </a:r>
                      <a:r>
                        <a:rPr kumimoji="1" lang="ja-JP" altLang="en-US" sz="900">
                          <a:solidFill>
                            <a:srgbClr val="000000"/>
                          </a:solidFill>
                          <a:latin typeface="Yu Gothic UI" panose="020B0500000000000000" pitchFamily="50" charset="-128"/>
                          <a:ea typeface="Yu Gothic UI" panose="020B0500000000000000" pitchFamily="50" charset="-128"/>
                          <a:hlinkClick r:id="rId2"/>
                        </a:rPr>
                        <a:t>ビジョンについて</a:t>
                      </a:r>
                      <a:endParaRPr kumimoji="1" lang="en-US" altLang="ja-JP" sz="900">
                        <a:solidFill>
                          <a:srgbClr val="000000"/>
                        </a:solidFill>
                        <a:latin typeface="Yu Gothic UI" panose="020B0500000000000000" pitchFamily="50" charset="-128"/>
                        <a:ea typeface="Yu Gothic UI" panose="020B0500000000000000" pitchFamily="50" charset="-128"/>
                      </a:endParaRPr>
                    </a:p>
                    <a:p>
                      <a:pPr marL="0" marR="0" lvl="2" indent="0" algn="l" defTabSz="914400" rtl="0" eaLnBrk="1" fontAlgn="auto" latinLnBrk="0" hangingPunct="1">
                        <a:lnSpc>
                          <a:spcPts val="1200"/>
                        </a:lnSpc>
                        <a:spcBef>
                          <a:spcPts val="0"/>
                        </a:spcBef>
                        <a:spcAft>
                          <a:spcPts val="0"/>
                        </a:spcAft>
                        <a:buClrTx/>
                        <a:buSzTx/>
                        <a:buFont typeface="Wingdings" panose="05000000000000000000" pitchFamily="2" charset="2"/>
                        <a:buNone/>
                        <a:tabLst>
                          <a:tab pos="361950" algn="l"/>
                        </a:tabLst>
                        <a:defRPr/>
                      </a:pPr>
                      <a:endParaRPr kumimoji="1" lang="en-US" altLang="ja-JP" sz="900">
                        <a:solidFill>
                          <a:srgbClr val="000000"/>
                        </a:solidFill>
                        <a:latin typeface="Yu Gothic UI" panose="020B0500000000000000" pitchFamily="50" charset="-128"/>
                        <a:ea typeface="Yu Gothic UI" panose="020B0500000000000000" pitchFamily="50" charset="-128"/>
                      </a:endParaRPr>
                    </a:p>
                    <a:p>
                      <a:pPr marL="0" marR="0" lvl="2" indent="0" algn="l" defTabSz="914400" rtl="0" eaLnBrk="1" fontAlgn="auto" latinLnBrk="0" hangingPunct="1">
                        <a:lnSpc>
                          <a:spcPts val="1200"/>
                        </a:lnSpc>
                        <a:spcBef>
                          <a:spcPts val="0"/>
                        </a:spcBef>
                        <a:spcAft>
                          <a:spcPts val="0"/>
                        </a:spcAft>
                        <a:buClrTx/>
                        <a:buSzTx/>
                        <a:buFont typeface="Wingdings" panose="05000000000000000000" pitchFamily="2" charset="2"/>
                        <a:buNone/>
                        <a:tabLst>
                          <a:tab pos="361950" algn="l"/>
                        </a:tabLst>
                        <a:defRPr/>
                      </a:pPr>
                      <a:r>
                        <a:rPr kumimoji="1" lang="ja-JP" altLang="en-US" sz="900" u="none">
                          <a:solidFill>
                            <a:srgbClr val="000000"/>
                          </a:solidFill>
                          <a:latin typeface="Yu Gothic UI" panose="020B0500000000000000" pitchFamily="50" charset="-128"/>
                          <a:ea typeface="Yu Gothic UI" panose="020B0500000000000000" pitchFamily="50" charset="-128"/>
                        </a:rPr>
                        <a:t> </a:t>
                      </a:r>
                      <a:r>
                        <a:rPr lang="en-US" altLang="ja-JP" sz="900" b="0">
                          <a:solidFill>
                            <a:schemeClr val="tx1"/>
                          </a:solidFill>
                          <a:ea typeface="Yu Gothic UI" panose="020B0500000000000000" pitchFamily="50" charset="-128"/>
                        </a:rPr>
                        <a:t>【</a:t>
                      </a:r>
                      <a:r>
                        <a:rPr lang="ja-JP" altLang="en-US" sz="900" b="0">
                          <a:solidFill>
                            <a:schemeClr val="tx1"/>
                          </a:solidFill>
                          <a:ea typeface="Yu Gothic UI" panose="020B0500000000000000" pitchFamily="50" charset="-128"/>
                        </a:rPr>
                        <a:t>取組例</a:t>
                      </a:r>
                      <a:r>
                        <a:rPr lang="en-US" altLang="ja-JP" sz="900" b="0">
                          <a:solidFill>
                            <a:schemeClr val="tx1"/>
                          </a:solidFill>
                          <a:ea typeface="Yu Gothic UI" panose="020B0500000000000000" pitchFamily="50" charset="-128"/>
                        </a:rPr>
                        <a:t>】</a:t>
                      </a:r>
                    </a:p>
                    <a:p>
                      <a:pPr marL="0" marR="0" lvl="2" indent="0" algn="l" defTabSz="914400" rtl="0" eaLnBrk="1" fontAlgn="auto" latinLnBrk="0" hangingPunct="1">
                        <a:lnSpc>
                          <a:spcPts val="1200"/>
                        </a:lnSpc>
                        <a:spcBef>
                          <a:spcPts val="0"/>
                        </a:spcBef>
                        <a:spcAft>
                          <a:spcPts val="600"/>
                        </a:spcAft>
                        <a:buClrTx/>
                        <a:buSzTx/>
                        <a:buFont typeface="Wingdings" panose="05000000000000000000" pitchFamily="2" charset="2"/>
                        <a:buNone/>
                        <a:tabLst>
                          <a:tab pos="361950" algn="l"/>
                        </a:tabLst>
                        <a:defRPr/>
                      </a:pPr>
                      <a:r>
                        <a:rPr lang="ja-JP" altLang="en-US" sz="900" b="0">
                          <a:solidFill>
                            <a:schemeClr val="tx1"/>
                          </a:solidFill>
                          <a:latin typeface="+mn-ea"/>
                        </a:rPr>
                        <a:t> ・</a:t>
                      </a:r>
                      <a:r>
                        <a:rPr lang="en-US" altLang="ja-JP" sz="900" b="0">
                          <a:solidFill>
                            <a:schemeClr val="tx1"/>
                          </a:solidFill>
                          <a:latin typeface="+mn-ea"/>
                        </a:rPr>
                        <a:t>ICT</a:t>
                      </a:r>
                      <a:r>
                        <a:rPr lang="ja-JP" altLang="en-US" sz="900" b="0">
                          <a:solidFill>
                            <a:schemeClr val="tx1"/>
                          </a:solidFill>
                          <a:ea typeface="Yu Gothic UI" panose="020B0500000000000000" pitchFamily="50" charset="-128"/>
                        </a:rPr>
                        <a:t>を活用した教育の推進</a:t>
                      </a:r>
                      <a:br>
                        <a:rPr lang="en-US" altLang="ja-JP" sz="900" b="0">
                          <a:solidFill>
                            <a:schemeClr val="tx1"/>
                          </a:solidFill>
                          <a:ea typeface="Yu Gothic UI" panose="020B0500000000000000" pitchFamily="50" charset="-128"/>
                        </a:rPr>
                      </a:br>
                      <a:r>
                        <a:rPr lang="ja-JP" altLang="en-US" sz="900" b="0">
                          <a:solidFill>
                            <a:schemeClr val="tx1"/>
                          </a:solidFill>
                          <a:ea typeface="Yu Gothic UI" panose="020B0500000000000000" pitchFamily="50" charset="-128"/>
                        </a:rPr>
                        <a:t>　</a:t>
                      </a:r>
                      <a:r>
                        <a:rPr lang="en-US" altLang="ja-JP" sz="900" b="0">
                          <a:solidFill>
                            <a:schemeClr val="tx1"/>
                          </a:solidFill>
                          <a:ea typeface="Yu Gothic UI" panose="020B0500000000000000" pitchFamily="50" charset="-128"/>
                        </a:rPr>
                        <a:t>1 </a:t>
                      </a:r>
                      <a:r>
                        <a:rPr lang="ja-JP" altLang="en-US" sz="900" b="0">
                          <a:solidFill>
                            <a:schemeClr val="tx1"/>
                          </a:solidFill>
                          <a:ea typeface="Yu Gothic UI" panose="020B0500000000000000" pitchFamily="50" charset="-128"/>
                        </a:rPr>
                        <a:t>人１台端末環境を生かし、デジタルドリルや協働学習支援ツールを活用することで、個別最適な学びと協働的な</a:t>
                      </a:r>
                      <a:br>
                        <a:rPr lang="en-US" altLang="ja-JP" sz="900" b="0">
                          <a:solidFill>
                            <a:schemeClr val="tx1"/>
                          </a:solidFill>
                          <a:ea typeface="Yu Gothic UI" panose="020B0500000000000000" pitchFamily="50" charset="-128"/>
                        </a:rPr>
                      </a:br>
                      <a:r>
                        <a:rPr lang="ja-JP" altLang="en-US" sz="900" b="0">
                          <a:solidFill>
                            <a:schemeClr val="tx1"/>
                          </a:solidFill>
                          <a:ea typeface="Yu Gothic UI" panose="020B0500000000000000" pitchFamily="50" charset="-128"/>
                        </a:rPr>
                        <a:t>　学びの実現。</a:t>
                      </a:r>
                      <a:r>
                        <a:rPr lang="en-US" altLang="ja-JP" sz="900" b="0">
                          <a:solidFill>
                            <a:schemeClr val="tx1"/>
                          </a:solidFill>
                          <a:ea typeface="Yu Gothic UI" panose="020B0500000000000000" pitchFamily="50" charset="-128"/>
                        </a:rPr>
                        <a:t>ICT </a:t>
                      </a:r>
                      <a:r>
                        <a:rPr lang="ja-JP" altLang="en-US" sz="900" b="0">
                          <a:solidFill>
                            <a:schemeClr val="tx1"/>
                          </a:solidFill>
                          <a:ea typeface="Yu Gothic UI" panose="020B0500000000000000" pitchFamily="50" charset="-128"/>
                        </a:rPr>
                        <a:t>によって児童生徒の心の状態や日々の生活の状況を可視化し、いじめ・不登校などの未然防止・</a:t>
                      </a:r>
                      <a:br>
                        <a:rPr lang="en-US" altLang="ja-JP" sz="900" b="0">
                          <a:solidFill>
                            <a:schemeClr val="tx1"/>
                          </a:solidFill>
                          <a:ea typeface="Yu Gothic UI" panose="020B0500000000000000" pitchFamily="50" charset="-128"/>
                        </a:rPr>
                      </a:br>
                      <a:r>
                        <a:rPr lang="ja-JP" altLang="en-US" sz="900" b="0">
                          <a:solidFill>
                            <a:schemeClr val="tx1"/>
                          </a:solidFill>
                          <a:ea typeface="Yu Gothic UI" panose="020B0500000000000000" pitchFamily="50" charset="-128"/>
                        </a:rPr>
                        <a:t>　早期発見・迅速な対応の実現。</a:t>
                      </a:r>
                      <a:endParaRPr lang="en-US" altLang="ja-JP" sz="900" b="0">
                        <a:solidFill>
                          <a:schemeClr val="tx1"/>
                        </a:solidFill>
                        <a:ea typeface="Yu Gothic UI" panose="020B0500000000000000" pitchFamily="50" charset="-128"/>
                      </a:endParaRPr>
                    </a:p>
                    <a:p>
                      <a:pPr marL="0" marR="0" lvl="2" indent="0" algn="l" defTabSz="914400" rtl="0" eaLnBrk="1" fontAlgn="auto" latinLnBrk="0" hangingPunct="1">
                        <a:lnSpc>
                          <a:spcPts val="1200"/>
                        </a:lnSpc>
                        <a:spcBef>
                          <a:spcPts val="0"/>
                        </a:spcBef>
                        <a:spcAft>
                          <a:spcPts val="600"/>
                        </a:spcAft>
                        <a:buClrTx/>
                        <a:buSzTx/>
                        <a:buFont typeface="Wingdings" panose="05000000000000000000" pitchFamily="2" charset="2"/>
                        <a:buNone/>
                        <a:tabLst>
                          <a:tab pos="361950" algn="l"/>
                        </a:tabLst>
                        <a:defRPr/>
                      </a:pPr>
                      <a:r>
                        <a:rPr lang="ja-JP" altLang="en-US" sz="900" b="0">
                          <a:solidFill>
                            <a:schemeClr val="tx1"/>
                          </a:solidFill>
                          <a:ea typeface="Yu Gothic UI" panose="020B0500000000000000" pitchFamily="50" charset="-128"/>
                        </a:rPr>
                        <a:t>・教育ビッグデータの活用</a:t>
                      </a:r>
                      <a:br>
                        <a:rPr lang="en-US" altLang="ja-JP" sz="900" b="0" i="0">
                          <a:solidFill>
                            <a:schemeClr val="tx1"/>
                          </a:solidFill>
                          <a:effectLst/>
                          <a:latin typeface="Source Sans Pro" panose="020B0503030403020204" pitchFamily="34" charset="0"/>
                          <a:ea typeface="Yu Gothic UI" panose="020B0500000000000000" pitchFamily="50" charset="-128"/>
                        </a:rPr>
                      </a:br>
                      <a:r>
                        <a:rPr lang="ja-JP" altLang="en-US" sz="900" b="0" i="0">
                          <a:solidFill>
                            <a:schemeClr val="tx1"/>
                          </a:solidFill>
                          <a:effectLst/>
                          <a:latin typeface="Source Sans Pro" panose="020B0503030403020204" pitchFamily="34" charset="0"/>
                          <a:ea typeface="Yu Gothic UI" panose="020B0500000000000000" pitchFamily="50" charset="-128"/>
                        </a:rPr>
                        <a:t>　小</a:t>
                      </a:r>
                      <a:r>
                        <a:rPr lang="en-US" altLang="ja-JP" sz="900" b="0" i="0">
                          <a:solidFill>
                            <a:schemeClr val="tx1"/>
                          </a:solidFill>
                          <a:effectLst/>
                          <a:latin typeface="Source Sans Pro" panose="020B0503030403020204" pitchFamily="34" charset="0"/>
                          <a:ea typeface="Yu Gothic UI" panose="020B0500000000000000" pitchFamily="50" charset="-128"/>
                        </a:rPr>
                        <a:t>3</a:t>
                      </a:r>
                      <a:r>
                        <a:rPr lang="ja-JP" altLang="en-US" sz="900" b="0" i="0">
                          <a:solidFill>
                            <a:schemeClr val="tx1"/>
                          </a:solidFill>
                          <a:effectLst/>
                          <a:latin typeface="Source Sans Pro" panose="020B0503030403020204" pitchFamily="34" charset="0"/>
                          <a:ea typeface="Yu Gothic UI" panose="020B0500000000000000" pitchFamily="50" charset="-128"/>
                        </a:rPr>
                        <a:t>から中</a:t>
                      </a:r>
                      <a:r>
                        <a:rPr lang="en-US" altLang="ja-JP" sz="900" b="0" i="0">
                          <a:solidFill>
                            <a:schemeClr val="tx1"/>
                          </a:solidFill>
                          <a:effectLst/>
                          <a:latin typeface="Source Sans Pro" panose="020B0503030403020204" pitchFamily="34" charset="0"/>
                          <a:ea typeface="Yu Gothic UI" panose="020B0500000000000000" pitchFamily="50" charset="-128"/>
                        </a:rPr>
                        <a:t>3</a:t>
                      </a:r>
                      <a:r>
                        <a:rPr lang="ja-JP" altLang="en-US" sz="900" b="0" i="0">
                          <a:solidFill>
                            <a:schemeClr val="tx1"/>
                          </a:solidFill>
                          <a:effectLst/>
                          <a:latin typeface="Source Sans Pro" panose="020B0503030403020204" pitchFamily="34" charset="0"/>
                          <a:ea typeface="Yu Gothic UI" panose="020B0500000000000000" pitchFamily="50" charset="-128"/>
                        </a:rPr>
                        <a:t>までの学力調査やテスト結果、学習履歴を集積し、児童生徒や学級、学校ごとに可視化。専門的視点</a:t>
                      </a:r>
                      <a:br>
                        <a:rPr lang="en-US" altLang="ja-JP" sz="900" b="0" i="0">
                          <a:solidFill>
                            <a:schemeClr val="tx1"/>
                          </a:solidFill>
                          <a:effectLst/>
                          <a:latin typeface="Source Sans Pro" panose="020B0503030403020204" pitchFamily="34" charset="0"/>
                          <a:ea typeface="Yu Gothic UI" panose="020B0500000000000000" pitchFamily="50" charset="-128"/>
                        </a:rPr>
                      </a:br>
                      <a:r>
                        <a:rPr lang="ja-JP" altLang="en-US" sz="900" b="0" i="0">
                          <a:solidFill>
                            <a:schemeClr val="tx1"/>
                          </a:solidFill>
                          <a:effectLst/>
                          <a:latin typeface="Source Sans Pro" panose="020B0503030403020204" pitchFamily="34" charset="0"/>
                          <a:ea typeface="Yu Gothic UI" panose="020B0500000000000000" pitchFamily="50" charset="-128"/>
                        </a:rPr>
                        <a:t>　から分析し、効果的な指導法や学習行動に関する知見を得て、学習指導や学校支援に活用。</a:t>
                      </a:r>
                      <a:endParaRPr lang="en-US" altLang="ja-JP" sz="900" b="0">
                        <a:solidFill>
                          <a:schemeClr val="tx1"/>
                        </a:solidFill>
                        <a:ea typeface="Yu Gothic UI" panose="020B05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t>○</a:t>
                      </a:r>
                    </a:p>
                  </a:txBody>
                  <a:tcPr anchor="ctr"/>
                </a:tc>
                <a:tc>
                  <a:txBody>
                    <a:bodyPr/>
                    <a:lstStyle/>
                    <a:p>
                      <a:pPr algn="ctr"/>
                      <a:endParaRPr kumimoji="1" lang="ja-JP" altLang="en-US" sz="1200"/>
                    </a:p>
                  </a:txBody>
                  <a:tcPr anchor="ctr"/>
                </a:tc>
                <a:tc>
                  <a:txBody>
                    <a:bodyPr/>
                    <a:lstStyle/>
                    <a:p>
                      <a:pPr algn="ctr"/>
                      <a:endParaRPr kumimoji="1" lang="ja-JP" altLang="en-US" sz="1200"/>
                    </a:p>
                  </a:txBody>
                  <a:tcPr anchor="ctr"/>
                </a:tc>
                <a:tc>
                  <a:txBody>
                    <a:bodyPr/>
                    <a:lstStyle/>
                    <a:p>
                      <a:pPr algn="ctr"/>
                      <a:endParaRPr kumimoji="1" lang="en-US" altLang="ja-JP" sz="1200"/>
                    </a:p>
                  </a:txBody>
                  <a:tcPr anchor="ctr"/>
                </a:tc>
                <a:extLst>
                  <a:ext uri="{0D108BD9-81ED-4DB2-BD59-A6C34878D82A}">
                    <a16:rowId xmlns:a16="http://schemas.microsoft.com/office/drawing/2014/main" val="3951088981"/>
                  </a:ext>
                </a:extLst>
              </a:tr>
              <a:tr h="2647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水道事業における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a:t>DX</a:t>
                      </a:r>
                      <a:r>
                        <a:rPr kumimoji="1" lang="ja-JP" altLang="en-US" sz="1200"/>
                        <a:t>の取組</a:t>
                      </a:r>
                    </a:p>
                  </a:txBody>
                  <a:tcPr anchor="ctr"/>
                </a:tc>
                <a:tc>
                  <a:txBody>
                    <a:bodyPr/>
                    <a:lstStyle/>
                    <a:p>
                      <a:pPr marL="171450" lvl="2" indent="-171450">
                        <a:lnSpc>
                          <a:spcPts val="1200"/>
                        </a:lnSpc>
                        <a:spcAft>
                          <a:spcPts val="600"/>
                        </a:spcAft>
                        <a:buFont typeface="Wingdings" panose="05000000000000000000" pitchFamily="2" charset="2"/>
                        <a:buChar char="Ø"/>
                        <a:tabLst>
                          <a:tab pos="361950" algn="l"/>
                        </a:tabLst>
                        <a:defRPr/>
                      </a:pPr>
                      <a:r>
                        <a:rPr lang="ja-JP" altLang="en-US" sz="900">
                          <a:solidFill>
                            <a:srgbClr val="000000"/>
                          </a:solidFill>
                          <a:ea typeface="Yu Gothic UI" panose="020B0500000000000000" pitchFamily="50" charset="-128"/>
                        </a:rPr>
                        <a:t>「安全で高品質な水道水を安定的かつ将来にわたって持続的に供給する」「給水契約の相手方であるお客さまや水道工事事業者の皆さまなどに快適さ･便利さを感じていただける良質なサービスを提供する」という使命を果たすため「大阪市水道</a:t>
                      </a:r>
                      <a:r>
                        <a:rPr lang="en-US" altLang="ja-JP" sz="900">
                          <a:solidFill>
                            <a:srgbClr val="000000"/>
                          </a:solidFill>
                          <a:ea typeface="Yu Gothic UI" panose="020B0500000000000000" pitchFamily="50" charset="-128"/>
                        </a:rPr>
                        <a:t>DX</a:t>
                      </a:r>
                      <a:r>
                        <a:rPr lang="ja-JP" altLang="en-US" sz="900">
                          <a:solidFill>
                            <a:srgbClr val="000000"/>
                          </a:solidFill>
                          <a:ea typeface="Yu Gothic UI" panose="020B0500000000000000" pitchFamily="50" charset="-128"/>
                        </a:rPr>
                        <a:t>戦略」及び「大阪市水道</a:t>
                      </a:r>
                      <a:r>
                        <a:rPr lang="en-US" altLang="ja-JP" sz="900">
                          <a:solidFill>
                            <a:srgbClr val="000000"/>
                          </a:solidFill>
                          <a:ea typeface="Yu Gothic UI" panose="020B0500000000000000" pitchFamily="50" charset="-128"/>
                        </a:rPr>
                        <a:t>DX</a:t>
                      </a:r>
                      <a:r>
                        <a:rPr lang="ja-JP" altLang="en-US" sz="900">
                          <a:solidFill>
                            <a:srgbClr val="000000"/>
                          </a:solidFill>
                          <a:ea typeface="Yu Gothic UI" panose="020B0500000000000000" pitchFamily="50" charset="-128"/>
                        </a:rPr>
                        <a:t>戦略アクションプラン」に基づき、水道</a:t>
                      </a:r>
                      <a:r>
                        <a:rPr lang="en-US" altLang="ja-JP" sz="900">
                          <a:solidFill>
                            <a:srgbClr val="000000"/>
                          </a:solidFill>
                          <a:ea typeface="Yu Gothic UI" panose="020B0500000000000000" pitchFamily="50" charset="-128"/>
                        </a:rPr>
                        <a:t>DX</a:t>
                      </a:r>
                      <a:r>
                        <a:rPr lang="ja-JP" altLang="en-US" sz="900">
                          <a:solidFill>
                            <a:srgbClr val="000000"/>
                          </a:solidFill>
                          <a:ea typeface="Yu Gothic UI" panose="020B0500000000000000" pitchFamily="50" charset="-128"/>
                        </a:rPr>
                        <a:t>を推進</a:t>
                      </a:r>
                      <a:br>
                        <a:rPr lang="en-US" altLang="ja-JP" sz="900">
                          <a:solidFill>
                            <a:srgbClr val="000000"/>
                          </a:solidFill>
                          <a:ea typeface="Yu Gothic UI" panose="020B0500000000000000" pitchFamily="50" charset="-128"/>
                        </a:rPr>
                      </a:br>
                      <a:r>
                        <a:rPr lang="ja-JP" altLang="en-US" sz="900">
                          <a:hlinkClick r:id="rId3"/>
                        </a:rPr>
                        <a:t>大阪市水道局：水道</a:t>
                      </a:r>
                      <a:r>
                        <a:rPr lang="en-US" altLang="ja-JP" sz="900">
                          <a:hlinkClick r:id="rId3"/>
                        </a:rPr>
                        <a:t>DX</a:t>
                      </a:r>
                      <a:r>
                        <a:rPr lang="ja-JP" altLang="en-US" sz="900">
                          <a:hlinkClick r:id="rId3"/>
                        </a:rPr>
                        <a:t>の推進 （水道局の主な取り組み</a:t>
                      </a:r>
                      <a:r>
                        <a:rPr lang="en-US" altLang="ja-JP" sz="900">
                          <a:hlinkClick r:id="rId3"/>
                        </a:rPr>
                        <a:t>&gt;</a:t>
                      </a:r>
                      <a:r>
                        <a:rPr lang="ja-JP" altLang="en-US" sz="900">
                          <a:hlinkClick r:id="rId3"/>
                        </a:rPr>
                        <a:t>水道</a:t>
                      </a:r>
                      <a:r>
                        <a:rPr lang="en-US" altLang="ja-JP" sz="900">
                          <a:hlinkClick r:id="rId3"/>
                        </a:rPr>
                        <a:t>DX</a:t>
                      </a:r>
                      <a:r>
                        <a:rPr lang="ja-JP" altLang="en-US" sz="900">
                          <a:hlinkClick r:id="rId3"/>
                        </a:rPr>
                        <a:t>の推進）</a:t>
                      </a:r>
                      <a:endParaRPr lang="en-US" altLang="ja-JP" sz="900">
                        <a:solidFill>
                          <a:srgbClr val="000000"/>
                        </a:solidFill>
                        <a:ea typeface="Yu Gothic UI" panose="020B0500000000000000" pitchFamily="50" charset="-128"/>
                      </a:endParaRPr>
                    </a:p>
                    <a:p>
                      <a:pPr marL="0" marR="0" lvl="2" indent="0" algn="l" defTabSz="914400" rtl="0" eaLnBrk="1" fontAlgn="auto" latinLnBrk="0" hangingPunct="1">
                        <a:lnSpc>
                          <a:spcPts val="1200"/>
                        </a:lnSpc>
                        <a:spcBef>
                          <a:spcPts val="0"/>
                        </a:spcBef>
                        <a:spcAft>
                          <a:spcPts val="0"/>
                        </a:spcAft>
                        <a:buClrTx/>
                        <a:buSzTx/>
                        <a:buFont typeface="Wingdings" panose="05000000000000000000" pitchFamily="2" charset="2"/>
                        <a:buNone/>
                        <a:tabLst>
                          <a:tab pos="361950" algn="l"/>
                        </a:tabLst>
                        <a:defRPr/>
                      </a:pPr>
                      <a:r>
                        <a:rPr lang="en-US" altLang="ja-JP" sz="900">
                          <a:solidFill>
                            <a:srgbClr val="000000"/>
                          </a:solidFill>
                          <a:ea typeface="Yu Gothic UI" panose="020B0500000000000000" pitchFamily="50" charset="-128"/>
                        </a:rPr>
                        <a:t>【</a:t>
                      </a:r>
                      <a:r>
                        <a:rPr lang="ja-JP" altLang="en-US" sz="900">
                          <a:solidFill>
                            <a:srgbClr val="000000"/>
                          </a:solidFill>
                          <a:ea typeface="Yu Gothic UI" panose="020B0500000000000000" pitchFamily="50" charset="-128"/>
                        </a:rPr>
                        <a:t>取組例</a:t>
                      </a:r>
                      <a:r>
                        <a:rPr lang="en-US" altLang="ja-JP" sz="900">
                          <a:solidFill>
                            <a:srgbClr val="000000"/>
                          </a:solidFill>
                          <a:ea typeface="Yu Gothic UI" panose="020B0500000000000000" pitchFamily="50" charset="-128"/>
                        </a:rPr>
                        <a:t>】</a:t>
                      </a:r>
                    </a:p>
                    <a:p>
                      <a:pPr marL="0" marR="0" lvl="2" indent="0" algn="l" defTabSz="914400" rtl="0" eaLnBrk="1" fontAlgn="auto" latinLnBrk="0" hangingPunct="1">
                        <a:lnSpc>
                          <a:spcPts val="1200"/>
                        </a:lnSpc>
                        <a:spcBef>
                          <a:spcPts val="0"/>
                        </a:spcBef>
                        <a:spcAft>
                          <a:spcPts val="0"/>
                        </a:spcAft>
                        <a:buClrTx/>
                        <a:buSzTx/>
                        <a:buFont typeface="Wingdings" panose="05000000000000000000" pitchFamily="2" charset="2"/>
                        <a:buNone/>
                        <a:tabLst>
                          <a:tab pos="361950" algn="l"/>
                        </a:tabLst>
                        <a:defRPr/>
                      </a:pPr>
                      <a:r>
                        <a:rPr lang="ja-JP" altLang="en-US" sz="900" b="0">
                          <a:solidFill>
                            <a:srgbClr val="000000"/>
                          </a:solidFill>
                          <a:ea typeface="Yu Gothic UI" panose="020B0500000000000000" pitchFamily="50" charset="-128"/>
                        </a:rPr>
                        <a:t>・</a:t>
                      </a:r>
                      <a:r>
                        <a:rPr kumimoji="1" lang="ja-JP" altLang="en-US" sz="900" b="0" kern="0">
                          <a:solidFill>
                            <a:schemeClr val="tx1"/>
                          </a:solidFill>
                          <a:latin typeface="Yu Gothic UI" panose="020B0500000000000000" pitchFamily="50" charset="-128"/>
                          <a:ea typeface="Yu Gothic UI" panose="020B0500000000000000" pitchFamily="50" charset="-128"/>
                        </a:rPr>
                        <a:t>水道局お客さま専用サイト（マイページ）の運用</a:t>
                      </a:r>
                      <a:r>
                        <a:rPr kumimoji="1" lang="en-US" altLang="ja-JP" sz="900" b="0" kern="0">
                          <a:solidFill>
                            <a:schemeClr val="tx1"/>
                          </a:solidFill>
                          <a:latin typeface="Yu Gothic UI" panose="020B0500000000000000" pitchFamily="50" charset="-128"/>
                          <a:ea typeface="Yu Gothic UI" panose="020B0500000000000000" pitchFamily="50" charset="-128"/>
                        </a:rPr>
                        <a:t>【</a:t>
                      </a:r>
                      <a:r>
                        <a:rPr kumimoji="1" lang="ja-JP" altLang="en-US" sz="900" b="0" kern="0">
                          <a:solidFill>
                            <a:schemeClr val="tx1"/>
                          </a:solidFill>
                          <a:latin typeface="Yu Gothic UI" panose="020B0500000000000000" pitchFamily="50" charset="-128"/>
                          <a:ea typeface="Yu Gothic UI" panose="020B0500000000000000" pitchFamily="50" charset="-128"/>
                        </a:rPr>
                        <a:t>サービス</a:t>
                      </a:r>
                      <a:r>
                        <a:rPr kumimoji="1" lang="en-US" altLang="ja-JP" sz="900" b="0" kern="0">
                          <a:solidFill>
                            <a:schemeClr val="tx1"/>
                          </a:solidFill>
                          <a:latin typeface="Yu Gothic UI" panose="020B0500000000000000" pitchFamily="50" charset="-128"/>
                          <a:ea typeface="Yu Gothic UI" panose="020B0500000000000000" pitchFamily="50" charset="-128"/>
                        </a:rPr>
                        <a:t>DX】</a:t>
                      </a:r>
                      <a:br>
                        <a:rPr kumimoji="1" lang="en-US" altLang="ja-JP" sz="900" b="0" kern="0">
                          <a:solidFill>
                            <a:schemeClr val="tx1"/>
                          </a:solidFill>
                          <a:latin typeface="Yu Gothic UI" panose="020B0500000000000000" pitchFamily="50" charset="-128"/>
                          <a:ea typeface="Yu Gothic UI" panose="020B0500000000000000" pitchFamily="50" charset="-128"/>
                        </a:rPr>
                      </a:br>
                      <a:r>
                        <a:rPr kumimoji="1" lang="ja-JP" altLang="en-US" sz="900" b="0" kern="0">
                          <a:solidFill>
                            <a:schemeClr val="tx1"/>
                          </a:solidFill>
                          <a:latin typeface="Yu Gothic UI" panose="020B0500000000000000" pitchFamily="50" charset="-128"/>
                          <a:ea typeface="Yu Gothic UI" panose="020B0500000000000000" pitchFamily="50" charset="-128"/>
                        </a:rPr>
                        <a:t>　パソコンやスマートフォンから水道料金や使用水量等の情報を取得し、インターネットを通じて様々な手続きを行うことが</a:t>
                      </a:r>
                      <a:endParaRPr kumimoji="1" lang="en-US" altLang="ja-JP" sz="900" b="0" kern="0">
                        <a:solidFill>
                          <a:schemeClr val="tx1"/>
                        </a:solidFill>
                        <a:latin typeface="Yu Gothic UI" panose="020B0500000000000000" pitchFamily="50" charset="-128"/>
                        <a:ea typeface="Yu Gothic UI" panose="020B0500000000000000" pitchFamily="50" charset="-128"/>
                      </a:endParaRPr>
                    </a:p>
                    <a:p>
                      <a:pPr marL="0" marR="0" lvl="2" indent="0" algn="l" defTabSz="914400" rtl="0" eaLnBrk="1" fontAlgn="auto" latinLnBrk="0" hangingPunct="1">
                        <a:lnSpc>
                          <a:spcPts val="1200"/>
                        </a:lnSpc>
                        <a:spcBef>
                          <a:spcPts val="0"/>
                        </a:spcBef>
                        <a:spcAft>
                          <a:spcPts val="0"/>
                        </a:spcAft>
                        <a:buClrTx/>
                        <a:buSzTx/>
                        <a:buFont typeface="Wingdings" panose="05000000000000000000" pitchFamily="2" charset="2"/>
                        <a:buNone/>
                        <a:tabLst>
                          <a:tab pos="361950" algn="l"/>
                        </a:tabLst>
                        <a:defRPr/>
                      </a:pPr>
                      <a:r>
                        <a:rPr kumimoji="1" lang="ja-JP" altLang="en-US" sz="900" b="0" kern="0">
                          <a:solidFill>
                            <a:schemeClr val="tx1"/>
                          </a:solidFill>
                          <a:latin typeface="Yu Gothic UI" panose="020B0500000000000000" pitchFamily="50" charset="-128"/>
                          <a:ea typeface="Yu Gothic UI" panose="020B0500000000000000" pitchFamily="50" charset="-128"/>
                        </a:rPr>
                        <a:t>　できるシステム（マイページ）の運用を行っている。</a:t>
                      </a:r>
                      <a:br>
                        <a:rPr kumimoji="1" lang="en-US" altLang="ja-JP" sz="900" b="0" kern="0">
                          <a:solidFill>
                            <a:schemeClr val="tx1"/>
                          </a:solidFill>
                          <a:latin typeface="Yu Gothic UI" panose="020B0500000000000000" pitchFamily="50" charset="-128"/>
                          <a:ea typeface="Yu Gothic UI" panose="020B0500000000000000" pitchFamily="50" charset="-128"/>
                        </a:rPr>
                      </a:br>
                      <a:r>
                        <a:rPr kumimoji="1" lang="ja-JP" altLang="en-US"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・浄水場等の監視制御システムの高度化</a:t>
                      </a:r>
                      <a:r>
                        <a:rPr lang="ja-JP" altLang="en-US" sz="900" b="0">
                          <a:solidFill>
                            <a:schemeClr val="tx1"/>
                          </a:solidFill>
                        </a:rPr>
                        <a:t>の検討</a:t>
                      </a:r>
                      <a:r>
                        <a:rPr lang="en-US" altLang="ja-JP" sz="900" b="0">
                          <a:solidFill>
                            <a:schemeClr val="tx1"/>
                          </a:solidFill>
                        </a:rPr>
                        <a:t>【</a:t>
                      </a:r>
                      <a:r>
                        <a:rPr lang="ja-JP" altLang="en-US" sz="900" b="0">
                          <a:solidFill>
                            <a:schemeClr val="tx1"/>
                          </a:solidFill>
                        </a:rPr>
                        <a:t>都市・まち</a:t>
                      </a:r>
                      <a:r>
                        <a:rPr kumimoji="1" lang="en-US" altLang="ja-JP" sz="900" b="0" kern="0">
                          <a:solidFill>
                            <a:schemeClr val="tx1"/>
                          </a:solidFill>
                          <a:latin typeface="Yu Gothic UI" panose="020B0500000000000000" pitchFamily="50" charset="-128"/>
                          <a:ea typeface="Yu Gothic UI" panose="020B0500000000000000" pitchFamily="50" charset="-128"/>
                        </a:rPr>
                        <a:t>DX</a:t>
                      </a:r>
                      <a:r>
                        <a:rPr kumimoji="1" lang="ja-JP" altLang="en-US" sz="900" b="0" kern="0">
                          <a:solidFill>
                            <a:schemeClr val="tx1"/>
                          </a:solidFill>
                          <a:latin typeface="Yu Gothic UI" panose="020B0500000000000000" pitchFamily="50" charset="-128"/>
                          <a:ea typeface="Yu Gothic UI" panose="020B0500000000000000" pitchFamily="50" charset="-128"/>
                        </a:rPr>
                        <a:t>（製造・供給</a:t>
                      </a:r>
                      <a:r>
                        <a:rPr kumimoji="1" lang="en-US" altLang="ja-JP" sz="900" b="0" kern="0">
                          <a:solidFill>
                            <a:schemeClr val="tx1"/>
                          </a:solidFill>
                          <a:latin typeface="Yu Gothic UI" panose="020B0500000000000000" pitchFamily="50" charset="-128"/>
                          <a:ea typeface="Yu Gothic UI" panose="020B0500000000000000" pitchFamily="50" charset="-128"/>
                        </a:rPr>
                        <a:t>DX</a:t>
                      </a:r>
                      <a:r>
                        <a:rPr kumimoji="1" lang="ja-JP" altLang="en-US" sz="900" b="0" kern="0">
                          <a:solidFill>
                            <a:schemeClr val="tx1"/>
                          </a:solidFill>
                          <a:latin typeface="Yu Gothic UI" panose="020B0500000000000000" pitchFamily="50" charset="-128"/>
                          <a:ea typeface="Yu Gothic UI" panose="020B0500000000000000" pitchFamily="50" charset="-128"/>
                        </a:rPr>
                        <a:t>）</a:t>
                      </a:r>
                      <a:r>
                        <a:rPr kumimoji="1" lang="en-US" altLang="ja-JP" sz="900" b="0" kern="0">
                          <a:solidFill>
                            <a:schemeClr val="tx1"/>
                          </a:solidFill>
                          <a:latin typeface="Yu Gothic UI" panose="020B0500000000000000" pitchFamily="50" charset="-128"/>
                          <a:ea typeface="Yu Gothic UI" panose="020B0500000000000000" pitchFamily="50" charset="-128"/>
                        </a:rPr>
                        <a:t>】</a:t>
                      </a:r>
                      <a:br>
                        <a:rPr lang="en-US" altLang="ja-JP" sz="900" b="0">
                          <a:solidFill>
                            <a:schemeClr val="tx1"/>
                          </a:solidFill>
                        </a:rPr>
                      </a:br>
                      <a:r>
                        <a:rPr lang="ja-JP" altLang="en-US" sz="900" b="0">
                          <a:solidFill>
                            <a:schemeClr val="tx1"/>
                          </a:solidFill>
                        </a:rPr>
                        <a:t>　浄水施設と配水施設の運転管理の監視制御レベルを将来にわたって持続可能とするため、シミュレーターやナレッジシ</a:t>
                      </a:r>
                      <a:br>
                        <a:rPr lang="en-US" altLang="ja-JP" sz="900" b="0">
                          <a:solidFill>
                            <a:schemeClr val="tx1"/>
                          </a:solidFill>
                        </a:rPr>
                      </a:br>
                      <a:r>
                        <a:rPr lang="ja-JP" altLang="en-US" sz="900" b="0">
                          <a:solidFill>
                            <a:schemeClr val="tx1"/>
                          </a:solidFill>
                        </a:rPr>
                        <a:t>　ステム、音情報</a:t>
                      </a:r>
                      <a:r>
                        <a:rPr lang="ja-JP" altLang="en-US" sz="900" b="0">
                          <a:solidFill>
                            <a:schemeClr val="tx1"/>
                          </a:solidFill>
                          <a:latin typeface="+mn-ea"/>
                          <a:ea typeface="+mn-ea"/>
                        </a:rPr>
                        <a:t>と</a:t>
                      </a:r>
                      <a:r>
                        <a:rPr lang="en-US" altLang="ja-JP" sz="900" b="0">
                          <a:solidFill>
                            <a:schemeClr val="tx1"/>
                          </a:solidFill>
                          <a:latin typeface="+mn-ea"/>
                          <a:ea typeface="+mn-ea"/>
                        </a:rPr>
                        <a:t>AI</a:t>
                      </a:r>
                      <a:r>
                        <a:rPr lang="ja-JP" altLang="en-US" sz="900" b="0">
                          <a:solidFill>
                            <a:schemeClr val="tx1"/>
                          </a:solidFill>
                          <a:latin typeface="+mn-ea"/>
                          <a:ea typeface="+mn-ea"/>
                        </a:rPr>
                        <a:t>技</a:t>
                      </a:r>
                      <a:r>
                        <a:rPr lang="ja-JP" altLang="en-US" sz="900" b="0">
                          <a:solidFill>
                            <a:schemeClr val="tx1"/>
                          </a:solidFill>
                        </a:rPr>
                        <a:t>術を活用した運転支援及び人材育成手法に関する共同研究結果を踏まえ、既存システムの</a:t>
                      </a:r>
                      <a:endParaRPr lang="en-US" altLang="ja-JP" sz="900" b="0">
                        <a:solidFill>
                          <a:schemeClr val="tx1"/>
                        </a:solidFill>
                      </a:endParaRPr>
                    </a:p>
                    <a:p>
                      <a:pPr marL="0" marR="0" lvl="2" indent="0" algn="l" defTabSz="914400" rtl="0" eaLnBrk="1" fontAlgn="auto" latinLnBrk="0" hangingPunct="1">
                        <a:lnSpc>
                          <a:spcPts val="1200"/>
                        </a:lnSpc>
                        <a:spcBef>
                          <a:spcPts val="0"/>
                        </a:spcBef>
                        <a:spcAft>
                          <a:spcPts val="0"/>
                        </a:spcAft>
                        <a:buClrTx/>
                        <a:buSzTx/>
                        <a:buFont typeface="Wingdings" panose="05000000000000000000" pitchFamily="2" charset="2"/>
                        <a:buNone/>
                        <a:tabLst>
                          <a:tab pos="361950" algn="l"/>
                        </a:tabLst>
                        <a:defRPr/>
                      </a:pPr>
                      <a:r>
                        <a:rPr lang="ja-JP" altLang="en-US" sz="900" b="0">
                          <a:solidFill>
                            <a:schemeClr val="tx1"/>
                          </a:solidFill>
                        </a:rPr>
                        <a:t>　機能拡充等検討を進めていく。</a:t>
                      </a:r>
                      <a:br>
                        <a:rPr kumimoji="1" lang="en-US" altLang="ja-JP" sz="900" b="0" i="0" u="none" strike="noStrike" kern="1200" cap="none" spc="0" normalizeH="0" baseline="0">
                          <a:ln>
                            <a:noFill/>
                          </a:ln>
                          <a:solidFill>
                            <a:schemeClr val="tx1"/>
                          </a:solidFill>
                          <a:effectLst/>
                          <a:uLnTx/>
                          <a:uFillTx/>
                          <a:latin typeface="+mn-lt"/>
                          <a:ea typeface="+mn-ea"/>
                          <a:cs typeface="+mn-cs"/>
                        </a:rPr>
                      </a:br>
                      <a:r>
                        <a:rPr kumimoji="1" lang="ja-JP" altLang="en-US" sz="900" b="0" i="0" u="none" strike="noStrike" kern="1200" cap="none" spc="0" normalizeH="0" baseline="0">
                          <a:ln>
                            <a:noFill/>
                          </a:ln>
                          <a:solidFill>
                            <a:schemeClr val="tx1"/>
                          </a:solidFill>
                          <a:effectLst/>
                          <a:uLnTx/>
                          <a:uFillTx/>
                          <a:latin typeface="+mn-lt"/>
                          <a:ea typeface="+mn-ea"/>
                          <a:cs typeface="+mn-cs"/>
                        </a:rPr>
                        <a:t>・</a:t>
                      </a:r>
                      <a:r>
                        <a:rPr kumimoji="1" lang="en-US" altLang="ja-JP" sz="900" b="0" i="0" u="none" strike="noStrike" kern="1200" cap="none" spc="0" normalizeH="0" baseline="0">
                          <a:ln>
                            <a:noFill/>
                          </a:ln>
                          <a:solidFill>
                            <a:schemeClr val="tx1"/>
                          </a:solidFill>
                          <a:effectLst/>
                          <a:uLnTx/>
                          <a:uFillTx/>
                          <a:latin typeface="+mn-ea"/>
                          <a:ea typeface="+mn-ea"/>
                          <a:cs typeface="+mn-cs"/>
                        </a:rPr>
                        <a:t>AI</a:t>
                      </a:r>
                      <a:r>
                        <a:rPr kumimoji="1" lang="ja-JP" altLang="en-US" sz="900" b="0" i="0" u="none" strike="noStrike" kern="1200" cap="none" spc="0" normalizeH="0" baseline="0">
                          <a:ln>
                            <a:noFill/>
                          </a:ln>
                          <a:solidFill>
                            <a:schemeClr val="tx1"/>
                          </a:solidFill>
                          <a:effectLst/>
                          <a:uLnTx/>
                          <a:uFillTx/>
                          <a:latin typeface="+mn-ea"/>
                          <a:ea typeface="+mn-ea"/>
                          <a:cs typeface="+mn-cs"/>
                        </a:rPr>
                        <a:t>を活</a:t>
                      </a:r>
                      <a:r>
                        <a:rPr kumimoji="1" lang="ja-JP" altLang="en-US" sz="900" b="0" i="0" u="none" strike="noStrike" kern="1200" cap="none" spc="0" normalizeH="0" baseline="0">
                          <a:ln>
                            <a:noFill/>
                          </a:ln>
                          <a:solidFill>
                            <a:schemeClr val="tx1"/>
                          </a:solidFill>
                          <a:effectLst/>
                          <a:uLnTx/>
                          <a:uFillTx/>
                          <a:latin typeface="+mn-lt"/>
                          <a:ea typeface="+mn-ea"/>
                          <a:cs typeface="+mn-cs"/>
                        </a:rPr>
                        <a:t>用した素案作成</a:t>
                      </a:r>
                      <a:r>
                        <a:rPr kumimoji="1" lang="en-US" altLang="ja-JP" sz="900" b="0" i="0" u="none" strike="noStrike" kern="1200" cap="none" spc="0" normalizeH="0" baseline="0">
                          <a:ln>
                            <a:noFill/>
                          </a:ln>
                          <a:solidFill>
                            <a:schemeClr val="tx1"/>
                          </a:solidFill>
                          <a:effectLst/>
                          <a:uLnTx/>
                          <a:uFillTx/>
                          <a:latin typeface="+mn-ea"/>
                          <a:ea typeface="+mn-ea"/>
                          <a:cs typeface="+mn-cs"/>
                        </a:rPr>
                        <a:t>【</a:t>
                      </a:r>
                      <a:r>
                        <a:rPr kumimoji="1" lang="ja-JP" altLang="en-US" sz="900" b="0" i="0" u="none" strike="noStrike" kern="1200" cap="none" spc="0" normalizeH="0" baseline="0">
                          <a:ln>
                            <a:noFill/>
                          </a:ln>
                          <a:solidFill>
                            <a:schemeClr val="tx1"/>
                          </a:solidFill>
                          <a:effectLst/>
                          <a:uLnTx/>
                          <a:uFillTx/>
                          <a:latin typeface="+mn-ea"/>
                          <a:ea typeface="+mn-ea"/>
                          <a:cs typeface="+mn-cs"/>
                        </a:rPr>
                        <a:t>行政</a:t>
                      </a:r>
                      <a:r>
                        <a:rPr kumimoji="1" lang="en-US" altLang="ja-JP" sz="900" b="0" i="0" u="none" strike="noStrike" kern="1200" cap="none" spc="0" normalizeH="0" baseline="0">
                          <a:ln>
                            <a:noFill/>
                          </a:ln>
                          <a:solidFill>
                            <a:schemeClr val="tx1"/>
                          </a:solidFill>
                          <a:effectLst/>
                          <a:uLnTx/>
                          <a:uFillTx/>
                          <a:latin typeface="+mn-ea"/>
                          <a:ea typeface="+mn-ea"/>
                          <a:cs typeface="+mn-cs"/>
                        </a:rPr>
                        <a:t>DX</a:t>
                      </a:r>
                      <a:r>
                        <a:rPr kumimoji="1" lang="ja-JP" altLang="en-US" sz="900" b="0" i="0" u="none" strike="noStrike" kern="1200" cap="none" spc="0" normalizeH="0" baseline="0">
                          <a:ln>
                            <a:noFill/>
                          </a:ln>
                          <a:solidFill>
                            <a:schemeClr val="tx1"/>
                          </a:solidFill>
                          <a:effectLst/>
                          <a:uLnTx/>
                          <a:uFillTx/>
                          <a:latin typeface="+mn-ea"/>
                          <a:ea typeface="+mn-ea"/>
                          <a:cs typeface="+mn-cs"/>
                        </a:rPr>
                        <a:t>（業務運営</a:t>
                      </a:r>
                      <a:r>
                        <a:rPr kumimoji="1" lang="en-US" altLang="ja-JP" sz="900" b="0" i="0" u="none" strike="noStrike" kern="1200" cap="none" spc="0" normalizeH="0" baseline="0">
                          <a:ln>
                            <a:noFill/>
                          </a:ln>
                          <a:solidFill>
                            <a:schemeClr val="tx1"/>
                          </a:solidFill>
                          <a:effectLst/>
                          <a:uLnTx/>
                          <a:uFillTx/>
                          <a:latin typeface="+mn-ea"/>
                          <a:ea typeface="+mn-ea"/>
                          <a:cs typeface="+mn-cs"/>
                        </a:rPr>
                        <a:t>DX</a:t>
                      </a:r>
                      <a:r>
                        <a:rPr kumimoji="1" lang="ja-JP" altLang="en-US" sz="900" b="0" i="0" u="none" strike="noStrike" kern="1200" cap="none" spc="0" normalizeH="0" baseline="0">
                          <a:ln>
                            <a:noFill/>
                          </a:ln>
                          <a:solidFill>
                            <a:schemeClr val="tx1"/>
                          </a:solidFill>
                          <a:effectLst/>
                          <a:uLnTx/>
                          <a:uFillTx/>
                          <a:latin typeface="+mn-ea"/>
                          <a:ea typeface="+mn-ea"/>
                          <a:cs typeface="+mn-cs"/>
                        </a:rPr>
                        <a:t>）</a:t>
                      </a:r>
                      <a:r>
                        <a:rPr kumimoji="1" lang="en-US" altLang="ja-JP" sz="900" b="0" i="0" u="none" strike="noStrike" kern="1200" cap="none" spc="0" normalizeH="0" baseline="0">
                          <a:ln>
                            <a:noFill/>
                          </a:ln>
                          <a:solidFill>
                            <a:schemeClr val="tx1"/>
                          </a:solidFill>
                          <a:effectLst/>
                          <a:uLnTx/>
                          <a:uFillTx/>
                          <a:latin typeface="+mn-ea"/>
                          <a:ea typeface="+mn-ea"/>
                          <a:cs typeface="+mn-cs"/>
                        </a:rPr>
                        <a:t>】</a:t>
                      </a:r>
                      <a:br>
                        <a:rPr kumimoji="1" lang="en-US" altLang="ja-JP" sz="900" b="0" i="0" u="none" strike="noStrike" kern="1200" cap="none" spc="0" normalizeH="0" baseline="0">
                          <a:ln>
                            <a:noFill/>
                          </a:ln>
                          <a:solidFill>
                            <a:schemeClr val="tx1"/>
                          </a:solidFill>
                          <a:effectLst/>
                          <a:uLnTx/>
                          <a:uFillTx/>
                          <a:latin typeface="+mn-ea"/>
                          <a:ea typeface="+mn-ea"/>
                          <a:cs typeface="+mn-cs"/>
                        </a:rPr>
                      </a:br>
                      <a:r>
                        <a:rPr kumimoji="1" lang="ja-JP" altLang="en-US" sz="900" b="0" i="0" u="none" strike="noStrike" kern="1200" cap="none" spc="0" normalizeH="0" baseline="0">
                          <a:ln>
                            <a:noFill/>
                          </a:ln>
                          <a:solidFill>
                            <a:schemeClr val="tx1"/>
                          </a:solidFill>
                          <a:effectLst/>
                          <a:uLnTx/>
                          <a:uFillTx/>
                          <a:latin typeface="+mn-lt"/>
                          <a:ea typeface="+mn-ea"/>
                          <a:cs typeface="+mn-cs"/>
                        </a:rPr>
                        <a:t>　</a:t>
                      </a:r>
                      <a:r>
                        <a:rPr kumimoji="1" lang="ja-JP" altLang="en-US" sz="900" b="0" i="0" u="none" strike="noStrike" kern="1200" cap="none" spc="0" normalizeH="0" baseline="0">
                          <a:ln>
                            <a:noFill/>
                          </a:ln>
                          <a:solidFill>
                            <a:schemeClr val="tx1"/>
                          </a:solidFill>
                          <a:effectLst/>
                          <a:uLnTx/>
                          <a:uFillTx/>
                          <a:latin typeface="+mn-ea"/>
                          <a:ea typeface="+mn-ea"/>
                          <a:cs typeface="+mn-cs"/>
                        </a:rPr>
                        <a:t>生成</a:t>
                      </a:r>
                      <a:r>
                        <a:rPr kumimoji="1" lang="en-US" altLang="ja-JP" sz="900" b="0" i="0" u="none" strike="noStrike" kern="1200" cap="none" spc="0" normalizeH="0" baseline="0">
                          <a:ln>
                            <a:noFill/>
                          </a:ln>
                          <a:solidFill>
                            <a:schemeClr val="tx1"/>
                          </a:solidFill>
                          <a:effectLst/>
                          <a:uLnTx/>
                          <a:uFillTx/>
                          <a:latin typeface="+mn-ea"/>
                          <a:ea typeface="+mn-ea"/>
                          <a:cs typeface="+mn-cs"/>
                        </a:rPr>
                        <a:t>AI</a:t>
                      </a:r>
                      <a:r>
                        <a:rPr kumimoji="1" lang="ja-JP" altLang="en-US" sz="900" b="0" i="0" u="none" strike="noStrike" kern="1200" cap="none" spc="0" normalizeH="0" baseline="0">
                          <a:ln>
                            <a:noFill/>
                          </a:ln>
                          <a:solidFill>
                            <a:schemeClr val="tx1"/>
                          </a:solidFill>
                          <a:effectLst/>
                          <a:uLnTx/>
                          <a:uFillTx/>
                          <a:latin typeface="+mn-ea"/>
                          <a:ea typeface="+mn-ea"/>
                          <a:cs typeface="+mn-cs"/>
                        </a:rPr>
                        <a:t>を</a:t>
                      </a:r>
                      <a:r>
                        <a:rPr kumimoji="1" lang="ja-JP" altLang="en-US" sz="900" b="0" i="0" u="none" strike="noStrike" kern="1200" cap="none" spc="0" normalizeH="0" baseline="0">
                          <a:ln>
                            <a:noFill/>
                          </a:ln>
                          <a:solidFill>
                            <a:schemeClr val="tx1"/>
                          </a:solidFill>
                          <a:effectLst/>
                          <a:uLnTx/>
                          <a:uFillTx/>
                          <a:latin typeface="+mn-lt"/>
                          <a:ea typeface="+mn-ea"/>
                          <a:cs typeface="+mn-cs"/>
                        </a:rPr>
                        <a:t>活用するための環境を整備し、水道局保有のデータ（業務知識）に基づいた</a:t>
                      </a:r>
                      <a:r>
                        <a:rPr kumimoji="1" lang="ja-JP" altLang="en-US" sz="900" b="0" i="0" u="none" strike="noStrike" kern="1200" cap="none" spc="0" normalizeH="0" baseline="0">
                          <a:ln>
                            <a:noFill/>
                          </a:ln>
                          <a:solidFill>
                            <a:schemeClr val="tx1"/>
                          </a:solidFill>
                          <a:effectLst/>
                          <a:uLnTx/>
                          <a:uFillTx/>
                          <a:latin typeface="+mn-ea"/>
                          <a:ea typeface="+mn-ea"/>
                          <a:cs typeface="+mn-cs"/>
                        </a:rPr>
                        <a:t>生成</a:t>
                      </a:r>
                      <a:r>
                        <a:rPr kumimoji="1" lang="en-US" altLang="ja-JP" sz="900" b="0" i="0" u="none" strike="noStrike" kern="1200" cap="none" spc="0" normalizeH="0" baseline="0">
                          <a:ln>
                            <a:noFill/>
                          </a:ln>
                          <a:solidFill>
                            <a:schemeClr val="tx1"/>
                          </a:solidFill>
                          <a:effectLst/>
                          <a:uLnTx/>
                          <a:uFillTx/>
                          <a:latin typeface="+mn-ea"/>
                          <a:ea typeface="+mn-ea"/>
                          <a:cs typeface="+mn-cs"/>
                        </a:rPr>
                        <a:t>AI</a:t>
                      </a:r>
                      <a:r>
                        <a:rPr kumimoji="1" lang="ja-JP" altLang="en-US" sz="900" b="0" i="0" u="none" strike="noStrike" kern="1200" cap="none" spc="0" normalizeH="0" baseline="0">
                          <a:ln>
                            <a:noFill/>
                          </a:ln>
                          <a:solidFill>
                            <a:schemeClr val="tx1"/>
                          </a:solidFill>
                          <a:effectLst/>
                          <a:uLnTx/>
                          <a:uFillTx/>
                          <a:latin typeface="+mn-ea"/>
                          <a:ea typeface="+mn-ea"/>
                          <a:cs typeface="+mn-cs"/>
                        </a:rPr>
                        <a:t>による</a:t>
                      </a:r>
                      <a:r>
                        <a:rPr kumimoji="1" lang="ja-JP" altLang="en-US" sz="900" b="0" i="0" u="none" strike="noStrike" kern="1200" cap="none" spc="0" normalizeH="0" baseline="0">
                          <a:ln>
                            <a:noFill/>
                          </a:ln>
                          <a:solidFill>
                            <a:schemeClr val="tx1"/>
                          </a:solidFill>
                          <a:effectLst/>
                          <a:uLnTx/>
                          <a:uFillTx/>
                          <a:latin typeface="+mn-lt"/>
                          <a:ea typeface="+mn-ea"/>
                          <a:cs typeface="+mn-cs"/>
                        </a:rPr>
                        <a:t>文書素案の作</a:t>
                      </a:r>
                      <a:br>
                        <a:rPr kumimoji="1" lang="en-US" altLang="ja-JP" sz="900" b="0" i="0" u="none" strike="noStrike" kern="1200" cap="none" spc="0" normalizeH="0" baseline="0">
                          <a:ln>
                            <a:noFill/>
                          </a:ln>
                          <a:solidFill>
                            <a:schemeClr val="tx1"/>
                          </a:solidFill>
                          <a:effectLst/>
                          <a:uLnTx/>
                          <a:uFillTx/>
                          <a:latin typeface="+mn-lt"/>
                          <a:ea typeface="+mn-ea"/>
                          <a:cs typeface="+mn-cs"/>
                        </a:rPr>
                      </a:br>
                      <a:r>
                        <a:rPr kumimoji="1" lang="ja-JP" altLang="en-US" sz="900" b="0" i="0" u="none" strike="noStrike" kern="1200" cap="none" spc="0" normalizeH="0" baseline="0">
                          <a:ln>
                            <a:noFill/>
                          </a:ln>
                          <a:solidFill>
                            <a:schemeClr val="tx1"/>
                          </a:solidFill>
                          <a:effectLst/>
                          <a:uLnTx/>
                          <a:uFillTx/>
                          <a:latin typeface="+mn-lt"/>
                          <a:ea typeface="+mn-ea"/>
                          <a:cs typeface="+mn-cs"/>
                        </a:rPr>
                        <a:t>　成を試行実施する。</a:t>
                      </a:r>
                      <a:endParaRPr kumimoji="1" lang="en-US" altLang="ja-JP" sz="900" b="0" i="0" u="none" strike="noStrike" kern="1200" cap="none" spc="0" normalizeH="0" baseline="0">
                        <a:ln>
                          <a:noFill/>
                        </a:ln>
                        <a:solidFill>
                          <a:schemeClr val="tx1"/>
                        </a:solidFill>
                        <a:effectLst/>
                        <a:uLnTx/>
                        <a:uFillTx/>
                        <a:latin typeface="+mn-lt"/>
                        <a:ea typeface="+mn-ea"/>
                        <a:cs typeface="+mn-cs"/>
                      </a:endParaRPr>
                    </a:p>
                    <a:p>
                      <a:pPr marL="0" marR="0" lvl="2" indent="0" algn="l" defTabSz="914400" rtl="0" eaLnBrk="1" fontAlgn="auto" latinLnBrk="0" hangingPunct="1">
                        <a:lnSpc>
                          <a:spcPts val="1200"/>
                        </a:lnSpc>
                        <a:spcBef>
                          <a:spcPts val="0"/>
                        </a:spcBef>
                        <a:spcAft>
                          <a:spcPts val="600"/>
                        </a:spcAft>
                        <a:buClrTx/>
                        <a:buSzTx/>
                        <a:buFont typeface="Wingdings" panose="05000000000000000000" pitchFamily="2" charset="2"/>
                        <a:buNone/>
                        <a:tabLst>
                          <a:tab pos="361950" algn="l"/>
                        </a:tabLst>
                        <a:defRPr/>
                      </a:pPr>
                      <a:r>
                        <a:rPr kumimoji="1" lang="ja-JP" altLang="en-US" sz="900" b="0" i="0" u="none" strike="noStrike" kern="0" cap="none" spc="0" normalizeH="0" baseline="0" noProof="0">
                          <a:ln>
                            <a:noFill/>
                          </a:ln>
                          <a:solidFill>
                            <a:schemeClr val="tx1"/>
                          </a:solidFill>
                          <a:effectLst/>
                          <a:uLnTx/>
                          <a:uFillTx/>
                          <a:latin typeface="Yu Gothic UI" panose="020B0500000000000000" pitchFamily="50" charset="-128"/>
                          <a:ea typeface="Yu Gothic UI" panose="020B0500000000000000" pitchFamily="50" charset="-128"/>
                          <a:cs typeface="+mn-cs"/>
                        </a:rPr>
                        <a:t>・</a:t>
                      </a:r>
                      <a:r>
                        <a:rPr kumimoji="0" lang="ja-JP" altLang="en-US" sz="900" b="0" i="0" u="none" strike="noStrike" kern="1200" cap="none" spc="0" normalizeH="0" baseline="0" noProof="0">
                          <a:ln>
                            <a:noFill/>
                          </a:ln>
                          <a:solidFill>
                            <a:schemeClr val="tx1"/>
                          </a:solidFill>
                          <a:effectLst/>
                          <a:uLnTx/>
                          <a:uFillTx/>
                          <a:latin typeface="+mn-lt"/>
                          <a:ea typeface="Yu Gothic UI" panose="020B0500000000000000" pitchFamily="50" charset="-128"/>
                          <a:cs typeface="+mn-cs"/>
                        </a:rPr>
                        <a:t>⽔道スマートメーターの導入に向けた検討</a:t>
                      </a:r>
                      <a:r>
                        <a:rPr kumimoji="1" lang="en-US" altLang="ja-JP" sz="900" b="0" i="0" u="none" strike="noStrike" kern="1200" cap="none" spc="0" normalizeH="0" baseline="0">
                          <a:ln>
                            <a:noFill/>
                          </a:ln>
                          <a:solidFill>
                            <a:schemeClr val="tx1"/>
                          </a:solidFill>
                          <a:effectLst/>
                          <a:uLnTx/>
                          <a:uFillTx/>
                          <a:latin typeface="+mn-ea"/>
                          <a:ea typeface="+mn-ea"/>
                          <a:cs typeface="+mn-cs"/>
                        </a:rPr>
                        <a:t>【</a:t>
                      </a:r>
                      <a:r>
                        <a:rPr kumimoji="1" lang="ja-JP" altLang="en-US" sz="900" b="0" i="0" u="none" strike="noStrike" kern="1200" cap="none" spc="0" normalizeH="0" baseline="0">
                          <a:ln>
                            <a:noFill/>
                          </a:ln>
                          <a:solidFill>
                            <a:schemeClr val="tx1"/>
                          </a:solidFill>
                          <a:effectLst/>
                          <a:uLnTx/>
                          <a:uFillTx/>
                          <a:latin typeface="+mn-ea"/>
                          <a:ea typeface="+mn-ea"/>
                          <a:cs typeface="+mn-cs"/>
                        </a:rPr>
                        <a:t>行政</a:t>
                      </a:r>
                      <a:r>
                        <a:rPr kumimoji="1" lang="en-US" altLang="ja-JP" sz="900" b="0" i="0" u="none" strike="noStrike" kern="1200" cap="none" spc="0" normalizeH="0" baseline="0">
                          <a:ln>
                            <a:noFill/>
                          </a:ln>
                          <a:solidFill>
                            <a:schemeClr val="tx1"/>
                          </a:solidFill>
                          <a:effectLst/>
                          <a:uLnTx/>
                          <a:uFillTx/>
                          <a:latin typeface="+mn-ea"/>
                          <a:ea typeface="+mn-ea"/>
                          <a:cs typeface="+mn-cs"/>
                        </a:rPr>
                        <a:t>DX</a:t>
                      </a:r>
                      <a:r>
                        <a:rPr kumimoji="1" lang="ja-JP" altLang="en-US" sz="900" b="0" i="0" u="none" strike="noStrike" kern="1200" cap="none" spc="0" normalizeH="0" baseline="0">
                          <a:ln>
                            <a:noFill/>
                          </a:ln>
                          <a:solidFill>
                            <a:schemeClr val="tx1"/>
                          </a:solidFill>
                          <a:effectLst/>
                          <a:uLnTx/>
                          <a:uFillTx/>
                          <a:latin typeface="+mn-ea"/>
                          <a:ea typeface="+mn-ea"/>
                          <a:cs typeface="+mn-cs"/>
                        </a:rPr>
                        <a:t>（業務運営</a:t>
                      </a:r>
                      <a:r>
                        <a:rPr kumimoji="1" lang="en-US" altLang="ja-JP" sz="900" b="0" i="0" u="none" strike="noStrike" kern="1200" cap="none" spc="0" normalizeH="0" baseline="0">
                          <a:ln>
                            <a:noFill/>
                          </a:ln>
                          <a:solidFill>
                            <a:schemeClr val="tx1"/>
                          </a:solidFill>
                          <a:effectLst/>
                          <a:uLnTx/>
                          <a:uFillTx/>
                          <a:latin typeface="+mn-ea"/>
                          <a:ea typeface="+mn-ea"/>
                          <a:cs typeface="+mn-cs"/>
                        </a:rPr>
                        <a:t>DX</a:t>
                      </a:r>
                      <a:r>
                        <a:rPr kumimoji="1" lang="ja-JP" altLang="en-US" sz="900" b="0" i="0" u="none" strike="noStrike" kern="1200" cap="none" spc="0" normalizeH="0" baseline="0">
                          <a:ln>
                            <a:noFill/>
                          </a:ln>
                          <a:solidFill>
                            <a:schemeClr val="tx1"/>
                          </a:solidFill>
                          <a:effectLst/>
                          <a:uLnTx/>
                          <a:uFillTx/>
                          <a:latin typeface="+mn-ea"/>
                          <a:ea typeface="+mn-ea"/>
                          <a:cs typeface="+mn-cs"/>
                        </a:rPr>
                        <a:t>）</a:t>
                      </a:r>
                      <a:r>
                        <a:rPr kumimoji="1" lang="en-US" altLang="ja-JP" sz="900" b="0" i="0" u="none" strike="noStrike" kern="1200" cap="none" spc="0" normalizeH="0" baseline="0">
                          <a:ln>
                            <a:noFill/>
                          </a:ln>
                          <a:solidFill>
                            <a:schemeClr val="tx1"/>
                          </a:solidFill>
                          <a:effectLst/>
                          <a:uLnTx/>
                          <a:uFillTx/>
                          <a:latin typeface="+mn-ea"/>
                          <a:ea typeface="+mn-ea"/>
                          <a:cs typeface="+mn-cs"/>
                        </a:rPr>
                        <a:t>】</a:t>
                      </a:r>
                      <a:br>
                        <a:rPr kumimoji="0" lang="en-US" altLang="ja-JP" sz="900" b="0" i="0" u="none" strike="noStrike" kern="1200" cap="none" spc="0" normalizeH="0" baseline="0" noProof="0">
                          <a:ln>
                            <a:noFill/>
                          </a:ln>
                          <a:solidFill>
                            <a:schemeClr val="tx1"/>
                          </a:solidFill>
                          <a:effectLst/>
                          <a:uLnTx/>
                          <a:uFillTx/>
                          <a:latin typeface="+mn-lt"/>
                          <a:ea typeface="Yu Gothic UI" panose="020B0500000000000000" pitchFamily="50" charset="-128"/>
                          <a:cs typeface="+mn-cs"/>
                        </a:rPr>
                      </a:br>
                      <a:r>
                        <a:rPr kumimoji="0" lang="ja-JP" altLang="en-US" sz="900" b="0" i="0" u="none" strike="noStrike" kern="1200" cap="none" spc="0" normalizeH="0" baseline="0" noProof="0">
                          <a:ln>
                            <a:noFill/>
                          </a:ln>
                          <a:solidFill>
                            <a:schemeClr val="tx1"/>
                          </a:solidFill>
                          <a:effectLst/>
                          <a:uLnTx/>
                          <a:uFillTx/>
                          <a:latin typeface="+mn-lt"/>
                          <a:ea typeface="Yu Gothic UI" panose="020B0500000000000000" pitchFamily="50" charset="-128"/>
                          <a:cs typeface="+mn-cs"/>
                        </a:rPr>
                        <a:t>　水道事業運営の効率化やお客さまサービスの向上等を目的に、水道スマートメーターの導入検証を行っている。</a:t>
                      </a:r>
                      <a:endParaRPr kumimoji="0" lang="en-US" altLang="ja-JP" sz="900" b="0" i="0" u="none" strike="noStrike" kern="1200" cap="none" spc="0" normalizeH="0" baseline="0" noProof="0">
                        <a:ln>
                          <a:noFill/>
                        </a:ln>
                        <a:solidFill>
                          <a:schemeClr val="tx1"/>
                        </a:solidFill>
                        <a:effectLst/>
                        <a:uLnTx/>
                        <a:uFillTx/>
                        <a:latin typeface="+mn-lt"/>
                        <a:ea typeface="Yu Gothic UI" panose="020B0500000000000000"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t>○</a:t>
                      </a:r>
                    </a:p>
                  </a:txBody>
                  <a:tcPr anchor="ctr"/>
                </a:tc>
                <a:tc>
                  <a:txBody>
                    <a:bodyPr/>
                    <a:lstStyle/>
                    <a:p>
                      <a:pPr algn="ctr"/>
                      <a:endParaRPr kumimoji="1" lang="ja-JP" altLang="en-US" sz="1200"/>
                    </a:p>
                  </a:txBody>
                  <a:tcPr anchor="ctr"/>
                </a:tc>
                <a:tc>
                  <a:txBody>
                    <a:bodyPr/>
                    <a:lstStyle/>
                    <a:p>
                      <a:pPr algn="ctr"/>
                      <a:endParaRPr kumimoji="1" lang="ja-JP" altLang="en-US" sz="1200"/>
                    </a:p>
                  </a:txBody>
                  <a:tcPr anchor="ctr"/>
                </a:tc>
                <a:tc>
                  <a:txBody>
                    <a:bodyPr/>
                    <a:lstStyle/>
                    <a:p>
                      <a:pPr algn="ctr"/>
                      <a:endParaRPr kumimoji="1" lang="en-US" altLang="ja-JP" sz="1200" dirty="0"/>
                    </a:p>
                  </a:txBody>
                  <a:tcPr anchor="ctr"/>
                </a:tc>
                <a:extLst>
                  <a:ext uri="{0D108BD9-81ED-4DB2-BD59-A6C34878D82A}">
                    <a16:rowId xmlns:a16="http://schemas.microsoft.com/office/drawing/2014/main" val="709224015"/>
                  </a:ext>
                </a:extLst>
              </a:tr>
            </a:tbl>
          </a:graphicData>
        </a:graphic>
      </p:graphicFrame>
      <p:sp>
        <p:nvSpPr>
          <p:cNvPr id="4" name="スライド番号プレースホルダー 2">
            <a:extLst>
              <a:ext uri="{FF2B5EF4-FFF2-40B4-BE49-F238E27FC236}">
                <a16:creationId xmlns:a16="http://schemas.microsoft.com/office/drawing/2014/main" id="{3B16D1D5-3A80-5EDC-D175-7E55437B4FF9}"/>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111</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31410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ー 2">
            <a:extLst>
              <a:ext uri="{FF2B5EF4-FFF2-40B4-BE49-F238E27FC236}">
                <a16:creationId xmlns:a16="http://schemas.microsoft.com/office/drawing/2014/main" id="{44EB94F6-5B5B-2E3C-D0C0-6166B76AF0B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67</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7FF3C186-061D-CDCB-5364-9A851F9179AD}"/>
              </a:ext>
            </a:extLst>
          </p:cNvPr>
          <p:cNvSpPr>
            <a:spLocks noGrp="1"/>
          </p:cNvSpPr>
          <p:nvPr>
            <p:ph type="body" sz="quarter" idx="13"/>
          </p:nvPr>
        </p:nvSpPr>
        <p:spPr/>
        <p:txBody>
          <a:bodyPr/>
          <a:lstStyle/>
          <a:p>
            <a:r>
              <a:rPr kumimoji="1" lang="ja-JP" altLang="en-US" sz="1100">
                <a:latin typeface="Yu Gothic UI" panose="020B0500000000000000" pitchFamily="50" charset="-128"/>
                <a:ea typeface="Yu Gothic UI" panose="020B0500000000000000" pitchFamily="50" charset="-128"/>
              </a:rPr>
              <a:t>メタバースを活用し、住民や関係機関等とのイメージ共有を行い、また、職員の技術力の向上が図れていること。</a:t>
            </a:r>
          </a:p>
        </p:txBody>
      </p:sp>
      <p:sp>
        <p:nvSpPr>
          <p:cNvPr id="30" name="テキスト プレースホルダー 29">
            <a:extLst>
              <a:ext uri="{FF2B5EF4-FFF2-40B4-BE49-F238E27FC236}">
                <a16:creationId xmlns:a16="http://schemas.microsoft.com/office/drawing/2014/main" id="{174DC9EB-C2B4-B0A1-7DCA-ED32231829F3}"/>
              </a:ext>
            </a:extLst>
          </p:cNvPr>
          <p:cNvSpPr>
            <a:spLocks noGrp="1"/>
          </p:cNvSpPr>
          <p:nvPr>
            <p:ph type="body" sz="quarter" idx="14"/>
          </p:nvPr>
        </p:nvSpPr>
        <p:spPr/>
        <p:txBody>
          <a:bodyPr/>
          <a:lstStyle/>
          <a:p>
            <a:r>
              <a:rPr kumimoji="1" lang="ja-JP" altLang="en-US"/>
              <a:t>メタバースを活用した研修満足度</a:t>
            </a:r>
            <a:endParaRPr kumimoji="1" lang="en-US" altLang="ja-JP"/>
          </a:p>
          <a:p>
            <a:endParaRPr lang="en-US" altLang="ja-JP"/>
          </a:p>
          <a:p>
            <a:endParaRPr kumimoji="1" lang="en-US" altLang="ja-JP"/>
          </a:p>
          <a:p>
            <a:endParaRPr lang="en-US" altLang="ja-JP"/>
          </a:p>
          <a:p>
            <a:endParaRPr lang="en-US" altLang="ja-JP"/>
          </a:p>
          <a:p>
            <a:r>
              <a:rPr kumimoji="1" lang="ja-JP" altLang="en-US"/>
              <a:t>市民等からの問合せ件数の縮減率</a:t>
            </a:r>
            <a:endParaRPr kumimoji="1" lang="en-US" altLang="ja-JP"/>
          </a:p>
        </p:txBody>
      </p:sp>
      <p:graphicFrame>
        <p:nvGraphicFramePr>
          <p:cNvPr id="33" name="表 32">
            <a:extLst>
              <a:ext uri="{FF2B5EF4-FFF2-40B4-BE49-F238E27FC236}">
                <a16:creationId xmlns:a16="http://schemas.microsoft.com/office/drawing/2014/main" id="{D8AAF6B8-1042-25A9-0257-3ED974AA3F26}"/>
              </a:ext>
            </a:extLst>
          </p:cNvPr>
          <p:cNvGraphicFramePr>
            <a:graphicFrameLocks noGrp="1"/>
          </p:cNvGraphicFramePr>
          <p:nvPr>
            <p:extLst>
              <p:ext uri="{D42A27DB-BD31-4B8C-83A1-F6EECF244321}">
                <p14:modId xmlns:p14="http://schemas.microsoft.com/office/powerpoint/2010/main" val="3544024957"/>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pSp>
        <p:nvGrpSpPr>
          <p:cNvPr id="41" name="グループ化 40">
            <a:extLst>
              <a:ext uri="{FF2B5EF4-FFF2-40B4-BE49-F238E27FC236}">
                <a16:creationId xmlns:a16="http://schemas.microsoft.com/office/drawing/2014/main" id="{76101784-CF86-4A71-15E7-EE2C0EF9B05B}"/>
              </a:ext>
            </a:extLst>
          </p:cNvPr>
          <p:cNvGrpSpPr/>
          <p:nvPr/>
        </p:nvGrpSpPr>
        <p:grpSpPr>
          <a:xfrm>
            <a:off x="447675" y="3816350"/>
            <a:ext cx="1375502" cy="243520"/>
            <a:chOff x="528309" y="7695403"/>
            <a:chExt cx="1375502" cy="243520"/>
          </a:xfrm>
        </p:grpSpPr>
        <p:sp>
          <p:nvSpPr>
            <p:cNvPr id="42" name="正方形/長方形 41">
              <a:extLst>
                <a:ext uri="{FF2B5EF4-FFF2-40B4-BE49-F238E27FC236}">
                  <a16:creationId xmlns:a16="http://schemas.microsoft.com/office/drawing/2014/main" id="{AC041D76-A70B-3AD3-AA85-6E1C7426100E}"/>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FDD8FD60-A1E0-592E-C33D-D9F71A45F94E}"/>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6" name="正方形/長方形 45">
            <a:extLst>
              <a:ext uri="{FF2B5EF4-FFF2-40B4-BE49-F238E27FC236}">
                <a16:creationId xmlns:a16="http://schemas.microsoft.com/office/drawing/2014/main" id="{44000D55-211C-C3C0-DABE-9E1AFB963F69}"/>
              </a:ext>
            </a:extLst>
          </p:cNvPr>
          <p:cNvSpPr/>
          <p:nvPr/>
        </p:nvSpPr>
        <p:spPr>
          <a:xfrm>
            <a:off x="4860000" y="1963153"/>
            <a:ext cx="972000" cy="23802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7" name="表プレースホルダー 18">
            <a:extLst>
              <a:ext uri="{FF2B5EF4-FFF2-40B4-BE49-F238E27FC236}">
                <a16:creationId xmlns:a16="http://schemas.microsoft.com/office/drawing/2014/main" id="{E4683E98-5054-627A-0E85-287DD3DF4E59}"/>
              </a:ext>
            </a:extLst>
          </p:cNvPr>
          <p:cNvGraphicFramePr>
            <a:graphicFrameLocks/>
          </p:cNvGraphicFramePr>
          <p:nvPr>
            <p:extLst>
              <p:ext uri="{D42A27DB-BD31-4B8C-83A1-F6EECF244321}">
                <p14:modId xmlns:p14="http://schemas.microsoft.com/office/powerpoint/2010/main" val="1707275930"/>
              </p:ext>
            </p:extLst>
          </p:nvPr>
        </p:nvGraphicFramePr>
        <p:xfrm>
          <a:off x="5957327" y="2316810"/>
          <a:ext cx="3216272" cy="73119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60%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80%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80%</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48" name="表プレースホルダー 18">
            <a:extLst>
              <a:ext uri="{FF2B5EF4-FFF2-40B4-BE49-F238E27FC236}">
                <a16:creationId xmlns:a16="http://schemas.microsoft.com/office/drawing/2014/main" id="{6250192A-D506-66C3-5943-6D5AE79B7684}"/>
              </a:ext>
            </a:extLst>
          </p:cNvPr>
          <p:cNvGraphicFramePr>
            <a:graphicFrameLocks/>
          </p:cNvGraphicFramePr>
          <p:nvPr>
            <p:extLst>
              <p:ext uri="{D42A27DB-BD31-4B8C-83A1-F6EECF244321}">
                <p14:modId xmlns:p14="http://schemas.microsoft.com/office/powerpoint/2010/main" val="4269224368"/>
              </p:ext>
            </p:extLst>
          </p:nvPr>
        </p:nvGraphicFramePr>
        <p:xfrm>
          <a:off x="5961108" y="3491864"/>
          <a:ext cx="3216272" cy="709902"/>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40%</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49" name="正方形/長方形 48">
            <a:extLst>
              <a:ext uri="{FF2B5EF4-FFF2-40B4-BE49-F238E27FC236}">
                <a16:creationId xmlns:a16="http://schemas.microsoft.com/office/drawing/2014/main" id="{F0949757-8CA0-D123-9782-2E738B6392E4}"/>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pSp>
        <p:nvGrpSpPr>
          <p:cNvPr id="50" name="グループ化 49">
            <a:extLst>
              <a:ext uri="{FF2B5EF4-FFF2-40B4-BE49-F238E27FC236}">
                <a16:creationId xmlns:a16="http://schemas.microsoft.com/office/drawing/2014/main" id="{27F0FDCB-472B-8717-D1D9-F06D74BD911C}"/>
              </a:ext>
            </a:extLst>
          </p:cNvPr>
          <p:cNvGrpSpPr/>
          <p:nvPr/>
        </p:nvGrpSpPr>
        <p:grpSpPr>
          <a:xfrm>
            <a:off x="4881838" y="4727280"/>
            <a:ext cx="1157494" cy="243520"/>
            <a:chOff x="528309" y="7695403"/>
            <a:chExt cx="1157494" cy="243520"/>
          </a:xfrm>
        </p:grpSpPr>
        <p:sp>
          <p:nvSpPr>
            <p:cNvPr id="51" name="正方形/長方形 50">
              <a:extLst>
                <a:ext uri="{FF2B5EF4-FFF2-40B4-BE49-F238E27FC236}">
                  <a16:creationId xmlns:a16="http://schemas.microsoft.com/office/drawing/2014/main" id="{6351EB3C-A34D-0083-6553-6F22125636C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2" name="テキスト ボックス 51">
              <a:extLst>
                <a:ext uri="{FF2B5EF4-FFF2-40B4-BE49-F238E27FC236}">
                  <a16:creationId xmlns:a16="http://schemas.microsoft.com/office/drawing/2014/main" id="{6419BF87-5D5D-4D1E-EB6D-4AD5E5AF11E8}"/>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3" name="正方形/長方形 52">
            <a:extLst>
              <a:ext uri="{FF2B5EF4-FFF2-40B4-BE49-F238E27FC236}">
                <a16:creationId xmlns:a16="http://schemas.microsoft.com/office/drawing/2014/main" id="{89916D3F-A767-A307-5BA2-917EF66D5493}"/>
              </a:ext>
            </a:extLst>
          </p:cNvPr>
          <p:cNvSpPr/>
          <p:nvPr/>
        </p:nvSpPr>
        <p:spPr>
          <a:xfrm>
            <a:off x="6972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正方形/長方形 53">
            <a:extLst>
              <a:ext uri="{FF2B5EF4-FFF2-40B4-BE49-F238E27FC236}">
                <a16:creationId xmlns:a16="http://schemas.microsoft.com/office/drawing/2014/main" id="{1E083AD8-86D4-3360-34C2-A6E72F92E4A3}"/>
              </a:ext>
            </a:extLst>
          </p:cNvPr>
          <p:cNvSpPr/>
          <p:nvPr/>
        </p:nvSpPr>
        <p:spPr>
          <a:xfrm>
            <a:off x="5928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5" name="正方形/長方形 54">
            <a:extLst>
              <a:ext uri="{FF2B5EF4-FFF2-40B4-BE49-F238E27FC236}">
                <a16:creationId xmlns:a16="http://schemas.microsoft.com/office/drawing/2014/main" id="{26D3FB7B-4F3D-10B5-0CE1-63C3EB44A24A}"/>
              </a:ext>
            </a:extLst>
          </p:cNvPr>
          <p:cNvSpPr/>
          <p:nvPr/>
        </p:nvSpPr>
        <p:spPr>
          <a:xfrm>
            <a:off x="8016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6" name="テキスト ボックス 55">
            <a:extLst>
              <a:ext uri="{FF2B5EF4-FFF2-40B4-BE49-F238E27FC236}">
                <a16:creationId xmlns:a16="http://schemas.microsoft.com/office/drawing/2014/main" id="{64E682F6-3AF2-BDE4-049E-878C905B0746}"/>
              </a:ext>
            </a:extLst>
          </p:cNvPr>
          <p:cNvSpPr txBox="1"/>
          <p:nvPr/>
        </p:nvSpPr>
        <p:spPr>
          <a:xfrm>
            <a:off x="4881838"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人材育成</a:t>
            </a:r>
            <a:r>
              <a:rPr kumimoji="1" lang="en-US" altLang="ja-JP" sz="1000" b="1">
                <a:solidFill>
                  <a:srgbClr val="FFFFFF"/>
                </a:solidFill>
                <a:latin typeface="Yu Gothic UI" panose="020B0500000000000000" pitchFamily="50" charset="-128"/>
                <a:ea typeface="Yu Gothic UI" panose="020B0500000000000000" pitchFamily="50" charset="-128"/>
              </a:rPr>
              <a:t>/</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体制整備</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7" name="テキスト ボックス 56">
            <a:extLst>
              <a:ext uri="{FF2B5EF4-FFF2-40B4-BE49-F238E27FC236}">
                <a16:creationId xmlns:a16="http://schemas.microsoft.com/office/drawing/2014/main" id="{517F664E-18E7-81C8-6718-701B3374E418}"/>
              </a:ext>
            </a:extLst>
          </p:cNvPr>
          <p:cNvSpPr txBox="1"/>
          <p:nvPr/>
        </p:nvSpPr>
        <p:spPr>
          <a:xfrm>
            <a:off x="4881838" y="5935543"/>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サービス</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（市民</a:t>
            </a:r>
            <a:r>
              <a:rPr kumimoji="1" lang="en-US" altLang="ja-JP" sz="1000" b="1">
                <a:solidFill>
                  <a:srgbClr val="FFFFFF"/>
                </a:solidFill>
                <a:latin typeface="Yu Gothic UI" panose="020B0500000000000000" pitchFamily="50" charset="-128"/>
                <a:ea typeface="Yu Gothic UI" panose="020B0500000000000000" pitchFamily="50" charset="-128"/>
              </a:rPr>
              <a:t>/</a:t>
            </a:r>
            <a:r>
              <a:rPr kumimoji="1" lang="ja-JP" altLang="en-US" sz="1000" b="1">
                <a:solidFill>
                  <a:srgbClr val="FFFFFF"/>
                </a:solidFill>
                <a:latin typeface="Yu Gothic UI" panose="020B0500000000000000" pitchFamily="50" charset="-128"/>
                <a:ea typeface="Yu Gothic UI" panose="020B0500000000000000" pitchFamily="50" charset="-128"/>
              </a:rPr>
              <a:t>事業者）</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8" name="ホームベース 30">
            <a:extLst>
              <a:ext uri="{FF2B5EF4-FFF2-40B4-BE49-F238E27FC236}">
                <a16:creationId xmlns:a16="http://schemas.microsoft.com/office/drawing/2014/main" id="{001AF4E6-F464-62CE-5432-3462E05E7E0C}"/>
              </a:ext>
            </a:extLst>
          </p:cNvPr>
          <p:cNvSpPr/>
          <p:nvPr/>
        </p:nvSpPr>
        <p:spPr>
          <a:xfrm>
            <a:off x="5928478" y="5394086"/>
            <a:ext cx="777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研修素材</a:t>
            </a:r>
            <a:br>
              <a:rPr kumimoji="1" lang="en-US" altLang="ja-JP" sz="900" dirty="0">
                <a:solidFill>
                  <a:schemeClr val="tx1"/>
                </a:solidFill>
                <a:latin typeface="Yu Gothic UI" panose="020B0500000000000000" pitchFamily="50" charset="-128"/>
                <a:ea typeface="Yu Gothic UI" panose="020B0500000000000000" pitchFamily="50" charset="-128"/>
              </a:rPr>
            </a:br>
            <a:r>
              <a:rPr kumimoji="1" lang="ja-JP" altLang="en-US" sz="900" dirty="0">
                <a:solidFill>
                  <a:schemeClr val="tx1"/>
                </a:solidFill>
                <a:latin typeface="Yu Gothic UI" panose="020B0500000000000000" pitchFamily="50" charset="-128"/>
                <a:ea typeface="Yu Gothic UI" panose="020B0500000000000000" pitchFamily="50" charset="-128"/>
              </a:rPr>
              <a:t>作成</a:t>
            </a:r>
          </a:p>
        </p:txBody>
      </p:sp>
      <p:sp>
        <p:nvSpPr>
          <p:cNvPr id="59" name="ホームベース 30">
            <a:extLst>
              <a:ext uri="{FF2B5EF4-FFF2-40B4-BE49-F238E27FC236}">
                <a16:creationId xmlns:a16="http://schemas.microsoft.com/office/drawing/2014/main" id="{4C55D6D3-5C59-85ED-6BB0-A787D3CFA618}"/>
              </a:ext>
            </a:extLst>
          </p:cNvPr>
          <p:cNvSpPr/>
          <p:nvPr/>
        </p:nvSpPr>
        <p:spPr>
          <a:xfrm>
            <a:off x="5928478" y="5935543"/>
            <a:ext cx="777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資料の</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デジタル化</a:t>
            </a:r>
          </a:p>
        </p:txBody>
      </p:sp>
      <p:sp>
        <p:nvSpPr>
          <p:cNvPr id="60" name="ホームベース 30">
            <a:extLst>
              <a:ext uri="{FF2B5EF4-FFF2-40B4-BE49-F238E27FC236}">
                <a16:creationId xmlns:a16="http://schemas.microsoft.com/office/drawing/2014/main" id="{7683BC79-9DBE-B148-4A0A-BD7B996BE4CF}"/>
              </a:ext>
            </a:extLst>
          </p:cNvPr>
          <p:cNvSpPr/>
          <p:nvPr/>
        </p:nvSpPr>
        <p:spPr>
          <a:xfrm>
            <a:off x="6781801" y="5394086"/>
            <a:ext cx="2264228"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研修での活用開始</a:t>
            </a:r>
          </a:p>
        </p:txBody>
      </p:sp>
      <p:sp>
        <p:nvSpPr>
          <p:cNvPr id="62" name="ホームベース 30">
            <a:extLst>
              <a:ext uri="{FF2B5EF4-FFF2-40B4-BE49-F238E27FC236}">
                <a16:creationId xmlns:a16="http://schemas.microsoft.com/office/drawing/2014/main" id="{A66EA5D1-ABB7-F061-0921-7530A82A645C}"/>
              </a:ext>
            </a:extLst>
          </p:cNvPr>
          <p:cNvSpPr/>
          <p:nvPr/>
        </p:nvSpPr>
        <p:spPr>
          <a:xfrm>
            <a:off x="7848600" y="5935543"/>
            <a:ext cx="1219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本格運用</a:t>
            </a:r>
          </a:p>
        </p:txBody>
      </p:sp>
      <p:sp>
        <p:nvSpPr>
          <p:cNvPr id="63" name="ホームベース 30">
            <a:extLst>
              <a:ext uri="{FF2B5EF4-FFF2-40B4-BE49-F238E27FC236}">
                <a16:creationId xmlns:a16="http://schemas.microsoft.com/office/drawing/2014/main" id="{50357F0B-9A71-F8F4-1C9E-1A342EAADDFB}"/>
              </a:ext>
            </a:extLst>
          </p:cNvPr>
          <p:cNvSpPr/>
          <p:nvPr/>
        </p:nvSpPr>
        <p:spPr>
          <a:xfrm>
            <a:off x="6781800" y="5943600"/>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試行運用</a:t>
            </a:r>
          </a:p>
        </p:txBody>
      </p:sp>
      <p:grpSp>
        <p:nvGrpSpPr>
          <p:cNvPr id="3" name="グループ化 2">
            <a:extLst>
              <a:ext uri="{FF2B5EF4-FFF2-40B4-BE49-F238E27FC236}">
                <a16:creationId xmlns:a16="http://schemas.microsoft.com/office/drawing/2014/main" id="{499F989F-6DC4-469B-CCC0-928110ABDEDB}"/>
              </a:ext>
            </a:extLst>
          </p:cNvPr>
          <p:cNvGrpSpPr/>
          <p:nvPr/>
        </p:nvGrpSpPr>
        <p:grpSpPr>
          <a:xfrm>
            <a:off x="4881600" y="892800"/>
            <a:ext cx="2011895" cy="243520"/>
            <a:chOff x="528309" y="3016181"/>
            <a:chExt cx="2011895" cy="243520"/>
          </a:xfrm>
        </p:grpSpPr>
        <p:sp>
          <p:nvSpPr>
            <p:cNvPr id="4" name="正方形/長方形 3">
              <a:extLst>
                <a:ext uri="{FF2B5EF4-FFF2-40B4-BE49-F238E27FC236}">
                  <a16:creationId xmlns:a16="http://schemas.microsoft.com/office/drawing/2014/main" id="{B712BD3D-A076-D80B-85D6-D50D44C58B3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330ACBB8-2D6B-5F04-A7C5-F9DE1FA8BAC3}"/>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 name="テキスト プレースホルダー 4">
            <a:extLst>
              <a:ext uri="{FF2B5EF4-FFF2-40B4-BE49-F238E27FC236}">
                <a16:creationId xmlns:a16="http://schemas.microsoft.com/office/drawing/2014/main" id="{1CE79697-8121-BE3A-0A0F-FE1E8055129F}"/>
              </a:ext>
            </a:extLst>
          </p:cNvPr>
          <p:cNvSpPr txBox="1">
            <a:spLocks/>
          </p:cNvSpPr>
          <p:nvPr/>
        </p:nvSpPr>
        <p:spPr>
          <a:xfrm>
            <a:off x="445009" y="3727075"/>
            <a:ext cx="4346799" cy="1252808"/>
          </a:xfrm>
          <a:prstGeom prst="rect">
            <a:avLst/>
          </a:prstGeom>
        </p:spPr>
        <p:txBody>
          <a:bodyPr anchor="ctr"/>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2024</a:t>
            </a:r>
            <a:r>
              <a:rPr lang="ja-JP" altLang="en-US"/>
              <a:t>年度に、メタバース空間で活用する資料のデジタル化やコンテンツの一部を作成</a:t>
            </a:r>
          </a:p>
        </p:txBody>
      </p:sp>
      <p:pic>
        <p:nvPicPr>
          <p:cNvPr id="6" name="図 28">
            <a:extLst>
              <a:ext uri="{FF2B5EF4-FFF2-40B4-BE49-F238E27FC236}">
                <a16:creationId xmlns:a16="http://schemas.microsoft.com/office/drawing/2014/main" id="{D8B03485-ECD4-530A-9EB5-2892C0DE84C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0293" y="4428789"/>
            <a:ext cx="3185605" cy="204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プレースホルダー 3">
            <a:extLst>
              <a:ext uri="{FF2B5EF4-FFF2-40B4-BE49-F238E27FC236}">
                <a16:creationId xmlns:a16="http://schemas.microsoft.com/office/drawing/2014/main" id="{6D44B666-7BDD-F67E-9010-9A132C6502CA}"/>
              </a:ext>
            </a:extLst>
          </p:cNvPr>
          <p:cNvSpPr txBox="1">
            <a:spLocks/>
          </p:cNvSpPr>
          <p:nvPr/>
        </p:nvSpPr>
        <p:spPr>
          <a:xfrm>
            <a:off x="445009" y="1270800"/>
            <a:ext cx="4346799"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lvl="2" indent="-171450">
              <a:spcAft>
                <a:spcPts val="600"/>
              </a:spcAft>
              <a:tabLst>
                <a:tab pos="361950" algn="l"/>
              </a:tabLst>
              <a:defRPr/>
            </a:pPr>
            <a:r>
              <a:rPr kumimoji="0" lang="ja-JP" altLang="en-US" sz="1100" dirty="0">
                <a:solidFill>
                  <a:prstClr val="black"/>
                </a:solidFill>
                <a:latin typeface="Yu Gothic UI" panose="020B0500000000000000" pitchFamily="50" charset="-128"/>
                <a:ea typeface="Yu Gothic UI" panose="020B0500000000000000" pitchFamily="50" charset="-128"/>
              </a:rPr>
              <a:t>淀川</a:t>
            </a:r>
            <a:r>
              <a:rPr lang="ja-JP" altLang="en-US" sz="1100" dirty="0">
                <a:solidFill>
                  <a:prstClr val="black"/>
                </a:solidFill>
                <a:latin typeface="Yu Gothic UI"/>
                <a:ea typeface="Yu Gothic UI"/>
              </a:rPr>
              <a:t>左岸線（２期）事業は、長期間、かつ、区間が長い工事であり、関係者（住民</a:t>
            </a:r>
            <a:r>
              <a:rPr lang="en-US" altLang="ja-JP" sz="1100" dirty="0">
                <a:solidFill>
                  <a:prstClr val="black"/>
                </a:solidFill>
                <a:latin typeface="Yu Gothic UI"/>
                <a:ea typeface="Yu Gothic UI"/>
              </a:rPr>
              <a:t>/</a:t>
            </a:r>
            <a:r>
              <a:rPr lang="ja-JP" altLang="en-US" sz="1100" dirty="0">
                <a:solidFill>
                  <a:prstClr val="black"/>
                </a:solidFill>
                <a:latin typeface="Yu Gothic UI"/>
                <a:ea typeface="Yu Gothic UI"/>
              </a:rPr>
              <a:t>国</a:t>
            </a:r>
            <a:r>
              <a:rPr lang="en-US" altLang="ja-JP" sz="1100" dirty="0">
                <a:solidFill>
                  <a:prstClr val="black"/>
                </a:solidFill>
                <a:latin typeface="Yu Gothic UI"/>
                <a:ea typeface="Yu Gothic UI"/>
              </a:rPr>
              <a:t>/</a:t>
            </a:r>
            <a:r>
              <a:rPr lang="ja-JP" altLang="en-US" sz="1100" dirty="0">
                <a:solidFill>
                  <a:prstClr val="black"/>
                </a:solidFill>
                <a:latin typeface="Yu Gothic UI"/>
                <a:ea typeface="Yu Gothic UI"/>
              </a:rPr>
              <a:t>工事関係者等）が多く、かつ、時期により変遷していく。そのため、協議等に時間を要する、また、複数回にわたるなど関係者に負担が生じている</a:t>
            </a:r>
            <a:r>
              <a:rPr kumimoji="0" lang="ja-JP" altLang="en-US" sz="1100" dirty="0">
                <a:solidFill>
                  <a:prstClr val="black"/>
                </a:solidFill>
                <a:latin typeface="Yu Gothic UI" panose="020B0500000000000000" pitchFamily="50" charset="-128"/>
                <a:ea typeface="Yu Gothic UI" panose="020B0500000000000000" pitchFamily="50" charset="-128"/>
              </a:rPr>
              <a:t>。</a:t>
            </a:r>
            <a:endParaRPr kumimoji="0" lang="en-US" altLang="ja-JP" sz="1100" dirty="0">
              <a:solidFill>
                <a:prstClr val="black"/>
              </a:solidFill>
              <a:latin typeface="Yu Gothic UI" panose="020B0500000000000000" pitchFamily="50" charset="-128"/>
              <a:ea typeface="Yu Gothic UI" panose="020B0500000000000000" pitchFamily="50" charset="-128"/>
            </a:endParaRPr>
          </a:p>
          <a:p>
            <a:pPr marL="171450" lvl="2" indent="-171450">
              <a:spcAft>
                <a:spcPts val="600"/>
              </a:spcAft>
              <a:tabLst>
                <a:tab pos="361950" algn="l"/>
              </a:tabLst>
              <a:defRPr/>
            </a:pPr>
            <a:r>
              <a:rPr lang="ja-JP" altLang="en-US" sz="1100" dirty="0">
                <a:solidFill>
                  <a:prstClr val="black"/>
                </a:solidFill>
                <a:latin typeface="Yu Gothic UI" panose="020B0500000000000000" pitchFamily="50" charset="-128"/>
                <a:ea typeface="Yu Gothic UI" panose="020B0500000000000000" pitchFamily="50" charset="-128"/>
              </a:rPr>
              <a:t>メタバースを活用し、</a:t>
            </a:r>
            <a:endParaRPr kumimoji="0"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3E00D6F1-937E-530A-15B1-546F98087182}"/>
              </a:ext>
            </a:extLst>
          </p:cNvPr>
          <p:cNvSpPr txBox="1"/>
          <p:nvPr/>
        </p:nvSpPr>
        <p:spPr>
          <a:xfrm>
            <a:off x="511562" y="1819399"/>
            <a:ext cx="4213692" cy="1615827"/>
          </a:xfrm>
          <a:prstGeom prst="rect">
            <a:avLst/>
          </a:prstGeom>
          <a:noFill/>
        </p:spPr>
        <p:txBody>
          <a:bodyPr wrap="square" rtlCol="0">
            <a:spAutoFit/>
          </a:bodyPr>
          <a:lstStyle/>
          <a:p>
            <a:endParaRPr lang="en-US" altLang="ja-JP" sz="1100">
              <a:solidFill>
                <a:prstClr val="black"/>
              </a:solidFill>
              <a:latin typeface="Yu Gothic UI"/>
              <a:ea typeface="Yu Gothic UI"/>
            </a:endParaRPr>
          </a:p>
          <a:p>
            <a:pPr marL="171450" indent="-171450">
              <a:buFont typeface="Arial" panose="020B0604020202020204" pitchFamily="34" charset="0"/>
              <a:buChar char="•"/>
            </a:pPr>
            <a:endParaRPr lang="en-US" altLang="ja-JP" sz="1100">
              <a:solidFill>
                <a:prstClr val="black"/>
              </a:solidFill>
              <a:latin typeface="Yu Gothic UI" panose="020B0500000000000000" pitchFamily="50" charset="-128"/>
              <a:ea typeface="Yu Gothic UI" panose="020B0500000000000000" pitchFamily="50" charset="-128"/>
            </a:endParaRPr>
          </a:p>
          <a:p>
            <a:pPr marL="324000" lvl="1" indent="-171450">
              <a:buFont typeface="Arial" panose="020B0604020202020204" pitchFamily="34" charset="0"/>
              <a:buChar char="•"/>
            </a:pPr>
            <a:r>
              <a:rPr lang="ja-JP" altLang="en-US" sz="1100">
                <a:solidFill>
                  <a:prstClr val="black"/>
                </a:solidFill>
                <a:latin typeface="Yu Gothic UI" panose="020B0500000000000000" pitchFamily="50" charset="-128"/>
                <a:ea typeface="Yu Gothic UI" panose="020B0500000000000000" pitchFamily="50" charset="-128"/>
              </a:rPr>
              <a:t>地元説明会に参加できない沿道住民や遠方の方への説明対応を行う。</a:t>
            </a:r>
            <a:endParaRPr lang="en-US" altLang="ja-JP" sz="1100">
              <a:solidFill>
                <a:prstClr val="black"/>
              </a:solidFill>
              <a:latin typeface="Yu Gothic UI" panose="020B0500000000000000" pitchFamily="50" charset="-128"/>
              <a:ea typeface="Yu Gothic UI" panose="020B0500000000000000" pitchFamily="50" charset="-128"/>
            </a:endParaRPr>
          </a:p>
          <a:p>
            <a:pPr marL="324000" lvl="1" indent="-171450">
              <a:buFont typeface="Arial" panose="020B0604020202020204" pitchFamily="34" charset="0"/>
              <a:buChar char="•"/>
            </a:pPr>
            <a:r>
              <a:rPr lang="ja-JP" altLang="en-US" sz="1100">
                <a:solidFill>
                  <a:prstClr val="black"/>
                </a:solidFill>
                <a:latin typeface="Yu Gothic UI" panose="020B0500000000000000" pitchFamily="50" charset="-128"/>
                <a:ea typeface="Yu Gothic UI" panose="020B0500000000000000" pitchFamily="50" charset="-128"/>
              </a:rPr>
              <a:t>関係機関（国等）と完成形のイメージを共有することにより、より深く、スピーディに検討を行う。また、多くの事業者が参加する工事進行にあたるリアルタイムでの情報共有を行う。</a:t>
            </a:r>
            <a:endParaRPr lang="en-US" altLang="ja-JP" sz="1100">
              <a:solidFill>
                <a:prstClr val="black"/>
              </a:solidFill>
              <a:latin typeface="Yu Gothic UI" panose="020B0500000000000000" pitchFamily="50" charset="-128"/>
              <a:ea typeface="Yu Gothic UI" panose="020B0500000000000000" pitchFamily="50" charset="-128"/>
            </a:endParaRPr>
          </a:p>
          <a:p>
            <a:pPr marL="324000" lvl="1" indent="-171450">
              <a:buFont typeface="Arial" panose="020B0604020202020204" pitchFamily="34" charset="0"/>
              <a:buChar char="•"/>
            </a:pPr>
            <a:r>
              <a:rPr lang="ja-JP" altLang="en-US" sz="1100">
                <a:solidFill>
                  <a:prstClr val="black"/>
                </a:solidFill>
                <a:latin typeface="Yu Gothic UI" panose="020B0500000000000000" pitchFamily="50" charset="-128"/>
                <a:ea typeface="Yu Gothic UI" panose="020B0500000000000000" pitchFamily="50" charset="-128"/>
              </a:rPr>
              <a:t>技術職員への技術研修用に仮想空間で施工体験等を行う。</a:t>
            </a:r>
            <a:endParaRPr lang="en-US" altLang="ja-JP" sz="1100">
              <a:solidFill>
                <a:prstClr val="black"/>
              </a:solidFill>
              <a:latin typeface="Yu Gothic UI" panose="020B0500000000000000" pitchFamily="50" charset="-128"/>
              <a:ea typeface="Yu Gothic UI" panose="020B0500000000000000" pitchFamily="50" charset="-128"/>
            </a:endParaRPr>
          </a:p>
          <a:p>
            <a:endParaRPr lang="ja-JP" altLang="en-US" sz="1100">
              <a:solidFill>
                <a:prstClr val="black"/>
              </a:solidFill>
              <a:latin typeface="Yu Gothic UI"/>
              <a:ea typeface="Yu Gothic UI"/>
            </a:endParaRPr>
          </a:p>
        </p:txBody>
      </p:sp>
      <p:sp>
        <p:nvSpPr>
          <p:cNvPr id="9" name="正方形/長方形 8">
            <a:extLst>
              <a:ext uri="{FF2B5EF4-FFF2-40B4-BE49-F238E27FC236}">
                <a16:creationId xmlns:a16="http://schemas.microsoft.com/office/drawing/2014/main" id="{8F97AD73-2E07-F3A4-7233-6CAB4F8FD5B3}"/>
              </a:ext>
            </a:extLst>
          </p:cNvPr>
          <p:cNvSpPr/>
          <p:nvPr/>
        </p:nvSpPr>
        <p:spPr>
          <a:xfrm>
            <a:off x="509213" y="3305570"/>
            <a:ext cx="4166484" cy="803966"/>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kumimoji="0" lang="ja-JP" altLang="en-US" sz="1100">
                <a:solidFill>
                  <a:srgbClr val="000000"/>
                </a:solidFill>
                <a:latin typeface="Avenir Next LT Pro"/>
                <a:ea typeface="Yu Gothic UI" panose="020B0500000000000000" pitchFamily="50" charset="-128"/>
              </a:rPr>
              <a:t>こ</a:t>
            </a:r>
            <a:r>
              <a:rPr lang="ja-JP" altLang="en-US" sz="1100">
                <a:solidFill>
                  <a:prstClr val="black"/>
                </a:solidFill>
                <a:latin typeface="Yu Gothic UI" panose="020B0500000000000000" pitchFamily="50" charset="-128"/>
                <a:ea typeface="Yu Gothic UI" panose="020B0500000000000000" pitchFamily="50" charset="-128"/>
              </a:rPr>
              <a:t>れらにより、研修資料作成の高度化と工数低減、大規模事業へデジタル活用のノウハウを継承など事業推進円滑化へ寄与する。</a:t>
            </a:r>
            <a:endParaRPr kumimoji="0" lang="ja-JP" altLang="en-US" sz="1100">
              <a:solidFill>
                <a:srgbClr val="000000"/>
              </a:solidFill>
              <a:latin typeface="Avenir Next LT Pro"/>
              <a:ea typeface="Yu Gothic UI" panose="020B0500000000000000" pitchFamily="50" charset="-128"/>
            </a:endParaRPr>
          </a:p>
        </p:txBody>
      </p:sp>
      <p:sp>
        <p:nvSpPr>
          <p:cNvPr id="13" name="タイトル 18">
            <a:extLst>
              <a:ext uri="{FF2B5EF4-FFF2-40B4-BE49-F238E27FC236}">
                <a16:creationId xmlns:a16="http://schemas.microsoft.com/office/drawing/2014/main" id="{E260C03B-48E4-2BC3-8DC6-E8E516F5D114}"/>
              </a:ext>
            </a:extLst>
          </p:cNvPr>
          <p:cNvSpPr>
            <a:spLocks noGrp="1"/>
          </p:cNvSpPr>
          <p:nvPr>
            <p:ph type="title"/>
          </p:nvPr>
        </p:nvSpPr>
        <p:spPr>
          <a:xfrm>
            <a:off x="446400" y="85725"/>
            <a:ext cx="4737911" cy="728793"/>
          </a:xfrm>
        </p:spPr>
        <p:txBody>
          <a:bodyPr/>
          <a:lstStyle/>
          <a:p>
            <a:r>
              <a:rPr lang="ja-JP" altLang="en-US"/>
              <a:t>淀川左岸線（２期）事業における</a:t>
            </a:r>
            <a:br>
              <a:rPr lang="ja-JP" altLang="en-US"/>
            </a:br>
            <a:r>
              <a:rPr lang="ja-JP" altLang="en-US"/>
              <a:t>　メタバースの活用</a:t>
            </a:r>
          </a:p>
        </p:txBody>
      </p:sp>
    </p:spTree>
    <p:extLst>
      <p:ext uri="{BB962C8B-B14F-4D97-AF65-F5344CB8AC3E}">
        <p14:creationId xmlns:p14="http://schemas.microsoft.com/office/powerpoint/2010/main" val="836654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4C2F3680-7D26-400A-A532-16D896D2473B}"/>
              </a:ext>
            </a:extLst>
          </p:cNvPr>
          <p:cNvGrpSpPr/>
          <p:nvPr/>
        </p:nvGrpSpPr>
        <p:grpSpPr>
          <a:xfrm>
            <a:off x="4506686" y="3123000"/>
            <a:ext cx="892628" cy="1026769"/>
            <a:chOff x="4506686" y="3123000"/>
            <a:chExt cx="892628" cy="1026769"/>
          </a:xfrm>
        </p:grpSpPr>
        <p:pic>
          <p:nvPicPr>
            <p:cNvPr id="1026" name="Picture 2" descr="澪標 - Wikipedia">
              <a:extLst>
                <a:ext uri="{FF2B5EF4-FFF2-40B4-BE49-F238E27FC236}">
                  <a16:creationId xmlns:a16="http://schemas.microsoft.com/office/drawing/2014/main" id="{EB6EFA79-3DB7-4F68-9682-5E89A17A82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7000" y="312300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B124EA0-B5B9-4BA1-A814-4F5D6B63F5A4}"/>
                </a:ext>
              </a:extLst>
            </p:cNvPr>
            <p:cNvSpPr txBox="1"/>
            <p:nvPr/>
          </p:nvSpPr>
          <p:spPr>
            <a:xfrm>
              <a:off x="4506686" y="3780437"/>
              <a:ext cx="89262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a:ln>
                    <a:noFill/>
                  </a:ln>
                  <a:solidFill>
                    <a:prstClr val="black">
                      <a:lumMod val="85000"/>
                      <a:lumOff val="15000"/>
                    </a:prstClr>
                  </a:solidFill>
                  <a:effectLst/>
                  <a:uLnTx/>
                  <a:uFillTx/>
                  <a:latin typeface="Yu Gothic UI" panose="020B0500000000000000" pitchFamily="50" charset="-128"/>
                  <a:ea typeface="Yu Gothic UI" panose="020B0500000000000000" pitchFamily="50" charset="-128"/>
                  <a:cs typeface="+mn-cs"/>
                </a:rPr>
                <a:t>大阪市</a:t>
              </a:r>
            </a:p>
          </p:txBody>
        </p:sp>
      </p:grpSp>
      <p:sp>
        <p:nvSpPr>
          <p:cNvPr id="7" name="テキスト ボックス 6">
            <a:extLst>
              <a:ext uri="{FF2B5EF4-FFF2-40B4-BE49-F238E27FC236}">
                <a16:creationId xmlns:a16="http://schemas.microsoft.com/office/drawing/2014/main" id="{75CDE696-B46A-476F-B6D9-1BFBDCC6ADF6}"/>
              </a:ext>
            </a:extLst>
          </p:cNvPr>
          <p:cNvSpPr txBox="1"/>
          <p:nvPr/>
        </p:nvSpPr>
        <p:spPr>
          <a:xfrm>
            <a:off x="7986712" y="6002837"/>
            <a:ext cx="1466851" cy="342401"/>
          </a:xfrm>
          <a:prstGeom prst="rect">
            <a:avLst/>
          </a:prstGeom>
          <a:noFill/>
        </p:spPr>
        <p:txBody>
          <a:bodyPr wrap="squar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デジタル統括室</a:t>
            </a:r>
          </a:p>
        </p:txBody>
      </p:sp>
    </p:spTree>
    <p:extLst>
      <p:ext uri="{BB962C8B-B14F-4D97-AF65-F5344CB8AC3E}">
        <p14:creationId xmlns:p14="http://schemas.microsoft.com/office/powerpoint/2010/main" val="211314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AE441-E3F6-6CEB-9DB4-21105CCC6CB6}"/>
            </a:ext>
          </a:extLst>
        </p:cNvPr>
        <p:cNvGrpSpPr/>
        <p:nvPr/>
      </p:nvGrpSpPr>
      <p:grpSpPr>
        <a:xfrm>
          <a:off x="0" y="0"/>
          <a:ext cx="0" cy="0"/>
          <a:chOff x="0" y="0"/>
          <a:chExt cx="0" cy="0"/>
        </a:xfrm>
      </p:grpSpPr>
      <p:sp>
        <p:nvSpPr>
          <p:cNvPr id="34" name="スライド番号プレースホルダー 2">
            <a:extLst>
              <a:ext uri="{FF2B5EF4-FFF2-40B4-BE49-F238E27FC236}">
                <a16:creationId xmlns:a16="http://schemas.microsoft.com/office/drawing/2014/main" id="{7678E218-8040-1C48-A996-875947416F66}"/>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68</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4D999143-31A6-41F7-A90B-8BE4177292F3}"/>
              </a:ext>
            </a:extLst>
          </p:cNvPr>
          <p:cNvSpPr>
            <a:spLocks noGrp="1"/>
          </p:cNvSpPr>
          <p:nvPr>
            <p:ph type="body" sz="quarter" idx="13"/>
          </p:nvPr>
        </p:nvSpPr>
        <p:spPr/>
        <p:txBody>
          <a:bodyPr/>
          <a:lstStyle/>
          <a:p>
            <a:pPr marL="87313" lvl="2" indent="-87313" algn="just">
              <a:lnSpc>
                <a:spcPct val="100000"/>
              </a:lnSpc>
              <a:buFont typeface="Arial" panose="020B0604020202020204" pitchFamily="34" charset="0"/>
              <a:buChar char="•"/>
              <a:tabLst>
                <a:tab pos="361950" algn="l"/>
              </a:tabLst>
              <a:defRPr/>
            </a:pPr>
            <a:r>
              <a:rPr kumimoji="0" lang="ja-JP" altLang="en-US" sz="1100">
                <a:solidFill>
                  <a:srgbClr val="000000"/>
                </a:solidFill>
                <a:latin typeface="Yu Gothic UI" panose="020B0500000000000000" pitchFamily="50" charset="-128"/>
                <a:ea typeface="Yu Gothic UI" panose="020B0500000000000000" pitchFamily="50" charset="-128"/>
              </a:rPr>
              <a:t>新技術（ドローン等）を導入して効率的な点検を実施するとともに、画像診断など高度な損傷度の評価や健全性の診断による橋梁の安心・安全が確保できていること。</a:t>
            </a:r>
            <a:endParaRPr kumimoji="0" lang="en-US" altLang="ja-JP" sz="1100">
              <a:solidFill>
                <a:srgbClr val="000000"/>
              </a:solidFill>
              <a:latin typeface="Yu Gothic UI" panose="020B0500000000000000" pitchFamily="50" charset="-128"/>
              <a:ea typeface="Yu Gothic UI" panose="020B0500000000000000" pitchFamily="50" charset="-128"/>
            </a:endParaRPr>
          </a:p>
        </p:txBody>
      </p:sp>
      <p:sp>
        <p:nvSpPr>
          <p:cNvPr id="11" name="テキスト プレースホルダー 10">
            <a:extLst>
              <a:ext uri="{FF2B5EF4-FFF2-40B4-BE49-F238E27FC236}">
                <a16:creationId xmlns:a16="http://schemas.microsoft.com/office/drawing/2014/main" id="{5C6A027A-A526-4E36-E776-562C7D7F472B}"/>
              </a:ext>
            </a:extLst>
          </p:cNvPr>
          <p:cNvSpPr>
            <a:spLocks noGrp="1"/>
          </p:cNvSpPr>
          <p:nvPr>
            <p:ph type="body" sz="quarter" idx="14"/>
          </p:nvPr>
        </p:nvSpPr>
        <p:spPr>
          <a:xfrm>
            <a:off x="5904000" y="1971322"/>
            <a:ext cx="3414740" cy="511528"/>
          </a:xfrm>
        </p:spPr>
        <p:txBody>
          <a:bodyPr/>
          <a:lstStyle/>
          <a:p>
            <a:pPr marL="87313" lvl="2" indent="-87313" algn="just">
              <a:lnSpc>
                <a:spcPct val="100000"/>
              </a:lnSpc>
              <a:buFont typeface="Arial" panose="020B0604020202020204" pitchFamily="34" charset="0"/>
              <a:buChar char="•"/>
              <a:tabLst>
                <a:tab pos="361950" algn="l"/>
              </a:tabLst>
              <a:defRPr/>
            </a:pPr>
            <a:r>
              <a:rPr kumimoji="0" lang="ja-JP" altLang="en-US" sz="1100">
                <a:solidFill>
                  <a:srgbClr val="000000"/>
                </a:solidFill>
                <a:latin typeface="Yu Gothic UI" panose="020B0500000000000000" pitchFamily="50" charset="-128"/>
                <a:ea typeface="Yu Gothic UI" panose="020B0500000000000000" pitchFamily="50" charset="-128"/>
              </a:rPr>
              <a:t>飛行型ドローン導入により、作業時間や点検コストが削減されていること。</a:t>
            </a:r>
            <a:endParaRPr kumimoji="0" lang="en-US" altLang="ja-JP" sz="1100">
              <a:solidFill>
                <a:srgbClr val="000000"/>
              </a:solidFill>
              <a:latin typeface="Yu Gothic UI" panose="020B0500000000000000" pitchFamily="50" charset="-128"/>
              <a:ea typeface="Yu Gothic UI" panose="020B0500000000000000" pitchFamily="50" charset="-128"/>
            </a:endParaRPr>
          </a:p>
          <a:p>
            <a:pPr marL="87313" lvl="2" indent="-87313">
              <a:lnSpc>
                <a:spcPct val="100000"/>
              </a:lnSpc>
              <a:buFont typeface="Arial" panose="020B0604020202020204" pitchFamily="34" charset="0"/>
              <a:buChar char="•"/>
              <a:tabLst>
                <a:tab pos="361950" algn="l"/>
              </a:tabLst>
              <a:defRPr/>
            </a:pPr>
            <a:r>
              <a:rPr kumimoji="0" lang="en-US" altLang="ja-JP" sz="1100">
                <a:solidFill>
                  <a:srgbClr val="000000"/>
                </a:solidFill>
                <a:latin typeface="Yu Gothic UI" panose="020B0500000000000000" pitchFamily="50" charset="-128"/>
                <a:ea typeface="Yu Gothic UI" panose="020B0500000000000000" pitchFamily="50" charset="-128"/>
              </a:rPr>
              <a:t>AI</a:t>
            </a:r>
            <a:r>
              <a:rPr kumimoji="0" lang="ja-JP" altLang="en-US" sz="1100">
                <a:solidFill>
                  <a:srgbClr val="000000"/>
                </a:solidFill>
                <a:latin typeface="Yu Gothic UI" panose="020B0500000000000000" pitchFamily="50" charset="-128"/>
                <a:ea typeface="Yu Gothic UI" panose="020B0500000000000000" pitchFamily="50" charset="-128"/>
              </a:rPr>
              <a:t>技術を活用した画像診断により、橋梁健全度評価が高度化されていること。</a:t>
            </a:r>
          </a:p>
        </p:txBody>
      </p:sp>
      <p:graphicFrame>
        <p:nvGraphicFramePr>
          <p:cNvPr id="33" name="表 32">
            <a:extLst>
              <a:ext uri="{FF2B5EF4-FFF2-40B4-BE49-F238E27FC236}">
                <a16:creationId xmlns:a16="http://schemas.microsoft.com/office/drawing/2014/main" id="{6FC2AC98-F01F-7F4E-2370-C886B92D02C5}"/>
              </a:ext>
            </a:extLst>
          </p:cNvPr>
          <p:cNvGraphicFramePr>
            <a:graphicFrameLocks noGrp="1"/>
          </p:cNvGraphicFramePr>
          <p:nvPr>
            <p:extLst>
              <p:ext uri="{D42A27DB-BD31-4B8C-83A1-F6EECF244321}">
                <p14:modId xmlns:p14="http://schemas.microsoft.com/office/powerpoint/2010/main" val="2417066195"/>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0" name="テキスト プレースホルダー 12">
            <a:extLst>
              <a:ext uri="{FF2B5EF4-FFF2-40B4-BE49-F238E27FC236}">
                <a16:creationId xmlns:a16="http://schemas.microsoft.com/office/drawing/2014/main" id="{FCA270CA-FE61-6648-C527-71299CE7A2F3}"/>
              </a:ext>
            </a:extLst>
          </p:cNvPr>
          <p:cNvSpPr txBox="1">
            <a:spLocks/>
          </p:cNvSpPr>
          <p:nvPr/>
        </p:nvSpPr>
        <p:spPr>
          <a:xfrm>
            <a:off x="457200" y="41910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a:t>2024</a:t>
            </a:r>
            <a:r>
              <a:rPr lang="ja-JP" altLang="en-US"/>
              <a:t>年</a:t>
            </a:r>
            <a:r>
              <a:rPr lang="ja-JP" altLang="en-US" sz="1100"/>
              <a:t>度に新技術（ドローン等）を用いた橋梁点検を行い、コストメリットを検証した。</a:t>
            </a:r>
          </a:p>
        </p:txBody>
      </p:sp>
      <p:grpSp>
        <p:nvGrpSpPr>
          <p:cNvPr id="41" name="グループ化 40">
            <a:extLst>
              <a:ext uri="{FF2B5EF4-FFF2-40B4-BE49-F238E27FC236}">
                <a16:creationId xmlns:a16="http://schemas.microsoft.com/office/drawing/2014/main" id="{065F2773-495B-75C1-1376-3D87A5FFE538}"/>
              </a:ext>
            </a:extLst>
          </p:cNvPr>
          <p:cNvGrpSpPr/>
          <p:nvPr/>
        </p:nvGrpSpPr>
        <p:grpSpPr>
          <a:xfrm>
            <a:off x="447675" y="3886200"/>
            <a:ext cx="1375502" cy="243520"/>
            <a:chOff x="528309" y="7695403"/>
            <a:chExt cx="1375502" cy="243520"/>
          </a:xfrm>
        </p:grpSpPr>
        <p:sp>
          <p:nvSpPr>
            <p:cNvPr id="42" name="正方形/長方形 41">
              <a:extLst>
                <a:ext uri="{FF2B5EF4-FFF2-40B4-BE49-F238E27FC236}">
                  <a16:creationId xmlns:a16="http://schemas.microsoft.com/office/drawing/2014/main" id="{F56C5EAF-1927-1856-AF8D-5DCCC643895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D1F1E7F5-E16A-1A89-2F36-6C800D7213F5}"/>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6" name="正方形/長方形 45">
            <a:extLst>
              <a:ext uri="{FF2B5EF4-FFF2-40B4-BE49-F238E27FC236}">
                <a16:creationId xmlns:a16="http://schemas.microsoft.com/office/drawing/2014/main" id="{08326E0D-83DE-51F4-E66A-34D41995C9E8}"/>
              </a:ext>
            </a:extLst>
          </p:cNvPr>
          <p:cNvSpPr/>
          <p:nvPr/>
        </p:nvSpPr>
        <p:spPr>
          <a:xfrm>
            <a:off x="4860000" y="1963153"/>
            <a:ext cx="972000" cy="238024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49" name="正方形/長方形 48">
            <a:extLst>
              <a:ext uri="{FF2B5EF4-FFF2-40B4-BE49-F238E27FC236}">
                <a16:creationId xmlns:a16="http://schemas.microsoft.com/office/drawing/2014/main" id="{C195088B-D6CB-1707-87FE-D1B011C21DAA}"/>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pSp>
        <p:nvGrpSpPr>
          <p:cNvPr id="50" name="グループ化 49">
            <a:extLst>
              <a:ext uri="{FF2B5EF4-FFF2-40B4-BE49-F238E27FC236}">
                <a16:creationId xmlns:a16="http://schemas.microsoft.com/office/drawing/2014/main" id="{D6B31253-8F12-85DD-D6A7-FD3A665327A0}"/>
              </a:ext>
            </a:extLst>
          </p:cNvPr>
          <p:cNvGrpSpPr/>
          <p:nvPr/>
        </p:nvGrpSpPr>
        <p:grpSpPr>
          <a:xfrm>
            <a:off x="4881838" y="4727280"/>
            <a:ext cx="1157494" cy="243520"/>
            <a:chOff x="528309" y="7695403"/>
            <a:chExt cx="1157494" cy="243520"/>
          </a:xfrm>
        </p:grpSpPr>
        <p:sp>
          <p:nvSpPr>
            <p:cNvPr id="51" name="正方形/長方形 50">
              <a:extLst>
                <a:ext uri="{FF2B5EF4-FFF2-40B4-BE49-F238E27FC236}">
                  <a16:creationId xmlns:a16="http://schemas.microsoft.com/office/drawing/2014/main" id="{28A521BA-A2CD-308A-B9E3-2F1373CC84A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2" name="テキスト ボックス 51">
              <a:extLst>
                <a:ext uri="{FF2B5EF4-FFF2-40B4-BE49-F238E27FC236}">
                  <a16:creationId xmlns:a16="http://schemas.microsoft.com/office/drawing/2014/main" id="{6BFB276E-35A1-127B-0232-20E7A2A19811}"/>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3" name="正方形/長方形 52">
            <a:extLst>
              <a:ext uri="{FF2B5EF4-FFF2-40B4-BE49-F238E27FC236}">
                <a16:creationId xmlns:a16="http://schemas.microsoft.com/office/drawing/2014/main" id="{E09337B2-BF90-BFA4-7300-F864E125D39B}"/>
              </a:ext>
            </a:extLst>
          </p:cNvPr>
          <p:cNvSpPr/>
          <p:nvPr/>
        </p:nvSpPr>
        <p:spPr>
          <a:xfrm>
            <a:off x="6972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正方形/長方形 53">
            <a:extLst>
              <a:ext uri="{FF2B5EF4-FFF2-40B4-BE49-F238E27FC236}">
                <a16:creationId xmlns:a16="http://schemas.microsoft.com/office/drawing/2014/main" id="{A8CE8D07-015D-93EB-8BF6-6A9A0626E20B}"/>
              </a:ext>
            </a:extLst>
          </p:cNvPr>
          <p:cNvSpPr/>
          <p:nvPr/>
        </p:nvSpPr>
        <p:spPr>
          <a:xfrm>
            <a:off x="5928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5" name="正方形/長方形 54">
            <a:extLst>
              <a:ext uri="{FF2B5EF4-FFF2-40B4-BE49-F238E27FC236}">
                <a16:creationId xmlns:a16="http://schemas.microsoft.com/office/drawing/2014/main" id="{AEF8EA49-E3CB-42D3-1915-53D7CBD36EF5}"/>
              </a:ext>
            </a:extLst>
          </p:cNvPr>
          <p:cNvSpPr/>
          <p:nvPr/>
        </p:nvSpPr>
        <p:spPr>
          <a:xfrm>
            <a:off x="8016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6" name="テキスト ボックス 55">
            <a:extLst>
              <a:ext uri="{FF2B5EF4-FFF2-40B4-BE49-F238E27FC236}">
                <a16:creationId xmlns:a16="http://schemas.microsoft.com/office/drawing/2014/main" id="{9FA673C4-E040-77AE-FE01-D15E5F8AB553}"/>
              </a:ext>
            </a:extLst>
          </p:cNvPr>
          <p:cNvSpPr txBox="1"/>
          <p:nvPr/>
        </p:nvSpPr>
        <p:spPr>
          <a:xfrm>
            <a:off x="4881838"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新技術導入</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7" name="テキスト ボックス 56">
            <a:extLst>
              <a:ext uri="{FF2B5EF4-FFF2-40B4-BE49-F238E27FC236}">
                <a16:creationId xmlns:a16="http://schemas.microsoft.com/office/drawing/2014/main" id="{0702E43F-0AAE-0D2F-2EA8-D0E06D1AA123}"/>
              </a:ext>
            </a:extLst>
          </p:cNvPr>
          <p:cNvSpPr txBox="1"/>
          <p:nvPr/>
        </p:nvSpPr>
        <p:spPr>
          <a:xfrm>
            <a:off x="4881838" y="593554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診断導入</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8" name="ホームベース 30">
            <a:extLst>
              <a:ext uri="{FF2B5EF4-FFF2-40B4-BE49-F238E27FC236}">
                <a16:creationId xmlns:a16="http://schemas.microsoft.com/office/drawing/2014/main" id="{CC972214-E731-64FE-1E85-163C3B83E8CF}"/>
              </a:ext>
            </a:extLst>
          </p:cNvPr>
          <p:cNvSpPr/>
          <p:nvPr/>
        </p:nvSpPr>
        <p:spPr>
          <a:xfrm>
            <a:off x="5928478" y="539408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点検マニュアルに基づき定期点検を実施</a:t>
            </a:r>
          </a:p>
        </p:txBody>
      </p:sp>
      <p:sp>
        <p:nvSpPr>
          <p:cNvPr id="59" name="ホームベース 30">
            <a:extLst>
              <a:ext uri="{FF2B5EF4-FFF2-40B4-BE49-F238E27FC236}">
                <a16:creationId xmlns:a16="http://schemas.microsoft.com/office/drawing/2014/main" id="{756BA90A-8C07-4DC5-9B7A-270BE0A678F6}"/>
              </a:ext>
            </a:extLst>
          </p:cNvPr>
          <p:cNvSpPr/>
          <p:nvPr/>
        </p:nvSpPr>
        <p:spPr>
          <a:xfrm>
            <a:off x="5928478" y="5935543"/>
            <a:ext cx="10819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損傷程度診断への</a:t>
            </a:r>
            <a:r>
              <a:rPr kumimoji="1" lang="en-US" altLang="ja-JP" sz="900">
                <a:solidFill>
                  <a:srgbClr val="000000"/>
                </a:solidFill>
                <a:latin typeface="Yu Gothic UI" panose="020B0500000000000000" pitchFamily="50" charset="-128"/>
                <a:ea typeface="Yu Gothic UI" panose="020B0500000000000000" pitchFamily="50" charset="-128"/>
              </a:rPr>
              <a:t>AI</a:t>
            </a:r>
            <a:r>
              <a:rPr kumimoji="1" lang="ja-JP" altLang="en-US" sz="900">
                <a:solidFill>
                  <a:srgbClr val="000000"/>
                </a:solidFill>
                <a:latin typeface="Yu Gothic UI" panose="020B0500000000000000" pitchFamily="50" charset="-128"/>
                <a:ea typeface="Yu Gothic UI" panose="020B0500000000000000" pitchFamily="50" charset="-128"/>
              </a:rPr>
              <a:t>導入に向けた検討</a:t>
            </a:r>
          </a:p>
        </p:txBody>
      </p:sp>
      <p:sp>
        <p:nvSpPr>
          <p:cNvPr id="62" name="ホームベース 30">
            <a:extLst>
              <a:ext uri="{FF2B5EF4-FFF2-40B4-BE49-F238E27FC236}">
                <a16:creationId xmlns:a16="http://schemas.microsoft.com/office/drawing/2014/main" id="{035571AD-75D9-9BCC-4A6C-BAF5D4D940DC}"/>
              </a:ext>
            </a:extLst>
          </p:cNvPr>
          <p:cNvSpPr/>
          <p:nvPr/>
        </p:nvSpPr>
        <p:spPr>
          <a:xfrm>
            <a:off x="7010400" y="5935543"/>
            <a:ext cx="1981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既に製品化されている</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en-US" altLang="ja-JP" sz="900">
                <a:solidFill>
                  <a:schemeClr val="tx1"/>
                </a:solidFill>
                <a:latin typeface="Yu Gothic UI" panose="020B0500000000000000" pitchFamily="50" charset="-128"/>
                <a:ea typeface="Yu Gothic UI" panose="020B0500000000000000" pitchFamily="50" charset="-128"/>
              </a:rPr>
              <a:t>AI</a:t>
            </a:r>
            <a:r>
              <a:rPr kumimoji="1" lang="ja-JP" altLang="en-US" sz="900">
                <a:solidFill>
                  <a:schemeClr val="tx1"/>
                </a:solidFill>
                <a:latin typeface="Yu Gothic UI" panose="020B0500000000000000" pitchFamily="50" charset="-128"/>
                <a:ea typeface="Yu Gothic UI" panose="020B0500000000000000" pitchFamily="50" charset="-128"/>
              </a:rPr>
              <a:t>技術を用いた試行実施</a:t>
            </a:r>
          </a:p>
        </p:txBody>
      </p:sp>
      <p:pic>
        <p:nvPicPr>
          <p:cNvPr id="2" name="図 1">
            <a:extLst>
              <a:ext uri="{FF2B5EF4-FFF2-40B4-BE49-F238E27FC236}">
                <a16:creationId xmlns:a16="http://schemas.microsoft.com/office/drawing/2014/main" id="{0E4E2E2B-4444-8F60-A7C0-42AD9CD479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690998" y="4886807"/>
            <a:ext cx="970333" cy="762720"/>
          </a:xfrm>
          <a:prstGeom prst="rect">
            <a:avLst/>
          </a:prstGeom>
          <a:noFill/>
          <a:ln>
            <a:solidFill>
              <a:schemeClr val="tx1"/>
            </a:solidFill>
          </a:ln>
        </p:spPr>
      </p:pic>
      <p:pic>
        <p:nvPicPr>
          <p:cNvPr id="3" name="図 2">
            <a:extLst>
              <a:ext uri="{FF2B5EF4-FFF2-40B4-BE49-F238E27FC236}">
                <a16:creationId xmlns:a16="http://schemas.microsoft.com/office/drawing/2014/main" id="{82E0E658-4615-707D-9DCC-54DE3FCEB9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99409" y="4863209"/>
            <a:ext cx="974246" cy="762719"/>
          </a:xfrm>
          <a:prstGeom prst="rect">
            <a:avLst/>
          </a:prstGeom>
          <a:noFill/>
          <a:ln>
            <a:solidFill>
              <a:schemeClr val="tx1"/>
            </a:solidFill>
          </a:ln>
        </p:spPr>
      </p:pic>
      <p:pic>
        <p:nvPicPr>
          <p:cNvPr id="4" name="図 3">
            <a:extLst>
              <a:ext uri="{FF2B5EF4-FFF2-40B4-BE49-F238E27FC236}">
                <a16:creationId xmlns:a16="http://schemas.microsoft.com/office/drawing/2014/main" id="{1D5AC7E9-7FA1-F787-1FDD-1DA733C6D4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52800" y="4864420"/>
            <a:ext cx="1220631" cy="786939"/>
          </a:xfrm>
          <a:prstGeom prst="rect">
            <a:avLst/>
          </a:prstGeom>
          <a:ln>
            <a:solidFill>
              <a:schemeClr val="tx1"/>
            </a:solidFill>
          </a:ln>
        </p:spPr>
      </p:pic>
      <p:sp>
        <p:nvSpPr>
          <p:cNvPr id="5" name="楕円 4">
            <a:extLst>
              <a:ext uri="{FF2B5EF4-FFF2-40B4-BE49-F238E27FC236}">
                <a16:creationId xmlns:a16="http://schemas.microsoft.com/office/drawing/2014/main" id="{F12ABE44-5CE9-0BA4-3124-97550CC1BFD8}"/>
              </a:ext>
            </a:extLst>
          </p:cNvPr>
          <p:cNvSpPr/>
          <p:nvPr/>
        </p:nvSpPr>
        <p:spPr>
          <a:xfrm>
            <a:off x="3691721" y="5038192"/>
            <a:ext cx="455605" cy="459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3449FA49-7127-F39C-96EC-1B26121BD800}"/>
              </a:ext>
            </a:extLst>
          </p:cNvPr>
          <p:cNvSpPr txBox="1"/>
          <p:nvPr/>
        </p:nvSpPr>
        <p:spPr>
          <a:xfrm>
            <a:off x="3697353" y="5666601"/>
            <a:ext cx="568240" cy="253916"/>
          </a:xfrm>
          <a:prstGeom prst="rect">
            <a:avLst/>
          </a:prstGeom>
          <a:noFill/>
        </p:spPr>
        <p:txBody>
          <a:bodyPr wrap="square" rtlCol="0">
            <a:spAutoFit/>
          </a:bodyPr>
          <a:lstStyle/>
          <a:p>
            <a:pPr>
              <a:defRPr/>
            </a:pPr>
            <a:r>
              <a:rPr lang="ja-JP" altLang="en-US" sz="1000" b="1">
                <a:solidFill>
                  <a:prstClr val="black"/>
                </a:solidFill>
                <a:latin typeface="Yu Gothic UI" panose="020B0500000000000000" pitchFamily="50" charset="-128"/>
                <a:ea typeface="Yu Gothic UI" panose="020B0500000000000000" pitchFamily="50" charset="-128"/>
              </a:rPr>
              <a:t>ドローン</a:t>
            </a:r>
          </a:p>
        </p:txBody>
      </p:sp>
      <p:sp>
        <p:nvSpPr>
          <p:cNvPr id="7" name="テキスト ボックス 6">
            <a:extLst>
              <a:ext uri="{FF2B5EF4-FFF2-40B4-BE49-F238E27FC236}">
                <a16:creationId xmlns:a16="http://schemas.microsoft.com/office/drawing/2014/main" id="{3F12714F-41CC-8D6F-86E7-9F6F6D88C0CD}"/>
              </a:ext>
            </a:extLst>
          </p:cNvPr>
          <p:cNvSpPr txBox="1"/>
          <p:nvPr/>
        </p:nvSpPr>
        <p:spPr>
          <a:xfrm>
            <a:off x="544883" y="5659471"/>
            <a:ext cx="974246" cy="253916"/>
          </a:xfrm>
          <a:prstGeom prst="rect">
            <a:avLst/>
          </a:prstGeom>
          <a:noFill/>
        </p:spPr>
        <p:txBody>
          <a:bodyPr wrap="square" rtlCol="0">
            <a:spAutoFit/>
          </a:bodyPr>
          <a:lstStyle/>
          <a:p>
            <a:pPr>
              <a:defRPr/>
            </a:pPr>
            <a:r>
              <a:rPr lang="ja-JP" altLang="en-US" sz="1000" b="1">
                <a:solidFill>
                  <a:prstClr val="black"/>
                </a:solidFill>
                <a:latin typeface="Yu Gothic UI" panose="020B0500000000000000" pitchFamily="50" charset="-128"/>
                <a:ea typeface="Yu Gothic UI" panose="020B0500000000000000" pitchFamily="50" charset="-128"/>
              </a:rPr>
              <a:t>ロープアクセス</a:t>
            </a:r>
          </a:p>
        </p:txBody>
      </p:sp>
      <p:sp>
        <p:nvSpPr>
          <p:cNvPr id="8" name="テキスト ボックス 7">
            <a:extLst>
              <a:ext uri="{FF2B5EF4-FFF2-40B4-BE49-F238E27FC236}">
                <a16:creationId xmlns:a16="http://schemas.microsoft.com/office/drawing/2014/main" id="{03C22C47-BB27-0814-C2B2-EA7285B59847}"/>
              </a:ext>
            </a:extLst>
          </p:cNvPr>
          <p:cNvSpPr txBox="1"/>
          <p:nvPr/>
        </p:nvSpPr>
        <p:spPr>
          <a:xfrm>
            <a:off x="1595759" y="5659471"/>
            <a:ext cx="1147441" cy="253916"/>
          </a:xfrm>
          <a:prstGeom prst="rect">
            <a:avLst/>
          </a:prstGeom>
          <a:noFill/>
        </p:spPr>
        <p:txBody>
          <a:bodyPr wrap="square" rtlCol="0">
            <a:spAutoFit/>
          </a:bodyPr>
          <a:lstStyle/>
          <a:p>
            <a:pPr>
              <a:defRPr/>
            </a:pPr>
            <a:r>
              <a:rPr lang="ja-JP" altLang="en-US" sz="1000" b="1">
                <a:solidFill>
                  <a:prstClr val="black"/>
                </a:solidFill>
                <a:latin typeface="Yu Gothic UI" panose="020B0500000000000000" pitchFamily="50" charset="-128"/>
                <a:ea typeface="Yu Gothic UI" panose="020B0500000000000000" pitchFamily="50" charset="-128"/>
              </a:rPr>
              <a:t>大型橋梁点検車</a:t>
            </a:r>
          </a:p>
        </p:txBody>
      </p:sp>
      <p:sp>
        <p:nvSpPr>
          <p:cNvPr id="9" name="矢印: 五方向 8">
            <a:extLst>
              <a:ext uri="{FF2B5EF4-FFF2-40B4-BE49-F238E27FC236}">
                <a16:creationId xmlns:a16="http://schemas.microsoft.com/office/drawing/2014/main" id="{ED551834-8F77-2395-4A4D-C2878845FD0E}"/>
              </a:ext>
            </a:extLst>
          </p:cNvPr>
          <p:cNvSpPr/>
          <p:nvPr/>
        </p:nvSpPr>
        <p:spPr>
          <a:xfrm>
            <a:off x="2834548" y="4975260"/>
            <a:ext cx="377481" cy="600916"/>
          </a:xfrm>
          <a:prstGeom prst="homePlate">
            <a:avLst/>
          </a:prstGeom>
          <a:solidFill>
            <a:srgbClr val="AF1932"/>
          </a:solidFill>
          <a:ln>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Yu Gothic UI" panose="020B0500000000000000" pitchFamily="50" charset="-128"/>
              <a:ea typeface="Yu Gothic UI" panose="020B0500000000000000" pitchFamily="50" charset="-128"/>
            </a:endParaRPr>
          </a:p>
        </p:txBody>
      </p:sp>
      <p:grpSp>
        <p:nvGrpSpPr>
          <p:cNvPr id="17" name="グループ化 16">
            <a:extLst>
              <a:ext uri="{FF2B5EF4-FFF2-40B4-BE49-F238E27FC236}">
                <a16:creationId xmlns:a16="http://schemas.microsoft.com/office/drawing/2014/main" id="{1CFD9E9D-2BE1-31AC-D9C4-71A5AA2BB2A5}"/>
              </a:ext>
            </a:extLst>
          </p:cNvPr>
          <p:cNvGrpSpPr/>
          <p:nvPr/>
        </p:nvGrpSpPr>
        <p:grpSpPr>
          <a:xfrm>
            <a:off x="4881600" y="892800"/>
            <a:ext cx="2011895" cy="243520"/>
            <a:chOff x="528309" y="3016181"/>
            <a:chExt cx="2011895" cy="243520"/>
          </a:xfrm>
        </p:grpSpPr>
        <p:sp>
          <p:nvSpPr>
            <p:cNvPr id="18" name="正方形/長方形 17">
              <a:extLst>
                <a:ext uri="{FF2B5EF4-FFF2-40B4-BE49-F238E27FC236}">
                  <a16:creationId xmlns:a16="http://schemas.microsoft.com/office/drawing/2014/main" id="{4F7B0322-27B2-E336-D8BC-E1194CBCDF0C}"/>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1" name="テキスト ボックス 20">
              <a:extLst>
                <a:ext uri="{FF2B5EF4-FFF2-40B4-BE49-F238E27FC236}">
                  <a16:creationId xmlns:a16="http://schemas.microsoft.com/office/drawing/2014/main" id="{181D60CD-9E7C-FE90-F3BB-8052985DB1A3}"/>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テキスト プレースホルダー 3">
            <a:extLst>
              <a:ext uri="{FF2B5EF4-FFF2-40B4-BE49-F238E27FC236}">
                <a16:creationId xmlns:a16="http://schemas.microsoft.com/office/drawing/2014/main" id="{8813DFD5-3C8D-5167-A127-37CD39BDCDD7}"/>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本市管理橋梁において５年毎に定期点検を実施し、損傷度の把握や健全度の評価を行っているが、長大橋においては、ロープアクセスや大型橋梁点検車が主な点検手法であり、多くの時間やコストが発生してい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en-US" altLang="ja-JP" sz="1100" dirty="0">
                <a:solidFill>
                  <a:srgbClr val="000000"/>
                </a:solidFill>
                <a:latin typeface="Yu Gothic UI" panose="020B0500000000000000" pitchFamily="50" charset="-128"/>
                <a:ea typeface="Yu Gothic UI" panose="020B0500000000000000" pitchFamily="50" charset="-128"/>
              </a:rPr>
              <a:t>2024</a:t>
            </a:r>
            <a:r>
              <a:rPr lang="ja-JP" altLang="en-US" sz="1100" dirty="0">
                <a:solidFill>
                  <a:srgbClr val="000000"/>
                </a:solidFill>
                <a:latin typeface="Yu Gothic UI" panose="020B0500000000000000" pitchFamily="50" charset="-128"/>
                <a:ea typeface="Yu Gothic UI" panose="020B0500000000000000" pitchFamily="50" charset="-128"/>
              </a:rPr>
              <a:t>年度は長大橋等において、飛行型ドローンを用いた最適な点検手法等の基本検討を行っており、検討結果を基にマニュアルを改訂し、</a:t>
            </a:r>
            <a:r>
              <a:rPr lang="en-US" altLang="ja-JP" sz="1100" dirty="0">
                <a:solidFill>
                  <a:srgbClr val="000000"/>
                </a:solidFill>
                <a:latin typeface="Yu Gothic UI" panose="020B0500000000000000" pitchFamily="50" charset="-128"/>
                <a:ea typeface="Yu Gothic UI" panose="020B0500000000000000" pitchFamily="50" charset="-128"/>
              </a:rPr>
              <a:t>2025</a:t>
            </a:r>
            <a:r>
              <a:rPr lang="ja-JP" altLang="en-US" sz="1100" dirty="0">
                <a:solidFill>
                  <a:srgbClr val="000000"/>
                </a:solidFill>
                <a:latin typeface="Yu Gothic UI" panose="020B0500000000000000" pitchFamily="50" charset="-128"/>
                <a:ea typeface="Yu Gothic UI" panose="020B0500000000000000" pitchFamily="50" charset="-128"/>
              </a:rPr>
              <a:t>年度以降は、そのマニュアルに基づき点検を行う。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これにより、点検時間・費用の削減が見込まれる。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また</a:t>
            </a:r>
            <a:r>
              <a:rPr lang="en-US" altLang="ja-JP" sz="1100" dirty="0">
                <a:solidFill>
                  <a:srgbClr val="000000"/>
                </a:solidFill>
                <a:latin typeface="Yu Gothic UI" panose="020B0500000000000000" pitchFamily="50" charset="-128"/>
                <a:ea typeface="Yu Gothic UI" panose="020B0500000000000000" pitchFamily="50" charset="-128"/>
              </a:rPr>
              <a:t>2025</a:t>
            </a:r>
            <a:r>
              <a:rPr lang="ja-JP" altLang="en-US" sz="1100" dirty="0">
                <a:solidFill>
                  <a:srgbClr val="000000"/>
                </a:solidFill>
                <a:latin typeface="Yu Gothic UI" panose="020B0500000000000000" pitchFamily="50" charset="-128"/>
                <a:ea typeface="Yu Gothic UI" panose="020B0500000000000000" pitchFamily="50" charset="-128"/>
              </a:rPr>
              <a:t>年度は</a:t>
            </a:r>
            <a:r>
              <a:rPr lang="en-US" altLang="ja-JP" sz="1100" dirty="0">
                <a:solidFill>
                  <a:srgbClr val="000000"/>
                </a:solidFill>
                <a:latin typeface="Yu Gothic UI" panose="020B0500000000000000" pitchFamily="50" charset="-128"/>
                <a:ea typeface="Yu Gothic UI" panose="020B0500000000000000" pitchFamily="50" charset="-128"/>
              </a:rPr>
              <a:t>AI</a:t>
            </a:r>
            <a:r>
              <a:rPr lang="ja-JP" altLang="en-US" sz="1100" dirty="0">
                <a:solidFill>
                  <a:srgbClr val="000000"/>
                </a:solidFill>
                <a:latin typeface="Yu Gothic UI" panose="020B0500000000000000" pitchFamily="50" charset="-128"/>
                <a:ea typeface="Yu Gothic UI" panose="020B0500000000000000" pitchFamily="50" charset="-128"/>
              </a:rPr>
              <a:t>技術を活用した画像診断の導入について検討を行い、高度な損傷度の把握や健全度の診断により、さらなる橋梁の安心・安全の確保が期待できる。</a:t>
            </a:r>
          </a:p>
        </p:txBody>
      </p:sp>
      <p:graphicFrame>
        <p:nvGraphicFramePr>
          <p:cNvPr id="15" name="表 14">
            <a:extLst>
              <a:ext uri="{FF2B5EF4-FFF2-40B4-BE49-F238E27FC236}">
                <a16:creationId xmlns:a16="http://schemas.microsoft.com/office/drawing/2014/main" id="{B62A93C8-72B0-9082-FCB3-BC4C8AD3682D}"/>
              </a:ext>
            </a:extLst>
          </p:cNvPr>
          <p:cNvGraphicFramePr>
            <a:graphicFrameLocks noGrp="1"/>
          </p:cNvGraphicFramePr>
          <p:nvPr>
            <p:extLst>
              <p:ext uri="{D42A27DB-BD31-4B8C-83A1-F6EECF244321}">
                <p14:modId xmlns:p14="http://schemas.microsoft.com/office/powerpoint/2010/main" val="3291070261"/>
              </p:ext>
            </p:extLst>
          </p:nvPr>
        </p:nvGraphicFramePr>
        <p:xfrm>
          <a:off x="5866296" y="2788756"/>
          <a:ext cx="3632400" cy="1554895"/>
        </p:xfrm>
        <a:graphic>
          <a:graphicData uri="http://schemas.openxmlformats.org/drawingml/2006/table">
            <a:tbl>
              <a:tblPr firstRow="1" bandRow="1">
                <a:tableStyleId>{5C22544A-7EE6-4342-B048-85BDC9FD1C3A}</a:tableStyleId>
              </a:tblPr>
              <a:tblGrid>
                <a:gridCol w="1058424">
                  <a:extLst>
                    <a:ext uri="{9D8B030D-6E8A-4147-A177-3AD203B41FA5}">
                      <a16:colId xmlns:a16="http://schemas.microsoft.com/office/drawing/2014/main" val="1485846317"/>
                    </a:ext>
                  </a:extLst>
                </a:gridCol>
                <a:gridCol w="1286988">
                  <a:extLst>
                    <a:ext uri="{9D8B030D-6E8A-4147-A177-3AD203B41FA5}">
                      <a16:colId xmlns:a16="http://schemas.microsoft.com/office/drawing/2014/main" val="2239928373"/>
                    </a:ext>
                  </a:extLst>
                </a:gridCol>
                <a:gridCol w="1286988">
                  <a:extLst>
                    <a:ext uri="{9D8B030D-6E8A-4147-A177-3AD203B41FA5}">
                      <a16:colId xmlns:a16="http://schemas.microsoft.com/office/drawing/2014/main" val="2850095825"/>
                    </a:ext>
                  </a:extLst>
                </a:gridCol>
              </a:tblGrid>
              <a:tr h="243715">
                <a:tc>
                  <a:txBody>
                    <a:bodyPr/>
                    <a:lstStyle/>
                    <a:p>
                      <a:pPr lvl="0" algn="ctr">
                        <a:buNone/>
                      </a:pP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ctr"/>
                      <a:r>
                        <a:rPr kumimoji="1" lang="ja-JP" altLang="en-US" sz="900" b="0">
                          <a:solidFill>
                            <a:schemeClr val="bg1"/>
                          </a:solidFill>
                        </a:rPr>
                        <a:t>点検マニュアル改訂</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ctr"/>
                      <a:r>
                        <a:rPr kumimoji="1" lang="en-US" altLang="ja-JP" sz="900" b="0">
                          <a:solidFill>
                            <a:schemeClr val="bg1"/>
                          </a:solidFill>
                          <a:latin typeface="+mn-ea"/>
                          <a:ea typeface="+mn-ea"/>
                        </a:rPr>
                        <a:t>AI</a:t>
                      </a:r>
                      <a:r>
                        <a:rPr kumimoji="1" lang="ja-JP" altLang="en-US" sz="900" b="0">
                          <a:solidFill>
                            <a:schemeClr val="bg1"/>
                          </a:solidFill>
                        </a:rPr>
                        <a:t>画像診断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179572052"/>
                  </a:ext>
                </a:extLst>
              </a:tr>
              <a:tr h="243715">
                <a:tc>
                  <a:txBody>
                    <a:bodyPr/>
                    <a:lstStyle/>
                    <a:p>
                      <a:pPr lvl="0" algn="l">
                        <a:buNone/>
                      </a:pPr>
                      <a:r>
                        <a:rPr lang="en-US" sz="1000" b="0">
                          <a:solidFill>
                            <a:schemeClr val="bg1"/>
                          </a:solidFill>
                          <a:latin typeface="Yu Gothic UI"/>
                        </a:rPr>
                        <a:t>2024</a:t>
                      </a:r>
                      <a:r>
                        <a:rPr lang="ja-JP" altLang="en-US" sz="1000" b="0">
                          <a:solidFill>
                            <a:schemeClr val="bg1"/>
                          </a:solidFill>
                          <a:latin typeface="Yu Gothic UI"/>
                        </a:rPr>
                        <a:t>年度現在</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r>
                        <a:rPr kumimoji="1" lang="ja-JP" altLang="en-US" sz="900">
                          <a:solidFill>
                            <a:schemeClr val="tx1"/>
                          </a:solidFill>
                          <a:latin typeface="Yu Gothic UI" panose="020B0500000000000000" pitchFamily="50" charset="-128"/>
                          <a:ea typeface="Yu Gothic UI" panose="020B0500000000000000" pitchFamily="50" charset="-128"/>
                        </a:rPr>
                        <a:t>点検マニュアル改訂</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ja-JP" altLang="en-US" sz="900" b="0">
                          <a:solidFill>
                            <a:sysClr val="windowText" lastClr="000000"/>
                          </a:solidFill>
                        </a:rPr>
                        <a:t>ー</a:t>
                      </a:r>
                      <a:endParaRPr kumimoji="1" lang="en-US" altLang="ja-JP" sz="900" b="0">
                        <a:solidFill>
                          <a:sysClr val="windowText" lastClr="0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339355235"/>
                  </a:ext>
                </a:extLst>
              </a:tr>
              <a:tr h="460877">
                <a:tc>
                  <a:txBody>
                    <a:bodyPr/>
                    <a:lstStyle/>
                    <a:p>
                      <a:pPr lvl="0" algn="l">
                        <a:buNone/>
                      </a:pPr>
                      <a:r>
                        <a:rPr lang="en-US" sz="1000" b="0">
                          <a:solidFill>
                            <a:schemeClr val="bg1"/>
                          </a:solidFill>
                          <a:latin typeface="Yu Gothic UI"/>
                        </a:rPr>
                        <a:t>2025</a:t>
                      </a:r>
                      <a:r>
                        <a:rPr lang="ja-JP" altLang="en-US" sz="1000" b="0">
                          <a:solidFill>
                            <a:schemeClr val="bg1"/>
                          </a:solidFill>
                          <a:latin typeface="Yu Gothic UI"/>
                        </a:rPr>
                        <a:t>年度</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Yu Gothic UI" panose="020B0500000000000000" pitchFamily="50" charset="-128"/>
                          <a:ea typeface="Yu Gothic UI" panose="020B0500000000000000" pitchFamily="50" charset="-128"/>
                        </a:rPr>
                        <a:t>点検マニュアルに基づき定期点検を実施し、作業時間や点検コストの削減効果を検証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rPr>
                        <a:t>損傷程度診断</a:t>
                      </a:r>
                      <a:r>
                        <a:rPr kumimoji="1" lang="ja-JP" altLang="en-US" sz="900" b="0">
                          <a:solidFill>
                            <a:schemeClr val="tx1"/>
                          </a:solidFill>
                          <a:latin typeface="+mn-ea"/>
                          <a:ea typeface="+mn-ea"/>
                        </a:rPr>
                        <a:t>への</a:t>
                      </a:r>
                      <a:r>
                        <a:rPr kumimoji="1" lang="en-US" altLang="ja-JP" sz="900" b="0">
                          <a:solidFill>
                            <a:schemeClr val="tx1"/>
                          </a:solidFill>
                          <a:latin typeface="+mn-ea"/>
                          <a:ea typeface="+mn-ea"/>
                        </a:rPr>
                        <a:t>AI</a:t>
                      </a:r>
                      <a:r>
                        <a:rPr kumimoji="1" lang="ja-JP" altLang="en-US" sz="900" b="0">
                          <a:solidFill>
                            <a:schemeClr val="tx1"/>
                          </a:solidFill>
                          <a:latin typeface="+mn-ea"/>
                          <a:ea typeface="+mn-ea"/>
                        </a:rPr>
                        <a:t>技術導入可能性を検証</a:t>
                      </a:r>
                      <a:endParaRPr kumimoji="1" lang="en-US" altLang="ja-JP" sz="900" b="0">
                        <a:solidFill>
                          <a:schemeClr val="tx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735951090"/>
                  </a:ext>
                </a:extLst>
              </a:tr>
              <a:tr h="354670">
                <a:tc>
                  <a:txBody>
                    <a:bodyPr/>
                    <a:lstStyle/>
                    <a:p>
                      <a:pPr lvl="0" algn="l">
                        <a:buNone/>
                      </a:pPr>
                      <a:r>
                        <a:rPr lang="en-US" sz="1000" b="0">
                          <a:solidFill>
                            <a:schemeClr val="bg1"/>
                          </a:solidFill>
                          <a:latin typeface="Yu Gothic UI"/>
                        </a:rPr>
                        <a:t>2026</a:t>
                      </a:r>
                      <a:r>
                        <a:rPr lang="ja-JP" altLang="en-US" sz="1000" b="0">
                          <a:solidFill>
                            <a:schemeClr val="bg1"/>
                          </a:solidFill>
                          <a:latin typeface="Yu Gothic UI"/>
                        </a:rPr>
                        <a:t>年度</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vMerge="1">
                  <a:txBody>
                    <a:bodyPr/>
                    <a:lstStyle/>
                    <a:p>
                      <a:endParaRPr kumimoji="1" lang="ja-JP" alt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solidFill>
                            <a:sysClr val="windowText" lastClr="000000"/>
                          </a:solidFill>
                          <a:latin typeface="Yu Gothic UI" panose="020B0500000000000000" pitchFamily="50" charset="-128"/>
                          <a:ea typeface="Yu Gothic UI" panose="020B0500000000000000" pitchFamily="50" charset="-128"/>
                        </a:rPr>
                        <a:t>既に製品化されている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a:solidFill>
                            <a:sysClr val="windowText" lastClr="000000"/>
                          </a:solidFill>
                          <a:latin typeface="Yu Gothic UI" panose="020B0500000000000000" pitchFamily="50" charset="-128"/>
                          <a:ea typeface="Yu Gothic UI" panose="020B0500000000000000" pitchFamily="50" charset="-128"/>
                        </a:rPr>
                        <a:t>AI</a:t>
                      </a:r>
                      <a:r>
                        <a:rPr kumimoji="1" lang="ja-JP" altLang="en-US" sz="900">
                          <a:solidFill>
                            <a:sysClr val="windowText" lastClr="000000"/>
                          </a:solidFill>
                          <a:latin typeface="Yu Gothic UI" panose="020B0500000000000000" pitchFamily="50" charset="-128"/>
                          <a:ea typeface="Yu Gothic UI" panose="020B0500000000000000" pitchFamily="50" charset="-128"/>
                        </a:rPr>
                        <a:t>技術を用いた試行実施</a:t>
                      </a:r>
                      <a:endParaRPr kumimoji="1" lang="en-US" altLang="ja-JP" sz="900" b="0">
                        <a:solidFill>
                          <a:sysClr val="windowText" lastClr="0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693978206"/>
                  </a:ext>
                </a:extLst>
              </a:tr>
              <a:tr h="251668">
                <a:tc>
                  <a:txBody>
                    <a:bodyPr/>
                    <a:lstStyle/>
                    <a:p>
                      <a:pPr lvl="0" algn="l">
                        <a:buNone/>
                      </a:pPr>
                      <a:r>
                        <a:rPr lang="en-US" sz="1000" b="0" dirty="0">
                          <a:solidFill>
                            <a:schemeClr val="bg1"/>
                          </a:solidFill>
                          <a:latin typeface="Yu Gothic UI"/>
                        </a:rPr>
                        <a:t>2027</a:t>
                      </a:r>
                      <a:r>
                        <a:rPr lang="ja-JP" altLang="en-US" sz="1000" b="0" dirty="0">
                          <a:solidFill>
                            <a:schemeClr val="bg1"/>
                          </a:solidFill>
                          <a:latin typeface="Yu Gothic UI"/>
                        </a:rPr>
                        <a:t>年度</a:t>
                      </a:r>
                      <a:endParaRPr lang="en-US" sz="1000" b="0" dirty="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solidFill>
                          <a:srgbClr val="000000"/>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vMerge="1">
                  <a:txBody>
                    <a:bodyPr/>
                    <a:lstStyle/>
                    <a:p>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4107233227"/>
                  </a:ext>
                </a:extLst>
              </a:tr>
            </a:tbl>
          </a:graphicData>
        </a:graphic>
      </p:graphicFrame>
      <p:sp>
        <p:nvSpPr>
          <p:cNvPr id="13" name="タイトル 18">
            <a:extLst>
              <a:ext uri="{FF2B5EF4-FFF2-40B4-BE49-F238E27FC236}">
                <a16:creationId xmlns:a16="http://schemas.microsoft.com/office/drawing/2014/main" id="{F8FBF146-8787-45EC-D8C7-F3324DFFB455}"/>
              </a:ext>
            </a:extLst>
          </p:cNvPr>
          <p:cNvSpPr>
            <a:spLocks noGrp="1"/>
          </p:cNvSpPr>
          <p:nvPr>
            <p:ph type="title"/>
          </p:nvPr>
        </p:nvSpPr>
        <p:spPr>
          <a:xfrm>
            <a:off x="446400" y="85725"/>
            <a:ext cx="4737911" cy="728793"/>
          </a:xfrm>
        </p:spPr>
        <p:txBody>
          <a:bodyPr/>
          <a:lstStyle/>
          <a:p>
            <a:r>
              <a:rPr lang="ja-JP" altLang="en-US"/>
              <a:t>新技術の導入で橋梁維持管理を効率化</a:t>
            </a:r>
          </a:p>
        </p:txBody>
      </p:sp>
    </p:spTree>
    <p:extLst>
      <p:ext uri="{BB962C8B-B14F-4D97-AF65-F5344CB8AC3E}">
        <p14:creationId xmlns:p14="http://schemas.microsoft.com/office/powerpoint/2010/main" val="120806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9EDD5-B4A3-F36A-DC55-79D55303BE4D}"/>
            </a:ext>
          </a:extLst>
        </p:cNvPr>
        <p:cNvGrpSpPr/>
        <p:nvPr/>
      </p:nvGrpSpPr>
      <p:grpSpPr>
        <a:xfrm>
          <a:off x="0" y="0"/>
          <a:ext cx="0" cy="0"/>
          <a:chOff x="0" y="0"/>
          <a:chExt cx="0" cy="0"/>
        </a:xfrm>
      </p:grpSpPr>
      <p:sp>
        <p:nvSpPr>
          <p:cNvPr id="34" name="スライド番号プレースホルダー 2">
            <a:extLst>
              <a:ext uri="{FF2B5EF4-FFF2-40B4-BE49-F238E27FC236}">
                <a16:creationId xmlns:a16="http://schemas.microsoft.com/office/drawing/2014/main" id="{80128B2C-B0FC-E761-2C09-2E55A3CB5937}"/>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69</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A69E0532-72F7-C0E3-AAF6-904F50287BFA}"/>
              </a:ext>
            </a:extLst>
          </p:cNvPr>
          <p:cNvSpPr>
            <a:spLocks noGrp="1"/>
          </p:cNvSpPr>
          <p:nvPr>
            <p:ph type="body" sz="quarter" idx="13"/>
          </p:nvPr>
        </p:nvSpPr>
        <p:spPr/>
        <p:txBody>
          <a:bodyPr/>
          <a:lstStyle/>
          <a:p>
            <a:pPr marL="87313" lvl="2" indent="-87313" algn="just">
              <a:lnSpc>
                <a:spcPct val="100000"/>
              </a:lnSpc>
              <a:buFont typeface="Arial" panose="020B0604020202020204" pitchFamily="34" charset="0"/>
              <a:buChar char="•"/>
              <a:tabLst>
                <a:tab pos="361950" algn="l"/>
              </a:tabLst>
              <a:defRPr/>
            </a:pPr>
            <a:r>
              <a:rPr kumimoji="0" lang="ja-JP" altLang="en-US" sz="1100">
                <a:solidFill>
                  <a:srgbClr val="000000"/>
                </a:solidFill>
                <a:latin typeface="Yu Gothic UI" panose="020B0500000000000000" pitchFamily="50" charset="-128"/>
                <a:ea typeface="Yu Gothic UI" panose="020B0500000000000000" pitchFamily="50" charset="-128"/>
              </a:rPr>
              <a:t>公園や港湾施設の緑化系維持管理業務が最適化され、迅速な市民対応や施設・樹木に関する情報提供ができていること。</a:t>
            </a:r>
          </a:p>
        </p:txBody>
      </p:sp>
      <p:sp>
        <p:nvSpPr>
          <p:cNvPr id="11" name="テキスト プレースホルダー 10">
            <a:extLst>
              <a:ext uri="{FF2B5EF4-FFF2-40B4-BE49-F238E27FC236}">
                <a16:creationId xmlns:a16="http://schemas.microsoft.com/office/drawing/2014/main" id="{6130A3FB-FBD4-3858-FD44-8FD796D1406C}"/>
              </a:ext>
            </a:extLst>
          </p:cNvPr>
          <p:cNvSpPr>
            <a:spLocks noGrp="1"/>
          </p:cNvSpPr>
          <p:nvPr>
            <p:ph type="body" sz="quarter" idx="14"/>
          </p:nvPr>
        </p:nvSpPr>
        <p:spPr>
          <a:xfrm>
            <a:off x="5904000" y="1977672"/>
            <a:ext cx="3414740" cy="511528"/>
          </a:xfrm>
        </p:spPr>
        <p:txBody>
          <a:bodyPr/>
          <a:lstStyle/>
          <a:p>
            <a:pPr marL="87313" lvl="2" indent="-87313" algn="just">
              <a:lnSpc>
                <a:spcPct val="100000"/>
              </a:lnSpc>
              <a:buFont typeface="Arial" panose="020B0604020202020204" pitchFamily="34" charset="0"/>
              <a:buChar char="•"/>
              <a:tabLst>
                <a:tab pos="361950" algn="l"/>
              </a:tabLst>
              <a:defRPr/>
            </a:pPr>
            <a:r>
              <a:rPr kumimoji="0" lang="ja-JP" altLang="en-US" sz="1100">
                <a:solidFill>
                  <a:srgbClr val="000000"/>
                </a:solidFill>
                <a:latin typeface="Yu Gothic UI" panose="020B0500000000000000" pitchFamily="50" charset="-128"/>
                <a:ea typeface="Yu Gothic UI" panose="020B0500000000000000" pitchFamily="50" charset="-128"/>
              </a:rPr>
              <a:t>維持管理業務の最適化及び情報発信状況</a:t>
            </a:r>
          </a:p>
        </p:txBody>
      </p:sp>
      <p:graphicFrame>
        <p:nvGraphicFramePr>
          <p:cNvPr id="33" name="表 32">
            <a:extLst>
              <a:ext uri="{FF2B5EF4-FFF2-40B4-BE49-F238E27FC236}">
                <a16:creationId xmlns:a16="http://schemas.microsoft.com/office/drawing/2014/main" id="{8D5B9838-F3AC-6550-6210-28AA2D4A5030}"/>
              </a:ext>
            </a:extLst>
          </p:cNvPr>
          <p:cNvGraphicFramePr>
            <a:graphicFrameLocks noGrp="1"/>
          </p:cNvGraphicFramePr>
          <p:nvPr>
            <p:extLst>
              <p:ext uri="{D42A27DB-BD31-4B8C-83A1-F6EECF244321}">
                <p14:modId xmlns:p14="http://schemas.microsoft.com/office/powerpoint/2010/main" val="3468435676"/>
              </p:ext>
            </p:extLst>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6" name="テキスト プレースホルダー 3">
            <a:extLst>
              <a:ext uri="{FF2B5EF4-FFF2-40B4-BE49-F238E27FC236}">
                <a16:creationId xmlns:a16="http://schemas.microsoft.com/office/drawing/2014/main" id="{3E376D65-4AC5-F42A-B235-CCD948D55A5E}"/>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公園施設や臨港緑地の情報は紙資料で保存されており、情報の閲覧や検索に時間を要している。そこで、維持管理を全体最適化し、電子情報化を行い、オンラインで施設や樹木の情報の一部を市民向けに発信することで、業務の効率化と情報提供の向上が期待され、市民が臨港緑地や公園、樹木に関する情報を簡単・気軽に知ることができ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施設や樹木のデータ（樹木の基本情報、</a:t>
            </a:r>
            <a:r>
              <a:rPr lang="en-US" altLang="ja-JP" sz="1100" err="1">
                <a:solidFill>
                  <a:srgbClr val="000000"/>
                </a:solidFill>
                <a:latin typeface="Yu Gothic UI" panose="020B0500000000000000" pitchFamily="50" charset="-128"/>
                <a:ea typeface="Yu Gothic UI" panose="020B0500000000000000" pitchFamily="50" charset="-128"/>
              </a:rPr>
              <a:t>i</a:t>
            </a:r>
            <a:r>
              <a:rPr lang="en-US" altLang="ja-JP" sz="1100">
                <a:solidFill>
                  <a:srgbClr val="000000"/>
                </a:solidFill>
                <a:latin typeface="Yu Gothic UI" panose="020B0500000000000000" pitchFamily="50" charset="-128"/>
                <a:ea typeface="Yu Gothic UI" panose="020B0500000000000000" pitchFamily="50" charset="-128"/>
              </a:rPr>
              <a:t>-tree</a:t>
            </a:r>
            <a:r>
              <a:rPr lang="en-US" altLang="ja-JP" sz="700">
                <a:solidFill>
                  <a:srgbClr val="000000"/>
                </a:solidFill>
                <a:latin typeface="Yu Gothic UI" panose="020B0500000000000000" pitchFamily="50" charset="-128"/>
                <a:ea typeface="Yu Gothic UI" panose="020B0500000000000000" pitchFamily="50" charset="-128"/>
              </a:rPr>
              <a:t>※</a:t>
            </a:r>
            <a:r>
              <a:rPr lang="ja-JP" altLang="en-US" sz="1100">
                <a:solidFill>
                  <a:srgbClr val="000000"/>
                </a:solidFill>
                <a:latin typeface="Yu Gothic UI" panose="020B0500000000000000" pitchFamily="50" charset="-128"/>
                <a:ea typeface="Yu Gothic UI" panose="020B0500000000000000" pitchFamily="50" charset="-128"/>
              </a:rPr>
              <a:t>を用いた樹木の貨幣価値、トイレ・遊具・広場といった情報など）をオープンにすることで、市民へ公園や臨港緑地を利用する際の情報の提供や港湾環境についても楽しく学ぶ機会の提供につなげる。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公園や港湾施設の適切な維持管理業務を実施することで、市民がより安心・安全に施設等を利用できる状態をめざす。</a:t>
            </a:r>
          </a:p>
        </p:txBody>
      </p:sp>
      <p:sp>
        <p:nvSpPr>
          <p:cNvPr id="40" name="テキスト プレースホルダー 12">
            <a:extLst>
              <a:ext uri="{FF2B5EF4-FFF2-40B4-BE49-F238E27FC236}">
                <a16:creationId xmlns:a16="http://schemas.microsoft.com/office/drawing/2014/main" id="{8A8E813C-F514-8B95-3634-874CEB92F813}"/>
              </a:ext>
            </a:extLst>
          </p:cNvPr>
          <p:cNvSpPr txBox="1">
            <a:spLocks/>
          </p:cNvSpPr>
          <p:nvPr/>
        </p:nvSpPr>
        <p:spPr>
          <a:xfrm>
            <a:off x="457200" y="393065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a:t>2023</a:t>
            </a:r>
            <a:r>
              <a:rPr lang="ja-JP" altLang="en-US" sz="1100"/>
              <a:t>年度に現在の維持管理に関する業務フローを業務最適化の観点から見直し、</a:t>
            </a:r>
            <a:r>
              <a:rPr lang="en-US" altLang="ja-JP" sz="1100"/>
              <a:t>2024</a:t>
            </a:r>
            <a:r>
              <a:rPr lang="ja-JP" altLang="en-US" sz="1100"/>
              <a:t>年度にシステム選定を行った結果、既存システムの改修を実施していくこととした。</a:t>
            </a:r>
          </a:p>
        </p:txBody>
      </p:sp>
      <p:grpSp>
        <p:nvGrpSpPr>
          <p:cNvPr id="41" name="グループ化 40">
            <a:extLst>
              <a:ext uri="{FF2B5EF4-FFF2-40B4-BE49-F238E27FC236}">
                <a16:creationId xmlns:a16="http://schemas.microsoft.com/office/drawing/2014/main" id="{19FECAD3-66A5-52BC-78AE-1133E25D0612}"/>
              </a:ext>
            </a:extLst>
          </p:cNvPr>
          <p:cNvGrpSpPr/>
          <p:nvPr/>
        </p:nvGrpSpPr>
        <p:grpSpPr>
          <a:xfrm>
            <a:off x="447675" y="3625850"/>
            <a:ext cx="1375502" cy="243520"/>
            <a:chOff x="528309" y="7695403"/>
            <a:chExt cx="1375502" cy="243520"/>
          </a:xfrm>
        </p:grpSpPr>
        <p:sp>
          <p:nvSpPr>
            <p:cNvPr id="42" name="正方形/長方形 41">
              <a:extLst>
                <a:ext uri="{FF2B5EF4-FFF2-40B4-BE49-F238E27FC236}">
                  <a16:creationId xmlns:a16="http://schemas.microsoft.com/office/drawing/2014/main" id="{5E6FE9C1-3BC3-DCF7-9487-3F77CDB5B1E6}"/>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3" name="テキスト ボックス 42">
              <a:extLst>
                <a:ext uri="{FF2B5EF4-FFF2-40B4-BE49-F238E27FC236}">
                  <a16:creationId xmlns:a16="http://schemas.microsoft.com/office/drawing/2014/main" id="{C9433670-C996-53C8-46B0-67E046895C80}"/>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6" name="正方形/長方形 45">
            <a:extLst>
              <a:ext uri="{FF2B5EF4-FFF2-40B4-BE49-F238E27FC236}">
                <a16:creationId xmlns:a16="http://schemas.microsoft.com/office/drawing/2014/main" id="{F2574C36-5EED-42AE-226A-19E332312B26}"/>
              </a:ext>
            </a:extLst>
          </p:cNvPr>
          <p:cNvSpPr/>
          <p:nvPr/>
        </p:nvSpPr>
        <p:spPr>
          <a:xfrm>
            <a:off x="4860000" y="1963153"/>
            <a:ext cx="972000" cy="21516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49" name="正方形/長方形 48">
            <a:extLst>
              <a:ext uri="{FF2B5EF4-FFF2-40B4-BE49-F238E27FC236}">
                <a16:creationId xmlns:a16="http://schemas.microsoft.com/office/drawing/2014/main" id="{87E3D69D-7FAD-F5BB-D7F5-C7CBDEB5DD0E}"/>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pSp>
        <p:nvGrpSpPr>
          <p:cNvPr id="50" name="グループ化 49">
            <a:extLst>
              <a:ext uri="{FF2B5EF4-FFF2-40B4-BE49-F238E27FC236}">
                <a16:creationId xmlns:a16="http://schemas.microsoft.com/office/drawing/2014/main" id="{F96C2422-E9A8-02CD-D9FA-2C523C90A725}"/>
              </a:ext>
            </a:extLst>
          </p:cNvPr>
          <p:cNvGrpSpPr/>
          <p:nvPr/>
        </p:nvGrpSpPr>
        <p:grpSpPr>
          <a:xfrm>
            <a:off x="4881838" y="4267200"/>
            <a:ext cx="1157494" cy="243520"/>
            <a:chOff x="528309" y="7695403"/>
            <a:chExt cx="1157494" cy="243520"/>
          </a:xfrm>
        </p:grpSpPr>
        <p:sp>
          <p:nvSpPr>
            <p:cNvPr id="51" name="正方形/長方形 50">
              <a:extLst>
                <a:ext uri="{FF2B5EF4-FFF2-40B4-BE49-F238E27FC236}">
                  <a16:creationId xmlns:a16="http://schemas.microsoft.com/office/drawing/2014/main" id="{DB696A58-6432-0FBD-FBA4-7CC076A2BED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2" name="テキスト ボックス 51">
              <a:extLst>
                <a:ext uri="{FF2B5EF4-FFF2-40B4-BE49-F238E27FC236}">
                  <a16:creationId xmlns:a16="http://schemas.microsoft.com/office/drawing/2014/main" id="{98CBC086-5FE5-7030-54A6-A43145CAE8B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3" name="正方形/長方形 52">
            <a:extLst>
              <a:ext uri="{FF2B5EF4-FFF2-40B4-BE49-F238E27FC236}">
                <a16:creationId xmlns:a16="http://schemas.microsoft.com/office/drawing/2014/main" id="{DAFDB2FB-C744-091F-1EEF-5FAE1A491003}"/>
              </a:ext>
            </a:extLst>
          </p:cNvPr>
          <p:cNvSpPr/>
          <p:nvPr/>
        </p:nvSpPr>
        <p:spPr>
          <a:xfrm>
            <a:off x="6972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正方形/長方形 53">
            <a:extLst>
              <a:ext uri="{FF2B5EF4-FFF2-40B4-BE49-F238E27FC236}">
                <a16:creationId xmlns:a16="http://schemas.microsoft.com/office/drawing/2014/main" id="{7CB1DDB3-287F-7AFA-760F-E843A3455114}"/>
              </a:ext>
            </a:extLst>
          </p:cNvPr>
          <p:cNvSpPr/>
          <p:nvPr/>
        </p:nvSpPr>
        <p:spPr>
          <a:xfrm>
            <a:off x="5928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5" name="正方形/長方形 54">
            <a:extLst>
              <a:ext uri="{FF2B5EF4-FFF2-40B4-BE49-F238E27FC236}">
                <a16:creationId xmlns:a16="http://schemas.microsoft.com/office/drawing/2014/main" id="{1D875D47-018B-DF17-9D50-045C4BD6A48C}"/>
              </a:ext>
            </a:extLst>
          </p:cNvPr>
          <p:cNvSpPr/>
          <p:nvPr/>
        </p:nvSpPr>
        <p:spPr>
          <a:xfrm>
            <a:off x="8016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6" name="テキスト ボックス 55">
            <a:extLst>
              <a:ext uri="{FF2B5EF4-FFF2-40B4-BE49-F238E27FC236}">
                <a16:creationId xmlns:a16="http://schemas.microsoft.com/office/drawing/2014/main" id="{3D514890-CB8F-5C6A-162B-99A8D656FE15}"/>
              </a:ext>
            </a:extLst>
          </p:cNvPr>
          <p:cNvSpPr txBox="1"/>
          <p:nvPr/>
        </p:nvSpPr>
        <p:spPr>
          <a:xfrm>
            <a:off x="4876800" y="4934006"/>
            <a:ext cx="972000" cy="55239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システム改修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（公園施設）</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7" name="テキスト ボックス 56">
            <a:extLst>
              <a:ext uri="{FF2B5EF4-FFF2-40B4-BE49-F238E27FC236}">
                <a16:creationId xmlns:a16="http://schemas.microsoft.com/office/drawing/2014/main" id="{E601E27D-D3C4-E4FC-B59E-4CB32F9F1054}"/>
              </a:ext>
            </a:extLst>
          </p:cNvPr>
          <p:cNvSpPr txBox="1"/>
          <p:nvPr/>
        </p:nvSpPr>
        <p:spPr>
          <a:xfrm>
            <a:off x="4876800" y="554340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システム改修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（臨港緑地）</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8" name="ホームベース 30">
            <a:extLst>
              <a:ext uri="{FF2B5EF4-FFF2-40B4-BE49-F238E27FC236}">
                <a16:creationId xmlns:a16="http://schemas.microsoft.com/office/drawing/2014/main" id="{BF70380D-A885-FF29-B041-E15926D56F8E}"/>
              </a:ext>
            </a:extLst>
          </p:cNvPr>
          <p:cNvSpPr/>
          <p:nvPr/>
        </p:nvSpPr>
        <p:spPr>
          <a:xfrm>
            <a:off x="5923440" y="4934006"/>
            <a:ext cx="3063122"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既存システム改修の実施</a:t>
            </a:r>
          </a:p>
        </p:txBody>
      </p:sp>
      <p:sp>
        <p:nvSpPr>
          <p:cNvPr id="59" name="ホームベース 30">
            <a:extLst>
              <a:ext uri="{FF2B5EF4-FFF2-40B4-BE49-F238E27FC236}">
                <a16:creationId xmlns:a16="http://schemas.microsoft.com/office/drawing/2014/main" id="{B046F335-EE05-EBB0-23F5-2408FFB0AAD5}"/>
              </a:ext>
            </a:extLst>
          </p:cNvPr>
          <p:cNvSpPr/>
          <p:nvPr/>
        </p:nvSpPr>
        <p:spPr>
          <a:xfrm>
            <a:off x="5923440" y="554340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既存システム改修</a:t>
            </a:r>
            <a:endParaRPr kumimoji="1" lang="en-US" altLang="ja-JP" sz="9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の実施</a:t>
            </a:r>
          </a:p>
        </p:txBody>
      </p:sp>
      <p:pic>
        <p:nvPicPr>
          <p:cNvPr id="10" name="図 9">
            <a:extLst>
              <a:ext uri="{FF2B5EF4-FFF2-40B4-BE49-F238E27FC236}">
                <a16:creationId xmlns:a16="http://schemas.microsoft.com/office/drawing/2014/main" id="{47B937FA-42E9-19E6-6EAB-70B2D088CD9C}"/>
              </a:ext>
            </a:extLst>
          </p:cNvPr>
          <p:cNvPicPr>
            <a:picLocks noChangeAspect="1"/>
          </p:cNvPicPr>
          <p:nvPr/>
        </p:nvPicPr>
        <p:blipFill>
          <a:blip r:embed="rId2"/>
          <a:stretch>
            <a:fillRect/>
          </a:stretch>
        </p:blipFill>
        <p:spPr>
          <a:xfrm>
            <a:off x="1155700" y="4542229"/>
            <a:ext cx="2730500" cy="1818145"/>
          </a:xfrm>
          <a:prstGeom prst="rect">
            <a:avLst/>
          </a:prstGeom>
        </p:spPr>
      </p:pic>
      <p:sp>
        <p:nvSpPr>
          <p:cNvPr id="14" name="テキスト ボックス 13">
            <a:extLst>
              <a:ext uri="{FF2B5EF4-FFF2-40B4-BE49-F238E27FC236}">
                <a16:creationId xmlns:a16="http://schemas.microsoft.com/office/drawing/2014/main" id="{CFECF527-E962-EFE2-F257-6AB4B4D53258}"/>
              </a:ext>
            </a:extLst>
          </p:cNvPr>
          <p:cNvSpPr txBox="1"/>
          <p:nvPr/>
        </p:nvSpPr>
        <p:spPr>
          <a:xfrm>
            <a:off x="609600" y="6324600"/>
            <a:ext cx="3810000" cy="369332"/>
          </a:xfrm>
          <a:prstGeom prst="rect">
            <a:avLst/>
          </a:prstGeom>
          <a:noFill/>
        </p:spPr>
        <p:txBody>
          <a:bodyPr wrap="square">
            <a:spAutoFit/>
          </a:bodyPr>
          <a:lstStyle/>
          <a:p>
            <a:r>
              <a:rPr lang="en-US" altLang="ja-JP" sz="900">
                <a:latin typeface="Yu Gothic UI" panose="020B0500000000000000" pitchFamily="50" charset="-128"/>
                <a:ea typeface="Yu Gothic UI" panose="020B0500000000000000" pitchFamily="50" charset="-128"/>
              </a:rPr>
              <a:t>※</a:t>
            </a:r>
            <a:r>
              <a:rPr lang="ja-JP" altLang="en-US" sz="900">
                <a:latin typeface="Yu Gothic UI" panose="020B0500000000000000" pitchFamily="50" charset="-128"/>
                <a:ea typeface="Yu Gothic UI" panose="020B0500000000000000" pitchFamily="50" charset="-128"/>
              </a:rPr>
              <a:t>樹木</a:t>
            </a:r>
            <a:r>
              <a:rPr lang="en-US" altLang="ja-JP" sz="900">
                <a:latin typeface="Yu Gothic UI" panose="020B0500000000000000" pitchFamily="50" charset="-128"/>
                <a:ea typeface="Yu Gothic UI" panose="020B0500000000000000" pitchFamily="50" charset="-128"/>
              </a:rPr>
              <a:t>1</a:t>
            </a:r>
            <a:r>
              <a:rPr lang="ja-JP" altLang="en-US" sz="900">
                <a:latin typeface="Yu Gothic UI" panose="020B0500000000000000" pitchFamily="50" charset="-128"/>
                <a:ea typeface="Yu Gothic UI" panose="020B0500000000000000" pitchFamily="50" charset="-128"/>
              </a:rPr>
              <a:t>本ごとの</a:t>
            </a:r>
            <a:r>
              <a:rPr lang="en-US" altLang="ja-JP" sz="900">
                <a:latin typeface="Yu Gothic UI" panose="020B0500000000000000" pitchFamily="50" charset="-128"/>
                <a:ea typeface="Yu Gothic UI" panose="020B0500000000000000" pitchFamily="50" charset="-128"/>
              </a:rPr>
              <a:t>CO2</a:t>
            </a:r>
            <a:r>
              <a:rPr lang="ja-JP" altLang="en-US" sz="900">
                <a:latin typeface="Yu Gothic UI" panose="020B0500000000000000" pitchFamily="50" charset="-128"/>
                <a:ea typeface="Yu Gothic UI" panose="020B0500000000000000" pitchFamily="50" charset="-128"/>
              </a:rPr>
              <a:t>蓄積量などといった樹木の定量的評価を貨幣価値として算出できるプログラムのこと。</a:t>
            </a:r>
          </a:p>
        </p:txBody>
      </p:sp>
      <p:graphicFrame>
        <p:nvGraphicFramePr>
          <p:cNvPr id="15" name="表プレースホルダー 18">
            <a:extLst>
              <a:ext uri="{FF2B5EF4-FFF2-40B4-BE49-F238E27FC236}">
                <a16:creationId xmlns:a16="http://schemas.microsoft.com/office/drawing/2014/main" id="{F06E978F-94F3-899C-2E65-0B40A3B48889}"/>
              </a:ext>
            </a:extLst>
          </p:cNvPr>
          <p:cNvGraphicFramePr>
            <a:graphicFrameLocks/>
          </p:cNvGraphicFramePr>
          <p:nvPr>
            <p:extLst>
              <p:ext uri="{D42A27DB-BD31-4B8C-83A1-F6EECF244321}">
                <p14:modId xmlns:p14="http://schemas.microsoft.com/office/powerpoint/2010/main" val="4149553247"/>
              </p:ext>
            </p:extLst>
          </p:nvPr>
        </p:nvGraphicFramePr>
        <p:xfrm>
          <a:off x="5905626" y="2262987"/>
          <a:ext cx="3633584" cy="1851813"/>
        </p:xfrm>
        <a:graphic>
          <a:graphicData uri="http://schemas.openxmlformats.org/drawingml/2006/table">
            <a:tbl>
              <a:tblPr firstRow="1" bandRow="1">
                <a:tableStyleId>{5C22544A-7EE6-4342-B048-85BDC9FD1C3A}</a:tableStyleId>
              </a:tblPr>
              <a:tblGrid>
                <a:gridCol w="802417">
                  <a:extLst>
                    <a:ext uri="{9D8B030D-6E8A-4147-A177-3AD203B41FA5}">
                      <a16:colId xmlns:a16="http://schemas.microsoft.com/office/drawing/2014/main" val="719845278"/>
                    </a:ext>
                  </a:extLst>
                </a:gridCol>
                <a:gridCol w="1419001">
                  <a:extLst>
                    <a:ext uri="{9D8B030D-6E8A-4147-A177-3AD203B41FA5}">
                      <a16:colId xmlns:a16="http://schemas.microsoft.com/office/drawing/2014/main" val="1412111175"/>
                    </a:ext>
                  </a:extLst>
                </a:gridCol>
                <a:gridCol w="1412166">
                  <a:extLst>
                    <a:ext uri="{9D8B030D-6E8A-4147-A177-3AD203B41FA5}">
                      <a16:colId xmlns:a16="http://schemas.microsoft.com/office/drawing/2014/main" val="394687669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kern="1200">
                        <a:ln>
                          <a:solidFill>
                            <a:schemeClr val="bg1"/>
                          </a:solidFill>
                        </a:ln>
                        <a:solidFill>
                          <a:schemeClr val="lt1"/>
                        </a:solidFill>
                        <a:latin typeface="Yu Gothic UI" panose="020B0500000000000000" pitchFamily="50" charset="-128"/>
                        <a:ea typeface="Yu Gothic UI" panose="020B0500000000000000" pitchFamily="50" charset="-128"/>
                        <a:cs typeface="+mn-cs"/>
                      </a:endParaRPr>
                    </a:p>
                  </a:txBody>
                  <a:tcPr>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a:latin typeface="Yu Gothic UI" panose="020B0500000000000000" pitchFamily="50" charset="-128"/>
                          <a:ea typeface="Yu Gothic UI" panose="020B0500000000000000" pitchFamily="50" charset="-128"/>
                        </a:rPr>
                        <a:t>公園施設</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a:latin typeface="Yu Gothic UI" panose="020B0500000000000000" pitchFamily="50" charset="-128"/>
                          <a:ea typeface="Yu Gothic UI" panose="020B0500000000000000" pitchFamily="50" charset="-128"/>
                        </a:rPr>
                        <a:t>臨港緑地</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276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年度現在</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システムの選定完了</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３次元点群データ作成及び緑地樹木等調査</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215299270"/>
                  </a:ext>
                </a:extLst>
              </a:tr>
              <a:tr h="4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a:solidFill>
                            <a:schemeClr val="bg1"/>
                          </a:solidFill>
                          <a:latin typeface="Yu Gothic UI" panose="020B0500000000000000" pitchFamily="50" charset="-128"/>
                          <a:ea typeface="Yu Gothic UI" panose="020B0500000000000000" pitchFamily="50" charset="-128"/>
                        </a:rPr>
                        <a:t>2025</a:t>
                      </a:r>
                      <a:r>
                        <a:rPr kumimoji="1" lang="ja-JP" altLang="en-US" sz="1000" b="0">
                          <a:solidFill>
                            <a:schemeClr val="bg1"/>
                          </a:solidFill>
                          <a:latin typeface="Yu Gothic UI" panose="020B0500000000000000" pitchFamily="50" charset="-128"/>
                          <a:ea typeface="Yu Gothic UI" panose="020B0500000000000000" pitchFamily="50" charset="-128"/>
                        </a:rPr>
                        <a:t>年度</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rowSpan="3">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・既存システムの改修、運用・検証</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l"/>
                      <a:r>
                        <a:rPr kumimoji="1" lang="ja-JP" altLang="en-US" sz="1000">
                          <a:solidFill>
                            <a:schemeClr val="tx1"/>
                          </a:solidFill>
                          <a:latin typeface="Yu Gothic UI" panose="020B0500000000000000" pitchFamily="50" charset="-128"/>
                          <a:ea typeface="Yu Gothic UI" panose="020B0500000000000000" pitchFamily="50" charset="-128"/>
                        </a:rPr>
                        <a:t>・公園施設等の台帳データ化</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l"/>
                      <a:r>
                        <a:rPr kumimoji="1" lang="ja-JP" altLang="en-US" sz="1000">
                          <a:solidFill>
                            <a:schemeClr val="tx1"/>
                          </a:solidFill>
                          <a:latin typeface="Yu Gothic UI" panose="020B0500000000000000" pitchFamily="50" charset="-128"/>
                          <a:ea typeface="Yu Gothic UI" panose="020B0500000000000000" pitchFamily="50" charset="-128"/>
                        </a:rPr>
                        <a:t>・情報発信手法の検討</a:t>
                      </a:r>
                    </a:p>
                  </a:txBody>
                  <a:tcPr marL="100584" marR="100584"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solidFill>
                      <a:srgbClr val="FCEAED"/>
                    </a:solidFill>
                  </a:tcPr>
                </a:tc>
                <a:tc>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・既存システムの改修</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l"/>
                      <a:r>
                        <a:rPr kumimoji="1" lang="ja-JP" altLang="en-US" sz="1000">
                          <a:solidFill>
                            <a:schemeClr val="tx1"/>
                          </a:solidFill>
                          <a:latin typeface="Yu Gothic UI" panose="020B0500000000000000" pitchFamily="50" charset="-128"/>
                          <a:ea typeface="Yu Gothic UI" panose="020B0500000000000000" pitchFamily="50" charset="-128"/>
                        </a:rPr>
                        <a:t>・施設図面等のデータ化</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4232997165"/>
                  </a:ext>
                </a:extLst>
              </a:tr>
              <a:tr h="4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a:solidFill>
                            <a:schemeClr val="bg1"/>
                          </a:solidFill>
                          <a:latin typeface="Yu Gothic UI" panose="020B0500000000000000" pitchFamily="50" charset="-128"/>
                          <a:ea typeface="Yu Gothic UI" panose="020B0500000000000000" pitchFamily="50" charset="-128"/>
                        </a:rPr>
                        <a:t>2026</a:t>
                      </a:r>
                      <a:r>
                        <a:rPr kumimoji="1" lang="ja-JP" altLang="en-US" sz="1000" b="0">
                          <a:solidFill>
                            <a:schemeClr val="bg1"/>
                          </a:solidFill>
                          <a:latin typeface="Yu Gothic UI" panose="020B0500000000000000" pitchFamily="50" charset="-128"/>
                          <a:ea typeface="Yu Gothic UI" panose="020B0500000000000000" pitchFamily="50" charset="-128"/>
                        </a:rPr>
                        <a:t>年度</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vMerge="1">
                  <a:txBody>
                    <a:bodyPr/>
                    <a:lstStyle/>
                    <a:p>
                      <a:pPr algn="l"/>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a:t>
                      </a:r>
                      <a:r>
                        <a:rPr lang="ja-JP" altLang="en-US" sz="1000" b="0">
                          <a:solidFill>
                            <a:srgbClr val="000000"/>
                          </a:solidFill>
                          <a:latin typeface="Yu Gothic UI" panose="020B0500000000000000" pitchFamily="50" charset="-128"/>
                          <a:ea typeface="Yu Gothic UI" panose="020B0500000000000000" pitchFamily="50" charset="-128"/>
                        </a:rPr>
                        <a:t>試行運用・検証</a:t>
                      </a:r>
                      <a:endParaRPr lang="en-US" altLang="ja-JP" sz="1000" b="0">
                        <a:solidFill>
                          <a:srgbClr val="000000"/>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a:solidFill>
                            <a:srgbClr val="000000"/>
                          </a:solidFill>
                          <a:latin typeface="Yu Gothic UI" panose="020B0500000000000000" pitchFamily="50" charset="-128"/>
                          <a:ea typeface="Yu Gothic UI" panose="020B0500000000000000" pitchFamily="50" charset="-128"/>
                        </a:rPr>
                        <a:t>・施設図面等のデータ化</a:t>
                      </a:r>
                      <a:endParaRPr lang="en-US" altLang="ja-JP" sz="1000" b="0">
                        <a:solidFill>
                          <a:srgbClr val="000000"/>
                        </a:solidFill>
                        <a:latin typeface="Yu Gothic UI" panose="020B0500000000000000" pitchFamily="50" charset="-128"/>
                        <a:ea typeface="Yu Gothic UI" panose="020B0500000000000000"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1711405985"/>
                  </a:ext>
                </a:extLst>
              </a:tr>
              <a:tr h="4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a:solidFill>
                            <a:schemeClr val="bg1"/>
                          </a:solidFill>
                          <a:latin typeface="Yu Gothic UI" panose="020B0500000000000000" pitchFamily="50" charset="-128"/>
                          <a:ea typeface="Yu Gothic UI" panose="020B0500000000000000" pitchFamily="50" charset="-128"/>
                        </a:rPr>
                        <a:t>2027</a:t>
                      </a:r>
                      <a:r>
                        <a:rPr kumimoji="1" lang="ja-JP" altLang="en-US" sz="1000" b="0">
                          <a:solidFill>
                            <a:schemeClr val="bg1"/>
                          </a:solidFill>
                          <a:latin typeface="Yu Gothic UI" panose="020B0500000000000000" pitchFamily="50" charset="-128"/>
                          <a:ea typeface="Yu Gothic UI" panose="020B0500000000000000" pitchFamily="50" charset="-128"/>
                        </a:rPr>
                        <a:t>年度</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vMerge="1">
                  <a:txBody>
                    <a:bodyPr/>
                    <a:lstStyle/>
                    <a:p>
                      <a:pPr algn="l"/>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・運用</a:t>
                      </a:r>
                      <a:endParaRPr kumimoji="1" lang="en-US" altLang="ja-JP" sz="1000" b="0" dirty="0">
                        <a:solidFill>
                          <a:srgbClr val="000000"/>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rgbClr val="000000"/>
                          </a:solidFill>
                          <a:latin typeface="Yu Gothic UI" panose="020B0500000000000000" pitchFamily="50" charset="-128"/>
                          <a:ea typeface="Yu Gothic UI" panose="020B0500000000000000" pitchFamily="50" charset="-128"/>
                        </a:rPr>
                        <a:t>・</a:t>
                      </a:r>
                      <a:r>
                        <a:rPr lang="ja-JP" altLang="en-US" sz="1000" b="0" dirty="0">
                          <a:solidFill>
                            <a:srgbClr val="000000"/>
                          </a:solidFill>
                          <a:latin typeface="Yu Gothic UI" panose="020B0500000000000000" pitchFamily="50" charset="-128"/>
                          <a:ea typeface="Yu Gothic UI" panose="020B0500000000000000" pitchFamily="50" charset="-128"/>
                        </a:rPr>
                        <a:t>施設図面等のデータ化</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solidFill>
                        <a:schemeClr val="bg1"/>
                      </a:solid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2002450471"/>
                  </a:ext>
                </a:extLst>
              </a:tr>
            </a:tbl>
          </a:graphicData>
        </a:graphic>
      </p:graphicFrame>
      <p:sp>
        <p:nvSpPr>
          <p:cNvPr id="16" name="ホームベース 30">
            <a:extLst>
              <a:ext uri="{FF2B5EF4-FFF2-40B4-BE49-F238E27FC236}">
                <a16:creationId xmlns:a16="http://schemas.microsoft.com/office/drawing/2014/main" id="{82F300EF-BC69-2F4D-D096-92F609FB18A6}"/>
              </a:ext>
            </a:extLst>
          </p:cNvPr>
          <p:cNvSpPr/>
          <p:nvPr/>
        </p:nvSpPr>
        <p:spPr>
          <a:xfrm>
            <a:off x="5923440" y="5234400"/>
            <a:ext cx="3063122"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試行運用・検証</a:t>
            </a:r>
          </a:p>
        </p:txBody>
      </p:sp>
      <p:sp>
        <p:nvSpPr>
          <p:cNvPr id="17" name="テキスト ボックス 16">
            <a:extLst>
              <a:ext uri="{FF2B5EF4-FFF2-40B4-BE49-F238E27FC236}">
                <a16:creationId xmlns:a16="http://schemas.microsoft.com/office/drawing/2014/main" id="{BE8E4190-9EB7-6869-C7E1-8063BDA78453}"/>
              </a:ext>
            </a:extLst>
          </p:cNvPr>
          <p:cNvSpPr txBox="1"/>
          <p:nvPr/>
        </p:nvSpPr>
        <p:spPr>
          <a:xfrm>
            <a:off x="4876800" y="592440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データ化</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8" name="ホームベース 30">
            <a:extLst>
              <a:ext uri="{FF2B5EF4-FFF2-40B4-BE49-F238E27FC236}">
                <a16:creationId xmlns:a16="http://schemas.microsoft.com/office/drawing/2014/main" id="{F637D9B8-CAE5-C468-FFF8-0DC32AD50C84}"/>
              </a:ext>
            </a:extLst>
          </p:cNvPr>
          <p:cNvSpPr/>
          <p:nvPr/>
        </p:nvSpPr>
        <p:spPr>
          <a:xfrm>
            <a:off x="5923440" y="5924400"/>
            <a:ext cx="306816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公園施設等の台帳データ化</a:t>
            </a:r>
            <a:endParaRPr kumimoji="1" lang="en-US" altLang="zh-TW" sz="900">
              <a:solidFill>
                <a:srgbClr val="000000"/>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9BFBF146-02F4-E435-A288-8B3BE0D28317}"/>
              </a:ext>
            </a:extLst>
          </p:cNvPr>
          <p:cNvSpPr txBox="1"/>
          <p:nvPr/>
        </p:nvSpPr>
        <p:spPr>
          <a:xfrm>
            <a:off x="4876800" y="630540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情報発信</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3" name="ホームベース 30">
            <a:extLst>
              <a:ext uri="{FF2B5EF4-FFF2-40B4-BE49-F238E27FC236}">
                <a16:creationId xmlns:a16="http://schemas.microsoft.com/office/drawing/2014/main" id="{E1FB429D-1DB8-4CCB-A3C6-5425BBB28DF2}"/>
              </a:ext>
            </a:extLst>
          </p:cNvPr>
          <p:cNvSpPr/>
          <p:nvPr/>
        </p:nvSpPr>
        <p:spPr>
          <a:xfrm>
            <a:off x="5923440" y="630540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手法の検討</a:t>
            </a:r>
          </a:p>
        </p:txBody>
      </p:sp>
      <p:sp>
        <p:nvSpPr>
          <p:cNvPr id="24" name="ホームベース 30">
            <a:extLst>
              <a:ext uri="{FF2B5EF4-FFF2-40B4-BE49-F238E27FC236}">
                <a16:creationId xmlns:a16="http://schemas.microsoft.com/office/drawing/2014/main" id="{E9C2514C-9516-24A2-8106-F21553805716}"/>
              </a:ext>
            </a:extLst>
          </p:cNvPr>
          <p:cNvSpPr/>
          <p:nvPr/>
        </p:nvSpPr>
        <p:spPr>
          <a:xfrm>
            <a:off x="7005362" y="6305400"/>
            <a:ext cx="1986238"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試行運用・検証</a:t>
            </a:r>
          </a:p>
        </p:txBody>
      </p:sp>
      <p:sp>
        <p:nvSpPr>
          <p:cNvPr id="25" name="ホームベース 30">
            <a:extLst>
              <a:ext uri="{FF2B5EF4-FFF2-40B4-BE49-F238E27FC236}">
                <a16:creationId xmlns:a16="http://schemas.microsoft.com/office/drawing/2014/main" id="{E87B2B48-0038-0E2F-739E-89304971D817}"/>
              </a:ext>
            </a:extLst>
          </p:cNvPr>
          <p:cNvSpPr/>
          <p:nvPr/>
        </p:nvSpPr>
        <p:spPr>
          <a:xfrm>
            <a:off x="6972478" y="554340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試行運用・検証</a:t>
            </a:r>
          </a:p>
        </p:txBody>
      </p:sp>
      <p:sp>
        <p:nvSpPr>
          <p:cNvPr id="26" name="ホームベース 30">
            <a:extLst>
              <a:ext uri="{FF2B5EF4-FFF2-40B4-BE49-F238E27FC236}">
                <a16:creationId xmlns:a16="http://schemas.microsoft.com/office/drawing/2014/main" id="{7738904C-9488-A027-1EE5-92212B2CE214}"/>
              </a:ext>
            </a:extLst>
          </p:cNvPr>
          <p:cNvSpPr/>
          <p:nvPr/>
        </p:nvSpPr>
        <p:spPr>
          <a:xfrm>
            <a:off x="8016478" y="5543400"/>
            <a:ext cx="975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運用</a:t>
            </a:r>
          </a:p>
        </p:txBody>
      </p:sp>
      <p:grpSp>
        <p:nvGrpSpPr>
          <p:cNvPr id="6" name="グループ化 5">
            <a:extLst>
              <a:ext uri="{FF2B5EF4-FFF2-40B4-BE49-F238E27FC236}">
                <a16:creationId xmlns:a16="http://schemas.microsoft.com/office/drawing/2014/main" id="{74C6DC5A-FFB2-91D4-0F16-C48E5BEF31E2}"/>
              </a:ext>
            </a:extLst>
          </p:cNvPr>
          <p:cNvGrpSpPr/>
          <p:nvPr/>
        </p:nvGrpSpPr>
        <p:grpSpPr>
          <a:xfrm>
            <a:off x="4881600" y="892800"/>
            <a:ext cx="2011895" cy="243520"/>
            <a:chOff x="528309" y="3016181"/>
            <a:chExt cx="2011895" cy="243520"/>
          </a:xfrm>
        </p:grpSpPr>
        <p:sp>
          <p:nvSpPr>
            <p:cNvPr id="7" name="正方形/長方形 6">
              <a:extLst>
                <a:ext uri="{FF2B5EF4-FFF2-40B4-BE49-F238E27FC236}">
                  <a16:creationId xmlns:a16="http://schemas.microsoft.com/office/drawing/2014/main" id="{71C51A05-EA1C-A985-34AF-D1CC06EDD5DA}"/>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37573709-28A1-A620-196E-D45BEBADC98A}"/>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5" name="タイトル 18">
            <a:extLst>
              <a:ext uri="{FF2B5EF4-FFF2-40B4-BE49-F238E27FC236}">
                <a16:creationId xmlns:a16="http://schemas.microsoft.com/office/drawing/2014/main" id="{733A8C91-D7BC-76DF-0606-0679E8E3214D}"/>
              </a:ext>
            </a:extLst>
          </p:cNvPr>
          <p:cNvSpPr>
            <a:spLocks noGrp="1"/>
          </p:cNvSpPr>
          <p:nvPr>
            <p:ph type="title"/>
          </p:nvPr>
        </p:nvSpPr>
        <p:spPr>
          <a:xfrm>
            <a:off x="446400" y="85725"/>
            <a:ext cx="4737911" cy="728793"/>
          </a:xfrm>
        </p:spPr>
        <p:txBody>
          <a:bodyPr/>
          <a:lstStyle/>
          <a:p>
            <a:r>
              <a:rPr lang="ja-JP" altLang="en-US" dirty="0"/>
              <a:t>公園・港湾施設緑化系</a:t>
            </a:r>
            <a:br>
              <a:rPr lang="en-US" altLang="ja-JP" dirty="0"/>
            </a:br>
            <a:r>
              <a:rPr lang="ja-JP" altLang="en-US" dirty="0"/>
              <a:t>　維持管理業務を最適化</a:t>
            </a:r>
          </a:p>
        </p:txBody>
      </p:sp>
    </p:spTree>
    <p:extLst>
      <p:ext uri="{BB962C8B-B14F-4D97-AF65-F5344CB8AC3E}">
        <p14:creationId xmlns:p14="http://schemas.microsoft.com/office/powerpoint/2010/main" val="180906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D370748-7765-2B50-1AB2-36740C0B0454}"/>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70</a:t>
            </a:fld>
            <a:endParaRPr kumimoji="1" lang="en-GB">
              <a:latin typeface="Yu Gothic UI" panose="020B0500000000000000" pitchFamily="50" charset="-128"/>
              <a:ea typeface="Yu Gothic UI" panose="020B0500000000000000" pitchFamily="50" charset="-128"/>
            </a:endParaRPr>
          </a:p>
        </p:txBody>
      </p:sp>
      <p:sp>
        <p:nvSpPr>
          <p:cNvPr id="24" name="テキスト プレースホルダー 23">
            <a:extLst>
              <a:ext uri="{FF2B5EF4-FFF2-40B4-BE49-F238E27FC236}">
                <a16:creationId xmlns:a16="http://schemas.microsoft.com/office/drawing/2014/main" id="{71BF6C77-0E38-E473-CD47-4CDE77215565}"/>
              </a:ext>
            </a:extLst>
          </p:cNvPr>
          <p:cNvSpPr>
            <a:spLocks noGrp="1"/>
          </p:cNvSpPr>
          <p:nvPr>
            <p:ph type="body" sz="quarter" idx="13"/>
          </p:nvPr>
        </p:nvSpPr>
        <p:spPr/>
        <p:txBody>
          <a:bodyPr/>
          <a:lstStyle/>
          <a:p>
            <a:r>
              <a:rPr lang="ja-JP" altLang="en-US"/>
              <a:t>ドライブレコーダー映像の活用によりまちの状況把握に活用していくこと。</a:t>
            </a:r>
          </a:p>
        </p:txBody>
      </p:sp>
      <p:sp>
        <p:nvSpPr>
          <p:cNvPr id="26" name="テキスト プレースホルダー 25">
            <a:extLst>
              <a:ext uri="{FF2B5EF4-FFF2-40B4-BE49-F238E27FC236}">
                <a16:creationId xmlns:a16="http://schemas.microsoft.com/office/drawing/2014/main" id="{589E1DB7-B199-9C31-BBDA-8ADD80440D43}"/>
              </a:ext>
            </a:extLst>
          </p:cNvPr>
          <p:cNvSpPr>
            <a:spLocks noGrp="1"/>
          </p:cNvSpPr>
          <p:nvPr>
            <p:ph type="body" sz="quarter" idx="14"/>
          </p:nvPr>
        </p:nvSpPr>
        <p:spPr/>
        <p:txBody>
          <a:bodyPr/>
          <a:lstStyle/>
          <a:p>
            <a:r>
              <a:rPr lang="ja-JP" altLang="en-US"/>
              <a:t>ごみ収集車両のドライブレコーダー映像が多様な業務に活用していく</a:t>
            </a:r>
          </a:p>
        </p:txBody>
      </p:sp>
      <p:sp>
        <p:nvSpPr>
          <p:cNvPr id="29" name="テキスト プレースホルダー 3">
            <a:extLst>
              <a:ext uri="{FF2B5EF4-FFF2-40B4-BE49-F238E27FC236}">
                <a16:creationId xmlns:a16="http://schemas.microsoft.com/office/drawing/2014/main" id="{89A9D94F-C908-5588-E385-76CC775A6579}"/>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ごみ収集車両の運行管理システムを機能拡充し、位置情報の精度向上とドライブレコーダー映像のリアルタイム取得をめざす。これにより、ごみ収集車両の映像データを利用して収集状況の確認や道路・街路樹の管理、災害発生前の状況把握などへの活用に向け、検証を進め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映像データを利活用できる業務のさらなる拡充に取り組むなど、市民サービスの向上と安全・安心のまちの実現に貢献する。</a:t>
            </a:r>
          </a:p>
        </p:txBody>
      </p:sp>
      <p:sp>
        <p:nvSpPr>
          <p:cNvPr id="30" name="テキスト プレースホルダー 12">
            <a:extLst>
              <a:ext uri="{FF2B5EF4-FFF2-40B4-BE49-F238E27FC236}">
                <a16:creationId xmlns:a16="http://schemas.microsoft.com/office/drawing/2014/main" id="{FEE5AB51-9E04-84AD-D143-14C590C93CCE}"/>
              </a:ext>
            </a:extLst>
          </p:cNvPr>
          <p:cNvSpPr txBox="1">
            <a:spLocks/>
          </p:cNvSpPr>
          <p:nvPr/>
        </p:nvSpPr>
        <p:spPr>
          <a:xfrm>
            <a:off x="457200" y="32004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a:t>2023</a:t>
            </a:r>
            <a:r>
              <a:rPr lang="ja-JP" altLang="en-US" sz="1100"/>
              <a:t>年６月から「ごみ収集車両運行管理システム」の機能拡充に向けた開発と本市仕様へのカスタマイズを行い、</a:t>
            </a:r>
            <a:r>
              <a:rPr lang="en-US" altLang="ja-JP" sz="1100"/>
              <a:t>2024</a:t>
            </a:r>
            <a:r>
              <a:rPr lang="ja-JP" altLang="en-US" sz="1100"/>
              <a:t>年４月より「ごみ収集車両運行管理システム」を５業務で活用開始し、運用を行っている。</a:t>
            </a:r>
          </a:p>
        </p:txBody>
      </p:sp>
      <p:grpSp>
        <p:nvGrpSpPr>
          <p:cNvPr id="31" name="グループ化 30">
            <a:extLst>
              <a:ext uri="{FF2B5EF4-FFF2-40B4-BE49-F238E27FC236}">
                <a16:creationId xmlns:a16="http://schemas.microsoft.com/office/drawing/2014/main" id="{7BD07755-39A7-1024-4FC1-24D5FCBEC868}"/>
              </a:ext>
            </a:extLst>
          </p:cNvPr>
          <p:cNvGrpSpPr/>
          <p:nvPr/>
        </p:nvGrpSpPr>
        <p:grpSpPr>
          <a:xfrm>
            <a:off x="447675" y="2895600"/>
            <a:ext cx="1375502" cy="243520"/>
            <a:chOff x="528309" y="7695403"/>
            <a:chExt cx="1375502" cy="243520"/>
          </a:xfrm>
        </p:grpSpPr>
        <p:sp>
          <p:nvSpPr>
            <p:cNvPr id="32" name="正方形/長方形 31">
              <a:extLst>
                <a:ext uri="{FF2B5EF4-FFF2-40B4-BE49-F238E27FC236}">
                  <a16:creationId xmlns:a16="http://schemas.microsoft.com/office/drawing/2014/main" id="{E2C57136-77DD-C7BD-BA8E-FF2CFD4D051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0A335C1F-5632-C4BA-0623-D0931D099934}"/>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grpSp>
        <p:nvGrpSpPr>
          <p:cNvPr id="37" name="グループ化 36">
            <a:extLst>
              <a:ext uri="{FF2B5EF4-FFF2-40B4-BE49-F238E27FC236}">
                <a16:creationId xmlns:a16="http://schemas.microsoft.com/office/drawing/2014/main" id="{2A9BE634-108B-14F2-AA5B-0C966D556F88}"/>
              </a:ext>
            </a:extLst>
          </p:cNvPr>
          <p:cNvGrpSpPr/>
          <p:nvPr/>
        </p:nvGrpSpPr>
        <p:grpSpPr>
          <a:xfrm>
            <a:off x="627802" y="4118410"/>
            <a:ext cx="3631636" cy="1948246"/>
            <a:chOff x="1588007" y="3754190"/>
            <a:chExt cx="3520443" cy="1883131"/>
          </a:xfrm>
        </p:grpSpPr>
        <p:sp>
          <p:nvSpPr>
            <p:cNvPr id="47" name="角丸四角形 44">
              <a:extLst>
                <a:ext uri="{FF2B5EF4-FFF2-40B4-BE49-F238E27FC236}">
                  <a16:creationId xmlns:a16="http://schemas.microsoft.com/office/drawing/2014/main" id="{C165261C-2158-23F8-42B5-8E7E77240765}"/>
                </a:ext>
              </a:extLst>
            </p:cNvPr>
            <p:cNvSpPr/>
            <p:nvPr/>
          </p:nvSpPr>
          <p:spPr>
            <a:xfrm>
              <a:off x="1588007" y="3754190"/>
              <a:ext cx="3520443" cy="1883131"/>
            </a:xfrm>
            <a:prstGeom prst="roundRect">
              <a:avLst>
                <a:gd name="adj" fmla="val 5689"/>
              </a:avLst>
            </a:prstGeom>
            <a:solidFill>
              <a:srgbClr val="FFF3F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9586"/>
              <a:endParaRPr kumimoji="1" lang="ja-JP" altLang="en-US" sz="1534">
                <a:solidFill>
                  <a:srgbClr val="FFFFFF"/>
                </a:solidFill>
                <a:latin typeface="Yu Gothic UI" panose="020B0500000000000000" pitchFamily="50" charset="-128"/>
                <a:ea typeface="Yu Gothic UI" panose="020B0500000000000000" pitchFamily="50" charset="-128"/>
              </a:endParaRPr>
            </a:p>
          </p:txBody>
        </p:sp>
        <p:sp>
          <p:nvSpPr>
            <p:cNvPr id="48" name="テキスト ボックス 47">
              <a:extLst>
                <a:ext uri="{FF2B5EF4-FFF2-40B4-BE49-F238E27FC236}">
                  <a16:creationId xmlns:a16="http://schemas.microsoft.com/office/drawing/2014/main" id="{588AA3FC-CA9E-A134-D465-126749CFB588}"/>
                </a:ext>
              </a:extLst>
            </p:cNvPr>
            <p:cNvSpPr txBox="1"/>
            <p:nvPr/>
          </p:nvSpPr>
          <p:spPr>
            <a:xfrm>
              <a:off x="1923392" y="5026445"/>
              <a:ext cx="2957130" cy="535482"/>
            </a:xfrm>
            <a:prstGeom prst="rect">
              <a:avLst/>
            </a:prstGeom>
            <a:noFill/>
          </p:spPr>
          <p:txBody>
            <a:bodyPr wrap="square" rtlCol="0">
              <a:spAutoFit/>
            </a:bodyPr>
            <a:lstStyle/>
            <a:p>
              <a:r>
                <a:rPr lang="ja-JP" altLang="en-US" sz="1000" b="1">
                  <a:solidFill>
                    <a:srgbClr val="000000"/>
                  </a:solidFill>
                  <a:latin typeface="Yu Gothic UI" panose="020B0500000000000000" pitchFamily="50" charset="-128"/>
                  <a:ea typeface="Yu Gothic UI" panose="020B0500000000000000" pitchFamily="50" charset="-128"/>
                </a:rPr>
                <a:t>「ごみ収集車両運行管理システム」の機能拡充による</a:t>
              </a:r>
              <a:br>
                <a:rPr lang="en-US" altLang="ja-JP" sz="1000" b="1">
                  <a:solidFill>
                    <a:srgbClr val="000000"/>
                  </a:solidFill>
                  <a:latin typeface="Yu Gothic UI" panose="020B0500000000000000" pitchFamily="50" charset="-128"/>
                  <a:ea typeface="Yu Gothic UI" panose="020B0500000000000000" pitchFamily="50" charset="-128"/>
                </a:rPr>
              </a:br>
              <a:r>
                <a:rPr lang="ja-JP" altLang="en-US" sz="1000" b="1">
                  <a:solidFill>
                    <a:srgbClr val="000000"/>
                  </a:solidFill>
                  <a:latin typeface="Yu Gothic UI" panose="020B0500000000000000" pitchFamily="50" charset="-128"/>
                  <a:ea typeface="Yu Gothic UI" panose="020B0500000000000000" pitchFamily="50" charset="-128"/>
                </a:rPr>
                <a:t>位置情報及びドライブレコーダー映像の活用</a:t>
              </a:r>
              <a:endParaRPr kumimoji="1" lang="ja-JP" altLang="en-US" sz="1000" b="1">
                <a:latin typeface="Yu Gothic UI" panose="020B0500000000000000" pitchFamily="50" charset="-128"/>
                <a:ea typeface="Yu Gothic UI" panose="020B0500000000000000" pitchFamily="50" charset="-128"/>
              </a:endParaRPr>
            </a:p>
            <a:p>
              <a:endParaRPr kumimoji="1" lang="ja-JP" altLang="en-US" sz="1000" b="1">
                <a:latin typeface="Yu Gothic UI" panose="020B0500000000000000" pitchFamily="50" charset="-128"/>
                <a:ea typeface="Yu Gothic UI" panose="020B0500000000000000" pitchFamily="50" charset="-128"/>
              </a:endParaRPr>
            </a:p>
          </p:txBody>
        </p:sp>
        <p:pic>
          <p:nvPicPr>
            <p:cNvPr id="49" name="図 48">
              <a:extLst>
                <a:ext uri="{FF2B5EF4-FFF2-40B4-BE49-F238E27FC236}">
                  <a16:creationId xmlns:a16="http://schemas.microsoft.com/office/drawing/2014/main" id="{FAAFC80D-1B4F-97EC-1238-7E7CC8AF11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88695" y="3827340"/>
              <a:ext cx="1264612" cy="1264612"/>
            </a:xfrm>
            <a:prstGeom prst="rect">
              <a:avLst/>
            </a:prstGeom>
          </p:spPr>
        </p:pic>
        <p:pic>
          <p:nvPicPr>
            <p:cNvPr id="50" name="図 49">
              <a:extLst>
                <a:ext uri="{FF2B5EF4-FFF2-40B4-BE49-F238E27FC236}">
                  <a16:creationId xmlns:a16="http://schemas.microsoft.com/office/drawing/2014/main" id="{4104B6F8-280C-B501-5866-DA00BDF4FE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5288" y="3875791"/>
              <a:ext cx="1131658" cy="1131658"/>
            </a:xfrm>
            <a:prstGeom prst="rect">
              <a:avLst/>
            </a:prstGeom>
          </p:spPr>
        </p:pic>
      </p:grpSp>
      <p:grpSp>
        <p:nvGrpSpPr>
          <p:cNvPr id="51" name="グループ化 50">
            <a:extLst>
              <a:ext uri="{FF2B5EF4-FFF2-40B4-BE49-F238E27FC236}">
                <a16:creationId xmlns:a16="http://schemas.microsoft.com/office/drawing/2014/main" id="{FD76D036-118C-07F5-7756-D3BCD4A44C64}"/>
              </a:ext>
            </a:extLst>
          </p:cNvPr>
          <p:cNvGrpSpPr/>
          <p:nvPr/>
        </p:nvGrpSpPr>
        <p:grpSpPr>
          <a:xfrm>
            <a:off x="2766996" y="4323916"/>
            <a:ext cx="1610006" cy="1222575"/>
            <a:chOff x="3862082" y="3733595"/>
            <a:chExt cx="1972876" cy="1612977"/>
          </a:xfrm>
        </p:grpSpPr>
        <p:sp>
          <p:nvSpPr>
            <p:cNvPr id="52" name="テキスト ボックス 51">
              <a:extLst>
                <a:ext uri="{FF2B5EF4-FFF2-40B4-BE49-F238E27FC236}">
                  <a16:creationId xmlns:a16="http://schemas.microsoft.com/office/drawing/2014/main" id="{252E4A43-C260-540F-8E1D-C8531947F976}"/>
                </a:ext>
              </a:extLst>
            </p:cNvPr>
            <p:cNvSpPr txBox="1"/>
            <p:nvPr/>
          </p:nvSpPr>
          <p:spPr>
            <a:xfrm>
              <a:off x="3862082" y="5034498"/>
              <a:ext cx="1972876" cy="312074"/>
            </a:xfrm>
            <a:prstGeom prst="rect">
              <a:avLst/>
            </a:prstGeom>
            <a:noFill/>
          </p:spPr>
          <p:txBody>
            <a:bodyPr wrap="square" rtlCol="0">
              <a:spAutoFit/>
            </a:bodyPr>
            <a:lstStyle/>
            <a:p>
              <a:endParaRPr kumimoji="1" lang="ja-JP" altLang="en-US" sz="937" b="1">
                <a:latin typeface="Yu Gothic UI" panose="020B0500000000000000" pitchFamily="50" charset="-128"/>
                <a:ea typeface="Yu Gothic UI" panose="020B0500000000000000" pitchFamily="50" charset="-128"/>
              </a:endParaRPr>
            </a:p>
          </p:txBody>
        </p:sp>
        <p:pic>
          <p:nvPicPr>
            <p:cNvPr id="53" name="図 52">
              <a:extLst>
                <a:ext uri="{FF2B5EF4-FFF2-40B4-BE49-F238E27FC236}">
                  <a16:creationId xmlns:a16="http://schemas.microsoft.com/office/drawing/2014/main" id="{394EA3AB-FB3B-8EFB-6CA1-6A1ED55733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6317" y="3733595"/>
              <a:ext cx="1396426" cy="1396426"/>
            </a:xfrm>
            <a:prstGeom prst="rect">
              <a:avLst/>
            </a:prstGeom>
          </p:spPr>
        </p:pic>
      </p:grpSp>
      <p:graphicFrame>
        <p:nvGraphicFramePr>
          <p:cNvPr id="54" name="表 53">
            <a:extLst>
              <a:ext uri="{FF2B5EF4-FFF2-40B4-BE49-F238E27FC236}">
                <a16:creationId xmlns:a16="http://schemas.microsoft.com/office/drawing/2014/main" id="{BE019FED-BF37-6DCC-277D-AFE4775EB464}"/>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55" name="正方形/長方形 54">
            <a:extLst>
              <a:ext uri="{FF2B5EF4-FFF2-40B4-BE49-F238E27FC236}">
                <a16:creationId xmlns:a16="http://schemas.microsoft.com/office/drawing/2014/main" id="{B500C4E0-FC1D-0AAA-4184-72A1FCA75BA6}"/>
              </a:ext>
            </a:extLst>
          </p:cNvPr>
          <p:cNvSpPr/>
          <p:nvPr/>
        </p:nvSpPr>
        <p:spPr>
          <a:xfrm>
            <a:off x="4860000" y="1963153"/>
            <a:ext cx="972000" cy="14658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56" name="正方形/長方形 55">
            <a:extLst>
              <a:ext uri="{FF2B5EF4-FFF2-40B4-BE49-F238E27FC236}">
                <a16:creationId xmlns:a16="http://schemas.microsoft.com/office/drawing/2014/main" id="{65E6FA02-648B-A872-9F5C-25113C803EB0}"/>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aphicFrame>
        <p:nvGraphicFramePr>
          <p:cNvPr id="57" name="表プレースホルダー 18">
            <a:extLst>
              <a:ext uri="{FF2B5EF4-FFF2-40B4-BE49-F238E27FC236}">
                <a16:creationId xmlns:a16="http://schemas.microsoft.com/office/drawing/2014/main" id="{0C1C3A8A-1DEA-3B0B-2C73-78338313C10E}"/>
              </a:ext>
            </a:extLst>
          </p:cNvPr>
          <p:cNvGraphicFramePr>
            <a:graphicFrameLocks/>
          </p:cNvGraphicFramePr>
          <p:nvPr>
            <p:extLst>
              <p:ext uri="{D42A27DB-BD31-4B8C-83A1-F6EECF244321}">
                <p14:modId xmlns:p14="http://schemas.microsoft.com/office/powerpoint/2010/main" val="2133539386"/>
              </p:ext>
            </p:extLst>
          </p:nvPr>
        </p:nvGraphicFramePr>
        <p:xfrm>
          <a:off x="5943600" y="2438400"/>
          <a:ext cx="3240000" cy="839100"/>
        </p:xfrm>
        <a:graphic>
          <a:graphicData uri="http://schemas.openxmlformats.org/drawingml/2006/table">
            <a:tbl>
              <a:tblPr firstRow="1" bandRow="1">
                <a:tableStyleId>{5C22544A-7EE6-4342-B048-85BDC9FD1C3A}</a:tableStyleId>
              </a:tblPr>
              <a:tblGrid>
                <a:gridCol w="810000">
                  <a:extLst>
                    <a:ext uri="{9D8B030D-6E8A-4147-A177-3AD203B41FA5}">
                      <a16:colId xmlns:a16="http://schemas.microsoft.com/office/drawing/2014/main" val="504293082"/>
                    </a:ext>
                  </a:extLst>
                </a:gridCol>
                <a:gridCol w="810000">
                  <a:extLst>
                    <a:ext uri="{9D8B030D-6E8A-4147-A177-3AD203B41FA5}">
                      <a16:colId xmlns:a16="http://schemas.microsoft.com/office/drawing/2014/main" val="2331554222"/>
                    </a:ext>
                  </a:extLst>
                </a:gridCol>
                <a:gridCol w="810000">
                  <a:extLst>
                    <a:ext uri="{9D8B030D-6E8A-4147-A177-3AD203B41FA5}">
                      <a16:colId xmlns:a16="http://schemas.microsoft.com/office/drawing/2014/main" val="1412111175"/>
                    </a:ext>
                  </a:extLst>
                </a:gridCol>
                <a:gridCol w="810000">
                  <a:extLst>
                    <a:ext uri="{9D8B030D-6E8A-4147-A177-3AD203B41FA5}">
                      <a16:colId xmlns:a16="http://schemas.microsoft.com/office/drawing/2014/main" val="3946876694"/>
                    </a:ext>
                  </a:extLst>
                </a:gridCol>
              </a:tblGrid>
              <a:tr h="419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419550">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５業務</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5</a:t>
                      </a:r>
                      <a:r>
                        <a:rPr kumimoji="1" lang="ja-JP" altLang="en-US" sz="1000">
                          <a:solidFill>
                            <a:schemeClr val="tx1"/>
                          </a:solidFill>
                          <a:latin typeface="Yu Gothic UI" panose="020B0500000000000000" pitchFamily="50" charset="-128"/>
                          <a:ea typeface="Yu Gothic UI" panose="020B0500000000000000" pitchFamily="50" charset="-128"/>
                        </a:rPr>
                        <a:t>業務）</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５業務</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５業務</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５業務</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pSp>
        <p:nvGrpSpPr>
          <p:cNvPr id="58" name="グループ化 57">
            <a:extLst>
              <a:ext uri="{FF2B5EF4-FFF2-40B4-BE49-F238E27FC236}">
                <a16:creationId xmlns:a16="http://schemas.microsoft.com/office/drawing/2014/main" id="{9CE21F6B-0D66-236D-1D3D-03FB4A2C7945}"/>
              </a:ext>
            </a:extLst>
          </p:cNvPr>
          <p:cNvGrpSpPr/>
          <p:nvPr/>
        </p:nvGrpSpPr>
        <p:grpSpPr>
          <a:xfrm>
            <a:off x="4881838" y="3886200"/>
            <a:ext cx="1157494" cy="243520"/>
            <a:chOff x="528309" y="7695403"/>
            <a:chExt cx="1157494" cy="243520"/>
          </a:xfrm>
        </p:grpSpPr>
        <p:sp>
          <p:nvSpPr>
            <p:cNvPr id="59" name="正方形/長方形 58">
              <a:extLst>
                <a:ext uri="{FF2B5EF4-FFF2-40B4-BE49-F238E27FC236}">
                  <a16:creationId xmlns:a16="http://schemas.microsoft.com/office/drawing/2014/main" id="{82FCC3F9-1366-13E1-4072-98CFBACC65E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FFB38512-E759-E573-75DB-CDC4BB0185B3}"/>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1" name="正方形/長方形 60">
            <a:extLst>
              <a:ext uri="{FF2B5EF4-FFF2-40B4-BE49-F238E27FC236}">
                <a16:creationId xmlns:a16="http://schemas.microsoft.com/office/drawing/2014/main" id="{851F2072-1703-10BB-B985-48D9CEE115D2}"/>
              </a:ext>
            </a:extLst>
          </p:cNvPr>
          <p:cNvSpPr/>
          <p:nvPr/>
        </p:nvSpPr>
        <p:spPr>
          <a:xfrm>
            <a:off x="6972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2" name="正方形/長方形 61">
            <a:extLst>
              <a:ext uri="{FF2B5EF4-FFF2-40B4-BE49-F238E27FC236}">
                <a16:creationId xmlns:a16="http://schemas.microsoft.com/office/drawing/2014/main" id="{F375348F-A053-395A-438C-A80AEA1BE549}"/>
              </a:ext>
            </a:extLst>
          </p:cNvPr>
          <p:cNvSpPr/>
          <p:nvPr/>
        </p:nvSpPr>
        <p:spPr>
          <a:xfrm>
            <a:off x="5928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3" name="正方形/長方形 62">
            <a:extLst>
              <a:ext uri="{FF2B5EF4-FFF2-40B4-BE49-F238E27FC236}">
                <a16:creationId xmlns:a16="http://schemas.microsoft.com/office/drawing/2014/main" id="{A362A359-8AFB-92B8-76E6-AE69B24BFFE9}"/>
              </a:ext>
            </a:extLst>
          </p:cNvPr>
          <p:cNvSpPr/>
          <p:nvPr/>
        </p:nvSpPr>
        <p:spPr>
          <a:xfrm>
            <a:off x="8016478" y="4245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4" name="テキスト ボックス 63">
            <a:extLst>
              <a:ext uri="{FF2B5EF4-FFF2-40B4-BE49-F238E27FC236}">
                <a16:creationId xmlns:a16="http://schemas.microsoft.com/office/drawing/2014/main" id="{2A3CE5BD-704A-2ABB-5F14-CD2E3BC89320}"/>
              </a:ext>
            </a:extLst>
          </p:cNvPr>
          <p:cNvSpPr txBox="1"/>
          <p:nvPr/>
        </p:nvSpPr>
        <p:spPr>
          <a:xfrm>
            <a:off x="4881838" y="45530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対象業務における活用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65" name="テキスト ボックス 64">
            <a:extLst>
              <a:ext uri="{FF2B5EF4-FFF2-40B4-BE49-F238E27FC236}">
                <a16:creationId xmlns:a16="http://schemas.microsoft.com/office/drawing/2014/main" id="{1B434A47-14FA-C4A8-F6A7-5F3FE499E447}"/>
              </a:ext>
            </a:extLst>
          </p:cNvPr>
          <p:cNvSpPr txBox="1"/>
          <p:nvPr/>
        </p:nvSpPr>
        <p:spPr>
          <a:xfrm>
            <a:off x="4881838" y="509446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対象業務の課題整理・検討​</a:t>
            </a:r>
          </a:p>
        </p:txBody>
      </p:sp>
      <p:sp>
        <p:nvSpPr>
          <p:cNvPr id="66" name="ホームベース 30">
            <a:extLst>
              <a:ext uri="{FF2B5EF4-FFF2-40B4-BE49-F238E27FC236}">
                <a16:creationId xmlns:a16="http://schemas.microsoft.com/office/drawing/2014/main" id="{86451E8E-E551-2A76-BA4D-D495149D021D}"/>
              </a:ext>
            </a:extLst>
          </p:cNvPr>
          <p:cNvSpPr/>
          <p:nvPr/>
        </p:nvSpPr>
        <p:spPr>
          <a:xfrm>
            <a:off x="5928478" y="455300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運用開始</a:t>
            </a:r>
          </a:p>
        </p:txBody>
      </p:sp>
      <p:sp>
        <p:nvSpPr>
          <p:cNvPr id="67" name="ホームベース 30">
            <a:extLst>
              <a:ext uri="{FF2B5EF4-FFF2-40B4-BE49-F238E27FC236}">
                <a16:creationId xmlns:a16="http://schemas.microsoft.com/office/drawing/2014/main" id="{0A4C2EB3-EF52-4CD1-D2C5-97EA3D65C429}"/>
              </a:ext>
            </a:extLst>
          </p:cNvPr>
          <p:cNvSpPr/>
          <p:nvPr/>
        </p:nvSpPr>
        <p:spPr>
          <a:xfrm>
            <a:off x="5928478" y="5094463"/>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活用状況を踏まえ、課題整理・今後の活用検討</a:t>
            </a:r>
          </a:p>
        </p:txBody>
      </p:sp>
      <p:sp>
        <p:nvSpPr>
          <p:cNvPr id="68" name="テキスト ボックス 67">
            <a:extLst>
              <a:ext uri="{FF2B5EF4-FFF2-40B4-BE49-F238E27FC236}">
                <a16:creationId xmlns:a16="http://schemas.microsoft.com/office/drawing/2014/main" id="{E6A623D9-65DF-9700-E66D-F3F74E4180CE}"/>
              </a:ext>
            </a:extLst>
          </p:cNvPr>
          <p:cNvSpPr txBox="1"/>
          <p:nvPr/>
        </p:nvSpPr>
        <p:spPr>
          <a:xfrm>
            <a:off x="4876800" y="5638800"/>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他事業への活用検討</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69" name="ホームベース 30">
            <a:extLst>
              <a:ext uri="{FF2B5EF4-FFF2-40B4-BE49-F238E27FC236}">
                <a16:creationId xmlns:a16="http://schemas.microsoft.com/office/drawing/2014/main" id="{9D19BCDD-83E8-9726-726A-005B85D01C0D}"/>
              </a:ext>
            </a:extLst>
          </p:cNvPr>
          <p:cNvSpPr/>
          <p:nvPr/>
        </p:nvSpPr>
        <p:spPr>
          <a:xfrm>
            <a:off x="5923440" y="5638800"/>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他事用への活用検討</a:t>
            </a:r>
          </a:p>
        </p:txBody>
      </p:sp>
      <p:grpSp>
        <p:nvGrpSpPr>
          <p:cNvPr id="5" name="グループ化 4">
            <a:extLst>
              <a:ext uri="{FF2B5EF4-FFF2-40B4-BE49-F238E27FC236}">
                <a16:creationId xmlns:a16="http://schemas.microsoft.com/office/drawing/2014/main" id="{AE57C6C1-1BB6-CC66-0352-D298027D6CCD}"/>
              </a:ext>
            </a:extLst>
          </p:cNvPr>
          <p:cNvGrpSpPr/>
          <p:nvPr/>
        </p:nvGrpSpPr>
        <p:grpSpPr>
          <a:xfrm>
            <a:off x="4881600" y="892800"/>
            <a:ext cx="2011895" cy="243520"/>
            <a:chOff x="528309" y="3016181"/>
            <a:chExt cx="2011895" cy="243520"/>
          </a:xfrm>
        </p:grpSpPr>
        <p:sp>
          <p:nvSpPr>
            <p:cNvPr id="6" name="正方形/長方形 5">
              <a:extLst>
                <a:ext uri="{FF2B5EF4-FFF2-40B4-BE49-F238E27FC236}">
                  <a16:creationId xmlns:a16="http://schemas.microsoft.com/office/drawing/2014/main" id="{F8E19EA0-A6B1-96FC-B274-12B040C0855D}"/>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7" name="テキスト ボックス 6">
              <a:extLst>
                <a:ext uri="{FF2B5EF4-FFF2-40B4-BE49-F238E27FC236}">
                  <a16:creationId xmlns:a16="http://schemas.microsoft.com/office/drawing/2014/main" id="{CAE5AD7D-84E0-50C9-494F-990C149ED6BD}"/>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ボックス 19">
            <a:extLst>
              <a:ext uri="{FF2B5EF4-FFF2-40B4-BE49-F238E27FC236}">
                <a16:creationId xmlns:a16="http://schemas.microsoft.com/office/drawing/2014/main" id="{BA9045E4-DFC1-211A-834F-43A56241FE54}"/>
              </a:ext>
            </a:extLst>
          </p:cNvPr>
          <p:cNvSpPr txBox="1"/>
          <p:nvPr/>
        </p:nvSpPr>
        <p:spPr>
          <a:xfrm>
            <a:off x="7881737" y="3284332"/>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11" name="タイトル 27">
            <a:extLst>
              <a:ext uri="{FF2B5EF4-FFF2-40B4-BE49-F238E27FC236}">
                <a16:creationId xmlns:a16="http://schemas.microsoft.com/office/drawing/2014/main" id="{23C48228-30F6-89F3-3979-F22A3A8FF22C}"/>
              </a:ext>
            </a:extLst>
          </p:cNvPr>
          <p:cNvSpPr>
            <a:spLocks noGrp="1"/>
          </p:cNvSpPr>
          <p:nvPr>
            <p:ph type="title"/>
          </p:nvPr>
        </p:nvSpPr>
        <p:spPr>
          <a:xfrm>
            <a:off x="446400" y="85725"/>
            <a:ext cx="4737911" cy="728793"/>
          </a:xfrm>
        </p:spPr>
        <p:txBody>
          <a:bodyPr/>
          <a:lstStyle/>
          <a:p>
            <a:r>
              <a:rPr lang="ja-JP" altLang="en-US"/>
              <a:t>ドライブレコーダー映像データの利活用</a:t>
            </a:r>
          </a:p>
        </p:txBody>
      </p:sp>
    </p:spTree>
    <p:extLst>
      <p:ext uri="{BB962C8B-B14F-4D97-AF65-F5344CB8AC3E}">
        <p14:creationId xmlns:p14="http://schemas.microsoft.com/office/powerpoint/2010/main" val="41508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610B4-CC88-3D8C-C27F-DEA49B124ED2}"/>
            </a:ext>
          </a:extLst>
        </p:cNvPr>
        <p:cNvGrpSpPr/>
        <p:nvPr/>
      </p:nvGrpSpPr>
      <p:grpSpPr>
        <a:xfrm>
          <a:off x="0" y="0"/>
          <a:ext cx="0" cy="0"/>
          <a:chOff x="0" y="0"/>
          <a:chExt cx="0" cy="0"/>
        </a:xfrm>
      </p:grpSpPr>
      <p:sp>
        <p:nvSpPr>
          <p:cNvPr id="46" name="スライド番号プレースホルダー 2">
            <a:extLst>
              <a:ext uri="{FF2B5EF4-FFF2-40B4-BE49-F238E27FC236}">
                <a16:creationId xmlns:a16="http://schemas.microsoft.com/office/drawing/2014/main" id="{D1E29B68-A196-8A0B-DDE7-F13CA76F2027}"/>
              </a:ext>
            </a:extLst>
          </p:cNvPr>
          <p:cNvSpPr>
            <a:spLocks noGrp="1"/>
          </p:cNvSpPr>
          <p:nvPr>
            <p:ph type="sldNum" sz="quarter" idx="4"/>
          </p:nvPr>
        </p:nvSpPr>
        <p:spPr/>
        <p:txBody>
          <a:bodyPr/>
          <a:lstStyle/>
          <a:p>
            <a:fld id="{15E707BA-883C-4D78-8419-4B7DEB3F4E9F}" type="slidenum">
              <a:rPr kumimoji="1" lang="en-GB" smtClean="0">
                <a:latin typeface="Yu Gothic UI" panose="020B0500000000000000" pitchFamily="50" charset="-128"/>
                <a:ea typeface="Yu Gothic UI" panose="020B0500000000000000" pitchFamily="50" charset="-128"/>
              </a:rPr>
              <a:t>71</a:t>
            </a:fld>
            <a:endParaRPr kumimoji="1" lang="en-GB">
              <a:latin typeface="Yu Gothic UI" panose="020B0500000000000000" pitchFamily="50" charset="-128"/>
              <a:ea typeface="Yu Gothic UI" panose="020B0500000000000000" pitchFamily="50" charset="-128"/>
            </a:endParaRPr>
          </a:p>
        </p:txBody>
      </p:sp>
      <p:sp>
        <p:nvSpPr>
          <p:cNvPr id="20" name="テキスト プレースホルダー 19">
            <a:extLst>
              <a:ext uri="{FF2B5EF4-FFF2-40B4-BE49-F238E27FC236}">
                <a16:creationId xmlns:a16="http://schemas.microsoft.com/office/drawing/2014/main" id="{858E108D-BF7D-B8CB-7032-960BF6D0CB0D}"/>
              </a:ext>
            </a:extLst>
          </p:cNvPr>
          <p:cNvSpPr>
            <a:spLocks noGrp="1"/>
          </p:cNvSpPr>
          <p:nvPr>
            <p:ph type="body" sz="quarter" idx="13"/>
          </p:nvPr>
        </p:nvSpPr>
        <p:spPr/>
        <p:txBody>
          <a:bodyPr/>
          <a:lstStyle/>
          <a:p>
            <a:r>
              <a:rPr lang="ja-JP" altLang="en-US"/>
              <a:t>区画線維持管理業務の高度化・効率化が図られ、管理道路を安全かつ安心して利用し続けられること。</a:t>
            </a:r>
          </a:p>
        </p:txBody>
      </p:sp>
      <p:sp>
        <p:nvSpPr>
          <p:cNvPr id="31" name="テキスト プレースホルダー 30">
            <a:extLst>
              <a:ext uri="{FF2B5EF4-FFF2-40B4-BE49-F238E27FC236}">
                <a16:creationId xmlns:a16="http://schemas.microsoft.com/office/drawing/2014/main" id="{77159C1B-4DB5-1127-1202-4092E1E87364}"/>
              </a:ext>
            </a:extLst>
          </p:cNvPr>
          <p:cNvSpPr>
            <a:spLocks noGrp="1"/>
          </p:cNvSpPr>
          <p:nvPr>
            <p:ph type="body" sz="quarter" idx="14"/>
          </p:nvPr>
        </p:nvSpPr>
        <p:spPr/>
        <p:txBody>
          <a:bodyPr/>
          <a:lstStyle/>
          <a:p>
            <a:pPr>
              <a:lnSpc>
                <a:spcPts val="1500"/>
              </a:lnSpc>
            </a:pPr>
            <a:r>
              <a:rPr lang="ja-JP" altLang="en-US" sz="1100">
                <a:latin typeface="Yu Gothic UI" panose="020B0500000000000000" pitchFamily="50" charset="-128"/>
                <a:ea typeface="Yu Gothic UI" panose="020B0500000000000000" pitchFamily="50" charset="-128"/>
              </a:rPr>
              <a:t>維持管理業務を効率・効果的に実施することで、計画的な維持管理ができていること。</a:t>
            </a:r>
          </a:p>
        </p:txBody>
      </p:sp>
      <p:graphicFrame>
        <p:nvGraphicFramePr>
          <p:cNvPr id="33" name="表 32">
            <a:extLst>
              <a:ext uri="{FF2B5EF4-FFF2-40B4-BE49-F238E27FC236}">
                <a16:creationId xmlns:a16="http://schemas.microsoft.com/office/drawing/2014/main" id="{824B802A-E07F-6E42-8C4D-2D7C1C88B999}"/>
              </a:ext>
            </a:extLst>
          </p:cNvPr>
          <p:cNvGraphicFramePr>
            <a:graphicFrameLocks noGrp="1"/>
          </p:cNvGraphicFramePr>
          <p:nvPr/>
        </p:nvGraphicFramePr>
        <p:xfrm>
          <a:off x="5486400" y="5334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5" name="テキスト プレースホルダー 3">
            <a:extLst>
              <a:ext uri="{FF2B5EF4-FFF2-40B4-BE49-F238E27FC236}">
                <a16:creationId xmlns:a16="http://schemas.microsoft.com/office/drawing/2014/main" id="{00F43E87-F296-A8C7-1AE0-7FCC079EDE9B}"/>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本市管理道路は、市域の約</a:t>
            </a:r>
            <a:r>
              <a:rPr lang="en-US" altLang="ja-JP" sz="1100">
                <a:solidFill>
                  <a:srgbClr val="000000"/>
                </a:solidFill>
                <a:latin typeface="Yu Gothic UI" panose="020B0500000000000000" pitchFamily="50" charset="-128"/>
                <a:ea typeface="Yu Gothic UI" panose="020B0500000000000000" pitchFamily="50" charset="-128"/>
              </a:rPr>
              <a:t>15</a:t>
            </a:r>
            <a:r>
              <a:rPr lang="ja-JP" altLang="en-US" sz="1100">
                <a:solidFill>
                  <a:srgbClr val="000000"/>
                </a:solidFill>
                <a:latin typeface="Yu Gothic UI" panose="020B0500000000000000" pitchFamily="50" charset="-128"/>
                <a:ea typeface="Yu Gothic UI" panose="020B0500000000000000" pitchFamily="50" charset="-128"/>
              </a:rPr>
              <a:t>％を占めるほどの面積があり、その膨大な面積を安全かつ安心して利用し続けられるように、区画線の効率・効果的な維持管理を求められている。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区画線維持管理業務の高度化・効率化を図るためにも、ドライブレコーダーの映像データ等を活用し、区画線の損傷度判定などを</a:t>
            </a:r>
            <a:r>
              <a:rPr lang="en-US" altLang="ja-JP" sz="1100">
                <a:solidFill>
                  <a:srgbClr val="000000"/>
                </a:solidFill>
                <a:latin typeface="Yu Gothic UI" panose="020B0500000000000000" pitchFamily="50" charset="-128"/>
                <a:ea typeface="Yu Gothic UI" panose="020B0500000000000000" pitchFamily="50" charset="-128"/>
              </a:rPr>
              <a:t>AI</a:t>
            </a:r>
            <a:r>
              <a:rPr lang="ja-JP" altLang="en-US" sz="1100">
                <a:solidFill>
                  <a:srgbClr val="000000"/>
                </a:solidFill>
                <a:latin typeface="Yu Gothic UI" panose="020B0500000000000000" pitchFamily="50" charset="-128"/>
                <a:ea typeface="Yu Gothic UI" panose="020B0500000000000000" pitchFamily="50" charset="-128"/>
              </a:rPr>
              <a:t>解析できるか検証を行う。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これにより、区画線の損傷度などを定量的に判定するなど維持管理の高度化を図り、補修する優先順位の優劣を効率的に判断することで効率化を図るとともに計画的な維持管理につなげていく。</a:t>
            </a:r>
          </a:p>
        </p:txBody>
      </p:sp>
      <p:sp>
        <p:nvSpPr>
          <p:cNvPr id="41" name="正方形/長方形 40">
            <a:extLst>
              <a:ext uri="{FF2B5EF4-FFF2-40B4-BE49-F238E27FC236}">
                <a16:creationId xmlns:a16="http://schemas.microsoft.com/office/drawing/2014/main" id="{78A25432-E0F6-99A5-98E8-E6F128525D9E}"/>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CB4ECB2F-52B3-520F-F175-4628CABED100}"/>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5" name="グループ化 4">
            <a:extLst>
              <a:ext uri="{FF2B5EF4-FFF2-40B4-BE49-F238E27FC236}">
                <a16:creationId xmlns:a16="http://schemas.microsoft.com/office/drawing/2014/main" id="{6AC6056E-096D-01AF-9469-073A5ED38579}"/>
              </a:ext>
            </a:extLst>
          </p:cNvPr>
          <p:cNvGrpSpPr/>
          <p:nvPr/>
        </p:nvGrpSpPr>
        <p:grpSpPr>
          <a:xfrm>
            <a:off x="4881838" y="4727280"/>
            <a:ext cx="1157494" cy="243520"/>
            <a:chOff x="528309" y="7695403"/>
            <a:chExt cx="1157494" cy="243520"/>
          </a:xfrm>
        </p:grpSpPr>
        <p:sp>
          <p:nvSpPr>
            <p:cNvPr id="6" name="正方形/長方形 5">
              <a:extLst>
                <a:ext uri="{FF2B5EF4-FFF2-40B4-BE49-F238E27FC236}">
                  <a16:creationId xmlns:a16="http://schemas.microsoft.com/office/drawing/2014/main" id="{A9524540-12B7-E3D0-45BE-B31F55030F6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64C04B1F-99F4-3382-658F-C527C7881DDD}"/>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 name="正方形/長方形 7">
            <a:extLst>
              <a:ext uri="{FF2B5EF4-FFF2-40B4-BE49-F238E27FC236}">
                <a16:creationId xmlns:a16="http://schemas.microsoft.com/office/drawing/2014/main" id="{6F4283D4-B4A0-FD63-8013-864BFAF4B4E2}"/>
              </a:ext>
            </a:extLst>
          </p:cNvPr>
          <p:cNvSpPr/>
          <p:nvPr/>
        </p:nvSpPr>
        <p:spPr>
          <a:xfrm>
            <a:off x="6972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318546A9-6C44-0536-B64B-D2DB853813FF}"/>
              </a:ext>
            </a:extLst>
          </p:cNvPr>
          <p:cNvSpPr/>
          <p:nvPr/>
        </p:nvSpPr>
        <p:spPr>
          <a:xfrm>
            <a:off x="5928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1" name="正方形/長方形 10">
            <a:extLst>
              <a:ext uri="{FF2B5EF4-FFF2-40B4-BE49-F238E27FC236}">
                <a16:creationId xmlns:a16="http://schemas.microsoft.com/office/drawing/2014/main" id="{FB40F94D-6865-676D-A713-D7AA3B343B5E}"/>
              </a:ext>
            </a:extLst>
          </p:cNvPr>
          <p:cNvSpPr/>
          <p:nvPr/>
        </p:nvSpPr>
        <p:spPr>
          <a:xfrm>
            <a:off x="8016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2" name="テキスト ボックス 11">
            <a:extLst>
              <a:ext uri="{FF2B5EF4-FFF2-40B4-BE49-F238E27FC236}">
                <a16:creationId xmlns:a16="http://schemas.microsoft.com/office/drawing/2014/main" id="{7171EF49-0743-24CD-30E0-2FE36167B88D}"/>
              </a:ext>
            </a:extLst>
          </p:cNvPr>
          <p:cNvSpPr txBox="1"/>
          <p:nvPr/>
        </p:nvSpPr>
        <p:spPr>
          <a:xfrm>
            <a:off x="4881838"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解析及び</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検証等</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5" name="テキスト プレースホルダー 12">
            <a:extLst>
              <a:ext uri="{FF2B5EF4-FFF2-40B4-BE49-F238E27FC236}">
                <a16:creationId xmlns:a16="http://schemas.microsoft.com/office/drawing/2014/main" id="{2DE1D641-91BC-D63D-C3C8-88C8F82EC9D3}"/>
              </a:ext>
            </a:extLst>
          </p:cNvPr>
          <p:cNvSpPr txBox="1">
            <a:spLocks/>
          </p:cNvSpPr>
          <p:nvPr/>
        </p:nvSpPr>
        <p:spPr>
          <a:xfrm>
            <a:off x="457200" y="37338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a:t>2024</a:t>
            </a:r>
            <a:r>
              <a:rPr lang="ja-JP" altLang="en-US" sz="1100"/>
              <a:t>年度にドライブレコーダーの映像データ等を活用した区画線の損傷度判定を</a:t>
            </a:r>
            <a:r>
              <a:rPr lang="en-US" altLang="ja-JP" sz="1100">
                <a:latin typeface="+mn-ea"/>
              </a:rPr>
              <a:t>AI</a:t>
            </a:r>
            <a:r>
              <a:rPr lang="ja-JP" altLang="en-US" sz="1100"/>
              <a:t>解析し、解析結果検証を行った。</a:t>
            </a:r>
          </a:p>
        </p:txBody>
      </p:sp>
      <p:grpSp>
        <p:nvGrpSpPr>
          <p:cNvPr id="16" name="グループ化 15">
            <a:extLst>
              <a:ext uri="{FF2B5EF4-FFF2-40B4-BE49-F238E27FC236}">
                <a16:creationId xmlns:a16="http://schemas.microsoft.com/office/drawing/2014/main" id="{944C854B-C989-0AE6-6682-5DD6438CF8C9}"/>
              </a:ext>
            </a:extLst>
          </p:cNvPr>
          <p:cNvGrpSpPr/>
          <p:nvPr/>
        </p:nvGrpSpPr>
        <p:grpSpPr>
          <a:xfrm>
            <a:off x="447675" y="3429000"/>
            <a:ext cx="1375502" cy="243520"/>
            <a:chOff x="528309" y="7695403"/>
            <a:chExt cx="1375502" cy="243520"/>
          </a:xfrm>
        </p:grpSpPr>
        <p:sp>
          <p:nvSpPr>
            <p:cNvPr id="18" name="正方形/長方形 17">
              <a:extLst>
                <a:ext uri="{FF2B5EF4-FFF2-40B4-BE49-F238E27FC236}">
                  <a16:creationId xmlns:a16="http://schemas.microsoft.com/office/drawing/2014/main" id="{7AF62A29-C538-C3BB-398A-09E830D4C7C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9E788EF7-943A-361F-6335-A042CA863F17}"/>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 name="四角形: 角を丸くする 1">
            <a:extLst>
              <a:ext uri="{FF2B5EF4-FFF2-40B4-BE49-F238E27FC236}">
                <a16:creationId xmlns:a16="http://schemas.microsoft.com/office/drawing/2014/main" id="{46494114-2B1D-6222-5240-B9D986A7A841}"/>
              </a:ext>
            </a:extLst>
          </p:cNvPr>
          <p:cNvSpPr/>
          <p:nvPr/>
        </p:nvSpPr>
        <p:spPr>
          <a:xfrm>
            <a:off x="531711" y="4754074"/>
            <a:ext cx="966346" cy="974612"/>
          </a:xfrm>
          <a:prstGeom prst="roundRect">
            <a:avLst/>
          </a:prstGeom>
          <a:solidFill>
            <a:srgbClr val="9C9CDF">
              <a:alpha val="50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3" name="テキスト ボックス 2">
            <a:extLst>
              <a:ext uri="{FF2B5EF4-FFF2-40B4-BE49-F238E27FC236}">
                <a16:creationId xmlns:a16="http://schemas.microsoft.com/office/drawing/2014/main" id="{9997A049-D9AD-8A28-56DD-FDCDB9101C05}"/>
              </a:ext>
            </a:extLst>
          </p:cNvPr>
          <p:cNvSpPr txBox="1"/>
          <p:nvPr/>
        </p:nvSpPr>
        <p:spPr>
          <a:xfrm>
            <a:off x="1600200" y="4572000"/>
            <a:ext cx="1060671" cy="498016"/>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eaLnBrk="1" hangingPunct="1"/>
            <a:r>
              <a:rPr lang="ja-JP" altLang="en-US">
                <a:solidFill>
                  <a:schemeClr val="tx1"/>
                </a:solidFill>
                <a:latin typeface="Yu Gothic UI" panose="020B0500000000000000" pitchFamily="50" charset="-128"/>
                <a:ea typeface="Yu Gothic UI" panose="020B0500000000000000" pitchFamily="50" charset="-128"/>
              </a:rPr>
              <a:t>位置情報・</a:t>
            </a:r>
            <a:endParaRPr lang="en-US" altLang="ja-JP">
              <a:solidFill>
                <a:schemeClr val="tx1"/>
              </a:solidFill>
              <a:latin typeface="Yu Gothic UI" panose="020B0500000000000000" pitchFamily="50" charset="-128"/>
              <a:ea typeface="Yu Gothic UI" panose="020B0500000000000000" pitchFamily="50" charset="-128"/>
            </a:endParaRPr>
          </a:p>
          <a:p>
            <a:pPr algn="ctr" eaLnBrk="1" hangingPunct="1"/>
            <a:r>
              <a:rPr lang="ja-JP" altLang="en-US">
                <a:solidFill>
                  <a:schemeClr val="tx1"/>
                </a:solidFill>
                <a:latin typeface="Yu Gothic UI" panose="020B0500000000000000" pitchFamily="50" charset="-128"/>
                <a:ea typeface="Yu Gothic UI" panose="020B0500000000000000" pitchFamily="50" charset="-128"/>
              </a:rPr>
              <a:t>ドライブレコーダー</a:t>
            </a:r>
            <a:endParaRPr lang="en-US" altLang="ja-JP">
              <a:solidFill>
                <a:schemeClr val="tx1"/>
              </a:solidFill>
              <a:latin typeface="Yu Gothic UI" panose="020B0500000000000000" pitchFamily="50" charset="-128"/>
              <a:ea typeface="Yu Gothic UI" panose="020B0500000000000000" pitchFamily="50" charset="-128"/>
            </a:endParaRPr>
          </a:p>
          <a:p>
            <a:pPr algn="ctr" eaLnBrk="1" hangingPunct="1"/>
            <a:r>
              <a:rPr lang="ja-JP" altLang="en-US">
                <a:solidFill>
                  <a:schemeClr val="tx1"/>
                </a:solidFill>
                <a:latin typeface="Yu Gothic UI" panose="020B0500000000000000" pitchFamily="50" charset="-128"/>
                <a:ea typeface="Yu Gothic UI" panose="020B0500000000000000" pitchFamily="50" charset="-128"/>
              </a:rPr>
              <a:t>映像データ等の取込</a:t>
            </a:r>
            <a:endParaRPr lang="ja-JP" altLang="en-US" sz="1050">
              <a:solidFill>
                <a:schemeClr val="tx1"/>
              </a:solidFill>
              <a:latin typeface="Yu Gothic UI" panose="020B0500000000000000" pitchFamily="50" charset="-128"/>
              <a:ea typeface="Yu Gothic UI" panose="020B0500000000000000" pitchFamily="50" charset="-128"/>
            </a:endParaRPr>
          </a:p>
        </p:txBody>
      </p:sp>
      <p:sp>
        <p:nvSpPr>
          <p:cNvPr id="4" name="テキスト ボックス 3">
            <a:extLst>
              <a:ext uri="{FF2B5EF4-FFF2-40B4-BE49-F238E27FC236}">
                <a16:creationId xmlns:a16="http://schemas.microsoft.com/office/drawing/2014/main" id="{794E9FBC-FD51-E76E-DD88-BDEC649BB50C}"/>
              </a:ext>
            </a:extLst>
          </p:cNvPr>
          <p:cNvSpPr txBox="1"/>
          <p:nvPr/>
        </p:nvSpPr>
        <p:spPr>
          <a:xfrm>
            <a:off x="668084" y="4861738"/>
            <a:ext cx="688773" cy="3749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800">
                <a:solidFill>
                  <a:schemeClr val="tx1"/>
                </a:solidFill>
                <a:latin typeface="Yu Gothic UI" panose="020B0500000000000000" pitchFamily="50" charset="-128"/>
                <a:ea typeface="Yu Gothic UI" panose="020B0500000000000000" pitchFamily="50" charset="-128"/>
              </a:rPr>
              <a:t>ドライブレコーダー</a:t>
            </a:r>
            <a:endParaRPr lang="en-US" altLang="ja-JP" sz="800">
              <a:solidFill>
                <a:schemeClr val="tx1"/>
              </a:solidFill>
              <a:latin typeface="Yu Gothic UI" panose="020B0500000000000000" pitchFamily="50" charset="-128"/>
              <a:ea typeface="Yu Gothic UI" panose="020B0500000000000000" pitchFamily="50" charset="-128"/>
            </a:endParaRPr>
          </a:p>
          <a:p>
            <a:pPr algn="ctr"/>
            <a:r>
              <a:rPr kumimoji="1" lang="en-US" altLang="ja-JP" sz="800">
                <a:solidFill>
                  <a:schemeClr val="tx1"/>
                </a:solidFill>
                <a:latin typeface="Yu Gothic UI" panose="020B0500000000000000" pitchFamily="50" charset="-128"/>
                <a:ea typeface="Yu Gothic UI" panose="020B0500000000000000" pitchFamily="50" charset="-128"/>
              </a:rPr>
              <a:t>GPS</a:t>
            </a:r>
            <a:r>
              <a:rPr kumimoji="1" lang="ja-JP" altLang="en-US" sz="800">
                <a:solidFill>
                  <a:schemeClr val="tx1"/>
                </a:solidFill>
                <a:latin typeface="Yu Gothic UI" panose="020B0500000000000000" pitchFamily="50" charset="-128"/>
                <a:ea typeface="Yu Gothic UI" panose="020B0500000000000000" pitchFamily="50" charset="-128"/>
              </a:rPr>
              <a:t>搭載器など</a:t>
            </a:r>
            <a:endParaRPr kumimoji="1" lang="en-US" altLang="ja-JP" sz="800">
              <a:solidFill>
                <a:schemeClr val="tx1"/>
              </a:solidFill>
              <a:latin typeface="Yu Gothic UI" panose="020B0500000000000000" pitchFamily="50" charset="-128"/>
              <a:ea typeface="Yu Gothic UI" panose="020B0500000000000000" pitchFamily="50" charset="-128"/>
            </a:endParaRPr>
          </a:p>
          <a:p>
            <a:pPr algn="ctr"/>
            <a:endParaRPr kumimoji="1" lang="en-US" altLang="ja-JP" sz="600">
              <a:solidFill>
                <a:schemeClr val="tx1"/>
              </a:solidFill>
              <a:latin typeface="Yu Gothic UI" panose="020B0500000000000000" pitchFamily="50" charset="-128"/>
              <a:ea typeface="Yu Gothic UI" panose="020B0500000000000000" pitchFamily="50" charset="-128"/>
            </a:endParaRPr>
          </a:p>
        </p:txBody>
      </p:sp>
      <p:cxnSp>
        <p:nvCxnSpPr>
          <p:cNvPr id="34" name="直線矢印コネクタ 33">
            <a:extLst>
              <a:ext uri="{FF2B5EF4-FFF2-40B4-BE49-F238E27FC236}">
                <a16:creationId xmlns:a16="http://schemas.microsoft.com/office/drawing/2014/main" id="{2D3C4334-A9B7-CA9C-B2E0-419D5F3DD658}"/>
              </a:ext>
            </a:extLst>
          </p:cNvPr>
          <p:cNvCxnSpPr>
            <a:cxnSpLocks/>
          </p:cNvCxnSpPr>
          <p:nvPr/>
        </p:nvCxnSpPr>
        <p:spPr>
          <a:xfrm>
            <a:off x="1593054" y="5276000"/>
            <a:ext cx="532892" cy="0"/>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D50F2DF3-C6C0-94F9-990A-390A3BB3EC54}"/>
              </a:ext>
            </a:extLst>
          </p:cNvPr>
          <p:cNvCxnSpPr>
            <a:cxnSpLocks/>
          </p:cNvCxnSpPr>
          <p:nvPr/>
        </p:nvCxnSpPr>
        <p:spPr>
          <a:xfrm>
            <a:off x="3043605" y="5276000"/>
            <a:ext cx="532892" cy="0"/>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DAD28631-D922-CD73-376E-41AA03BEE7CE}"/>
              </a:ext>
            </a:extLst>
          </p:cNvPr>
          <p:cNvSpPr txBox="1"/>
          <p:nvPr/>
        </p:nvSpPr>
        <p:spPr>
          <a:xfrm>
            <a:off x="4038600" y="5867400"/>
            <a:ext cx="573453" cy="12383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a:solidFill>
                  <a:schemeClr val="tx1"/>
                </a:solidFill>
                <a:latin typeface="Yu Gothic UI" panose="020B0500000000000000" pitchFamily="50" charset="-128"/>
                <a:ea typeface="Yu Gothic UI" panose="020B0500000000000000" pitchFamily="50" charset="-128"/>
              </a:rPr>
              <a:t>設計・工事</a:t>
            </a:r>
          </a:p>
        </p:txBody>
      </p:sp>
      <p:sp>
        <p:nvSpPr>
          <p:cNvPr id="38" name="テキスト ボックス 37">
            <a:extLst>
              <a:ext uri="{FF2B5EF4-FFF2-40B4-BE49-F238E27FC236}">
                <a16:creationId xmlns:a16="http://schemas.microsoft.com/office/drawing/2014/main" id="{E1E56BF1-DD20-2A40-A188-6506C2A283DF}"/>
              </a:ext>
            </a:extLst>
          </p:cNvPr>
          <p:cNvSpPr txBox="1"/>
          <p:nvPr/>
        </p:nvSpPr>
        <p:spPr>
          <a:xfrm>
            <a:off x="2895600" y="4572000"/>
            <a:ext cx="1043037" cy="498016"/>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eaLnBrk="1" hangingPunct="1"/>
            <a:r>
              <a:rPr lang="ja-JP" altLang="en-US">
                <a:solidFill>
                  <a:schemeClr val="tx1"/>
                </a:solidFill>
                <a:latin typeface="Yu Gothic UI" panose="020B0500000000000000" pitchFamily="50" charset="-128"/>
                <a:ea typeface="Yu Gothic UI" panose="020B0500000000000000" pitchFamily="50" charset="-128"/>
              </a:rPr>
              <a:t>定量的な判定結果</a:t>
            </a:r>
            <a:endParaRPr lang="en-US" altLang="ja-JP">
              <a:solidFill>
                <a:schemeClr val="tx1"/>
              </a:solidFill>
              <a:latin typeface="Yu Gothic UI" panose="020B0500000000000000" pitchFamily="50" charset="-128"/>
              <a:ea typeface="Yu Gothic UI" panose="020B0500000000000000" pitchFamily="50" charset="-128"/>
            </a:endParaRPr>
          </a:p>
          <a:p>
            <a:pPr algn="ctr" eaLnBrk="1" hangingPunct="1"/>
            <a:r>
              <a:rPr lang="ja-JP" altLang="en-US">
                <a:solidFill>
                  <a:schemeClr val="tx1"/>
                </a:solidFill>
                <a:latin typeface="Yu Gothic UI" panose="020B0500000000000000" pitchFamily="50" charset="-128"/>
                <a:ea typeface="Yu Gothic UI" panose="020B0500000000000000" pitchFamily="50" charset="-128"/>
              </a:rPr>
              <a:t>による優先順位を</a:t>
            </a:r>
            <a:endParaRPr lang="en-US" altLang="ja-JP">
              <a:solidFill>
                <a:schemeClr val="tx1"/>
              </a:solidFill>
              <a:latin typeface="Yu Gothic UI" panose="020B0500000000000000" pitchFamily="50" charset="-128"/>
              <a:ea typeface="Yu Gothic UI" panose="020B0500000000000000" pitchFamily="50" charset="-128"/>
            </a:endParaRPr>
          </a:p>
          <a:p>
            <a:pPr algn="ctr" eaLnBrk="1" hangingPunct="1"/>
            <a:r>
              <a:rPr lang="ja-JP" altLang="en-US">
                <a:solidFill>
                  <a:schemeClr val="tx1"/>
                </a:solidFill>
                <a:latin typeface="Yu Gothic UI" panose="020B0500000000000000" pitchFamily="50" charset="-128"/>
                <a:ea typeface="Yu Gothic UI" panose="020B0500000000000000" pitchFamily="50" charset="-128"/>
              </a:rPr>
              <a:t>効率的に決定</a:t>
            </a:r>
          </a:p>
        </p:txBody>
      </p:sp>
      <p:pic>
        <p:nvPicPr>
          <p:cNvPr id="39" name="図 38" descr="おもちゃ, レゴ が含まれている画像&#10;&#10;自動的に生成された説明">
            <a:extLst>
              <a:ext uri="{FF2B5EF4-FFF2-40B4-BE49-F238E27FC236}">
                <a16:creationId xmlns:a16="http://schemas.microsoft.com/office/drawing/2014/main" id="{0621E787-DD7A-6605-D48D-6AC4251772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9625" y="4985237"/>
            <a:ext cx="648303" cy="816862"/>
          </a:xfrm>
          <a:prstGeom prst="rect">
            <a:avLst/>
          </a:prstGeom>
        </p:spPr>
      </p:pic>
      <p:pic>
        <p:nvPicPr>
          <p:cNvPr id="40" name="図 39" descr="ダイアグラム, 設計図&#10;&#10;自動的に生成された説明">
            <a:extLst>
              <a:ext uri="{FF2B5EF4-FFF2-40B4-BE49-F238E27FC236}">
                <a16:creationId xmlns:a16="http://schemas.microsoft.com/office/drawing/2014/main" id="{6E74959B-45F6-6344-3768-158B6A8095EC}"/>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10912" y="4883935"/>
            <a:ext cx="471780" cy="445230"/>
          </a:xfrm>
          <a:prstGeom prst="rect">
            <a:avLst/>
          </a:prstGeom>
        </p:spPr>
      </p:pic>
      <p:pic>
        <p:nvPicPr>
          <p:cNvPr id="42" name="図 41" descr="輸送, バン, 車 が含まれている画像&#10;&#10;自動的に生成された説明">
            <a:extLst>
              <a:ext uri="{FF2B5EF4-FFF2-40B4-BE49-F238E27FC236}">
                <a16:creationId xmlns:a16="http://schemas.microsoft.com/office/drawing/2014/main" id="{31C3E485-A917-C6D0-3B2A-DD24E85A496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4782" b="15900"/>
          <a:stretch/>
        </p:blipFill>
        <p:spPr>
          <a:xfrm>
            <a:off x="663449" y="5181022"/>
            <a:ext cx="702908" cy="487243"/>
          </a:xfrm>
          <a:prstGeom prst="rect">
            <a:avLst/>
          </a:prstGeom>
        </p:spPr>
      </p:pic>
      <p:pic>
        <p:nvPicPr>
          <p:cNvPr id="44" name="図 43">
            <a:extLst>
              <a:ext uri="{FF2B5EF4-FFF2-40B4-BE49-F238E27FC236}">
                <a16:creationId xmlns:a16="http://schemas.microsoft.com/office/drawing/2014/main" id="{795844C6-450F-93C8-16D8-3DFB17247B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57904" y="5071167"/>
            <a:ext cx="789775" cy="657802"/>
          </a:xfrm>
          <a:prstGeom prst="rect">
            <a:avLst/>
          </a:prstGeom>
        </p:spPr>
      </p:pic>
      <p:sp>
        <p:nvSpPr>
          <p:cNvPr id="47" name="テキスト ボックス 46">
            <a:extLst>
              <a:ext uri="{FF2B5EF4-FFF2-40B4-BE49-F238E27FC236}">
                <a16:creationId xmlns:a16="http://schemas.microsoft.com/office/drawing/2014/main" id="{4122B306-A59B-6DD0-EAE5-B409B11CB63C}"/>
              </a:ext>
            </a:extLst>
          </p:cNvPr>
          <p:cNvSpPr txBox="1"/>
          <p:nvPr/>
        </p:nvSpPr>
        <p:spPr>
          <a:xfrm>
            <a:off x="1981200" y="5715000"/>
            <a:ext cx="1346005" cy="344128"/>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1" hangingPunct="1"/>
            <a:r>
              <a:rPr lang="ja-JP" altLang="en-US">
                <a:solidFill>
                  <a:schemeClr val="tx1"/>
                </a:solidFill>
                <a:latin typeface="Yu Gothic UI" panose="020B0500000000000000" pitchFamily="50" charset="-128"/>
                <a:ea typeface="Yu Gothic UI" panose="020B0500000000000000" pitchFamily="50" charset="-128"/>
              </a:rPr>
              <a:t>取り込んだ映像データ等を</a:t>
            </a:r>
            <a:endParaRPr lang="en-US" altLang="ja-JP">
              <a:solidFill>
                <a:schemeClr val="tx1"/>
              </a:solidFill>
              <a:latin typeface="Yu Gothic UI" panose="020B0500000000000000" pitchFamily="50" charset="-128"/>
              <a:ea typeface="Yu Gothic UI" panose="020B0500000000000000" pitchFamily="50" charset="-128"/>
            </a:endParaRPr>
          </a:p>
          <a:p>
            <a:pPr eaLnBrk="1" hangingPunct="1"/>
            <a:r>
              <a:rPr lang="en-US" altLang="ja-JP">
                <a:solidFill>
                  <a:schemeClr val="tx1"/>
                </a:solidFill>
                <a:latin typeface="Yu Gothic UI" panose="020B0500000000000000" pitchFamily="50" charset="-128"/>
                <a:ea typeface="Yu Gothic UI" panose="020B0500000000000000" pitchFamily="50" charset="-128"/>
              </a:rPr>
              <a:t>AI</a:t>
            </a:r>
            <a:r>
              <a:rPr lang="ja-JP" altLang="en-US">
                <a:solidFill>
                  <a:schemeClr val="tx1"/>
                </a:solidFill>
                <a:latin typeface="Yu Gothic UI" panose="020B0500000000000000" pitchFamily="50" charset="-128"/>
                <a:ea typeface="Yu Gothic UI" panose="020B0500000000000000" pitchFamily="50" charset="-128"/>
              </a:rPr>
              <a:t>解析、損傷度判定</a:t>
            </a:r>
          </a:p>
        </p:txBody>
      </p:sp>
      <p:grpSp>
        <p:nvGrpSpPr>
          <p:cNvPr id="23" name="グループ化 22">
            <a:extLst>
              <a:ext uri="{FF2B5EF4-FFF2-40B4-BE49-F238E27FC236}">
                <a16:creationId xmlns:a16="http://schemas.microsoft.com/office/drawing/2014/main" id="{776758AB-9B6C-AD49-BDF3-6A00D536A434}"/>
              </a:ext>
            </a:extLst>
          </p:cNvPr>
          <p:cNvGrpSpPr/>
          <p:nvPr/>
        </p:nvGrpSpPr>
        <p:grpSpPr>
          <a:xfrm>
            <a:off x="4881600" y="892800"/>
            <a:ext cx="2011895" cy="243520"/>
            <a:chOff x="528309" y="3016181"/>
            <a:chExt cx="2011895" cy="243520"/>
          </a:xfrm>
        </p:grpSpPr>
        <p:sp>
          <p:nvSpPr>
            <p:cNvPr id="24" name="正方形/長方形 23">
              <a:extLst>
                <a:ext uri="{FF2B5EF4-FFF2-40B4-BE49-F238E27FC236}">
                  <a16:creationId xmlns:a16="http://schemas.microsoft.com/office/drawing/2014/main" id="{74AB848A-F26A-61B2-9FE4-357B9D9FF580}"/>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FF826229-9322-F9A1-E16B-CF4B67643DD7}"/>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graphicFrame>
        <p:nvGraphicFramePr>
          <p:cNvPr id="13" name="表プレースホルダー 20">
            <a:extLst>
              <a:ext uri="{FF2B5EF4-FFF2-40B4-BE49-F238E27FC236}">
                <a16:creationId xmlns:a16="http://schemas.microsoft.com/office/drawing/2014/main" id="{15E170D7-47FE-E61C-8519-C34E585A6FB5}"/>
              </a:ext>
            </a:extLst>
          </p:cNvPr>
          <p:cNvGraphicFramePr>
            <a:graphicFrameLocks/>
          </p:cNvGraphicFramePr>
          <p:nvPr>
            <p:extLst>
              <p:ext uri="{D42A27DB-BD31-4B8C-83A1-F6EECF244321}">
                <p14:modId xmlns:p14="http://schemas.microsoft.com/office/powerpoint/2010/main" val="4020436332"/>
              </p:ext>
            </p:extLst>
          </p:nvPr>
        </p:nvGraphicFramePr>
        <p:xfrm>
          <a:off x="6014507" y="2488739"/>
          <a:ext cx="3446483" cy="1862306"/>
        </p:xfrm>
        <a:graphic>
          <a:graphicData uri="http://schemas.openxmlformats.org/drawingml/2006/table">
            <a:tbl>
              <a:tblPr firstCol="1">
                <a:tableStyleId>{5C22544A-7EE6-4342-B048-85BDC9FD1C3A}</a:tableStyleId>
              </a:tblPr>
              <a:tblGrid>
                <a:gridCol w="1082520">
                  <a:extLst>
                    <a:ext uri="{9D8B030D-6E8A-4147-A177-3AD203B41FA5}">
                      <a16:colId xmlns:a16="http://schemas.microsoft.com/office/drawing/2014/main" val="3506192044"/>
                    </a:ext>
                  </a:extLst>
                </a:gridCol>
                <a:gridCol w="2363963">
                  <a:extLst>
                    <a:ext uri="{9D8B030D-6E8A-4147-A177-3AD203B41FA5}">
                      <a16:colId xmlns:a16="http://schemas.microsoft.com/office/drawing/2014/main" val="1620209831"/>
                    </a:ext>
                  </a:extLst>
                </a:gridCol>
              </a:tblGrid>
              <a:tr h="372582">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solidFill>
                            <a:schemeClr val="tx1"/>
                          </a:solidFill>
                          <a:latin typeface="Yu Gothic UI" panose="020B0500000000000000" pitchFamily="50" charset="-128"/>
                          <a:ea typeface="Yu Gothic UI" panose="020B0500000000000000" pitchFamily="50" charset="-128"/>
                        </a:rPr>
                        <a:t>AI</a:t>
                      </a:r>
                      <a:r>
                        <a:rPr kumimoji="1" lang="ja-JP" altLang="en-US" sz="1000">
                          <a:solidFill>
                            <a:schemeClr val="tx1"/>
                          </a:solidFill>
                          <a:latin typeface="Yu Gothic UI" panose="020B0500000000000000" pitchFamily="50" charset="-128"/>
                          <a:ea typeface="Yu Gothic UI" panose="020B0500000000000000" pitchFamily="50" charset="-128"/>
                        </a:rPr>
                        <a:t>解析及び検証</a:t>
                      </a:r>
                      <a:endParaRPr kumimoji="1" lang="ja-JP" altLang="en-US" sz="1000">
                        <a:solidFill>
                          <a:srgbClr val="FF0000"/>
                        </a:solidFill>
                        <a:highlight>
                          <a:srgbClr val="FFFF00"/>
                        </a:highlight>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470542">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市内管理道路における区画線の</a:t>
                      </a:r>
                      <a:r>
                        <a:rPr kumimoji="1" lang="en-US" altLang="ja-JP" sz="1000">
                          <a:solidFill>
                            <a:schemeClr val="tx1"/>
                          </a:solidFill>
                          <a:latin typeface="Yu Gothic UI" panose="020B0500000000000000" pitchFamily="50" charset="-128"/>
                          <a:ea typeface="Yu Gothic UI" panose="020B0500000000000000" pitchFamily="50" charset="-128"/>
                        </a:rPr>
                        <a:t>AI</a:t>
                      </a:r>
                      <a:r>
                        <a:rPr kumimoji="1" lang="ja-JP" altLang="en-US" sz="1000">
                          <a:solidFill>
                            <a:schemeClr val="tx1"/>
                          </a:solidFill>
                          <a:latin typeface="Yu Gothic UI" panose="020B0500000000000000" pitchFamily="50" charset="-128"/>
                          <a:ea typeface="Yu Gothic UI" panose="020B0500000000000000" pitchFamily="50" charset="-128"/>
                        </a:rPr>
                        <a:t>解析及び検証を実施し、データ蓄積</a:t>
                      </a:r>
                    </a:p>
                  </a:txBody>
                  <a:tcPr anchor="ctr">
                    <a:solidFill>
                      <a:srgbClr val="FCEAED"/>
                    </a:solidFill>
                  </a:tcPr>
                </a:tc>
                <a:extLst>
                  <a:ext uri="{0D108BD9-81ED-4DB2-BD59-A6C34878D82A}">
                    <a16:rowId xmlns:a16="http://schemas.microsoft.com/office/drawing/2014/main" val="3387827350"/>
                  </a:ext>
                </a:extLst>
              </a:tr>
              <a:tr h="470542">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市内管理道路における区画線の</a:t>
                      </a:r>
                      <a:r>
                        <a:rPr kumimoji="1" lang="en-US" altLang="ja-JP" sz="1000">
                          <a:solidFill>
                            <a:schemeClr val="tx1"/>
                          </a:solidFill>
                          <a:latin typeface="Yu Gothic UI" panose="020B0500000000000000" pitchFamily="50" charset="-128"/>
                          <a:ea typeface="Yu Gothic UI" panose="020B0500000000000000" pitchFamily="50" charset="-128"/>
                        </a:rPr>
                        <a:t>AI</a:t>
                      </a:r>
                      <a:r>
                        <a:rPr kumimoji="1" lang="ja-JP" altLang="en-US" sz="1000">
                          <a:solidFill>
                            <a:schemeClr val="tx1"/>
                          </a:solidFill>
                          <a:latin typeface="Yu Gothic UI" panose="020B0500000000000000" pitchFamily="50" charset="-128"/>
                          <a:ea typeface="Yu Gothic UI" panose="020B0500000000000000" pitchFamily="50" charset="-128"/>
                        </a:rPr>
                        <a:t>解析及び検証を継続し、データ蓄積</a:t>
                      </a:r>
                    </a:p>
                  </a:txBody>
                  <a:tcPr anchor="ctr">
                    <a:solidFill>
                      <a:srgbClr val="FCEAED"/>
                    </a:solidFill>
                  </a:tcPr>
                </a:tc>
                <a:extLst>
                  <a:ext uri="{0D108BD9-81ED-4DB2-BD59-A6C34878D82A}">
                    <a16:rowId xmlns:a16="http://schemas.microsoft.com/office/drawing/2014/main" val="3011694763"/>
                  </a:ext>
                </a:extLst>
              </a:tr>
              <a:tr h="470542">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市内管理道路における区画線の</a:t>
                      </a:r>
                      <a:r>
                        <a:rPr kumimoji="1" lang="en-US" altLang="ja-JP" sz="1000" dirty="0">
                          <a:solidFill>
                            <a:schemeClr val="tx1"/>
                          </a:solidFill>
                          <a:latin typeface="Yu Gothic UI" panose="020B0500000000000000" pitchFamily="50" charset="-128"/>
                          <a:ea typeface="Yu Gothic UI" panose="020B0500000000000000" pitchFamily="50" charset="-128"/>
                        </a:rPr>
                        <a:t>AI</a:t>
                      </a:r>
                      <a:r>
                        <a:rPr kumimoji="1" lang="ja-JP" altLang="en-US" sz="1000" dirty="0">
                          <a:solidFill>
                            <a:schemeClr val="tx1"/>
                          </a:solidFill>
                          <a:latin typeface="Yu Gothic UI" panose="020B0500000000000000" pitchFamily="50" charset="-128"/>
                          <a:ea typeface="Yu Gothic UI" panose="020B0500000000000000" pitchFamily="50" charset="-128"/>
                        </a:rPr>
                        <a:t>解析及び検証を継続し、データ蓄積</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蓄積したデータを基に経年劣化を予測</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17" name="ホームベース 30">
            <a:extLst>
              <a:ext uri="{FF2B5EF4-FFF2-40B4-BE49-F238E27FC236}">
                <a16:creationId xmlns:a16="http://schemas.microsoft.com/office/drawing/2014/main" id="{FC39C8B9-565E-E120-A9DB-8010DFCF7E99}"/>
              </a:ext>
            </a:extLst>
          </p:cNvPr>
          <p:cNvSpPr/>
          <p:nvPr/>
        </p:nvSpPr>
        <p:spPr>
          <a:xfrm>
            <a:off x="5951273" y="5409906"/>
            <a:ext cx="983532"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検証等実施</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21" name="ホームベース 30">
            <a:extLst>
              <a:ext uri="{FF2B5EF4-FFF2-40B4-BE49-F238E27FC236}">
                <a16:creationId xmlns:a16="http://schemas.microsoft.com/office/drawing/2014/main" id="{D7AB39C8-6BE5-1BF9-02BC-C202C7A991CE}"/>
              </a:ext>
            </a:extLst>
          </p:cNvPr>
          <p:cNvSpPr/>
          <p:nvPr/>
        </p:nvSpPr>
        <p:spPr>
          <a:xfrm>
            <a:off x="6995272" y="5409846"/>
            <a:ext cx="983532"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検証等実施</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B7AB31D1-8D6C-CF54-1191-2E5C46781E3C}"/>
              </a:ext>
            </a:extLst>
          </p:cNvPr>
          <p:cNvSpPr/>
          <p:nvPr/>
        </p:nvSpPr>
        <p:spPr>
          <a:xfrm>
            <a:off x="8026975" y="5409846"/>
            <a:ext cx="983532"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検証等実施</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28" name="タイトル 8">
            <a:extLst>
              <a:ext uri="{FF2B5EF4-FFF2-40B4-BE49-F238E27FC236}">
                <a16:creationId xmlns:a16="http://schemas.microsoft.com/office/drawing/2014/main" id="{65A41E00-8EB0-2E07-46B4-CEE36BAFD17E}"/>
              </a:ext>
            </a:extLst>
          </p:cNvPr>
          <p:cNvSpPr>
            <a:spLocks noGrp="1"/>
          </p:cNvSpPr>
          <p:nvPr>
            <p:ph type="title"/>
          </p:nvPr>
        </p:nvSpPr>
        <p:spPr>
          <a:xfrm>
            <a:off x="446400" y="85725"/>
            <a:ext cx="4737911" cy="728793"/>
          </a:xfrm>
        </p:spPr>
        <p:txBody>
          <a:bodyPr/>
          <a:lstStyle/>
          <a:p>
            <a:r>
              <a:rPr lang="ja-JP" altLang="en-US"/>
              <a:t>道路維持管理の効率化に向けた</a:t>
            </a:r>
            <a:br>
              <a:rPr lang="en-US" altLang="ja-JP"/>
            </a:br>
            <a:r>
              <a:rPr lang="ja-JP" altLang="en-US"/>
              <a:t>　ドライブレコーダー映像の</a:t>
            </a:r>
            <a:r>
              <a:rPr lang="en-US" altLang="ja-JP"/>
              <a:t>AI</a:t>
            </a:r>
            <a:r>
              <a:rPr lang="ja-JP" altLang="en-US"/>
              <a:t>解析実証</a:t>
            </a:r>
          </a:p>
        </p:txBody>
      </p:sp>
    </p:spTree>
    <p:extLst>
      <p:ext uri="{BB962C8B-B14F-4D97-AF65-F5344CB8AC3E}">
        <p14:creationId xmlns:p14="http://schemas.microsoft.com/office/powerpoint/2010/main" val="2010299422"/>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venir Next LT Pro Demi"/>
        <a:ea typeface="Yu Gothic UI"/>
        <a:cs typeface=""/>
      </a:majorFont>
      <a:minorFont>
        <a:latin typeface="Avenir Next LT Pro"/>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1E43B"/>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16525</Words>
  <Application>Microsoft Office PowerPoint</Application>
  <PresentationFormat>A4 210 x 297 mm</PresentationFormat>
  <Paragraphs>1985</Paragraphs>
  <Slides>50</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50</vt:i4>
      </vt:variant>
    </vt:vector>
  </HeadingPairs>
  <TitlesOfParts>
    <vt:vector size="60" baseType="lpstr">
      <vt:lpstr>Meiryo UI</vt:lpstr>
      <vt:lpstr>Yu Gothic UI</vt:lpstr>
      <vt:lpstr>游ゴシック</vt:lpstr>
      <vt:lpstr>游明朝</vt:lpstr>
      <vt:lpstr>Arial</vt:lpstr>
      <vt:lpstr>Avenir Next LT Pro</vt:lpstr>
      <vt:lpstr>Avenir Next LT Pro Demi</vt:lpstr>
      <vt:lpstr>Source Sans Pro</vt:lpstr>
      <vt:lpstr>Wingdings</vt:lpstr>
      <vt:lpstr>デザインの設定</vt:lpstr>
      <vt:lpstr>都市・まちDX</vt:lpstr>
      <vt:lpstr>建設生産プロセスにおけるDXを推進</vt:lpstr>
      <vt:lpstr>3次元データを活用した 　建設生産プロセスの高度化</vt:lpstr>
      <vt:lpstr>夢洲の道路・護岸のBIM/CIM化等 　による維持管理の高度化</vt:lpstr>
      <vt:lpstr>淀川左岸線（２期）事業における 　メタバースの活用</vt:lpstr>
      <vt:lpstr>新技術の導入で橋梁維持管理を効率化</vt:lpstr>
      <vt:lpstr>公園・港湾施設緑化系 　維持管理業務を最適化</vt:lpstr>
      <vt:lpstr>ドライブレコーダー映像データの利活用</vt:lpstr>
      <vt:lpstr>道路維持管理の効率化に向けた 　ドライブレコーダー映像のAI解析実証</vt:lpstr>
      <vt:lpstr>AIを活用した特殊車両の違法通行対策　 　及び申請許可業務の最適化</vt:lpstr>
      <vt:lpstr>御堂筋におけるAIカメラ及びビッグデータ等　 　を活用した”スマートストリート”の実現</vt:lpstr>
      <vt:lpstr>AIカメラ等を活用したなんば広場の 　安全・安心な維持管理の実現</vt:lpstr>
      <vt:lpstr>3D都市モデルによる可視化で 　各種データをまちづくりに活用</vt:lpstr>
      <vt:lpstr>建築分野の手続きをオンラインで便利に</vt:lpstr>
      <vt:lpstr>デジタルツインを活用した 　CO2削減モデル化による脱炭素化の推進</vt:lpstr>
      <vt:lpstr>事業活動に伴う温室効果ガス排出量の 　可視化で脱炭素化を推進</vt:lpstr>
      <vt:lpstr>AR技術等を活用した 　体験型環境学習の実施</vt:lpstr>
      <vt:lpstr>AIを活用した空調制御システムによる 　省エネルギー化の推進</vt:lpstr>
      <vt:lpstr>災害重要拠点間無線ネットワークを整備</vt:lpstr>
      <vt:lpstr>防災・減災に向けた 　河川防災情報発信の高度化</vt:lpstr>
      <vt:lpstr>新・港湾情報システム「CONPAS」の導入に 　よりコンテナ物流の効率化及び生産性を向上</vt:lpstr>
      <vt:lpstr>行政DX</vt:lpstr>
      <vt:lpstr>バックオフィス（内部管理業務）DXの実現 </vt:lpstr>
      <vt:lpstr>バックオフィスDXによる取組</vt:lpstr>
      <vt:lpstr>バックオフィスDXによる取組</vt:lpstr>
      <vt:lpstr>バックオフィスDXによる取組</vt:lpstr>
      <vt:lpstr>自治体情報システムの標準化・共通化 </vt:lpstr>
      <vt:lpstr>システム刷新計画の推進​ </vt:lpstr>
      <vt:lpstr>システムの職員内製化によりBPRを推進 </vt:lpstr>
      <vt:lpstr>生成AIを活用して業務効率化を推進</vt:lpstr>
      <vt:lpstr>AI文字起こしツールを活用して 　業務効率化を推進</vt:lpstr>
      <vt:lpstr>AIを活用したファイル検索機能による 　サービス向上と業務効率化</vt:lpstr>
      <vt:lpstr>データ利活用で実現する、効果的な 　施策立案と行政サービスの質の向上</vt:lpstr>
      <vt:lpstr>施設カルテのクラウド化で 　効率的な公共施設管理を実現</vt:lpstr>
      <vt:lpstr>現場におけるウェアラブルカメラ等を 　活用した業務効率化</vt:lpstr>
      <vt:lpstr>市設建築物情報管理のシステム化による 　着実な維持管理の実現</vt:lpstr>
      <vt:lpstr>デジタル技術を活用した都市計画道路等 　整備関係業務の最適化</vt:lpstr>
      <vt:lpstr>大阪市の情報セキュリティレベルの向上</vt:lpstr>
      <vt:lpstr>DXを推進する 仕組みづくり</vt:lpstr>
      <vt:lpstr>DXの成功事例を着実に増やすために 各部局の取組を支援</vt:lpstr>
      <vt:lpstr>各部局のDXの取組を伴走支援</vt:lpstr>
      <vt:lpstr>外部専門人材を活用して取組を支援</vt:lpstr>
      <vt:lpstr>PowerPoint プレゼンテーション</vt:lpstr>
      <vt:lpstr>DXマインド・デジタルリテラシーを身につけた 　人材の育成</vt:lpstr>
      <vt:lpstr>デジタルを活用して“Re-Design”を 　主体的に担う人材を育成</vt:lpstr>
      <vt:lpstr>都市・インフラ分野におけるDX人材を育成</vt:lpstr>
      <vt:lpstr>【参考】 関連取組一覧</vt:lpstr>
      <vt:lpstr>関連取組一覧</vt:lpstr>
      <vt:lpstr>関連取組一覧</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2025-03-31T04:19:29Z</dcterms:created>
  <dcterms:modified xsi:type="dcterms:W3CDTF">2025-03-31T04:47:32Z</dcterms:modified>
</cp:coreProperties>
</file>