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</p:sldMasterIdLst>
  <p:notesMasterIdLst>
    <p:notesMasterId r:id="rId7"/>
  </p:notesMasterIdLst>
  <p:handoutMasterIdLst>
    <p:handoutMasterId r:id="rId8"/>
  </p:handoutMasterIdLst>
  <p:sldIdLst>
    <p:sldId id="381" r:id="rId2"/>
    <p:sldId id="531" r:id="rId3"/>
    <p:sldId id="537" r:id="rId4"/>
    <p:sldId id="2147377297" r:id="rId5"/>
    <p:sldId id="2147376865" r:id="rId6"/>
  </p:sldIdLst>
  <p:sldSz cx="9906000" cy="6858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285" userDrawn="1">
          <p15:clr>
            <a:srgbClr val="A4A3A4"/>
          </p15:clr>
        </p15:guide>
        <p15:guide id="4" pos="5932" userDrawn="1">
          <p15:clr>
            <a:srgbClr val="A4A3A4"/>
          </p15:clr>
        </p15:guide>
        <p15:guide id="17" pos="3007" userDrawn="1">
          <p15:clr>
            <a:srgbClr val="A4A3A4"/>
          </p15:clr>
        </p15:guide>
        <p15:guide id="34" pos="3233" userDrawn="1">
          <p15:clr>
            <a:srgbClr val="A4A3A4"/>
          </p15:clr>
        </p15:guide>
        <p15:guide id="37" orient="horz" pos="4269" userDrawn="1">
          <p15:clr>
            <a:srgbClr val="A4A3A4"/>
          </p15:clr>
        </p15:guide>
        <p15:guide id="39" orient="horz" pos="2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CECE"/>
    <a:srgbClr val="F1E43B"/>
    <a:srgbClr val="246A62"/>
    <a:srgbClr val="AF1932"/>
    <a:srgbClr val="599286"/>
    <a:srgbClr val="578F83"/>
    <a:srgbClr val="98A1A0"/>
    <a:srgbClr val="19AF96"/>
    <a:srgbClr val="068879"/>
    <a:srgbClr val="008E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75" autoAdjust="0"/>
    <p:restoredTop sz="93784" autoAdjust="0"/>
  </p:normalViewPr>
  <p:slideViewPr>
    <p:cSldViewPr snapToGrid="0">
      <p:cViewPr varScale="1">
        <p:scale>
          <a:sx n="107" d="100"/>
          <a:sy n="107" d="100"/>
        </p:scale>
        <p:origin x="1812" y="102"/>
      </p:cViewPr>
      <p:guideLst>
        <p:guide pos="285"/>
        <p:guide pos="5932"/>
        <p:guide pos="3007"/>
        <p:guide pos="3233"/>
        <p:guide orient="horz" pos="4269"/>
        <p:guide orient="horz" pos="232"/>
      </p:guideLst>
    </p:cSldViewPr>
  </p:slideViewPr>
  <p:outlineViewPr>
    <p:cViewPr>
      <p:scale>
        <a:sx n="33" d="100"/>
        <a:sy n="33" d="100"/>
      </p:scale>
      <p:origin x="0" y="-144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309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B5633F0-F18E-4049-BFEE-3AAB2D84DC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6143" cy="513283"/>
          </a:xfrm>
          <a:prstGeom prst="rect">
            <a:avLst/>
          </a:prstGeom>
        </p:spPr>
        <p:txBody>
          <a:bodyPr vert="horz" lIns="94618" tIns="47310" rIns="94618" bIns="47310" rtlCol="0"/>
          <a:lstStyle>
            <a:lvl1pPr algn="l">
              <a:defRPr sz="1200"/>
            </a:lvl1pPr>
          </a:lstStyle>
          <a:p>
            <a:endParaRPr kumimoji="1" lang="en-GB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D1A91A4-6183-4E56-8741-15FE10D8A8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505" y="2"/>
            <a:ext cx="3076143" cy="513283"/>
          </a:xfrm>
          <a:prstGeom prst="rect">
            <a:avLst/>
          </a:prstGeom>
        </p:spPr>
        <p:txBody>
          <a:bodyPr vert="horz" lIns="94618" tIns="47310" rIns="94618" bIns="47310" rtlCol="0"/>
          <a:lstStyle>
            <a:lvl1pPr algn="r">
              <a:defRPr sz="1200"/>
            </a:lvl1pPr>
          </a:lstStyle>
          <a:p>
            <a:fld id="{E093E95D-3691-4D51-91D8-B667996F03B4}" type="datetimeFigureOut">
              <a:rPr kumimoji="1" lang="en-GB" smtClean="0"/>
              <a:t>31/07/2024</a:t>
            </a:fld>
            <a:endParaRPr kumimoji="1"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298F250-E0D5-48AF-A8E4-327C21FD93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721331"/>
            <a:ext cx="3076143" cy="513283"/>
          </a:xfrm>
          <a:prstGeom prst="rect">
            <a:avLst/>
          </a:prstGeom>
        </p:spPr>
        <p:txBody>
          <a:bodyPr vert="horz" lIns="94618" tIns="47310" rIns="94618" bIns="47310" rtlCol="0" anchor="b"/>
          <a:lstStyle>
            <a:lvl1pPr algn="l">
              <a:defRPr sz="1200"/>
            </a:lvl1pPr>
          </a:lstStyle>
          <a:p>
            <a:endParaRPr kumimoji="1" lang="en-GB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0C683AA-8CC3-48FC-84A4-D72234C30E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505" y="9721331"/>
            <a:ext cx="3076143" cy="513283"/>
          </a:xfrm>
          <a:prstGeom prst="rect">
            <a:avLst/>
          </a:prstGeom>
        </p:spPr>
        <p:txBody>
          <a:bodyPr vert="horz" lIns="94618" tIns="47310" rIns="94618" bIns="47310" rtlCol="0" anchor="b"/>
          <a:lstStyle>
            <a:lvl1pPr algn="r">
              <a:defRPr sz="1200"/>
            </a:lvl1pPr>
          </a:lstStyle>
          <a:p>
            <a:fld id="{C0B83320-ED8D-43AA-9136-EAF191C0D922}" type="slidenum">
              <a:rPr kumimoji="1" lang="en-GB" smtClean="0"/>
              <a:t>‹#›</a:t>
            </a:fld>
            <a:endParaRPr kumimoji="1" lang="en-GB"/>
          </a:p>
        </p:txBody>
      </p:sp>
    </p:spTree>
    <p:extLst>
      <p:ext uri="{BB962C8B-B14F-4D97-AF65-F5344CB8AC3E}">
        <p14:creationId xmlns:p14="http://schemas.microsoft.com/office/powerpoint/2010/main" val="778562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6143" cy="513283"/>
          </a:xfrm>
          <a:prstGeom prst="rect">
            <a:avLst/>
          </a:prstGeom>
        </p:spPr>
        <p:txBody>
          <a:bodyPr vert="horz" lIns="94618" tIns="47310" rIns="94618" bIns="47310" rtlCol="0"/>
          <a:lstStyle>
            <a:lvl1pPr algn="l">
              <a:defRPr sz="1200"/>
            </a:lvl1pPr>
          </a:lstStyle>
          <a:p>
            <a:endParaRPr kumimoji="1" lang="en-GB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505" y="2"/>
            <a:ext cx="3076143" cy="513283"/>
          </a:xfrm>
          <a:prstGeom prst="rect">
            <a:avLst/>
          </a:prstGeom>
        </p:spPr>
        <p:txBody>
          <a:bodyPr vert="horz" lIns="94618" tIns="47310" rIns="94618" bIns="47310" rtlCol="0"/>
          <a:lstStyle>
            <a:lvl1pPr algn="r">
              <a:defRPr sz="1200"/>
            </a:lvl1pPr>
          </a:lstStyle>
          <a:p>
            <a:fld id="{5588D743-E6C8-435F-BDA1-C0EC99F27D24}" type="datetimeFigureOut">
              <a:rPr kumimoji="1" lang="en-GB" smtClean="0"/>
              <a:t>31/07/2024</a:t>
            </a:fld>
            <a:endParaRPr kumimoji="1" lang="en-GB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54100" y="1279525"/>
            <a:ext cx="49911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18" tIns="47310" rIns="94618" bIns="47310" rtlCol="0" anchor="ctr"/>
          <a:lstStyle/>
          <a:p>
            <a:endParaRPr lang="en-GB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62" y="4925237"/>
            <a:ext cx="5678778" cy="4029439"/>
          </a:xfrm>
          <a:prstGeom prst="rect">
            <a:avLst/>
          </a:prstGeom>
        </p:spPr>
        <p:txBody>
          <a:bodyPr vert="horz" lIns="94618" tIns="47310" rIns="94618" bIns="4731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1331"/>
            <a:ext cx="3076143" cy="513283"/>
          </a:xfrm>
          <a:prstGeom prst="rect">
            <a:avLst/>
          </a:prstGeom>
        </p:spPr>
        <p:txBody>
          <a:bodyPr vert="horz" lIns="94618" tIns="47310" rIns="94618" bIns="47310" rtlCol="0" anchor="b"/>
          <a:lstStyle>
            <a:lvl1pPr algn="l">
              <a:defRPr sz="1200"/>
            </a:lvl1pPr>
          </a:lstStyle>
          <a:p>
            <a:endParaRPr kumimoji="1"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505" y="9721331"/>
            <a:ext cx="3076143" cy="513283"/>
          </a:xfrm>
          <a:prstGeom prst="rect">
            <a:avLst/>
          </a:prstGeom>
        </p:spPr>
        <p:txBody>
          <a:bodyPr vert="horz" lIns="94618" tIns="47310" rIns="94618" bIns="47310" rtlCol="0" anchor="b"/>
          <a:lstStyle>
            <a:lvl1pPr algn="r">
              <a:defRPr sz="1200"/>
            </a:lvl1pPr>
          </a:lstStyle>
          <a:p>
            <a:fld id="{E4D82DDE-EB6C-4E0E-8615-6EAC57F0DD5A}" type="slidenum">
              <a:rPr kumimoji="1" lang="en-GB" smtClean="0"/>
              <a:t>‹#›</a:t>
            </a:fld>
            <a:endParaRPr kumimoji="1" lang="en-GB" dirty="0"/>
          </a:p>
        </p:txBody>
      </p:sp>
    </p:spTree>
    <p:extLst>
      <p:ext uri="{BB962C8B-B14F-4D97-AF65-F5344CB8AC3E}">
        <p14:creationId xmlns:p14="http://schemas.microsoft.com/office/powerpoint/2010/main" val="1269782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23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82DDE-EB6C-4E0E-8615-6EAC57F0DD5A}" type="slidenum">
              <a:rPr kumimoji="1" lang="en-GB" smtClean="0"/>
              <a:t>5</a:t>
            </a:fld>
            <a:endParaRPr kumimoji="1" lang="en-GB" dirty="0"/>
          </a:p>
        </p:txBody>
      </p:sp>
    </p:spTree>
    <p:extLst>
      <p:ext uri="{BB962C8B-B14F-4D97-AF65-F5344CB8AC3E}">
        <p14:creationId xmlns:p14="http://schemas.microsoft.com/office/powerpoint/2010/main" val="2967864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7381E5-EFD0-4800-8387-3352CEA83B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dirty="0"/>
              <a:t>マスター タイトルの書式設定</a:t>
            </a:r>
            <a:endParaRPr kumimoji="1" lang="en-GB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6BC4F87-8A67-40A9-BB41-D99AF418F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マスター サブタイトルの書式設定</a:t>
            </a:r>
            <a:endParaRPr kumimoji="1" lang="en-GB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FA16DD-008C-47EA-8841-82891C94FB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/>
          <a:lstStyle/>
          <a:p>
            <a:endParaRPr kumimoji="1"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E2C35E-07ED-4DCA-9F64-00B8AB8B3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0D88BA-3B2F-BB37-3947-EE80C8D3ED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80862" y="6506787"/>
            <a:ext cx="2228850" cy="206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707BA-883C-4D78-8419-4B7DEB3F4E9F}" type="slidenum">
              <a:rPr kumimoji="1" lang="en-GB" smtClean="0"/>
              <a:t>‹#›</a:t>
            </a:fld>
            <a:endParaRPr kumimoji="1" lang="en-GB" dirty="0"/>
          </a:p>
        </p:txBody>
      </p:sp>
    </p:spTree>
    <p:extLst>
      <p:ext uri="{BB962C8B-B14F-4D97-AF65-F5344CB8AC3E}">
        <p14:creationId xmlns:p14="http://schemas.microsoft.com/office/powerpoint/2010/main" val="241494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05E62B-3BC9-46EF-8998-A706447C9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38" y="739881"/>
            <a:ext cx="3933826" cy="1252808"/>
          </a:xfrm>
          <a:prstGeom prst="rect">
            <a:avLst/>
          </a:prstGeom>
        </p:spPr>
        <p:txBody>
          <a:bodyPr anchor="t"/>
          <a:lstStyle>
            <a:lvl1pPr>
              <a:lnSpc>
                <a:spcPts val="5000"/>
              </a:lnSpc>
              <a:defRPr spc="100" baseline="0">
                <a:ln w="9525">
                  <a:solidFill>
                    <a:srgbClr val="AF1932"/>
                  </a:solidFill>
                </a:ln>
                <a:solidFill>
                  <a:srgbClr val="AF193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  <a:endParaRPr kumimoji="1" lang="en-GB" dirty="0"/>
          </a:p>
        </p:txBody>
      </p:sp>
      <p:sp>
        <p:nvSpPr>
          <p:cNvPr id="14" name="字幕 2">
            <a:extLst>
              <a:ext uri="{FF2B5EF4-FFF2-40B4-BE49-F238E27FC236}">
                <a16:creationId xmlns:a16="http://schemas.microsoft.com/office/drawing/2014/main" id="{BED944DA-AB90-4D1B-8985-ED1292AE3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2438" y="367837"/>
            <a:ext cx="3933826" cy="25204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マスター サブタイトルの書式設定</a:t>
            </a:r>
            <a:endParaRPr kumimoji="1" lang="en-GB" dirty="0"/>
          </a:p>
        </p:txBody>
      </p:sp>
      <p:sp>
        <p:nvSpPr>
          <p:cNvPr id="13" name="テキスト プレースホルダー 12">
            <a:extLst>
              <a:ext uri="{FF2B5EF4-FFF2-40B4-BE49-F238E27FC236}">
                <a16:creationId xmlns:a16="http://schemas.microsoft.com/office/drawing/2014/main" id="{EBA9B86F-8C1F-4C76-968C-A734B4037F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2438" y="2195242"/>
            <a:ext cx="3933825" cy="125280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900"/>
              </a:lnSpc>
              <a:buNone/>
              <a:defRPr sz="14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3" name="スライド番号プレースホルダー 5">
            <a:extLst>
              <a:ext uri="{FF2B5EF4-FFF2-40B4-BE49-F238E27FC236}">
                <a16:creationId xmlns:a16="http://schemas.microsoft.com/office/drawing/2014/main" id="{EF650781-9BCC-E111-6430-0020CEFBD9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80862" y="6506787"/>
            <a:ext cx="2228850" cy="206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707BA-883C-4D78-8419-4B7DEB3F4E9F}" type="slidenum">
              <a:rPr kumimoji="1" lang="en-GB" smtClean="0"/>
              <a:t>‹#›</a:t>
            </a:fld>
            <a:endParaRPr kumimoji="1" lang="en-GB" dirty="0"/>
          </a:p>
        </p:txBody>
      </p:sp>
    </p:spTree>
    <p:extLst>
      <p:ext uri="{BB962C8B-B14F-4D97-AF65-F5344CB8AC3E}">
        <p14:creationId xmlns:p14="http://schemas.microsoft.com/office/powerpoint/2010/main" val="113477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字幕 2">
            <a:extLst>
              <a:ext uri="{FF2B5EF4-FFF2-40B4-BE49-F238E27FC236}">
                <a16:creationId xmlns:a16="http://schemas.microsoft.com/office/drawing/2014/main" id="{BED944DA-AB90-4D1B-8985-ED1292AE3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2438" y="367837"/>
            <a:ext cx="3933826" cy="25204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マスター サブタイトルの書式設定</a:t>
            </a:r>
            <a:endParaRPr kumimoji="1" lang="en-GB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3AC4150-CDB9-4C0C-8A84-2C5568A5FB50}"/>
              </a:ext>
            </a:extLst>
          </p:cNvPr>
          <p:cNvSpPr/>
          <p:nvPr userDrawn="1"/>
        </p:nvSpPr>
        <p:spPr>
          <a:xfrm>
            <a:off x="523875" y="897053"/>
            <a:ext cx="2890768" cy="58174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GB" dirty="0"/>
          </a:p>
        </p:txBody>
      </p:sp>
      <p:sp>
        <p:nvSpPr>
          <p:cNvPr id="2" name="スライド番号プレースホルダー 5">
            <a:extLst>
              <a:ext uri="{FF2B5EF4-FFF2-40B4-BE49-F238E27FC236}">
                <a16:creationId xmlns:a16="http://schemas.microsoft.com/office/drawing/2014/main" id="{2B14463E-B11D-B312-92EC-7EA15D98B7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80862" y="6506787"/>
            <a:ext cx="2228850" cy="206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707BA-883C-4D78-8419-4B7DEB3F4E9F}" type="slidenum">
              <a:rPr kumimoji="1" lang="en-GB" smtClean="0"/>
              <a:t>‹#›</a:t>
            </a:fld>
            <a:endParaRPr kumimoji="1" lang="en-GB" dirty="0"/>
          </a:p>
        </p:txBody>
      </p:sp>
    </p:spTree>
    <p:extLst>
      <p:ext uri="{BB962C8B-B14F-4D97-AF65-F5344CB8AC3E}">
        <p14:creationId xmlns:p14="http://schemas.microsoft.com/office/powerpoint/2010/main" val="581881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05E62B-3BC9-46EF-8998-A706447C9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38" y="739881"/>
            <a:ext cx="8958263" cy="635636"/>
          </a:xfrm>
          <a:prstGeom prst="rect">
            <a:avLst/>
          </a:prstGeom>
        </p:spPr>
        <p:txBody>
          <a:bodyPr anchor="t"/>
          <a:lstStyle>
            <a:lvl1pPr>
              <a:lnSpc>
                <a:spcPts val="5000"/>
              </a:lnSpc>
              <a:defRPr spc="100" baseline="0">
                <a:ln w="9525">
                  <a:solidFill>
                    <a:srgbClr val="AF1932"/>
                  </a:solidFill>
                </a:ln>
                <a:solidFill>
                  <a:srgbClr val="AF193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  <a:endParaRPr kumimoji="1" lang="en-GB" dirty="0"/>
          </a:p>
        </p:txBody>
      </p:sp>
      <p:sp>
        <p:nvSpPr>
          <p:cNvPr id="13" name="テキスト プレースホルダー 12">
            <a:extLst>
              <a:ext uri="{FF2B5EF4-FFF2-40B4-BE49-F238E27FC236}">
                <a16:creationId xmlns:a16="http://schemas.microsoft.com/office/drawing/2014/main" id="{EBA9B86F-8C1F-4C76-968C-A734B4037F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2438" y="1578069"/>
            <a:ext cx="8958262" cy="53769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900"/>
              </a:lnSpc>
              <a:buNone/>
              <a:defRPr sz="14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EAFC79E-63FD-4C3E-839F-B620A5F80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80862" y="6506787"/>
            <a:ext cx="2228850" cy="206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707BA-883C-4D78-8419-4B7DEB3F4E9F}" type="slidenum">
              <a:rPr kumimoji="1" lang="en-GB" smtClean="0"/>
              <a:t>‹#›</a:t>
            </a:fld>
            <a:endParaRPr kumimoji="1" lang="en-GB" dirty="0"/>
          </a:p>
        </p:txBody>
      </p:sp>
      <p:sp>
        <p:nvSpPr>
          <p:cNvPr id="14" name="字幕 2">
            <a:extLst>
              <a:ext uri="{FF2B5EF4-FFF2-40B4-BE49-F238E27FC236}">
                <a16:creationId xmlns:a16="http://schemas.microsoft.com/office/drawing/2014/main" id="{BED944DA-AB90-4D1B-8985-ED1292AE3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2438" y="367837"/>
            <a:ext cx="3933826" cy="25204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マスター サブタイトルの書式設定</a:t>
            </a:r>
            <a:endParaRPr kumimoji="1" lang="en-GB" dirty="0"/>
          </a:p>
        </p:txBody>
      </p:sp>
    </p:spTree>
    <p:extLst>
      <p:ext uri="{BB962C8B-B14F-4D97-AF65-F5344CB8AC3E}">
        <p14:creationId xmlns:p14="http://schemas.microsoft.com/office/powerpoint/2010/main" val="852864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05E62B-3BC9-46EF-8998-A706447C9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38" y="739881"/>
            <a:ext cx="7021514" cy="1252808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 spc="100" baseline="0">
                <a:ln w="9525">
                  <a:solidFill>
                    <a:srgbClr val="AF1932"/>
                  </a:solidFill>
                </a:ln>
                <a:solidFill>
                  <a:srgbClr val="AF193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  <a:endParaRPr kumimoji="1" lang="en-GB" dirty="0"/>
          </a:p>
        </p:txBody>
      </p:sp>
      <p:sp>
        <p:nvSpPr>
          <p:cNvPr id="13" name="テキスト プレースホルダー 12">
            <a:extLst>
              <a:ext uri="{FF2B5EF4-FFF2-40B4-BE49-F238E27FC236}">
                <a16:creationId xmlns:a16="http://schemas.microsoft.com/office/drawing/2014/main" id="{EBA9B86F-8C1F-4C76-968C-A734B4037F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2438" y="2195241"/>
            <a:ext cx="7021512" cy="125280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900"/>
              </a:lnSpc>
              <a:buNone/>
              <a:defRPr sz="14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4" name="字幕 2">
            <a:extLst>
              <a:ext uri="{FF2B5EF4-FFF2-40B4-BE49-F238E27FC236}">
                <a16:creationId xmlns:a16="http://schemas.microsoft.com/office/drawing/2014/main" id="{BED944DA-AB90-4D1B-8985-ED1292AE3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2438" y="367837"/>
            <a:ext cx="3933826" cy="25204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マスター サブタイトルの書式設定</a:t>
            </a:r>
            <a:endParaRPr kumimoji="1" lang="en-GB" dirty="0"/>
          </a:p>
        </p:txBody>
      </p:sp>
      <p:sp>
        <p:nvSpPr>
          <p:cNvPr id="3" name="スライド番号プレースホルダー 5">
            <a:extLst>
              <a:ext uri="{FF2B5EF4-FFF2-40B4-BE49-F238E27FC236}">
                <a16:creationId xmlns:a16="http://schemas.microsoft.com/office/drawing/2014/main" id="{A41561D8-2897-04E6-4954-F15329281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80862" y="6506787"/>
            <a:ext cx="2228850" cy="206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707BA-883C-4D78-8419-4B7DEB3F4E9F}" type="slidenum">
              <a:rPr kumimoji="1" lang="en-GB" smtClean="0"/>
              <a:t>‹#›</a:t>
            </a:fld>
            <a:endParaRPr kumimoji="1" lang="en-GB" dirty="0"/>
          </a:p>
        </p:txBody>
      </p:sp>
    </p:spTree>
    <p:extLst>
      <p:ext uri="{BB962C8B-B14F-4D97-AF65-F5344CB8AC3E}">
        <p14:creationId xmlns:p14="http://schemas.microsoft.com/office/powerpoint/2010/main" val="407170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テキスト プレースホルダー 12">
            <a:extLst>
              <a:ext uri="{FF2B5EF4-FFF2-40B4-BE49-F238E27FC236}">
                <a16:creationId xmlns:a16="http://schemas.microsoft.com/office/drawing/2014/main" id="{4B7DC0A8-3147-4100-897F-C735FADCA0B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2480" y="4839540"/>
            <a:ext cx="5315893" cy="582853"/>
          </a:xfrm>
          <a:prstGeom prst="rect">
            <a:avLst/>
          </a:prstGeom>
        </p:spPr>
        <p:txBody>
          <a:bodyPr tIns="36000" bIns="36000" anchor="t"/>
          <a:lstStyle>
            <a:lvl1pPr marL="0" indent="0">
              <a:lnSpc>
                <a:spcPct val="100000"/>
              </a:lnSpc>
              <a:buNone/>
              <a:defRPr sz="1100" b="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32" name="テキスト プレースホルダー 12">
            <a:extLst>
              <a:ext uri="{FF2B5EF4-FFF2-40B4-BE49-F238E27FC236}">
                <a16:creationId xmlns:a16="http://schemas.microsoft.com/office/drawing/2014/main" id="{AF286074-5514-4E84-95A2-AF8FC84C11A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32480" y="4549718"/>
            <a:ext cx="5315893" cy="28782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900"/>
              </a:lnSpc>
              <a:buNone/>
              <a:defRPr sz="1400" b="1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33" name="テキスト プレースホルダー 12">
            <a:extLst>
              <a:ext uri="{FF2B5EF4-FFF2-40B4-BE49-F238E27FC236}">
                <a16:creationId xmlns:a16="http://schemas.microsoft.com/office/drawing/2014/main" id="{3B9BED21-FE25-40D4-8C3E-12C6FCE1A6F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2480" y="5774010"/>
            <a:ext cx="5315893" cy="582853"/>
          </a:xfrm>
          <a:prstGeom prst="rect">
            <a:avLst/>
          </a:prstGeom>
        </p:spPr>
        <p:txBody>
          <a:bodyPr tIns="36000" bIns="36000" anchor="t"/>
          <a:lstStyle>
            <a:lvl1pPr marL="0" indent="0">
              <a:lnSpc>
                <a:spcPct val="100000"/>
              </a:lnSpc>
              <a:buNone/>
              <a:defRPr sz="1100" b="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34" name="テキスト プレースホルダー 12">
            <a:extLst>
              <a:ext uri="{FF2B5EF4-FFF2-40B4-BE49-F238E27FC236}">
                <a16:creationId xmlns:a16="http://schemas.microsoft.com/office/drawing/2014/main" id="{81BB0AE8-FDDD-487E-A349-7B58E020F13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2480" y="5484188"/>
            <a:ext cx="5315893" cy="28782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900"/>
              </a:lnSpc>
              <a:buNone/>
              <a:defRPr sz="1400" b="1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30" name="テキスト プレースホルダー 12">
            <a:extLst>
              <a:ext uri="{FF2B5EF4-FFF2-40B4-BE49-F238E27FC236}">
                <a16:creationId xmlns:a16="http://schemas.microsoft.com/office/drawing/2014/main" id="{98A1B8DC-095D-4D1E-8FE8-B9ED1B90AFC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2480" y="3893351"/>
            <a:ext cx="5315893" cy="582853"/>
          </a:xfrm>
          <a:prstGeom prst="rect">
            <a:avLst/>
          </a:prstGeom>
        </p:spPr>
        <p:txBody>
          <a:bodyPr tIns="36000" bIns="36000" anchor="t"/>
          <a:lstStyle>
            <a:lvl1pPr marL="0" indent="0">
              <a:lnSpc>
                <a:spcPct val="100000"/>
              </a:lnSpc>
              <a:buNone/>
              <a:defRPr sz="1100" b="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9" name="テキスト プレースホルダー 12">
            <a:extLst>
              <a:ext uri="{FF2B5EF4-FFF2-40B4-BE49-F238E27FC236}">
                <a16:creationId xmlns:a16="http://schemas.microsoft.com/office/drawing/2014/main" id="{585FCBAC-F974-4190-813E-5523C8B626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32480" y="3603529"/>
            <a:ext cx="5315893" cy="28782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1900"/>
              </a:lnSpc>
              <a:buNone/>
              <a:defRPr sz="1400" b="1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305E62B-3BC9-46EF-8998-A706447C9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37" y="739881"/>
            <a:ext cx="8958265" cy="1252808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 spc="100" baseline="0">
                <a:ln w="9525">
                  <a:solidFill>
                    <a:srgbClr val="AF1932"/>
                  </a:solidFill>
                </a:ln>
                <a:solidFill>
                  <a:srgbClr val="AF193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  <a:endParaRPr kumimoji="1" lang="en-GB" dirty="0"/>
          </a:p>
        </p:txBody>
      </p:sp>
      <p:sp>
        <p:nvSpPr>
          <p:cNvPr id="13" name="テキスト プレースホルダー 12">
            <a:extLst>
              <a:ext uri="{FF2B5EF4-FFF2-40B4-BE49-F238E27FC236}">
                <a16:creationId xmlns:a16="http://schemas.microsoft.com/office/drawing/2014/main" id="{EBA9B86F-8C1F-4C76-968C-A734B4037F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2438" y="2195241"/>
            <a:ext cx="8958262" cy="64320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900"/>
              </a:lnSpc>
              <a:buNone/>
              <a:defRPr sz="14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4" name="字幕 2">
            <a:extLst>
              <a:ext uri="{FF2B5EF4-FFF2-40B4-BE49-F238E27FC236}">
                <a16:creationId xmlns:a16="http://schemas.microsoft.com/office/drawing/2014/main" id="{BED944DA-AB90-4D1B-8985-ED1292AE3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2438" y="367837"/>
            <a:ext cx="3933826" cy="25204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マスター サブタイトルの書式設定</a:t>
            </a:r>
            <a:endParaRPr kumimoji="1" lang="en-GB" dirty="0"/>
          </a:p>
        </p:txBody>
      </p:sp>
      <p:sp>
        <p:nvSpPr>
          <p:cNvPr id="3" name="スライド番号プレースホルダー 5">
            <a:extLst>
              <a:ext uri="{FF2B5EF4-FFF2-40B4-BE49-F238E27FC236}">
                <a16:creationId xmlns:a16="http://schemas.microsoft.com/office/drawing/2014/main" id="{98E1D0C1-ED51-46AD-6808-9D26F2BBD1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80862" y="6506787"/>
            <a:ext cx="2228850" cy="206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707BA-883C-4D78-8419-4B7DEB3F4E9F}" type="slidenum">
              <a:rPr kumimoji="1" lang="en-GB" smtClean="0"/>
              <a:t>‹#›</a:t>
            </a:fld>
            <a:endParaRPr kumimoji="1" lang="en-GB" dirty="0"/>
          </a:p>
        </p:txBody>
      </p:sp>
    </p:spTree>
    <p:extLst>
      <p:ext uri="{BB962C8B-B14F-4D97-AF65-F5344CB8AC3E}">
        <p14:creationId xmlns:p14="http://schemas.microsoft.com/office/powerpoint/2010/main" val="346580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895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番号プレースホルダー 5">
            <a:extLst>
              <a:ext uri="{FF2B5EF4-FFF2-40B4-BE49-F238E27FC236}">
                <a16:creationId xmlns:a16="http://schemas.microsoft.com/office/drawing/2014/main" id="{D035C3F9-6659-4933-933C-75FEFE5F8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16825" y="6506901"/>
            <a:ext cx="2228850" cy="206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707BA-883C-4D78-8419-4B7DEB3F4E9F}" type="slidenum">
              <a:rPr kumimoji="1" lang="en-GB" smtClean="0"/>
              <a:t>‹#›</a:t>
            </a:fld>
            <a:endParaRPr kumimoji="1" lang="en-GB" dirty="0"/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78D2BAB3-5639-41A3-A5DA-02017C8AD9E6}"/>
              </a:ext>
            </a:extLst>
          </p:cNvPr>
          <p:cNvCxnSpPr>
            <a:cxnSpLocks/>
          </p:cNvCxnSpPr>
          <p:nvPr userDrawn="1"/>
        </p:nvCxnSpPr>
        <p:spPr>
          <a:xfrm>
            <a:off x="0" y="93515"/>
            <a:ext cx="9906001" cy="0"/>
          </a:xfrm>
          <a:prstGeom prst="line">
            <a:avLst/>
          </a:prstGeom>
          <a:ln w="38100">
            <a:solidFill>
              <a:srgbClr val="246A6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8001764B-75E1-4CB2-9A09-2F79C8E61CD0}"/>
              </a:ext>
            </a:extLst>
          </p:cNvPr>
          <p:cNvCxnSpPr>
            <a:cxnSpLocks/>
          </p:cNvCxnSpPr>
          <p:nvPr userDrawn="1"/>
        </p:nvCxnSpPr>
        <p:spPr>
          <a:xfrm>
            <a:off x="0" y="6764485"/>
            <a:ext cx="9906000" cy="0"/>
          </a:xfrm>
          <a:prstGeom prst="line">
            <a:avLst/>
          </a:prstGeom>
          <a:ln w="38100">
            <a:solidFill>
              <a:srgbClr val="246A6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12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92" r:id="rId3"/>
    <p:sldLayoutId id="2147483689" r:id="rId4"/>
    <p:sldLayoutId id="2147483690" r:id="rId5"/>
    <p:sldLayoutId id="2147483691" r:id="rId6"/>
    <p:sldLayoutId id="2147483693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chemeClr val="tx1"/>
          </a:solidFill>
          <a:latin typeface="Yu Gothic UI" panose="020B0500000000000000" pitchFamily="50" charset="-128"/>
          <a:ea typeface="Yu Gothic UI" panose="020B0500000000000000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spatial.jp/ckan/dataset?q=%E4%BA%AC%E6%A9%8B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フローチャート: データ 11">
            <a:extLst>
              <a:ext uri="{FF2B5EF4-FFF2-40B4-BE49-F238E27FC236}">
                <a16:creationId xmlns:a16="http://schemas.microsoft.com/office/drawing/2014/main" id="{FD14050E-567B-4DF1-5644-4E120061D256}"/>
              </a:ext>
            </a:extLst>
          </p:cNvPr>
          <p:cNvSpPr/>
          <p:nvPr/>
        </p:nvSpPr>
        <p:spPr>
          <a:xfrm rot="20493372" flipH="1">
            <a:off x="7523221" y="-2403204"/>
            <a:ext cx="1752868" cy="11341489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3585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8415"/>
              <a:gd name="connsiteY0" fmla="*/ 10000 h 10000"/>
              <a:gd name="connsiteX1" fmla="*/ 2000 w 8415"/>
              <a:gd name="connsiteY1" fmla="*/ 0 h 10000"/>
              <a:gd name="connsiteX2" fmla="*/ 8415 w 8415"/>
              <a:gd name="connsiteY2" fmla="*/ 0 h 10000"/>
              <a:gd name="connsiteX3" fmla="*/ 6415 w 8415"/>
              <a:gd name="connsiteY3" fmla="*/ 10000 h 10000"/>
              <a:gd name="connsiteX4" fmla="*/ 0 w 8415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15" h="10000">
                <a:moveTo>
                  <a:pt x="0" y="10000"/>
                </a:moveTo>
                <a:lnTo>
                  <a:pt x="2000" y="0"/>
                </a:lnTo>
                <a:lnTo>
                  <a:pt x="8415" y="0"/>
                </a:lnTo>
                <a:lnTo>
                  <a:pt x="6415" y="10000"/>
                </a:lnTo>
                <a:lnTo>
                  <a:pt x="0" y="10000"/>
                </a:lnTo>
                <a:close/>
              </a:path>
            </a:pathLst>
          </a:custGeom>
          <a:solidFill>
            <a:srgbClr val="9DF1E3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フローチャート: データ 11">
            <a:extLst>
              <a:ext uri="{FF2B5EF4-FFF2-40B4-BE49-F238E27FC236}">
                <a16:creationId xmlns:a16="http://schemas.microsoft.com/office/drawing/2014/main" id="{9C298B7B-058D-671E-2189-60B27F8611CF}"/>
              </a:ext>
            </a:extLst>
          </p:cNvPr>
          <p:cNvSpPr/>
          <p:nvPr/>
        </p:nvSpPr>
        <p:spPr>
          <a:xfrm rot="570324">
            <a:off x="8106257" y="-4152009"/>
            <a:ext cx="1466851" cy="13851073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3585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8415"/>
              <a:gd name="connsiteY0" fmla="*/ 10000 h 10000"/>
              <a:gd name="connsiteX1" fmla="*/ 2000 w 8415"/>
              <a:gd name="connsiteY1" fmla="*/ 0 h 10000"/>
              <a:gd name="connsiteX2" fmla="*/ 8415 w 8415"/>
              <a:gd name="connsiteY2" fmla="*/ 0 h 10000"/>
              <a:gd name="connsiteX3" fmla="*/ 6415 w 8415"/>
              <a:gd name="connsiteY3" fmla="*/ 10000 h 10000"/>
              <a:gd name="connsiteX4" fmla="*/ 0 w 8415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15" h="10000">
                <a:moveTo>
                  <a:pt x="0" y="10000"/>
                </a:moveTo>
                <a:lnTo>
                  <a:pt x="2000" y="0"/>
                </a:lnTo>
                <a:lnTo>
                  <a:pt x="8415" y="0"/>
                </a:lnTo>
                <a:lnTo>
                  <a:pt x="6415" y="10000"/>
                </a:lnTo>
                <a:lnTo>
                  <a:pt x="0" y="10000"/>
                </a:lnTo>
                <a:close/>
              </a:path>
            </a:pathLst>
          </a:custGeom>
          <a:solidFill>
            <a:srgbClr val="9DF1E3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1" name="図 10" descr="ロゴ&#10;&#10;自動的に生成された説明">
            <a:extLst>
              <a:ext uri="{FF2B5EF4-FFF2-40B4-BE49-F238E27FC236}">
                <a16:creationId xmlns:a16="http://schemas.microsoft.com/office/drawing/2014/main" id="{F9FD3164-1311-4A7A-8030-76E29931D0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19AF96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97" y="1935407"/>
            <a:ext cx="4818845" cy="139851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5852F24-2293-4301-80D6-5CE1ECBCAB17}"/>
              </a:ext>
            </a:extLst>
          </p:cNvPr>
          <p:cNvSpPr txBox="1"/>
          <p:nvPr/>
        </p:nvSpPr>
        <p:spPr>
          <a:xfrm>
            <a:off x="396565" y="3401300"/>
            <a:ext cx="8003090" cy="5074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pPr algn="dist"/>
            <a:r>
              <a:rPr lang="ja-JP" altLang="en-US" sz="2400" b="1" spc="-150" dirty="0">
                <a:solidFill>
                  <a:schemeClr val="tx1">
                    <a:lumMod val="85000"/>
                    <a:lumOff val="15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大阪市</a:t>
            </a:r>
            <a:r>
              <a:rPr lang="en-US" altLang="ja-JP" sz="2400" b="1" spc="-15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Next LT Pro Demi" panose="020B0704020202020204" pitchFamily="34" charset="0"/>
                <a:ea typeface="Yu Gothic UI" panose="020B0500000000000000" pitchFamily="50" charset="-128"/>
              </a:rPr>
              <a:t>DX</a:t>
            </a:r>
            <a:r>
              <a:rPr lang="ja-JP" altLang="en-US" sz="2400" b="1" spc="-150" dirty="0">
                <a:solidFill>
                  <a:schemeClr val="tx1">
                    <a:lumMod val="85000"/>
                    <a:lumOff val="15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戦略アクションプラン（これまでの取組実績）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CDA3F19-B877-494C-AEE3-537B9CBAD70A}"/>
              </a:ext>
            </a:extLst>
          </p:cNvPr>
          <p:cNvSpPr txBox="1"/>
          <p:nvPr/>
        </p:nvSpPr>
        <p:spPr>
          <a:xfrm>
            <a:off x="6021251" y="2096591"/>
            <a:ext cx="3458029" cy="1301277"/>
          </a:xfrm>
          <a:prstGeom prst="rect">
            <a:avLst/>
          </a:prstGeom>
          <a:noFill/>
          <a:ln>
            <a:noFill/>
          </a:ln>
        </p:spPr>
        <p:txBody>
          <a:bodyPr wrap="square" lIns="90000" rIns="0" rtlCol="0" anchor="ctr">
            <a:noAutofit/>
          </a:bodyPr>
          <a:lstStyle/>
          <a:p>
            <a:pPr algn="dist"/>
            <a:r>
              <a:rPr lang="ja-JP" altLang="en-US" sz="6600" spc="1400" dirty="0">
                <a:ln w="28575">
                  <a:solidFill>
                    <a:srgbClr val="246A62"/>
                  </a:solidFill>
                  <a:miter lim="800000"/>
                </a:ln>
                <a:solidFill>
                  <a:srgbClr val="246A62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おおさか</a:t>
            </a:r>
            <a:endParaRPr lang="en-US" altLang="ja-JP" sz="6600" spc="900" dirty="0">
              <a:ln w="38100">
                <a:solidFill>
                  <a:srgbClr val="246A62"/>
                </a:solidFill>
                <a:miter lim="800000"/>
              </a:ln>
              <a:solidFill>
                <a:srgbClr val="246A62"/>
              </a:solidFill>
              <a:ea typeface="Yu Gothic UI" panose="020B0500000000000000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FDB59F24-26F1-4A40-A0F7-4C697E4F7559}"/>
              </a:ext>
            </a:extLst>
          </p:cNvPr>
          <p:cNvCxnSpPr>
            <a:cxnSpLocks/>
          </p:cNvCxnSpPr>
          <p:nvPr/>
        </p:nvCxnSpPr>
        <p:spPr>
          <a:xfrm>
            <a:off x="414451" y="3277967"/>
            <a:ext cx="9064829" cy="0"/>
          </a:xfrm>
          <a:prstGeom prst="line">
            <a:avLst/>
          </a:prstGeom>
          <a:ln w="9525">
            <a:solidFill>
              <a:srgbClr val="246A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CDE696-B46A-476F-B6D9-1BFBDCC6ADF6}"/>
              </a:ext>
            </a:extLst>
          </p:cNvPr>
          <p:cNvSpPr txBox="1"/>
          <p:nvPr/>
        </p:nvSpPr>
        <p:spPr>
          <a:xfrm>
            <a:off x="7872299" y="5755287"/>
            <a:ext cx="1466851" cy="619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ea typeface="Yu Gothic UI" panose="020B0500000000000000" pitchFamily="50" charset="-128"/>
              </a:rPr>
              <a:t>2024/7</a:t>
            </a:r>
          </a:p>
          <a:p>
            <a:pPr algn="r"/>
            <a:r>
              <a:rPr lang="ja-JP" altLang="en-US" sz="1625" dirty="0">
                <a:solidFill>
                  <a:schemeClr val="tx1">
                    <a:lumMod val="85000"/>
                    <a:lumOff val="15000"/>
                  </a:schemeClr>
                </a:solidFill>
                <a:ea typeface="Yu Gothic UI" panose="020B0500000000000000" pitchFamily="50" charset="-128"/>
              </a:rPr>
              <a:t>大阪市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DC05FEC-0C95-B1FA-4744-C73BA3F3E39F}"/>
              </a:ext>
            </a:extLst>
          </p:cNvPr>
          <p:cNvSpPr txBox="1"/>
          <p:nvPr/>
        </p:nvSpPr>
        <p:spPr>
          <a:xfrm>
            <a:off x="88818" y="301180"/>
            <a:ext cx="3513777" cy="4145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/>
            <a:endParaRPr lang="ja-JP" altLang="en-US" sz="2800" b="1" spc="300" dirty="0">
              <a:solidFill>
                <a:schemeClr val="tx1">
                  <a:lumMod val="85000"/>
                  <a:lumOff val="15000"/>
                </a:schemeClr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E584F72C-C0E6-8670-AD9C-61F6E954BB01}"/>
              </a:ext>
            </a:extLst>
          </p:cNvPr>
          <p:cNvCxnSpPr>
            <a:cxnSpLocks/>
          </p:cNvCxnSpPr>
          <p:nvPr/>
        </p:nvCxnSpPr>
        <p:spPr>
          <a:xfrm>
            <a:off x="0" y="93515"/>
            <a:ext cx="9906001" cy="0"/>
          </a:xfrm>
          <a:prstGeom prst="line">
            <a:avLst/>
          </a:prstGeom>
          <a:ln w="38100">
            <a:solidFill>
              <a:srgbClr val="246A6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AFBFCB0B-A6E0-32F8-EFAF-3A4B02531B41}"/>
              </a:ext>
            </a:extLst>
          </p:cNvPr>
          <p:cNvCxnSpPr>
            <a:cxnSpLocks/>
          </p:cNvCxnSpPr>
          <p:nvPr/>
        </p:nvCxnSpPr>
        <p:spPr>
          <a:xfrm>
            <a:off x="0" y="6764485"/>
            <a:ext cx="9906000" cy="0"/>
          </a:xfrm>
          <a:prstGeom prst="line">
            <a:avLst/>
          </a:prstGeom>
          <a:ln w="38100">
            <a:solidFill>
              <a:srgbClr val="246A6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B0F7713-4A0E-5957-0BB2-38D20ECA9BC3}"/>
              </a:ext>
            </a:extLst>
          </p:cNvPr>
          <p:cNvSpPr txBox="1"/>
          <p:nvPr/>
        </p:nvSpPr>
        <p:spPr>
          <a:xfrm>
            <a:off x="4888942" y="2192577"/>
            <a:ext cx="20139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solidFill>
                  <a:srgbClr val="AF1932"/>
                </a:solidFill>
                <a:latin typeface="Comic Sans MS" panose="030F0702030302020204" pitchFamily="66" charset="0"/>
              </a:rPr>
              <a:t>ed</a:t>
            </a:r>
            <a:endParaRPr kumimoji="1" lang="ja-JP" altLang="en-US" sz="6000" b="1" dirty="0">
              <a:solidFill>
                <a:srgbClr val="AF193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283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37550ECE-0108-9A04-A83D-638EFF6D7FB6}"/>
              </a:ext>
            </a:extLst>
          </p:cNvPr>
          <p:cNvSpPr txBox="1"/>
          <p:nvPr/>
        </p:nvSpPr>
        <p:spPr>
          <a:xfrm>
            <a:off x="381502" y="372850"/>
            <a:ext cx="4921858" cy="400110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246A62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目次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3FAC728-A603-58D8-DC5B-06D1A299DA01}"/>
              </a:ext>
            </a:extLst>
          </p:cNvPr>
          <p:cNvSpPr txBox="1"/>
          <p:nvPr/>
        </p:nvSpPr>
        <p:spPr>
          <a:xfrm>
            <a:off x="609202" y="546474"/>
            <a:ext cx="8764989" cy="773289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-33" normalizeH="0" baseline="0" noProof="0" dirty="0">
              <a:ln>
                <a:noFill/>
              </a:ln>
              <a:solidFill>
                <a:srgbClr val="AF1932"/>
              </a:solidFill>
              <a:effectLst/>
              <a:uLnTx/>
              <a:uFillTx/>
              <a:latin typeface="Avenir Next LT Pro"/>
              <a:ea typeface="Yu Gothic UI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-3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Yu Gothic UI"/>
                <a:cs typeface="+mn-cs"/>
              </a:rPr>
              <a:t>３つの</a:t>
            </a:r>
            <a:r>
              <a:rPr kumimoji="0" lang="en-US" altLang="ja-JP" sz="1400" b="0" i="0" u="none" strike="noStrike" kern="1200" cap="none" spc="-3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Yu Gothic UI"/>
                <a:cs typeface="+mn-cs"/>
              </a:rPr>
              <a:t>VISON</a:t>
            </a:r>
            <a:r>
              <a:rPr kumimoji="0" lang="ja-JP" altLang="en-US" sz="1400" b="0" i="0" u="none" strike="noStrike" kern="1200" cap="none" spc="-3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Yu Gothic UI"/>
                <a:cs typeface="+mn-cs"/>
              </a:rPr>
              <a:t>（戦略の視点）ごとに本市がこれまで実行してきた施策の内容（アクションプラン）を紹介</a:t>
            </a:r>
            <a:br>
              <a:rPr kumimoji="0" lang="en-US" altLang="ja-JP" sz="1400" b="0" i="0" u="none" strike="noStrike" kern="1200" cap="none" spc="-3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Yu Gothic UI"/>
                <a:cs typeface="+mn-cs"/>
              </a:rPr>
            </a:br>
            <a:r>
              <a:rPr kumimoji="1" lang="ja-JP" altLang="en-US" sz="1625" b="1" i="0" u="none" strike="noStrike" kern="0" cap="none" spc="0" normalizeH="0" baseline="0" noProof="0" dirty="0">
                <a:ln>
                  <a:noFill/>
                </a:ln>
                <a:solidFill>
                  <a:srgbClr val="AF1932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　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F1062A4D-CB6F-73DA-48B1-19E58F1136B3}"/>
              </a:ext>
            </a:extLst>
          </p:cNvPr>
          <p:cNvSpPr/>
          <p:nvPr/>
        </p:nvSpPr>
        <p:spPr>
          <a:xfrm>
            <a:off x="424401" y="4571808"/>
            <a:ext cx="3039958" cy="12057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90000" rIns="54000" rtlCol="0" anchor="t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IoE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等により多様なデータを収集し、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AI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等のデジタル技術を活用して分析します。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その結果を防災対策など社会や生活に反映し、便利・安心・安全に暮らせるまちの実現をめざします。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また、産学民との連携により、社会課題の解決やイノベーションの創出などによるまちの活性化を図るなど、都市力の向上をめざします。</a:t>
            </a:r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D7C6D3B1-0E30-BFA6-AF1B-814551C9CB7F}"/>
              </a:ext>
            </a:extLst>
          </p:cNvPr>
          <p:cNvGrpSpPr/>
          <p:nvPr/>
        </p:nvGrpSpPr>
        <p:grpSpPr>
          <a:xfrm>
            <a:off x="3549949" y="2563114"/>
            <a:ext cx="2921204" cy="2742988"/>
            <a:chOff x="3492398" y="3028950"/>
            <a:chExt cx="2921204" cy="2742988"/>
          </a:xfrm>
        </p:grpSpPr>
        <p:pic>
          <p:nvPicPr>
            <p:cNvPr id="30" name="グラフィックス 29">
              <a:extLst>
                <a:ext uri="{FF2B5EF4-FFF2-40B4-BE49-F238E27FC236}">
                  <a16:creationId xmlns:a16="http://schemas.microsoft.com/office/drawing/2014/main" id="{C28444B1-FDB9-AC12-D600-A190A419ACE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492398" y="3028950"/>
              <a:ext cx="2921204" cy="2742988"/>
            </a:xfrm>
            <a:prstGeom prst="rect">
              <a:avLst/>
            </a:prstGeom>
          </p:spPr>
        </p:pic>
        <p:sp>
          <p:nvSpPr>
            <p:cNvPr id="31" name="角丸四角形 38">
              <a:extLst>
                <a:ext uri="{FF2B5EF4-FFF2-40B4-BE49-F238E27FC236}">
                  <a16:creationId xmlns:a16="http://schemas.microsoft.com/office/drawing/2014/main" id="{BD3D5F88-DC06-B322-D273-ABEF8224A64B}"/>
                </a:ext>
              </a:extLst>
            </p:cNvPr>
            <p:cNvSpPr/>
            <p:nvPr/>
          </p:nvSpPr>
          <p:spPr>
            <a:xfrm>
              <a:off x="3530386" y="5059982"/>
              <a:ext cx="1431364" cy="405831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-5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venir Next LT Pro Demi"/>
                  <a:ea typeface="Yu Gothic UI" panose="020B0500000000000000" pitchFamily="50" charset="-128"/>
                  <a:cs typeface="+mn-cs"/>
                </a:rPr>
                <a:t>都市・まち</a:t>
              </a:r>
              <a:r>
                <a:rPr kumimoji="1" lang="en-US" altLang="ja-JP" sz="1400" b="1" i="0" u="none" strike="noStrike" kern="1200" cap="none" spc="-5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venir Next LT Pro Demi"/>
                  <a:ea typeface="Yu Gothic UI" panose="020B0500000000000000" pitchFamily="50" charset="-128"/>
                  <a:cs typeface="+mn-cs"/>
                </a:rPr>
                <a:t>DX</a:t>
              </a:r>
              <a:endParaRPr kumimoji="1" lang="en-US" altLang="ja-JP" sz="1400" b="0" i="0" u="none" strike="noStrike" kern="1200" cap="none" spc="-5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Demi"/>
                <a:ea typeface="Yu Gothic UI" panose="020B0500000000000000" pitchFamily="50" charset="-128"/>
                <a:cs typeface="+mn-cs"/>
              </a:endParaRPr>
            </a:p>
          </p:txBody>
        </p:sp>
        <p:sp>
          <p:nvSpPr>
            <p:cNvPr id="96" name="角丸四角形 37">
              <a:extLst>
                <a:ext uri="{FF2B5EF4-FFF2-40B4-BE49-F238E27FC236}">
                  <a16:creationId xmlns:a16="http://schemas.microsoft.com/office/drawing/2014/main" id="{8E564D47-1ECF-E6BB-C5E6-3835D01AD6C8}"/>
                </a:ext>
              </a:extLst>
            </p:cNvPr>
            <p:cNvSpPr/>
            <p:nvPr/>
          </p:nvSpPr>
          <p:spPr>
            <a:xfrm>
              <a:off x="5123903" y="5072901"/>
              <a:ext cx="946707" cy="391827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venir Next LT Pro Demi"/>
                  <a:ea typeface="Yu Gothic UI" panose="020B0500000000000000" pitchFamily="50" charset="-128"/>
                  <a:cs typeface="+mn-cs"/>
                </a:rPr>
                <a:t>行政</a:t>
              </a:r>
              <a:r>
                <a:rPr kumimoji="1" lang="en-US" altLang="ja-JP" sz="1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venir Next LT Pro Demi"/>
                  <a:ea typeface="Yu Gothic UI" panose="020B0500000000000000" pitchFamily="50" charset="-128"/>
                  <a:cs typeface="+mn-cs"/>
                </a:rPr>
                <a:t>DX</a:t>
              </a:r>
            </a:p>
          </p:txBody>
        </p:sp>
        <p:sp>
          <p:nvSpPr>
            <p:cNvPr id="97" name="角丸四角形 36">
              <a:extLst>
                <a:ext uri="{FF2B5EF4-FFF2-40B4-BE49-F238E27FC236}">
                  <a16:creationId xmlns:a16="http://schemas.microsoft.com/office/drawing/2014/main" id="{0F82A589-B313-F573-4C81-B9AA7A6DCB0C}"/>
                </a:ext>
              </a:extLst>
            </p:cNvPr>
            <p:cNvSpPr/>
            <p:nvPr/>
          </p:nvSpPr>
          <p:spPr>
            <a:xfrm>
              <a:off x="4320668" y="3880354"/>
              <a:ext cx="1264665" cy="332471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venir Next LT Pro Demi"/>
                  <a:ea typeface="Yu Gothic UI" panose="020B0500000000000000" pitchFamily="50" charset="-128"/>
                  <a:cs typeface="+mn-cs"/>
                </a:rPr>
                <a:t>サービス</a:t>
              </a:r>
              <a:r>
                <a:rPr kumimoji="1" lang="en-US" altLang="ja-JP" sz="1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venir Next LT Pro Demi"/>
                  <a:ea typeface="Yu Gothic UI" panose="020B0500000000000000" pitchFamily="50" charset="-128"/>
                  <a:cs typeface="+mn-cs"/>
                </a:rPr>
                <a:t>DX</a:t>
              </a:r>
              <a:endPara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Demi"/>
                <a:ea typeface="Yu Gothic UI" panose="020B0500000000000000" pitchFamily="50" charset="-128"/>
                <a:cs typeface="+mn-cs"/>
              </a:endParaRPr>
            </a:p>
          </p:txBody>
        </p:sp>
        <p:pic>
          <p:nvPicPr>
            <p:cNvPr id="98" name="図 97" descr="アイコン&#10;&#10;自動的に生成された説明">
              <a:extLst>
                <a:ext uri="{FF2B5EF4-FFF2-40B4-BE49-F238E27FC236}">
                  <a16:creationId xmlns:a16="http://schemas.microsoft.com/office/drawing/2014/main" id="{4F798E34-BCC7-7C73-70A3-FDAC846C8D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0191" y="3317975"/>
              <a:ext cx="585618" cy="58561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9" name="図 98" descr="QR コード&#10;&#10;自動的に生成された説明">
              <a:extLst>
                <a:ext uri="{FF2B5EF4-FFF2-40B4-BE49-F238E27FC236}">
                  <a16:creationId xmlns:a16="http://schemas.microsoft.com/office/drawing/2014/main" id="{646DECD8-91DB-7082-5C80-D9D429997EE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1236" y="4480741"/>
              <a:ext cx="589664" cy="590510"/>
            </a:xfrm>
            <a:prstGeom prst="rect">
              <a:avLst/>
            </a:prstGeom>
          </p:spPr>
        </p:pic>
        <p:pic>
          <p:nvPicPr>
            <p:cNvPr id="100" name="図 99" descr="アイコン&#10;&#10;自動的に生成された説明">
              <a:extLst>
                <a:ext uri="{FF2B5EF4-FFF2-40B4-BE49-F238E27FC236}">
                  <a16:creationId xmlns:a16="http://schemas.microsoft.com/office/drawing/2014/main" id="{82207F73-B8A5-3333-4B1C-705C30A5F70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4131" y="4555392"/>
              <a:ext cx="626252" cy="514773"/>
            </a:xfrm>
            <a:prstGeom prst="rect">
              <a:avLst/>
            </a:prstGeom>
          </p:spPr>
        </p:pic>
      </p:grp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3D262299-451E-87AF-5019-EAEA649C217A}"/>
              </a:ext>
            </a:extLst>
          </p:cNvPr>
          <p:cNvSpPr/>
          <p:nvPr/>
        </p:nvSpPr>
        <p:spPr>
          <a:xfrm>
            <a:off x="452436" y="2707605"/>
            <a:ext cx="3408363" cy="1064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Ins="108000" rtlCol="0" anchor="t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様々の要因による社会環境の変化、人々の価値観や行動の変化など、社会のニーズを敏感にとらえ、それに見合った対応ができるように、臨機応変に、素早く、そして常にチャレンジ精神を持って、行政サービスの提供のスピードアップや提供スタイルの変革、利用者目線に立った新たな行政サービスの創出を図り、市民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QoL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の向上をめざします。</a:t>
            </a: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F7C2A8CD-749E-3EE8-4DB6-7F0B05E6AD54}"/>
              </a:ext>
            </a:extLst>
          </p:cNvPr>
          <p:cNvSpPr/>
          <p:nvPr/>
        </p:nvSpPr>
        <p:spPr>
          <a:xfrm>
            <a:off x="437317" y="2241399"/>
            <a:ext cx="3739668" cy="434299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50" normalizeH="0" baseline="0" noProof="0" dirty="0">
                <a:ln>
                  <a:noFill/>
                </a:ln>
                <a:solidFill>
                  <a:srgbClr val="246A62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利用者目線でデザインされた便利・快適な行政サービスのスピーディーな提供の実現</a:t>
            </a:r>
            <a:endParaRPr kumimoji="1" lang="en-GB" altLang="ja-JP" sz="1600" b="1" i="0" u="none" strike="noStrike" kern="1200" cap="none" spc="50" normalizeH="0" baseline="0" noProof="0" dirty="0">
              <a:ln>
                <a:noFill/>
              </a:ln>
              <a:solidFill>
                <a:srgbClr val="246A62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+mn-cs"/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FF863BF4-3E62-1CAE-6ACF-2F71A7F1B014}"/>
              </a:ext>
            </a:extLst>
          </p:cNvPr>
          <p:cNvSpPr/>
          <p:nvPr/>
        </p:nvSpPr>
        <p:spPr>
          <a:xfrm>
            <a:off x="6560629" y="3414518"/>
            <a:ext cx="2877808" cy="434299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Ins="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50" normalizeH="0" baseline="0" noProof="0" dirty="0">
                <a:ln>
                  <a:noFill/>
                </a:ln>
                <a:solidFill>
                  <a:srgbClr val="246A62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効率的かつ質の高い</a:t>
            </a:r>
            <a:br>
              <a:rPr kumimoji="1" lang="en-US" altLang="ja-JP" sz="1600" b="1" i="0" u="none" strike="noStrike" kern="1200" cap="none" spc="50" normalizeH="0" baseline="0" noProof="0" dirty="0">
                <a:ln>
                  <a:noFill/>
                </a:ln>
                <a:solidFill>
                  <a:srgbClr val="246A62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</a:br>
            <a:r>
              <a:rPr kumimoji="1" lang="ja-JP" altLang="en-US" sz="1600" b="1" i="0" u="none" strike="noStrike" kern="1200" cap="none" spc="50" normalizeH="0" baseline="0" noProof="0" dirty="0">
                <a:ln>
                  <a:noFill/>
                </a:ln>
                <a:solidFill>
                  <a:srgbClr val="246A62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組織・業務運営の実現</a:t>
            </a:r>
            <a:endParaRPr kumimoji="1" lang="en-GB" altLang="ja-JP" sz="1600" b="1" i="0" u="none" strike="noStrike" kern="1200" cap="none" spc="50" normalizeH="0" baseline="0" noProof="0" dirty="0">
              <a:ln>
                <a:noFill/>
              </a:ln>
              <a:solidFill>
                <a:srgbClr val="246A62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+mn-cs"/>
            </a:endParaRP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FB8199E0-4E11-659C-4B23-B036C4CDF21F}"/>
              </a:ext>
            </a:extLst>
          </p:cNvPr>
          <p:cNvSpPr/>
          <p:nvPr/>
        </p:nvSpPr>
        <p:spPr>
          <a:xfrm>
            <a:off x="6532357" y="3934608"/>
            <a:ext cx="2719297" cy="1983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Ins="54000" rtlCol="0" anchor="t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「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DX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は経営である」というトップマネジメントのもと、定型業務を単に効率化するという従来のデジタル化のみならず、保有する行政データやデジタル技術を活用し、業務の変革と生産性の向上を図ります。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そして、生み出した時間や人材（人財）を職員にしかできない業務に注力し、効率的かつ質の高い組織・業務運営による自治体経営を実現させ、市民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QoL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の向上と都市力の向上につなげます。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5E01898-166F-B930-1CAB-AFDBEAF5D6E3}"/>
              </a:ext>
            </a:extLst>
          </p:cNvPr>
          <p:cNvSpPr/>
          <p:nvPr/>
        </p:nvSpPr>
        <p:spPr>
          <a:xfrm>
            <a:off x="452437" y="4016018"/>
            <a:ext cx="2921207" cy="409709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50" normalizeH="0" baseline="0" noProof="0" dirty="0">
                <a:ln>
                  <a:noFill/>
                </a:ln>
                <a:solidFill>
                  <a:srgbClr val="246A62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便利・安心・安全に暮らせる、</a:t>
            </a:r>
            <a:br>
              <a:rPr kumimoji="1" lang="en-US" altLang="ja-JP" sz="1600" b="1" i="0" u="none" strike="noStrike" kern="1200" cap="none" spc="50" normalizeH="0" baseline="0" noProof="0" dirty="0">
                <a:ln>
                  <a:noFill/>
                </a:ln>
                <a:solidFill>
                  <a:srgbClr val="246A62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</a:br>
            <a:r>
              <a:rPr kumimoji="1" lang="ja-JP" altLang="en-US" sz="1600" b="1" i="0" u="none" strike="noStrike" kern="1200" cap="none" spc="50" normalizeH="0" baseline="0" noProof="0" dirty="0">
                <a:ln>
                  <a:noFill/>
                </a:ln>
                <a:solidFill>
                  <a:srgbClr val="246A62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魅力・活力のあるまちの実現</a:t>
            </a:r>
            <a:endParaRPr kumimoji="1" lang="en-GB" altLang="ja-JP" sz="1600" b="1" i="0" u="none" strike="noStrike" kern="1200" cap="none" spc="50" normalizeH="0" baseline="0" noProof="0" dirty="0">
              <a:ln>
                <a:noFill/>
              </a:ln>
              <a:solidFill>
                <a:srgbClr val="246A62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+mn-cs"/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A78FBFFE-450F-42C5-B966-1671C3AA1DFB}"/>
              </a:ext>
            </a:extLst>
          </p:cNvPr>
          <p:cNvCxnSpPr>
            <a:cxnSpLocks/>
          </p:cNvCxnSpPr>
          <p:nvPr/>
        </p:nvCxnSpPr>
        <p:spPr>
          <a:xfrm flipH="1">
            <a:off x="548912" y="2737785"/>
            <a:ext cx="3634901" cy="0"/>
          </a:xfrm>
          <a:prstGeom prst="line">
            <a:avLst/>
          </a:prstGeom>
          <a:ln w="12700">
            <a:solidFill>
              <a:srgbClr val="246A62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26A93B64-AA70-4617-0EAD-C02063A75711}"/>
              </a:ext>
            </a:extLst>
          </p:cNvPr>
          <p:cNvCxnSpPr>
            <a:cxnSpLocks/>
          </p:cNvCxnSpPr>
          <p:nvPr/>
        </p:nvCxnSpPr>
        <p:spPr>
          <a:xfrm flipH="1">
            <a:off x="6416572" y="3934608"/>
            <a:ext cx="2950866" cy="0"/>
          </a:xfrm>
          <a:prstGeom prst="line">
            <a:avLst/>
          </a:prstGeom>
          <a:ln w="12700">
            <a:solidFill>
              <a:srgbClr val="246A62"/>
            </a:solidFill>
            <a:headEnd type="none" w="sm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7505C48C-9317-C26E-93A4-03D88D53A6AB}"/>
              </a:ext>
            </a:extLst>
          </p:cNvPr>
          <p:cNvCxnSpPr>
            <a:cxnSpLocks/>
          </p:cNvCxnSpPr>
          <p:nvPr/>
        </p:nvCxnSpPr>
        <p:spPr>
          <a:xfrm flipH="1">
            <a:off x="548912" y="4487188"/>
            <a:ext cx="2849089" cy="0"/>
          </a:xfrm>
          <a:prstGeom prst="line">
            <a:avLst/>
          </a:prstGeom>
          <a:ln w="12700">
            <a:solidFill>
              <a:srgbClr val="246A62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1B95B76-1075-C369-D2F5-6B6BCBBFD789}"/>
              </a:ext>
            </a:extLst>
          </p:cNvPr>
          <p:cNvSpPr txBox="1"/>
          <p:nvPr/>
        </p:nvSpPr>
        <p:spPr>
          <a:xfrm>
            <a:off x="533241" y="1498855"/>
            <a:ext cx="4921858" cy="400110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246A62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【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246A62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大阪市</a:t>
            </a:r>
            <a:r>
              <a:rPr kumimoji="1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246A62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DX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246A62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戦略の視点（</a:t>
            </a:r>
            <a:r>
              <a:rPr kumimoji="1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246A62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VISION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246A62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）</a:t>
            </a:r>
            <a:r>
              <a:rPr kumimoji="1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246A62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】</a:t>
            </a:r>
            <a:endParaRPr kumimoji="1" lang="ja-JP" altLang="en-US" sz="2000" b="1" i="0" u="none" strike="noStrike" kern="0" cap="none" spc="0" normalizeH="0" baseline="0" noProof="0" dirty="0">
              <a:ln>
                <a:noFill/>
              </a:ln>
              <a:solidFill>
                <a:srgbClr val="246A62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+mn-cs"/>
            </a:endParaRPr>
          </a:p>
        </p:txBody>
      </p:sp>
      <p:sp>
        <p:nvSpPr>
          <p:cNvPr id="4" name="スライド番号プレースホルダー 2">
            <a:extLst>
              <a:ext uri="{FF2B5EF4-FFF2-40B4-BE49-F238E27FC236}">
                <a16:creationId xmlns:a16="http://schemas.microsoft.com/office/drawing/2014/main" id="{DBEBC989-52D5-F648-5AB7-9FED580D03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95919" y="6497847"/>
            <a:ext cx="2228850" cy="206375"/>
          </a:xfrm>
        </p:spPr>
        <p:txBody>
          <a:bodyPr/>
          <a:lstStyle/>
          <a:p>
            <a:pPr defTabSz="914400">
              <a:defRPr/>
            </a:pPr>
            <a:fld id="{15E707BA-883C-4D78-8419-4B7DEB3F4E9F}" type="slidenum">
              <a:rPr kumimoji="1" lang="en-GB">
                <a:solidFill>
                  <a:prstClr val="black">
                    <a:tint val="75000"/>
                  </a:prstClr>
                </a:solidFill>
                <a:latin typeface="Avenir Next LT Pro"/>
                <a:ea typeface="Yu Gothic UI"/>
              </a:rPr>
              <a:pPr defTabSz="914400">
                <a:defRPr/>
              </a:pPr>
              <a:t>2</a:t>
            </a:fld>
            <a:endParaRPr kumimoji="1" lang="en-GB">
              <a:solidFill>
                <a:prstClr val="black">
                  <a:tint val="75000"/>
                </a:prstClr>
              </a:solidFill>
              <a:latin typeface="Avenir Next LT Pro"/>
              <a:ea typeface="Yu Gothic UI"/>
            </a:endParaRPr>
          </a:p>
        </p:txBody>
      </p:sp>
    </p:spTree>
    <p:extLst>
      <p:ext uri="{BB962C8B-B14F-4D97-AF65-F5344CB8AC3E}">
        <p14:creationId xmlns:p14="http://schemas.microsoft.com/office/powerpoint/2010/main" val="2539067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75AEC6B-9ED1-7893-80E0-50E73AFBB243}"/>
              </a:ext>
            </a:extLst>
          </p:cNvPr>
          <p:cNvSpPr txBox="1"/>
          <p:nvPr/>
        </p:nvSpPr>
        <p:spPr>
          <a:xfrm>
            <a:off x="285071" y="313656"/>
            <a:ext cx="9412222" cy="400110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246A62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これまで取り組んできたアクションプラン一覧（取組概要）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AC2A7BC5-CE48-F214-18D2-F8BEA376E4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109808"/>
              </p:ext>
            </p:extLst>
          </p:nvPr>
        </p:nvGraphicFramePr>
        <p:xfrm>
          <a:off x="208707" y="735074"/>
          <a:ext cx="9498137" cy="95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740014886"/>
                    </a:ext>
                  </a:extLst>
                </a:gridCol>
                <a:gridCol w="2975686">
                  <a:extLst>
                    <a:ext uri="{9D8B030D-6E8A-4147-A177-3AD203B41FA5}">
                      <a16:colId xmlns:a16="http://schemas.microsoft.com/office/drawing/2014/main" val="2155346925"/>
                    </a:ext>
                  </a:extLst>
                </a:gridCol>
                <a:gridCol w="4980860">
                  <a:extLst>
                    <a:ext uri="{9D8B030D-6E8A-4147-A177-3AD203B41FA5}">
                      <a16:colId xmlns:a16="http://schemas.microsoft.com/office/drawing/2014/main" val="2192680838"/>
                    </a:ext>
                  </a:extLst>
                </a:gridCol>
                <a:gridCol w="898214">
                  <a:extLst>
                    <a:ext uri="{9D8B030D-6E8A-4147-A177-3AD203B41FA5}">
                      <a16:colId xmlns:a16="http://schemas.microsoft.com/office/drawing/2014/main" val="1775452345"/>
                    </a:ext>
                  </a:extLst>
                </a:gridCol>
                <a:gridCol w="435097">
                  <a:extLst>
                    <a:ext uri="{9D8B030D-6E8A-4147-A177-3AD203B41FA5}">
                      <a16:colId xmlns:a16="http://schemas.microsoft.com/office/drawing/2014/main" val="2411293356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defTabSz="3337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5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venir Next LT Pro Demi"/>
                          <a:ea typeface="Yu Gothic UI" panose="020B0500000000000000" pitchFamily="50" charset="-128"/>
                          <a:cs typeface="+mn-cs"/>
                        </a:rPr>
                        <a:t>タイトル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6A6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337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取組実績</a:t>
                      </a:r>
                      <a:endParaRPr kumimoji="1" lang="ja-JP" altLang="en-US" sz="1100" b="1" i="0" u="none" strike="noStrike" kern="1200" cap="none" spc="5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venir Next LT Pro Demi"/>
                        <a:ea typeface="Yu Gothic UI" panose="020B05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6A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337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b="1" kern="0" spc="0" dirty="0">
                          <a:solidFill>
                            <a:schemeClr val="bg1"/>
                          </a:solidFill>
                          <a:latin typeface="+mn-lt"/>
                          <a:ea typeface="Yu Gothic UI" panose="020B0500000000000000" pitchFamily="50" charset="-128"/>
                          <a:cs typeface="ＭＳ Ｐゴシック" panose="020B0600070205080204" pitchFamily="50" charset="-128"/>
                        </a:rPr>
                        <a:t>取組期間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6A6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337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100" b="1" kern="0" spc="0" dirty="0">
                          <a:solidFill>
                            <a:schemeClr val="bg1"/>
                          </a:solidFill>
                          <a:latin typeface="+mn-lt"/>
                          <a:ea typeface="Yu Gothic UI" panose="020B0500000000000000" pitchFamily="50" charset="-128"/>
                          <a:cs typeface="ＭＳ Ｐゴシック" panose="020B0600070205080204" pitchFamily="50" charset="-128"/>
                        </a:rPr>
                        <a:t>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6A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176134"/>
                  </a:ext>
                </a:extLst>
              </a:tr>
              <a:tr h="214448">
                <a:tc gridSpan="3">
                  <a:txBody>
                    <a:bodyPr/>
                    <a:lstStyle/>
                    <a:p>
                      <a:pPr marL="0" marR="0" lvl="0" indent="0" algn="just" defTabSz="3337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5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Next LT Pro Demi"/>
                          <a:ea typeface="Yu Gothic UI" panose="020B0500000000000000" pitchFamily="50" charset="-128"/>
                          <a:cs typeface="+mn-cs"/>
                        </a:rPr>
                        <a:t>都市・まち</a:t>
                      </a:r>
                      <a:r>
                        <a:rPr kumimoji="1" lang="en-US" altLang="ja-JP" sz="1100" b="1" i="0" u="none" strike="noStrike" kern="1200" cap="none" spc="5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Next LT Pro Demi"/>
                          <a:ea typeface="Yu Gothic UI" panose="020B0500000000000000" pitchFamily="50" charset="-128"/>
                          <a:cs typeface="+mn-cs"/>
                        </a:rPr>
                        <a:t>DX</a:t>
                      </a:r>
                      <a:endParaRPr kumimoji="1" lang="ja-JP" altLang="en-US" sz="1100" b="1" i="0" u="none" strike="noStrike" kern="1200" cap="none" spc="5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Next LT Pro Demi"/>
                        <a:ea typeface="Yu Gothic UI" panose="020B0500000000000000" pitchFamily="50" charset="-128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D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3337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100" kern="0" spc="0" dirty="0">
                        <a:solidFill>
                          <a:schemeClr val="tx1"/>
                        </a:solidFill>
                        <a:latin typeface="+mn-lt"/>
                        <a:ea typeface="Yu Gothic UI" panose="020B05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D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3337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100" kern="0" spc="0" dirty="0">
                        <a:solidFill>
                          <a:schemeClr val="tx1"/>
                        </a:solidFill>
                        <a:latin typeface="+mn-lt"/>
                        <a:ea typeface="Yu Gothic UI" panose="020B05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D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718602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endParaRPr lang="ja-JP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kumimoji="1" lang="ja-JP" altLang="en-US" sz="1100" b="0" kern="0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３</a:t>
                      </a:r>
                      <a:r>
                        <a:rPr kumimoji="1" lang="en-US" altLang="ja-JP" sz="1100" b="0" kern="0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</a:t>
                      </a:r>
                      <a:r>
                        <a:rPr kumimoji="1" lang="ja-JP" altLang="en-US" sz="1100" b="0" kern="0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都市モデルを活用した都市基盤施設の整備検討</a:t>
                      </a:r>
                      <a:endParaRPr lang="ja-JP" altLang="en-US" sz="1100" b="0" dirty="0">
                        <a:solidFill>
                          <a:schemeClr val="tx1"/>
                        </a:solidFill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ja-JP" altLang="en-US" sz="1100" kern="0" spc="0" dirty="0">
                          <a:solidFill>
                            <a:schemeClr val="tx1"/>
                          </a:solidFill>
                          <a:latin typeface="+mn-lt"/>
                          <a:ea typeface="Yu Gothic UI" panose="020B0500000000000000" pitchFamily="50" charset="-128"/>
                          <a:cs typeface="ＭＳ Ｐゴシック" panose="020B0600070205080204" pitchFamily="50" charset="-128"/>
                        </a:rPr>
                        <a:t>京橋駅周辺において、道路、広場等の都市基盤施設の整備検討を行うにあたり、</a:t>
                      </a:r>
                      <a:r>
                        <a:rPr kumimoji="0" lang="en-US" altLang="ja-JP" sz="1100" kern="0" spc="0" dirty="0">
                          <a:solidFill>
                            <a:schemeClr val="tx1"/>
                          </a:solidFill>
                          <a:latin typeface="+mn-lt"/>
                          <a:ea typeface="Yu Gothic UI" panose="020B0500000000000000" pitchFamily="50" charset="-128"/>
                          <a:cs typeface="ＭＳ Ｐゴシック" panose="020B0600070205080204" pitchFamily="50" charset="-128"/>
                        </a:rPr>
                        <a:t>3D</a:t>
                      </a:r>
                      <a:r>
                        <a:rPr kumimoji="0" lang="ja-JP" altLang="en-US" sz="1100" kern="0" spc="0" dirty="0">
                          <a:solidFill>
                            <a:schemeClr val="tx1"/>
                          </a:solidFill>
                          <a:latin typeface="+mn-lt"/>
                          <a:ea typeface="Yu Gothic UI" panose="020B0500000000000000" pitchFamily="50" charset="-128"/>
                          <a:cs typeface="ＭＳ Ｐゴシック" panose="020B0600070205080204" pitchFamily="50" charset="-128"/>
                        </a:rPr>
                        <a:t>都市モデルを活用し、整備内容の実現性検証を実施した。</a:t>
                      </a:r>
                      <a:endParaRPr kumimoji="1" lang="ja-JP" altLang="en-US" sz="11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/>
                        <a:t>2023</a:t>
                      </a:r>
                      <a:r>
                        <a:rPr kumimoji="1" lang="ja-JP" altLang="en-US" sz="1100" dirty="0"/>
                        <a:t>年度</a:t>
                      </a:r>
                      <a:endParaRPr kumimoji="1" lang="en-US" altLang="ja-JP" sz="11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altLang="ja-JP" sz="1100" kern="0" spc="0" dirty="0">
                          <a:solidFill>
                            <a:schemeClr val="tx1"/>
                          </a:solidFill>
                          <a:latin typeface="+mn-lt"/>
                          <a:ea typeface="Yu Gothic UI" panose="020B0500000000000000" pitchFamily="50" charset="-128"/>
                        </a:rPr>
                        <a:t>P5</a:t>
                      </a:r>
                      <a:endParaRPr kumimoji="1" lang="ja-JP" altLang="en-US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2925785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2">
            <a:extLst>
              <a:ext uri="{FF2B5EF4-FFF2-40B4-BE49-F238E27FC236}">
                <a16:creationId xmlns:a16="http://schemas.microsoft.com/office/drawing/2014/main" id="{C6236ECC-1293-6129-0AAA-AA729D3F6E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95919" y="6497847"/>
            <a:ext cx="2228850" cy="206375"/>
          </a:xfrm>
        </p:spPr>
        <p:txBody>
          <a:bodyPr/>
          <a:lstStyle/>
          <a:p>
            <a:pPr defTabSz="914400">
              <a:defRPr/>
            </a:pPr>
            <a:fld id="{15E707BA-883C-4D78-8419-4B7DEB3F4E9F}" type="slidenum">
              <a:rPr kumimoji="1" lang="en-GB">
                <a:solidFill>
                  <a:prstClr val="black">
                    <a:tint val="75000"/>
                  </a:prstClr>
                </a:solidFill>
                <a:latin typeface="Avenir Next LT Pro"/>
                <a:ea typeface="Yu Gothic UI"/>
              </a:rPr>
              <a:pPr defTabSz="914400">
                <a:defRPr/>
              </a:pPr>
              <a:t>3</a:t>
            </a:fld>
            <a:endParaRPr kumimoji="1" lang="en-GB">
              <a:solidFill>
                <a:prstClr val="black">
                  <a:tint val="75000"/>
                </a:prstClr>
              </a:solidFill>
              <a:latin typeface="Avenir Next LT Pro"/>
              <a:ea typeface="Yu Gothic UI"/>
            </a:endParaRPr>
          </a:p>
        </p:txBody>
      </p:sp>
    </p:spTree>
    <p:extLst>
      <p:ext uri="{BB962C8B-B14F-4D97-AF65-F5344CB8AC3E}">
        <p14:creationId xmlns:p14="http://schemas.microsoft.com/office/powerpoint/2010/main" val="3411601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B17042F-B838-4CF5-9BA2-ACE084CDCF4C}"/>
              </a:ext>
            </a:extLst>
          </p:cNvPr>
          <p:cNvSpPr/>
          <p:nvPr/>
        </p:nvSpPr>
        <p:spPr>
          <a:xfrm>
            <a:off x="0" y="80433"/>
            <a:ext cx="4960724" cy="6709834"/>
          </a:xfrm>
          <a:prstGeom prst="rect">
            <a:avLst/>
          </a:prstGeom>
          <a:solidFill>
            <a:srgbClr val="068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Yu Gothic UI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152FEB7-4E51-7972-E815-A7BFEC83F628}"/>
              </a:ext>
            </a:extLst>
          </p:cNvPr>
          <p:cNvSpPr/>
          <p:nvPr/>
        </p:nvSpPr>
        <p:spPr>
          <a:xfrm>
            <a:off x="1324361" y="3015343"/>
            <a:ext cx="2460172" cy="2449286"/>
          </a:xfrm>
          <a:prstGeom prst="rect">
            <a:avLst/>
          </a:prstGeom>
          <a:gradFill flip="none" rotWithShape="1">
            <a:gsLst>
              <a:gs pos="26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45000"/>
                  <a:lumOff val="55000"/>
                  <a:alpha val="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65000">
                <a:schemeClr val="bg1"/>
              </a:gs>
              <a:gs pos="19000">
                <a:schemeClr val="bg1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20558C2-E4B4-0406-E664-7329E8AFF1D2}"/>
              </a:ext>
            </a:extLst>
          </p:cNvPr>
          <p:cNvSpPr/>
          <p:nvPr/>
        </p:nvSpPr>
        <p:spPr>
          <a:xfrm>
            <a:off x="5256554" y="1166681"/>
            <a:ext cx="4437787" cy="1064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Ins="108000" rtlCol="0" anchor="t"/>
          <a:lstStyle/>
          <a:p>
            <a:pPr algn="just"/>
            <a:r>
              <a:rPr kumimoji="1" lang="en-US" altLang="ja-JP" sz="1100">
                <a:solidFill>
                  <a:schemeClr val="tx1">
                    <a:lumMod val="75000"/>
                    <a:lumOff val="25000"/>
                  </a:schemeClr>
                </a:solidFill>
                <a:ea typeface="Yu Gothic UI" panose="020B0500000000000000" pitchFamily="50" charset="-128"/>
              </a:rPr>
              <a:t>IoE</a:t>
            </a:r>
            <a:r>
              <a:rPr kumimoji="1" lang="ja-JP" altLang="en-US" sz="1100">
                <a:solidFill>
                  <a:schemeClr val="tx1">
                    <a:lumMod val="75000"/>
                    <a:lumOff val="25000"/>
                  </a:schemeClr>
                </a:solidFill>
                <a:ea typeface="Yu Gothic UI" panose="020B0500000000000000" pitchFamily="50" charset="-128"/>
              </a:rPr>
              <a:t>等により多様なデータを収集し、</a:t>
            </a:r>
            <a:r>
              <a:rPr kumimoji="1" lang="en-US" altLang="ja-JP" sz="1100">
                <a:solidFill>
                  <a:schemeClr val="tx1">
                    <a:lumMod val="75000"/>
                    <a:lumOff val="25000"/>
                  </a:schemeClr>
                </a:solidFill>
                <a:ea typeface="Yu Gothic UI" panose="020B0500000000000000" pitchFamily="50" charset="-128"/>
              </a:rPr>
              <a:t>AI</a:t>
            </a:r>
            <a:r>
              <a:rPr kumimoji="1" lang="ja-JP" altLang="en-US" sz="1100">
                <a:solidFill>
                  <a:schemeClr val="tx1">
                    <a:lumMod val="75000"/>
                    <a:lumOff val="25000"/>
                  </a:schemeClr>
                </a:solidFill>
                <a:ea typeface="Yu Gothic UI" panose="020B0500000000000000" pitchFamily="50" charset="-128"/>
              </a:rPr>
              <a:t>等のデジタル技術を活用して分析します。</a:t>
            </a:r>
            <a:endPara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  <a:ea typeface="Yu Gothic UI" panose="020B0500000000000000" pitchFamily="50" charset="-128"/>
            </a:endParaRPr>
          </a:p>
          <a:p>
            <a:pPr algn="just"/>
            <a:r>
              <a:rPr kumimoji="1" lang="ja-JP" altLang="en-US" sz="1100">
                <a:solidFill>
                  <a:schemeClr val="tx1">
                    <a:lumMod val="75000"/>
                    <a:lumOff val="25000"/>
                  </a:schemeClr>
                </a:solidFill>
                <a:ea typeface="Yu Gothic UI" panose="020B0500000000000000" pitchFamily="50" charset="-128"/>
              </a:rPr>
              <a:t>その結果を防災対策など社会や生活に反映し、便利・安心・安全に暮らせるまちの実現をめざします。</a:t>
            </a:r>
          </a:p>
          <a:p>
            <a:pPr algn="just"/>
            <a:r>
              <a:rPr kumimoji="1" lang="ja-JP" altLang="en-US" sz="1100">
                <a:solidFill>
                  <a:schemeClr val="tx1">
                    <a:lumMod val="75000"/>
                    <a:lumOff val="25000"/>
                  </a:schemeClr>
                </a:solidFill>
                <a:ea typeface="Yu Gothic UI" panose="020B0500000000000000" pitchFamily="50" charset="-128"/>
              </a:rPr>
              <a:t>また、産学民との連携により、社会課題の解決やイノベーションの創出などによるまちの活性化を図るなど、都市力の向上をめざします。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91F4AA6-D685-597D-7EFE-9C2607EEE0A5}"/>
              </a:ext>
            </a:extLst>
          </p:cNvPr>
          <p:cNvSpPr/>
          <p:nvPr/>
        </p:nvSpPr>
        <p:spPr>
          <a:xfrm>
            <a:off x="5256554" y="563708"/>
            <a:ext cx="3739668" cy="434299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r>
              <a:rPr kumimoji="1" lang="ja-JP" altLang="en-US" sz="1600" b="1" spc="50" dirty="0">
                <a:solidFill>
                  <a:srgbClr val="246A62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便利・安心・安全に暮らせる、</a:t>
            </a:r>
            <a:br>
              <a:rPr kumimoji="1" lang="en-US" altLang="ja-JP" sz="1600" b="1" spc="50" dirty="0">
                <a:solidFill>
                  <a:srgbClr val="246A62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</a:br>
            <a:r>
              <a:rPr kumimoji="1" lang="ja-JP" altLang="en-US" sz="1600" b="1" spc="50" dirty="0">
                <a:solidFill>
                  <a:srgbClr val="246A62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魅力・活力のあるまちの実現</a:t>
            </a:r>
            <a:endParaRPr kumimoji="1" lang="en-GB" altLang="ja-JP" sz="1600" b="1" spc="50" dirty="0">
              <a:solidFill>
                <a:srgbClr val="246A62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CE1BDF00-6D59-D01F-8637-E080684A6523}"/>
              </a:ext>
            </a:extLst>
          </p:cNvPr>
          <p:cNvCxnSpPr>
            <a:cxnSpLocks/>
          </p:cNvCxnSpPr>
          <p:nvPr/>
        </p:nvCxnSpPr>
        <p:spPr>
          <a:xfrm flipH="1">
            <a:off x="5256554" y="1090441"/>
            <a:ext cx="3634901" cy="0"/>
          </a:xfrm>
          <a:prstGeom prst="line">
            <a:avLst/>
          </a:prstGeom>
          <a:ln w="12700">
            <a:solidFill>
              <a:srgbClr val="246A62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>
            <a:extLst>
              <a:ext uri="{FF2B5EF4-FFF2-40B4-BE49-F238E27FC236}">
                <a16:creationId xmlns:a16="http://schemas.microsoft.com/office/drawing/2014/main" id="{8AC06CA5-79EB-1D1A-6576-ED1E5A74DA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56193" y="3685747"/>
            <a:ext cx="2596507" cy="2407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268C6836-423D-4A90-B834-28796E027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37" y="739881"/>
            <a:ext cx="4205287" cy="1252808"/>
          </a:xfrm>
        </p:spPr>
        <p:txBody>
          <a:bodyPr/>
          <a:lstStyle/>
          <a:p>
            <a:r>
              <a:rPr lang="ja-JP" altLang="en-US" spc="30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+mj-lt"/>
              </a:rPr>
              <a:t>都市・まち</a:t>
            </a:r>
            <a:r>
              <a:rPr lang="en-US" altLang="ja-JP" spc="30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+mj-lt"/>
              </a:rPr>
              <a:t>DX</a:t>
            </a:r>
            <a:endParaRPr lang="ja-JP" altLang="en-US" spc="300">
              <a:ln w="9525">
                <a:solidFill>
                  <a:schemeClr val="bg1"/>
                </a:solidFill>
              </a:ln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A71347-6FA6-ABF4-571A-53A4BF528A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95919" y="6497847"/>
            <a:ext cx="2228850" cy="206375"/>
          </a:xfrm>
        </p:spPr>
        <p:txBody>
          <a:bodyPr/>
          <a:lstStyle/>
          <a:p>
            <a:pPr defTabSz="914400">
              <a:defRPr/>
            </a:pPr>
            <a:fld id="{15E707BA-883C-4D78-8419-4B7DEB3F4E9F}" type="slidenum">
              <a:rPr kumimoji="1" lang="en-GB">
                <a:solidFill>
                  <a:prstClr val="black">
                    <a:tint val="75000"/>
                  </a:prstClr>
                </a:solidFill>
                <a:latin typeface="Avenir Next LT Pro"/>
                <a:ea typeface="Yu Gothic UI"/>
              </a:rPr>
              <a:pPr defTabSz="914400">
                <a:defRPr/>
              </a:pPr>
              <a:t>4</a:t>
            </a:fld>
            <a:endParaRPr kumimoji="1" lang="en-GB">
              <a:solidFill>
                <a:prstClr val="black">
                  <a:tint val="75000"/>
                </a:prstClr>
              </a:solidFill>
              <a:latin typeface="Avenir Next LT Pro"/>
              <a:ea typeface="Yu Gothic UI"/>
            </a:endParaRPr>
          </a:p>
        </p:txBody>
      </p:sp>
      <p:sp>
        <p:nvSpPr>
          <p:cNvPr id="32" name="フリーフォーム: 図形 31">
            <a:extLst>
              <a:ext uri="{FF2B5EF4-FFF2-40B4-BE49-F238E27FC236}">
                <a16:creationId xmlns:a16="http://schemas.microsoft.com/office/drawing/2014/main" id="{13197DD8-CE4E-9CD8-E43B-9F133F067F6B}"/>
              </a:ext>
            </a:extLst>
          </p:cNvPr>
          <p:cNvSpPr/>
          <p:nvPr/>
        </p:nvSpPr>
        <p:spPr>
          <a:xfrm>
            <a:off x="6075018" y="3979259"/>
            <a:ext cx="1419999" cy="1588453"/>
          </a:xfrm>
          <a:custGeom>
            <a:avLst/>
            <a:gdLst>
              <a:gd name="connsiteX0" fmla="*/ 1266888 w 1419999"/>
              <a:gd name="connsiteY0" fmla="*/ 794227 h 1588453"/>
              <a:gd name="connsiteX1" fmla="*/ 1420000 w 1419999"/>
              <a:gd name="connsiteY1" fmla="*/ 305061 h 1588453"/>
              <a:gd name="connsiteX2" fmla="*/ 794304 w 1419999"/>
              <a:gd name="connsiteY2" fmla="*/ 0 h 1588453"/>
              <a:gd name="connsiteX3" fmla="*/ 0 w 1419999"/>
              <a:gd name="connsiteY3" fmla="*/ 794227 h 1588453"/>
              <a:gd name="connsiteX4" fmla="*/ 794227 w 1419999"/>
              <a:gd name="connsiteY4" fmla="*/ 1588454 h 1588453"/>
              <a:gd name="connsiteX5" fmla="*/ 1419922 w 1419999"/>
              <a:gd name="connsiteY5" fmla="*/ 1283393 h 1588453"/>
              <a:gd name="connsiteX6" fmla="*/ 1266811 w 1419999"/>
              <a:gd name="connsiteY6" fmla="*/ 794227 h 1588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19999" h="1588453">
                <a:moveTo>
                  <a:pt x="1266888" y="794227"/>
                </a:moveTo>
                <a:cubicBezTo>
                  <a:pt x="1266888" y="612601"/>
                  <a:pt x="1323530" y="443992"/>
                  <a:pt x="1420000" y="305061"/>
                </a:cubicBezTo>
                <a:cubicBezTo>
                  <a:pt x="1274637" y="119405"/>
                  <a:pt x="1048379" y="0"/>
                  <a:pt x="794304" y="0"/>
                </a:cubicBezTo>
                <a:cubicBezTo>
                  <a:pt x="355581" y="0"/>
                  <a:pt x="0" y="355581"/>
                  <a:pt x="0" y="794227"/>
                </a:cubicBezTo>
                <a:cubicBezTo>
                  <a:pt x="0" y="1232872"/>
                  <a:pt x="355581" y="1588454"/>
                  <a:pt x="794227" y="1588454"/>
                </a:cubicBezTo>
                <a:cubicBezTo>
                  <a:pt x="1048302" y="1588454"/>
                  <a:pt x="1274559" y="1469126"/>
                  <a:pt x="1419922" y="1283393"/>
                </a:cubicBezTo>
                <a:cubicBezTo>
                  <a:pt x="1323453" y="1144384"/>
                  <a:pt x="1266811" y="975775"/>
                  <a:pt x="1266811" y="794227"/>
                </a:cubicBezTo>
                <a:close/>
              </a:path>
            </a:pathLst>
          </a:custGeom>
          <a:solidFill>
            <a:srgbClr val="19AF96"/>
          </a:solidFill>
          <a:ln w="7731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33" name="フリーフォーム: 図形 32">
            <a:extLst>
              <a:ext uri="{FF2B5EF4-FFF2-40B4-BE49-F238E27FC236}">
                <a16:creationId xmlns:a16="http://schemas.microsoft.com/office/drawing/2014/main" id="{9B00CDA4-9837-4559-C970-030F60478CE7}"/>
              </a:ext>
            </a:extLst>
          </p:cNvPr>
          <p:cNvSpPr/>
          <p:nvPr/>
        </p:nvSpPr>
        <p:spPr>
          <a:xfrm>
            <a:off x="7407846" y="3989642"/>
            <a:ext cx="1588453" cy="1577992"/>
          </a:xfrm>
          <a:custGeom>
            <a:avLst/>
            <a:gdLst>
              <a:gd name="connsiteX0" fmla="*/ 923008 w 1588453"/>
              <a:gd name="connsiteY0" fmla="*/ 78 h 1577992"/>
              <a:gd name="connsiteX1" fmla="*/ 145208 w 1588453"/>
              <a:gd name="connsiteY1" fmla="*/ 493273 h 1577992"/>
              <a:gd name="connsiteX2" fmla="*/ 56642 w 1588453"/>
              <a:gd name="connsiteY2" fmla="*/ 488701 h 1577992"/>
              <a:gd name="connsiteX3" fmla="*/ 0 w 1588453"/>
              <a:gd name="connsiteY3" fmla="*/ 783766 h 1577992"/>
              <a:gd name="connsiteX4" fmla="*/ 794227 w 1588453"/>
              <a:gd name="connsiteY4" fmla="*/ 1577993 h 1577992"/>
              <a:gd name="connsiteX5" fmla="*/ 1588453 w 1588453"/>
              <a:gd name="connsiteY5" fmla="*/ 783766 h 1577992"/>
              <a:gd name="connsiteX6" fmla="*/ 923085 w 1588453"/>
              <a:gd name="connsiteY6" fmla="*/ 0 h 1577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88453" h="1577992">
                <a:moveTo>
                  <a:pt x="923008" y="78"/>
                </a:moveTo>
                <a:cubicBezTo>
                  <a:pt x="785083" y="291346"/>
                  <a:pt x="488314" y="493273"/>
                  <a:pt x="145208" y="493273"/>
                </a:cubicBezTo>
                <a:cubicBezTo>
                  <a:pt x="115298" y="493273"/>
                  <a:pt x="85777" y="491723"/>
                  <a:pt x="56642" y="488701"/>
                </a:cubicBezTo>
                <a:cubicBezTo>
                  <a:pt x="20146" y="579902"/>
                  <a:pt x="0" y="679471"/>
                  <a:pt x="0" y="783766"/>
                </a:cubicBezTo>
                <a:cubicBezTo>
                  <a:pt x="0" y="1222412"/>
                  <a:pt x="355581" y="1577993"/>
                  <a:pt x="794227" y="1577993"/>
                </a:cubicBezTo>
                <a:cubicBezTo>
                  <a:pt x="1232872" y="1577993"/>
                  <a:pt x="1588453" y="1222412"/>
                  <a:pt x="1588453" y="783766"/>
                </a:cubicBezTo>
                <a:cubicBezTo>
                  <a:pt x="1588453" y="388977"/>
                  <a:pt x="1300440" y="61524"/>
                  <a:pt x="923085" y="0"/>
                </a:cubicBezTo>
                <a:close/>
              </a:path>
            </a:pathLst>
          </a:custGeom>
          <a:solidFill>
            <a:srgbClr val="98A1A0"/>
          </a:solidFill>
          <a:ln w="7731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34" name="フリーフォーム: 図形 33">
            <a:extLst>
              <a:ext uri="{FF2B5EF4-FFF2-40B4-BE49-F238E27FC236}">
                <a16:creationId xmlns:a16="http://schemas.microsoft.com/office/drawing/2014/main" id="{2FED5A6D-3710-D654-2734-FC9EE3A337CF}"/>
              </a:ext>
            </a:extLst>
          </p:cNvPr>
          <p:cNvSpPr/>
          <p:nvPr/>
        </p:nvSpPr>
        <p:spPr>
          <a:xfrm>
            <a:off x="6758750" y="2828599"/>
            <a:ext cx="1588453" cy="1582642"/>
          </a:xfrm>
          <a:custGeom>
            <a:avLst/>
            <a:gdLst>
              <a:gd name="connsiteX0" fmla="*/ 794227 w 1588453"/>
              <a:gd name="connsiteY0" fmla="*/ 0 h 1582642"/>
              <a:gd name="connsiteX1" fmla="*/ 0 w 1588453"/>
              <a:gd name="connsiteY1" fmla="*/ 794227 h 1582642"/>
              <a:gd name="connsiteX2" fmla="*/ 55557 w 1588453"/>
              <a:gd name="connsiteY2" fmla="*/ 1086580 h 1582642"/>
              <a:gd name="connsiteX3" fmla="*/ 110494 w 1588453"/>
              <a:gd name="connsiteY3" fmla="*/ 1084798 h 1582642"/>
              <a:gd name="connsiteX4" fmla="*/ 890464 w 1588453"/>
              <a:gd name="connsiteY4" fmla="*/ 1582642 h 1582642"/>
              <a:gd name="connsiteX5" fmla="*/ 1588453 w 1588453"/>
              <a:gd name="connsiteY5" fmla="*/ 794227 h 1582642"/>
              <a:gd name="connsiteX6" fmla="*/ 794227 w 1588453"/>
              <a:gd name="connsiteY6" fmla="*/ 0 h 158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88453" h="1582642">
                <a:moveTo>
                  <a:pt x="794227" y="0"/>
                </a:moveTo>
                <a:cubicBezTo>
                  <a:pt x="355581" y="0"/>
                  <a:pt x="0" y="355581"/>
                  <a:pt x="0" y="794227"/>
                </a:cubicBezTo>
                <a:cubicBezTo>
                  <a:pt x="0" y="897438"/>
                  <a:pt x="19681" y="996077"/>
                  <a:pt x="55557" y="1086580"/>
                </a:cubicBezTo>
                <a:cubicBezTo>
                  <a:pt x="73766" y="1085417"/>
                  <a:pt x="92053" y="1084798"/>
                  <a:pt x="110494" y="1084798"/>
                </a:cubicBezTo>
                <a:cubicBezTo>
                  <a:pt x="455382" y="1084798"/>
                  <a:pt x="753547" y="1288894"/>
                  <a:pt x="890464" y="1582642"/>
                </a:cubicBezTo>
                <a:cubicBezTo>
                  <a:pt x="1283703" y="1535143"/>
                  <a:pt x="1588453" y="1200329"/>
                  <a:pt x="1588453" y="794227"/>
                </a:cubicBezTo>
                <a:cubicBezTo>
                  <a:pt x="1588453" y="355581"/>
                  <a:pt x="1232872" y="0"/>
                  <a:pt x="794227" y="0"/>
                </a:cubicBezTo>
                <a:close/>
              </a:path>
            </a:pathLst>
          </a:custGeom>
          <a:solidFill>
            <a:srgbClr val="98A1A0"/>
          </a:solidFill>
          <a:ln w="7731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35" name="角丸四角形 38">
            <a:extLst>
              <a:ext uri="{FF2B5EF4-FFF2-40B4-BE49-F238E27FC236}">
                <a16:creationId xmlns:a16="http://schemas.microsoft.com/office/drawing/2014/main" id="{72479FE4-C6C8-498B-A892-BDD5E0C45B07}"/>
              </a:ext>
            </a:extLst>
          </p:cNvPr>
          <p:cNvSpPr/>
          <p:nvPr/>
        </p:nvSpPr>
        <p:spPr>
          <a:xfrm>
            <a:off x="6113006" y="4859631"/>
            <a:ext cx="1431364" cy="4058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-5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Demi"/>
                <a:ea typeface="Yu Gothic UI" panose="020B0500000000000000" pitchFamily="50" charset="-128"/>
                <a:cs typeface="+mn-cs"/>
              </a:rPr>
              <a:t>都市・まち</a:t>
            </a:r>
            <a:r>
              <a:rPr kumimoji="1" lang="en-US" altLang="ja-JP" sz="1400" b="1" i="0" u="none" strike="noStrike" kern="1200" cap="none" spc="-5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Demi"/>
                <a:ea typeface="Yu Gothic UI" panose="020B0500000000000000" pitchFamily="50" charset="-128"/>
                <a:cs typeface="+mn-cs"/>
              </a:rPr>
              <a:t>DX</a:t>
            </a:r>
            <a:endParaRPr kumimoji="1" lang="en-US" altLang="ja-JP" sz="1400" b="0" i="0" u="none" strike="noStrike" kern="1200" cap="none" spc="-5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Demi"/>
              <a:ea typeface="Yu Gothic UI" panose="020B0500000000000000" pitchFamily="50" charset="-128"/>
              <a:cs typeface="+mn-cs"/>
            </a:endParaRPr>
          </a:p>
        </p:txBody>
      </p:sp>
      <p:sp>
        <p:nvSpPr>
          <p:cNvPr id="36" name="角丸四角形 37">
            <a:extLst>
              <a:ext uri="{FF2B5EF4-FFF2-40B4-BE49-F238E27FC236}">
                <a16:creationId xmlns:a16="http://schemas.microsoft.com/office/drawing/2014/main" id="{C51788C3-4A07-8877-1ECC-7A5BB614E06C}"/>
              </a:ext>
            </a:extLst>
          </p:cNvPr>
          <p:cNvSpPr/>
          <p:nvPr/>
        </p:nvSpPr>
        <p:spPr>
          <a:xfrm>
            <a:off x="7706523" y="4872550"/>
            <a:ext cx="946707" cy="39182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Demi"/>
                <a:ea typeface="Yu Gothic UI" panose="020B0500000000000000" pitchFamily="50" charset="-128"/>
                <a:cs typeface="+mn-cs"/>
              </a:rPr>
              <a:t>行政</a:t>
            </a:r>
            <a:r>
              <a:rPr kumimoji="1" lang="en-US" altLang="ja-JP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Demi"/>
                <a:ea typeface="Yu Gothic UI" panose="020B0500000000000000" pitchFamily="50" charset="-128"/>
                <a:cs typeface="+mn-cs"/>
              </a:rPr>
              <a:t>DX</a:t>
            </a:r>
          </a:p>
        </p:txBody>
      </p:sp>
      <p:sp>
        <p:nvSpPr>
          <p:cNvPr id="37" name="角丸四角形 36">
            <a:extLst>
              <a:ext uri="{FF2B5EF4-FFF2-40B4-BE49-F238E27FC236}">
                <a16:creationId xmlns:a16="http://schemas.microsoft.com/office/drawing/2014/main" id="{E96FEE34-9BCA-85E5-647F-C1238583D951}"/>
              </a:ext>
            </a:extLst>
          </p:cNvPr>
          <p:cNvSpPr/>
          <p:nvPr/>
        </p:nvSpPr>
        <p:spPr>
          <a:xfrm>
            <a:off x="6903288" y="3680003"/>
            <a:ext cx="1264665" cy="33247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Demi"/>
                <a:ea typeface="Yu Gothic UI" panose="020B0500000000000000" pitchFamily="50" charset="-128"/>
                <a:cs typeface="+mn-cs"/>
              </a:rPr>
              <a:t>サービス</a:t>
            </a:r>
            <a:r>
              <a:rPr kumimoji="1" lang="en-US" altLang="ja-JP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Demi"/>
                <a:ea typeface="Yu Gothic UI" panose="020B0500000000000000" pitchFamily="50" charset="-128"/>
                <a:cs typeface="+mn-cs"/>
              </a:rPr>
              <a:t>DX</a:t>
            </a:r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Demi"/>
              <a:ea typeface="Yu Gothic UI" panose="020B0500000000000000" pitchFamily="50" charset="-128"/>
              <a:cs typeface="+mn-cs"/>
            </a:endParaRPr>
          </a:p>
        </p:txBody>
      </p:sp>
      <p:pic>
        <p:nvPicPr>
          <p:cNvPr id="38" name="図 37" descr="アイコン&#10;&#10;自動的に生成された説明">
            <a:extLst>
              <a:ext uri="{FF2B5EF4-FFF2-40B4-BE49-F238E27FC236}">
                <a16:creationId xmlns:a16="http://schemas.microsoft.com/office/drawing/2014/main" id="{048D6175-676D-C33A-0591-4E5F4239E59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2811" y="3117624"/>
            <a:ext cx="585618" cy="58561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図 38" descr="QR コード&#10;&#10;自動的に生成された説明">
            <a:extLst>
              <a:ext uri="{FF2B5EF4-FFF2-40B4-BE49-F238E27FC236}">
                <a16:creationId xmlns:a16="http://schemas.microsoft.com/office/drawing/2014/main" id="{0B253523-896C-41D4-C1E7-F28D05E3011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3856" y="4280390"/>
            <a:ext cx="589664" cy="590510"/>
          </a:xfrm>
          <a:prstGeom prst="rect">
            <a:avLst/>
          </a:prstGeom>
        </p:spPr>
      </p:pic>
      <p:pic>
        <p:nvPicPr>
          <p:cNvPr id="40" name="図 39" descr="アイコン&#10;&#10;自動的に生成された説明">
            <a:extLst>
              <a:ext uri="{FF2B5EF4-FFF2-40B4-BE49-F238E27FC236}">
                <a16:creationId xmlns:a16="http://schemas.microsoft.com/office/drawing/2014/main" id="{4485CC58-F94F-E309-863C-4BF7AF4D669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751" y="4355041"/>
            <a:ext cx="626252" cy="514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622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8395BF3E-4B82-A6BD-B53D-9C5955CE6642}"/>
              </a:ext>
            </a:extLst>
          </p:cNvPr>
          <p:cNvSpPr/>
          <p:nvPr/>
        </p:nvSpPr>
        <p:spPr>
          <a:xfrm>
            <a:off x="263356" y="1326159"/>
            <a:ext cx="9208208" cy="1776346"/>
          </a:xfrm>
          <a:prstGeom prst="rect">
            <a:avLst/>
          </a:prstGeom>
          <a:noFill/>
          <a:ln>
            <a:solidFill>
              <a:srgbClr val="246A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22F4527-F3B1-47C1-838C-0D9520A0E5C8}"/>
              </a:ext>
            </a:extLst>
          </p:cNvPr>
          <p:cNvSpPr txBox="1"/>
          <p:nvPr/>
        </p:nvSpPr>
        <p:spPr>
          <a:xfrm>
            <a:off x="445009" y="135284"/>
            <a:ext cx="4921858" cy="707886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246A62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３</a:t>
            </a:r>
            <a:r>
              <a:rPr kumimoji="1" lang="en-US" altLang="ja-JP" sz="2000" b="1" i="0" u="none" strike="noStrike" kern="0" cap="none" spc="0" normalizeH="0" baseline="0" noProof="0" dirty="0">
                <a:ln>
                  <a:noFill/>
                </a:ln>
                <a:solidFill>
                  <a:srgbClr val="246A62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D</a:t>
            </a: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246A62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都市モデルを活用した都市基盤施設の</a:t>
            </a:r>
            <a:endParaRPr kumimoji="1" lang="en-US" altLang="ja-JP" sz="2000" b="1" i="0" u="none" strike="noStrike" kern="0" cap="none" spc="0" normalizeH="0" baseline="0" noProof="0" dirty="0">
              <a:ln>
                <a:noFill/>
              </a:ln>
              <a:solidFill>
                <a:srgbClr val="246A62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246A62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整備検討</a:t>
            </a:r>
          </a:p>
        </p:txBody>
      </p:sp>
      <p:sp>
        <p:nvSpPr>
          <p:cNvPr id="7" name="正方形/長方形 15">
            <a:extLst>
              <a:ext uri="{FF2B5EF4-FFF2-40B4-BE49-F238E27FC236}">
                <a16:creationId xmlns:a16="http://schemas.microsoft.com/office/drawing/2014/main" id="{DF0C7E93-B45B-4F56-9FAC-297AABF3B332}"/>
              </a:ext>
            </a:extLst>
          </p:cNvPr>
          <p:cNvSpPr/>
          <p:nvPr/>
        </p:nvSpPr>
        <p:spPr>
          <a:xfrm>
            <a:off x="5190348" y="93516"/>
            <a:ext cx="4264012" cy="223115"/>
          </a:xfrm>
          <a:custGeom>
            <a:avLst/>
            <a:gdLst>
              <a:gd name="connsiteX0" fmla="*/ 0 w 4264012"/>
              <a:gd name="connsiteY0" fmla="*/ 0 h 279853"/>
              <a:gd name="connsiteX1" fmla="*/ 4264012 w 4264012"/>
              <a:gd name="connsiteY1" fmla="*/ 0 h 279853"/>
              <a:gd name="connsiteX2" fmla="*/ 4264012 w 4264012"/>
              <a:gd name="connsiteY2" fmla="*/ 279853 h 279853"/>
              <a:gd name="connsiteX3" fmla="*/ 0 w 4264012"/>
              <a:gd name="connsiteY3" fmla="*/ 279853 h 279853"/>
              <a:gd name="connsiteX4" fmla="*/ 0 w 4264012"/>
              <a:gd name="connsiteY4" fmla="*/ 0 h 279853"/>
              <a:gd name="connsiteX0" fmla="*/ 0 w 4264012"/>
              <a:gd name="connsiteY0" fmla="*/ 0 h 279853"/>
              <a:gd name="connsiteX1" fmla="*/ 4264012 w 4264012"/>
              <a:gd name="connsiteY1" fmla="*/ 0 h 279853"/>
              <a:gd name="connsiteX2" fmla="*/ 4264012 w 4264012"/>
              <a:gd name="connsiteY2" fmla="*/ 279853 h 279853"/>
              <a:gd name="connsiteX3" fmla="*/ 269240 w 4264012"/>
              <a:gd name="connsiteY3" fmla="*/ 279853 h 279853"/>
              <a:gd name="connsiteX4" fmla="*/ 0 w 4264012"/>
              <a:gd name="connsiteY4" fmla="*/ 0 h 279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64012" h="279853">
                <a:moveTo>
                  <a:pt x="0" y="0"/>
                </a:moveTo>
                <a:lnTo>
                  <a:pt x="4264012" y="0"/>
                </a:lnTo>
                <a:lnTo>
                  <a:pt x="4264012" y="279853"/>
                </a:lnTo>
                <a:lnTo>
                  <a:pt x="269240" y="279853"/>
                </a:lnTo>
                <a:lnTo>
                  <a:pt x="0" y="0"/>
                </a:lnTo>
                <a:close/>
              </a:path>
            </a:pathLst>
          </a:custGeom>
          <a:solidFill>
            <a:srgbClr val="246A62"/>
          </a:solidFill>
          <a:ln w="9525" cap="flat" cmpd="sng" algn="ctr">
            <a:solidFill>
              <a:srgbClr val="246A62"/>
            </a:solidFill>
            <a:prstDash val="solid"/>
          </a:ln>
          <a:effectLst/>
        </p:spPr>
        <p:txBody>
          <a:bodyPr lIns="288000" tIns="0" rIns="72000" bIns="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都市・まち</a:t>
            </a:r>
            <a:r>
              <a:rPr kumimoji="1" lang="en-US" altLang="ja-JP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DX</a:t>
            </a:r>
            <a:endParaRPr kumimoji="1" lang="ja-JP" altLang="en-US" sz="11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+mn-cs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0866E46-9697-460A-92A4-50D3895B0E56}"/>
              </a:ext>
            </a:extLst>
          </p:cNvPr>
          <p:cNvSpPr txBox="1"/>
          <p:nvPr/>
        </p:nvSpPr>
        <p:spPr>
          <a:xfrm>
            <a:off x="5919444" y="1803950"/>
            <a:ext cx="3508461" cy="667153"/>
          </a:xfrm>
          <a:prstGeom prst="rect">
            <a:avLst/>
          </a:prstGeom>
          <a:noFill/>
          <a:ln>
            <a:noFill/>
          </a:ln>
        </p:spPr>
        <p:txBody>
          <a:bodyPr wrap="square" lIns="144000" anchor="t">
            <a:noAutofit/>
          </a:bodyPr>
          <a:lstStyle>
            <a:defPPr>
              <a:defRPr lang="en-US"/>
            </a:defPPr>
            <a:lvl1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sz="2400" b="1" i="0" u="none" strike="noStrike" kern="0" cap="none" spc="0" normalizeH="0" baseline="0">
                <a:ln>
                  <a:noFill/>
                </a:ln>
                <a:solidFill>
                  <a:srgbClr val="07B255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</a:lstStyle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endParaRPr kumimoji="0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4ACC415E-0C3A-4193-960B-9D37F5B8E2D1}"/>
              </a:ext>
            </a:extLst>
          </p:cNvPr>
          <p:cNvGrpSpPr/>
          <p:nvPr/>
        </p:nvGrpSpPr>
        <p:grpSpPr>
          <a:xfrm>
            <a:off x="4899042" y="1399637"/>
            <a:ext cx="1662440" cy="243520"/>
            <a:chOff x="528309" y="3016181"/>
            <a:chExt cx="1662440" cy="243520"/>
          </a:xfrm>
        </p:grpSpPr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5C1C9F4C-6809-49C2-8416-5C1BD245183E}"/>
                </a:ext>
              </a:extLst>
            </p:cNvPr>
            <p:cNvSpPr/>
            <p:nvPr/>
          </p:nvSpPr>
          <p:spPr>
            <a:xfrm>
              <a:off x="528309" y="3016181"/>
              <a:ext cx="90691" cy="243520"/>
            </a:xfrm>
            <a:prstGeom prst="rect">
              <a:avLst/>
            </a:prstGeom>
            <a:solidFill>
              <a:srgbClr val="246A62"/>
            </a:solidFill>
            <a:ln w="9525" cap="flat" cmpd="sng" algn="ctr">
              <a:solidFill>
                <a:srgbClr val="246A62"/>
              </a:solidFill>
              <a:prstDash val="solid"/>
            </a:ln>
            <a:effectLst/>
          </p:spPr>
          <p:txBody>
            <a:bodyPr lIns="288000" tIns="72000" rIns="72000" bIns="72000" rtlCol="0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48B01DE8-0073-4E19-89A2-D8F856F70CEE}"/>
                </a:ext>
              </a:extLst>
            </p:cNvPr>
            <p:cNvSpPr txBox="1"/>
            <p:nvPr/>
          </p:nvSpPr>
          <p:spPr>
            <a:xfrm>
              <a:off x="672705" y="3045608"/>
              <a:ext cx="1518044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達成目標及び評価指標</a:t>
              </a:r>
              <a:endParaRPr kumimoji="1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</p:txBody>
        </p:sp>
      </p:grp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D5816A6-C955-4E37-AA47-880422A32B03}"/>
              </a:ext>
            </a:extLst>
          </p:cNvPr>
          <p:cNvSpPr/>
          <p:nvPr/>
        </p:nvSpPr>
        <p:spPr>
          <a:xfrm>
            <a:off x="4877204" y="1803950"/>
            <a:ext cx="972000" cy="597632"/>
          </a:xfrm>
          <a:prstGeom prst="rect">
            <a:avLst/>
          </a:prstGeom>
          <a:solidFill>
            <a:srgbClr val="246A62"/>
          </a:solidFill>
          <a:ln w="9525" cap="flat" cmpd="sng" algn="ctr">
            <a:solidFill>
              <a:srgbClr val="246A62"/>
            </a:solidFill>
            <a:prstDash val="solid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2030</a:t>
            </a:r>
            <a:r>
              <a:rPr kumimoji="1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年までの</a:t>
            </a:r>
            <a:endParaRPr kumimoji="1" lang="en-US" altLang="ja-JP" sz="11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達成目標</a:t>
            </a:r>
            <a:br>
              <a:rPr kumimoji="1" lang="en-US" altLang="ja-JP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</a:br>
            <a:r>
              <a:rPr kumimoji="1" lang="en-US" altLang="ja-JP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(KGI)</a:t>
            </a:r>
            <a:endParaRPr kumimoji="1" lang="ja-JP" altLang="en-US" sz="11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+mn-cs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BA220FD-B435-005C-C65D-0C2CE79061D6}"/>
              </a:ext>
            </a:extLst>
          </p:cNvPr>
          <p:cNvSpPr txBox="1"/>
          <p:nvPr/>
        </p:nvSpPr>
        <p:spPr>
          <a:xfrm>
            <a:off x="5919255" y="2459838"/>
            <a:ext cx="3552309" cy="471056"/>
          </a:xfrm>
          <a:prstGeom prst="rect">
            <a:avLst/>
          </a:prstGeom>
          <a:noFill/>
          <a:ln>
            <a:noFill/>
          </a:ln>
        </p:spPr>
        <p:txBody>
          <a:bodyPr wrap="square" lIns="144000" anchor="t">
            <a:noAutofit/>
          </a:bodyPr>
          <a:lstStyle>
            <a:defPPr>
              <a:defRPr lang="en-US"/>
            </a:defPPr>
            <a:lvl1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sz="1400" b="1" i="0" u="none" strike="noStrike" kern="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</a:lstStyle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endParaRPr kumimoji="0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2CE21497-76B9-21C1-847E-14FA011DEE90}"/>
              </a:ext>
            </a:extLst>
          </p:cNvPr>
          <p:cNvSpPr/>
          <p:nvPr/>
        </p:nvSpPr>
        <p:spPr>
          <a:xfrm>
            <a:off x="4877204" y="2451887"/>
            <a:ext cx="972000" cy="504000"/>
          </a:xfrm>
          <a:prstGeom prst="rect">
            <a:avLst/>
          </a:prstGeom>
          <a:solidFill>
            <a:srgbClr val="246A62"/>
          </a:solidFill>
          <a:ln w="9525" cap="flat" cmpd="sng" algn="ctr">
            <a:solidFill>
              <a:srgbClr val="246A62"/>
            </a:solidFill>
            <a:prstDash val="solid"/>
          </a:ln>
          <a:effectLst/>
        </p:spPr>
        <p:txBody>
          <a:bodyPr lIns="36000" tIns="36000" rIns="36000" bIns="36000" rtlCol="0" anchor="ctr" anchorCtr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アウトカムの</a:t>
            </a:r>
            <a:endParaRPr kumimoji="1" lang="en-US" altLang="ja-JP" sz="11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視点</a:t>
            </a: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00BE70BE-226F-4920-BAEA-A0B5784EC86F}"/>
              </a:ext>
            </a:extLst>
          </p:cNvPr>
          <p:cNvGrpSpPr/>
          <p:nvPr/>
        </p:nvGrpSpPr>
        <p:grpSpPr>
          <a:xfrm>
            <a:off x="462213" y="1401153"/>
            <a:ext cx="1179936" cy="243520"/>
            <a:chOff x="528309" y="3016181"/>
            <a:chExt cx="1179936" cy="243520"/>
          </a:xfrm>
        </p:grpSpPr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B74E5BFA-652F-4275-B129-AA30675A9E59}"/>
                </a:ext>
              </a:extLst>
            </p:cNvPr>
            <p:cNvSpPr/>
            <p:nvPr/>
          </p:nvSpPr>
          <p:spPr>
            <a:xfrm>
              <a:off x="528309" y="3016181"/>
              <a:ext cx="90691" cy="243520"/>
            </a:xfrm>
            <a:prstGeom prst="rect">
              <a:avLst/>
            </a:prstGeom>
            <a:solidFill>
              <a:srgbClr val="246A62"/>
            </a:solidFill>
            <a:ln w="9525" cap="flat" cmpd="sng" algn="ctr">
              <a:solidFill>
                <a:srgbClr val="246A62"/>
              </a:solidFill>
              <a:prstDash val="solid"/>
            </a:ln>
            <a:effectLst/>
          </p:spPr>
          <p:txBody>
            <a:bodyPr lIns="288000" tIns="72000" rIns="72000" bIns="72000" rtlCol="0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19AF96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28DCFC43-8E2F-4EBB-BB8F-BF33FC58D023}"/>
                </a:ext>
              </a:extLst>
            </p:cNvPr>
            <p:cNvSpPr txBox="1"/>
            <p:nvPr/>
          </p:nvSpPr>
          <p:spPr>
            <a:xfrm>
              <a:off x="672705" y="3045608"/>
              <a:ext cx="1035540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施策概要と効果</a:t>
              </a:r>
              <a:endParaRPr kumimoji="1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</p:txBody>
        </p:sp>
      </p:grp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2EFA0D62-4279-BF42-B32B-B407D9823FCF}"/>
              </a:ext>
            </a:extLst>
          </p:cNvPr>
          <p:cNvSpPr/>
          <p:nvPr/>
        </p:nvSpPr>
        <p:spPr>
          <a:xfrm>
            <a:off x="544967" y="5717363"/>
            <a:ext cx="3934823" cy="1048439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lIns="29250" tIns="29250" rIns="29250" bIns="29250" rtlCol="0" anchor="t">
            <a:noAutofit/>
          </a:bodyPr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88"/>
              </a:spcAft>
              <a:buClrTx/>
              <a:buSzTx/>
              <a:buFontTx/>
              <a:buNone/>
              <a:tabLst>
                <a:tab pos="294084" algn="l"/>
              </a:tabLst>
              <a:defRPr/>
            </a:pP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+mn-cs"/>
            </a:endParaRPr>
          </a:p>
        </p:txBody>
      </p: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08D24DE7-A3CB-F632-63FB-983FCF13A3D7}"/>
              </a:ext>
            </a:extLst>
          </p:cNvPr>
          <p:cNvGrpSpPr/>
          <p:nvPr/>
        </p:nvGrpSpPr>
        <p:grpSpPr>
          <a:xfrm>
            <a:off x="432642" y="3702454"/>
            <a:ext cx="750323" cy="185218"/>
            <a:chOff x="537935" y="7724278"/>
            <a:chExt cx="750323" cy="185218"/>
          </a:xfrm>
        </p:grpSpPr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82DB1EFB-130C-DA87-1717-746C35B62291}"/>
                </a:ext>
              </a:extLst>
            </p:cNvPr>
            <p:cNvSpPr/>
            <p:nvPr/>
          </p:nvSpPr>
          <p:spPr>
            <a:xfrm>
              <a:off x="537935" y="7724278"/>
              <a:ext cx="71162" cy="184666"/>
            </a:xfrm>
            <a:prstGeom prst="rect">
              <a:avLst/>
            </a:prstGeom>
            <a:solidFill>
              <a:srgbClr val="246A62"/>
            </a:solidFill>
            <a:ln w="9525" cap="flat" cmpd="sng" algn="ctr">
              <a:solidFill>
                <a:srgbClr val="246A62"/>
              </a:solidFill>
              <a:prstDash val="solid"/>
            </a:ln>
            <a:effectLst/>
          </p:spPr>
          <p:txBody>
            <a:bodyPr lIns="288000" tIns="72000" rIns="72000" bIns="72000" rtlCol="0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7AD056BB-0A27-227E-BA45-E663E84F85C3}"/>
                </a:ext>
              </a:extLst>
            </p:cNvPr>
            <p:cNvSpPr txBox="1"/>
            <p:nvPr/>
          </p:nvSpPr>
          <p:spPr>
            <a:xfrm>
              <a:off x="672705" y="7724830"/>
              <a:ext cx="615553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取組実績</a:t>
              </a:r>
              <a:endParaRPr kumimoji="1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</p:txBody>
        </p:sp>
      </p:grp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19D623C-BE20-A6C2-5074-133FB0408F50}"/>
              </a:ext>
            </a:extLst>
          </p:cNvPr>
          <p:cNvSpPr/>
          <p:nvPr/>
        </p:nvSpPr>
        <p:spPr>
          <a:xfrm>
            <a:off x="462214" y="1656269"/>
            <a:ext cx="4166484" cy="636549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lIns="36000" tIns="36000" rIns="36000" bIns="36000" rtlCol="0" anchor="t">
            <a:noAutofit/>
          </a:bodyPr>
          <a:lstStyle/>
          <a:p>
            <a:pPr marL="171450" marR="0" lvl="2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京橋駅周辺において、道路、広場等の都市基盤施設の整備検討を行うにあたり、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3D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都市モデルを活用し、整備内容の実現性検証を行う。</a:t>
            </a:r>
          </a:p>
          <a:p>
            <a:pPr marL="171450" marR="0" lvl="2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都市構造が立体的で複雑な地域における、都市基盤施設の整備検討のモデルケースとなることをめざす。</a:t>
            </a:r>
          </a:p>
          <a:p>
            <a:pPr marL="171450" marR="0" lvl="2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これにより、都市基盤施設の整備内容の可視化、及び行政意思決定の補助、アカウンタビリティの向上、関係者協議の深度化が期待できる。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A752562-08F9-531A-5323-CF2661AF922E}"/>
              </a:ext>
            </a:extLst>
          </p:cNvPr>
          <p:cNvSpPr/>
          <p:nvPr/>
        </p:nvSpPr>
        <p:spPr>
          <a:xfrm>
            <a:off x="408509" y="3893728"/>
            <a:ext cx="4166484" cy="302155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lIns="36000" tIns="36000" rIns="36000" bIns="36000" rtlCol="0" anchor="t">
            <a:noAutofit/>
          </a:bodyPr>
          <a:lstStyle/>
          <a:p>
            <a:pPr marL="171450" marR="0" lvl="2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3D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データのオープンデータ化の実施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（</a:t>
            </a:r>
            <a:r>
              <a:rPr kumimoji="0" lang="ja-JP" altLang="en-US" sz="1100" b="0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令和６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年</a:t>
            </a:r>
            <a:r>
              <a:rPr kumimoji="0" lang="ja-JP" altLang="en-US" sz="1100" b="0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３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月）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  <a:p>
            <a:pPr marL="171450" marR="0" lvl="2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  <a:p>
            <a:pPr marL="171450" marR="0" lvl="2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  <a:p>
            <a:pPr marL="171450" marR="0" lvl="2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  <a:p>
            <a:pPr marL="171450" marR="0" lvl="2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</p:txBody>
      </p:sp>
      <p:sp>
        <p:nvSpPr>
          <p:cNvPr id="28" name="テキスト ボックス 6">
            <a:extLst>
              <a:ext uri="{FF2B5EF4-FFF2-40B4-BE49-F238E27FC236}">
                <a16:creationId xmlns:a16="http://schemas.microsoft.com/office/drawing/2014/main" id="{4E094A43-D8DD-9ED5-AA67-BB0CFCF474BE}"/>
              </a:ext>
            </a:extLst>
          </p:cNvPr>
          <p:cNvSpPr txBox="1"/>
          <p:nvPr/>
        </p:nvSpPr>
        <p:spPr bwMode="auto">
          <a:xfrm>
            <a:off x="1410364" y="5941420"/>
            <a:ext cx="3384676" cy="23191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29" tIns="46800" rIns="91429" bIns="45715" rtlCol="0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400" b="1" kern="12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400" b="1" kern="12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400" b="1" kern="12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400" b="1" kern="12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出典：</a:t>
            </a:r>
            <a:r>
              <a:rPr lang="en-US" altLang="ja-JP" sz="900" b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G</a:t>
            </a:r>
            <a:r>
              <a:rPr lang="ja-JP" altLang="en-US" sz="900" b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空間情報センター</a:t>
            </a:r>
            <a:r>
              <a:rPr lang="en-US" altLang="ja-JP" sz="900" b="0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,</a:t>
            </a:r>
            <a:r>
              <a:rPr lang="ja-JP" altLang="en-US" sz="900" dirty="0">
                <a:latin typeface="+mn-lt"/>
                <a:hlinkClick r:id="rId3"/>
              </a:rPr>
              <a:t>データセット </a:t>
            </a:r>
            <a:r>
              <a:rPr lang="en-US" altLang="ja-JP" sz="900" dirty="0">
                <a:latin typeface="+mn-lt"/>
                <a:hlinkClick r:id="rId3"/>
              </a:rPr>
              <a:t>(geospatial.jp)</a:t>
            </a:r>
            <a:r>
              <a:rPr lang="ja-JP" altLang="en-US" sz="900" b="0" dirty="0">
                <a:solidFill>
                  <a:schemeClr val="tx1"/>
                </a:solidFill>
                <a:latin typeface="+mn-lt"/>
                <a:ea typeface="+mn-ea"/>
              </a:rPr>
              <a:t>（</a:t>
            </a:r>
            <a:r>
              <a:rPr lang="en-US" altLang="ja-JP" sz="900" b="0" dirty="0">
                <a:solidFill>
                  <a:schemeClr val="tx1"/>
                </a:solidFill>
                <a:latin typeface="+mn-lt"/>
                <a:ea typeface="+mn-ea"/>
              </a:rPr>
              <a:t>URL</a:t>
            </a:r>
            <a:r>
              <a:rPr lang="ja-JP" altLang="en-US" sz="800" b="0" dirty="0">
                <a:solidFill>
                  <a:schemeClr val="tx1"/>
                </a:solidFill>
                <a:latin typeface="+mn-ea"/>
                <a:ea typeface="+mn-ea"/>
              </a:rPr>
              <a:t>）</a:t>
            </a:r>
            <a:endParaRPr lang="en-US" altLang="ja-JP" sz="9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546CB447-5F91-69DA-9DE1-0D4784DAB1C5}"/>
              </a:ext>
            </a:extLst>
          </p:cNvPr>
          <p:cNvSpPr txBox="1"/>
          <p:nvPr/>
        </p:nvSpPr>
        <p:spPr>
          <a:xfrm>
            <a:off x="5919444" y="1803950"/>
            <a:ext cx="3552120" cy="645860"/>
          </a:xfrm>
          <a:prstGeom prst="rect">
            <a:avLst/>
          </a:prstGeom>
          <a:noFill/>
          <a:ln>
            <a:noFill/>
          </a:ln>
        </p:spPr>
        <p:txBody>
          <a:bodyPr wrap="square" lIns="144000" anchor="t">
            <a:noAutofit/>
          </a:bodyPr>
          <a:lstStyle>
            <a:defPPr>
              <a:defRPr lang="en-US"/>
            </a:defPPr>
            <a:lvl1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sz="2400" b="1" i="0" u="none" strike="noStrike" kern="0" cap="none" spc="0" normalizeH="0" baseline="0">
                <a:ln>
                  <a:noFill/>
                </a:ln>
                <a:solidFill>
                  <a:srgbClr val="07B255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</a:lstStyle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官民の基盤整備や開発計画において、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3D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データを活用した検討が進められていること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7D01F213-0810-EE08-73B2-6D4649E3591A}"/>
              </a:ext>
            </a:extLst>
          </p:cNvPr>
          <p:cNvSpPr txBox="1"/>
          <p:nvPr/>
        </p:nvSpPr>
        <p:spPr>
          <a:xfrm>
            <a:off x="5919255" y="2484005"/>
            <a:ext cx="3254206" cy="797208"/>
          </a:xfrm>
          <a:prstGeom prst="rect">
            <a:avLst/>
          </a:prstGeom>
          <a:noFill/>
          <a:ln>
            <a:noFill/>
          </a:ln>
        </p:spPr>
        <p:txBody>
          <a:bodyPr wrap="square" lIns="144000" anchor="t">
            <a:noAutofit/>
          </a:bodyPr>
          <a:lstStyle>
            <a:defPPr>
              <a:defRPr lang="en-US"/>
            </a:defPPr>
            <a:lvl1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sz="1400" b="1" i="0" u="none" strike="noStrike" kern="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</a:lstStyle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整備内容の可視化によるイメージ共有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86383366-D28B-30B6-5073-ADF6C9573CF0}"/>
              </a:ext>
            </a:extLst>
          </p:cNvPr>
          <p:cNvGrpSpPr/>
          <p:nvPr/>
        </p:nvGrpSpPr>
        <p:grpSpPr>
          <a:xfrm>
            <a:off x="4898912" y="4370991"/>
            <a:ext cx="872159" cy="243520"/>
            <a:chOff x="528309" y="7695403"/>
            <a:chExt cx="872159" cy="243520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A9A627BF-0426-20CA-C173-5AEAE4DE51AA}"/>
                </a:ext>
              </a:extLst>
            </p:cNvPr>
            <p:cNvSpPr/>
            <p:nvPr/>
          </p:nvSpPr>
          <p:spPr>
            <a:xfrm>
              <a:off x="528309" y="7695403"/>
              <a:ext cx="90691" cy="243520"/>
            </a:xfrm>
            <a:prstGeom prst="rect">
              <a:avLst/>
            </a:prstGeom>
            <a:solidFill>
              <a:srgbClr val="246A62"/>
            </a:solidFill>
            <a:ln w="9525" cap="flat" cmpd="sng" algn="ctr">
              <a:solidFill>
                <a:srgbClr val="246A62"/>
              </a:solidFill>
              <a:prstDash val="solid"/>
            </a:ln>
            <a:effectLst/>
          </p:spPr>
          <p:txBody>
            <a:bodyPr lIns="288000" tIns="72000" rIns="72000" bIns="72000" rtlCol="0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E432105-60AE-AF1B-F0C8-2F2A366EC66C}"/>
                </a:ext>
              </a:extLst>
            </p:cNvPr>
            <p:cNvSpPr txBox="1"/>
            <p:nvPr/>
          </p:nvSpPr>
          <p:spPr>
            <a:xfrm>
              <a:off x="672705" y="7724830"/>
              <a:ext cx="727763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成果と総括</a:t>
              </a:r>
              <a:endParaRPr kumimoji="1" lang="en-US" altLang="ja-JP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4B890DF-5747-A049-42AC-21BB9C812E2D}"/>
              </a:ext>
            </a:extLst>
          </p:cNvPr>
          <p:cNvSpPr/>
          <p:nvPr/>
        </p:nvSpPr>
        <p:spPr>
          <a:xfrm>
            <a:off x="5077289" y="5417125"/>
            <a:ext cx="4010054" cy="302155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lIns="36000" tIns="36000" rIns="36000" bIns="36000" rtlCol="0" anchor="t">
            <a:noAutofit/>
          </a:bodyPr>
          <a:lstStyle/>
          <a:p>
            <a:pPr marL="171450" marR="0" lvl="2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r>
              <a:rPr kumimoji="0" lang="ja-JP" altLang="en-US" sz="1100" b="0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オープンデータ化した、京橋駅周辺の現況を再現した</a:t>
            </a:r>
            <a:r>
              <a:rPr kumimoji="0" lang="en-US" altLang="ja-JP" sz="1100" b="0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3D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データが、官民の基盤整備や開発計画において活用されるよう努めていく。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  <a:p>
            <a:pPr marL="171450" marR="0" lvl="2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  <a:p>
            <a:pPr marL="171450" marR="0" lvl="2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  <a:p>
            <a:pPr marL="171450" marR="0" lvl="2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  <a:p>
            <a:pPr marL="171450" marR="0" lvl="2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</p:txBody>
      </p:sp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67AA789D-1BE9-8E9C-8214-70CE774AF3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327427"/>
              </p:ext>
            </p:extLst>
          </p:nvPr>
        </p:nvGraphicFramePr>
        <p:xfrm>
          <a:off x="5483369" y="560623"/>
          <a:ext cx="3977622" cy="2550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2937">
                  <a:extLst>
                    <a:ext uri="{9D8B030D-6E8A-4147-A177-3AD203B41FA5}">
                      <a16:colId xmlns:a16="http://schemas.microsoft.com/office/drawing/2014/main" val="3848873962"/>
                    </a:ext>
                  </a:extLst>
                </a:gridCol>
                <a:gridCol w="662937">
                  <a:extLst>
                    <a:ext uri="{9D8B030D-6E8A-4147-A177-3AD203B41FA5}">
                      <a16:colId xmlns:a16="http://schemas.microsoft.com/office/drawing/2014/main" val="1308159034"/>
                    </a:ext>
                  </a:extLst>
                </a:gridCol>
                <a:gridCol w="662937">
                  <a:extLst>
                    <a:ext uri="{9D8B030D-6E8A-4147-A177-3AD203B41FA5}">
                      <a16:colId xmlns:a16="http://schemas.microsoft.com/office/drawing/2014/main" val="917241711"/>
                    </a:ext>
                  </a:extLst>
                </a:gridCol>
                <a:gridCol w="662937">
                  <a:extLst>
                    <a:ext uri="{9D8B030D-6E8A-4147-A177-3AD203B41FA5}">
                      <a16:colId xmlns:a16="http://schemas.microsoft.com/office/drawing/2014/main" val="1292306082"/>
                    </a:ext>
                  </a:extLst>
                </a:gridCol>
                <a:gridCol w="662937">
                  <a:extLst>
                    <a:ext uri="{9D8B030D-6E8A-4147-A177-3AD203B41FA5}">
                      <a16:colId xmlns:a16="http://schemas.microsoft.com/office/drawing/2014/main" val="3881269797"/>
                    </a:ext>
                  </a:extLst>
                </a:gridCol>
                <a:gridCol w="662937">
                  <a:extLst>
                    <a:ext uri="{9D8B030D-6E8A-4147-A177-3AD203B41FA5}">
                      <a16:colId xmlns:a16="http://schemas.microsoft.com/office/drawing/2014/main" val="1072445960"/>
                    </a:ext>
                  </a:extLst>
                </a:gridCol>
              </a:tblGrid>
              <a:tr h="255074">
                <a:tc>
                  <a:txBody>
                    <a:bodyPr/>
                    <a:lstStyle/>
                    <a:p>
                      <a:pPr marL="0" marR="0" lvl="0" indent="0" algn="ctr" defTabSz="3337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900" b="1" kern="0" spc="0" dirty="0">
                          <a:solidFill>
                            <a:schemeClr val="bg1"/>
                          </a:solidFill>
                          <a:latin typeface="+mn-lt"/>
                          <a:ea typeface="Yu Gothic UI" panose="020B0500000000000000" pitchFamily="50" charset="-128"/>
                          <a:cs typeface="ＭＳ Ｐゴシック" panose="020B0600070205080204" pitchFamily="50" charset="-128"/>
                          <a:sym typeface="Helvetica Light"/>
                        </a:rPr>
                        <a:t>サービス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</a:rPr>
                        <a:t>あんしん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6A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</a:rPr>
                        <a:t>つながり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</a:rPr>
                        <a:t>にぎわい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</a:rPr>
                        <a:t>やさしさ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</a:rPr>
                        <a:t>しごと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46A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901069"/>
                  </a:ext>
                </a:extLst>
              </a:tr>
            </a:tbl>
          </a:graphicData>
        </a:graphic>
      </p:graphicFrame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F21ABEE6-4708-9425-EFCD-1277F5E09DCD}"/>
              </a:ext>
            </a:extLst>
          </p:cNvPr>
          <p:cNvGrpSpPr/>
          <p:nvPr/>
        </p:nvGrpSpPr>
        <p:grpSpPr>
          <a:xfrm>
            <a:off x="4905935" y="3707317"/>
            <a:ext cx="759949" cy="243520"/>
            <a:chOff x="528309" y="7695403"/>
            <a:chExt cx="759949" cy="243520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0E1C1283-CA76-6ABA-1CB3-A79D0A1395ED}"/>
                </a:ext>
              </a:extLst>
            </p:cNvPr>
            <p:cNvSpPr/>
            <p:nvPr/>
          </p:nvSpPr>
          <p:spPr>
            <a:xfrm>
              <a:off x="528309" y="7695403"/>
              <a:ext cx="90691" cy="243520"/>
            </a:xfrm>
            <a:prstGeom prst="rect">
              <a:avLst/>
            </a:prstGeom>
            <a:solidFill>
              <a:srgbClr val="246A62"/>
            </a:solidFill>
            <a:ln w="9525" cap="flat" cmpd="sng" algn="ctr">
              <a:solidFill>
                <a:srgbClr val="246A62"/>
              </a:solidFill>
              <a:prstDash val="solid"/>
            </a:ln>
            <a:effectLst/>
          </p:spPr>
          <p:txBody>
            <a:bodyPr lIns="288000" tIns="72000" rIns="72000" bIns="72000" rtlCol="0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62DC3A62-5AF1-FBB9-CFE2-4DFC0100299C}"/>
                </a:ext>
              </a:extLst>
            </p:cNvPr>
            <p:cNvSpPr txBox="1"/>
            <p:nvPr/>
          </p:nvSpPr>
          <p:spPr>
            <a:xfrm>
              <a:off x="672705" y="7724830"/>
              <a:ext cx="615553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取組期間</a:t>
              </a:r>
              <a:endParaRPr kumimoji="1" lang="en-US" altLang="ja-JP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</p:txBody>
        </p:sp>
      </p:grp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CC64E87-3C12-61BD-99AC-9E6000CCC57B}"/>
              </a:ext>
            </a:extLst>
          </p:cNvPr>
          <p:cNvSpPr/>
          <p:nvPr/>
        </p:nvSpPr>
        <p:spPr>
          <a:xfrm>
            <a:off x="5050331" y="3975952"/>
            <a:ext cx="4010054" cy="302155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lIns="36000" tIns="36000" rIns="36000" bIns="36000" rtlCol="0" anchor="t">
            <a:noAutofit/>
          </a:bodyPr>
          <a:lstStyle/>
          <a:p>
            <a:pPr marL="0" marR="0" lvl="2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>
                <a:tab pos="361950" algn="l"/>
              </a:tabLst>
              <a:defRPr/>
            </a:pP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2023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年度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  <a:p>
            <a:pPr marL="171450" marR="0" lvl="2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  <a:p>
            <a:pPr marL="171450" marR="0" lvl="2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  <a:p>
            <a:pPr marL="171450" marR="0" lvl="2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C10181F7-B22E-45FF-928B-B1B7A703D0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509" y="4194910"/>
            <a:ext cx="4079224" cy="1688851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B065E96-D55E-2385-6040-082357C0C6F3}"/>
              </a:ext>
            </a:extLst>
          </p:cNvPr>
          <p:cNvSpPr/>
          <p:nvPr/>
        </p:nvSpPr>
        <p:spPr>
          <a:xfrm>
            <a:off x="408509" y="6157230"/>
            <a:ext cx="5074860" cy="302155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lIns="36000" tIns="36000" rIns="36000" bIns="36000" rtlCol="0" anchor="t">
            <a:noAutofit/>
          </a:bodyPr>
          <a:lstStyle/>
          <a:p>
            <a:pPr marL="171450" lvl="2" indent="-171450" defTabSz="914400">
              <a:lnSpc>
                <a:spcPts val="14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3D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データを活用した道路等の都市基盤施設の整備検討の実施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（令和６年３月）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  <a:p>
            <a:pPr marL="171450" marR="0" lvl="2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  <a:p>
            <a:pPr marL="0" marR="0" lvl="1" indent="-45720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  <a:p>
            <a:pPr marL="171450" marR="0" lvl="2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  <a:p>
            <a:pPr marL="171450" marR="0" lvl="2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  <a:p>
            <a:pPr marL="171450" marR="0" lvl="2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  <a:p>
            <a:pPr marL="171450" marR="0" lvl="2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A2ED054-B9A3-59A6-F4DE-F98DF4BA1E9A}"/>
              </a:ext>
            </a:extLst>
          </p:cNvPr>
          <p:cNvSpPr/>
          <p:nvPr/>
        </p:nvSpPr>
        <p:spPr>
          <a:xfrm>
            <a:off x="5043308" y="4707395"/>
            <a:ext cx="4078017" cy="53589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lIns="36000" tIns="36000" rIns="36000" bIns="36000" rtlCol="0" anchor="t">
            <a:noAutofit/>
          </a:bodyPr>
          <a:lstStyle/>
          <a:p>
            <a:pPr marL="171450" lvl="2" indent="-171450" defTabSz="9144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都市構造が立体的で複雑な地域に</a:t>
            </a:r>
            <a:r>
              <a:rPr lang="ja-JP" altLang="en-US" sz="1100" dirty="0">
                <a:latin typeface="Avenir Next LT Pro"/>
                <a:ea typeface="Yu Gothic UI" panose="020B0500000000000000" pitchFamily="50" charset="-128"/>
              </a:rPr>
              <a:t>おいて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、都市基盤施設の整備内容の可視化等を行った結果、既存施設との位置関係や干渉の有無等を３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D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で把握するなど、３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D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データを活用した検討が進められている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。</a:t>
            </a:r>
          </a:p>
          <a:p>
            <a:pPr marL="171450" lvl="2" indent="-171450" defTabSz="9144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361950" algn="l"/>
              </a:tabLst>
              <a:defRPr/>
            </a:pPr>
            <a:endParaRPr kumimoji="0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  <a:p>
            <a:pPr marL="0" marR="0" lvl="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>
                <a:tab pos="361950" algn="l"/>
              </a:tabLst>
              <a:defRPr/>
            </a:pPr>
            <a:endParaRPr kumimoji="0" lang="ja-JP" altLang="en-US" sz="1100" b="0" i="0" u="none" strike="sng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6A5921A-AE3C-32B0-3912-307D2DCA754E}"/>
              </a:ext>
            </a:extLst>
          </p:cNvPr>
          <p:cNvSpPr txBox="1"/>
          <p:nvPr/>
        </p:nvSpPr>
        <p:spPr>
          <a:xfrm>
            <a:off x="252703" y="1012743"/>
            <a:ext cx="2471836" cy="313415"/>
          </a:xfrm>
          <a:prstGeom prst="rect">
            <a:avLst/>
          </a:prstGeom>
          <a:solidFill>
            <a:srgbClr val="246A62"/>
          </a:solidFill>
          <a:ln>
            <a:noFill/>
          </a:ln>
        </p:spPr>
        <p:txBody>
          <a:bodyPr wrap="square" lIns="144000" anchor="t">
            <a:noAutofit/>
          </a:bodyPr>
          <a:lstStyle>
            <a:defPPr>
              <a:defRPr lang="en-US"/>
            </a:defPPr>
            <a:lvl1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sz="1400" b="1" i="0" u="none" strike="noStrike" kern="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</a:lstStyle>
          <a:p>
            <a:pPr marL="0" marR="0" lvl="2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>
                <a:tab pos="361950" algn="l"/>
              </a:tabLst>
              <a:defRPr/>
            </a:pP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venir Next LT Pro"/>
                <a:ea typeface="Yu Gothic UI" panose="020B0500000000000000" pitchFamily="50" charset="-128"/>
                <a:cs typeface="+mn-cs"/>
              </a:rPr>
              <a:t>施策概要等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1CC88559-C07D-A555-F617-BA0BCDB912EF}"/>
              </a:ext>
            </a:extLst>
          </p:cNvPr>
          <p:cNvSpPr txBox="1"/>
          <p:nvPr/>
        </p:nvSpPr>
        <p:spPr>
          <a:xfrm>
            <a:off x="252702" y="3321794"/>
            <a:ext cx="2439614" cy="307588"/>
          </a:xfrm>
          <a:prstGeom prst="rect">
            <a:avLst/>
          </a:prstGeom>
          <a:solidFill>
            <a:srgbClr val="246A62"/>
          </a:solidFill>
          <a:ln>
            <a:noFill/>
          </a:ln>
        </p:spPr>
        <p:txBody>
          <a:bodyPr wrap="square" lIns="144000" anchor="t">
            <a:noAutofit/>
          </a:bodyPr>
          <a:lstStyle>
            <a:defPPr>
              <a:defRPr lang="en-US"/>
            </a:defPPr>
            <a:lvl1pPr marR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sz="1400" b="1" i="0" u="none" strike="noStrike" kern="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</a:lstStyle>
          <a:p>
            <a:pPr marL="0" marR="0" lvl="2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>
                <a:tab pos="361950" algn="l"/>
              </a:tabLst>
              <a:defRPr/>
            </a:pPr>
            <a:r>
              <a:rPr lang="ja-JP" altLang="en-US" sz="1600" b="1" dirty="0">
                <a:solidFill>
                  <a:schemeClr val="bg1"/>
                </a:solidFill>
                <a:latin typeface="Avenir Next LT Pro"/>
                <a:ea typeface="Yu Gothic UI" panose="020B0500000000000000" pitchFamily="50" charset="-128"/>
              </a:rPr>
              <a:t>取組実績等</a:t>
            </a:r>
            <a:endParaRPr kumimoji="0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venir Next LT Pro"/>
              <a:ea typeface="Yu Gothic UI" panose="020B0500000000000000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97954FF-36CB-356E-ACB2-607D1B458D87}"/>
              </a:ext>
            </a:extLst>
          </p:cNvPr>
          <p:cNvSpPr/>
          <p:nvPr/>
        </p:nvSpPr>
        <p:spPr>
          <a:xfrm>
            <a:off x="263356" y="3629381"/>
            <a:ext cx="9208208" cy="2830004"/>
          </a:xfrm>
          <a:prstGeom prst="rect">
            <a:avLst/>
          </a:prstGeom>
          <a:noFill/>
          <a:ln>
            <a:solidFill>
              <a:srgbClr val="246A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スライド番号プレースホルダー 2">
            <a:extLst>
              <a:ext uri="{FF2B5EF4-FFF2-40B4-BE49-F238E27FC236}">
                <a16:creationId xmlns:a16="http://schemas.microsoft.com/office/drawing/2014/main" id="{1CD23011-8727-B392-155A-4CF969F81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95919" y="6497847"/>
            <a:ext cx="2228850" cy="206375"/>
          </a:xfrm>
        </p:spPr>
        <p:txBody>
          <a:bodyPr/>
          <a:lstStyle/>
          <a:p>
            <a:pPr defTabSz="914400">
              <a:defRPr/>
            </a:pPr>
            <a:fld id="{15E707BA-883C-4D78-8419-4B7DEB3F4E9F}" type="slidenum">
              <a:rPr kumimoji="1" lang="en-GB">
                <a:solidFill>
                  <a:prstClr val="black">
                    <a:tint val="75000"/>
                  </a:prstClr>
                </a:solidFill>
                <a:latin typeface="Avenir Next LT Pro"/>
                <a:ea typeface="Yu Gothic UI"/>
              </a:rPr>
              <a:pPr defTabSz="914400">
                <a:defRPr/>
              </a:pPr>
              <a:t>5</a:t>
            </a:fld>
            <a:endParaRPr kumimoji="1" lang="en-GB">
              <a:solidFill>
                <a:prstClr val="black">
                  <a:tint val="75000"/>
                </a:prstClr>
              </a:solidFill>
              <a:latin typeface="Avenir Next LT Pro"/>
              <a:ea typeface="Yu Gothic UI"/>
            </a:endParaRPr>
          </a:p>
        </p:txBody>
      </p:sp>
    </p:spTree>
    <p:extLst>
      <p:ext uri="{BB962C8B-B14F-4D97-AF65-F5344CB8AC3E}">
        <p14:creationId xmlns:p14="http://schemas.microsoft.com/office/powerpoint/2010/main" val="2871411612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3">
      <a:majorFont>
        <a:latin typeface="Avenir Next LT Pro Demi"/>
        <a:ea typeface="Yu Gothic UI"/>
        <a:cs typeface=""/>
      </a:majorFont>
      <a:minorFont>
        <a:latin typeface="Avenir Next LT Pro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1E43B"/>
        </a:solidFill>
        <a:ln>
          <a:noFill/>
        </a:ln>
      </a:spPr>
      <a:bodyPr rtlCol="0" anchor="ctr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e0793d39-0939-496d-b129-198edd916feb}" enabled="0" method="" siteId="{e0793d39-0939-496d-b129-198edd916fe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866</Words>
  <Application>Microsoft Office PowerPoint</Application>
  <PresentationFormat>A4 210 x 297 mm</PresentationFormat>
  <Paragraphs>84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Yu Gothic UI</vt:lpstr>
      <vt:lpstr>游ゴシック</vt:lpstr>
      <vt:lpstr>Arial</vt:lpstr>
      <vt:lpstr>Avenir Next LT Pro</vt:lpstr>
      <vt:lpstr>Avenir Next LT Pro Demi</vt:lpstr>
      <vt:lpstr>Comic Sans MS</vt:lpstr>
      <vt:lpstr>デザインの設定</vt:lpstr>
      <vt:lpstr>PowerPoint プレゼンテーション</vt:lpstr>
      <vt:lpstr>PowerPoint プレゼンテーション</vt:lpstr>
      <vt:lpstr>PowerPoint プレゼンテーション</vt:lpstr>
      <vt:lpstr>都市・まちDX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2024-07-30T09:08:54Z</dcterms:created>
  <dcterms:modified xsi:type="dcterms:W3CDTF">2024-07-31T04:07:37Z</dcterms:modified>
</cp:coreProperties>
</file>