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Lst>
  <p:notesMasterIdLst>
    <p:notesMasterId r:id="rId21"/>
  </p:notesMasterIdLst>
  <p:handoutMasterIdLst>
    <p:handoutMasterId r:id="rId22"/>
  </p:handoutMasterIdLst>
  <p:sldIdLst>
    <p:sldId id="381" r:id="rId2"/>
    <p:sldId id="531" r:id="rId3"/>
    <p:sldId id="2147482788" r:id="rId4"/>
    <p:sldId id="2147482787" r:id="rId5"/>
    <p:sldId id="2147482763" r:id="rId6"/>
    <p:sldId id="2147482786" r:id="rId7"/>
    <p:sldId id="2147377296" r:id="rId8"/>
    <p:sldId id="2147482753" r:id="rId9"/>
    <p:sldId id="2147482756" r:id="rId10"/>
    <p:sldId id="2147482780" r:id="rId11"/>
    <p:sldId id="2147376865" r:id="rId12"/>
    <p:sldId id="2147377298" r:id="rId13"/>
    <p:sldId id="2147482758" r:id="rId14"/>
    <p:sldId id="2147482781" r:id="rId15"/>
    <p:sldId id="2147482766" r:id="rId16"/>
    <p:sldId id="2147482754" r:id="rId17"/>
    <p:sldId id="2147482767" r:id="rId18"/>
    <p:sldId id="2147482757" r:id="rId19"/>
    <p:sldId id="340" r:id="rId2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285" userDrawn="1">
          <p15:clr>
            <a:srgbClr val="A4A3A4"/>
          </p15:clr>
        </p15:guide>
        <p15:guide id="4" pos="5932" userDrawn="1">
          <p15:clr>
            <a:srgbClr val="A4A3A4"/>
          </p15:clr>
        </p15:guide>
        <p15:guide id="17" pos="3007" userDrawn="1">
          <p15:clr>
            <a:srgbClr val="A4A3A4"/>
          </p15:clr>
        </p15:guide>
        <p15:guide id="34" pos="3233" userDrawn="1">
          <p15:clr>
            <a:srgbClr val="A4A3A4"/>
          </p15:clr>
        </p15:guide>
        <p15:guide id="37" orient="horz" pos="4269" userDrawn="1">
          <p15:clr>
            <a:srgbClr val="A4A3A4"/>
          </p15:clr>
        </p15:guide>
        <p15:guide id="39" orient="horz" pos="2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008E7D"/>
    <a:srgbClr val="246A62"/>
    <a:srgbClr val="7ED2C4"/>
    <a:srgbClr val="19AF96"/>
    <a:srgbClr val="98A1A0"/>
    <a:srgbClr val="068879"/>
    <a:srgbClr val="D0CECE"/>
    <a:srgbClr val="F1E43B"/>
    <a:srgbClr val="AF1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40" y="44"/>
      </p:cViewPr>
      <p:guideLst>
        <p:guide pos="285"/>
        <p:guide pos="5932"/>
        <p:guide pos="3007"/>
        <p:guide pos="3233"/>
        <p:guide orient="horz" pos="4269"/>
        <p:guide orient="horz" pos="23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B5633F0-F18E-4049-BFEE-3AAB2D84DCDC}"/>
              </a:ext>
            </a:extLst>
          </p:cNvPr>
          <p:cNvSpPr>
            <a:spLocks noGrp="1"/>
          </p:cNvSpPr>
          <p:nvPr>
            <p:ph type="hdr" sz="quarter"/>
          </p:nvPr>
        </p:nvSpPr>
        <p:spPr>
          <a:xfrm>
            <a:off x="2" y="3"/>
            <a:ext cx="2949575" cy="498474"/>
          </a:xfrm>
          <a:prstGeom prst="rect">
            <a:avLst/>
          </a:prstGeom>
        </p:spPr>
        <p:txBody>
          <a:bodyPr vert="horz" lIns="91410" tIns="45706" rIns="91410" bIns="45706" rtlCol="0"/>
          <a:lstStyle>
            <a:lvl1pPr algn="l">
              <a:defRPr sz="1200"/>
            </a:lvl1pPr>
          </a:lstStyle>
          <a:p>
            <a:endParaRPr kumimoji="1" lang="en-GB"/>
          </a:p>
        </p:txBody>
      </p:sp>
      <p:sp>
        <p:nvSpPr>
          <p:cNvPr id="3" name="日付プレースホルダー 2">
            <a:extLst>
              <a:ext uri="{FF2B5EF4-FFF2-40B4-BE49-F238E27FC236}">
                <a16:creationId xmlns:a16="http://schemas.microsoft.com/office/drawing/2014/main" id="{DD1A91A4-6183-4E56-8741-15FE10D8A853}"/>
              </a:ext>
            </a:extLst>
          </p:cNvPr>
          <p:cNvSpPr>
            <a:spLocks noGrp="1"/>
          </p:cNvSpPr>
          <p:nvPr>
            <p:ph type="dt" sz="quarter" idx="1"/>
          </p:nvPr>
        </p:nvSpPr>
        <p:spPr>
          <a:xfrm>
            <a:off x="3856041" y="3"/>
            <a:ext cx="2949575" cy="498474"/>
          </a:xfrm>
          <a:prstGeom prst="rect">
            <a:avLst/>
          </a:prstGeom>
        </p:spPr>
        <p:txBody>
          <a:bodyPr vert="horz" lIns="91410" tIns="45706" rIns="91410" bIns="45706" rtlCol="0"/>
          <a:lstStyle>
            <a:lvl1pPr algn="r">
              <a:defRPr sz="1200"/>
            </a:lvl1pPr>
          </a:lstStyle>
          <a:p>
            <a:fld id="{E093E95D-3691-4D51-91D8-B667996F03B4}" type="datetimeFigureOut">
              <a:rPr kumimoji="1" lang="en-GB" smtClean="0"/>
              <a:t>29/08/2025</a:t>
            </a:fld>
            <a:endParaRPr kumimoji="1" lang="en-GB"/>
          </a:p>
        </p:txBody>
      </p:sp>
      <p:sp>
        <p:nvSpPr>
          <p:cNvPr id="4" name="フッター プレースホルダー 3">
            <a:extLst>
              <a:ext uri="{FF2B5EF4-FFF2-40B4-BE49-F238E27FC236}">
                <a16:creationId xmlns:a16="http://schemas.microsoft.com/office/drawing/2014/main" id="{5298F250-E0D5-48AF-A8E4-327C21FD9399}"/>
              </a:ext>
            </a:extLst>
          </p:cNvPr>
          <p:cNvSpPr>
            <a:spLocks noGrp="1"/>
          </p:cNvSpPr>
          <p:nvPr>
            <p:ph type="ftr" sz="quarter" idx="2"/>
          </p:nvPr>
        </p:nvSpPr>
        <p:spPr>
          <a:xfrm>
            <a:off x="2" y="9440865"/>
            <a:ext cx="2949575" cy="498474"/>
          </a:xfrm>
          <a:prstGeom prst="rect">
            <a:avLst/>
          </a:prstGeom>
        </p:spPr>
        <p:txBody>
          <a:bodyPr vert="horz" lIns="91410" tIns="45706" rIns="91410" bIns="45706" rtlCol="0" anchor="b"/>
          <a:lstStyle>
            <a:lvl1pPr algn="l">
              <a:defRPr sz="1200"/>
            </a:lvl1pPr>
          </a:lstStyle>
          <a:p>
            <a:endParaRPr kumimoji="1" lang="en-GB"/>
          </a:p>
        </p:txBody>
      </p:sp>
      <p:sp>
        <p:nvSpPr>
          <p:cNvPr id="5" name="スライド番号プレースホルダー 4">
            <a:extLst>
              <a:ext uri="{FF2B5EF4-FFF2-40B4-BE49-F238E27FC236}">
                <a16:creationId xmlns:a16="http://schemas.microsoft.com/office/drawing/2014/main" id="{B0C683AA-8CC3-48FC-84A4-D72234C30E1A}"/>
              </a:ext>
            </a:extLst>
          </p:cNvPr>
          <p:cNvSpPr>
            <a:spLocks noGrp="1"/>
          </p:cNvSpPr>
          <p:nvPr>
            <p:ph type="sldNum" sz="quarter" idx="3"/>
          </p:nvPr>
        </p:nvSpPr>
        <p:spPr>
          <a:xfrm>
            <a:off x="3856041" y="9440865"/>
            <a:ext cx="2949575" cy="498474"/>
          </a:xfrm>
          <a:prstGeom prst="rect">
            <a:avLst/>
          </a:prstGeom>
        </p:spPr>
        <p:txBody>
          <a:bodyPr vert="horz" lIns="91410" tIns="45706" rIns="91410" bIns="45706" rtlCol="0" anchor="b"/>
          <a:lstStyle>
            <a:lvl1pPr algn="r">
              <a:defRPr sz="1200"/>
            </a:lvl1pPr>
          </a:lstStyle>
          <a:p>
            <a:fld id="{C0B83320-ED8D-43AA-9136-EAF191C0D922}" type="slidenum">
              <a:rPr kumimoji="1" lang="en-GB" smtClean="0"/>
              <a:t>‹#›</a:t>
            </a:fld>
            <a:endParaRPr kumimoji="1" lang="en-GB"/>
          </a:p>
        </p:txBody>
      </p:sp>
    </p:spTree>
    <p:extLst>
      <p:ext uri="{BB962C8B-B14F-4D97-AF65-F5344CB8AC3E}">
        <p14:creationId xmlns:p14="http://schemas.microsoft.com/office/powerpoint/2010/main" val="778562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575" cy="498474"/>
          </a:xfrm>
          <a:prstGeom prst="rect">
            <a:avLst/>
          </a:prstGeom>
        </p:spPr>
        <p:txBody>
          <a:bodyPr vert="horz" lIns="91410" tIns="45706" rIns="91410" bIns="45706" rtlCol="0"/>
          <a:lstStyle>
            <a:lvl1pPr algn="l">
              <a:defRPr sz="1200"/>
            </a:lvl1pPr>
          </a:lstStyle>
          <a:p>
            <a:endParaRPr kumimoji="1" lang="en-GB"/>
          </a:p>
        </p:txBody>
      </p:sp>
      <p:sp>
        <p:nvSpPr>
          <p:cNvPr id="3" name="日付プレースホルダー 2"/>
          <p:cNvSpPr>
            <a:spLocks noGrp="1"/>
          </p:cNvSpPr>
          <p:nvPr>
            <p:ph type="dt" idx="1"/>
          </p:nvPr>
        </p:nvSpPr>
        <p:spPr>
          <a:xfrm>
            <a:off x="3856041" y="3"/>
            <a:ext cx="2949575" cy="498474"/>
          </a:xfrm>
          <a:prstGeom prst="rect">
            <a:avLst/>
          </a:prstGeom>
        </p:spPr>
        <p:txBody>
          <a:bodyPr vert="horz" lIns="91410" tIns="45706" rIns="91410" bIns="45706" rtlCol="0"/>
          <a:lstStyle>
            <a:lvl1pPr algn="r">
              <a:defRPr sz="1200"/>
            </a:lvl1pPr>
          </a:lstStyle>
          <a:p>
            <a:fld id="{5588D743-E6C8-435F-BDA1-C0EC99F27D24}" type="datetimeFigureOut">
              <a:rPr kumimoji="1" lang="en-GB" smtClean="0"/>
              <a:t>29/08/2025</a:t>
            </a:fld>
            <a:endParaRPr kumimoji="1" lang="en-GB"/>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10" tIns="45706" rIns="91410" bIns="45706" rtlCol="0" anchor="ctr"/>
          <a:lstStyle/>
          <a:p>
            <a:endParaRPr lang="en-GB"/>
          </a:p>
        </p:txBody>
      </p:sp>
      <p:sp>
        <p:nvSpPr>
          <p:cNvPr id="5" name="ノート プレースホルダー 4"/>
          <p:cNvSpPr>
            <a:spLocks noGrp="1"/>
          </p:cNvSpPr>
          <p:nvPr>
            <p:ph type="body" sz="quarter" idx="3"/>
          </p:nvPr>
        </p:nvSpPr>
        <p:spPr>
          <a:xfrm>
            <a:off x="681038" y="4783141"/>
            <a:ext cx="5445125" cy="3913187"/>
          </a:xfrm>
          <a:prstGeom prst="rect">
            <a:avLst/>
          </a:prstGeom>
        </p:spPr>
        <p:txBody>
          <a:bodyPr vert="horz" lIns="91410" tIns="45706" rIns="91410" bIns="457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GB"/>
          </a:p>
        </p:txBody>
      </p:sp>
      <p:sp>
        <p:nvSpPr>
          <p:cNvPr id="6" name="フッター プレースホルダー 5"/>
          <p:cNvSpPr>
            <a:spLocks noGrp="1"/>
          </p:cNvSpPr>
          <p:nvPr>
            <p:ph type="ftr" sz="quarter" idx="4"/>
          </p:nvPr>
        </p:nvSpPr>
        <p:spPr>
          <a:xfrm>
            <a:off x="2" y="9440865"/>
            <a:ext cx="2949575" cy="498474"/>
          </a:xfrm>
          <a:prstGeom prst="rect">
            <a:avLst/>
          </a:prstGeom>
        </p:spPr>
        <p:txBody>
          <a:bodyPr vert="horz" lIns="91410" tIns="45706" rIns="91410" bIns="45706" rtlCol="0" anchor="b"/>
          <a:lstStyle>
            <a:lvl1pPr algn="l">
              <a:defRPr sz="1200"/>
            </a:lvl1pPr>
          </a:lstStyle>
          <a:p>
            <a:endParaRPr kumimoji="1" lang="en-GB"/>
          </a:p>
        </p:txBody>
      </p:sp>
      <p:sp>
        <p:nvSpPr>
          <p:cNvPr id="7" name="スライド番号プレースホルダー 6"/>
          <p:cNvSpPr>
            <a:spLocks noGrp="1"/>
          </p:cNvSpPr>
          <p:nvPr>
            <p:ph type="sldNum" sz="quarter" idx="5"/>
          </p:nvPr>
        </p:nvSpPr>
        <p:spPr>
          <a:xfrm>
            <a:off x="3856041" y="9440865"/>
            <a:ext cx="2949575" cy="498474"/>
          </a:xfrm>
          <a:prstGeom prst="rect">
            <a:avLst/>
          </a:prstGeom>
        </p:spPr>
        <p:txBody>
          <a:bodyPr vert="horz" lIns="91410" tIns="45706" rIns="91410" bIns="45706" rtlCol="0" anchor="b"/>
          <a:lstStyle>
            <a:lvl1pPr algn="r">
              <a:defRPr sz="1200"/>
            </a:lvl1pPr>
          </a:lstStyle>
          <a:p>
            <a:fld id="{E4D82DDE-EB6C-4E0E-8615-6EAC57F0DD5A}" type="slidenum">
              <a:rPr kumimoji="1" lang="en-GB" smtClean="0"/>
              <a:t>‹#›</a:t>
            </a:fld>
            <a:endParaRPr kumimoji="1" lang="en-GB"/>
          </a:p>
        </p:txBody>
      </p:sp>
    </p:spTree>
    <p:extLst>
      <p:ext uri="{BB962C8B-B14F-4D97-AF65-F5344CB8AC3E}">
        <p14:creationId xmlns:p14="http://schemas.microsoft.com/office/powerpoint/2010/main" val="12697824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58020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18</a:t>
            </a:fld>
            <a:endParaRPr kumimoji="1" lang="en-GB"/>
          </a:p>
        </p:txBody>
      </p:sp>
    </p:spTree>
    <p:extLst>
      <p:ext uri="{BB962C8B-B14F-4D97-AF65-F5344CB8AC3E}">
        <p14:creationId xmlns:p14="http://schemas.microsoft.com/office/powerpoint/2010/main" val="296786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8</a:t>
            </a:fld>
            <a:endParaRPr kumimoji="1" lang="en-GB"/>
          </a:p>
        </p:txBody>
      </p:sp>
    </p:spTree>
    <p:extLst>
      <p:ext uri="{BB962C8B-B14F-4D97-AF65-F5344CB8AC3E}">
        <p14:creationId xmlns:p14="http://schemas.microsoft.com/office/powerpoint/2010/main" val="386419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9</a:t>
            </a:fld>
            <a:endParaRPr kumimoji="1" lang="en-GB"/>
          </a:p>
        </p:txBody>
      </p:sp>
    </p:spTree>
    <p:extLst>
      <p:ext uri="{BB962C8B-B14F-4D97-AF65-F5344CB8AC3E}">
        <p14:creationId xmlns:p14="http://schemas.microsoft.com/office/powerpoint/2010/main" val="296786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75471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11</a:t>
            </a:fld>
            <a:endParaRPr kumimoji="1" lang="en-GB"/>
          </a:p>
        </p:txBody>
      </p:sp>
    </p:spTree>
    <p:extLst>
      <p:ext uri="{BB962C8B-B14F-4D97-AF65-F5344CB8AC3E}">
        <p14:creationId xmlns:p14="http://schemas.microsoft.com/office/powerpoint/2010/main" val="296786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12</a:t>
            </a:fld>
            <a:endParaRPr kumimoji="1" lang="en-GB"/>
          </a:p>
        </p:txBody>
      </p:sp>
    </p:spTree>
    <p:extLst>
      <p:ext uri="{BB962C8B-B14F-4D97-AF65-F5344CB8AC3E}">
        <p14:creationId xmlns:p14="http://schemas.microsoft.com/office/powerpoint/2010/main" val="2967864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13</a:t>
            </a:fld>
            <a:endParaRPr kumimoji="1" lang="en-GB"/>
          </a:p>
        </p:txBody>
      </p:sp>
    </p:spTree>
    <p:extLst>
      <p:ext uri="{BB962C8B-B14F-4D97-AF65-F5344CB8AC3E}">
        <p14:creationId xmlns:p14="http://schemas.microsoft.com/office/powerpoint/2010/main" val="2967864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14</a:t>
            </a:fld>
            <a:endParaRPr kumimoji="1" lang="en-GB"/>
          </a:p>
        </p:txBody>
      </p:sp>
    </p:spTree>
    <p:extLst>
      <p:ext uri="{BB962C8B-B14F-4D97-AF65-F5344CB8AC3E}">
        <p14:creationId xmlns:p14="http://schemas.microsoft.com/office/powerpoint/2010/main" val="2967864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D82DDE-EB6C-4E0E-8615-6EAC57F0DD5A}" type="slidenum">
              <a:rPr kumimoji="1" lang="en-GB" smtClean="0"/>
              <a:t>16</a:t>
            </a:fld>
            <a:endParaRPr kumimoji="1" lang="en-GB"/>
          </a:p>
        </p:txBody>
      </p:sp>
    </p:spTree>
    <p:extLst>
      <p:ext uri="{BB962C8B-B14F-4D97-AF65-F5344CB8AC3E}">
        <p14:creationId xmlns:p14="http://schemas.microsoft.com/office/powerpoint/2010/main" val="129647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7381E5-EFD0-4800-8387-3352CEA83B29}"/>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kumimoji="1" lang="ja-JP" altLang="en-US"/>
              <a:t>マスター タイトルの書式設定</a:t>
            </a:r>
            <a:endParaRPr kumimoji="1" lang="en-GB"/>
          </a:p>
        </p:txBody>
      </p:sp>
      <p:sp>
        <p:nvSpPr>
          <p:cNvPr id="3" name="字幕 2">
            <a:extLst>
              <a:ext uri="{FF2B5EF4-FFF2-40B4-BE49-F238E27FC236}">
                <a16:creationId xmlns:a16="http://schemas.microsoft.com/office/drawing/2014/main" id="{16BC4F87-8A67-40A9-BB41-D99AF418F3CB}"/>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4" name="日付プレースホルダー 3">
            <a:extLst>
              <a:ext uri="{FF2B5EF4-FFF2-40B4-BE49-F238E27FC236}">
                <a16:creationId xmlns:a16="http://schemas.microsoft.com/office/drawing/2014/main" id="{0DFA16DD-008C-47EA-8841-82891C94FB3C}"/>
              </a:ext>
            </a:extLst>
          </p:cNvPr>
          <p:cNvSpPr>
            <a:spLocks noGrp="1"/>
          </p:cNvSpPr>
          <p:nvPr>
            <p:ph type="dt" sz="half" idx="10"/>
          </p:nvPr>
        </p:nvSpPr>
        <p:spPr>
          <a:xfrm>
            <a:off x="681038" y="6356350"/>
            <a:ext cx="2228850" cy="365125"/>
          </a:xfrm>
          <a:prstGeom prst="rect">
            <a:avLst/>
          </a:prstGeom>
        </p:spPr>
        <p:txBody>
          <a:bodyPr/>
          <a:lstStyle/>
          <a:p>
            <a:endParaRPr kumimoji="1" lang="en-GB"/>
          </a:p>
        </p:txBody>
      </p:sp>
      <p:sp>
        <p:nvSpPr>
          <p:cNvPr id="5" name="フッター プレースホルダー 4">
            <a:extLst>
              <a:ext uri="{FF2B5EF4-FFF2-40B4-BE49-F238E27FC236}">
                <a16:creationId xmlns:a16="http://schemas.microsoft.com/office/drawing/2014/main" id="{C4E2C35E-07ED-4DCA-9F64-00B8AB8B3BE9}"/>
              </a:ext>
            </a:extLst>
          </p:cNvPr>
          <p:cNvSpPr>
            <a:spLocks noGrp="1"/>
          </p:cNvSpPr>
          <p:nvPr>
            <p:ph type="ftr" sz="quarter" idx="11"/>
          </p:nvPr>
        </p:nvSpPr>
        <p:spPr>
          <a:xfrm>
            <a:off x="3281363" y="6356350"/>
            <a:ext cx="3343275" cy="365125"/>
          </a:xfrm>
          <a:prstGeom prst="rect">
            <a:avLst/>
          </a:prstGeom>
        </p:spPr>
        <p:txBody>
          <a:bodyPr/>
          <a:lstStyle/>
          <a:p>
            <a:endParaRPr kumimoji="1" lang="en-GB"/>
          </a:p>
        </p:txBody>
      </p:sp>
      <p:sp>
        <p:nvSpPr>
          <p:cNvPr id="6" name="スライド番号プレースホルダー 5">
            <a:extLst>
              <a:ext uri="{FF2B5EF4-FFF2-40B4-BE49-F238E27FC236}">
                <a16:creationId xmlns:a16="http://schemas.microsoft.com/office/drawing/2014/main" id="{380D88BA-3B2F-BB37-3947-EE80C8D3ED41}"/>
              </a:ext>
            </a:extLst>
          </p:cNvPr>
          <p:cNvSpPr>
            <a:spLocks noGrp="1"/>
          </p:cNvSpPr>
          <p:nvPr>
            <p:ph type="sldNum" sz="quarter" idx="4"/>
          </p:nvPr>
        </p:nvSpPr>
        <p:spPr>
          <a:xfrm>
            <a:off x="7580862" y="650678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Tree>
    <p:extLst>
      <p:ext uri="{BB962C8B-B14F-4D97-AF65-F5344CB8AC3E}">
        <p14:creationId xmlns:p14="http://schemas.microsoft.com/office/powerpoint/2010/main" val="241494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3933826" cy="1252808"/>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2"/>
            <a:ext cx="3933825" cy="1252808"/>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3" name="スライド番号プレースホルダー 5">
            <a:extLst>
              <a:ext uri="{FF2B5EF4-FFF2-40B4-BE49-F238E27FC236}">
                <a16:creationId xmlns:a16="http://schemas.microsoft.com/office/drawing/2014/main" id="{EF650781-9BCC-E111-6430-0020CEFBD982}"/>
              </a:ext>
            </a:extLst>
          </p:cNvPr>
          <p:cNvSpPr>
            <a:spLocks noGrp="1"/>
          </p:cNvSpPr>
          <p:nvPr>
            <p:ph type="sldNum" sz="quarter" idx="4"/>
          </p:nvPr>
        </p:nvSpPr>
        <p:spPr>
          <a:xfrm>
            <a:off x="7580862" y="650678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Tree>
    <p:extLst>
      <p:ext uri="{BB962C8B-B14F-4D97-AF65-F5344CB8AC3E}">
        <p14:creationId xmlns:p14="http://schemas.microsoft.com/office/powerpoint/2010/main" val="113477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8" name="正方形/長方形 7">
            <a:extLst>
              <a:ext uri="{FF2B5EF4-FFF2-40B4-BE49-F238E27FC236}">
                <a16:creationId xmlns:a16="http://schemas.microsoft.com/office/drawing/2014/main" id="{73AC4150-CDB9-4C0C-8A84-2C5568A5FB50}"/>
              </a:ext>
            </a:extLst>
          </p:cNvPr>
          <p:cNvSpPr/>
          <p:nvPr userDrawn="1"/>
        </p:nvSpPr>
        <p:spPr>
          <a:xfrm>
            <a:off x="523875" y="897053"/>
            <a:ext cx="2890768" cy="581742"/>
          </a:xfrm>
          <a:prstGeom prst="rect">
            <a:avLst/>
          </a:prstGeom>
          <a:noFill/>
          <a:ln w="635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2" name="スライド番号プレースホルダー 5">
            <a:extLst>
              <a:ext uri="{FF2B5EF4-FFF2-40B4-BE49-F238E27FC236}">
                <a16:creationId xmlns:a16="http://schemas.microsoft.com/office/drawing/2014/main" id="{2B14463E-B11D-B312-92EC-7EA15D98B7EC}"/>
              </a:ext>
            </a:extLst>
          </p:cNvPr>
          <p:cNvSpPr>
            <a:spLocks noGrp="1"/>
          </p:cNvSpPr>
          <p:nvPr>
            <p:ph type="sldNum" sz="quarter" idx="4"/>
          </p:nvPr>
        </p:nvSpPr>
        <p:spPr>
          <a:xfrm>
            <a:off x="7580862" y="650678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Tree>
    <p:extLst>
      <p:ext uri="{BB962C8B-B14F-4D97-AF65-F5344CB8AC3E}">
        <p14:creationId xmlns:p14="http://schemas.microsoft.com/office/powerpoint/2010/main" val="58188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8958263" cy="635636"/>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1578069"/>
            <a:ext cx="8958262" cy="537694"/>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80862" y="650678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852864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7021514" cy="1252808"/>
          </a:xfrm>
          <a:prstGeom prst="rect">
            <a:avLst/>
          </a:prstGeom>
        </p:spPr>
        <p:txBody>
          <a:bodyPr/>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1"/>
            <a:ext cx="7021512" cy="1252808"/>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3" name="スライド番号プレースホルダー 5">
            <a:extLst>
              <a:ext uri="{FF2B5EF4-FFF2-40B4-BE49-F238E27FC236}">
                <a16:creationId xmlns:a16="http://schemas.microsoft.com/office/drawing/2014/main" id="{A41561D8-2897-04E6-4954-F15329281801}"/>
              </a:ext>
            </a:extLst>
          </p:cNvPr>
          <p:cNvSpPr>
            <a:spLocks noGrp="1"/>
          </p:cNvSpPr>
          <p:nvPr>
            <p:ph type="sldNum" sz="quarter" idx="4"/>
          </p:nvPr>
        </p:nvSpPr>
        <p:spPr>
          <a:xfrm>
            <a:off x="7580862" y="650678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Tree>
    <p:extLst>
      <p:ext uri="{BB962C8B-B14F-4D97-AF65-F5344CB8AC3E}">
        <p14:creationId xmlns:p14="http://schemas.microsoft.com/office/powerpoint/2010/main" val="4071701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31" name="テキスト プレースホルダー 12">
            <a:extLst>
              <a:ext uri="{FF2B5EF4-FFF2-40B4-BE49-F238E27FC236}">
                <a16:creationId xmlns:a16="http://schemas.microsoft.com/office/drawing/2014/main" id="{4B7DC0A8-3147-4100-897F-C735FADCA0B1}"/>
              </a:ext>
            </a:extLst>
          </p:cNvPr>
          <p:cNvSpPr>
            <a:spLocks noGrp="1"/>
          </p:cNvSpPr>
          <p:nvPr>
            <p:ph type="body" sz="quarter" idx="15"/>
          </p:nvPr>
        </p:nvSpPr>
        <p:spPr>
          <a:xfrm>
            <a:off x="732480" y="4839540"/>
            <a:ext cx="5315893"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32" name="テキスト プレースホルダー 12">
            <a:extLst>
              <a:ext uri="{FF2B5EF4-FFF2-40B4-BE49-F238E27FC236}">
                <a16:creationId xmlns:a16="http://schemas.microsoft.com/office/drawing/2014/main" id="{AF286074-5514-4E84-95A2-AF8FC84C11A0}"/>
              </a:ext>
            </a:extLst>
          </p:cNvPr>
          <p:cNvSpPr>
            <a:spLocks noGrp="1"/>
          </p:cNvSpPr>
          <p:nvPr>
            <p:ph type="body" sz="quarter" idx="16"/>
          </p:nvPr>
        </p:nvSpPr>
        <p:spPr>
          <a:xfrm>
            <a:off x="732480" y="4549718"/>
            <a:ext cx="5315893"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33" name="テキスト プレースホルダー 12">
            <a:extLst>
              <a:ext uri="{FF2B5EF4-FFF2-40B4-BE49-F238E27FC236}">
                <a16:creationId xmlns:a16="http://schemas.microsoft.com/office/drawing/2014/main" id="{3B9BED21-FE25-40D4-8C3E-12C6FCE1A6FB}"/>
              </a:ext>
            </a:extLst>
          </p:cNvPr>
          <p:cNvSpPr>
            <a:spLocks noGrp="1"/>
          </p:cNvSpPr>
          <p:nvPr>
            <p:ph type="body" sz="quarter" idx="17"/>
          </p:nvPr>
        </p:nvSpPr>
        <p:spPr>
          <a:xfrm>
            <a:off x="732480" y="5774010"/>
            <a:ext cx="5315893"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34" name="テキスト プレースホルダー 12">
            <a:extLst>
              <a:ext uri="{FF2B5EF4-FFF2-40B4-BE49-F238E27FC236}">
                <a16:creationId xmlns:a16="http://schemas.microsoft.com/office/drawing/2014/main" id="{81BB0AE8-FDDD-487E-A349-7B58E020F136}"/>
              </a:ext>
            </a:extLst>
          </p:cNvPr>
          <p:cNvSpPr>
            <a:spLocks noGrp="1"/>
          </p:cNvSpPr>
          <p:nvPr>
            <p:ph type="body" sz="quarter" idx="18"/>
          </p:nvPr>
        </p:nvSpPr>
        <p:spPr>
          <a:xfrm>
            <a:off x="732480" y="5484188"/>
            <a:ext cx="5315893"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30" name="テキスト プレースホルダー 12">
            <a:extLst>
              <a:ext uri="{FF2B5EF4-FFF2-40B4-BE49-F238E27FC236}">
                <a16:creationId xmlns:a16="http://schemas.microsoft.com/office/drawing/2014/main" id="{98A1B8DC-095D-4D1E-8FE8-B9ED1B90AFC0}"/>
              </a:ext>
            </a:extLst>
          </p:cNvPr>
          <p:cNvSpPr>
            <a:spLocks noGrp="1"/>
          </p:cNvSpPr>
          <p:nvPr>
            <p:ph type="body" sz="quarter" idx="14"/>
          </p:nvPr>
        </p:nvSpPr>
        <p:spPr>
          <a:xfrm>
            <a:off x="732480" y="3893351"/>
            <a:ext cx="5315893"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19" name="テキスト プレースホルダー 12">
            <a:extLst>
              <a:ext uri="{FF2B5EF4-FFF2-40B4-BE49-F238E27FC236}">
                <a16:creationId xmlns:a16="http://schemas.microsoft.com/office/drawing/2014/main" id="{585FCBAC-F974-4190-813E-5523C8B62611}"/>
              </a:ext>
            </a:extLst>
          </p:cNvPr>
          <p:cNvSpPr>
            <a:spLocks noGrp="1"/>
          </p:cNvSpPr>
          <p:nvPr>
            <p:ph type="body" sz="quarter" idx="13"/>
          </p:nvPr>
        </p:nvSpPr>
        <p:spPr>
          <a:xfrm>
            <a:off x="732480" y="3603529"/>
            <a:ext cx="5315893"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7" y="739881"/>
            <a:ext cx="8958265" cy="1252808"/>
          </a:xfrm>
          <a:prstGeom prst="rect">
            <a:avLst/>
          </a:prstGeom>
        </p:spPr>
        <p:txBody>
          <a:bodyPr/>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1"/>
            <a:ext cx="8958262" cy="643209"/>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3" name="スライド番号プレースホルダー 5">
            <a:extLst>
              <a:ext uri="{FF2B5EF4-FFF2-40B4-BE49-F238E27FC236}">
                <a16:creationId xmlns:a16="http://schemas.microsoft.com/office/drawing/2014/main" id="{98E1D0C1-ED51-46AD-6808-9D26F2BBD12D}"/>
              </a:ext>
            </a:extLst>
          </p:cNvPr>
          <p:cNvSpPr>
            <a:spLocks noGrp="1"/>
          </p:cNvSpPr>
          <p:nvPr>
            <p:ph type="sldNum" sz="quarter" idx="4"/>
          </p:nvPr>
        </p:nvSpPr>
        <p:spPr>
          <a:xfrm>
            <a:off x="7580862" y="650678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Tree>
    <p:extLst>
      <p:ext uri="{BB962C8B-B14F-4D97-AF65-F5344CB8AC3E}">
        <p14:creationId xmlns:p14="http://schemas.microsoft.com/office/powerpoint/2010/main" val="346580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957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D035C3F9-6659-4933-933C-75FEFE5F8EB0}"/>
              </a:ext>
            </a:extLst>
          </p:cNvPr>
          <p:cNvSpPr>
            <a:spLocks noGrp="1"/>
          </p:cNvSpPr>
          <p:nvPr>
            <p:ph type="sldNum" sz="quarter" idx="4"/>
          </p:nvPr>
        </p:nvSpPr>
        <p:spPr>
          <a:xfrm>
            <a:off x="7616825" y="6506901"/>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cxnSp>
        <p:nvCxnSpPr>
          <p:cNvPr id="61" name="直線コネクタ 60">
            <a:extLst>
              <a:ext uri="{FF2B5EF4-FFF2-40B4-BE49-F238E27FC236}">
                <a16:creationId xmlns:a16="http://schemas.microsoft.com/office/drawing/2014/main" id="{78D2BAB3-5639-41A3-A5DA-02017C8AD9E6}"/>
              </a:ext>
            </a:extLst>
          </p:cNvPr>
          <p:cNvCxnSpPr>
            <a:cxnSpLocks/>
          </p:cNvCxnSpPr>
          <p:nvPr userDrawn="1"/>
        </p:nvCxnSpPr>
        <p:spPr>
          <a:xfrm>
            <a:off x="0" y="93515"/>
            <a:ext cx="9906001" cy="0"/>
          </a:xfrm>
          <a:prstGeom prst="line">
            <a:avLst/>
          </a:prstGeom>
          <a:ln w="38100">
            <a:solidFill>
              <a:srgbClr val="246A62"/>
            </a:solidFill>
            <a:prstDash val="solid"/>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8001764B-75E1-4CB2-9A09-2F79C8E61CD0}"/>
              </a:ext>
            </a:extLst>
          </p:cNvPr>
          <p:cNvCxnSpPr>
            <a:cxnSpLocks/>
          </p:cNvCxnSpPr>
          <p:nvPr userDrawn="1"/>
        </p:nvCxnSpPr>
        <p:spPr>
          <a:xfrm>
            <a:off x="0" y="6764485"/>
            <a:ext cx="9906000" cy="0"/>
          </a:xfrm>
          <a:prstGeom prst="line">
            <a:avLst/>
          </a:prstGeom>
          <a:ln w="38100">
            <a:solidFill>
              <a:srgbClr val="246A6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1298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2" r:id="rId3"/>
    <p:sldLayoutId id="2147483689" r:id="rId4"/>
    <p:sldLayoutId id="2147483690" r:id="rId5"/>
    <p:sldLayoutId id="2147483691" r:id="rId6"/>
    <p:sldLayoutId id="2147483693" r:id="rId7"/>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Yu Gothic UI" panose="020B0500000000000000" pitchFamily="50" charset="-128"/>
          <a:ea typeface="Yu Gothic UI" panose="020B05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www.geospatial.jp/ckan/dataset?q=%E4%BA%AC%E6%A9%8B"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フローチャート: データ 11">
            <a:extLst>
              <a:ext uri="{FF2B5EF4-FFF2-40B4-BE49-F238E27FC236}">
                <a16:creationId xmlns:a16="http://schemas.microsoft.com/office/drawing/2014/main" id="{FD14050E-567B-4DF1-5644-4E120061D256}"/>
              </a:ext>
            </a:extLst>
          </p:cNvPr>
          <p:cNvSpPr/>
          <p:nvPr/>
        </p:nvSpPr>
        <p:spPr>
          <a:xfrm rot="20493372" flipH="1">
            <a:off x="7523221" y="-2403204"/>
            <a:ext cx="1752868" cy="1134148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3585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415"/>
              <a:gd name="connsiteY0" fmla="*/ 10000 h 10000"/>
              <a:gd name="connsiteX1" fmla="*/ 2000 w 8415"/>
              <a:gd name="connsiteY1" fmla="*/ 0 h 10000"/>
              <a:gd name="connsiteX2" fmla="*/ 8415 w 8415"/>
              <a:gd name="connsiteY2" fmla="*/ 0 h 10000"/>
              <a:gd name="connsiteX3" fmla="*/ 6415 w 8415"/>
              <a:gd name="connsiteY3" fmla="*/ 10000 h 10000"/>
              <a:gd name="connsiteX4" fmla="*/ 0 w 8415"/>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 h="10000">
                <a:moveTo>
                  <a:pt x="0" y="10000"/>
                </a:moveTo>
                <a:lnTo>
                  <a:pt x="2000" y="0"/>
                </a:lnTo>
                <a:lnTo>
                  <a:pt x="8415" y="0"/>
                </a:lnTo>
                <a:lnTo>
                  <a:pt x="6415" y="10000"/>
                </a:lnTo>
                <a:lnTo>
                  <a:pt x="0" y="10000"/>
                </a:lnTo>
                <a:close/>
              </a:path>
            </a:pathLst>
          </a:custGeom>
          <a:solidFill>
            <a:srgbClr val="9DF1E3">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フローチャート: データ 11">
            <a:extLst>
              <a:ext uri="{FF2B5EF4-FFF2-40B4-BE49-F238E27FC236}">
                <a16:creationId xmlns:a16="http://schemas.microsoft.com/office/drawing/2014/main" id="{9C298B7B-058D-671E-2189-60B27F8611CF}"/>
              </a:ext>
            </a:extLst>
          </p:cNvPr>
          <p:cNvSpPr/>
          <p:nvPr/>
        </p:nvSpPr>
        <p:spPr>
          <a:xfrm rot="570324">
            <a:off x="8106257" y="-4152009"/>
            <a:ext cx="1466851" cy="1385107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3585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415"/>
              <a:gd name="connsiteY0" fmla="*/ 10000 h 10000"/>
              <a:gd name="connsiteX1" fmla="*/ 2000 w 8415"/>
              <a:gd name="connsiteY1" fmla="*/ 0 h 10000"/>
              <a:gd name="connsiteX2" fmla="*/ 8415 w 8415"/>
              <a:gd name="connsiteY2" fmla="*/ 0 h 10000"/>
              <a:gd name="connsiteX3" fmla="*/ 6415 w 8415"/>
              <a:gd name="connsiteY3" fmla="*/ 10000 h 10000"/>
              <a:gd name="connsiteX4" fmla="*/ 0 w 8415"/>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 h="10000">
                <a:moveTo>
                  <a:pt x="0" y="10000"/>
                </a:moveTo>
                <a:lnTo>
                  <a:pt x="2000" y="0"/>
                </a:lnTo>
                <a:lnTo>
                  <a:pt x="8415" y="0"/>
                </a:lnTo>
                <a:lnTo>
                  <a:pt x="6415" y="10000"/>
                </a:lnTo>
                <a:lnTo>
                  <a:pt x="0" y="10000"/>
                </a:lnTo>
                <a:close/>
              </a:path>
            </a:pathLst>
          </a:custGeom>
          <a:solidFill>
            <a:srgbClr val="9DF1E3">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1" name="図 10" descr="ロゴ&#10;&#10;自動的に生成された説明">
            <a:extLst>
              <a:ext uri="{FF2B5EF4-FFF2-40B4-BE49-F238E27FC236}">
                <a16:creationId xmlns:a16="http://schemas.microsoft.com/office/drawing/2014/main" id="{F9FD3164-1311-4A7A-8030-76E29931D077}"/>
              </a:ext>
            </a:extLst>
          </p:cNvPr>
          <p:cNvPicPr>
            <a:picLocks noChangeAspect="1"/>
          </p:cNvPicPr>
          <p:nvPr/>
        </p:nvPicPr>
        <p:blipFill>
          <a:blip r:embed="rId2" cstate="print">
            <a:duotone>
              <a:prstClr val="black"/>
              <a:srgbClr val="19AF96">
                <a:tint val="45000"/>
                <a:satMod val="400000"/>
              </a:srgbClr>
            </a:duotone>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5597" y="1935407"/>
            <a:ext cx="4818845" cy="1398519"/>
          </a:xfrm>
          <a:prstGeom prst="rect">
            <a:avLst/>
          </a:prstGeom>
        </p:spPr>
      </p:pic>
      <p:sp>
        <p:nvSpPr>
          <p:cNvPr id="6" name="テキスト ボックス 5">
            <a:extLst>
              <a:ext uri="{FF2B5EF4-FFF2-40B4-BE49-F238E27FC236}">
                <a16:creationId xmlns:a16="http://schemas.microsoft.com/office/drawing/2014/main" id="{85852F24-2293-4301-80D6-5CE1ECBCAB17}"/>
              </a:ext>
            </a:extLst>
          </p:cNvPr>
          <p:cNvSpPr txBox="1"/>
          <p:nvPr/>
        </p:nvSpPr>
        <p:spPr>
          <a:xfrm>
            <a:off x="396565" y="3401300"/>
            <a:ext cx="8003090" cy="507475"/>
          </a:xfrm>
          <a:prstGeom prst="rect">
            <a:avLst/>
          </a:prstGeom>
          <a:noFill/>
          <a:ln>
            <a:noFill/>
          </a:ln>
        </p:spPr>
        <p:txBody>
          <a:bodyPr wrap="square" rtlCol="0" anchor="ctr">
            <a:noAutofit/>
          </a:bodyPr>
          <a:lstStyle/>
          <a:p>
            <a:pPr algn="dist"/>
            <a:r>
              <a:rPr lang="ja-JP" altLang="en-US" sz="2400" b="1" spc="-150">
                <a:solidFill>
                  <a:schemeClr val="tx1">
                    <a:lumMod val="85000"/>
                    <a:lumOff val="15000"/>
                  </a:schemeClr>
                </a:solidFill>
                <a:latin typeface="Yu Gothic UI" panose="020B0500000000000000" pitchFamily="50" charset="-128"/>
                <a:ea typeface="Yu Gothic UI" panose="020B0500000000000000" pitchFamily="50" charset="-128"/>
              </a:rPr>
              <a:t>大阪市</a:t>
            </a:r>
            <a:r>
              <a:rPr lang="en-US" altLang="ja-JP" sz="2400" b="1" spc="-150">
                <a:solidFill>
                  <a:schemeClr val="tx1">
                    <a:lumMod val="85000"/>
                    <a:lumOff val="15000"/>
                  </a:schemeClr>
                </a:solidFill>
                <a:latin typeface="Avenir Next LT Pro Demi" panose="020B0704020202020204" pitchFamily="34" charset="0"/>
                <a:ea typeface="Yu Gothic UI" panose="020B0500000000000000" pitchFamily="50" charset="-128"/>
              </a:rPr>
              <a:t>DX</a:t>
            </a:r>
            <a:r>
              <a:rPr lang="ja-JP" altLang="en-US" sz="2400" b="1" spc="-150">
                <a:solidFill>
                  <a:schemeClr val="tx1">
                    <a:lumMod val="85000"/>
                    <a:lumOff val="15000"/>
                  </a:schemeClr>
                </a:solidFill>
                <a:latin typeface="Yu Gothic UI" panose="020B0500000000000000" pitchFamily="50" charset="-128"/>
                <a:ea typeface="Yu Gothic UI" panose="020B0500000000000000" pitchFamily="50" charset="-128"/>
              </a:rPr>
              <a:t>戦略アクションプラン（これまでの取組実績）</a:t>
            </a:r>
          </a:p>
        </p:txBody>
      </p:sp>
      <p:sp>
        <p:nvSpPr>
          <p:cNvPr id="8" name="テキスト ボックス 7">
            <a:extLst>
              <a:ext uri="{FF2B5EF4-FFF2-40B4-BE49-F238E27FC236}">
                <a16:creationId xmlns:a16="http://schemas.microsoft.com/office/drawing/2014/main" id="{0CDA3F19-B877-494C-AEE3-537B9CBAD70A}"/>
              </a:ext>
            </a:extLst>
          </p:cNvPr>
          <p:cNvSpPr txBox="1"/>
          <p:nvPr/>
        </p:nvSpPr>
        <p:spPr>
          <a:xfrm>
            <a:off x="6021251" y="2096591"/>
            <a:ext cx="3458029" cy="1301277"/>
          </a:xfrm>
          <a:prstGeom prst="rect">
            <a:avLst/>
          </a:prstGeom>
          <a:noFill/>
          <a:ln>
            <a:noFill/>
          </a:ln>
        </p:spPr>
        <p:txBody>
          <a:bodyPr wrap="square" lIns="90000" rIns="0" rtlCol="0" anchor="ctr">
            <a:noAutofit/>
          </a:bodyPr>
          <a:lstStyle/>
          <a:p>
            <a:pPr algn="dist"/>
            <a:r>
              <a:rPr lang="ja-JP" altLang="en-US" sz="6600" spc="1400">
                <a:ln w="28575">
                  <a:solidFill>
                    <a:srgbClr val="246A62"/>
                  </a:solidFill>
                  <a:miter lim="800000"/>
                </a:ln>
                <a:solidFill>
                  <a:srgbClr val="246A62"/>
                </a:solidFill>
                <a:latin typeface="Yu Gothic UI" panose="020B0500000000000000" pitchFamily="50" charset="-128"/>
                <a:ea typeface="Yu Gothic UI" panose="020B0500000000000000" pitchFamily="50" charset="-128"/>
              </a:rPr>
              <a:t>おおさか</a:t>
            </a:r>
            <a:endParaRPr lang="en-US" altLang="ja-JP" sz="6600" spc="900">
              <a:ln w="38100">
                <a:solidFill>
                  <a:srgbClr val="246A62"/>
                </a:solidFill>
                <a:miter lim="800000"/>
              </a:ln>
              <a:solidFill>
                <a:srgbClr val="246A62"/>
              </a:solidFill>
              <a:ea typeface="Yu Gothic UI" panose="020B0500000000000000" pitchFamily="50" charset="-128"/>
            </a:endParaRPr>
          </a:p>
        </p:txBody>
      </p:sp>
      <p:cxnSp>
        <p:nvCxnSpPr>
          <p:cNvPr id="5" name="直線コネクタ 4">
            <a:extLst>
              <a:ext uri="{FF2B5EF4-FFF2-40B4-BE49-F238E27FC236}">
                <a16:creationId xmlns:a16="http://schemas.microsoft.com/office/drawing/2014/main" id="{FDB59F24-26F1-4A40-A0F7-4C697E4F7559}"/>
              </a:ext>
            </a:extLst>
          </p:cNvPr>
          <p:cNvCxnSpPr>
            <a:cxnSpLocks/>
          </p:cNvCxnSpPr>
          <p:nvPr/>
        </p:nvCxnSpPr>
        <p:spPr>
          <a:xfrm>
            <a:off x="414451" y="3277967"/>
            <a:ext cx="9064829" cy="0"/>
          </a:xfrm>
          <a:prstGeom prst="line">
            <a:avLst/>
          </a:prstGeom>
          <a:ln w="9525">
            <a:solidFill>
              <a:srgbClr val="246A62"/>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75CDE696-B46A-476F-B6D9-1BFBDCC6ADF6}"/>
              </a:ext>
            </a:extLst>
          </p:cNvPr>
          <p:cNvSpPr txBox="1"/>
          <p:nvPr/>
        </p:nvSpPr>
        <p:spPr>
          <a:xfrm>
            <a:off x="8140701" y="5755287"/>
            <a:ext cx="1198450" cy="646331"/>
          </a:xfrm>
          <a:prstGeom prst="rect">
            <a:avLst/>
          </a:prstGeom>
          <a:noFill/>
        </p:spPr>
        <p:txBody>
          <a:bodyPr wrap="square" rtlCol="0">
            <a:spAutoFit/>
          </a:bodyPr>
          <a:lstStyle/>
          <a:p>
            <a:pPr algn="r"/>
            <a:r>
              <a:rPr lang="en-US" altLang="ja-JP" dirty="0">
                <a:solidFill>
                  <a:schemeClr val="tx1">
                    <a:lumMod val="85000"/>
                    <a:lumOff val="15000"/>
                  </a:schemeClr>
                </a:solidFill>
                <a:ea typeface="Yu Gothic UI" panose="020B0500000000000000" pitchFamily="50" charset="-128"/>
              </a:rPr>
              <a:t>2025/8</a:t>
            </a:r>
          </a:p>
          <a:p>
            <a:pPr algn="r"/>
            <a:r>
              <a:rPr lang="ja-JP" altLang="en-US" dirty="0">
                <a:solidFill>
                  <a:schemeClr val="tx1">
                    <a:lumMod val="85000"/>
                    <a:lumOff val="15000"/>
                  </a:schemeClr>
                </a:solidFill>
                <a:ea typeface="Yu Gothic UI" panose="020B0500000000000000" pitchFamily="50" charset="-128"/>
              </a:rPr>
              <a:t>大阪市</a:t>
            </a:r>
            <a:endParaRPr lang="en-US" altLang="ja-JP" dirty="0">
              <a:solidFill>
                <a:schemeClr val="tx1">
                  <a:lumMod val="85000"/>
                  <a:lumOff val="15000"/>
                </a:schemeClr>
              </a:solidFill>
              <a:ea typeface="Yu Gothic UI" panose="020B0500000000000000" pitchFamily="50" charset="-128"/>
            </a:endParaRPr>
          </a:p>
        </p:txBody>
      </p:sp>
      <p:sp>
        <p:nvSpPr>
          <p:cNvPr id="2" name="テキスト ボックス 1">
            <a:extLst>
              <a:ext uri="{FF2B5EF4-FFF2-40B4-BE49-F238E27FC236}">
                <a16:creationId xmlns:a16="http://schemas.microsoft.com/office/drawing/2014/main" id="{EDC05FEC-0C95-B1FA-4744-C73BA3F3E39F}"/>
              </a:ext>
            </a:extLst>
          </p:cNvPr>
          <p:cNvSpPr txBox="1"/>
          <p:nvPr/>
        </p:nvSpPr>
        <p:spPr>
          <a:xfrm>
            <a:off x="88818" y="301180"/>
            <a:ext cx="3513777" cy="414582"/>
          </a:xfrm>
          <a:prstGeom prst="rect">
            <a:avLst/>
          </a:prstGeom>
          <a:noFill/>
        </p:spPr>
        <p:txBody>
          <a:bodyPr wrap="square" rtlCol="0" anchor="ctr">
            <a:noAutofit/>
          </a:bodyPr>
          <a:lstStyle/>
          <a:p>
            <a:pPr algn="r"/>
            <a:endParaRPr lang="ja-JP" altLang="en-US" sz="2800" b="1" spc="300">
              <a:solidFill>
                <a:schemeClr val="tx1">
                  <a:lumMod val="85000"/>
                  <a:lumOff val="15000"/>
                </a:schemeClr>
              </a:solidFill>
              <a:latin typeface="Yu Gothic UI" panose="020B0500000000000000" pitchFamily="50" charset="-128"/>
              <a:ea typeface="Yu Gothic UI" panose="020B0500000000000000" pitchFamily="50" charset="-128"/>
            </a:endParaRPr>
          </a:p>
        </p:txBody>
      </p:sp>
      <p:cxnSp>
        <p:nvCxnSpPr>
          <p:cNvPr id="3" name="直線コネクタ 2">
            <a:extLst>
              <a:ext uri="{FF2B5EF4-FFF2-40B4-BE49-F238E27FC236}">
                <a16:creationId xmlns:a16="http://schemas.microsoft.com/office/drawing/2014/main" id="{E584F72C-C0E6-8670-AD9C-61F6E954BB01}"/>
              </a:ext>
            </a:extLst>
          </p:cNvPr>
          <p:cNvCxnSpPr>
            <a:cxnSpLocks/>
          </p:cNvCxnSpPr>
          <p:nvPr/>
        </p:nvCxnSpPr>
        <p:spPr>
          <a:xfrm>
            <a:off x="0" y="93515"/>
            <a:ext cx="9906001" cy="0"/>
          </a:xfrm>
          <a:prstGeom prst="line">
            <a:avLst/>
          </a:prstGeom>
          <a:ln w="38100">
            <a:solidFill>
              <a:srgbClr val="246A62"/>
            </a:solidFill>
            <a:prstDash val="solid"/>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AFBFCB0B-A6E0-32F8-EFAF-3A4B02531B41}"/>
              </a:ext>
            </a:extLst>
          </p:cNvPr>
          <p:cNvCxnSpPr>
            <a:cxnSpLocks/>
          </p:cNvCxnSpPr>
          <p:nvPr/>
        </p:nvCxnSpPr>
        <p:spPr>
          <a:xfrm>
            <a:off x="0" y="6764485"/>
            <a:ext cx="9906000" cy="0"/>
          </a:xfrm>
          <a:prstGeom prst="line">
            <a:avLst/>
          </a:prstGeom>
          <a:ln w="38100">
            <a:solidFill>
              <a:srgbClr val="246A62"/>
            </a:solidFill>
            <a:prstDash val="solid"/>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4B0F7713-4A0E-5957-0BB2-38D20ECA9BC3}"/>
              </a:ext>
            </a:extLst>
          </p:cNvPr>
          <p:cNvSpPr txBox="1"/>
          <p:nvPr/>
        </p:nvSpPr>
        <p:spPr>
          <a:xfrm>
            <a:off x="4888942" y="2192577"/>
            <a:ext cx="2013942" cy="1015663"/>
          </a:xfrm>
          <a:prstGeom prst="rect">
            <a:avLst/>
          </a:prstGeom>
          <a:noFill/>
        </p:spPr>
        <p:txBody>
          <a:bodyPr wrap="square" rtlCol="0">
            <a:spAutoFit/>
          </a:bodyPr>
          <a:lstStyle/>
          <a:p>
            <a:r>
              <a:rPr kumimoji="1" lang="en-US" altLang="ja-JP" sz="6000" b="1">
                <a:solidFill>
                  <a:srgbClr val="AF1932"/>
                </a:solidFill>
                <a:latin typeface="Comic Sans MS" panose="030F0702030302020204" pitchFamily="66" charset="0"/>
              </a:rPr>
              <a:t>ed</a:t>
            </a:r>
            <a:endParaRPr kumimoji="1" lang="ja-JP" altLang="en-US" sz="6000" b="1">
              <a:solidFill>
                <a:srgbClr val="AF1932"/>
              </a:solidFill>
              <a:latin typeface="Comic Sans MS" panose="030F0702030302020204" pitchFamily="66" charset="0"/>
            </a:endParaRPr>
          </a:p>
        </p:txBody>
      </p:sp>
    </p:spTree>
    <p:extLst>
      <p:ext uri="{BB962C8B-B14F-4D97-AF65-F5344CB8AC3E}">
        <p14:creationId xmlns:p14="http://schemas.microsoft.com/office/powerpoint/2010/main" val="3149283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17042F-B838-4CF5-9BA2-ACE084CDCF4C}"/>
              </a:ext>
            </a:extLst>
          </p:cNvPr>
          <p:cNvSpPr/>
          <p:nvPr/>
        </p:nvSpPr>
        <p:spPr>
          <a:xfrm>
            <a:off x="0" y="80433"/>
            <a:ext cx="4960724" cy="6709834"/>
          </a:xfrm>
          <a:prstGeom prst="rect">
            <a:avLst/>
          </a:prstGeom>
          <a:solidFill>
            <a:srgbClr val="068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8" name="正方形/長方形 7">
            <a:extLst>
              <a:ext uri="{FF2B5EF4-FFF2-40B4-BE49-F238E27FC236}">
                <a16:creationId xmlns:a16="http://schemas.microsoft.com/office/drawing/2014/main" id="{0152FEB7-4E51-7972-E815-A7BFEC83F628}"/>
              </a:ext>
            </a:extLst>
          </p:cNvPr>
          <p:cNvSpPr/>
          <p:nvPr/>
        </p:nvSpPr>
        <p:spPr>
          <a:xfrm>
            <a:off x="1324361" y="3015343"/>
            <a:ext cx="2460172" cy="2449286"/>
          </a:xfrm>
          <a:prstGeom prst="rect">
            <a:avLst/>
          </a:prstGeom>
          <a:gradFill flip="none" rotWithShape="1">
            <a:gsLst>
              <a:gs pos="26000">
                <a:schemeClr val="accent1">
                  <a:lumMod val="5000"/>
                  <a:lumOff val="95000"/>
                </a:schemeClr>
              </a:gs>
              <a:gs pos="100000">
                <a:schemeClr val="accent1">
                  <a:lumMod val="45000"/>
                  <a:lumOff val="55000"/>
                  <a:alpha val="0"/>
                </a:schemeClr>
              </a:gs>
              <a:gs pos="100000">
                <a:schemeClr val="accent1">
                  <a:lumMod val="45000"/>
                  <a:lumOff val="55000"/>
                </a:schemeClr>
              </a:gs>
              <a:gs pos="65000">
                <a:schemeClr val="bg1"/>
              </a:gs>
              <a:gs pos="19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正方形/長方形 13">
            <a:extLst>
              <a:ext uri="{FF2B5EF4-FFF2-40B4-BE49-F238E27FC236}">
                <a16:creationId xmlns:a16="http://schemas.microsoft.com/office/drawing/2014/main" id="{320558C2-E4B4-0406-E664-7329E8AFF1D2}"/>
              </a:ext>
            </a:extLst>
          </p:cNvPr>
          <p:cNvSpPr/>
          <p:nvPr/>
        </p:nvSpPr>
        <p:spPr>
          <a:xfrm>
            <a:off x="5256554" y="1166681"/>
            <a:ext cx="4437787" cy="1064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Ins="108000" rtlCol="0" anchor="t"/>
          <a:lstStyle/>
          <a:p>
            <a:pPr algn="just"/>
            <a:r>
              <a:rPr kumimoji="1" lang="en-US" altLang="ja-JP" sz="1100">
                <a:solidFill>
                  <a:schemeClr val="tx1">
                    <a:lumMod val="75000"/>
                    <a:lumOff val="25000"/>
                  </a:schemeClr>
                </a:solidFill>
                <a:ea typeface="Yu Gothic UI" panose="020B0500000000000000" pitchFamily="50" charset="-128"/>
              </a:rPr>
              <a:t>IoE</a:t>
            </a:r>
            <a:r>
              <a:rPr kumimoji="1" lang="ja-JP" altLang="en-US" sz="1100">
                <a:solidFill>
                  <a:schemeClr val="tx1">
                    <a:lumMod val="75000"/>
                    <a:lumOff val="25000"/>
                  </a:schemeClr>
                </a:solidFill>
                <a:ea typeface="Yu Gothic UI" panose="020B0500000000000000" pitchFamily="50" charset="-128"/>
              </a:rPr>
              <a:t>等により多様なデータを収集し、</a:t>
            </a:r>
            <a:r>
              <a:rPr kumimoji="1" lang="en-US" altLang="ja-JP" sz="1100">
                <a:solidFill>
                  <a:schemeClr val="tx1">
                    <a:lumMod val="75000"/>
                    <a:lumOff val="25000"/>
                  </a:schemeClr>
                </a:solidFill>
                <a:ea typeface="Yu Gothic UI" panose="020B0500000000000000" pitchFamily="50" charset="-128"/>
              </a:rPr>
              <a:t>AI</a:t>
            </a:r>
            <a:r>
              <a:rPr kumimoji="1" lang="ja-JP" altLang="en-US" sz="1100">
                <a:solidFill>
                  <a:schemeClr val="tx1">
                    <a:lumMod val="75000"/>
                    <a:lumOff val="25000"/>
                  </a:schemeClr>
                </a:solidFill>
                <a:ea typeface="Yu Gothic UI" panose="020B0500000000000000" pitchFamily="50" charset="-128"/>
              </a:rPr>
              <a:t>等のデジタル技術を活用して分析します。</a:t>
            </a:r>
            <a:endParaRPr kumimoji="1" lang="en-US" altLang="ja-JP" sz="1100">
              <a:solidFill>
                <a:schemeClr val="tx1">
                  <a:lumMod val="75000"/>
                  <a:lumOff val="25000"/>
                </a:schemeClr>
              </a:solidFill>
              <a:ea typeface="Yu Gothic UI" panose="020B0500000000000000" pitchFamily="50" charset="-128"/>
            </a:endParaRPr>
          </a:p>
          <a:p>
            <a:pPr algn="just"/>
            <a:r>
              <a:rPr kumimoji="1" lang="ja-JP" altLang="en-US" sz="1100">
                <a:solidFill>
                  <a:schemeClr val="tx1">
                    <a:lumMod val="75000"/>
                    <a:lumOff val="25000"/>
                  </a:schemeClr>
                </a:solidFill>
                <a:ea typeface="Yu Gothic UI" panose="020B0500000000000000" pitchFamily="50" charset="-128"/>
              </a:rPr>
              <a:t>その結果を防災対策など社会や生活に反映し、便利・安心・安全に暮らせるまちの実現をめざします。</a:t>
            </a:r>
          </a:p>
          <a:p>
            <a:pPr algn="just"/>
            <a:r>
              <a:rPr kumimoji="1" lang="ja-JP" altLang="en-US" sz="1100">
                <a:solidFill>
                  <a:schemeClr val="tx1">
                    <a:lumMod val="75000"/>
                    <a:lumOff val="25000"/>
                  </a:schemeClr>
                </a:solidFill>
                <a:ea typeface="Yu Gothic UI" panose="020B0500000000000000" pitchFamily="50" charset="-128"/>
              </a:rPr>
              <a:t>また、産学民との連携により、社会課題の解決やイノベーションの創出などによるまちの活性化を図るなど、都市力の向上をめざします。</a:t>
            </a:r>
          </a:p>
        </p:txBody>
      </p:sp>
      <p:sp>
        <p:nvSpPr>
          <p:cNvPr id="15" name="正方形/長方形 14">
            <a:extLst>
              <a:ext uri="{FF2B5EF4-FFF2-40B4-BE49-F238E27FC236}">
                <a16:creationId xmlns:a16="http://schemas.microsoft.com/office/drawing/2014/main" id="{591F4AA6-D685-597D-7EFE-9C2607EEE0A5}"/>
              </a:ext>
            </a:extLst>
          </p:cNvPr>
          <p:cNvSpPr/>
          <p:nvPr/>
        </p:nvSpPr>
        <p:spPr>
          <a:xfrm>
            <a:off x="5256554" y="563708"/>
            <a:ext cx="3739668" cy="4342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kumimoji="1" lang="ja-JP" altLang="en-US" sz="1600" b="1" spc="50">
                <a:solidFill>
                  <a:srgbClr val="246A62"/>
                </a:solidFill>
                <a:latin typeface="Yu Gothic UI" panose="020B0500000000000000" pitchFamily="50" charset="-128"/>
                <a:ea typeface="Yu Gothic UI" panose="020B0500000000000000" pitchFamily="50" charset="-128"/>
              </a:rPr>
              <a:t>便利・安心・安全に暮らせる、</a:t>
            </a:r>
            <a:br>
              <a:rPr kumimoji="1" lang="en-US" altLang="ja-JP" sz="1600" b="1" spc="50">
                <a:solidFill>
                  <a:srgbClr val="246A62"/>
                </a:solidFill>
                <a:latin typeface="Yu Gothic UI" panose="020B0500000000000000" pitchFamily="50" charset="-128"/>
                <a:ea typeface="Yu Gothic UI" panose="020B0500000000000000" pitchFamily="50" charset="-128"/>
              </a:rPr>
            </a:br>
            <a:r>
              <a:rPr kumimoji="1" lang="ja-JP" altLang="en-US" sz="1600" b="1" spc="50">
                <a:solidFill>
                  <a:srgbClr val="246A62"/>
                </a:solidFill>
                <a:latin typeface="Yu Gothic UI" panose="020B0500000000000000" pitchFamily="50" charset="-128"/>
                <a:ea typeface="Yu Gothic UI" panose="020B0500000000000000" pitchFamily="50" charset="-128"/>
              </a:rPr>
              <a:t>魅力・活力のあるまちの実現</a:t>
            </a:r>
            <a:endParaRPr kumimoji="1" lang="en-GB" altLang="ja-JP" sz="1600" b="1" spc="50">
              <a:solidFill>
                <a:srgbClr val="246A62"/>
              </a:solidFill>
              <a:latin typeface="Yu Gothic UI" panose="020B0500000000000000" pitchFamily="50" charset="-128"/>
              <a:ea typeface="Yu Gothic UI" panose="020B0500000000000000" pitchFamily="50" charset="-128"/>
            </a:endParaRPr>
          </a:p>
        </p:txBody>
      </p:sp>
      <p:cxnSp>
        <p:nvCxnSpPr>
          <p:cNvPr id="16" name="直線コネクタ 15">
            <a:extLst>
              <a:ext uri="{FF2B5EF4-FFF2-40B4-BE49-F238E27FC236}">
                <a16:creationId xmlns:a16="http://schemas.microsoft.com/office/drawing/2014/main" id="{CE1BDF00-6D59-D01F-8637-E080684A6523}"/>
              </a:ext>
            </a:extLst>
          </p:cNvPr>
          <p:cNvCxnSpPr>
            <a:cxnSpLocks/>
          </p:cNvCxnSpPr>
          <p:nvPr/>
        </p:nvCxnSpPr>
        <p:spPr>
          <a:xfrm flipH="1">
            <a:off x="5256554" y="1090441"/>
            <a:ext cx="3634901" cy="0"/>
          </a:xfrm>
          <a:prstGeom prst="line">
            <a:avLst/>
          </a:prstGeom>
          <a:ln w="12700">
            <a:solidFill>
              <a:srgbClr val="246A62"/>
            </a:solidFill>
            <a:headEnd type="ova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8AC06CA5-79EB-1D1A-6576-ED1E5A74DA34}"/>
              </a:ext>
            </a:extLst>
          </p:cNvPr>
          <p:cNvPicPr>
            <a:picLocks noChangeAspect="1" noChangeArrowheads="1"/>
          </p:cNvPicPr>
          <p:nvPr/>
        </p:nvPicPr>
        <p:blipFill rotWithShape="1">
          <a:blip r:embed="rId3" cstate="screen">
            <a:grayscl/>
            <a:extLst>
              <a:ext uri="{28A0092B-C50C-407E-A947-70E740481C1C}">
                <a14:useLocalDpi xmlns:a14="http://schemas.microsoft.com/office/drawing/2010/main"/>
              </a:ext>
            </a:extLst>
          </a:blip>
          <a:srcRect/>
          <a:stretch/>
        </p:blipFill>
        <p:spPr bwMode="auto">
          <a:xfrm>
            <a:off x="1256193" y="3685747"/>
            <a:ext cx="2596507" cy="240783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xfrm>
            <a:off x="452437" y="739881"/>
            <a:ext cx="4205287" cy="1252808"/>
          </a:xfrm>
        </p:spPr>
        <p:txBody>
          <a:bodyPr/>
          <a:lstStyle/>
          <a:p>
            <a:r>
              <a:rPr lang="ja-JP" altLang="en-US" spc="300">
                <a:ln w="9525">
                  <a:solidFill>
                    <a:schemeClr val="bg1"/>
                  </a:solidFill>
                </a:ln>
                <a:solidFill>
                  <a:schemeClr val="bg1"/>
                </a:solidFill>
                <a:latin typeface="+mj-lt"/>
              </a:rPr>
              <a:t>都市・まち</a:t>
            </a:r>
            <a:r>
              <a:rPr lang="en-US" altLang="ja-JP" spc="300">
                <a:ln w="9525">
                  <a:solidFill>
                    <a:schemeClr val="bg1"/>
                  </a:solidFill>
                </a:ln>
                <a:solidFill>
                  <a:schemeClr val="bg1"/>
                </a:solidFill>
                <a:latin typeface="+mj-lt"/>
              </a:rPr>
              <a:t>DX</a:t>
            </a:r>
            <a:endParaRPr lang="ja-JP" altLang="en-US" spc="300">
              <a:ln w="9525">
                <a:solidFill>
                  <a:schemeClr val="bg1"/>
                </a:solidFill>
              </a:ln>
              <a:solidFill>
                <a:schemeClr val="bg1"/>
              </a:solidFill>
              <a:latin typeface="+mj-lt"/>
            </a:endParaRPr>
          </a:p>
        </p:txBody>
      </p:sp>
      <p:sp>
        <p:nvSpPr>
          <p:cNvPr id="3" name="スライド番号プレースホルダー 2">
            <a:extLst>
              <a:ext uri="{FF2B5EF4-FFF2-40B4-BE49-F238E27FC236}">
                <a16:creationId xmlns:a16="http://schemas.microsoft.com/office/drawing/2014/main" id="{4BA71347-6FA6-ABF4-571A-53A4BF528A1D}"/>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10</a:t>
            </a:fld>
            <a:endParaRPr kumimoji="1" lang="en-GB">
              <a:solidFill>
                <a:prstClr val="black">
                  <a:tint val="75000"/>
                </a:prstClr>
              </a:solidFill>
              <a:latin typeface="Avenir Next LT Pro"/>
              <a:ea typeface="Yu Gothic UI"/>
            </a:endParaRPr>
          </a:p>
        </p:txBody>
      </p:sp>
      <p:sp>
        <p:nvSpPr>
          <p:cNvPr id="32" name="フリーフォーム: 図形 31">
            <a:extLst>
              <a:ext uri="{FF2B5EF4-FFF2-40B4-BE49-F238E27FC236}">
                <a16:creationId xmlns:a16="http://schemas.microsoft.com/office/drawing/2014/main" id="{13197DD8-CE4E-9CD8-E43B-9F133F067F6B}"/>
              </a:ext>
            </a:extLst>
          </p:cNvPr>
          <p:cNvSpPr/>
          <p:nvPr/>
        </p:nvSpPr>
        <p:spPr>
          <a:xfrm>
            <a:off x="6075018" y="3979259"/>
            <a:ext cx="1419999" cy="1588453"/>
          </a:xfrm>
          <a:custGeom>
            <a:avLst/>
            <a:gdLst>
              <a:gd name="connsiteX0" fmla="*/ 1266888 w 1419999"/>
              <a:gd name="connsiteY0" fmla="*/ 794227 h 1588453"/>
              <a:gd name="connsiteX1" fmla="*/ 1420000 w 1419999"/>
              <a:gd name="connsiteY1" fmla="*/ 305061 h 1588453"/>
              <a:gd name="connsiteX2" fmla="*/ 794304 w 1419999"/>
              <a:gd name="connsiteY2" fmla="*/ 0 h 1588453"/>
              <a:gd name="connsiteX3" fmla="*/ 0 w 1419999"/>
              <a:gd name="connsiteY3" fmla="*/ 794227 h 1588453"/>
              <a:gd name="connsiteX4" fmla="*/ 794227 w 1419999"/>
              <a:gd name="connsiteY4" fmla="*/ 1588454 h 1588453"/>
              <a:gd name="connsiteX5" fmla="*/ 1419922 w 1419999"/>
              <a:gd name="connsiteY5" fmla="*/ 1283393 h 1588453"/>
              <a:gd name="connsiteX6" fmla="*/ 1266811 w 1419999"/>
              <a:gd name="connsiteY6" fmla="*/ 794227 h 158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9999" h="1588453">
                <a:moveTo>
                  <a:pt x="1266888" y="794227"/>
                </a:moveTo>
                <a:cubicBezTo>
                  <a:pt x="1266888" y="612601"/>
                  <a:pt x="1323530" y="443992"/>
                  <a:pt x="1420000" y="305061"/>
                </a:cubicBezTo>
                <a:cubicBezTo>
                  <a:pt x="1274637" y="119405"/>
                  <a:pt x="1048379" y="0"/>
                  <a:pt x="794304" y="0"/>
                </a:cubicBezTo>
                <a:cubicBezTo>
                  <a:pt x="355581" y="0"/>
                  <a:pt x="0" y="355581"/>
                  <a:pt x="0" y="794227"/>
                </a:cubicBezTo>
                <a:cubicBezTo>
                  <a:pt x="0" y="1232872"/>
                  <a:pt x="355581" y="1588454"/>
                  <a:pt x="794227" y="1588454"/>
                </a:cubicBezTo>
                <a:cubicBezTo>
                  <a:pt x="1048302" y="1588454"/>
                  <a:pt x="1274559" y="1469126"/>
                  <a:pt x="1419922" y="1283393"/>
                </a:cubicBezTo>
                <a:cubicBezTo>
                  <a:pt x="1323453" y="1144384"/>
                  <a:pt x="1266811" y="975775"/>
                  <a:pt x="1266811" y="794227"/>
                </a:cubicBezTo>
                <a:close/>
              </a:path>
            </a:pathLst>
          </a:custGeom>
          <a:solidFill>
            <a:srgbClr val="19AF96"/>
          </a:solidFill>
          <a:ln w="7731"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9B00CDA4-9837-4559-C970-030F60478CE7}"/>
              </a:ext>
            </a:extLst>
          </p:cNvPr>
          <p:cNvSpPr/>
          <p:nvPr/>
        </p:nvSpPr>
        <p:spPr>
          <a:xfrm>
            <a:off x="7407846" y="3989642"/>
            <a:ext cx="1588453" cy="1577992"/>
          </a:xfrm>
          <a:custGeom>
            <a:avLst/>
            <a:gdLst>
              <a:gd name="connsiteX0" fmla="*/ 923008 w 1588453"/>
              <a:gd name="connsiteY0" fmla="*/ 78 h 1577992"/>
              <a:gd name="connsiteX1" fmla="*/ 145208 w 1588453"/>
              <a:gd name="connsiteY1" fmla="*/ 493273 h 1577992"/>
              <a:gd name="connsiteX2" fmla="*/ 56642 w 1588453"/>
              <a:gd name="connsiteY2" fmla="*/ 488701 h 1577992"/>
              <a:gd name="connsiteX3" fmla="*/ 0 w 1588453"/>
              <a:gd name="connsiteY3" fmla="*/ 783766 h 1577992"/>
              <a:gd name="connsiteX4" fmla="*/ 794227 w 1588453"/>
              <a:gd name="connsiteY4" fmla="*/ 1577993 h 1577992"/>
              <a:gd name="connsiteX5" fmla="*/ 1588453 w 1588453"/>
              <a:gd name="connsiteY5" fmla="*/ 783766 h 1577992"/>
              <a:gd name="connsiteX6" fmla="*/ 923085 w 1588453"/>
              <a:gd name="connsiteY6" fmla="*/ 0 h 157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453" h="1577992">
                <a:moveTo>
                  <a:pt x="923008" y="78"/>
                </a:moveTo>
                <a:cubicBezTo>
                  <a:pt x="785083" y="291346"/>
                  <a:pt x="488314" y="493273"/>
                  <a:pt x="145208" y="493273"/>
                </a:cubicBezTo>
                <a:cubicBezTo>
                  <a:pt x="115298" y="493273"/>
                  <a:pt x="85777" y="491723"/>
                  <a:pt x="56642" y="488701"/>
                </a:cubicBezTo>
                <a:cubicBezTo>
                  <a:pt x="20146" y="579902"/>
                  <a:pt x="0" y="679471"/>
                  <a:pt x="0" y="783766"/>
                </a:cubicBezTo>
                <a:cubicBezTo>
                  <a:pt x="0" y="1222412"/>
                  <a:pt x="355581" y="1577993"/>
                  <a:pt x="794227" y="1577993"/>
                </a:cubicBezTo>
                <a:cubicBezTo>
                  <a:pt x="1232872" y="1577993"/>
                  <a:pt x="1588453" y="1222412"/>
                  <a:pt x="1588453" y="783766"/>
                </a:cubicBezTo>
                <a:cubicBezTo>
                  <a:pt x="1588453" y="388977"/>
                  <a:pt x="1300440" y="61524"/>
                  <a:pt x="923085" y="0"/>
                </a:cubicBezTo>
                <a:close/>
              </a:path>
            </a:pathLst>
          </a:custGeom>
          <a:solidFill>
            <a:srgbClr val="98A1A0"/>
          </a:solidFill>
          <a:ln w="7731"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2FED5A6D-3710-D654-2734-FC9EE3A337CF}"/>
              </a:ext>
            </a:extLst>
          </p:cNvPr>
          <p:cNvSpPr/>
          <p:nvPr/>
        </p:nvSpPr>
        <p:spPr>
          <a:xfrm>
            <a:off x="6758750" y="2828599"/>
            <a:ext cx="1588453" cy="1582642"/>
          </a:xfrm>
          <a:custGeom>
            <a:avLst/>
            <a:gdLst>
              <a:gd name="connsiteX0" fmla="*/ 794227 w 1588453"/>
              <a:gd name="connsiteY0" fmla="*/ 0 h 1582642"/>
              <a:gd name="connsiteX1" fmla="*/ 0 w 1588453"/>
              <a:gd name="connsiteY1" fmla="*/ 794227 h 1582642"/>
              <a:gd name="connsiteX2" fmla="*/ 55557 w 1588453"/>
              <a:gd name="connsiteY2" fmla="*/ 1086580 h 1582642"/>
              <a:gd name="connsiteX3" fmla="*/ 110494 w 1588453"/>
              <a:gd name="connsiteY3" fmla="*/ 1084798 h 1582642"/>
              <a:gd name="connsiteX4" fmla="*/ 890464 w 1588453"/>
              <a:gd name="connsiteY4" fmla="*/ 1582642 h 1582642"/>
              <a:gd name="connsiteX5" fmla="*/ 1588453 w 1588453"/>
              <a:gd name="connsiteY5" fmla="*/ 794227 h 1582642"/>
              <a:gd name="connsiteX6" fmla="*/ 794227 w 1588453"/>
              <a:gd name="connsiteY6" fmla="*/ 0 h 158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453" h="1582642">
                <a:moveTo>
                  <a:pt x="794227" y="0"/>
                </a:moveTo>
                <a:cubicBezTo>
                  <a:pt x="355581" y="0"/>
                  <a:pt x="0" y="355581"/>
                  <a:pt x="0" y="794227"/>
                </a:cubicBezTo>
                <a:cubicBezTo>
                  <a:pt x="0" y="897438"/>
                  <a:pt x="19681" y="996077"/>
                  <a:pt x="55557" y="1086580"/>
                </a:cubicBezTo>
                <a:cubicBezTo>
                  <a:pt x="73766" y="1085417"/>
                  <a:pt x="92053" y="1084798"/>
                  <a:pt x="110494" y="1084798"/>
                </a:cubicBezTo>
                <a:cubicBezTo>
                  <a:pt x="455382" y="1084798"/>
                  <a:pt x="753547" y="1288894"/>
                  <a:pt x="890464" y="1582642"/>
                </a:cubicBezTo>
                <a:cubicBezTo>
                  <a:pt x="1283703" y="1535143"/>
                  <a:pt x="1588453" y="1200329"/>
                  <a:pt x="1588453" y="794227"/>
                </a:cubicBezTo>
                <a:cubicBezTo>
                  <a:pt x="1588453" y="355581"/>
                  <a:pt x="1232872" y="0"/>
                  <a:pt x="794227" y="0"/>
                </a:cubicBezTo>
                <a:close/>
              </a:path>
            </a:pathLst>
          </a:custGeom>
          <a:solidFill>
            <a:srgbClr val="98A1A0"/>
          </a:solidFill>
          <a:ln w="7731" cap="flat">
            <a:noFill/>
            <a:prstDash val="solid"/>
            <a:miter/>
          </a:ln>
        </p:spPr>
        <p:txBody>
          <a:bodyPr rtlCol="0" anchor="ctr"/>
          <a:lstStyle/>
          <a:p>
            <a:endParaRPr lang="ja-JP" altLang="en-US"/>
          </a:p>
        </p:txBody>
      </p:sp>
      <p:sp>
        <p:nvSpPr>
          <p:cNvPr id="35" name="角丸四角形 38">
            <a:extLst>
              <a:ext uri="{FF2B5EF4-FFF2-40B4-BE49-F238E27FC236}">
                <a16:creationId xmlns:a16="http://schemas.microsoft.com/office/drawing/2014/main" id="{72479FE4-C6C8-498B-A892-BDD5E0C45B07}"/>
              </a:ext>
            </a:extLst>
          </p:cNvPr>
          <p:cNvSpPr/>
          <p:nvPr/>
        </p:nvSpPr>
        <p:spPr>
          <a:xfrm>
            <a:off x="6113006" y="4859631"/>
            <a:ext cx="1431364" cy="40583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50" normalizeH="0" baseline="0" noProof="0">
                <a:ln>
                  <a:noFill/>
                </a:ln>
                <a:solidFill>
                  <a:prstClr val="white"/>
                </a:solidFill>
                <a:effectLst/>
                <a:uLnTx/>
                <a:uFillTx/>
                <a:latin typeface="Avenir Next LT Pro Demi"/>
                <a:ea typeface="Yu Gothic UI" panose="020B0500000000000000" pitchFamily="50" charset="-128"/>
                <a:cs typeface="+mn-cs"/>
              </a:rPr>
              <a:t>都市・まち</a:t>
            </a:r>
            <a:r>
              <a:rPr kumimoji="1" lang="en-US" altLang="ja-JP" sz="1400" b="1" i="0" u="none" strike="noStrike" kern="1200" cap="none" spc="-50" normalizeH="0" baseline="0" noProof="0">
                <a:ln>
                  <a:noFill/>
                </a:ln>
                <a:solidFill>
                  <a:prstClr val="white"/>
                </a:solidFill>
                <a:effectLst/>
                <a:uLnTx/>
                <a:uFillTx/>
                <a:latin typeface="Avenir Next LT Pro Demi"/>
                <a:ea typeface="Yu Gothic UI" panose="020B0500000000000000" pitchFamily="50" charset="-128"/>
                <a:cs typeface="+mn-cs"/>
              </a:rPr>
              <a:t>DX</a:t>
            </a:r>
            <a:endParaRPr kumimoji="1" lang="en-US" altLang="ja-JP" sz="1400" b="0" i="0" u="none" strike="noStrike" kern="1200" cap="none" spc="-50" normalizeH="0" baseline="0" noProof="0">
              <a:ln>
                <a:noFill/>
              </a:ln>
              <a:solidFill>
                <a:prstClr val="white"/>
              </a:solidFill>
              <a:effectLst/>
              <a:uLnTx/>
              <a:uFillTx/>
              <a:latin typeface="Avenir Next LT Pro Demi"/>
              <a:ea typeface="Yu Gothic UI" panose="020B0500000000000000" pitchFamily="50" charset="-128"/>
              <a:cs typeface="+mn-cs"/>
            </a:endParaRPr>
          </a:p>
        </p:txBody>
      </p:sp>
      <p:sp>
        <p:nvSpPr>
          <p:cNvPr id="36" name="角丸四角形 37">
            <a:extLst>
              <a:ext uri="{FF2B5EF4-FFF2-40B4-BE49-F238E27FC236}">
                <a16:creationId xmlns:a16="http://schemas.microsoft.com/office/drawing/2014/main" id="{C51788C3-4A07-8877-1ECC-7A5BB614E06C}"/>
              </a:ext>
            </a:extLst>
          </p:cNvPr>
          <p:cNvSpPr/>
          <p:nvPr/>
        </p:nvSpPr>
        <p:spPr>
          <a:xfrm>
            <a:off x="7706523" y="4872550"/>
            <a:ext cx="946707" cy="39182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行政</a:t>
            </a:r>
            <a:r>
              <a:rPr kumimoji="1" lang="en-US" altLang="ja-JP"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DX</a:t>
            </a:r>
          </a:p>
        </p:txBody>
      </p:sp>
      <p:sp>
        <p:nvSpPr>
          <p:cNvPr id="37" name="角丸四角形 36">
            <a:extLst>
              <a:ext uri="{FF2B5EF4-FFF2-40B4-BE49-F238E27FC236}">
                <a16:creationId xmlns:a16="http://schemas.microsoft.com/office/drawing/2014/main" id="{E96FEE34-9BCA-85E5-647F-C1238583D951}"/>
              </a:ext>
            </a:extLst>
          </p:cNvPr>
          <p:cNvSpPr/>
          <p:nvPr/>
        </p:nvSpPr>
        <p:spPr>
          <a:xfrm>
            <a:off x="6903288" y="3680003"/>
            <a:ext cx="1264665" cy="33247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サービス</a:t>
            </a:r>
            <a:r>
              <a:rPr kumimoji="1" lang="en-US" altLang="ja-JP"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DX</a:t>
            </a:r>
            <a:endParaRPr kumimoji="1" lang="en-US" altLang="ja-JP" sz="1400" b="0"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endParaRPr>
          </a:p>
        </p:txBody>
      </p:sp>
      <p:pic>
        <p:nvPicPr>
          <p:cNvPr id="38" name="図 37" descr="アイコン&#10;&#10;自動的に生成された説明">
            <a:extLst>
              <a:ext uri="{FF2B5EF4-FFF2-40B4-BE49-F238E27FC236}">
                <a16:creationId xmlns:a16="http://schemas.microsoft.com/office/drawing/2014/main" id="{048D6175-676D-C33A-0591-4E5F4239E591}"/>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242811" y="3117624"/>
            <a:ext cx="585618" cy="585618"/>
          </a:xfrm>
          <a:prstGeom prst="rect">
            <a:avLst/>
          </a:prstGeom>
          <a:noFill/>
          <a:ln>
            <a:noFill/>
          </a:ln>
        </p:spPr>
      </p:pic>
      <p:pic>
        <p:nvPicPr>
          <p:cNvPr id="39" name="図 38" descr="QR コード&#10;&#10;自動的に生成された説明">
            <a:extLst>
              <a:ext uri="{FF2B5EF4-FFF2-40B4-BE49-F238E27FC236}">
                <a16:creationId xmlns:a16="http://schemas.microsoft.com/office/drawing/2014/main" id="{0B253523-896C-41D4-C1E7-F28D05E30113}"/>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533856" y="4280390"/>
            <a:ext cx="589664" cy="590510"/>
          </a:xfrm>
          <a:prstGeom prst="rect">
            <a:avLst/>
          </a:prstGeom>
        </p:spPr>
      </p:pic>
      <p:pic>
        <p:nvPicPr>
          <p:cNvPr id="40" name="図 39" descr="アイコン&#10;&#10;自動的に生成された説明">
            <a:extLst>
              <a:ext uri="{FF2B5EF4-FFF2-40B4-BE49-F238E27FC236}">
                <a16:creationId xmlns:a16="http://schemas.microsoft.com/office/drawing/2014/main" id="{4485CC58-F94F-E309-863C-4BF7AF4D669A}"/>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866751" y="4355041"/>
            <a:ext cx="626252" cy="514773"/>
          </a:xfrm>
          <a:prstGeom prst="rect">
            <a:avLst/>
          </a:prstGeom>
        </p:spPr>
      </p:pic>
    </p:spTree>
    <p:extLst>
      <p:ext uri="{BB962C8B-B14F-4D97-AF65-F5344CB8AC3E}">
        <p14:creationId xmlns:p14="http://schemas.microsoft.com/office/powerpoint/2010/main" val="2872880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a:extLst>
              <a:ext uri="{FF2B5EF4-FFF2-40B4-BE49-F238E27FC236}">
                <a16:creationId xmlns:a16="http://schemas.microsoft.com/office/drawing/2014/main" id="{8395BF3E-4B82-A6BD-B53D-9C5955CE6642}"/>
              </a:ext>
            </a:extLst>
          </p:cNvPr>
          <p:cNvSpPr/>
          <p:nvPr/>
        </p:nvSpPr>
        <p:spPr>
          <a:xfrm>
            <a:off x="263356" y="1326159"/>
            <a:ext cx="9208208" cy="1776346"/>
          </a:xfrm>
          <a:prstGeom prst="rect">
            <a:avLst/>
          </a:prstGeom>
          <a:noFill/>
          <a:ln>
            <a:solidFill>
              <a:srgbClr val="246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268490" y="223296"/>
            <a:ext cx="4921858" cy="707886"/>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３</a:t>
            </a:r>
            <a:r>
              <a:rPr kumimoji="1" lang="en-US" altLang="ja-JP"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D</a:t>
            </a:r>
            <a:r>
              <a:rPr kumimoji="1" lang="ja-JP" altLang="en-US"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都市モデルを活用した都市基盤施設の</a:t>
            </a:r>
            <a:endParaRPr kumimoji="1" lang="en-US" altLang="ja-JP" sz="2000" b="1" kern="0" dirty="0">
              <a:solidFill>
                <a:srgbClr val="246A62"/>
              </a:solidFill>
              <a:latin typeface="Yu Gothic UI" panose="020B0500000000000000" pitchFamily="50" charset="-128"/>
              <a:ea typeface="Yu Gothic UI" panose="020B05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kern="0" dirty="0">
                <a:solidFill>
                  <a:srgbClr val="246A62"/>
                </a:solidFill>
                <a:latin typeface="Yu Gothic UI" panose="020B0500000000000000" pitchFamily="50" charset="-128"/>
                <a:ea typeface="Yu Gothic UI" panose="020B0500000000000000" pitchFamily="50" charset="-128"/>
              </a:rPr>
              <a:t>　</a:t>
            </a:r>
            <a:r>
              <a:rPr kumimoji="1" lang="ja-JP" altLang="en-US"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整備検討</a:t>
            </a: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246A62"/>
          </a:solidFill>
          <a:ln w="9525" cap="flat" cmpd="sng" algn="ctr">
            <a:solidFill>
              <a:srgbClr val="246A62"/>
            </a:solid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19444" y="180395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99042" y="139963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77204" y="1803950"/>
            <a:ext cx="972000" cy="597632"/>
          </a:xfrm>
          <a:prstGeom prst="rect">
            <a:avLst/>
          </a:prstGeom>
          <a:solidFill>
            <a:srgbClr val="246A62"/>
          </a:solidFill>
          <a:ln w="9525" cap="flat" cmpd="sng" algn="ctr">
            <a:solidFill>
              <a:srgbClr val="246A6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19255" y="245983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77204" y="2451887"/>
            <a:ext cx="972000" cy="504000"/>
          </a:xfrm>
          <a:prstGeom prst="rect">
            <a:avLst/>
          </a:prstGeom>
          <a:solidFill>
            <a:srgbClr val="246A62"/>
          </a:solidFill>
          <a:ln w="9525" cap="flat" cmpd="sng" algn="ctr">
            <a:solidFill>
              <a:srgbClr val="246A6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62213" y="140115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19AF96"/>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srgbClr val="FF0000"/>
                </a:solidFill>
                <a:effectLst/>
                <a:uLnTx/>
                <a:uFillTx/>
                <a:latin typeface="Yu Gothic UI" panose="020B0500000000000000" pitchFamily="50" charset="-128"/>
                <a:ea typeface="Yu Gothic UI" panose="020B0500000000000000" pitchFamily="50" charset="-128"/>
                <a:cs typeface="+mn-cs"/>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44967" y="5717363"/>
            <a:ext cx="3934823" cy="1048439"/>
          </a:xfrm>
          <a:prstGeom prst="rect">
            <a:avLst/>
          </a:prstGeom>
          <a:noFill/>
          <a:ln w="9525" cap="flat" cmpd="sng" algn="ctr">
            <a:noFill/>
            <a:prstDash val="solid"/>
          </a:ln>
          <a:effectLst/>
        </p:spPr>
        <p:txBody>
          <a:bodyPr lIns="29250" tIns="29250" rIns="29250" bIns="29250" rtlCol="0" anchor="t">
            <a:noAutofit/>
          </a:bodyPr>
          <a:lstStyle/>
          <a:p>
            <a:pPr marL="0" marR="0" lvl="2" indent="0" algn="l" defTabSz="914400" rtl="0" eaLnBrk="1" fontAlgn="auto" latinLnBrk="0" hangingPunct="1">
              <a:lnSpc>
                <a:spcPct val="100000"/>
              </a:lnSpc>
              <a:spcBef>
                <a:spcPts val="0"/>
              </a:spcBef>
              <a:spcAft>
                <a:spcPts val="488"/>
              </a:spcAft>
              <a:buClrTx/>
              <a:buSzTx/>
              <a:buFontTx/>
              <a:buNone/>
              <a:tabLst>
                <a:tab pos="294084"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32642" y="3702454"/>
            <a:ext cx="2694766" cy="185218"/>
            <a:chOff x="537935" y="7724278"/>
            <a:chExt cx="269476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2559996"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取組実績（</a:t>
              </a:r>
              <a:r>
                <a:rPr kumimoji="1" lang="en-US" altLang="ja-JP" sz="1200" b="1" kern="0">
                  <a:solidFill>
                    <a:srgbClr val="000000"/>
                  </a:solidFill>
                  <a:latin typeface="Yu Gothic UI" panose="020B0500000000000000" pitchFamily="50" charset="-128"/>
                  <a:ea typeface="Yu Gothic UI" panose="020B0500000000000000" pitchFamily="50" charset="-128"/>
                </a:rPr>
                <a:t>2023</a:t>
              </a:r>
              <a:r>
                <a:rPr kumimoji="1" lang="ja-JP" altLang="en-US" sz="1200" b="1" kern="0">
                  <a:solidFill>
                    <a:srgbClr val="000000"/>
                  </a:solidFill>
                  <a:latin typeface="Yu Gothic UI" panose="020B0500000000000000" pitchFamily="50" charset="-128"/>
                  <a:ea typeface="Yu Gothic UI" panose="020B0500000000000000" pitchFamily="50" charset="-128"/>
                </a:rPr>
                <a:t>年度までの取組実績</a:t>
              </a: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 name="正方形/長方形 5">
            <a:extLst>
              <a:ext uri="{FF2B5EF4-FFF2-40B4-BE49-F238E27FC236}">
                <a16:creationId xmlns:a16="http://schemas.microsoft.com/office/drawing/2014/main" id="{E19D623C-BE20-A6C2-5074-133FB0408F50}"/>
              </a:ext>
            </a:extLst>
          </p:cNvPr>
          <p:cNvSpPr/>
          <p:nvPr/>
        </p:nvSpPr>
        <p:spPr>
          <a:xfrm>
            <a:off x="462214" y="1656269"/>
            <a:ext cx="4166484" cy="636549"/>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京橋駅周辺において、道路、広場等の都市基盤施設の整備検討を行うにあたり、</a:t>
            </a: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3D</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都市モデルを活用し、整備内容の実現性検証を行う。</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都市構造が立体的で複雑な地域における、都市基盤施設の整備検討のモデルケースとなることをめざす。</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これにより、都市基盤施設の整備内容の可視化、及び行政意思決定の補助、アカウンタビリティの向上、関係者協議の深度化が期待できる。</a:t>
            </a:r>
          </a:p>
        </p:txBody>
      </p:sp>
      <p:sp>
        <p:nvSpPr>
          <p:cNvPr id="12" name="正方形/長方形 11">
            <a:extLst>
              <a:ext uri="{FF2B5EF4-FFF2-40B4-BE49-F238E27FC236}">
                <a16:creationId xmlns:a16="http://schemas.microsoft.com/office/drawing/2014/main" id="{EA752562-08F9-531A-5323-CF2661AF922E}"/>
              </a:ext>
            </a:extLst>
          </p:cNvPr>
          <p:cNvSpPr/>
          <p:nvPr/>
        </p:nvSpPr>
        <p:spPr>
          <a:xfrm>
            <a:off x="408509" y="3893728"/>
            <a:ext cx="4166484" cy="302155"/>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3D</a:t>
            </a:r>
            <a:r>
              <a:rPr kumimoji="0" lang="ja-JP" altLang="en-US"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データのオープンデータ化の実施</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a:t>
            </a:r>
            <a:r>
              <a:rPr lang="en-US" altLang="ja-JP" sz="1100" strike="noStrike">
                <a:latin typeface="Avenir Next LT Pro"/>
                <a:ea typeface="Yu Gothic UI" panose="020B0500000000000000" pitchFamily="50" charset="-128"/>
              </a:rPr>
              <a:t>2024</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年</a:t>
            </a:r>
            <a:r>
              <a:rPr kumimoji="0" lang="ja-JP" altLang="en-US" sz="1100" b="0" i="0" u="none" kern="1200" cap="none" spc="0" normalizeH="0" baseline="0" noProof="0">
                <a:ln>
                  <a:noFill/>
                </a:ln>
                <a:effectLst/>
                <a:uLnTx/>
                <a:uFillTx/>
                <a:latin typeface="Avenir Next LT Pro"/>
                <a:ea typeface="Yu Gothic UI" panose="020B0500000000000000" pitchFamily="50" charset="-128"/>
                <a:cs typeface="+mn-cs"/>
              </a:rPr>
              <a:t>３</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月）</a:t>
            </a:r>
            <a:endPar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FF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28" name="テキスト ボックス 6">
            <a:extLst>
              <a:ext uri="{FF2B5EF4-FFF2-40B4-BE49-F238E27FC236}">
                <a16:creationId xmlns:a16="http://schemas.microsoft.com/office/drawing/2014/main" id="{4E094A43-D8DD-9ED5-AA67-BB0CFCF474BE}"/>
              </a:ext>
            </a:extLst>
          </p:cNvPr>
          <p:cNvSpPr txBox="1"/>
          <p:nvPr/>
        </p:nvSpPr>
        <p:spPr bwMode="auto">
          <a:xfrm>
            <a:off x="1410364" y="5941420"/>
            <a:ext cx="3384676" cy="23191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29" tIns="46800" rIns="91429" bIns="45715" rtlCol="0">
            <a:spAutoFit/>
          </a:bodyPr>
          <a:lstStyle>
            <a:defPPr>
              <a:defRPr lang="ja-JP"/>
            </a:defPPr>
            <a:lvl1pPr algn="l" rtl="0" eaLnBrk="0" fontAlgn="base" hangingPunct="0">
              <a:spcBef>
                <a:spcPct val="0"/>
              </a:spcBef>
              <a:spcAft>
                <a:spcPct val="0"/>
              </a:spcAft>
              <a:defRPr kumimoji="1" sz="2400" b="1" kern="1200">
                <a:solidFill>
                  <a:srgbClr val="FF0000"/>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b="1" kern="1200">
                <a:solidFill>
                  <a:srgbClr val="FF0000"/>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b="1" kern="1200">
                <a:solidFill>
                  <a:srgbClr val="FF0000"/>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b="1" kern="1200">
                <a:solidFill>
                  <a:srgbClr val="FF0000"/>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b="1" kern="1200">
                <a:solidFill>
                  <a:srgbClr val="FF0000"/>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b="1" kern="1200">
                <a:solidFill>
                  <a:srgbClr val="FF0000"/>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b="1" kern="1200">
                <a:solidFill>
                  <a:srgbClr val="FF0000"/>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b="1" kern="1200">
                <a:solidFill>
                  <a:srgbClr val="FF0000"/>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b="1" kern="1200">
                <a:solidFill>
                  <a:srgbClr val="FF0000"/>
                </a:solidFill>
                <a:latin typeface="Arial" panose="020B0604020202020204" pitchFamily="34" charset="0"/>
                <a:ea typeface="ＭＳ Ｐゴシック" panose="020B0600070205080204" pitchFamily="50" charset="-128"/>
                <a:cs typeface="+mn-cs"/>
              </a:defRPr>
            </a:lvl9pPr>
          </a:lstStyle>
          <a:p>
            <a:pPr marL="0" marR="0" lvl="2" indent="0" algn="l" defTabSz="914400" rtl="0" eaLnBrk="1" fontAlgn="base" latinLnBrk="0" hangingPunct="1">
              <a:lnSpc>
                <a:spcPct val="100000"/>
              </a:lnSpc>
              <a:spcBef>
                <a:spcPct val="0"/>
              </a:spcBef>
              <a:spcAft>
                <a:spcPts val="600"/>
              </a:spcAft>
              <a:buClrTx/>
              <a:buSzTx/>
              <a:buFontTx/>
              <a:buNone/>
              <a:tabLst>
                <a:tab pos="361950" algn="l"/>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出典：</a:t>
            </a:r>
            <a:r>
              <a:rPr lang="en-US" altLang="ja-JP" sz="900" b="0">
                <a:solidFill>
                  <a:srgbClr val="000000"/>
                </a:solidFill>
                <a:latin typeface="Yu Gothic UI" panose="020B0500000000000000" pitchFamily="50" charset="-128"/>
                <a:ea typeface="Yu Gothic UI" panose="020B0500000000000000" pitchFamily="50" charset="-128"/>
              </a:rPr>
              <a:t>G</a:t>
            </a:r>
            <a:r>
              <a:rPr lang="ja-JP" altLang="en-US" sz="900" b="0">
                <a:solidFill>
                  <a:srgbClr val="000000"/>
                </a:solidFill>
                <a:latin typeface="Yu Gothic UI" panose="020B0500000000000000" pitchFamily="50" charset="-128"/>
                <a:ea typeface="Yu Gothic UI" panose="020B0500000000000000" pitchFamily="50" charset="-128"/>
              </a:rPr>
              <a:t>空間情報センター</a:t>
            </a:r>
            <a:r>
              <a:rPr lang="en-US" altLang="ja-JP" sz="900" b="0">
                <a:solidFill>
                  <a:srgbClr val="000000"/>
                </a:solidFill>
                <a:latin typeface="Yu Gothic UI" panose="020B0500000000000000" pitchFamily="50" charset="-128"/>
                <a:ea typeface="Yu Gothic UI" panose="020B0500000000000000" pitchFamily="50" charset="-128"/>
              </a:rPr>
              <a:t>,</a:t>
            </a:r>
            <a:r>
              <a:rPr lang="ja-JP" altLang="en-US" sz="900">
                <a:latin typeface="+mn-lt"/>
                <a:hlinkClick r:id="rId3"/>
              </a:rPr>
              <a:t>データセット </a:t>
            </a:r>
            <a:r>
              <a:rPr lang="en-US" altLang="ja-JP" sz="900">
                <a:latin typeface="+mn-lt"/>
                <a:hlinkClick r:id="rId3"/>
              </a:rPr>
              <a:t>(geospatial.jp)</a:t>
            </a:r>
            <a:r>
              <a:rPr lang="ja-JP" altLang="en-US" sz="900" b="0">
                <a:solidFill>
                  <a:schemeClr val="tx1"/>
                </a:solidFill>
                <a:latin typeface="+mn-lt"/>
                <a:ea typeface="+mn-ea"/>
              </a:rPr>
              <a:t>（</a:t>
            </a:r>
            <a:r>
              <a:rPr lang="en-US" altLang="ja-JP" sz="900" b="0">
                <a:solidFill>
                  <a:schemeClr val="tx1"/>
                </a:solidFill>
                <a:latin typeface="+mn-lt"/>
                <a:ea typeface="+mn-ea"/>
              </a:rPr>
              <a:t>URL</a:t>
            </a:r>
            <a:r>
              <a:rPr lang="ja-JP" altLang="en-US" sz="800" b="0">
                <a:solidFill>
                  <a:schemeClr val="tx1"/>
                </a:solidFill>
                <a:latin typeface="+mn-ea"/>
                <a:ea typeface="+mn-ea"/>
              </a:rPr>
              <a:t>）</a:t>
            </a:r>
            <a:endParaRPr lang="en-US" altLang="ja-JP" sz="900" b="0">
              <a:solidFill>
                <a:schemeClr val="tx1"/>
              </a:solidFill>
              <a:latin typeface="+mn-ea"/>
              <a:ea typeface="+mn-ea"/>
            </a:endParaRPr>
          </a:p>
        </p:txBody>
      </p:sp>
      <p:sp>
        <p:nvSpPr>
          <p:cNvPr id="41" name="テキスト ボックス 40">
            <a:extLst>
              <a:ext uri="{FF2B5EF4-FFF2-40B4-BE49-F238E27FC236}">
                <a16:creationId xmlns:a16="http://schemas.microsoft.com/office/drawing/2014/main" id="{546CB447-5F91-69DA-9DE1-0D4784DAB1C5}"/>
              </a:ext>
            </a:extLst>
          </p:cNvPr>
          <p:cNvSpPr txBox="1"/>
          <p:nvPr/>
        </p:nvSpPr>
        <p:spPr>
          <a:xfrm>
            <a:off x="5859857" y="184941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官民の基盤整備や開発計画において、</a:t>
            </a:r>
            <a: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3D</a:t>
            </a: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データを活用した検討が進められていること</a:t>
            </a:r>
          </a:p>
        </p:txBody>
      </p:sp>
      <p:sp>
        <p:nvSpPr>
          <p:cNvPr id="44" name="テキスト ボックス 43">
            <a:extLst>
              <a:ext uri="{FF2B5EF4-FFF2-40B4-BE49-F238E27FC236}">
                <a16:creationId xmlns:a16="http://schemas.microsoft.com/office/drawing/2014/main" id="{7D01F213-0810-EE08-73B2-6D4649E3591A}"/>
              </a:ext>
            </a:extLst>
          </p:cNvPr>
          <p:cNvSpPr txBox="1"/>
          <p:nvPr/>
        </p:nvSpPr>
        <p:spPr>
          <a:xfrm>
            <a:off x="5867119" y="2519543"/>
            <a:ext cx="3254206" cy="79720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整備内容の可視化によるイメージ共有</a:t>
            </a:r>
          </a:p>
        </p:txBody>
      </p:sp>
      <p:grpSp>
        <p:nvGrpSpPr>
          <p:cNvPr id="4" name="グループ化 3">
            <a:extLst>
              <a:ext uri="{FF2B5EF4-FFF2-40B4-BE49-F238E27FC236}">
                <a16:creationId xmlns:a16="http://schemas.microsoft.com/office/drawing/2014/main" id="{86383366-D28B-30B6-5073-ADF6C9573CF0}"/>
              </a:ext>
            </a:extLst>
          </p:cNvPr>
          <p:cNvGrpSpPr/>
          <p:nvPr/>
        </p:nvGrpSpPr>
        <p:grpSpPr>
          <a:xfrm>
            <a:off x="4898912" y="4370991"/>
            <a:ext cx="872159" cy="243520"/>
            <a:chOff x="528309" y="7695403"/>
            <a:chExt cx="872159" cy="243520"/>
          </a:xfrm>
        </p:grpSpPr>
        <p:sp>
          <p:nvSpPr>
            <p:cNvPr id="5" name="正方形/長方形 4">
              <a:extLst>
                <a:ext uri="{FF2B5EF4-FFF2-40B4-BE49-F238E27FC236}">
                  <a16:creationId xmlns:a16="http://schemas.microsoft.com/office/drawing/2014/main" id="{A9A627BF-0426-20CA-C173-5AEAE4DE51AA}"/>
                </a:ext>
              </a:extLst>
            </p:cNvPr>
            <p:cNvSpPr/>
            <p:nvPr/>
          </p:nvSpPr>
          <p:spPr>
            <a:xfrm>
              <a:off x="528309" y="7695403"/>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8" name="テキスト ボックス 7">
              <a:extLst>
                <a:ext uri="{FF2B5EF4-FFF2-40B4-BE49-F238E27FC236}">
                  <a16:creationId xmlns:a16="http://schemas.microsoft.com/office/drawing/2014/main" id="{7E432105-60AE-AF1B-F0C8-2F2A366EC66C}"/>
                </a:ext>
              </a:extLst>
            </p:cNvPr>
            <p:cNvSpPr txBox="1"/>
            <p:nvPr/>
          </p:nvSpPr>
          <p:spPr>
            <a:xfrm>
              <a:off x="672705" y="7724830"/>
              <a:ext cx="727763"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effectLst/>
                  <a:uLnTx/>
                  <a:uFillTx/>
                  <a:latin typeface="Yu Gothic UI" panose="020B0500000000000000" pitchFamily="50" charset="-128"/>
                  <a:ea typeface="Yu Gothic UI" panose="020B0500000000000000" pitchFamily="50" charset="-128"/>
                  <a:cs typeface="+mn-cs"/>
                </a:rPr>
                <a:t>成果と総括</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grpSp>
      <p:sp>
        <p:nvSpPr>
          <p:cNvPr id="9" name="正方形/長方形 8">
            <a:extLst>
              <a:ext uri="{FF2B5EF4-FFF2-40B4-BE49-F238E27FC236}">
                <a16:creationId xmlns:a16="http://schemas.microsoft.com/office/drawing/2014/main" id="{94B890DF-5747-A049-42AC-21BB9C812E2D}"/>
              </a:ext>
            </a:extLst>
          </p:cNvPr>
          <p:cNvSpPr/>
          <p:nvPr/>
        </p:nvSpPr>
        <p:spPr>
          <a:xfrm>
            <a:off x="5077289" y="5417125"/>
            <a:ext cx="4010054" cy="302155"/>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kern="1200" cap="none" spc="0" normalizeH="0" baseline="0" noProof="0">
                <a:ln>
                  <a:noFill/>
                </a:ln>
                <a:effectLst/>
                <a:uLnTx/>
                <a:uFillTx/>
                <a:latin typeface="Avenir Next LT Pro"/>
                <a:ea typeface="Yu Gothic UI" panose="020B0500000000000000" pitchFamily="50" charset="-128"/>
                <a:cs typeface="+mn-cs"/>
              </a:rPr>
              <a:t>オープンデータ化した、京橋駅周辺の現況を再現した</a:t>
            </a:r>
            <a:r>
              <a:rPr kumimoji="0" lang="en-US" altLang="ja-JP" sz="1100" b="0" i="0" u="none" kern="1200" cap="none" spc="0" normalizeH="0" baseline="0" noProof="0">
                <a:ln>
                  <a:noFill/>
                </a:ln>
                <a:effectLst/>
                <a:uLnTx/>
                <a:uFillTx/>
                <a:latin typeface="Avenir Next LT Pro"/>
                <a:ea typeface="Yu Gothic UI" panose="020B0500000000000000" pitchFamily="50" charset="-128"/>
                <a:cs typeface="+mn-cs"/>
              </a:rPr>
              <a:t>3D</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データが、官民の基盤整備や開発計画において活用されるよう努めていく。</a:t>
            </a:r>
            <a:endPar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aphicFrame>
        <p:nvGraphicFramePr>
          <p:cNvPr id="20" name="表 19">
            <a:extLst>
              <a:ext uri="{FF2B5EF4-FFF2-40B4-BE49-F238E27FC236}">
                <a16:creationId xmlns:a16="http://schemas.microsoft.com/office/drawing/2014/main" id="{67AA789D-1BE9-8E9C-8214-70CE774AF3DA}"/>
              </a:ext>
            </a:extLst>
          </p:cNvPr>
          <p:cNvGraphicFramePr>
            <a:graphicFrameLocks noGrp="1"/>
          </p:cNvGraphicFramePr>
          <p:nvPr>
            <p:extLst>
              <p:ext uri="{D42A27DB-BD31-4B8C-83A1-F6EECF244321}">
                <p14:modId xmlns:p14="http://schemas.microsoft.com/office/powerpoint/2010/main" val="2499327427"/>
              </p:ext>
            </p:extLst>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6A6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6A62"/>
                    </a:solidFill>
                  </a:tcPr>
                </a:tc>
                <a:extLst>
                  <a:ext uri="{0D108BD9-81ED-4DB2-BD59-A6C34878D82A}">
                    <a16:rowId xmlns:a16="http://schemas.microsoft.com/office/drawing/2014/main" val="2528901069"/>
                  </a:ext>
                </a:extLst>
              </a:tr>
            </a:tbl>
          </a:graphicData>
        </a:graphic>
      </p:graphicFrame>
      <p:sp>
        <p:nvSpPr>
          <p:cNvPr id="13" name="正方形/長方形 12">
            <a:extLst>
              <a:ext uri="{FF2B5EF4-FFF2-40B4-BE49-F238E27FC236}">
                <a16:creationId xmlns:a16="http://schemas.microsoft.com/office/drawing/2014/main" id="{0E1C1283-CA76-6ABA-1CB3-A79D0A1395ED}"/>
              </a:ext>
            </a:extLst>
          </p:cNvPr>
          <p:cNvSpPr/>
          <p:nvPr/>
        </p:nvSpPr>
        <p:spPr>
          <a:xfrm>
            <a:off x="4905935" y="3707317"/>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5" name="正方形/長方形 14">
            <a:extLst>
              <a:ext uri="{FF2B5EF4-FFF2-40B4-BE49-F238E27FC236}">
                <a16:creationId xmlns:a16="http://schemas.microsoft.com/office/drawing/2014/main" id="{7CC64E87-3C12-61BD-99AC-9E6000CCC57B}"/>
              </a:ext>
            </a:extLst>
          </p:cNvPr>
          <p:cNvSpPr/>
          <p:nvPr/>
        </p:nvSpPr>
        <p:spPr>
          <a:xfrm>
            <a:off x="5050331" y="3975952"/>
            <a:ext cx="4010054" cy="302155"/>
          </a:xfrm>
          <a:prstGeom prst="rect">
            <a:avLst/>
          </a:prstGeom>
          <a:noFill/>
          <a:ln w="9525" cap="flat" cmpd="sng" algn="ctr">
            <a:noFill/>
            <a:prstDash val="solid"/>
          </a:ln>
          <a:effectLst/>
        </p:spPr>
        <p:txBody>
          <a:bodyPr lIns="36000" tIns="36000" rIns="36000" bIns="36000" rtlCol="0" anchor="t">
            <a:noAutofit/>
          </a:bodyPr>
          <a:lstStyle/>
          <a:p>
            <a:pPr marL="0" marR="0" lvl="2" algn="l" defTabSz="914400" rtl="0" eaLnBrk="1" fontAlgn="auto" latinLnBrk="0" hangingPunct="1">
              <a:lnSpc>
                <a:spcPts val="1400"/>
              </a:lnSpc>
              <a:spcBef>
                <a:spcPts val="0"/>
              </a:spcBef>
              <a:spcAft>
                <a:spcPts val="600"/>
              </a:spcAft>
              <a:buClrTx/>
              <a:buSzTx/>
              <a:tabLst>
                <a:tab pos="361950" algn="l"/>
              </a:tabLst>
              <a:defRPr/>
            </a:pPr>
            <a:r>
              <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2023</a:t>
            </a:r>
            <a:r>
              <a:rPr kumimoji="0" lang="ja-JP" altLang="en-US"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年度</a:t>
            </a:r>
            <a:endPar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pic>
        <p:nvPicPr>
          <p:cNvPr id="18" name="図 17">
            <a:extLst>
              <a:ext uri="{FF2B5EF4-FFF2-40B4-BE49-F238E27FC236}">
                <a16:creationId xmlns:a16="http://schemas.microsoft.com/office/drawing/2014/main" id="{C10181F7-B22E-45FF-928B-B1B7A703D003}"/>
              </a:ext>
            </a:extLst>
          </p:cNvPr>
          <p:cNvPicPr>
            <a:picLocks noChangeAspect="1"/>
          </p:cNvPicPr>
          <p:nvPr/>
        </p:nvPicPr>
        <p:blipFill>
          <a:blip r:embed="rId4"/>
          <a:stretch>
            <a:fillRect/>
          </a:stretch>
        </p:blipFill>
        <p:spPr>
          <a:xfrm>
            <a:off x="408509" y="4194910"/>
            <a:ext cx="4079224" cy="1688851"/>
          </a:xfrm>
          <a:prstGeom prst="rect">
            <a:avLst/>
          </a:prstGeom>
        </p:spPr>
      </p:pic>
      <p:sp>
        <p:nvSpPr>
          <p:cNvPr id="19" name="正方形/長方形 18">
            <a:extLst>
              <a:ext uri="{FF2B5EF4-FFF2-40B4-BE49-F238E27FC236}">
                <a16:creationId xmlns:a16="http://schemas.microsoft.com/office/drawing/2014/main" id="{2B065E96-D55E-2385-6040-082357C0C6F3}"/>
              </a:ext>
            </a:extLst>
          </p:cNvPr>
          <p:cNvSpPr/>
          <p:nvPr/>
        </p:nvSpPr>
        <p:spPr>
          <a:xfrm>
            <a:off x="408509" y="6157230"/>
            <a:ext cx="5074860" cy="302155"/>
          </a:xfrm>
          <a:prstGeom prst="rect">
            <a:avLst/>
          </a:prstGeom>
          <a:noFill/>
          <a:ln w="9525" cap="flat" cmpd="sng" algn="ctr">
            <a:noFill/>
            <a:prstDash val="solid"/>
          </a:ln>
          <a:effectLst/>
        </p:spPr>
        <p:txBody>
          <a:bodyPr lIns="36000" tIns="36000" rIns="36000" bIns="36000" rtlCol="0" anchor="t">
            <a:noAutofit/>
          </a:bodyPr>
          <a:lstStyle/>
          <a:p>
            <a:pPr marL="171450" lvl="2" indent="-171450" defTabSz="914400">
              <a:lnSpc>
                <a:spcPts val="1400"/>
              </a:lnSpc>
              <a:spcAft>
                <a:spcPts val="600"/>
              </a:spcAft>
              <a:buFont typeface="Arial" panose="020B0604020202020204" pitchFamily="34" charset="0"/>
              <a:buChar char="•"/>
              <a:tabLst>
                <a:tab pos="361950" algn="l"/>
              </a:tabLst>
              <a:defRPr/>
            </a:pPr>
            <a:r>
              <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3D</a:t>
            </a:r>
            <a:r>
              <a:rPr kumimoji="0" lang="ja-JP" altLang="en-US"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データを活用した道路等の都市基盤施設の整備検討の実施</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（令和６年３月）</a:t>
            </a:r>
            <a:endPar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a:p>
            <a:pPr marL="0" marR="0" lvl="1" indent="-45720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26" name="正方形/長方形 25">
            <a:extLst>
              <a:ext uri="{FF2B5EF4-FFF2-40B4-BE49-F238E27FC236}">
                <a16:creationId xmlns:a16="http://schemas.microsoft.com/office/drawing/2014/main" id="{8A2ED054-B9A3-59A6-F4DE-F98DF4BA1E9A}"/>
              </a:ext>
            </a:extLst>
          </p:cNvPr>
          <p:cNvSpPr/>
          <p:nvPr/>
        </p:nvSpPr>
        <p:spPr>
          <a:xfrm>
            <a:off x="5043308" y="4707395"/>
            <a:ext cx="4078017" cy="535890"/>
          </a:xfrm>
          <a:prstGeom prst="rect">
            <a:avLst/>
          </a:prstGeom>
          <a:noFill/>
          <a:ln w="9525" cap="flat" cmpd="sng" algn="ctr">
            <a:noFill/>
            <a:prstDash val="solid"/>
          </a:ln>
          <a:effectLst/>
        </p:spPr>
        <p:txBody>
          <a:bodyPr lIns="36000" tIns="36000" rIns="36000" bIns="36000" rtlCol="0" anchor="t">
            <a:noAutofit/>
          </a:bodyPr>
          <a:lstStyle/>
          <a:p>
            <a:pPr marL="171450" lvl="2" indent="-171450" defTabSz="914400">
              <a:spcAft>
                <a:spcPts val="600"/>
              </a:spcAft>
              <a:buFont typeface="Arial" panose="020B0604020202020204" pitchFamily="34" charset="0"/>
              <a:buChar char="•"/>
              <a:tabLst>
                <a:tab pos="361950" algn="l"/>
              </a:tabLst>
              <a:defRPr/>
            </a:pP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都市構造が立体的で複雑な地域に</a:t>
            </a:r>
            <a:r>
              <a:rPr lang="ja-JP" altLang="en-US" sz="1100">
                <a:latin typeface="Avenir Next LT Pro"/>
                <a:ea typeface="Yu Gothic UI" panose="020B0500000000000000" pitchFamily="50" charset="-128"/>
              </a:rPr>
              <a:t>おいて</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、都市基盤施設の整備内容の可視化等を行った結果、既存施設との位置関係や干渉の有無等を３</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D</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で把握するなど、３</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D</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データを活用した検討が進められている</a:t>
            </a:r>
            <a:r>
              <a:rPr kumimoji="0" lang="ja-JP" altLang="en-US" sz="1100" b="0" i="0" u="none" strike="noStrike" kern="1200" cap="none" spc="0" normalizeH="0" baseline="0" noProof="0">
                <a:ln>
                  <a:noFill/>
                </a:ln>
                <a:solidFill>
                  <a:schemeClr val="accent1"/>
                </a:solidFill>
                <a:effectLst/>
                <a:uLnTx/>
                <a:uFillTx/>
                <a:latin typeface="Avenir Next LT Pro"/>
                <a:ea typeface="Yu Gothic UI" panose="020B0500000000000000" pitchFamily="50" charset="-128"/>
                <a:cs typeface="+mn-cs"/>
              </a:rPr>
              <a:t>。</a:t>
            </a:r>
          </a:p>
          <a:p>
            <a:pPr marL="171450" lvl="2" indent="-171450" defTabSz="914400">
              <a:spcAft>
                <a:spcPts val="600"/>
              </a:spcAft>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chemeClr val="accent1"/>
              </a:solidFill>
              <a:effectLst/>
              <a:uLnTx/>
              <a:uFillTx/>
              <a:latin typeface="Avenir Next LT Pro"/>
              <a:ea typeface="Yu Gothic UI" panose="020B0500000000000000" pitchFamily="50" charset="-128"/>
              <a:cs typeface="+mn-cs"/>
            </a:endParaRPr>
          </a:p>
          <a:p>
            <a:pPr marL="0" marR="0" lvl="2" algn="l" defTabSz="914400" rtl="0" eaLnBrk="1" fontAlgn="auto" latinLnBrk="0" hangingPunct="1">
              <a:lnSpc>
                <a:spcPct val="100000"/>
              </a:lnSpc>
              <a:spcBef>
                <a:spcPts val="0"/>
              </a:spcBef>
              <a:spcAft>
                <a:spcPts val="600"/>
              </a:spcAft>
              <a:buClrTx/>
              <a:buSzTx/>
              <a:tabLst>
                <a:tab pos="361950" algn="l"/>
              </a:tabLst>
              <a:defRPr/>
            </a:pPr>
            <a:endParaRPr kumimoji="0" lang="ja-JP" altLang="en-US" sz="1100" b="0" i="0" u="none" strike="sngStrike" kern="1200" cap="none" spc="0" normalizeH="0" baseline="0" noProof="0">
              <a:ln>
                <a:noFill/>
              </a:ln>
              <a:solidFill>
                <a:srgbClr val="FF0000"/>
              </a:solidFill>
              <a:effectLst/>
              <a:uLnTx/>
              <a:uFillTx/>
              <a:latin typeface="Avenir Next LT Pro"/>
              <a:ea typeface="Yu Gothic UI" panose="020B0500000000000000" pitchFamily="50" charset="-128"/>
              <a:cs typeface="+mn-cs"/>
            </a:endParaRPr>
          </a:p>
        </p:txBody>
      </p:sp>
      <p:sp>
        <p:nvSpPr>
          <p:cNvPr id="45" name="テキスト ボックス 44">
            <a:extLst>
              <a:ext uri="{FF2B5EF4-FFF2-40B4-BE49-F238E27FC236}">
                <a16:creationId xmlns:a16="http://schemas.microsoft.com/office/drawing/2014/main" id="{36A5921A-AE3C-32B0-3912-307D2DCA754E}"/>
              </a:ext>
            </a:extLst>
          </p:cNvPr>
          <p:cNvSpPr txBox="1"/>
          <p:nvPr/>
        </p:nvSpPr>
        <p:spPr>
          <a:xfrm>
            <a:off x="252703" y="1012743"/>
            <a:ext cx="2471836" cy="313415"/>
          </a:xfrm>
          <a:prstGeom prst="rect">
            <a:avLst/>
          </a:prstGeom>
          <a:solidFill>
            <a:srgbClr val="246A62"/>
          </a:solid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marR="0" lvl="2" algn="ctr" defTabSz="914400" rtl="0" eaLnBrk="1" fontAlgn="auto" latinLnBrk="0" hangingPunct="1">
              <a:lnSpc>
                <a:spcPct val="100000"/>
              </a:lnSpc>
              <a:spcBef>
                <a:spcPts val="0"/>
              </a:spcBef>
              <a:spcAft>
                <a:spcPts val="600"/>
              </a:spcAft>
              <a:buClrTx/>
              <a:buSzTx/>
              <a:tabLst>
                <a:tab pos="361950" algn="l"/>
              </a:tabLst>
              <a:defRPr/>
            </a:pPr>
            <a:r>
              <a:rPr kumimoji="0" lang="ja-JP" altLang="en-US" sz="1600" b="1" i="0" u="none" strike="noStrike" kern="1200" cap="none" spc="0" normalizeH="0" baseline="0" noProof="0">
                <a:ln>
                  <a:noFill/>
                </a:ln>
                <a:solidFill>
                  <a:schemeClr val="bg1"/>
                </a:solidFill>
                <a:effectLst/>
                <a:uLnTx/>
                <a:uFillTx/>
                <a:latin typeface="Avenir Next LT Pro"/>
                <a:ea typeface="Yu Gothic UI" panose="020B0500000000000000" pitchFamily="50" charset="-128"/>
                <a:cs typeface="+mn-cs"/>
              </a:rPr>
              <a:t>施策概要等</a:t>
            </a:r>
          </a:p>
        </p:txBody>
      </p:sp>
      <p:sp>
        <p:nvSpPr>
          <p:cNvPr id="49" name="テキスト ボックス 48">
            <a:extLst>
              <a:ext uri="{FF2B5EF4-FFF2-40B4-BE49-F238E27FC236}">
                <a16:creationId xmlns:a16="http://schemas.microsoft.com/office/drawing/2014/main" id="{1CC88559-C07D-A555-F617-BA0BCDB912EF}"/>
              </a:ext>
            </a:extLst>
          </p:cNvPr>
          <p:cNvSpPr txBox="1"/>
          <p:nvPr/>
        </p:nvSpPr>
        <p:spPr>
          <a:xfrm>
            <a:off x="252702" y="3321794"/>
            <a:ext cx="2439614" cy="307588"/>
          </a:xfrm>
          <a:prstGeom prst="rect">
            <a:avLst/>
          </a:prstGeom>
          <a:solidFill>
            <a:srgbClr val="246A62"/>
          </a:solid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marR="0" lvl="2" algn="ctr" defTabSz="914400" rtl="0" eaLnBrk="1" fontAlgn="auto" latinLnBrk="0" hangingPunct="1">
              <a:lnSpc>
                <a:spcPct val="100000"/>
              </a:lnSpc>
              <a:spcBef>
                <a:spcPts val="0"/>
              </a:spcBef>
              <a:spcAft>
                <a:spcPts val="600"/>
              </a:spcAft>
              <a:buClrTx/>
              <a:buSzTx/>
              <a:tabLst>
                <a:tab pos="361950" algn="l"/>
              </a:tabLst>
              <a:defRPr/>
            </a:pPr>
            <a:r>
              <a:rPr lang="ja-JP" altLang="en-US" sz="1600" b="1">
                <a:solidFill>
                  <a:schemeClr val="bg1"/>
                </a:solidFill>
                <a:latin typeface="Avenir Next LT Pro"/>
                <a:ea typeface="Yu Gothic UI" panose="020B0500000000000000" pitchFamily="50" charset="-128"/>
              </a:rPr>
              <a:t>取組実績等</a:t>
            </a:r>
            <a:endParaRPr kumimoji="0" lang="ja-JP" altLang="en-US" sz="1600" b="1" i="0" u="none" strike="noStrike" kern="1200" cap="none" spc="0" normalizeH="0" baseline="0" noProof="0">
              <a:ln>
                <a:noFill/>
              </a:ln>
              <a:solidFill>
                <a:schemeClr val="bg1"/>
              </a:solidFill>
              <a:effectLst/>
              <a:uLnTx/>
              <a:uFillTx/>
              <a:latin typeface="Avenir Next LT Pro"/>
              <a:ea typeface="Yu Gothic UI" panose="020B0500000000000000" pitchFamily="50" charset="-128"/>
              <a:cs typeface="+mn-cs"/>
            </a:endParaRPr>
          </a:p>
        </p:txBody>
      </p:sp>
      <p:sp>
        <p:nvSpPr>
          <p:cNvPr id="21" name="正方形/長方形 20">
            <a:extLst>
              <a:ext uri="{FF2B5EF4-FFF2-40B4-BE49-F238E27FC236}">
                <a16:creationId xmlns:a16="http://schemas.microsoft.com/office/drawing/2014/main" id="{F97954FF-36CB-356E-ACB2-607D1B458D87}"/>
              </a:ext>
            </a:extLst>
          </p:cNvPr>
          <p:cNvSpPr/>
          <p:nvPr/>
        </p:nvSpPr>
        <p:spPr>
          <a:xfrm>
            <a:off x="263356" y="3629381"/>
            <a:ext cx="9208208" cy="2830004"/>
          </a:xfrm>
          <a:prstGeom prst="rect">
            <a:avLst/>
          </a:prstGeom>
          <a:noFill/>
          <a:ln>
            <a:solidFill>
              <a:srgbClr val="246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スライド番号プレースホルダー 2">
            <a:extLst>
              <a:ext uri="{FF2B5EF4-FFF2-40B4-BE49-F238E27FC236}">
                <a16:creationId xmlns:a16="http://schemas.microsoft.com/office/drawing/2014/main" id="{1CD23011-8727-B392-155A-4CF969F81DF0}"/>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11</a:t>
            </a:fld>
            <a:endParaRPr kumimoji="1" lang="en-GB">
              <a:solidFill>
                <a:prstClr val="black">
                  <a:tint val="75000"/>
                </a:prstClr>
              </a:solidFill>
              <a:latin typeface="Avenir Next LT Pro"/>
              <a:ea typeface="Yu Gothic UI"/>
            </a:endParaRPr>
          </a:p>
        </p:txBody>
      </p:sp>
      <p:sp>
        <p:nvSpPr>
          <p:cNvPr id="3" name="テキスト ボックス 2">
            <a:extLst>
              <a:ext uri="{FF2B5EF4-FFF2-40B4-BE49-F238E27FC236}">
                <a16:creationId xmlns:a16="http://schemas.microsoft.com/office/drawing/2014/main" id="{DFD10F55-D316-D897-C4B7-5C5E7D664C4A}"/>
              </a:ext>
            </a:extLst>
          </p:cNvPr>
          <p:cNvSpPr txBox="1"/>
          <p:nvPr/>
        </p:nvSpPr>
        <p:spPr>
          <a:xfrm>
            <a:off x="5050331" y="3736744"/>
            <a:ext cx="3246081"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a:latin typeface="Yu Gothic UI"/>
                <a:ea typeface="Yu Gothic UI"/>
              </a:rPr>
              <a:t>アクションプランで設定した</a:t>
            </a:r>
            <a:r>
              <a:rPr kumimoji="1" lang="en-US" altLang="ja-JP" sz="1200" b="1">
                <a:latin typeface="Yu Gothic UI"/>
                <a:ea typeface="Yu Gothic UI"/>
              </a:rPr>
              <a:t>KPI</a:t>
            </a:r>
            <a:r>
              <a:rPr kumimoji="1" lang="ja-JP" altLang="en-US" sz="1200" b="1">
                <a:latin typeface="Yu Gothic UI"/>
                <a:ea typeface="Yu Gothic UI"/>
              </a:rPr>
              <a:t>に基づく進捗管理</a:t>
            </a:r>
            <a:r>
              <a:rPr kumimoji="1" lang="ja-JP" altLang="en-US" sz="1200" b="1" i="0" u="none" strike="noStrike" kern="1200" cap="none" spc="0" normalizeH="0" baseline="0" noProof="0">
                <a:ln>
                  <a:noFill/>
                </a:ln>
                <a:effectLst/>
                <a:uLnTx/>
                <a:uFillTx/>
                <a:latin typeface="Yu Gothic UI"/>
                <a:ea typeface="Yu Gothic UI"/>
              </a:rPr>
              <a:t>期間</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spTree>
    <p:extLst>
      <p:ext uri="{BB962C8B-B14F-4D97-AF65-F5344CB8AC3E}">
        <p14:creationId xmlns:p14="http://schemas.microsoft.com/office/powerpoint/2010/main" val="287141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a:extLst>
              <a:ext uri="{FF2B5EF4-FFF2-40B4-BE49-F238E27FC236}">
                <a16:creationId xmlns:a16="http://schemas.microsoft.com/office/drawing/2014/main" id="{8395BF3E-4B82-A6BD-B53D-9C5955CE6642}"/>
              </a:ext>
            </a:extLst>
          </p:cNvPr>
          <p:cNvSpPr/>
          <p:nvPr/>
        </p:nvSpPr>
        <p:spPr>
          <a:xfrm>
            <a:off x="263356" y="1326159"/>
            <a:ext cx="9208208" cy="1776346"/>
          </a:xfrm>
          <a:prstGeom prst="rect">
            <a:avLst/>
          </a:prstGeom>
          <a:noFill/>
          <a:ln>
            <a:solidFill>
              <a:srgbClr val="246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246A62"/>
          </a:solidFill>
          <a:ln w="9525" cap="flat" cmpd="sng" algn="ctr">
            <a:solidFill>
              <a:srgbClr val="246A62"/>
            </a:solid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849204" y="180395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99042" y="139963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77204" y="1803950"/>
            <a:ext cx="972000" cy="597632"/>
          </a:xfrm>
          <a:prstGeom prst="rect">
            <a:avLst/>
          </a:prstGeom>
          <a:solidFill>
            <a:srgbClr val="246A62"/>
          </a:solidFill>
          <a:ln w="9525" cap="flat" cmpd="sng" algn="ctr">
            <a:solidFill>
              <a:srgbClr val="246A6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849015" y="245983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77204" y="2451887"/>
            <a:ext cx="972000" cy="504000"/>
          </a:xfrm>
          <a:prstGeom prst="rect">
            <a:avLst/>
          </a:prstGeom>
          <a:solidFill>
            <a:srgbClr val="246A62"/>
          </a:solidFill>
          <a:ln w="9525" cap="flat" cmpd="sng" algn="ctr">
            <a:solidFill>
              <a:srgbClr val="246A6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62213" y="140115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19AF96"/>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srgbClr val="FF0000"/>
                </a:solidFill>
                <a:effectLst/>
                <a:uLnTx/>
                <a:uFillTx/>
                <a:latin typeface="Yu Gothic UI" panose="020B0500000000000000" pitchFamily="50" charset="-128"/>
                <a:ea typeface="Yu Gothic UI" panose="020B0500000000000000" pitchFamily="50" charset="-128"/>
                <a:cs typeface="+mn-cs"/>
              </a:endParaRPr>
            </a:p>
          </p:txBody>
        </p:sp>
      </p:grpSp>
      <p:grpSp>
        <p:nvGrpSpPr>
          <p:cNvPr id="58" name="グループ化 57">
            <a:extLst>
              <a:ext uri="{FF2B5EF4-FFF2-40B4-BE49-F238E27FC236}">
                <a16:creationId xmlns:a16="http://schemas.microsoft.com/office/drawing/2014/main" id="{08D24DE7-A3CB-F632-63FB-983FCF13A3D7}"/>
              </a:ext>
            </a:extLst>
          </p:cNvPr>
          <p:cNvGrpSpPr/>
          <p:nvPr/>
        </p:nvGrpSpPr>
        <p:grpSpPr>
          <a:xfrm>
            <a:off x="432642" y="3702454"/>
            <a:ext cx="2697972" cy="185218"/>
            <a:chOff x="537935" y="7724278"/>
            <a:chExt cx="2697972"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2563202"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取組実績（</a:t>
              </a:r>
              <a:r>
                <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2024</a:t>
              </a: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年度までの取組実績）</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 name="正方形/長方形 5">
            <a:extLst>
              <a:ext uri="{FF2B5EF4-FFF2-40B4-BE49-F238E27FC236}">
                <a16:creationId xmlns:a16="http://schemas.microsoft.com/office/drawing/2014/main" id="{E19D623C-BE20-A6C2-5074-133FB0408F50}"/>
              </a:ext>
            </a:extLst>
          </p:cNvPr>
          <p:cNvSpPr/>
          <p:nvPr/>
        </p:nvSpPr>
        <p:spPr>
          <a:xfrm>
            <a:off x="462214" y="1656269"/>
            <a:ext cx="4166484" cy="636549"/>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ja-JP" altLang="en-US" sz="1100">
                <a:solidFill>
                  <a:srgbClr val="000000"/>
                </a:solidFill>
                <a:latin typeface="Avenir Next LT Pro"/>
                <a:ea typeface="Yu Gothic UI" panose="020B0500000000000000" pitchFamily="50" charset="-128"/>
              </a:rPr>
              <a:t>夢洲･舞洲の高架橋について、先行的に</a:t>
            </a:r>
            <a:r>
              <a:rPr lang="en-US" altLang="ja-JP" sz="1100">
                <a:solidFill>
                  <a:srgbClr val="000000"/>
                </a:solidFill>
                <a:latin typeface="Avenir Next LT Pro"/>
                <a:ea typeface="Yu Gothic UI" panose="020B0500000000000000" pitchFamily="50" charset="-128"/>
              </a:rPr>
              <a:t>BIM/CIM</a:t>
            </a:r>
            <a:r>
              <a:rPr lang="ja-JP" altLang="en-US" sz="1100">
                <a:solidFill>
                  <a:srgbClr val="000000"/>
                </a:solidFill>
                <a:latin typeface="Avenir Next LT Pro"/>
                <a:ea typeface="Yu Gothic UI" panose="020B0500000000000000" pitchFamily="50" charset="-128"/>
              </a:rPr>
              <a:t>モデルを構築。図面や施工ステップを</a:t>
            </a:r>
            <a:r>
              <a:rPr lang="en-US" altLang="ja-JP" sz="1100">
                <a:solidFill>
                  <a:srgbClr val="000000"/>
                </a:solidFill>
                <a:latin typeface="Avenir Next LT Pro"/>
                <a:ea typeface="Yu Gothic UI" panose="020B0500000000000000" pitchFamily="50" charset="-128"/>
              </a:rPr>
              <a:t>3</a:t>
            </a:r>
            <a:r>
              <a:rPr lang="ja-JP" altLang="en-US" sz="1100">
                <a:solidFill>
                  <a:srgbClr val="000000"/>
                </a:solidFill>
                <a:latin typeface="Avenir Next LT Pro"/>
                <a:ea typeface="Yu Gothic UI" panose="020B0500000000000000" pitchFamily="50" charset="-128"/>
              </a:rPr>
              <a:t>次元化し、地元・関係機関との協議に活用することによる業務効率化を検証し、今後行う他の事業に対する活用方法についても検討を行う。</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en-US" altLang="ja-JP" sz="1100">
                <a:solidFill>
                  <a:srgbClr val="000000"/>
                </a:solidFill>
                <a:latin typeface="Avenir Next LT Pro"/>
                <a:ea typeface="Yu Gothic UI" panose="020B0500000000000000" pitchFamily="50" charset="-128"/>
              </a:rPr>
              <a:t>3</a:t>
            </a:r>
            <a:r>
              <a:rPr lang="ja-JP" altLang="en-US" sz="1100">
                <a:solidFill>
                  <a:srgbClr val="000000"/>
                </a:solidFill>
                <a:latin typeface="Avenir Next LT Pro"/>
                <a:ea typeface="Yu Gothic UI" panose="020B0500000000000000" pitchFamily="50" charset="-128"/>
              </a:rPr>
              <a:t>次元モデルを作成することにより、設計・施工を見える化し、職員の技術力向上、技術継承につなげるとともに、詳細な施工計画の作成効率化に関する検討を行う。</a:t>
            </a:r>
          </a:p>
        </p:txBody>
      </p:sp>
      <p:sp>
        <p:nvSpPr>
          <p:cNvPr id="12" name="正方形/長方形 11">
            <a:extLst>
              <a:ext uri="{FF2B5EF4-FFF2-40B4-BE49-F238E27FC236}">
                <a16:creationId xmlns:a16="http://schemas.microsoft.com/office/drawing/2014/main" id="{EA752562-08F9-531A-5323-CF2661AF922E}"/>
              </a:ext>
            </a:extLst>
          </p:cNvPr>
          <p:cNvSpPr/>
          <p:nvPr/>
        </p:nvSpPr>
        <p:spPr>
          <a:xfrm>
            <a:off x="466564" y="3937174"/>
            <a:ext cx="4372558" cy="258709"/>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ja-JP" altLang="en-US" sz="1100">
                <a:solidFill>
                  <a:prstClr val="black"/>
                </a:solidFill>
                <a:latin typeface="Avenir Next LT Pro"/>
                <a:ea typeface="Yu Gothic UI" panose="020B0500000000000000" pitchFamily="50" charset="-128"/>
              </a:rPr>
              <a:t>高架橋３橋の</a:t>
            </a:r>
            <a:r>
              <a:rPr lang="en-US" altLang="ja-JP" sz="1100">
                <a:solidFill>
                  <a:prstClr val="black"/>
                </a:solidFill>
                <a:latin typeface="Avenir Next LT Pro"/>
                <a:ea typeface="Yu Gothic UI" panose="020B0500000000000000" pitchFamily="50" charset="-128"/>
              </a:rPr>
              <a:t>BIM/CIM</a:t>
            </a:r>
            <a:r>
              <a:rPr lang="ja-JP" altLang="en-US" sz="1100">
                <a:latin typeface="Avenir Next LT Pro"/>
                <a:ea typeface="Yu Gothic UI" panose="020B0500000000000000" pitchFamily="50" charset="-128"/>
              </a:rPr>
              <a:t>モデルの作成</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202</a:t>
            </a:r>
            <a:r>
              <a:rPr lang="en-US" altLang="ja-JP" sz="1100">
                <a:latin typeface="Avenir Next LT Pro"/>
                <a:ea typeface="Yu Gothic UI" panose="020B0500000000000000" pitchFamily="50" charset="-128"/>
              </a:rPr>
              <a:t>3</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年</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9</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月）</a:t>
            </a:r>
            <a:endPar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en-US" altLang="ja-JP" sz="1100">
                <a:latin typeface="Avenir Next LT Pro"/>
                <a:ea typeface="Yu Gothic UI" panose="020B0500000000000000" pitchFamily="50" charset="-128"/>
              </a:rPr>
              <a:t>BIM/CIM</a:t>
            </a:r>
            <a:r>
              <a:rPr lang="ja-JP" altLang="en-US" sz="1100">
                <a:latin typeface="Avenir Next LT Pro"/>
                <a:ea typeface="Yu Gothic UI" panose="020B0500000000000000" pitchFamily="50" charset="-128"/>
              </a:rPr>
              <a:t>モデルを用いて、施工ステップを</a:t>
            </a:r>
            <a:r>
              <a:rPr lang="en-US" altLang="ja-JP" sz="1100">
                <a:latin typeface="Avenir Next LT Pro"/>
                <a:ea typeface="Yu Gothic UI" panose="020B0500000000000000" pitchFamily="50" charset="-128"/>
              </a:rPr>
              <a:t>3</a:t>
            </a:r>
            <a:r>
              <a:rPr lang="ja-JP" altLang="en-US" sz="1100">
                <a:latin typeface="Avenir Next LT Pro"/>
                <a:ea typeface="Yu Gothic UI" panose="020B0500000000000000" pitchFamily="50" charset="-128"/>
              </a:rPr>
              <a:t>次元化したプラットフォームや</a:t>
            </a:r>
            <a:br>
              <a:rPr lang="en-US" altLang="ja-JP" sz="1100">
                <a:latin typeface="Avenir Next LT Pro"/>
                <a:ea typeface="Yu Gothic UI" panose="020B0500000000000000" pitchFamily="50" charset="-128"/>
              </a:rPr>
            </a:br>
            <a:r>
              <a:rPr lang="en-US" altLang="ja-JP" sz="1100">
                <a:latin typeface="Avenir Next LT Pro"/>
                <a:ea typeface="Yu Gothic UI" panose="020B0500000000000000" pitchFamily="50" charset="-128"/>
              </a:rPr>
              <a:t>VR</a:t>
            </a:r>
            <a:r>
              <a:rPr lang="ja-JP" altLang="en-US" sz="1100">
                <a:latin typeface="Avenir Next LT Pro"/>
                <a:ea typeface="Yu Gothic UI" panose="020B0500000000000000" pitchFamily="50" charset="-128"/>
              </a:rPr>
              <a:t>モデルを構築し、地元・関係先の協議等に活用（</a:t>
            </a:r>
            <a:r>
              <a:rPr lang="en-US" altLang="ja-JP" sz="1100">
                <a:latin typeface="Avenir Next LT Pro"/>
                <a:ea typeface="Yu Gothic UI" panose="020B0500000000000000" pitchFamily="50" charset="-128"/>
              </a:rPr>
              <a:t>2023</a:t>
            </a:r>
            <a:r>
              <a:rPr lang="ja-JP" altLang="en-US" sz="1100">
                <a:latin typeface="Avenir Next LT Pro"/>
                <a:ea typeface="Yu Gothic UI" panose="020B0500000000000000" pitchFamily="50" charset="-128"/>
              </a:rPr>
              <a:t>年</a:t>
            </a:r>
            <a:r>
              <a:rPr lang="en-US" altLang="ja-JP" sz="1100">
                <a:latin typeface="Avenir Next LT Pro"/>
                <a:ea typeface="Yu Gothic UI" panose="020B0500000000000000" pitchFamily="50" charset="-128"/>
              </a:rPr>
              <a:t>12</a:t>
            </a:r>
            <a:r>
              <a:rPr lang="ja-JP" altLang="en-US" sz="1100">
                <a:latin typeface="Avenir Next LT Pro"/>
                <a:ea typeface="Yu Gothic UI" panose="020B0500000000000000" pitchFamily="50" charset="-128"/>
              </a:rPr>
              <a:t>月）</a:t>
            </a:r>
            <a:endPar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0" marR="0" lvl="2" algn="l" defTabSz="914400" rtl="0" eaLnBrk="1" fontAlgn="auto" latinLnBrk="0" hangingPunct="1">
              <a:lnSpc>
                <a:spcPts val="1400"/>
              </a:lnSpc>
              <a:spcBef>
                <a:spcPts val="0"/>
              </a:spcBef>
              <a:spcAft>
                <a:spcPts val="600"/>
              </a:spcAft>
              <a:buClrTx/>
              <a:buSzTx/>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41" name="テキスト ボックス 40">
            <a:extLst>
              <a:ext uri="{FF2B5EF4-FFF2-40B4-BE49-F238E27FC236}">
                <a16:creationId xmlns:a16="http://schemas.microsoft.com/office/drawing/2014/main" id="{546CB447-5F91-69DA-9DE1-0D4784DAB1C5}"/>
              </a:ext>
            </a:extLst>
          </p:cNvPr>
          <p:cNvSpPr txBox="1"/>
          <p:nvPr/>
        </p:nvSpPr>
        <p:spPr>
          <a:xfrm>
            <a:off x="5849204" y="180395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lang="ja-JP" altLang="en-US" sz="1100" b="1">
                <a:solidFill>
                  <a:srgbClr val="000000"/>
                </a:solidFill>
                <a:latin typeface="Avenir Next LT Pro"/>
                <a:ea typeface="Yu Gothic UI" panose="020B0500000000000000" pitchFamily="50" charset="-128"/>
              </a:rPr>
              <a:t> 橋梁などの大規模構造物の新設設計に</a:t>
            </a:r>
            <a:r>
              <a:rPr lang="en-US" altLang="ja-JP" sz="1100" b="1">
                <a:solidFill>
                  <a:srgbClr val="000000"/>
                </a:solidFill>
                <a:latin typeface="Avenir Next LT Pro"/>
                <a:ea typeface="Yu Gothic UI" panose="020B0500000000000000" pitchFamily="50" charset="-128"/>
              </a:rPr>
              <a:t>BIM/CIM</a:t>
            </a:r>
            <a:r>
              <a:rPr lang="ja-JP" altLang="en-US" sz="1100" b="1">
                <a:solidFill>
                  <a:srgbClr val="000000"/>
                </a:solidFill>
                <a:latin typeface="Avenir Next LT Pro"/>
                <a:ea typeface="Yu Gothic UI" panose="020B0500000000000000" pitchFamily="50" charset="-128"/>
              </a:rPr>
              <a:t>モデルを活用し、職員の技術力向上や業務効率化が行われていること。</a:t>
            </a:r>
          </a:p>
        </p:txBody>
      </p:sp>
      <p:sp>
        <p:nvSpPr>
          <p:cNvPr id="44" name="テキスト ボックス 43">
            <a:extLst>
              <a:ext uri="{FF2B5EF4-FFF2-40B4-BE49-F238E27FC236}">
                <a16:creationId xmlns:a16="http://schemas.microsoft.com/office/drawing/2014/main" id="{7D01F213-0810-EE08-73B2-6D4649E3591A}"/>
              </a:ext>
            </a:extLst>
          </p:cNvPr>
          <p:cNvSpPr txBox="1"/>
          <p:nvPr/>
        </p:nvSpPr>
        <p:spPr>
          <a:xfrm>
            <a:off x="5859857" y="2484785"/>
            <a:ext cx="3254206" cy="79720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lang="ja-JP" altLang="en-US" sz="1100" b="1">
                <a:solidFill>
                  <a:srgbClr val="000000"/>
                </a:solidFill>
                <a:latin typeface="Avenir Next LT Pro"/>
                <a:ea typeface="Yu Gothic UI" panose="020B0500000000000000" pitchFamily="50" charset="-128"/>
              </a:rPr>
              <a:t> </a:t>
            </a:r>
            <a:r>
              <a:rPr lang="en-US" altLang="ja-JP" sz="1100" b="1">
                <a:solidFill>
                  <a:srgbClr val="000000"/>
                </a:solidFill>
                <a:latin typeface="Avenir Next LT Pro"/>
                <a:ea typeface="Yu Gothic UI" panose="020B0500000000000000" pitchFamily="50" charset="-128"/>
              </a:rPr>
              <a:t>BIM/CIM</a:t>
            </a:r>
            <a:r>
              <a:rPr lang="ja-JP" altLang="en-US" sz="1100" b="1">
                <a:solidFill>
                  <a:srgbClr val="000000"/>
                </a:solidFill>
                <a:latin typeface="Avenir Next LT Pro"/>
                <a:ea typeface="Yu Gothic UI" panose="020B0500000000000000" pitchFamily="50" charset="-128"/>
              </a:rPr>
              <a:t>の活用による業務効率化、職員の技術力向上、技術継承すること。</a:t>
            </a: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4" name="グループ化 3">
            <a:extLst>
              <a:ext uri="{FF2B5EF4-FFF2-40B4-BE49-F238E27FC236}">
                <a16:creationId xmlns:a16="http://schemas.microsoft.com/office/drawing/2014/main" id="{86383366-D28B-30B6-5073-ADF6C9573CF0}"/>
              </a:ext>
            </a:extLst>
          </p:cNvPr>
          <p:cNvGrpSpPr/>
          <p:nvPr/>
        </p:nvGrpSpPr>
        <p:grpSpPr>
          <a:xfrm>
            <a:off x="4899042" y="4267838"/>
            <a:ext cx="872159" cy="243520"/>
            <a:chOff x="528309" y="7695403"/>
            <a:chExt cx="872159" cy="243520"/>
          </a:xfrm>
        </p:grpSpPr>
        <p:sp>
          <p:nvSpPr>
            <p:cNvPr id="5" name="正方形/長方形 4">
              <a:extLst>
                <a:ext uri="{FF2B5EF4-FFF2-40B4-BE49-F238E27FC236}">
                  <a16:creationId xmlns:a16="http://schemas.microsoft.com/office/drawing/2014/main" id="{A9A627BF-0426-20CA-C173-5AEAE4DE51AA}"/>
                </a:ext>
              </a:extLst>
            </p:cNvPr>
            <p:cNvSpPr/>
            <p:nvPr/>
          </p:nvSpPr>
          <p:spPr>
            <a:xfrm>
              <a:off x="528309" y="7695403"/>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8" name="テキスト ボックス 7">
              <a:extLst>
                <a:ext uri="{FF2B5EF4-FFF2-40B4-BE49-F238E27FC236}">
                  <a16:creationId xmlns:a16="http://schemas.microsoft.com/office/drawing/2014/main" id="{7E432105-60AE-AF1B-F0C8-2F2A366EC66C}"/>
                </a:ext>
              </a:extLst>
            </p:cNvPr>
            <p:cNvSpPr txBox="1"/>
            <p:nvPr/>
          </p:nvSpPr>
          <p:spPr>
            <a:xfrm>
              <a:off x="672705" y="7724830"/>
              <a:ext cx="727763"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effectLst/>
                  <a:uLnTx/>
                  <a:uFillTx/>
                  <a:latin typeface="Yu Gothic UI" panose="020B0500000000000000" pitchFamily="50" charset="-128"/>
                  <a:ea typeface="Yu Gothic UI" panose="020B0500000000000000" pitchFamily="50" charset="-128"/>
                  <a:cs typeface="+mn-cs"/>
                </a:rPr>
                <a:t>成果と総括</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grpSp>
      <p:graphicFrame>
        <p:nvGraphicFramePr>
          <p:cNvPr id="20" name="表 19">
            <a:extLst>
              <a:ext uri="{FF2B5EF4-FFF2-40B4-BE49-F238E27FC236}">
                <a16:creationId xmlns:a16="http://schemas.microsoft.com/office/drawing/2014/main" id="{67AA789D-1BE9-8E9C-8214-70CE774AF3DA}"/>
              </a:ext>
            </a:extLst>
          </p:cNvPr>
          <p:cNvGraphicFramePr>
            <a:graphicFrameLocks noGrp="1"/>
          </p:cNvGraphicFramePr>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6A6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6A62"/>
                    </a:solidFill>
                  </a:tcPr>
                </a:tc>
                <a:extLst>
                  <a:ext uri="{0D108BD9-81ED-4DB2-BD59-A6C34878D82A}">
                    <a16:rowId xmlns:a16="http://schemas.microsoft.com/office/drawing/2014/main" val="2528901069"/>
                  </a:ext>
                </a:extLst>
              </a:tr>
            </a:tbl>
          </a:graphicData>
        </a:graphic>
      </p:graphicFrame>
      <p:sp>
        <p:nvSpPr>
          <p:cNvPr id="13" name="正方形/長方形 12">
            <a:extLst>
              <a:ext uri="{FF2B5EF4-FFF2-40B4-BE49-F238E27FC236}">
                <a16:creationId xmlns:a16="http://schemas.microsoft.com/office/drawing/2014/main" id="{0E1C1283-CA76-6ABA-1CB3-A79D0A1395ED}"/>
              </a:ext>
            </a:extLst>
          </p:cNvPr>
          <p:cNvSpPr/>
          <p:nvPr/>
        </p:nvSpPr>
        <p:spPr>
          <a:xfrm>
            <a:off x="4905935" y="3707317"/>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5" name="正方形/長方形 14">
            <a:extLst>
              <a:ext uri="{FF2B5EF4-FFF2-40B4-BE49-F238E27FC236}">
                <a16:creationId xmlns:a16="http://schemas.microsoft.com/office/drawing/2014/main" id="{7CC64E87-3C12-61BD-99AC-9E6000CCC57B}"/>
              </a:ext>
            </a:extLst>
          </p:cNvPr>
          <p:cNvSpPr/>
          <p:nvPr/>
        </p:nvSpPr>
        <p:spPr>
          <a:xfrm>
            <a:off x="5050331" y="3975952"/>
            <a:ext cx="4010054" cy="302155"/>
          </a:xfrm>
          <a:prstGeom prst="rect">
            <a:avLst/>
          </a:prstGeom>
          <a:noFill/>
          <a:ln w="9525" cap="flat" cmpd="sng" algn="ctr">
            <a:noFill/>
            <a:prstDash val="solid"/>
          </a:ln>
          <a:effectLst/>
        </p:spPr>
        <p:txBody>
          <a:bodyPr lIns="36000" tIns="36000" rIns="36000" bIns="36000" rtlCol="0" anchor="t">
            <a:noAutofit/>
          </a:bodyPr>
          <a:lstStyle/>
          <a:p>
            <a:pPr marL="0" marR="0" lvl="2" algn="l" defTabSz="914400" rtl="0" eaLnBrk="1" fontAlgn="auto" latinLnBrk="0" hangingPunct="1">
              <a:lnSpc>
                <a:spcPts val="1400"/>
              </a:lnSpc>
              <a:spcBef>
                <a:spcPts val="0"/>
              </a:spcBef>
              <a:spcAft>
                <a:spcPts val="600"/>
              </a:spcAft>
              <a:buClrTx/>
              <a:buSzTx/>
              <a:tabLst>
                <a:tab pos="361950" algn="l"/>
              </a:tabLst>
              <a:defRPr/>
            </a:pPr>
            <a:r>
              <a:rPr lang="en-US" altLang="ja-JP" sz="1100">
                <a:solidFill>
                  <a:prstClr val="black"/>
                </a:solidFill>
                <a:latin typeface="Avenir Next LT Pro"/>
                <a:ea typeface="Yu Gothic UI" panose="020B0500000000000000" pitchFamily="50" charset="-128"/>
              </a:rPr>
              <a:t>2023</a:t>
            </a:r>
            <a:r>
              <a:rPr lang="ja-JP" altLang="en-US" sz="1100">
                <a:solidFill>
                  <a:prstClr val="black"/>
                </a:solidFill>
                <a:latin typeface="Avenir Next LT Pro"/>
                <a:ea typeface="Yu Gothic UI" panose="020B0500000000000000" pitchFamily="50" charset="-128"/>
              </a:rPr>
              <a:t>年度～</a:t>
            </a:r>
            <a:r>
              <a:rPr lang="en-US" altLang="ja-JP" sz="1100">
                <a:solidFill>
                  <a:prstClr val="black"/>
                </a:solidFill>
                <a:latin typeface="Avenir Next LT Pro"/>
                <a:ea typeface="Yu Gothic UI" panose="020B0500000000000000" pitchFamily="50" charset="-128"/>
              </a:rPr>
              <a:t>2024</a:t>
            </a:r>
            <a:r>
              <a:rPr lang="ja-JP" altLang="en-US" sz="1100">
                <a:solidFill>
                  <a:prstClr val="black"/>
                </a:solidFill>
                <a:latin typeface="Avenir Next LT Pro"/>
                <a:ea typeface="Yu Gothic UI" panose="020B0500000000000000" pitchFamily="50" charset="-128"/>
              </a:rPr>
              <a:t>年度</a:t>
            </a:r>
            <a:endPar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26" name="正方形/長方形 25">
            <a:extLst>
              <a:ext uri="{FF2B5EF4-FFF2-40B4-BE49-F238E27FC236}">
                <a16:creationId xmlns:a16="http://schemas.microsoft.com/office/drawing/2014/main" id="{8A2ED054-B9A3-59A6-F4DE-F98DF4BA1E9A}"/>
              </a:ext>
            </a:extLst>
          </p:cNvPr>
          <p:cNvSpPr/>
          <p:nvPr/>
        </p:nvSpPr>
        <p:spPr>
          <a:xfrm>
            <a:off x="5043308" y="4610127"/>
            <a:ext cx="4220189" cy="1810464"/>
          </a:xfrm>
          <a:prstGeom prst="rect">
            <a:avLst/>
          </a:prstGeom>
          <a:noFill/>
          <a:ln w="9525" cap="flat" cmpd="sng" algn="ctr">
            <a:noFill/>
            <a:prstDash val="solid"/>
          </a:ln>
          <a:effectLst/>
        </p:spPr>
        <p:txBody>
          <a:bodyPr lIns="36000" tIns="36000" rIns="36000" bIns="36000" rtlCol="0" anchor="t">
            <a:noAutofit/>
          </a:bodyPr>
          <a:lstStyle/>
          <a:p>
            <a:pPr marL="171450" lvl="2" indent="-171450" defTabSz="914400">
              <a:spcAft>
                <a:spcPts val="600"/>
              </a:spcAft>
              <a:buFont typeface="Arial" panose="020B0604020202020204" pitchFamily="34" charset="0"/>
              <a:buChar char="•"/>
              <a:tabLst>
                <a:tab pos="361950" algn="l"/>
              </a:tabLst>
              <a:defRPr/>
            </a:pPr>
            <a:r>
              <a:rPr lang="ja-JP" altLang="en-US" sz="1100">
                <a:latin typeface="Avenir Next LT Pro"/>
                <a:ea typeface="Yu Gothic UI" panose="020B0500000000000000" pitchFamily="50" charset="-128"/>
              </a:rPr>
              <a:t>夢洲北高架橋・南高架橋、舞洲東高架橋の３橋を試行的に</a:t>
            </a:r>
            <a:r>
              <a:rPr lang="en-US" altLang="ja-JP" sz="1100">
                <a:latin typeface="Avenir Next LT Pro"/>
                <a:ea typeface="Yu Gothic UI" panose="020B0500000000000000" pitchFamily="50" charset="-128"/>
              </a:rPr>
              <a:t>BIM/CIM</a:t>
            </a:r>
            <a:r>
              <a:rPr lang="ja-JP" altLang="en-US" sz="1100">
                <a:latin typeface="Avenir Next LT Pro"/>
                <a:ea typeface="Yu Gothic UI" panose="020B0500000000000000" pitchFamily="50" charset="-128"/>
              </a:rPr>
              <a:t>モデルを構築した。</a:t>
            </a:r>
            <a:endParaRPr lang="en-US" altLang="ja-JP" sz="1100">
              <a:latin typeface="Avenir Next LT Pro"/>
              <a:ea typeface="Yu Gothic UI" panose="020B0500000000000000" pitchFamily="50" charset="-128"/>
            </a:endParaRPr>
          </a:p>
          <a:p>
            <a:pPr marL="171450" lvl="2" indent="-171450" defTabSz="914400">
              <a:spcAft>
                <a:spcPts val="600"/>
              </a:spcAft>
              <a:buFont typeface="Arial" panose="020B0604020202020204" pitchFamily="34" charset="0"/>
              <a:buChar char="•"/>
              <a:tabLst>
                <a:tab pos="361950" algn="l"/>
              </a:tabLst>
              <a:defRPr/>
            </a:pPr>
            <a:r>
              <a:rPr lang="ja-JP" altLang="en-US" sz="1100">
                <a:latin typeface="Avenir Next LT Pro"/>
                <a:ea typeface="Yu Gothic UI" panose="020B0500000000000000" pitchFamily="50" charset="-128"/>
              </a:rPr>
              <a:t>構築した</a:t>
            </a:r>
            <a:r>
              <a:rPr lang="en-US" altLang="ja-JP" sz="1100">
                <a:latin typeface="Avenir Next LT Pro"/>
                <a:ea typeface="Yu Gothic UI" panose="020B0500000000000000" pitchFamily="50" charset="-128"/>
              </a:rPr>
              <a:t>BIM/CIM</a:t>
            </a:r>
            <a:r>
              <a:rPr lang="ja-JP" altLang="en-US" sz="1100">
                <a:latin typeface="Avenir Next LT Pro"/>
                <a:ea typeface="Yu Gothic UI" panose="020B0500000000000000" pitchFamily="50" charset="-128"/>
              </a:rPr>
              <a:t>モデルを</a:t>
            </a:r>
            <a:r>
              <a:rPr lang="en-US" altLang="ja-JP" sz="1100">
                <a:latin typeface="Avenir Next LT Pro"/>
                <a:ea typeface="Yu Gothic UI" panose="020B0500000000000000" pitchFamily="50" charset="-128"/>
              </a:rPr>
              <a:t>VR</a:t>
            </a:r>
            <a:r>
              <a:rPr lang="ja-JP" altLang="en-US" sz="1100">
                <a:latin typeface="Avenir Next LT Pro"/>
                <a:ea typeface="Yu Gothic UI" panose="020B0500000000000000" pitchFamily="50" charset="-128"/>
              </a:rPr>
              <a:t>化し、地元説明や万博機運醸成イベント等に活用した。また、詳細度</a:t>
            </a:r>
            <a:r>
              <a:rPr lang="en-US" altLang="ja-JP" sz="1100">
                <a:latin typeface="Avenir Next LT Pro"/>
                <a:ea typeface="Yu Gothic UI" panose="020B0500000000000000" pitchFamily="50" charset="-128"/>
              </a:rPr>
              <a:t>400</a:t>
            </a:r>
            <a:r>
              <a:rPr lang="ja-JP" altLang="en-US" sz="1100">
                <a:latin typeface="Avenir Next LT Pro"/>
                <a:ea typeface="Yu Gothic UI" panose="020B0500000000000000" pitchFamily="50" charset="-128"/>
              </a:rPr>
              <a:t>モデルは、下部工の過密配筋箇所の施工性の確認について受注者を交え実施した。</a:t>
            </a:r>
            <a:endParaRPr lang="en-US" altLang="ja-JP" sz="1100">
              <a:latin typeface="Avenir Next LT Pro"/>
              <a:ea typeface="Yu Gothic UI" panose="020B0500000000000000" pitchFamily="50" charset="-128"/>
            </a:endParaRPr>
          </a:p>
          <a:p>
            <a:pPr marL="171450" lvl="2" indent="-171450" defTabSz="914400">
              <a:spcAft>
                <a:spcPts val="600"/>
              </a:spcAft>
              <a:buFont typeface="Arial" panose="020B0604020202020204" pitchFamily="34" charset="0"/>
              <a:buChar char="•"/>
              <a:tabLst>
                <a:tab pos="361950" algn="l"/>
              </a:tabLst>
              <a:defRPr/>
            </a:pPr>
            <a:r>
              <a:rPr lang="ja-JP" altLang="en-US" sz="1100">
                <a:latin typeface="Avenir Next LT Pro"/>
                <a:ea typeface="Yu Gothic UI" panose="020B0500000000000000" pitchFamily="50" charset="-128"/>
              </a:rPr>
              <a:t>職員の技術向上に向け、施工ステップの</a:t>
            </a:r>
            <a:r>
              <a:rPr lang="en-US" altLang="ja-JP" sz="1100">
                <a:latin typeface="Avenir Next LT Pro"/>
                <a:ea typeface="Yu Gothic UI" panose="020B0500000000000000" pitchFamily="50" charset="-128"/>
              </a:rPr>
              <a:t>3</a:t>
            </a:r>
            <a:r>
              <a:rPr lang="ja-JP" altLang="en-US" sz="1100">
                <a:latin typeface="Avenir Next LT Pro"/>
                <a:ea typeface="Yu Gothic UI" panose="020B0500000000000000" pitchFamily="50" charset="-128"/>
              </a:rPr>
              <a:t>次元化、担当間の情報共有を目的としたプラットフォームを構築し、試行的に実施した。</a:t>
            </a:r>
            <a:endParaRPr lang="en-US" altLang="ja-JP" sz="1100">
              <a:latin typeface="Avenir Next LT Pro"/>
              <a:ea typeface="Yu Gothic UI" panose="020B0500000000000000" pitchFamily="50" charset="-128"/>
            </a:endParaRPr>
          </a:p>
          <a:p>
            <a:pPr marL="171450" lvl="2" indent="-171450" defTabSz="914400">
              <a:spcAft>
                <a:spcPts val="600"/>
              </a:spcAft>
              <a:buFont typeface="Arial" panose="020B0604020202020204" pitchFamily="34" charset="0"/>
              <a:buChar char="•"/>
              <a:tabLst>
                <a:tab pos="361950" algn="l"/>
              </a:tabLst>
              <a:defRPr/>
            </a:pPr>
            <a:r>
              <a:rPr lang="ja-JP" altLang="en-US" sz="1100">
                <a:latin typeface="Avenir Next LT Pro"/>
                <a:ea typeface="Yu Gothic UI" panose="020B0500000000000000" pitchFamily="50" charset="-128"/>
              </a:rPr>
              <a:t>試行実施の結果をふまえ、本市の業務における</a:t>
            </a:r>
            <a:r>
              <a:rPr lang="en-US" altLang="ja-JP" sz="1100">
                <a:latin typeface="Avenir Next LT Pro"/>
                <a:ea typeface="Yu Gothic UI" panose="020B0500000000000000" pitchFamily="50" charset="-128"/>
              </a:rPr>
              <a:t>BIM/CIM</a:t>
            </a:r>
            <a:r>
              <a:rPr lang="ja-JP" altLang="en-US" sz="1100">
                <a:latin typeface="Avenir Next LT Pro"/>
                <a:ea typeface="Yu Gothic UI" panose="020B0500000000000000" pitchFamily="50" charset="-128"/>
              </a:rPr>
              <a:t>モデルの活用方法を検討していく。</a:t>
            </a:r>
            <a:endParaRPr lang="en-US" altLang="ja-JP" sz="1100">
              <a:latin typeface="Avenir Next LT Pro"/>
              <a:ea typeface="Yu Gothic UI" panose="020B0500000000000000" pitchFamily="50" charset="-128"/>
            </a:endParaRPr>
          </a:p>
          <a:p>
            <a:pPr marL="171450" lvl="2" indent="-171450" defTabSz="914400">
              <a:spcAft>
                <a:spcPts val="600"/>
              </a:spcAft>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0" marR="0" lvl="2" algn="l" defTabSz="914400" rtl="0" eaLnBrk="1" fontAlgn="auto" latinLnBrk="0" hangingPunct="1">
              <a:lnSpc>
                <a:spcPct val="100000"/>
              </a:lnSpc>
              <a:spcBef>
                <a:spcPts val="0"/>
              </a:spcBef>
              <a:spcAft>
                <a:spcPts val="600"/>
              </a:spcAft>
              <a:buClrTx/>
              <a:buSzTx/>
              <a:tabLst>
                <a:tab pos="361950" algn="l"/>
              </a:tabLst>
              <a:defRPr/>
            </a:pPr>
            <a:endParaRPr kumimoji="0" lang="ja-JP" altLang="en-US" sz="1100" b="0" i="0" u="none" strike="sngStrike" kern="1200" cap="none" spc="0" normalizeH="0" baseline="0" noProof="0">
              <a:ln>
                <a:noFill/>
              </a:ln>
              <a:effectLst/>
              <a:uLnTx/>
              <a:uFillTx/>
              <a:latin typeface="Avenir Next LT Pro"/>
              <a:ea typeface="Yu Gothic UI" panose="020B0500000000000000" pitchFamily="50" charset="-128"/>
              <a:cs typeface="+mn-cs"/>
            </a:endParaRPr>
          </a:p>
        </p:txBody>
      </p:sp>
      <p:sp>
        <p:nvSpPr>
          <p:cNvPr id="45" name="テキスト ボックス 44">
            <a:extLst>
              <a:ext uri="{FF2B5EF4-FFF2-40B4-BE49-F238E27FC236}">
                <a16:creationId xmlns:a16="http://schemas.microsoft.com/office/drawing/2014/main" id="{36A5921A-AE3C-32B0-3912-307D2DCA754E}"/>
              </a:ext>
            </a:extLst>
          </p:cNvPr>
          <p:cNvSpPr txBox="1"/>
          <p:nvPr/>
        </p:nvSpPr>
        <p:spPr>
          <a:xfrm>
            <a:off x="252703" y="1012743"/>
            <a:ext cx="2471836" cy="313415"/>
          </a:xfrm>
          <a:prstGeom prst="rect">
            <a:avLst/>
          </a:prstGeom>
          <a:solidFill>
            <a:srgbClr val="246A62"/>
          </a:solid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marR="0" lvl="2" algn="ctr" defTabSz="914400" rtl="0" eaLnBrk="1" fontAlgn="auto" latinLnBrk="0" hangingPunct="1">
              <a:lnSpc>
                <a:spcPct val="100000"/>
              </a:lnSpc>
              <a:spcBef>
                <a:spcPts val="0"/>
              </a:spcBef>
              <a:spcAft>
                <a:spcPts val="600"/>
              </a:spcAft>
              <a:buClrTx/>
              <a:buSzTx/>
              <a:tabLst>
                <a:tab pos="361950" algn="l"/>
              </a:tabLst>
              <a:defRPr/>
            </a:pPr>
            <a:r>
              <a:rPr kumimoji="0" lang="ja-JP" altLang="en-US" sz="1600" b="1" i="0" u="none" strike="noStrike" kern="1200" cap="none" spc="0" normalizeH="0" baseline="0" noProof="0">
                <a:ln>
                  <a:noFill/>
                </a:ln>
                <a:solidFill>
                  <a:schemeClr val="bg1"/>
                </a:solidFill>
                <a:effectLst/>
                <a:uLnTx/>
                <a:uFillTx/>
                <a:latin typeface="Avenir Next LT Pro"/>
                <a:ea typeface="Yu Gothic UI" panose="020B0500000000000000" pitchFamily="50" charset="-128"/>
                <a:cs typeface="+mn-cs"/>
              </a:rPr>
              <a:t>施策概要等</a:t>
            </a:r>
          </a:p>
        </p:txBody>
      </p:sp>
      <p:sp>
        <p:nvSpPr>
          <p:cNvPr id="49" name="テキスト ボックス 48">
            <a:extLst>
              <a:ext uri="{FF2B5EF4-FFF2-40B4-BE49-F238E27FC236}">
                <a16:creationId xmlns:a16="http://schemas.microsoft.com/office/drawing/2014/main" id="{1CC88559-C07D-A555-F617-BA0BCDB912EF}"/>
              </a:ext>
            </a:extLst>
          </p:cNvPr>
          <p:cNvSpPr txBox="1"/>
          <p:nvPr/>
        </p:nvSpPr>
        <p:spPr>
          <a:xfrm>
            <a:off x="252702" y="3321794"/>
            <a:ext cx="2439614" cy="307588"/>
          </a:xfrm>
          <a:prstGeom prst="rect">
            <a:avLst/>
          </a:prstGeom>
          <a:solidFill>
            <a:srgbClr val="246A62"/>
          </a:solid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marR="0" lvl="2" algn="ctr" defTabSz="914400" rtl="0" eaLnBrk="1" fontAlgn="auto" latinLnBrk="0" hangingPunct="1">
              <a:lnSpc>
                <a:spcPct val="100000"/>
              </a:lnSpc>
              <a:spcBef>
                <a:spcPts val="0"/>
              </a:spcBef>
              <a:spcAft>
                <a:spcPts val="600"/>
              </a:spcAft>
              <a:buClrTx/>
              <a:buSzTx/>
              <a:tabLst>
                <a:tab pos="361950" algn="l"/>
              </a:tabLst>
              <a:defRPr/>
            </a:pPr>
            <a:r>
              <a:rPr lang="ja-JP" altLang="en-US" sz="1600" b="1">
                <a:solidFill>
                  <a:schemeClr val="bg1"/>
                </a:solidFill>
                <a:latin typeface="Avenir Next LT Pro"/>
                <a:ea typeface="Yu Gothic UI" panose="020B0500000000000000" pitchFamily="50" charset="-128"/>
              </a:rPr>
              <a:t>取組実績等</a:t>
            </a:r>
            <a:endParaRPr kumimoji="0" lang="ja-JP" altLang="en-US" sz="1600" b="1" i="0" u="none" strike="noStrike" kern="1200" cap="none" spc="0" normalizeH="0" baseline="0" noProof="0">
              <a:ln>
                <a:noFill/>
              </a:ln>
              <a:solidFill>
                <a:schemeClr val="bg1"/>
              </a:solidFill>
              <a:effectLst/>
              <a:uLnTx/>
              <a:uFillTx/>
              <a:latin typeface="Avenir Next LT Pro"/>
              <a:ea typeface="Yu Gothic UI" panose="020B0500000000000000" pitchFamily="50" charset="-128"/>
              <a:cs typeface="+mn-cs"/>
            </a:endParaRPr>
          </a:p>
        </p:txBody>
      </p:sp>
      <p:sp>
        <p:nvSpPr>
          <p:cNvPr id="21" name="正方形/長方形 20">
            <a:extLst>
              <a:ext uri="{FF2B5EF4-FFF2-40B4-BE49-F238E27FC236}">
                <a16:creationId xmlns:a16="http://schemas.microsoft.com/office/drawing/2014/main" id="{F97954FF-36CB-356E-ACB2-607D1B458D87}"/>
              </a:ext>
            </a:extLst>
          </p:cNvPr>
          <p:cNvSpPr/>
          <p:nvPr/>
        </p:nvSpPr>
        <p:spPr>
          <a:xfrm>
            <a:off x="263356" y="3629381"/>
            <a:ext cx="9208208" cy="2830004"/>
          </a:xfrm>
          <a:prstGeom prst="rect">
            <a:avLst/>
          </a:prstGeom>
          <a:noFill/>
          <a:ln>
            <a:solidFill>
              <a:srgbClr val="246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スライド番号プレースホルダー 2">
            <a:extLst>
              <a:ext uri="{FF2B5EF4-FFF2-40B4-BE49-F238E27FC236}">
                <a16:creationId xmlns:a16="http://schemas.microsoft.com/office/drawing/2014/main" id="{1CD23011-8727-B392-155A-4CF969F81DF0}"/>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12</a:t>
            </a:fld>
            <a:endParaRPr kumimoji="1" lang="en-GB">
              <a:solidFill>
                <a:prstClr val="black">
                  <a:tint val="75000"/>
                </a:prstClr>
              </a:solidFill>
              <a:latin typeface="Avenir Next LT Pro"/>
              <a:ea typeface="Yu Gothic UI"/>
            </a:endParaRPr>
          </a:p>
        </p:txBody>
      </p:sp>
      <p:pic>
        <p:nvPicPr>
          <p:cNvPr id="19" name="図 18">
            <a:extLst>
              <a:ext uri="{FF2B5EF4-FFF2-40B4-BE49-F238E27FC236}">
                <a16:creationId xmlns:a16="http://schemas.microsoft.com/office/drawing/2014/main" id="{47BB5754-5386-A416-640D-9F00D30FD2CF}"/>
              </a:ext>
            </a:extLst>
          </p:cNvPr>
          <p:cNvPicPr>
            <a:picLocks noChangeAspect="1"/>
          </p:cNvPicPr>
          <p:nvPr/>
        </p:nvPicPr>
        <p:blipFill>
          <a:blip r:embed="rId3"/>
          <a:srcRect l="5194" t="30451" r="7395" b="15074"/>
          <a:stretch/>
        </p:blipFill>
        <p:spPr>
          <a:xfrm>
            <a:off x="503804" y="4688093"/>
            <a:ext cx="4220189" cy="1478654"/>
          </a:xfrm>
          <a:prstGeom prst="rect">
            <a:avLst/>
          </a:prstGeom>
        </p:spPr>
      </p:pic>
      <p:sp>
        <p:nvSpPr>
          <p:cNvPr id="29" name="テキスト ボックス 28">
            <a:extLst>
              <a:ext uri="{FF2B5EF4-FFF2-40B4-BE49-F238E27FC236}">
                <a16:creationId xmlns:a16="http://schemas.microsoft.com/office/drawing/2014/main" id="{795BCD82-4686-7752-5E03-E9322DFBAB1A}"/>
              </a:ext>
            </a:extLst>
          </p:cNvPr>
          <p:cNvSpPr txBox="1"/>
          <p:nvPr/>
        </p:nvSpPr>
        <p:spPr>
          <a:xfrm>
            <a:off x="1619273" y="6216801"/>
            <a:ext cx="20518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夢洲南高架橋の</a:t>
            </a:r>
            <a:r>
              <a:rPr kumimoji="1" lang="en-US" altLang="ja-JP"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BIM/CIM</a:t>
            </a: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モデル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3" name="テキスト ボックス 2">
            <a:extLst>
              <a:ext uri="{FF2B5EF4-FFF2-40B4-BE49-F238E27FC236}">
                <a16:creationId xmlns:a16="http://schemas.microsoft.com/office/drawing/2014/main" id="{4D88AA89-E499-4227-B2B5-9FD567634D96}"/>
              </a:ext>
            </a:extLst>
          </p:cNvPr>
          <p:cNvSpPr txBox="1"/>
          <p:nvPr/>
        </p:nvSpPr>
        <p:spPr>
          <a:xfrm>
            <a:off x="5050331" y="3736744"/>
            <a:ext cx="3246081"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a:latin typeface="Yu Gothic UI"/>
                <a:ea typeface="Yu Gothic UI"/>
              </a:rPr>
              <a:t>アクションプランで設定した</a:t>
            </a:r>
            <a:r>
              <a:rPr kumimoji="1" lang="en-US" altLang="ja-JP" sz="1200" b="1">
                <a:latin typeface="Yu Gothic UI"/>
                <a:ea typeface="Yu Gothic UI"/>
              </a:rPr>
              <a:t>KPI</a:t>
            </a:r>
            <a:r>
              <a:rPr kumimoji="1" lang="ja-JP" altLang="en-US" sz="1200" b="1">
                <a:latin typeface="Yu Gothic UI"/>
                <a:ea typeface="Yu Gothic UI"/>
              </a:rPr>
              <a:t>に基づく進捗管理</a:t>
            </a:r>
            <a:r>
              <a:rPr kumimoji="1" lang="ja-JP" altLang="en-US" sz="1200" b="1" i="0" u="none" strike="noStrike" kern="1200" cap="none" spc="0" normalizeH="0" baseline="0" noProof="0">
                <a:ln>
                  <a:noFill/>
                </a:ln>
                <a:effectLst/>
                <a:uLnTx/>
                <a:uFillTx/>
                <a:latin typeface="Yu Gothic UI"/>
                <a:ea typeface="Yu Gothic UI"/>
              </a:rPr>
              <a:t>期間</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B60F4C03-85F4-E64F-B176-022CB5AA3BAE}"/>
              </a:ext>
            </a:extLst>
          </p:cNvPr>
          <p:cNvSpPr txBox="1"/>
          <p:nvPr/>
        </p:nvSpPr>
        <p:spPr>
          <a:xfrm>
            <a:off x="268490" y="223296"/>
            <a:ext cx="4921858" cy="707886"/>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BIM/CIM</a:t>
            </a:r>
            <a:r>
              <a:rPr kumimoji="1" lang="ja-JP" altLang="en-US"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モデルを活用して</a:t>
            </a:r>
            <a:endParaRPr kumimoji="1" lang="en-US" altLang="ja-JP" sz="2000" b="1" kern="0" dirty="0">
              <a:solidFill>
                <a:srgbClr val="246A62"/>
              </a:solidFill>
              <a:latin typeface="Yu Gothic UI" panose="020B0500000000000000" pitchFamily="50" charset="-128"/>
              <a:ea typeface="Yu Gothic UI" panose="020B05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　設計・工事監理業務を効率化</a:t>
            </a:r>
          </a:p>
        </p:txBody>
      </p:sp>
    </p:spTree>
    <p:extLst>
      <p:ext uri="{BB962C8B-B14F-4D97-AF65-F5344CB8AC3E}">
        <p14:creationId xmlns:p14="http://schemas.microsoft.com/office/powerpoint/2010/main" val="3074406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a:extLst>
              <a:ext uri="{FF2B5EF4-FFF2-40B4-BE49-F238E27FC236}">
                <a16:creationId xmlns:a16="http://schemas.microsoft.com/office/drawing/2014/main" id="{8395BF3E-4B82-A6BD-B53D-9C5955CE6642}"/>
              </a:ext>
            </a:extLst>
          </p:cNvPr>
          <p:cNvSpPr/>
          <p:nvPr/>
        </p:nvSpPr>
        <p:spPr>
          <a:xfrm>
            <a:off x="263356" y="1326159"/>
            <a:ext cx="9208208" cy="1776346"/>
          </a:xfrm>
          <a:prstGeom prst="rect">
            <a:avLst/>
          </a:prstGeom>
          <a:noFill/>
          <a:ln>
            <a:solidFill>
              <a:srgbClr val="246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268490" y="225922"/>
            <a:ext cx="4921858" cy="707886"/>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事業活動に伴う温室効果ガス排出量の</a:t>
            </a:r>
            <a:br>
              <a:rPr kumimoji="1" lang="ja-JP" altLang="en-US"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br>
            <a:r>
              <a:rPr kumimoji="1" lang="ja-JP" altLang="en-US"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　可視化で脱炭素化を推進</a:t>
            </a: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246A62"/>
          </a:solidFill>
          <a:ln w="9525" cap="flat" cmpd="sng" algn="ctr">
            <a:solidFill>
              <a:srgbClr val="246A62"/>
            </a:solid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19444" y="180395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99042" y="139963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77204" y="1803950"/>
            <a:ext cx="972000" cy="597632"/>
          </a:xfrm>
          <a:prstGeom prst="rect">
            <a:avLst/>
          </a:prstGeom>
          <a:solidFill>
            <a:srgbClr val="246A62"/>
          </a:solidFill>
          <a:ln w="9525" cap="flat" cmpd="sng" algn="ctr">
            <a:solidFill>
              <a:srgbClr val="246A6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施策の</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めざす姿</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19255" y="245983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62213" y="140115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19AF96"/>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srgbClr val="FF0000"/>
                </a:solidFill>
                <a:effectLst/>
                <a:uLnTx/>
                <a:uFillTx/>
                <a:latin typeface="Yu Gothic UI" panose="020B0500000000000000" pitchFamily="50" charset="-128"/>
                <a:ea typeface="Yu Gothic UI" panose="020B0500000000000000" pitchFamily="50" charset="-128"/>
                <a:cs typeface="+mn-cs"/>
              </a:endParaRPr>
            </a:p>
          </p:txBody>
        </p:sp>
      </p:grpSp>
      <p:grpSp>
        <p:nvGrpSpPr>
          <p:cNvPr id="58" name="グループ化 57">
            <a:extLst>
              <a:ext uri="{FF2B5EF4-FFF2-40B4-BE49-F238E27FC236}">
                <a16:creationId xmlns:a16="http://schemas.microsoft.com/office/drawing/2014/main" id="{08D24DE7-A3CB-F632-63FB-983FCF13A3D7}"/>
              </a:ext>
            </a:extLst>
          </p:cNvPr>
          <p:cNvGrpSpPr/>
          <p:nvPr/>
        </p:nvGrpSpPr>
        <p:grpSpPr>
          <a:xfrm>
            <a:off x="432642" y="3702454"/>
            <a:ext cx="2697972" cy="185218"/>
            <a:chOff x="537935" y="7724278"/>
            <a:chExt cx="2697972"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2563202"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rPr>
                <a:t>取組実績（</a:t>
              </a:r>
              <a:r>
                <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rPr>
                <a:t>2024</a:t>
              </a:r>
              <a:r>
                <a:rPr kumimoji="1" lang="ja-JP" altLang="en-US"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rPr>
                <a:t>年度までの取組実績）</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grpSp>
      <p:sp>
        <p:nvSpPr>
          <p:cNvPr id="6" name="正方形/長方形 5">
            <a:extLst>
              <a:ext uri="{FF2B5EF4-FFF2-40B4-BE49-F238E27FC236}">
                <a16:creationId xmlns:a16="http://schemas.microsoft.com/office/drawing/2014/main" id="{E19D623C-BE20-A6C2-5074-133FB0408F50}"/>
              </a:ext>
            </a:extLst>
          </p:cNvPr>
          <p:cNvSpPr/>
          <p:nvPr/>
        </p:nvSpPr>
        <p:spPr>
          <a:xfrm>
            <a:off x="462214" y="1713779"/>
            <a:ext cx="4166484" cy="636549"/>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ja-JP" altLang="en-US" sz="1100">
                <a:solidFill>
                  <a:srgbClr val="000000"/>
                </a:solidFill>
                <a:latin typeface="Avenir Next LT Pro"/>
                <a:ea typeface="Yu Gothic UI" panose="020B0500000000000000" pitchFamily="50" charset="-128"/>
              </a:rPr>
              <a:t>事業活動における温室効果ガス削減対策を促すため、温室効果ガス排出量の可視化ツール導入の取組を支援する。</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ja-JP" altLang="en-US" sz="1100">
                <a:solidFill>
                  <a:srgbClr val="000000"/>
                </a:solidFill>
                <a:latin typeface="Avenir Next LT Pro"/>
                <a:ea typeface="Yu Gothic UI" panose="020B0500000000000000" pitchFamily="50" charset="-128"/>
              </a:rPr>
              <a:t>温室効果ガス排出量の少ない交通手段や宿泊施設などを盛り込んだ脱炭素化ツアーを開発し、修学旅行等を対象に本ツアーを活用して大阪・関西万博へ来場いただけるよう</a:t>
            </a:r>
            <a:r>
              <a:rPr lang="en-US" altLang="ja-JP" sz="1100">
                <a:solidFill>
                  <a:srgbClr val="000000"/>
                </a:solidFill>
                <a:latin typeface="Avenir Next LT Pro"/>
                <a:ea typeface="Yu Gothic UI" panose="020B0500000000000000" pitchFamily="50" charset="-128"/>
              </a:rPr>
              <a:t>PR</a:t>
            </a:r>
            <a:r>
              <a:rPr lang="ja-JP" altLang="en-US" sz="1100">
                <a:solidFill>
                  <a:srgbClr val="000000"/>
                </a:solidFill>
                <a:latin typeface="Avenir Next LT Pro"/>
                <a:ea typeface="Yu Gothic UI" panose="020B0500000000000000" pitchFamily="50" charset="-128"/>
              </a:rPr>
              <a:t>を行い、脱炭素行動の浸透と定着をめざす。</a:t>
            </a:r>
          </a:p>
        </p:txBody>
      </p:sp>
      <p:sp>
        <p:nvSpPr>
          <p:cNvPr id="12" name="正方形/長方形 11">
            <a:extLst>
              <a:ext uri="{FF2B5EF4-FFF2-40B4-BE49-F238E27FC236}">
                <a16:creationId xmlns:a16="http://schemas.microsoft.com/office/drawing/2014/main" id="{EA752562-08F9-531A-5323-CF2661AF922E}"/>
              </a:ext>
            </a:extLst>
          </p:cNvPr>
          <p:cNvSpPr/>
          <p:nvPr/>
        </p:nvSpPr>
        <p:spPr>
          <a:xfrm>
            <a:off x="432642" y="3975952"/>
            <a:ext cx="4166484" cy="302155"/>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ja-JP" altLang="en-US" sz="1100">
                <a:latin typeface="Avenir Next LT Pro"/>
                <a:ea typeface="Yu Gothic UI" panose="020B0500000000000000" pitchFamily="50" charset="-128"/>
              </a:rPr>
              <a:t>脱炭素化ツアーにおける温室効果ガス排出量削減効果の算定方法を策定（</a:t>
            </a:r>
            <a:r>
              <a:rPr lang="en-US" altLang="ja-JP" sz="1100">
                <a:latin typeface="Avenir Next LT Pro"/>
                <a:ea typeface="Yu Gothic UI" panose="020B0500000000000000" pitchFamily="50" charset="-128"/>
              </a:rPr>
              <a:t>2023</a:t>
            </a:r>
            <a:r>
              <a:rPr lang="ja-JP" altLang="en-US" sz="1100">
                <a:latin typeface="Avenir Next LT Pro"/>
                <a:ea typeface="Yu Gothic UI" panose="020B0500000000000000" pitchFamily="50" charset="-128"/>
              </a:rPr>
              <a:t>年）</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ja-JP" altLang="en-US" sz="1100">
                <a:latin typeface="Avenir Next LT Pro"/>
                <a:ea typeface="Yu Gothic UI" panose="020B0500000000000000" pitchFamily="50" charset="-128"/>
              </a:rPr>
              <a:t>脱炭素化ツアーの企画・開発、プロモーションを実施</a:t>
            </a:r>
            <a:br>
              <a:rPr lang="en-US" altLang="ja-JP" sz="1100">
                <a:latin typeface="Avenir Next LT Pro"/>
                <a:ea typeface="Yu Gothic UI" panose="020B0500000000000000" pitchFamily="50" charset="-128"/>
              </a:rPr>
            </a:br>
            <a:r>
              <a:rPr lang="ja-JP" altLang="en-US" sz="1100">
                <a:latin typeface="Avenir Next LT Pro"/>
                <a:ea typeface="Yu Gothic UI" panose="020B0500000000000000" pitchFamily="50" charset="-128"/>
              </a:rPr>
              <a:t>（</a:t>
            </a:r>
            <a:r>
              <a:rPr lang="en-US" altLang="ja-JP" sz="1100">
                <a:latin typeface="Avenir Next LT Pro"/>
                <a:ea typeface="Yu Gothic UI" panose="020B0500000000000000" pitchFamily="50" charset="-128"/>
              </a:rPr>
              <a:t>2023</a:t>
            </a:r>
            <a:r>
              <a:rPr lang="ja-JP" altLang="en-US" sz="1100">
                <a:latin typeface="Avenir Next LT Pro"/>
                <a:ea typeface="Yu Gothic UI" panose="020B0500000000000000" pitchFamily="50" charset="-128"/>
              </a:rPr>
              <a:t>年～</a:t>
            </a:r>
            <a:r>
              <a:rPr lang="en-US" altLang="ja-JP" sz="1100">
                <a:latin typeface="Avenir Next LT Pro"/>
                <a:ea typeface="Yu Gothic UI" panose="020B0500000000000000" pitchFamily="50" charset="-128"/>
              </a:rPr>
              <a:t>2024</a:t>
            </a:r>
            <a:r>
              <a:rPr lang="ja-JP" altLang="en-US" sz="1100">
                <a:latin typeface="Avenir Next LT Pro"/>
                <a:ea typeface="Yu Gothic UI" panose="020B0500000000000000" pitchFamily="50" charset="-128"/>
              </a:rPr>
              <a:t>年）</a:t>
            </a:r>
            <a:endParaRPr lang="en-US" altLang="ja-JP" sz="1100">
              <a:latin typeface="Avenir Next LT Pro"/>
              <a:ea typeface="Yu Gothic UI" panose="020B0500000000000000" pitchFamily="50" charset="-128"/>
            </a:endParaRPr>
          </a:p>
          <a:p>
            <a:pPr marL="171450" lvl="2" indent="-171450" defTabSz="914400">
              <a:lnSpc>
                <a:spcPts val="1400"/>
              </a:lnSpc>
              <a:spcAft>
                <a:spcPts val="600"/>
              </a:spcAft>
              <a:buFont typeface="Arial" panose="020B0604020202020204" pitchFamily="34" charset="0"/>
              <a:buChar char="•"/>
              <a:tabLst>
                <a:tab pos="361950" algn="l"/>
              </a:tabLst>
              <a:defRPr/>
            </a:pPr>
            <a:r>
              <a:rPr lang="ja-JP" altLang="en-US" sz="1100">
                <a:latin typeface="Avenir Next LT Pro"/>
                <a:ea typeface="Yu Gothic UI" panose="020B0500000000000000" pitchFamily="50" charset="-128"/>
              </a:rPr>
              <a:t>観光事業者向け脱炭素化セミナー</a:t>
            </a:r>
            <a:br>
              <a:rPr lang="en-US" altLang="ja-JP" sz="1100">
                <a:latin typeface="Avenir Next LT Pro"/>
                <a:ea typeface="Yu Gothic UI" panose="020B0500000000000000" pitchFamily="50" charset="-128"/>
              </a:rPr>
            </a:br>
            <a:r>
              <a:rPr lang="ja-JP" altLang="en-US" sz="1100">
                <a:latin typeface="Avenir Next LT Pro"/>
                <a:ea typeface="Yu Gothic UI" panose="020B0500000000000000" pitchFamily="50" charset="-128"/>
              </a:rPr>
              <a:t>を実施（</a:t>
            </a:r>
            <a:r>
              <a:rPr lang="en-US" altLang="ja-JP" sz="1100">
                <a:latin typeface="Avenir Next LT Pro"/>
                <a:ea typeface="Yu Gothic UI" panose="020B0500000000000000" pitchFamily="50" charset="-128"/>
              </a:rPr>
              <a:t>2023</a:t>
            </a:r>
            <a:r>
              <a:rPr lang="ja-JP" altLang="en-US" sz="1100">
                <a:latin typeface="Avenir Next LT Pro"/>
                <a:ea typeface="Yu Gothic UI" panose="020B0500000000000000" pitchFamily="50" charset="-128"/>
              </a:rPr>
              <a:t>年～</a:t>
            </a:r>
            <a:r>
              <a:rPr lang="en-US" altLang="ja-JP" sz="1100">
                <a:latin typeface="Avenir Next LT Pro"/>
                <a:ea typeface="Yu Gothic UI" panose="020B0500000000000000" pitchFamily="50" charset="-128"/>
              </a:rPr>
              <a:t> 2024</a:t>
            </a:r>
            <a:r>
              <a:rPr lang="ja-JP" altLang="en-US" sz="1100">
                <a:latin typeface="Avenir Next LT Pro"/>
                <a:ea typeface="Yu Gothic UI" panose="020B0500000000000000" pitchFamily="50" charset="-128"/>
              </a:rPr>
              <a:t>年）</a:t>
            </a:r>
          </a:p>
          <a:p>
            <a:pPr marL="0" marR="0" lvl="2" algn="l" defTabSz="914400" rtl="0" eaLnBrk="1" fontAlgn="auto" latinLnBrk="0" hangingPunct="1">
              <a:lnSpc>
                <a:spcPts val="1400"/>
              </a:lnSpc>
              <a:spcBef>
                <a:spcPts val="0"/>
              </a:spcBef>
              <a:spcAft>
                <a:spcPts val="600"/>
              </a:spcAft>
              <a:buClrTx/>
              <a:buSzTx/>
              <a:tabLst>
                <a:tab pos="361950" algn="l"/>
              </a:tabLst>
              <a:defRPr/>
            </a:pPr>
            <a:endPar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0" marR="0" lvl="2" algn="l" defTabSz="914400" rtl="0" eaLnBrk="1" fontAlgn="auto" latinLnBrk="0" hangingPunct="1">
              <a:lnSpc>
                <a:spcPts val="1400"/>
              </a:lnSpc>
              <a:spcBef>
                <a:spcPts val="0"/>
              </a:spcBef>
              <a:spcAft>
                <a:spcPts val="600"/>
              </a:spcAft>
              <a:buClrTx/>
              <a:buSzTx/>
              <a:tabLst>
                <a:tab pos="361950" algn="l"/>
              </a:tabLst>
              <a:defRPr/>
            </a:pPr>
            <a:endPar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endParaRPr>
          </a:p>
        </p:txBody>
      </p:sp>
      <p:sp>
        <p:nvSpPr>
          <p:cNvPr id="41" name="テキスト ボックス 40">
            <a:extLst>
              <a:ext uri="{FF2B5EF4-FFF2-40B4-BE49-F238E27FC236}">
                <a16:creationId xmlns:a16="http://schemas.microsoft.com/office/drawing/2014/main" id="{546CB447-5F91-69DA-9DE1-0D4784DAB1C5}"/>
              </a:ext>
            </a:extLst>
          </p:cNvPr>
          <p:cNvSpPr txBox="1"/>
          <p:nvPr/>
        </p:nvSpPr>
        <p:spPr>
          <a:xfrm>
            <a:off x="5835802" y="1878763"/>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lang="ja-JP" altLang="en-US" sz="1100" b="1">
                <a:solidFill>
                  <a:srgbClr val="000000"/>
                </a:solidFill>
                <a:latin typeface="Avenir Next LT Pro"/>
                <a:ea typeface="Yu Gothic UI" panose="020B0500000000000000" pitchFamily="50" charset="-128"/>
              </a:rPr>
              <a:t>ゼロカーボンへの機運が醸成され、市内事業者に事業活動の脱炭素化が浸透していること。</a:t>
            </a:r>
          </a:p>
        </p:txBody>
      </p:sp>
      <p:grpSp>
        <p:nvGrpSpPr>
          <p:cNvPr id="4" name="グループ化 3">
            <a:extLst>
              <a:ext uri="{FF2B5EF4-FFF2-40B4-BE49-F238E27FC236}">
                <a16:creationId xmlns:a16="http://schemas.microsoft.com/office/drawing/2014/main" id="{86383366-D28B-30B6-5073-ADF6C9573CF0}"/>
              </a:ext>
            </a:extLst>
          </p:cNvPr>
          <p:cNvGrpSpPr/>
          <p:nvPr/>
        </p:nvGrpSpPr>
        <p:grpSpPr>
          <a:xfrm>
            <a:off x="4898912" y="4370991"/>
            <a:ext cx="872159" cy="243520"/>
            <a:chOff x="528309" y="7695403"/>
            <a:chExt cx="872159" cy="243520"/>
          </a:xfrm>
        </p:grpSpPr>
        <p:sp>
          <p:nvSpPr>
            <p:cNvPr id="5" name="正方形/長方形 4">
              <a:extLst>
                <a:ext uri="{FF2B5EF4-FFF2-40B4-BE49-F238E27FC236}">
                  <a16:creationId xmlns:a16="http://schemas.microsoft.com/office/drawing/2014/main" id="{A9A627BF-0426-20CA-C173-5AEAE4DE51AA}"/>
                </a:ext>
              </a:extLst>
            </p:cNvPr>
            <p:cNvSpPr/>
            <p:nvPr/>
          </p:nvSpPr>
          <p:spPr>
            <a:xfrm>
              <a:off x="528309" y="7695403"/>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8" name="テキスト ボックス 7">
              <a:extLst>
                <a:ext uri="{FF2B5EF4-FFF2-40B4-BE49-F238E27FC236}">
                  <a16:creationId xmlns:a16="http://schemas.microsoft.com/office/drawing/2014/main" id="{7E432105-60AE-AF1B-F0C8-2F2A366EC66C}"/>
                </a:ext>
              </a:extLst>
            </p:cNvPr>
            <p:cNvSpPr txBox="1"/>
            <p:nvPr/>
          </p:nvSpPr>
          <p:spPr>
            <a:xfrm>
              <a:off x="672705" y="7724830"/>
              <a:ext cx="727763"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effectLst/>
                  <a:uLnTx/>
                  <a:uFillTx/>
                  <a:latin typeface="Yu Gothic UI" panose="020B0500000000000000" pitchFamily="50" charset="-128"/>
                  <a:ea typeface="Yu Gothic UI" panose="020B0500000000000000" pitchFamily="50" charset="-128"/>
                  <a:cs typeface="+mn-cs"/>
                </a:rPr>
                <a:t>成果と総括</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grpSp>
      <p:graphicFrame>
        <p:nvGraphicFramePr>
          <p:cNvPr id="20" name="表 19">
            <a:extLst>
              <a:ext uri="{FF2B5EF4-FFF2-40B4-BE49-F238E27FC236}">
                <a16:creationId xmlns:a16="http://schemas.microsoft.com/office/drawing/2014/main" id="{67AA789D-1BE9-8E9C-8214-70CE774AF3DA}"/>
              </a:ext>
            </a:extLst>
          </p:cNvPr>
          <p:cNvGraphicFramePr>
            <a:graphicFrameLocks noGrp="1"/>
          </p:cNvGraphicFramePr>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6A6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6A62"/>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
        <p:nvSpPr>
          <p:cNvPr id="13" name="正方形/長方形 12">
            <a:extLst>
              <a:ext uri="{FF2B5EF4-FFF2-40B4-BE49-F238E27FC236}">
                <a16:creationId xmlns:a16="http://schemas.microsoft.com/office/drawing/2014/main" id="{0E1C1283-CA76-6ABA-1CB3-A79D0A1395ED}"/>
              </a:ext>
            </a:extLst>
          </p:cNvPr>
          <p:cNvSpPr/>
          <p:nvPr/>
        </p:nvSpPr>
        <p:spPr>
          <a:xfrm>
            <a:off x="4905935" y="3707317"/>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5" name="正方形/長方形 14">
            <a:extLst>
              <a:ext uri="{FF2B5EF4-FFF2-40B4-BE49-F238E27FC236}">
                <a16:creationId xmlns:a16="http://schemas.microsoft.com/office/drawing/2014/main" id="{7CC64E87-3C12-61BD-99AC-9E6000CCC57B}"/>
              </a:ext>
            </a:extLst>
          </p:cNvPr>
          <p:cNvSpPr/>
          <p:nvPr/>
        </p:nvSpPr>
        <p:spPr>
          <a:xfrm>
            <a:off x="5050331" y="3975952"/>
            <a:ext cx="4010054" cy="302155"/>
          </a:xfrm>
          <a:prstGeom prst="rect">
            <a:avLst/>
          </a:prstGeom>
          <a:noFill/>
          <a:ln w="9525" cap="flat" cmpd="sng" algn="ctr">
            <a:noFill/>
            <a:prstDash val="solid"/>
          </a:ln>
          <a:effectLst/>
        </p:spPr>
        <p:txBody>
          <a:bodyPr lIns="36000" tIns="36000" rIns="36000" bIns="36000" rtlCol="0" anchor="t">
            <a:noAutofit/>
          </a:bodyPr>
          <a:lstStyle/>
          <a:p>
            <a:pPr marL="0" marR="0" lvl="2" algn="l" defTabSz="914400" rtl="0" eaLnBrk="1" fontAlgn="auto" latinLnBrk="0" hangingPunct="1">
              <a:lnSpc>
                <a:spcPts val="1400"/>
              </a:lnSpc>
              <a:spcBef>
                <a:spcPts val="0"/>
              </a:spcBef>
              <a:spcAft>
                <a:spcPts val="600"/>
              </a:spcAft>
              <a:buClrTx/>
              <a:buSzTx/>
              <a:tabLst>
                <a:tab pos="361950" algn="l"/>
              </a:tabLst>
              <a:defRPr/>
            </a:pPr>
            <a:r>
              <a:rPr lang="en-US" altLang="ja-JP" sz="1100">
                <a:latin typeface="Avenir Next LT Pro"/>
                <a:ea typeface="Yu Gothic UI" panose="020B0500000000000000" pitchFamily="50" charset="-128"/>
              </a:rPr>
              <a:t>2023</a:t>
            </a:r>
            <a:r>
              <a:rPr lang="ja-JP" altLang="en-US" sz="1100">
                <a:latin typeface="Avenir Next LT Pro"/>
                <a:ea typeface="Yu Gothic UI" panose="020B0500000000000000" pitchFamily="50" charset="-128"/>
              </a:rPr>
              <a:t>年度～</a:t>
            </a:r>
            <a:r>
              <a:rPr lang="en-US" altLang="ja-JP" sz="1100">
                <a:latin typeface="Avenir Next LT Pro"/>
                <a:ea typeface="Yu Gothic UI" panose="020B0500000000000000" pitchFamily="50" charset="-128"/>
              </a:rPr>
              <a:t>2024</a:t>
            </a:r>
            <a:r>
              <a:rPr lang="ja-JP" altLang="en-US" sz="1100">
                <a:latin typeface="Avenir Next LT Pro"/>
                <a:ea typeface="Yu Gothic UI" panose="020B0500000000000000" pitchFamily="50" charset="-128"/>
              </a:rPr>
              <a:t>年度</a:t>
            </a:r>
            <a:endPar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endParaRPr>
          </a:p>
        </p:txBody>
      </p:sp>
      <p:sp>
        <p:nvSpPr>
          <p:cNvPr id="45" name="テキスト ボックス 44">
            <a:extLst>
              <a:ext uri="{FF2B5EF4-FFF2-40B4-BE49-F238E27FC236}">
                <a16:creationId xmlns:a16="http://schemas.microsoft.com/office/drawing/2014/main" id="{36A5921A-AE3C-32B0-3912-307D2DCA754E}"/>
              </a:ext>
            </a:extLst>
          </p:cNvPr>
          <p:cNvSpPr txBox="1"/>
          <p:nvPr/>
        </p:nvSpPr>
        <p:spPr>
          <a:xfrm>
            <a:off x="252703" y="1012743"/>
            <a:ext cx="2471836" cy="313415"/>
          </a:xfrm>
          <a:prstGeom prst="rect">
            <a:avLst/>
          </a:prstGeom>
          <a:solidFill>
            <a:srgbClr val="246A62"/>
          </a:solid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marR="0" lvl="2" algn="ctr" defTabSz="914400" rtl="0" eaLnBrk="1" fontAlgn="auto" latinLnBrk="0" hangingPunct="1">
              <a:lnSpc>
                <a:spcPct val="100000"/>
              </a:lnSpc>
              <a:spcBef>
                <a:spcPts val="0"/>
              </a:spcBef>
              <a:spcAft>
                <a:spcPts val="600"/>
              </a:spcAft>
              <a:buClrTx/>
              <a:buSzTx/>
              <a:tabLst>
                <a:tab pos="361950" algn="l"/>
              </a:tabLst>
              <a:defRPr/>
            </a:pPr>
            <a:r>
              <a:rPr kumimoji="0" lang="ja-JP" altLang="en-US" sz="1600" b="1" i="0" u="none" strike="noStrike" kern="1200" cap="none" spc="0" normalizeH="0" baseline="0" noProof="0">
                <a:ln>
                  <a:noFill/>
                </a:ln>
                <a:solidFill>
                  <a:schemeClr val="bg1"/>
                </a:solidFill>
                <a:effectLst/>
                <a:uLnTx/>
                <a:uFillTx/>
                <a:latin typeface="Avenir Next LT Pro"/>
                <a:ea typeface="Yu Gothic UI" panose="020B0500000000000000" pitchFamily="50" charset="-128"/>
                <a:cs typeface="+mn-cs"/>
              </a:rPr>
              <a:t>施策概要等</a:t>
            </a:r>
          </a:p>
        </p:txBody>
      </p:sp>
      <p:sp>
        <p:nvSpPr>
          <p:cNvPr id="49" name="テキスト ボックス 48">
            <a:extLst>
              <a:ext uri="{FF2B5EF4-FFF2-40B4-BE49-F238E27FC236}">
                <a16:creationId xmlns:a16="http://schemas.microsoft.com/office/drawing/2014/main" id="{1CC88559-C07D-A555-F617-BA0BCDB912EF}"/>
              </a:ext>
            </a:extLst>
          </p:cNvPr>
          <p:cNvSpPr txBox="1"/>
          <p:nvPr/>
        </p:nvSpPr>
        <p:spPr>
          <a:xfrm>
            <a:off x="252702" y="3321794"/>
            <a:ext cx="2439614" cy="307588"/>
          </a:xfrm>
          <a:prstGeom prst="rect">
            <a:avLst/>
          </a:prstGeom>
          <a:solidFill>
            <a:srgbClr val="246A62"/>
          </a:solid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marR="0" lvl="2" algn="ctr" defTabSz="914400" rtl="0" eaLnBrk="1" fontAlgn="auto" latinLnBrk="0" hangingPunct="1">
              <a:lnSpc>
                <a:spcPct val="100000"/>
              </a:lnSpc>
              <a:spcBef>
                <a:spcPts val="0"/>
              </a:spcBef>
              <a:spcAft>
                <a:spcPts val="600"/>
              </a:spcAft>
              <a:buClrTx/>
              <a:buSzTx/>
              <a:tabLst>
                <a:tab pos="361950" algn="l"/>
              </a:tabLst>
              <a:defRPr/>
            </a:pPr>
            <a:r>
              <a:rPr lang="ja-JP" altLang="en-US" sz="1600" b="1">
                <a:solidFill>
                  <a:schemeClr val="bg1"/>
                </a:solidFill>
                <a:latin typeface="Avenir Next LT Pro"/>
                <a:ea typeface="Yu Gothic UI" panose="020B0500000000000000" pitchFamily="50" charset="-128"/>
              </a:rPr>
              <a:t>取組実績等</a:t>
            </a:r>
            <a:endParaRPr kumimoji="0" lang="ja-JP" altLang="en-US" sz="1600" b="1" i="0" u="none" strike="noStrike" kern="1200" cap="none" spc="0" normalizeH="0" baseline="0" noProof="0">
              <a:ln>
                <a:noFill/>
              </a:ln>
              <a:solidFill>
                <a:schemeClr val="bg1"/>
              </a:solidFill>
              <a:effectLst/>
              <a:uLnTx/>
              <a:uFillTx/>
              <a:latin typeface="Avenir Next LT Pro"/>
              <a:ea typeface="Yu Gothic UI" panose="020B0500000000000000" pitchFamily="50" charset="-128"/>
              <a:cs typeface="+mn-cs"/>
            </a:endParaRPr>
          </a:p>
        </p:txBody>
      </p:sp>
      <p:sp>
        <p:nvSpPr>
          <p:cNvPr id="21" name="正方形/長方形 20">
            <a:extLst>
              <a:ext uri="{FF2B5EF4-FFF2-40B4-BE49-F238E27FC236}">
                <a16:creationId xmlns:a16="http://schemas.microsoft.com/office/drawing/2014/main" id="{F97954FF-36CB-356E-ACB2-607D1B458D87}"/>
              </a:ext>
            </a:extLst>
          </p:cNvPr>
          <p:cNvSpPr/>
          <p:nvPr/>
        </p:nvSpPr>
        <p:spPr>
          <a:xfrm>
            <a:off x="263356" y="3629381"/>
            <a:ext cx="9208208" cy="2830004"/>
          </a:xfrm>
          <a:prstGeom prst="rect">
            <a:avLst/>
          </a:prstGeom>
          <a:noFill/>
          <a:ln>
            <a:solidFill>
              <a:srgbClr val="246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スライド番号プレースホルダー 2">
            <a:extLst>
              <a:ext uri="{FF2B5EF4-FFF2-40B4-BE49-F238E27FC236}">
                <a16:creationId xmlns:a16="http://schemas.microsoft.com/office/drawing/2014/main" id="{1CD23011-8727-B392-155A-4CF969F81DF0}"/>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13</a:t>
            </a:fld>
            <a:endParaRPr kumimoji="1" lang="en-GB">
              <a:solidFill>
                <a:prstClr val="black">
                  <a:tint val="75000"/>
                </a:prstClr>
              </a:solidFill>
              <a:latin typeface="Avenir Next LT Pro"/>
              <a:ea typeface="Yu Gothic UI"/>
            </a:endParaRPr>
          </a:p>
        </p:txBody>
      </p:sp>
      <p:grpSp>
        <p:nvGrpSpPr>
          <p:cNvPr id="3" name="グループ化 2">
            <a:extLst>
              <a:ext uri="{FF2B5EF4-FFF2-40B4-BE49-F238E27FC236}">
                <a16:creationId xmlns:a16="http://schemas.microsoft.com/office/drawing/2014/main" id="{1C5FF6F1-071D-8000-75B5-6731A47C28EA}"/>
              </a:ext>
            </a:extLst>
          </p:cNvPr>
          <p:cNvGrpSpPr/>
          <p:nvPr/>
        </p:nvGrpSpPr>
        <p:grpSpPr>
          <a:xfrm>
            <a:off x="1789753" y="4811916"/>
            <a:ext cx="3138777" cy="1448930"/>
            <a:chOff x="338231" y="4005635"/>
            <a:chExt cx="5223868" cy="2504681"/>
          </a:xfrm>
        </p:grpSpPr>
        <p:pic>
          <p:nvPicPr>
            <p:cNvPr id="9" name="図 8">
              <a:extLst>
                <a:ext uri="{FF2B5EF4-FFF2-40B4-BE49-F238E27FC236}">
                  <a16:creationId xmlns:a16="http://schemas.microsoft.com/office/drawing/2014/main" id="{EDBEB98B-BA14-C513-02E0-37C76E116679}"/>
                </a:ext>
              </a:extLst>
            </p:cNvPr>
            <p:cNvPicPr>
              <a:picLocks noChangeAspect="1"/>
            </p:cNvPicPr>
            <p:nvPr/>
          </p:nvPicPr>
          <p:blipFill>
            <a:blip r:embed="rId3"/>
            <a:stretch>
              <a:fillRect/>
            </a:stretch>
          </p:blipFill>
          <p:spPr>
            <a:xfrm>
              <a:off x="2069644" y="4005635"/>
              <a:ext cx="2750307" cy="2064515"/>
            </a:xfrm>
            <a:prstGeom prst="rect">
              <a:avLst/>
            </a:prstGeom>
          </p:spPr>
        </p:pic>
        <p:pic>
          <p:nvPicPr>
            <p:cNvPr id="17" name="図 16">
              <a:extLst>
                <a:ext uri="{FF2B5EF4-FFF2-40B4-BE49-F238E27FC236}">
                  <a16:creationId xmlns:a16="http://schemas.microsoft.com/office/drawing/2014/main" id="{AF1640FA-F49B-723D-A1DA-259B691E5E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231" y="5287888"/>
              <a:ext cx="1209959" cy="1209959"/>
            </a:xfrm>
            <a:prstGeom prst="rect">
              <a:avLst/>
            </a:prstGeom>
          </p:spPr>
        </p:pic>
        <p:pic>
          <p:nvPicPr>
            <p:cNvPr id="18" name="図 17">
              <a:extLst>
                <a:ext uri="{FF2B5EF4-FFF2-40B4-BE49-F238E27FC236}">
                  <a16:creationId xmlns:a16="http://schemas.microsoft.com/office/drawing/2014/main" id="{26E26B12-DD8C-0BBA-05F2-8858F37B61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6115" y="5039030"/>
              <a:ext cx="707478" cy="786087"/>
            </a:xfrm>
            <a:prstGeom prst="rect">
              <a:avLst/>
            </a:prstGeom>
          </p:spPr>
        </p:pic>
        <p:sp>
          <p:nvSpPr>
            <p:cNvPr id="19" name="正方形/長方形 18">
              <a:extLst>
                <a:ext uri="{FF2B5EF4-FFF2-40B4-BE49-F238E27FC236}">
                  <a16:creationId xmlns:a16="http://schemas.microsoft.com/office/drawing/2014/main" id="{30FF1619-EA49-6EDE-B507-CFD52CD98E88}"/>
                </a:ext>
              </a:extLst>
            </p:cNvPr>
            <p:cNvSpPr/>
            <p:nvPr/>
          </p:nvSpPr>
          <p:spPr>
            <a:xfrm>
              <a:off x="1439464" y="6018357"/>
              <a:ext cx="4122635" cy="491959"/>
            </a:xfrm>
            <a:prstGeom prst="rect">
              <a:avLst/>
            </a:prstGeom>
          </p:spPr>
          <p:txBody>
            <a:bodyPr wrap="square">
              <a:spAutoFit/>
            </a:bodyPr>
            <a:lstStyle/>
            <a:p>
              <a:pPr algn="ctr" defTabSz="457200"/>
              <a:r>
                <a:rPr kumimoji="0" lang="ja-JP" altLang="en-US" sz="1000" b="1">
                  <a:solidFill>
                    <a:srgbClr val="000000"/>
                  </a:solidFill>
                  <a:latin typeface="Yu Gothic UI" panose="020B0500000000000000" pitchFamily="50" charset="-128"/>
                  <a:ea typeface="Yu Gothic UI" panose="020B0500000000000000" pitchFamily="50" charset="-128"/>
                </a:rPr>
                <a:t>温室効果ガスの排出量を見える化し</a:t>
              </a:r>
              <a:endParaRPr kumimoji="0" lang="en-US" altLang="ja-JP" sz="1000" b="1">
                <a:solidFill>
                  <a:srgbClr val="000000"/>
                </a:solidFill>
                <a:latin typeface="Yu Gothic UI" panose="020B0500000000000000" pitchFamily="50" charset="-128"/>
                <a:ea typeface="Yu Gothic UI" panose="020B0500000000000000" pitchFamily="50" charset="-128"/>
              </a:endParaRPr>
            </a:p>
            <a:p>
              <a:pPr algn="ctr" defTabSz="457200"/>
              <a:r>
                <a:rPr kumimoji="0" lang="ja-JP" altLang="en-US" sz="1000" b="1">
                  <a:solidFill>
                    <a:srgbClr val="000000"/>
                  </a:solidFill>
                  <a:latin typeface="Yu Gothic UI" panose="020B0500000000000000" pitchFamily="50" charset="-128"/>
                  <a:ea typeface="Yu Gothic UI" panose="020B0500000000000000" pitchFamily="50" charset="-128"/>
                </a:rPr>
                <a:t>カーボンニュートラルの実現につなげる</a:t>
              </a:r>
              <a:endParaRPr kumimoji="0" lang="ja-JP" altLang="en-US" sz="1000" b="1">
                <a:solidFill>
                  <a:prstClr val="black"/>
                </a:solidFill>
                <a:latin typeface="Yu Gothic UI" panose="020B0500000000000000" pitchFamily="50" charset="-128"/>
                <a:ea typeface="Yu Gothic UI" panose="020B0500000000000000" pitchFamily="50" charset="-128"/>
              </a:endParaRPr>
            </a:p>
          </p:txBody>
        </p:sp>
      </p:grpSp>
      <p:sp>
        <p:nvSpPr>
          <p:cNvPr id="16" name="正方形/長方形 15">
            <a:extLst>
              <a:ext uri="{FF2B5EF4-FFF2-40B4-BE49-F238E27FC236}">
                <a16:creationId xmlns:a16="http://schemas.microsoft.com/office/drawing/2014/main" id="{C5FA6CB7-C8A8-DB8A-8892-A65D29801F9F}"/>
              </a:ext>
            </a:extLst>
          </p:cNvPr>
          <p:cNvSpPr/>
          <p:nvPr/>
        </p:nvSpPr>
        <p:spPr>
          <a:xfrm>
            <a:off x="5050331" y="4692447"/>
            <a:ext cx="4078017" cy="838520"/>
          </a:xfrm>
          <a:prstGeom prst="rect">
            <a:avLst/>
          </a:prstGeom>
          <a:noFill/>
          <a:ln w="9525" cap="flat" cmpd="sng" algn="ctr">
            <a:noFill/>
            <a:prstDash val="solid"/>
          </a:ln>
          <a:effectLst/>
        </p:spPr>
        <p:txBody>
          <a:bodyPr lIns="36000" tIns="36000" rIns="36000" bIns="36000" rtlCol="0" anchor="t">
            <a:noAutofit/>
          </a:bodyPr>
          <a:lstStyle/>
          <a:p>
            <a:pPr marL="171450" lvl="2" indent="-171450" defTabSz="914400">
              <a:spcAft>
                <a:spcPts val="600"/>
              </a:spcAft>
              <a:buFont typeface="Arial" panose="020B0604020202020204" pitchFamily="34" charset="0"/>
              <a:buChar char="•"/>
              <a:tabLst>
                <a:tab pos="361950" algn="l"/>
              </a:tabLst>
              <a:defRPr/>
            </a:pPr>
            <a:r>
              <a:rPr lang="en-US" altLang="ja-JP" sz="1100">
                <a:latin typeface="Avenir Next LT Pro"/>
                <a:ea typeface="Yu Gothic UI"/>
              </a:rPr>
              <a:t>2024</a:t>
            </a:r>
            <a:r>
              <a:rPr lang="ja-JP" altLang="en-US" sz="1100">
                <a:latin typeface="Avenir Next LT Pro"/>
                <a:ea typeface="Yu Gothic UI"/>
              </a:rPr>
              <a:t>年度末までに、観光事業者の脱炭素化の取組事例や国の補助メニュー等を紹介する脱炭素化セミナーに延べ272社の参加があった。</a:t>
            </a:r>
            <a:endParaRPr lang="en-US" altLang="ja-JP" sz="1100">
              <a:latin typeface="Avenir Next LT Pro"/>
              <a:ea typeface="Yu Gothic UI"/>
            </a:endParaRPr>
          </a:p>
          <a:p>
            <a:pPr marL="171450" lvl="2" indent="-171450" defTabSz="914400">
              <a:spcAft>
                <a:spcPts val="600"/>
              </a:spcAft>
              <a:buFont typeface="Arial" panose="020B0604020202020204" pitchFamily="34" charset="0"/>
              <a:buChar char="•"/>
              <a:tabLst>
                <a:tab pos="361950" algn="l"/>
              </a:tabLst>
              <a:defRPr/>
            </a:pPr>
            <a:r>
              <a:rPr lang="ja-JP" altLang="en-US" sz="1100">
                <a:latin typeface="Avenir Next LT Pro"/>
                <a:ea typeface="Yu Gothic UI"/>
              </a:rPr>
              <a:t>可視化ツール導入を促す説明会の延べ参加社数は、</a:t>
            </a:r>
            <a:r>
              <a:rPr lang="en-US" altLang="ja-JP" sz="1100">
                <a:latin typeface="Avenir Next LT Pro"/>
                <a:ea typeface="Yu Gothic UI"/>
              </a:rPr>
              <a:t>2025</a:t>
            </a:r>
            <a:r>
              <a:rPr lang="ja-JP" altLang="en-US" sz="1100">
                <a:latin typeface="Avenir Next LT Pro"/>
                <a:ea typeface="Yu Gothic UI"/>
              </a:rPr>
              <a:t>年度</a:t>
            </a:r>
            <a:r>
              <a:rPr lang="en-US" altLang="ja-JP" sz="1100">
                <a:latin typeface="Avenir Next LT Pro"/>
                <a:ea typeface="Yu Gothic UI"/>
              </a:rPr>
              <a:t>KPI</a:t>
            </a:r>
            <a:r>
              <a:rPr lang="ja-JP" altLang="en-US" sz="1100">
                <a:latin typeface="Avenir Next LT Pro"/>
                <a:ea typeface="Yu Gothic UI"/>
              </a:rPr>
              <a:t>（</a:t>
            </a:r>
            <a:r>
              <a:rPr lang="en-US" altLang="ja-JP" sz="1100">
                <a:latin typeface="Avenir Next LT Pro"/>
                <a:ea typeface="Yu Gothic UI"/>
              </a:rPr>
              <a:t>300</a:t>
            </a:r>
            <a:r>
              <a:rPr lang="ja-JP" altLang="en-US" sz="1100">
                <a:latin typeface="Avenir Next LT Pro"/>
                <a:ea typeface="Yu Gothic UI"/>
              </a:rPr>
              <a:t>社）を達成する見込であり、ゼロカーボンへの機運醸成に寄与する取組を実施することができた。</a:t>
            </a:r>
            <a:endParaRPr lang="en-US" altLang="ja-JP" sz="1100">
              <a:latin typeface="Avenir Next LT Pro"/>
              <a:ea typeface="Yu Gothic UI"/>
            </a:endParaRPr>
          </a:p>
          <a:p>
            <a:pPr marL="171450" lvl="2" indent="-171450" defTabSz="914400">
              <a:spcAft>
                <a:spcPts val="600"/>
              </a:spcAft>
              <a:buFont typeface="Arial" panose="020B0604020202020204" pitchFamily="34" charset="0"/>
              <a:buChar char="•"/>
              <a:tabLst>
                <a:tab pos="361950" algn="l"/>
              </a:tabLst>
              <a:defRPr/>
            </a:pP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今後は、脱炭素化ツアーの取組実績</a:t>
            </a:r>
            <a:r>
              <a:rPr lang="ja-JP" altLang="en-US" sz="1100">
                <a:latin typeface="Avenir Next LT Pro"/>
                <a:ea typeface="Yu Gothic UI" panose="020B0500000000000000" pitchFamily="50" charset="-128"/>
              </a:rPr>
              <a:t>等を市ホームページで発信等行い、事業活動や旅行の脱炭素化が浸透するよう努めていく。</a:t>
            </a:r>
            <a:endPar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171450" lvl="2" indent="-171450" defTabSz="914400">
              <a:spcAft>
                <a:spcPts val="600"/>
              </a:spcAft>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0" marR="0" lvl="2" algn="l" defTabSz="914400" rtl="0" eaLnBrk="1" fontAlgn="auto" latinLnBrk="0" hangingPunct="1">
              <a:lnSpc>
                <a:spcPct val="100000"/>
              </a:lnSpc>
              <a:spcBef>
                <a:spcPts val="0"/>
              </a:spcBef>
              <a:spcAft>
                <a:spcPts val="600"/>
              </a:spcAft>
              <a:buClrTx/>
              <a:buSzTx/>
              <a:tabLst>
                <a:tab pos="361950" algn="l"/>
              </a:tabLst>
              <a:defRPr/>
            </a:pPr>
            <a:endParaRPr kumimoji="0" lang="ja-JP" altLang="en-US" sz="1100" b="0" i="0" u="none" strike="sngStrike" kern="1200" cap="none" spc="0" normalizeH="0" baseline="0" noProof="0">
              <a:ln>
                <a:noFill/>
              </a:ln>
              <a:effectLst/>
              <a:uLnTx/>
              <a:uFillTx/>
              <a:latin typeface="Avenir Next LT Pro"/>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6B269F96-1710-4965-151B-C6FD997A0AE8}"/>
              </a:ext>
            </a:extLst>
          </p:cNvPr>
          <p:cNvSpPr txBox="1"/>
          <p:nvPr/>
        </p:nvSpPr>
        <p:spPr>
          <a:xfrm>
            <a:off x="5050331" y="3736744"/>
            <a:ext cx="3246081"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a:latin typeface="Yu Gothic UI"/>
                <a:ea typeface="Yu Gothic UI"/>
              </a:rPr>
              <a:t>アクションプランで設定した</a:t>
            </a:r>
            <a:r>
              <a:rPr kumimoji="1" lang="en-US" altLang="ja-JP" sz="1200" b="1">
                <a:latin typeface="Yu Gothic UI"/>
                <a:ea typeface="Yu Gothic UI"/>
              </a:rPr>
              <a:t>KPI</a:t>
            </a:r>
            <a:r>
              <a:rPr kumimoji="1" lang="ja-JP" altLang="en-US" sz="1200" b="1">
                <a:latin typeface="Yu Gothic UI"/>
                <a:ea typeface="Yu Gothic UI"/>
              </a:rPr>
              <a:t>に基づく進捗管理</a:t>
            </a:r>
            <a:r>
              <a:rPr kumimoji="1" lang="ja-JP" altLang="en-US" sz="1200" b="1" i="0" u="none" strike="noStrike" kern="1200" cap="none" spc="0" normalizeH="0" baseline="0" noProof="0">
                <a:ln>
                  <a:noFill/>
                </a:ln>
                <a:effectLst/>
                <a:uLnTx/>
                <a:uFillTx/>
                <a:latin typeface="Yu Gothic UI"/>
                <a:ea typeface="Yu Gothic UI"/>
              </a:rPr>
              <a:t>期間</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spTree>
    <p:extLst>
      <p:ext uri="{BB962C8B-B14F-4D97-AF65-F5344CB8AC3E}">
        <p14:creationId xmlns:p14="http://schemas.microsoft.com/office/powerpoint/2010/main" val="2967538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a:extLst>
              <a:ext uri="{FF2B5EF4-FFF2-40B4-BE49-F238E27FC236}">
                <a16:creationId xmlns:a16="http://schemas.microsoft.com/office/drawing/2014/main" id="{8395BF3E-4B82-A6BD-B53D-9C5955CE6642}"/>
              </a:ext>
            </a:extLst>
          </p:cNvPr>
          <p:cNvSpPr/>
          <p:nvPr/>
        </p:nvSpPr>
        <p:spPr>
          <a:xfrm>
            <a:off x="263356" y="1326158"/>
            <a:ext cx="9208208" cy="1835153"/>
          </a:xfrm>
          <a:prstGeom prst="rect">
            <a:avLst/>
          </a:prstGeom>
          <a:noFill/>
          <a:ln>
            <a:solidFill>
              <a:srgbClr val="246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246A62"/>
          </a:solidFill>
          <a:ln w="9525" cap="flat" cmpd="sng" algn="ctr">
            <a:solidFill>
              <a:srgbClr val="246A62"/>
            </a:solid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都市・まち</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19444" y="180395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99042" y="139963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77204" y="1803950"/>
            <a:ext cx="972000" cy="597632"/>
          </a:xfrm>
          <a:prstGeom prst="rect">
            <a:avLst/>
          </a:prstGeom>
          <a:solidFill>
            <a:srgbClr val="246A62"/>
          </a:solidFill>
          <a:ln w="9525" cap="flat" cmpd="sng" algn="ctr">
            <a:solidFill>
              <a:srgbClr val="246A6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施策の</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めざす姿</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19255" y="245983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62213" y="140115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19AF96"/>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srgbClr val="FF0000"/>
                </a:solidFill>
                <a:effectLst/>
                <a:uLnTx/>
                <a:uFillTx/>
                <a:latin typeface="Yu Gothic UI" panose="020B0500000000000000" pitchFamily="50" charset="-128"/>
                <a:ea typeface="Yu Gothic UI" panose="020B0500000000000000" pitchFamily="50" charset="-128"/>
                <a:cs typeface="+mn-cs"/>
              </a:endParaRPr>
            </a:p>
          </p:txBody>
        </p:sp>
      </p:grpSp>
      <p:sp>
        <p:nvSpPr>
          <p:cNvPr id="6" name="正方形/長方形 5">
            <a:extLst>
              <a:ext uri="{FF2B5EF4-FFF2-40B4-BE49-F238E27FC236}">
                <a16:creationId xmlns:a16="http://schemas.microsoft.com/office/drawing/2014/main" id="{E19D623C-BE20-A6C2-5074-133FB0408F50}"/>
              </a:ext>
            </a:extLst>
          </p:cNvPr>
          <p:cNvSpPr/>
          <p:nvPr/>
        </p:nvSpPr>
        <p:spPr>
          <a:xfrm>
            <a:off x="478095" y="1661526"/>
            <a:ext cx="4231707" cy="1396288"/>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spcBef>
                <a:spcPts val="0"/>
              </a:spcBef>
              <a:spcAft>
                <a:spcPts val="600"/>
              </a:spcAft>
              <a:buClrTx/>
              <a:buSzTx/>
              <a:buFont typeface="Arial" panose="020B0604020202020204" pitchFamily="34" charset="0"/>
              <a:buChar char="•"/>
              <a:tabLst>
                <a:tab pos="361950" algn="l"/>
              </a:tabLst>
              <a:defRPr/>
            </a:pPr>
            <a:r>
              <a:rPr lang="ja-JP" altLang="en-US" sz="1000">
                <a:solidFill>
                  <a:srgbClr val="000000"/>
                </a:solidFill>
                <a:latin typeface="Avenir Next LT Pro"/>
                <a:ea typeface="Yu Gothic UI" panose="020B0500000000000000" pitchFamily="50" charset="-128"/>
              </a:rPr>
              <a:t>大阪港では、道路上にコンテナターミナル入場待ち車両の滞留が発生することがあるため、国土交通省が開発した新しい港湾情報システム「</a:t>
            </a:r>
            <a:r>
              <a:rPr lang="en-US" altLang="ja-JP" sz="1000">
                <a:solidFill>
                  <a:srgbClr val="000000"/>
                </a:solidFill>
                <a:latin typeface="Avenir Next LT Pro"/>
                <a:ea typeface="Yu Gothic UI" panose="020B0500000000000000" pitchFamily="50" charset="-128"/>
              </a:rPr>
              <a:t>CONPAS</a:t>
            </a:r>
            <a:r>
              <a:rPr lang="ja-JP" altLang="en-US" sz="1000">
                <a:solidFill>
                  <a:srgbClr val="000000"/>
                </a:solidFill>
                <a:latin typeface="Avenir Next LT Pro"/>
                <a:ea typeface="Yu Gothic UI" panose="020B0500000000000000" pitchFamily="50" charset="-128"/>
              </a:rPr>
              <a:t>」</a:t>
            </a:r>
            <a:r>
              <a:rPr lang="en-US" altLang="ja-JP" sz="800">
                <a:solidFill>
                  <a:srgbClr val="000000"/>
                </a:solidFill>
                <a:latin typeface="Avenir Next LT Pro"/>
                <a:ea typeface="Yu Gothic UI" panose="020B0500000000000000" pitchFamily="50" charset="-128"/>
              </a:rPr>
              <a:t>※</a:t>
            </a:r>
            <a:r>
              <a:rPr lang="ja-JP" altLang="en-US" sz="1000">
                <a:solidFill>
                  <a:srgbClr val="000000"/>
                </a:solidFill>
                <a:latin typeface="Avenir Next LT Pro"/>
                <a:ea typeface="Yu Gothic UI" panose="020B0500000000000000" pitchFamily="50" charset="-128"/>
              </a:rPr>
              <a:t>の導入に向けて、近畿地方整備局と阪神国際港湾株式会社とともに取り組み、コンテナ車両のターミナルのゲート前混雑の解消やターミナル滞在時間の短縮を図り、コンテナ物流の効率化と生産性向上をめざす。</a:t>
            </a:r>
            <a:endParaRPr lang="en-US" altLang="ja-JP" sz="1000">
              <a:solidFill>
                <a:srgbClr val="000000"/>
              </a:solidFill>
              <a:latin typeface="Avenir Next LT Pro"/>
              <a:ea typeface="Yu Gothic UI" panose="020B0500000000000000" pitchFamily="50" charset="-128"/>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ja-JP" altLang="en-US" sz="1000">
                <a:solidFill>
                  <a:srgbClr val="000000"/>
                </a:solidFill>
                <a:latin typeface="Avenir Next LT Pro"/>
                <a:ea typeface="Yu Gothic UI" panose="020B0500000000000000" pitchFamily="50" charset="-128"/>
              </a:rPr>
              <a:t>また、</a:t>
            </a:r>
            <a:r>
              <a:rPr lang="en-US" altLang="ja-JP" sz="1000">
                <a:solidFill>
                  <a:srgbClr val="000000"/>
                </a:solidFill>
                <a:latin typeface="Avenir Next LT Pro"/>
                <a:ea typeface="Yu Gothic UI" panose="020B0500000000000000" pitchFamily="50" charset="-128"/>
              </a:rPr>
              <a:t>CONPAS</a:t>
            </a:r>
            <a:r>
              <a:rPr lang="ja-JP" altLang="en-US" sz="1000">
                <a:solidFill>
                  <a:srgbClr val="000000"/>
                </a:solidFill>
                <a:latin typeface="Avenir Next LT Pro"/>
                <a:ea typeface="Yu Gothic UI" panose="020B0500000000000000" pitchFamily="50" charset="-128"/>
              </a:rPr>
              <a:t>と自社システムを接続する事業者への支援や、阪神国際港湾株式会社と連携して専用携帯端末のドライバーへの貸与など、</a:t>
            </a:r>
            <a:r>
              <a:rPr lang="en-US" altLang="ja-JP" sz="1000">
                <a:solidFill>
                  <a:srgbClr val="000000"/>
                </a:solidFill>
                <a:latin typeface="Avenir Next LT Pro"/>
                <a:ea typeface="Yu Gothic UI" panose="020B0500000000000000" pitchFamily="50" charset="-128"/>
              </a:rPr>
              <a:t>CONPAS</a:t>
            </a:r>
            <a:r>
              <a:rPr lang="ja-JP" altLang="en-US" sz="1000">
                <a:solidFill>
                  <a:srgbClr val="000000"/>
                </a:solidFill>
                <a:latin typeface="Avenir Next LT Pro"/>
                <a:ea typeface="Yu Gothic UI" panose="020B0500000000000000" pitchFamily="50" charset="-128"/>
              </a:rPr>
              <a:t>の利用拡大の取組も行う。　</a:t>
            </a:r>
            <a:endParaRPr lang="en-US" altLang="ja-JP" sz="1000">
              <a:solidFill>
                <a:srgbClr val="000000"/>
              </a:solidFill>
              <a:latin typeface="Avenir Next LT Pro"/>
              <a:ea typeface="Yu Gothic UI" panose="020B0500000000000000" pitchFamily="50" charset="-128"/>
            </a:endParaRPr>
          </a:p>
        </p:txBody>
      </p:sp>
      <p:sp>
        <p:nvSpPr>
          <p:cNvPr id="12" name="正方形/長方形 11">
            <a:extLst>
              <a:ext uri="{FF2B5EF4-FFF2-40B4-BE49-F238E27FC236}">
                <a16:creationId xmlns:a16="http://schemas.microsoft.com/office/drawing/2014/main" id="{EA752562-08F9-531A-5323-CF2661AF922E}"/>
              </a:ext>
            </a:extLst>
          </p:cNvPr>
          <p:cNvSpPr/>
          <p:nvPr/>
        </p:nvSpPr>
        <p:spPr>
          <a:xfrm>
            <a:off x="269436" y="3964395"/>
            <a:ext cx="4781839" cy="1142440"/>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spcBef>
                <a:spcPts val="0"/>
              </a:spcBef>
              <a:spcAft>
                <a:spcPts val="600"/>
              </a:spcAft>
              <a:buClrTx/>
              <a:buSzTx/>
              <a:buFont typeface="Arial" panose="020B0604020202020204" pitchFamily="34" charset="0"/>
              <a:buChar char="•"/>
              <a:tabLst>
                <a:tab pos="361950" algn="l"/>
              </a:tabLst>
              <a:defRPr/>
            </a:pPr>
            <a:r>
              <a:rPr lang="ja-JP" altLang="en-US" sz="900">
                <a:solidFill>
                  <a:prstClr val="black"/>
                </a:solidFill>
                <a:latin typeface="Avenir Next LT Pro"/>
                <a:ea typeface="Yu Gothic UI" panose="020B0500000000000000" pitchFamily="50" charset="-128"/>
              </a:rPr>
              <a:t>夢洲のコンテナターミナルにおいて、</a:t>
            </a:r>
            <a:r>
              <a:rPr lang="en-US" altLang="ja-JP" sz="900">
                <a:solidFill>
                  <a:prstClr val="black"/>
                </a:solidFill>
                <a:latin typeface="Avenir Next LT Pro"/>
                <a:ea typeface="Yu Gothic UI" panose="020B0500000000000000" pitchFamily="50" charset="-128"/>
              </a:rPr>
              <a:t>2024</a:t>
            </a:r>
            <a:r>
              <a:rPr lang="ja-JP" altLang="en-US" sz="900">
                <a:solidFill>
                  <a:prstClr val="black"/>
                </a:solidFill>
                <a:latin typeface="Avenir Next LT Pro"/>
                <a:ea typeface="Yu Gothic UI" panose="020B0500000000000000" pitchFamily="50" charset="-128"/>
              </a:rPr>
              <a:t>年</a:t>
            </a:r>
            <a:r>
              <a:rPr lang="en-US" altLang="ja-JP" sz="900">
                <a:solidFill>
                  <a:prstClr val="black"/>
                </a:solidFill>
                <a:latin typeface="Avenir Next LT Pro"/>
                <a:ea typeface="Yu Gothic UI" panose="020B0500000000000000" pitchFamily="50" charset="-128"/>
              </a:rPr>
              <a:t>3</a:t>
            </a:r>
            <a:r>
              <a:rPr lang="ja-JP" altLang="en-US" sz="900">
                <a:solidFill>
                  <a:prstClr val="black"/>
                </a:solidFill>
                <a:latin typeface="Avenir Next LT Pro"/>
                <a:ea typeface="Yu Gothic UI" panose="020B0500000000000000" pitchFamily="50" charset="-128"/>
              </a:rPr>
              <a:t>月に</a:t>
            </a:r>
            <a:r>
              <a:rPr lang="en-US" altLang="ja-JP" sz="900">
                <a:solidFill>
                  <a:prstClr val="black"/>
                </a:solidFill>
                <a:latin typeface="Avenir Next LT Pro"/>
                <a:ea typeface="Yu Gothic UI" panose="020B0500000000000000" pitchFamily="50" charset="-128"/>
              </a:rPr>
              <a:t>CONPAS</a:t>
            </a:r>
            <a:r>
              <a:rPr lang="ja-JP" altLang="en-US" sz="900">
                <a:solidFill>
                  <a:prstClr val="black"/>
                </a:solidFill>
                <a:latin typeface="Avenir Next LT Pro"/>
                <a:ea typeface="Yu Gothic UI" panose="020B0500000000000000" pitchFamily="50" charset="-128"/>
              </a:rPr>
              <a:t>の本格運用を開始。</a:t>
            </a:r>
            <a:r>
              <a:rPr lang="en-US" altLang="ja-JP" sz="900">
                <a:solidFill>
                  <a:prstClr val="black"/>
                </a:solidFill>
                <a:latin typeface="Avenir Next LT Pro"/>
                <a:ea typeface="Yu Gothic UI" panose="020B0500000000000000" pitchFamily="50" charset="-128"/>
              </a:rPr>
              <a:t>(</a:t>
            </a:r>
            <a:r>
              <a:rPr kumimoji="0" lang="en-US" altLang="ja-JP" sz="900" b="0" i="0" u="none" strike="noStrike" kern="1200" cap="none" spc="0" normalizeH="0" baseline="0" noProof="0">
                <a:ln>
                  <a:noFill/>
                </a:ln>
                <a:effectLst/>
                <a:uLnTx/>
                <a:uFillTx/>
                <a:latin typeface="Avenir Next LT Pro"/>
                <a:ea typeface="Yu Gothic UI" panose="020B0500000000000000" pitchFamily="50" charset="-128"/>
                <a:cs typeface="+mn-cs"/>
              </a:rPr>
              <a:t>2023</a:t>
            </a:r>
            <a:r>
              <a:rPr kumimoji="0" lang="ja-JP" altLang="en-US" sz="900" b="0" i="0" u="none" strike="noStrike" kern="1200" cap="none" spc="0" normalizeH="0" baseline="0" noProof="0">
                <a:ln>
                  <a:noFill/>
                </a:ln>
                <a:effectLst/>
                <a:uLnTx/>
                <a:uFillTx/>
                <a:latin typeface="Avenir Next LT Pro"/>
                <a:ea typeface="Yu Gothic UI" panose="020B0500000000000000" pitchFamily="50" charset="-128"/>
                <a:cs typeface="+mn-cs"/>
              </a:rPr>
              <a:t>年度</a:t>
            </a:r>
            <a:r>
              <a:rPr lang="en-US" altLang="ja-JP" sz="900">
                <a:latin typeface="Avenir Next LT Pro"/>
                <a:ea typeface="Yu Gothic UI" panose="020B0500000000000000" pitchFamily="50" charset="-128"/>
              </a:rPr>
              <a:t>)</a:t>
            </a:r>
          </a:p>
          <a:p>
            <a:pPr marL="171450" marR="0" lvl="2" indent="-171450" algn="l" defTabSz="914400" rtl="0" eaLnBrk="1" fontAlgn="auto" latinLnBrk="0" hangingPunct="1">
              <a:spcBef>
                <a:spcPts val="0"/>
              </a:spcBef>
              <a:spcAft>
                <a:spcPts val="600"/>
              </a:spcAft>
              <a:buClrTx/>
              <a:buSzTx/>
              <a:buFont typeface="Arial" panose="020B0604020202020204" pitchFamily="34" charset="0"/>
              <a:buChar char="•"/>
              <a:tabLst>
                <a:tab pos="361950" algn="l"/>
              </a:tabLst>
              <a:defRPr/>
            </a:pPr>
            <a:r>
              <a:rPr kumimoji="0" lang="ja-JP" altLang="en-US" sz="900" b="0" i="0" u="none" strike="noStrike" kern="1200" cap="none" spc="0" normalizeH="0" baseline="0" noProof="0">
                <a:ln>
                  <a:noFill/>
                </a:ln>
                <a:effectLst/>
                <a:uLnTx/>
                <a:uFillTx/>
                <a:latin typeface="Avenir Next LT Pro"/>
                <a:ea typeface="Yu Gothic UI" panose="020B0500000000000000" pitchFamily="50" charset="-128"/>
                <a:cs typeface="+mn-cs"/>
              </a:rPr>
              <a:t>近畿地方整備局及び阪神国際港湾株式会社等と連携・調整し、</a:t>
            </a:r>
            <a:r>
              <a:rPr lang="ja-JP" altLang="en-US" sz="900">
                <a:latin typeface="Avenir Next LT Pro"/>
                <a:ea typeface="Yu Gothic UI" panose="020B0500000000000000" pitchFamily="50" charset="-128"/>
              </a:rPr>
              <a:t>夢洲コンテナターミナルにおける</a:t>
            </a:r>
            <a:r>
              <a:rPr lang="en-US" altLang="ja-JP" sz="900">
                <a:latin typeface="Avenir Next LT Pro"/>
                <a:ea typeface="Yu Gothic UI" panose="020B0500000000000000" pitchFamily="50" charset="-128"/>
              </a:rPr>
              <a:t>CONPAS</a:t>
            </a:r>
            <a:r>
              <a:rPr lang="ja-JP" altLang="en-US" sz="900">
                <a:latin typeface="Avenir Next LT Pro"/>
                <a:ea typeface="Yu Gothic UI" panose="020B0500000000000000" pitchFamily="50" charset="-128"/>
              </a:rPr>
              <a:t>の利用者の拡大に向けた取組を実施。（</a:t>
            </a:r>
            <a:r>
              <a:rPr lang="en-US" altLang="ja-JP" sz="900">
                <a:latin typeface="Avenir Next LT Pro"/>
                <a:ea typeface="Yu Gothic UI" panose="020B0500000000000000" pitchFamily="50" charset="-128"/>
              </a:rPr>
              <a:t>2024</a:t>
            </a:r>
            <a:r>
              <a:rPr lang="ja-JP" altLang="en-US" sz="900">
                <a:latin typeface="Avenir Next LT Pro"/>
                <a:ea typeface="Yu Gothic UI" panose="020B0500000000000000" pitchFamily="50" charset="-128"/>
              </a:rPr>
              <a:t>年度）</a:t>
            </a:r>
            <a:endParaRPr kumimoji="0" lang="en-US" altLang="ja-JP" sz="9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0" marR="0" lvl="2" algn="l" defTabSz="914400" rtl="0" eaLnBrk="1" fontAlgn="auto" latinLnBrk="0" hangingPunct="1">
              <a:spcBef>
                <a:spcPts val="0"/>
              </a:spcBef>
              <a:spcAft>
                <a:spcPts val="600"/>
              </a:spcAft>
              <a:buClrTx/>
              <a:buSzTx/>
              <a:tabLst>
                <a:tab pos="361950" algn="l"/>
              </a:tabLst>
              <a:defRPr/>
            </a:pPr>
            <a:endParaRPr kumimoji="0" lang="ja-JP" altLang="en-US" sz="9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41" name="テキスト ボックス 40">
            <a:extLst>
              <a:ext uri="{FF2B5EF4-FFF2-40B4-BE49-F238E27FC236}">
                <a16:creationId xmlns:a16="http://schemas.microsoft.com/office/drawing/2014/main" id="{546CB447-5F91-69DA-9DE1-0D4784DAB1C5}"/>
              </a:ext>
            </a:extLst>
          </p:cNvPr>
          <p:cNvSpPr txBox="1"/>
          <p:nvPr/>
        </p:nvSpPr>
        <p:spPr>
          <a:xfrm>
            <a:off x="5819859" y="1826664"/>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lang="en-US" altLang="ja-JP" sz="1100" b="1">
                <a:solidFill>
                  <a:srgbClr val="000000"/>
                </a:solidFill>
                <a:latin typeface="Avenir Next LT Pro"/>
                <a:ea typeface="Yu Gothic UI" panose="020B0500000000000000" pitchFamily="50" charset="-128"/>
              </a:rPr>
              <a:t>CONPAS</a:t>
            </a:r>
            <a:r>
              <a:rPr lang="ja-JP" altLang="en-US" sz="1100" b="1">
                <a:solidFill>
                  <a:srgbClr val="000000"/>
                </a:solidFill>
                <a:latin typeface="Avenir Next LT Pro"/>
                <a:ea typeface="Yu Gothic UI" panose="020B0500000000000000" pitchFamily="50" charset="-128"/>
              </a:rPr>
              <a:t>が大阪港のコンテナターミナルに導入され、ゲート処理時間やコンテナ車両のターミナル滞在時間の短縮などにより、コンテナターミナル周辺道路におけるコンテナ車両の滞留が解消されていること。</a:t>
            </a: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4" name="グループ化 3">
            <a:extLst>
              <a:ext uri="{FF2B5EF4-FFF2-40B4-BE49-F238E27FC236}">
                <a16:creationId xmlns:a16="http://schemas.microsoft.com/office/drawing/2014/main" id="{86383366-D28B-30B6-5073-ADF6C9573CF0}"/>
              </a:ext>
            </a:extLst>
          </p:cNvPr>
          <p:cNvGrpSpPr/>
          <p:nvPr/>
        </p:nvGrpSpPr>
        <p:grpSpPr>
          <a:xfrm>
            <a:off x="4898912" y="4370991"/>
            <a:ext cx="872159" cy="243520"/>
            <a:chOff x="528309" y="7695403"/>
            <a:chExt cx="872159" cy="243520"/>
          </a:xfrm>
        </p:grpSpPr>
        <p:sp>
          <p:nvSpPr>
            <p:cNvPr id="5" name="正方形/長方形 4">
              <a:extLst>
                <a:ext uri="{FF2B5EF4-FFF2-40B4-BE49-F238E27FC236}">
                  <a16:creationId xmlns:a16="http://schemas.microsoft.com/office/drawing/2014/main" id="{A9A627BF-0426-20CA-C173-5AEAE4DE51AA}"/>
                </a:ext>
              </a:extLst>
            </p:cNvPr>
            <p:cNvSpPr/>
            <p:nvPr/>
          </p:nvSpPr>
          <p:spPr>
            <a:xfrm>
              <a:off x="528309" y="7695403"/>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8" name="テキスト ボックス 7">
              <a:extLst>
                <a:ext uri="{FF2B5EF4-FFF2-40B4-BE49-F238E27FC236}">
                  <a16:creationId xmlns:a16="http://schemas.microsoft.com/office/drawing/2014/main" id="{7E432105-60AE-AF1B-F0C8-2F2A366EC66C}"/>
                </a:ext>
              </a:extLst>
            </p:cNvPr>
            <p:cNvSpPr txBox="1"/>
            <p:nvPr/>
          </p:nvSpPr>
          <p:spPr>
            <a:xfrm>
              <a:off x="672705" y="7724830"/>
              <a:ext cx="727763"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effectLst/>
                  <a:uLnTx/>
                  <a:uFillTx/>
                  <a:latin typeface="Yu Gothic UI" panose="020B0500000000000000" pitchFamily="50" charset="-128"/>
                  <a:ea typeface="Yu Gothic UI" panose="020B0500000000000000" pitchFamily="50" charset="-128"/>
                  <a:cs typeface="+mn-cs"/>
                </a:rPr>
                <a:t>成果と総括</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grpSp>
      <p:graphicFrame>
        <p:nvGraphicFramePr>
          <p:cNvPr id="20" name="表 19">
            <a:extLst>
              <a:ext uri="{FF2B5EF4-FFF2-40B4-BE49-F238E27FC236}">
                <a16:creationId xmlns:a16="http://schemas.microsoft.com/office/drawing/2014/main" id="{67AA789D-1BE9-8E9C-8214-70CE774AF3DA}"/>
              </a:ext>
            </a:extLst>
          </p:cNvPr>
          <p:cNvGraphicFramePr>
            <a:graphicFrameLocks noGrp="1"/>
          </p:cNvGraphicFramePr>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6A6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
        <p:nvSpPr>
          <p:cNvPr id="13" name="正方形/長方形 12">
            <a:extLst>
              <a:ext uri="{FF2B5EF4-FFF2-40B4-BE49-F238E27FC236}">
                <a16:creationId xmlns:a16="http://schemas.microsoft.com/office/drawing/2014/main" id="{0E1C1283-CA76-6ABA-1CB3-A79D0A1395ED}"/>
              </a:ext>
            </a:extLst>
          </p:cNvPr>
          <p:cNvSpPr/>
          <p:nvPr/>
        </p:nvSpPr>
        <p:spPr>
          <a:xfrm>
            <a:off x="4905935" y="3707317"/>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6" name="正方形/長方形 25">
            <a:extLst>
              <a:ext uri="{FF2B5EF4-FFF2-40B4-BE49-F238E27FC236}">
                <a16:creationId xmlns:a16="http://schemas.microsoft.com/office/drawing/2014/main" id="{8A2ED054-B9A3-59A6-F4DE-F98DF4BA1E9A}"/>
              </a:ext>
            </a:extLst>
          </p:cNvPr>
          <p:cNvSpPr/>
          <p:nvPr/>
        </p:nvSpPr>
        <p:spPr>
          <a:xfrm>
            <a:off x="5043308" y="4707395"/>
            <a:ext cx="4078017" cy="1742224"/>
          </a:xfrm>
          <a:prstGeom prst="rect">
            <a:avLst/>
          </a:prstGeom>
          <a:noFill/>
          <a:ln w="9525" cap="flat" cmpd="sng" algn="ctr">
            <a:noFill/>
            <a:prstDash val="solid"/>
          </a:ln>
          <a:effectLst/>
        </p:spPr>
        <p:txBody>
          <a:bodyPr lIns="36000" tIns="36000" rIns="36000" bIns="36000" rtlCol="0" anchor="t">
            <a:noAutofit/>
          </a:bodyPr>
          <a:lstStyle/>
          <a:p>
            <a:pPr marL="171450" lvl="2" indent="-171450" defTabSz="914400">
              <a:spcAft>
                <a:spcPts val="600"/>
              </a:spcAft>
              <a:buFont typeface="Arial" panose="020B0604020202020204" pitchFamily="34" charset="0"/>
              <a:buChar char="•"/>
              <a:tabLst>
                <a:tab pos="361950" algn="l"/>
              </a:tabLst>
              <a:defRPr/>
            </a:pP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夢洲のコンテナターミナルにおいて、</a:t>
            </a:r>
            <a:r>
              <a:rPr lang="en-US" altLang="ja-JP" sz="1100">
                <a:latin typeface="Avenir Next LT Pro"/>
                <a:ea typeface="Yu Gothic UI" panose="020B0500000000000000" pitchFamily="50" charset="-128"/>
              </a:rPr>
              <a:t>2024</a:t>
            </a:r>
            <a:r>
              <a:rPr lang="ja-JP" altLang="en-US" sz="1100">
                <a:latin typeface="Avenir Next LT Pro"/>
                <a:ea typeface="Yu Gothic UI" panose="020B0500000000000000" pitchFamily="50" charset="-128"/>
              </a:rPr>
              <a:t>年</a:t>
            </a:r>
            <a:r>
              <a:rPr lang="en-US" altLang="ja-JP" sz="1100">
                <a:latin typeface="Avenir Next LT Pro"/>
                <a:ea typeface="Yu Gothic UI" panose="020B0500000000000000" pitchFamily="50" charset="-128"/>
              </a:rPr>
              <a:t>3</a:t>
            </a:r>
            <a:r>
              <a:rPr lang="ja-JP" altLang="en-US" sz="1100">
                <a:latin typeface="Avenir Next LT Pro"/>
                <a:ea typeface="Yu Gothic UI" panose="020B0500000000000000" pitchFamily="50" charset="-128"/>
              </a:rPr>
              <a:t>月に</a:t>
            </a:r>
            <a:r>
              <a:rPr lang="en-US" altLang="ja-JP" sz="1100">
                <a:latin typeface="Avenir Next LT Pro"/>
                <a:ea typeface="Yu Gothic UI" panose="020B0500000000000000" pitchFamily="50" charset="-128"/>
              </a:rPr>
              <a:t>CONPAS</a:t>
            </a:r>
            <a:r>
              <a:rPr lang="ja-JP" altLang="en-US" sz="1100">
                <a:latin typeface="Avenir Next LT Pro"/>
                <a:ea typeface="Yu Gothic UI" panose="020B0500000000000000" pitchFamily="50" charset="-128"/>
              </a:rPr>
              <a:t>を運用開始し、運用開始以降、システム障害等のトラブルなく、稼働している。</a:t>
            </a:r>
            <a:endParaRPr lang="en-US" altLang="ja-JP" sz="1100">
              <a:latin typeface="Avenir Next LT Pro"/>
              <a:ea typeface="Yu Gothic UI" panose="020B0500000000000000" pitchFamily="50" charset="-128"/>
            </a:endParaRPr>
          </a:p>
          <a:p>
            <a:pPr marL="171450" lvl="2" indent="-171450" defTabSz="914400">
              <a:spcAft>
                <a:spcPts val="600"/>
              </a:spcAft>
              <a:buFont typeface="Arial" panose="020B0604020202020204" pitchFamily="34" charset="0"/>
              <a:buChar char="•"/>
              <a:tabLst>
                <a:tab pos="361950" algn="l"/>
              </a:tabLst>
              <a:defRPr/>
            </a:pP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大阪港において、</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CONPAS</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導入は、夢洲での運用を開始した初期段階にあり、</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CONPAS</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導入効果を十分に発揮するために、引き続き、民間事業者への支援や近畿地方整備局及び阪神国際港湾株式会社等との連携・調整を実施し、更なる</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CONPAS</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の利用者の拡大や咲洲のコンテナターミナル等の導入など、コンテナ輸送の効率化及び生産性向上に向けた取組みを引き続き推進していく必要がある。</a:t>
            </a:r>
          </a:p>
          <a:p>
            <a:pPr marL="171450" lvl="2" indent="-171450" defTabSz="914400">
              <a:spcAft>
                <a:spcPts val="600"/>
              </a:spcAft>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0" marR="0" lvl="2" algn="l" defTabSz="914400" rtl="0" eaLnBrk="1" fontAlgn="auto" latinLnBrk="0" hangingPunct="1">
              <a:lnSpc>
                <a:spcPct val="100000"/>
              </a:lnSpc>
              <a:spcBef>
                <a:spcPts val="0"/>
              </a:spcBef>
              <a:spcAft>
                <a:spcPts val="600"/>
              </a:spcAft>
              <a:buClrTx/>
              <a:buSzTx/>
              <a:tabLst>
                <a:tab pos="361950" algn="l"/>
              </a:tabLst>
              <a:defRPr/>
            </a:pPr>
            <a:endParaRPr kumimoji="0" lang="ja-JP" altLang="en-US" sz="1100" b="0" i="0" u="none" strike="sngStrike" kern="1200" cap="none" spc="0" normalizeH="0" baseline="0" noProof="0">
              <a:ln>
                <a:noFill/>
              </a:ln>
              <a:effectLst/>
              <a:uLnTx/>
              <a:uFillTx/>
              <a:latin typeface="Avenir Next LT Pro"/>
              <a:ea typeface="Yu Gothic UI" panose="020B0500000000000000" pitchFamily="50" charset="-128"/>
              <a:cs typeface="+mn-cs"/>
            </a:endParaRPr>
          </a:p>
        </p:txBody>
      </p:sp>
      <p:sp>
        <p:nvSpPr>
          <p:cNvPr id="45" name="テキスト ボックス 44">
            <a:extLst>
              <a:ext uri="{FF2B5EF4-FFF2-40B4-BE49-F238E27FC236}">
                <a16:creationId xmlns:a16="http://schemas.microsoft.com/office/drawing/2014/main" id="{36A5921A-AE3C-32B0-3912-307D2DCA754E}"/>
              </a:ext>
            </a:extLst>
          </p:cNvPr>
          <p:cNvSpPr txBox="1"/>
          <p:nvPr/>
        </p:nvSpPr>
        <p:spPr>
          <a:xfrm>
            <a:off x="252703" y="1012743"/>
            <a:ext cx="2471836" cy="313415"/>
          </a:xfrm>
          <a:prstGeom prst="rect">
            <a:avLst/>
          </a:prstGeom>
          <a:solidFill>
            <a:srgbClr val="246A62"/>
          </a:solid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marR="0" lvl="2" algn="ctr" defTabSz="914400" rtl="0" eaLnBrk="1" fontAlgn="auto" latinLnBrk="0" hangingPunct="1">
              <a:lnSpc>
                <a:spcPct val="100000"/>
              </a:lnSpc>
              <a:spcBef>
                <a:spcPts val="0"/>
              </a:spcBef>
              <a:spcAft>
                <a:spcPts val="600"/>
              </a:spcAft>
              <a:buClrTx/>
              <a:buSzTx/>
              <a:tabLst>
                <a:tab pos="361950" algn="l"/>
              </a:tabLst>
              <a:defRPr/>
            </a:pPr>
            <a:r>
              <a:rPr kumimoji="0" lang="ja-JP" altLang="en-US" sz="1600" b="1" i="0" u="none" strike="noStrike" kern="1200" cap="none" spc="0" normalizeH="0" baseline="0" noProof="0">
                <a:ln>
                  <a:noFill/>
                </a:ln>
                <a:solidFill>
                  <a:schemeClr val="bg1"/>
                </a:solidFill>
                <a:effectLst/>
                <a:uLnTx/>
                <a:uFillTx/>
                <a:latin typeface="Avenir Next LT Pro"/>
                <a:ea typeface="Yu Gothic UI" panose="020B0500000000000000" pitchFamily="50" charset="-128"/>
                <a:cs typeface="+mn-cs"/>
              </a:rPr>
              <a:t>施策概要等</a:t>
            </a:r>
          </a:p>
        </p:txBody>
      </p:sp>
      <p:sp>
        <p:nvSpPr>
          <p:cNvPr id="49" name="テキスト ボックス 48">
            <a:extLst>
              <a:ext uri="{FF2B5EF4-FFF2-40B4-BE49-F238E27FC236}">
                <a16:creationId xmlns:a16="http://schemas.microsoft.com/office/drawing/2014/main" id="{1CC88559-C07D-A555-F617-BA0BCDB912EF}"/>
              </a:ext>
            </a:extLst>
          </p:cNvPr>
          <p:cNvSpPr txBox="1"/>
          <p:nvPr/>
        </p:nvSpPr>
        <p:spPr>
          <a:xfrm>
            <a:off x="252702" y="3321794"/>
            <a:ext cx="2439614" cy="307588"/>
          </a:xfrm>
          <a:prstGeom prst="rect">
            <a:avLst/>
          </a:prstGeom>
          <a:solidFill>
            <a:srgbClr val="246A62"/>
          </a:solid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marR="0" lvl="2" algn="ctr" defTabSz="914400" rtl="0" eaLnBrk="1" fontAlgn="auto" latinLnBrk="0" hangingPunct="1">
              <a:lnSpc>
                <a:spcPct val="100000"/>
              </a:lnSpc>
              <a:spcBef>
                <a:spcPts val="0"/>
              </a:spcBef>
              <a:spcAft>
                <a:spcPts val="600"/>
              </a:spcAft>
              <a:buClrTx/>
              <a:buSzTx/>
              <a:tabLst>
                <a:tab pos="361950" algn="l"/>
              </a:tabLst>
              <a:defRPr/>
            </a:pPr>
            <a:r>
              <a:rPr lang="ja-JP" altLang="en-US" sz="1600" b="1">
                <a:solidFill>
                  <a:schemeClr val="bg1"/>
                </a:solidFill>
                <a:latin typeface="Avenir Next LT Pro"/>
                <a:ea typeface="Yu Gothic UI" panose="020B0500000000000000" pitchFamily="50" charset="-128"/>
              </a:rPr>
              <a:t>取組実績等</a:t>
            </a:r>
            <a:endParaRPr kumimoji="0" lang="ja-JP" altLang="en-US" sz="1600" b="1" i="0" u="none" strike="noStrike" kern="1200" cap="none" spc="0" normalizeH="0" baseline="0" noProof="0">
              <a:ln>
                <a:noFill/>
              </a:ln>
              <a:solidFill>
                <a:schemeClr val="bg1"/>
              </a:solidFill>
              <a:effectLst/>
              <a:uLnTx/>
              <a:uFillTx/>
              <a:latin typeface="Avenir Next LT Pro"/>
              <a:ea typeface="Yu Gothic UI" panose="020B0500000000000000" pitchFamily="50" charset="-128"/>
              <a:cs typeface="+mn-cs"/>
            </a:endParaRPr>
          </a:p>
        </p:txBody>
      </p:sp>
      <p:sp>
        <p:nvSpPr>
          <p:cNvPr id="21" name="正方形/長方形 20">
            <a:extLst>
              <a:ext uri="{FF2B5EF4-FFF2-40B4-BE49-F238E27FC236}">
                <a16:creationId xmlns:a16="http://schemas.microsoft.com/office/drawing/2014/main" id="{F97954FF-36CB-356E-ACB2-607D1B458D87}"/>
              </a:ext>
            </a:extLst>
          </p:cNvPr>
          <p:cNvSpPr/>
          <p:nvPr/>
        </p:nvSpPr>
        <p:spPr>
          <a:xfrm>
            <a:off x="263356" y="3629381"/>
            <a:ext cx="9208208" cy="2830004"/>
          </a:xfrm>
          <a:prstGeom prst="rect">
            <a:avLst/>
          </a:prstGeom>
          <a:noFill/>
          <a:ln>
            <a:solidFill>
              <a:srgbClr val="246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スライド番号プレースホルダー 2">
            <a:extLst>
              <a:ext uri="{FF2B5EF4-FFF2-40B4-BE49-F238E27FC236}">
                <a16:creationId xmlns:a16="http://schemas.microsoft.com/office/drawing/2014/main" id="{1CD23011-8727-B392-155A-4CF969F81DF0}"/>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14</a:t>
            </a:fld>
            <a:endParaRPr kumimoji="1" lang="en-GB">
              <a:solidFill>
                <a:prstClr val="black">
                  <a:tint val="75000"/>
                </a:prstClr>
              </a:solidFill>
              <a:latin typeface="Avenir Next LT Pro"/>
              <a:ea typeface="Yu Gothic UI"/>
            </a:endParaRPr>
          </a:p>
        </p:txBody>
      </p:sp>
      <p:pic>
        <p:nvPicPr>
          <p:cNvPr id="9" name="図 8">
            <a:extLst>
              <a:ext uri="{FF2B5EF4-FFF2-40B4-BE49-F238E27FC236}">
                <a16:creationId xmlns:a16="http://schemas.microsoft.com/office/drawing/2014/main" id="{74FB3C48-E771-9C41-082B-CDF5C60475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8550" y="4661078"/>
            <a:ext cx="1788968" cy="1544400"/>
          </a:xfrm>
          <a:prstGeom prst="rect">
            <a:avLst/>
          </a:prstGeom>
        </p:spPr>
      </p:pic>
      <p:pic>
        <p:nvPicPr>
          <p:cNvPr id="17" name="図 16">
            <a:extLst>
              <a:ext uri="{FF2B5EF4-FFF2-40B4-BE49-F238E27FC236}">
                <a16:creationId xmlns:a16="http://schemas.microsoft.com/office/drawing/2014/main" id="{F96A0AED-471C-5D8D-D3B2-EE0356E43A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0947" y="4661078"/>
            <a:ext cx="1795348" cy="1544231"/>
          </a:xfrm>
          <a:prstGeom prst="rect">
            <a:avLst/>
          </a:prstGeom>
        </p:spPr>
      </p:pic>
      <p:sp>
        <p:nvSpPr>
          <p:cNvPr id="18" name="テキスト ボックス 17">
            <a:extLst>
              <a:ext uri="{FF2B5EF4-FFF2-40B4-BE49-F238E27FC236}">
                <a16:creationId xmlns:a16="http://schemas.microsoft.com/office/drawing/2014/main" id="{9EEE5B77-6ED9-3F6A-50BF-6C9AC2094261}"/>
              </a:ext>
            </a:extLst>
          </p:cNvPr>
          <p:cNvSpPr txBox="1"/>
          <p:nvPr/>
        </p:nvSpPr>
        <p:spPr>
          <a:xfrm>
            <a:off x="412850" y="6205309"/>
            <a:ext cx="2184725" cy="246221"/>
          </a:xfrm>
          <a:prstGeom prst="rect">
            <a:avLst/>
          </a:prstGeom>
          <a:noFill/>
          <a:ln w="6350">
            <a:noFill/>
          </a:ln>
        </p:spPr>
        <p:txBody>
          <a:bodyPr wrap="square" lIns="0">
            <a:spAutoFit/>
          </a:bodyPr>
          <a:lstStyle/>
          <a:p>
            <a:pPr algn="ctr" fontAlgn="base">
              <a:spcBef>
                <a:spcPct val="0"/>
              </a:spcBef>
              <a:spcAft>
                <a:spcPct val="0"/>
              </a:spcAft>
              <a:defRPr/>
            </a:pPr>
            <a:r>
              <a:rPr lang="ja-JP" altLang="en-US" sz="1000" b="1" kern="0">
                <a:solidFill>
                  <a:prstClr val="black"/>
                </a:solidFill>
                <a:latin typeface="Yu Gothic UI" panose="020B0500000000000000" pitchFamily="50" charset="-128"/>
                <a:ea typeface="Yu Gothic UI" panose="020B0500000000000000" pitchFamily="50" charset="-128"/>
              </a:rPr>
              <a:t>コンテナターミナルのゲート前混雑の解消</a:t>
            </a:r>
            <a:endParaRPr lang="en-US" altLang="ja-JP" sz="1000" b="1" kern="0">
              <a:solidFill>
                <a:prstClr val="black"/>
              </a:solidFill>
              <a:latin typeface="Yu Gothic UI" panose="020B0500000000000000" pitchFamily="50" charset="-128"/>
              <a:ea typeface="Yu Gothic UI" panose="020B0500000000000000" pitchFamily="50" charset="-128"/>
            </a:endParaRPr>
          </a:p>
        </p:txBody>
      </p:sp>
      <p:sp>
        <p:nvSpPr>
          <p:cNvPr id="19" name="テキスト ボックス 18">
            <a:extLst>
              <a:ext uri="{FF2B5EF4-FFF2-40B4-BE49-F238E27FC236}">
                <a16:creationId xmlns:a16="http://schemas.microsoft.com/office/drawing/2014/main" id="{44A5F41A-3343-23CE-9A49-5C7237E3F418}"/>
              </a:ext>
            </a:extLst>
          </p:cNvPr>
          <p:cNvSpPr txBox="1"/>
          <p:nvPr/>
        </p:nvSpPr>
        <p:spPr>
          <a:xfrm>
            <a:off x="2808550" y="6218750"/>
            <a:ext cx="1788968" cy="246221"/>
          </a:xfrm>
          <a:prstGeom prst="rect">
            <a:avLst/>
          </a:prstGeom>
          <a:noFill/>
          <a:ln w="6350">
            <a:noFill/>
          </a:ln>
        </p:spPr>
        <p:txBody>
          <a:bodyPr wrap="square" lIns="0">
            <a:spAutoFit/>
          </a:bodyPr>
          <a:lstStyle/>
          <a:p>
            <a:pPr algn="ctr" fontAlgn="base">
              <a:spcBef>
                <a:spcPct val="0"/>
              </a:spcBef>
              <a:spcAft>
                <a:spcPct val="0"/>
              </a:spcAft>
              <a:defRPr/>
            </a:pPr>
            <a:r>
              <a:rPr lang="ja-JP" altLang="en-US" sz="1000" b="1" kern="0">
                <a:solidFill>
                  <a:prstClr val="black"/>
                </a:solidFill>
                <a:latin typeface="Yu Gothic UI" panose="020B0500000000000000" pitchFamily="50" charset="-128"/>
                <a:ea typeface="Yu Gothic UI" panose="020B0500000000000000" pitchFamily="50" charset="-128"/>
              </a:rPr>
              <a:t>ゲートでの入場処理時間の短縮</a:t>
            </a:r>
            <a:endParaRPr lang="en-US" altLang="ja-JP" sz="1000" b="1" kern="0">
              <a:solidFill>
                <a:prstClr val="black"/>
              </a:solidFill>
              <a:latin typeface="Yu Gothic UI" panose="020B0500000000000000" pitchFamily="50" charset="-128"/>
              <a:ea typeface="Yu Gothic UI" panose="020B0500000000000000" pitchFamily="50" charset="-128"/>
            </a:endParaRPr>
          </a:p>
        </p:txBody>
      </p:sp>
      <p:sp>
        <p:nvSpPr>
          <p:cNvPr id="3" name="テキスト ボックス 2">
            <a:extLst>
              <a:ext uri="{FF2B5EF4-FFF2-40B4-BE49-F238E27FC236}">
                <a16:creationId xmlns:a16="http://schemas.microsoft.com/office/drawing/2014/main" id="{EE848854-71AF-F092-B5FF-7FC8CFE15272}"/>
              </a:ext>
            </a:extLst>
          </p:cNvPr>
          <p:cNvSpPr txBox="1"/>
          <p:nvPr/>
        </p:nvSpPr>
        <p:spPr>
          <a:xfrm>
            <a:off x="3467157" y="2957786"/>
            <a:ext cx="1477100" cy="200055"/>
          </a:xfrm>
          <a:prstGeom prst="rect">
            <a:avLst/>
          </a:prstGeom>
          <a:noFill/>
        </p:spPr>
        <p:txBody>
          <a:bodyPr wrap="square" rtlCol="0">
            <a:spAutoFit/>
          </a:bodyPr>
          <a:lstStyle/>
          <a:p>
            <a:r>
              <a:rPr kumimoji="1" lang="en-US" altLang="ja-JP" sz="700"/>
              <a:t>※</a:t>
            </a:r>
            <a:r>
              <a:rPr kumimoji="1" lang="en-US" altLang="ja-JP" sz="700" u="sng"/>
              <a:t>Con</a:t>
            </a:r>
            <a:r>
              <a:rPr kumimoji="1" lang="en-US" altLang="ja-JP" sz="700"/>
              <a:t>tainer Fast </a:t>
            </a:r>
            <a:r>
              <a:rPr kumimoji="1" lang="en-US" altLang="ja-JP" sz="700" u="sng"/>
              <a:t>Pas</a:t>
            </a:r>
            <a:r>
              <a:rPr kumimoji="1" lang="en-US" altLang="ja-JP" sz="700"/>
              <a:t>s</a:t>
            </a:r>
            <a:r>
              <a:rPr kumimoji="1" lang="ja-JP" altLang="en-US" sz="700"/>
              <a:t>の略</a:t>
            </a:r>
          </a:p>
        </p:txBody>
      </p:sp>
      <p:sp>
        <p:nvSpPr>
          <p:cNvPr id="28" name="正方形/長方形 27">
            <a:extLst>
              <a:ext uri="{FF2B5EF4-FFF2-40B4-BE49-F238E27FC236}">
                <a16:creationId xmlns:a16="http://schemas.microsoft.com/office/drawing/2014/main" id="{EA3B8839-2285-8016-3061-428C6D775DC5}"/>
              </a:ext>
            </a:extLst>
          </p:cNvPr>
          <p:cNvSpPr/>
          <p:nvPr/>
        </p:nvSpPr>
        <p:spPr>
          <a:xfrm>
            <a:off x="5050331" y="3975952"/>
            <a:ext cx="4010054" cy="302155"/>
          </a:xfrm>
          <a:prstGeom prst="rect">
            <a:avLst/>
          </a:prstGeom>
          <a:noFill/>
          <a:ln w="9525" cap="flat" cmpd="sng" algn="ctr">
            <a:noFill/>
            <a:prstDash val="solid"/>
          </a:ln>
          <a:effectLst/>
        </p:spPr>
        <p:txBody>
          <a:bodyPr lIns="36000" tIns="36000" rIns="36000" bIns="36000" rtlCol="0" anchor="t">
            <a:noAutofit/>
          </a:bodyPr>
          <a:lstStyle/>
          <a:p>
            <a:pPr marL="0" marR="0" lvl="2" algn="l" defTabSz="914400" rtl="0" eaLnBrk="1" fontAlgn="auto" latinLnBrk="0" hangingPunct="1">
              <a:lnSpc>
                <a:spcPts val="1400"/>
              </a:lnSpc>
              <a:spcBef>
                <a:spcPts val="0"/>
              </a:spcBef>
              <a:spcAft>
                <a:spcPts val="600"/>
              </a:spcAft>
              <a:buClrTx/>
              <a:buSzTx/>
              <a:tabLst>
                <a:tab pos="361950" algn="l"/>
              </a:tabLst>
              <a:defRPr/>
            </a:pPr>
            <a:r>
              <a:rPr lang="en-US" altLang="ja-JP" sz="1100">
                <a:latin typeface="Avenir Next LT Pro"/>
                <a:ea typeface="Yu Gothic UI" panose="020B0500000000000000" pitchFamily="50" charset="-128"/>
              </a:rPr>
              <a:t>2023</a:t>
            </a:r>
            <a:r>
              <a:rPr lang="ja-JP" altLang="en-US" sz="1100">
                <a:latin typeface="Avenir Next LT Pro"/>
                <a:ea typeface="Yu Gothic UI" panose="020B0500000000000000" pitchFamily="50" charset="-128"/>
              </a:rPr>
              <a:t>年度～</a:t>
            </a:r>
            <a:r>
              <a:rPr lang="en-US" altLang="ja-JP" sz="1100">
                <a:latin typeface="Avenir Next LT Pro"/>
                <a:ea typeface="Yu Gothic UI" panose="020B0500000000000000" pitchFamily="50" charset="-128"/>
              </a:rPr>
              <a:t>2024</a:t>
            </a:r>
            <a:r>
              <a:rPr lang="ja-JP" altLang="en-US" sz="1100">
                <a:latin typeface="Avenir Next LT Pro"/>
                <a:ea typeface="Yu Gothic UI" panose="020B0500000000000000" pitchFamily="50" charset="-128"/>
              </a:rPr>
              <a:t>年度</a:t>
            </a:r>
            <a:endPar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endParaRPr>
          </a:p>
        </p:txBody>
      </p:sp>
      <p:sp>
        <p:nvSpPr>
          <p:cNvPr id="29" name="テキスト ボックス 28">
            <a:extLst>
              <a:ext uri="{FF2B5EF4-FFF2-40B4-BE49-F238E27FC236}">
                <a16:creationId xmlns:a16="http://schemas.microsoft.com/office/drawing/2014/main" id="{7632CEFF-BE7B-7DFB-C17A-BB95806C7451}"/>
              </a:ext>
            </a:extLst>
          </p:cNvPr>
          <p:cNvSpPr txBox="1"/>
          <p:nvPr/>
        </p:nvSpPr>
        <p:spPr>
          <a:xfrm>
            <a:off x="567412" y="3703006"/>
            <a:ext cx="2563202"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rPr>
              <a:t>取組実績（</a:t>
            </a:r>
            <a:r>
              <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rPr>
              <a:t>2024</a:t>
            </a:r>
            <a:r>
              <a:rPr kumimoji="1" lang="ja-JP" altLang="en-US"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rPr>
              <a:t>年度までの取組実績）</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755E50E0-3F6F-6142-CD35-E021EA6DCF72}"/>
              </a:ext>
            </a:extLst>
          </p:cNvPr>
          <p:cNvSpPr/>
          <p:nvPr/>
        </p:nvSpPr>
        <p:spPr>
          <a:xfrm>
            <a:off x="432642" y="3702454"/>
            <a:ext cx="71162" cy="184666"/>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674C5678-84F0-5CC6-BE15-CDBA75B807ED}"/>
              </a:ext>
            </a:extLst>
          </p:cNvPr>
          <p:cNvSpPr txBox="1"/>
          <p:nvPr/>
        </p:nvSpPr>
        <p:spPr>
          <a:xfrm>
            <a:off x="5050331" y="3736744"/>
            <a:ext cx="3246081"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a:latin typeface="Yu Gothic UI"/>
                <a:ea typeface="Yu Gothic UI"/>
              </a:rPr>
              <a:t>アクションプランで設定した</a:t>
            </a:r>
            <a:r>
              <a:rPr kumimoji="1" lang="en-US" altLang="ja-JP" sz="1200" b="1">
                <a:latin typeface="Yu Gothic UI"/>
                <a:ea typeface="Yu Gothic UI"/>
              </a:rPr>
              <a:t>KPI</a:t>
            </a:r>
            <a:r>
              <a:rPr kumimoji="1" lang="ja-JP" altLang="en-US" sz="1200" b="1">
                <a:latin typeface="Yu Gothic UI"/>
                <a:ea typeface="Yu Gothic UI"/>
              </a:rPr>
              <a:t>に基づく進捗管理</a:t>
            </a:r>
            <a:r>
              <a:rPr kumimoji="1" lang="ja-JP" altLang="en-US" sz="1200" b="1" i="0" u="none" strike="noStrike" kern="1200" cap="none" spc="0" normalizeH="0" baseline="0" noProof="0">
                <a:ln>
                  <a:noFill/>
                </a:ln>
                <a:effectLst/>
                <a:uLnTx/>
                <a:uFillTx/>
                <a:latin typeface="Yu Gothic UI"/>
                <a:ea typeface="Yu Gothic UI"/>
              </a:rPr>
              <a:t>期間</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sp>
        <p:nvSpPr>
          <p:cNvPr id="14" name="テキスト ボックス 13">
            <a:extLst>
              <a:ext uri="{FF2B5EF4-FFF2-40B4-BE49-F238E27FC236}">
                <a16:creationId xmlns:a16="http://schemas.microsoft.com/office/drawing/2014/main" id="{70BC5A01-9AA6-9FAC-A044-BEBF229E572B}"/>
              </a:ext>
            </a:extLst>
          </p:cNvPr>
          <p:cNvSpPr txBox="1"/>
          <p:nvPr/>
        </p:nvSpPr>
        <p:spPr>
          <a:xfrm>
            <a:off x="268490" y="225922"/>
            <a:ext cx="4921858" cy="707886"/>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ja-JP" sz="2000" b="1" kern="0" dirty="0">
                <a:solidFill>
                  <a:srgbClr val="246A62"/>
                </a:solidFill>
                <a:effectLst/>
                <a:latin typeface="+mj-ea"/>
                <a:ea typeface="+mj-ea"/>
                <a:cs typeface="ＭＳ Ｐゴシック" panose="020B0600070205080204" pitchFamily="50" charset="-128"/>
              </a:rPr>
              <a:t>新・港湾情報システム「</a:t>
            </a:r>
            <a:r>
              <a:rPr lang="en-US" altLang="ja-JP" sz="2000" b="1" kern="0" dirty="0">
                <a:solidFill>
                  <a:srgbClr val="246A62"/>
                </a:solidFill>
                <a:effectLst/>
                <a:latin typeface="+mj-ea"/>
                <a:ea typeface="+mj-ea"/>
                <a:cs typeface="ＭＳ Ｐゴシック" panose="020B0600070205080204" pitchFamily="50" charset="-128"/>
              </a:rPr>
              <a:t>CONPAS</a:t>
            </a:r>
            <a:r>
              <a:rPr lang="ja-JP" altLang="ja-JP" sz="2000" b="1" kern="0" dirty="0">
                <a:solidFill>
                  <a:srgbClr val="246A62"/>
                </a:solidFill>
                <a:effectLst/>
                <a:latin typeface="+mj-ea"/>
                <a:ea typeface="+mj-ea"/>
                <a:cs typeface="ＭＳ Ｐゴシック" panose="020B0600070205080204" pitchFamily="50" charset="-128"/>
              </a:rPr>
              <a:t>」の導入に</a:t>
            </a:r>
            <a:endParaRPr lang="en-US" altLang="ja-JP" sz="2000" b="1" kern="0" dirty="0">
              <a:solidFill>
                <a:srgbClr val="246A62"/>
              </a:solidFill>
              <a:effectLst/>
              <a:latin typeface="+mj-ea"/>
              <a:ea typeface="+mj-ea"/>
              <a:cs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000" b="1" kern="0" dirty="0">
                <a:solidFill>
                  <a:srgbClr val="246A62"/>
                </a:solidFill>
                <a:effectLst/>
                <a:latin typeface="+mj-ea"/>
                <a:ea typeface="+mj-ea"/>
                <a:cs typeface="ＭＳ Ｐゴシック" panose="020B0600070205080204" pitchFamily="50" charset="-128"/>
              </a:rPr>
              <a:t>　</a:t>
            </a:r>
            <a:r>
              <a:rPr lang="ja-JP" altLang="ja-JP" sz="2000" b="1" kern="0" dirty="0">
                <a:solidFill>
                  <a:srgbClr val="246A62"/>
                </a:solidFill>
                <a:effectLst/>
                <a:latin typeface="+mj-ea"/>
                <a:ea typeface="+mj-ea"/>
                <a:cs typeface="ＭＳ Ｐゴシック" panose="020B0600070205080204" pitchFamily="50" charset="-128"/>
              </a:rPr>
              <a:t>よりコンテナ物流の効率化及び生産性を向上</a:t>
            </a:r>
            <a:endParaRPr kumimoji="1" lang="ja-JP" altLang="en-US" sz="24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endParaRPr>
          </a:p>
        </p:txBody>
      </p:sp>
    </p:spTree>
    <p:extLst>
      <p:ext uri="{BB962C8B-B14F-4D97-AF65-F5344CB8AC3E}">
        <p14:creationId xmlns:p14="http://schemas.microsoft.com/office/powerpoint/2010/main" val="720033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17042F-B838-4CF5-9BA2-ACE084CDCF4C}"/>
              </a:ext>
            </a:extLst>
          </p:cNvPr>
          <p:cNvSpPr/>
          <p:nvPr/>
        </p:nvSpPr>
        <p:spPr>
          <a:xfrm>
            <a:off x="0" y="80433"/>
            <a:ext cx="4960724" cy="6709834"/>
          </a:xfrm>
          <a:prstGeom prst="rect">
            <a:avLst/>
          </a:prstGeom>
          <a:solidFill>
            <a:srgbClr val="008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xfrm>
            <a:off x="452437" y="739881"/>
            <a:ext cx="4205287" cy="1252808"/>
          </a:xfrm>
        </p:spPr>
        <p:txBody>
          <a:bodyPr/>
          <a:lstStyle/>
          <a:p>
            <a:r>
              <a:rPr lang="ja-JP" altLang="en-US" spc="300">
                <a:ln w="9525">
                  <a:solidFill>
                    <a:schemeClr val="bg1"/>
                  </a:solidFill>
                </a:ln>
                <a:solidFill>
                  <a:schemeClr val="bg1"/>
                </a:solidFill>
                <a:latin typeface="+mj-lt"/>
              </a:rPr>
              <a:t>行政</a:t>
            </a:r>
            <a:r>
              <a:rPr lang="en-US" altLang="ja-JP" spc="300">
                <a:ln w="9525">
                  <a:solidFill>
                    <a:schemeClr val="bg1"/>
                  </a:solidFill>
                </a:ln>
                <a:solidFill>
                  <a:schemeClr val="bg1"/>
                </a:solidFill>
                <a:latin typeface="+mj-lt"/>
              </a:rPr>
              <a:t>DX</a:t>
            </a:r>
            <a:endParaRPr lang="ja-JP" altLang="en-US" spc="300">
              <a:ln w="9525">
                <a:solidFill>
                  <a:schemeClr val="bg1"/>
                </a:solidFill>
              </a:ln>
              <a:solidFill>
                <a:schemeClr val="bg1"/>
              </a:solidFill>
              <a:latin typeface="+mj-lt"/>
            </a:endParaRPr>
          </a:p>
        </p:txBody>
      </p:sp>
      <p:sp>
        <p:nvSpPr>
          <p:cNvPr id="14" name="正方形/長方形 13">
            <a:extLst>
              <a:ext uri="{FF2B5EF4-FFF2-40B4-BE49-F238E27FC236}">
                <a16:creationId xmlns:a16="http://schemas.microsoft.com/office/drawing/2014/main" id="{320558C2-E4B4-0406-E664-7329E8AFF1D2}"/>
              </a:ext>
            </a:extLst>
          </p:cNvPr>
          <p:cNvSpPr/>
          <p:nvPr/>
        </p:nvSpPr>
        <p:spPr>
          <a:xfrm>
            <a:off x="5256554" y="1166681"/>
            <a:ext cx="4437787" cy="1064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Ins="108000" rtlCol="0" anchor="t"/>
          <a:lstStyle/>
          <a:p>
            <a:pPr algn="just"/>
            <a:r>
              <a:rPr kumimoji="1" lang="ja-JP" altLang="en-US" sz="1100">
                <a:solidFill>
                  <a:schemeClr val="tx1">
                    <a:lumMod val="75000"/>
                    <a:lumOff val="25000"/>
                  </a:schemeClr>
                </a:solidFill>
                <a:ea typeface="Yu Gothic UI" panose="020B0500000000000000" pitchFamily="50" charset="-128"/>
              </a:rPr>
              <a:t>「</a:t>
            </a:r>
            <a:r>
              <a:rPr kumimoji="1" lang="en-US" altLang="ja-JP" sz="1100">
                <a:solidFill>
                  <a:schemeClr val="tx1">
                    <a:lumMod val="75000"/>
                    <a:lumOff val="25000"/>
                  </a:schemeClr>
                </a:solidFill>
                <a:ea typeface="Yu Gothic UI" panose="020B0500000000000000" pitchFamily="50" charset="-128"/>
              </a:rPr>
              <a:t>DX</a:t>
            </a:r>
            <a:r>
              <a:rPr kumimoji="1" lang="ja-JP" altLang="en-US" sz="1100">
                <a:solidFill>
                  <a:schemeClr val="tx1">
                    <a:lumMod val="75000"/>
                    <a:lumOff val="25000"/>
                  </a:schemeClr>
                </a:solidFill>
                <a:ea typeface="Yu Gothic UI" panose="020B0500000000000000" pitchFamily="50" charset="-128"/>
              </a:rPr>
              <a:t>は経営である」というトップマネジメントのもと、定型業務を単に効率化するという従来のデジタル化のみならず、保有する行政データやデジタル技術を活用し、業務の変革と生産性の向上を図ります。</a:t>
            </a:r>
          </a:p>
          <a:p>
            <a:pPr algn="just"/>
            <a:r>
              <a:rPr kumimoji="1" lang="ja-JP" altLang="en-US" sz="1100">
                <a:solidFill>
                  <a:schemeClr val="tx1">
                    <a:lumMod val="75000"/>
                    <a:lumOff val="25000"/>
                  </a:schemeClr>
                </a:solidFill>
                <a:ea typeface="Yu Gothic UI" panose="020B0500000000000000" pitchFamily="50" charset="-128"/>
              </a:rPr>
              <a:t>そして、生み出した時間や人材（人財）を職員にしかできない業務に注力し、効率的かつ質の高い組織・業務運営による自治体経営を実現させ、市民</a:t>
            </a:r>
            <a:r>
              <a:rPr kumimoji="1" lang="en-US" altLang="ja-JP" sz="1100">
                <a:solidFill>
                  <a:schemeClr val="tx1">
                    <a:lumMod val="75000"/>
                    <a:lumOff val="25000"/>
                  </a:schemeClr>
                </a:solidFill>
                <a:ea typeface="Yu Gothic UI" panose="020B0500000000000000" pitchFamily="50" charset="-128"/>
              </a:rPr>
              <a:t>QoL</a:t>
            </a:r>
            <a:r>
              <a:rPr kumimoji="1" lang="ja-JP" altLang="en-US" sz="1100">
                <a:solidFill>
                  <a:schemeClr val="tx1">
                    <a:lumMod val="75000"/>
                    <a:lumOff val="25000"/>
                  </a:schemeClr>
                </a:solidFill>
                <a:ea typeface="Yu Gothic UI" panose="020B0500000000000000" pitchFamily="50" charset="-128"/>
              </a:rPr>
              <a:t>の向上と都市力の向上につなげます。</a:t>
            </a:r>
          </a:p>
        </p:txBody>
      </p:sp>
      <p:sp>
        <p:nvSpPr>
          <p:cNvPr id="15" name="正方形/長方形 14">
            <a:extLst>
              <a:ext uri="{FF2B5EF4-FFF2-40B4-BE49-F238E27FC236}">
                <a16:creationId xmlns:a16="http://schemas.microsoft.com/office/drawing/2014/main" id="{591F4AA6-D685-597D-7EFE-9C2607EEE0A5}"/>
              </a:ext>
            </a:extLst>
          </p:cNvPr>
          <p:cNvSpPr/>
          <p:nvPr/>
        </p:nvSpPr>
        <p:spPr>
          <a:xfrm>
            <a:off x="5256554" y="563708"/>
            <a:ext cx="3739668" cy="4342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kumimoji="1" lang="ja-JP" altLang="en-US" sz="1600" b="1" spc="50">
                <a:solidFill>
                  <a:srgbClr val="246A62"/>
                </a:solidFill>
                <a:latin typeface="Yu Gothic UI" panose="020B0500000000000000" pitchFamily="50" charset="-128"/>
                <a:ea typeface="Yu Gothic UI" panose="020B0500000000000000" pitchFamily="50" charset="-128"/>
              </a:rPr>
              <a:t>効率的かつ質の高い</a:t>
            </a:r>
            <a:br>
              <a:rPr kumimoji="1" lang="en-US" altLang="ja-JP" sz="1600" b="1" spc="50">
                <a:solidFill>
                  <a:srgbClr val="246A62"/>
                </a:solidFill>
                <a:latin typeface="Yu Gothic UI" panose="020B0500000000000000" pitchFamily="50" charset="-128"/>
                <a:ea typeface="Yu Gothic UI" panose="020B0500000000000000" pitchFamily="50" charset="-128"/>
              </a:rPr>
            </a:br>
            <a:r>
              <a:rPr kumimoji="1" lang="ja-JP" altLang="en-US" sz="1600" b="1" spc="50">
                <a:solidFill>
                  <a:srgbClr val="246A62"/>
                </a:solidFill>
                <a:latin typeface="Yu Gothic UI" panose="020B0500000000000000" pitchFamily="50" charset="-128"/>
                <a:ea typeface="Yu Gothic UI" panose="020B0500000000000000" pitchFamily="50" charset="-128"/>
              </a:rPr>
              <a:t>組織・業務運営の実現</a:t>
            </a:r>
            <a:endParaRPr kumimoji="1" lang="en-GB" altLang="ja-JP" sz="1600" b="1" spc="50">
              <a:solidFill>
                <a:srgbClr val="246A62"/>
              </a:solidFill>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8995C42A-D701-AE61-5CA7-74BFEE64CDE9}"/>
              </a:ext>
            </a:extLst>
          </p:cNvPr>
          <p:cNvSpPr/>
          <p:nvPr/>
        </p:nvSpPr>
        <p:spPr>
          <a:xfrm>
            <a:off x="888398" y="3015343"/>
            <a:ext cx="3333363" cy="3265168"/>
          </a:xfrm>
          <a:prstGeom prst="rect">
            <a:avLst/>
          </a:prstGeom>
          <a:gradFill flip="none" rotWithShape="1">
            <a:gsLst>
              <a:gs pos="26000">
                <a:schemeClr val="accent1">
                  <a:lumMod val="5000"/>
                  <a:lumOff val="95000"/>
                </a:schemeClr>
              </a:gs>
              <a:gs pos="100000">
                <a:schemeClr val="accent1">
                  <a:lumMod val="45000"/>
                  <a:lumOff val="55000"/>
                  <a:alpha val="0"/>
                </a:schemeClr>
              </a:gs>
              <a:gs pos="100000">
                <a:srgbClr val="FCEAED"/>
              </a:gs>
              <a:gs pos="65000">
                <a:srgbClr val="FCEAED"/>
              </a:gs>
              <a:gs pos="19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1" name="Picture 2">
            <a:extLst>
              <a:ext uri="{FF2B5EF4-FFF2-40B4-BE49-F238E27FC236}">
                <a16:creationId xmlns:a16="http://schemas.microsoft.com/office/drawing/2014/main" id="{116C63EE-3272-BF72-857A-CBA77FC42D43}"/>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954932" y="2860663"/>
            <a:ext cx="3050860" cy="3419848"/>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2">
            <a:extLst>
              <a:ext uri="{FF2B5EF4-FFF2-40B4-BE49-F238E27FC236}">
                <a16:creationId xmlns:a16="http://schemas.microsoft.com/office/drawing/2014/main" id="{C40BDAE3-2434-3893-9828-A68EE9B9DF2B}"/>
              </a:ext>
            </a:extLst>
          </p:cNvPr>
          <p:cNvSpPr txBox="1">
            <a:spLocks/>
          </p:cNvSpPr>
          <p:nvPr/>
        </p:nvSpPr>
        <p:spPr>
          <a:xfrm>
            <a:off x="7600950" y="6497638"/>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15E707BA-883C-4D78-8419-4B7DEB3F4E9F}" type="slidenum">
              <a:rPr kumimoji="1" lang="en-GB" smtClean="0">
                <a:solidFill>
                  <a:prstClr val="black">
                    <a:tint val="75000"/>
                  </a:prstClr>
                </a:solidFill>
                <a:latin typeface="Avenir Next LT Pro"/>
                <a:ea typeface="Yu Gothic UI"/>
              </a:rPr>
              <a:pPr defTabSz="914400">
                <a:defRPr/>
              </a:pPr>
              <a:t>15</a:t>
            </a:fld>
            <a:endParaRPr kumimoji="1" lang="en-GB">
              <a:solidFill>
                <a:prstClr val="black">
                  <a:tint val="75000"/>
                </a:prstClr>
              </a:solidFill>
              <a:latin typeface="Avenir Next LT Pro"/>
              <a:ea typeface="Yu Gothic UI"/>
            </a:endParaRPr>
          </a:p>
        </p:txBody>
      </p:sp>
      <p:sp>
        <p:nvSpPr>
          <p:cNvPr id="23" name="フリーフォーム: 図形 22">
            <a:extLst>
              <a:ext uri="{FF2B5EF4-FFF2-40B4-BE49-F238E27FC236}">
                <a16:creationId xmlns:a16="http://schemas.microsoft.com/office/drawing/2014/main" id="{0D37302F-2445-6B80-7407-23B74F79D47D}"/>
              </a:ext>
            </a:extLst>
          </p:cNvPr>
          <p:cNvSpPr/>
          <p:nvPr/>
        </p:nvSpPr>
        <p:spPr>
          <a:xfrm>
            <a:off x="6075018" y="3979259"/>
            <a:ext cx="1419999" cy="1588453"/>
          </a:xfrm>
          <a:custGeom>
            <a:avLst/>
            <a:gdLst>
              <a:gd name="connsiteX0" fmla="*/ 1266888 w 1419999"/>
              <a:gd name="connsiteY0" fmla="*/ 794227 h 1588453"/>
              <a:gd name="connsiteX1" fmla="*/ 1420000 w 1419999"/>
              <a:gd name="connsiteY1" fmla="*/ 305061 h 1588453"/>
              <a:gd name="connsiteX2" fmla="*/ 794304 w 1419999"/>
              <a:gd name="connsiteY2" fmla="*/ 0 h 1588453"/>
              <a:gd name="connsiteX3" fmla="*/ 0 w 1419999"/>
              <a:gd name="connsiteY3" fmla="*/ 794227 h 1588453"/>
              <a:gd name="connsiteX4" fmla="*/ 794227 w 1419999"/>
              <a:gd name="connsiteY4" fmla="*/ 1588454 h 1588453"/>
              <a:gd name="connsiteX5" fmla="*/ 1419922 w 1419999"/>
              <a:gd name="connsiteY5" fmla="*/ 1283393 h 1588453"/>
              <a:gd name="connsiteX6" fmla="*/ 1266811 w 1419999"/>
              <a:gd name="connsiteY6" fmla="*/ 794227 h 158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9999" h="1588453">
                <a:moveTo>
                  <a:pt x="1266888" y="794227"/>
                </a:moveTo>
                <a:cubicBezTo>
                  <a:pt x="1266888" y="612601"/>
                  <a:pt x="1323530" y="443992"/>
                  <a:pt x="1420000" y="305061"/>
                </a:cubicBezTo>
                <a:cubicBezTo>
                  <a:pt x="1274637" y="119405"/>
                  <a:pt x="1048379" y="0"/>
                  <a:pt x="794304" y="0"/>
                </a:cubicBezTo>
                <a:cubicBezTo>
                  <a:pt x="355581" y="0"/>
                  <a:pt x="0" y="355581"/>
                  <a:pt x="0" y="794227"/>
                </a:cubicBezTo>
                <a:cubicBezTo>
                  <a:pt x="0" y="1232872"/>
                  <a:pt x="355581" y="1588454"/>
                  <a:pt x="794227" y="1588454"/>
                </a:cubicBezTo>
                <a:cubicBezTo>
                  <a:pt x="1048302" y="1588454"/>
                  <a:pt x="1274559" y="1469126"/>
                  <a:pt x="1419922" y="1283393"/>
                </a:cubicBezTo>
                <a:cubicBezTo>
                  <a:pt x="1323453" y="1144384"/>
                  <a:pt x="1266811" y="975775"/>
                  <a:pt x="1266811" y="794227"/>
                </a:cubicBezTo>
                <a:close/>
              </a:path>
            </a:pathLst>
          </a:custGeom>
          <a:solidFill>
            <a:srgbClr val="98A1A0"/>
          </a:solidFill>
          <a:ln w="7731"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94F44C38-48E4-7E64-6893-E051E7E33BC8}"/>
              </a:ext>
            </a:extLst>
          </p:cNvPr>
          <p:cNvSpPr/>
          <p:nvPr/>
        </p:nvSpPr>
        <p:spPr>
          <a:xfrm>
            <a:off x="7407846" y="3989642"/>
            <a:ext cx="1588453" cy="1577992"/>
          </a:xfrm>
          <a:custGeom>
            <a:avLst/>
            <a:gdLst>
              <a:gd name="connsiteX0" fmla="*/ 923008 w 1588453"/>
              <a:gd name="connsiteY0" fmla="*/ 78 h 1577992"/>
              <a:gd name="connsiteX1" fmla="*/ 145208 w 1588453"/>
              <a:gd name="connsiteY1" fmla="*/ 493273 h 1577992"/>
              <a:gd name="connsiteX2" fmla="*/ 56642 w 1588453"/>
              <a:gd name="connsiteY2" fmla="*/ 488701 h 1577992"/>
              <a:gd name="connsiteX3" fmla="*/ 0 w 1588453"/>
              <a:gd name="connsiteY3" fmla="*/ 783766 h 1577992"/>
              <a:gd name="connsiteX4" fmla="*/ 794227 w 1588453"/>
              <a:gd name="connsiteY4" fmla="*/ 1577993 h 1577992"/>
              <a:gd name="connsiteX5" fmla="*/ 1588453 w 1588453"/>
              <a:gd name="connsiteY5" fmla="*/ 783766 h 1577992"/>
              <a:gd name="connsiteX6" fmla="*/ 923085 w 1588453"/>
              <a:gd name="connsiteY6" fmla="*/ 0 h 157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453" h="1577992">
                <a:moveTo>
                  <a:pt x="923008" y="78"/>
                </a:moveTo>
                <a:cubicBezTo>
                  <a:pt x="785083" y="291346"/>
                  <a:pt x="488314" y="493273"/>
                  <a:pt x="145208" y="493273"/>
                </a:cubicBezTo>
                <a:cubicBezTo>
                  <a:pt x="115298" y="493273"/>
                  <a:pt x="85777" y="491723"/>
                  <a:pt x="56642" y="488701"/>
                </a:cubicBezTo>
                <a:cubicBezTo>
                  <a:pt x="20146" y="579902"/>
                  <a:pt x="0" y="679471"/>
                  <a:pt x="0" y="783766"/>
                </a:cubicBezTo>
                <a:cubicBezTo>
                  <a:pt x="0" y="1222412"/>
                  <a:pt x="355581" y="1577993"/>
                  <a:pt x="794227" y="1577993"/>
                </a:cubicBezTo>
                <a:cubicBezTo>
                  <a:pt x="1232872" y="1577993"/>
                  <a:pt x="1588453" y="1222412"/>
                  <a:pt x="1588453" y="783766"/>
                </a:cubicBezTo>
                <a:cubicBezTo>
                  <a:pt x="1588453" y="388977"/>
                  <a:pt x="1300440" y="61524"/>
                  <a:pt x="923085" y="0"/>
                </a:cubicBezTo>
                <a:close/>
              </a:path>
            </a:pathLst>
          </a:custGeom>
          <a:solidFill>
            <a:srgbClr val="19AF96"/>
          </a:solidFill>
          <a:ln w="7731"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B3329553-5183-77D2-B743-CD865DA469E6}"/>
              </a:ext>
            </a:extLst>
          </p:cNvPr>
          <p:cNvSpPr/>
          <p:nvPr/>
        </p:nvSpPr>
        <p:spPr>
          <a:xfrm>
            <a:off x="6758750" y="2828599"/>
            <a:ext cx="1588453" cy="1582642"/>
          </a:xfrm>
          <a:custGeom>
            <a:avLst/>
            <a:gdLst>
              <a:gd name="connsiteX0" fmla="*/ 794227 w 1588453"/>
              <a:gd name="connsiteY0" fmla="*/ 0 h 1582642"/>
              <a:gd name="connsiteX1" fmla="*/ 0 w 1588453"/>
              <a:gd name="connsiteY1" fmla="*/ 794227 h 1582642"/>
              <a:gd name="connsiteX2" fmla="*/ 55557 w 1588453"/>
              <a:gd name="connsiteY2" fmla="*/ 1086580 h 1582642"/>
              <a:gd name="connsiteX3" fmla="*/ 110494 w 1588453"/>
              <a:gd name="connsiteY3" fmla="*/ 1084798 h 1582642"/>
              <a:gd name="connsiteX4" fmla="*/ 890464 w 1588453"/>
              <a:gd name="connsiteY4" fmla="*/ 1582642 h 1582642"/>
              <a:gd name="connsiteX5" fmla="*/ 1588453 w 1588453"/>
              <a:gd name="connsiteY5" fmla="*/ 794227 h 1582642"/>
              <a:gd name="connsiteX6" fmla="*/ 794227 w 1588453"/>
              <a:gd name="connsiteY6" fmla="*/ 0 h 158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453" h="1582642">
                <a:moveTo>
                  <a:pt x="794227" y="0"/>
                </a:moveTo>
                <a:cubicBezTo>
                  <a:pt x="355581" y="0"/>
                  <a:pt x="0" y="355581"/>
                  <a:pt x="0" y="794227"/>
                </a:cubicBezTo>
                <a:cubicBezTo>
                  <a:pt x="0" y="897438"/>
                  <a:pt x="19681" y="996077"/>
                  <a:pt x="55557" y="1086580"/>
                </a:cubicBezTo>
                <a:cubicBezTo>
                  <a:pt x="73766" y="1085417"/>
                  <a:pt x="92053" y="1084798"/>
                  <a:pt x="110494" y="1084798"/>
                </a:cubicBezTo>
                <a:cubicBezTo>
                  <a:pt x="455382" y="1084798"/>
                  <a:pt x="753547" y="1288894"/>
                  <a:pt x="890464" y="1582642"/>
                </a:cubicBezTo>
                <a:cubicBezTo>
                  <a:pt x="1283703" y="1535143"/>
                  <a:pt x="1588453" y="1200329"/>
                  <a:pt x="1588453" y="794227"/>
                </a:cubicBezTo>
                <a:cubicBezTo>
                  <a:pt x="1588453" y="355581"/>
                  <a:pt x="1232872" y="0"/>
                  <a:pt x="794227" y="0"/>
                </a:cubicBezTo>
                <a:close/>
              </a:path>
            </a:pathLst>
          </a:custGeom>
          <a:solidFill>
            <a:srgbClr val="98A1A0"/>
          </a:solidFill>
          <a:ln w="7731" cap="flat">
            <a:noFill/>
            <a:prstDash val="solid"/>
            <a:miter/>
          </a:ln>
        </p:spPr>
        <p:txBody>
          <a:bodyPr rtlCol="0" anchor="ctr"/>
          <a:lstStyle/>
          <a:p>
            <a:endParaRPr lang="ja-JP" altLang="en-US"/>
          </a:p>
        </p:txBody>
      </p:sp>
      <p:sp>
        <p:nvSpPr>
          <p:cNvPr id="26" name="角丸四角形 38">
            <a:extLst>
              <a:ext uri="{FF2B5EF4-FFF2-40B4-BE49-F238E27FC236}">
                <a16:creationId xmlns:a16="http://schemas.microsoft.com/office/drawing/2014/main" id="{BE2F85DF-2629-CAAB-F1E7-BF40A99669B6}"/>
              </a:ext>
            </a:extLst>
          </p:cNvPr>
          <p:cNvSpPr/>
          <p:nvPr/>
        </p:nvSpPr>
        <p:spPr>
          <a:xfrm>
            <a:off x="6113006" y="4859631"/>
            <a:ext cx="1431364" cy="40583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50" normalizeH="0" baseline="0" noProof="0">
                <a:ln>
                  <a:noFill/>
                </a:ln>
                <a:solidFill>
                  <a:prstClr val="white"/>
                </a:solidFill>
                <a:effectLst/>
                <a:uLnTx/>
                <a:uFillTx/>
                <a:latin typeface="Avenir Next LT Pro Demi"/>
                <a:ea typeface="Yu Gothic UI" panose="020B0500000000000000" pitchFamily="50" charset="-128"/>
                <a:cs typeface="+mn-cs"/>
              </a:rPr>
              <a:t>都市・まち</a:t>
            </a:r>
            <a:r>
              <a:rPr kumimoji="1" lang="en-US" altLang="ja-JP" sz="1400" b="1" i="0" u="none" strike="noStrike" kern="1200" cap="none" spc="-50" normalizeH="0" baseline="0" noProof="0">
                <a:ln>
                  <a:noFill/>
                </a:ln>
                <a:solidFill>
                  <a:prstClr val="white"/>
                </a:solidFill>
                <a:effectLst/>
                <a:uLnTx/>
                <a:uFillTx/>
                <a:latin typeface="Avenir Next LT Pro Demi"/>
                <a:ea typeface="Yu Gothic UI" panose="020B0500000000000000" pitchFamily="50" charset="-128"/>
                <a:cs typeface="+mn-cs"/>
              </a:rPr>
              <a:t>DX</a:t>
            </a:r>
            <a:endParaRPr kumimoji="1" lang="en-US" altLang="ja-JP" sz="1400" b="0" i="0" u="none" strike="noStrike" kern="1200" cap="none" spc="-50" normalizeH="0" baseline="0" noProof="0">
              <a:ln>
                <a:noFill/>
              </a:ln>
              <a:solidFill>
                <a:prstClr val="white"/>
              </a:solidFill>
              <a:effectLst/>
              <a:uLnTx/>
              <a:uFillTx/>
              <a:latin typeface="Avenir Next LT Pro Demi"/>
              <a:ea typeface="Yu Gothic UI" panose="020B0500000000000000" pitchFamily="50" charset="-128"/>
              <a:cs typeface="+mn-cs"/>
            </a:endParaRPr>
          </a:p>
        </p:txBody>
      </p:sp>
      <p:sp>
        <p:nvSpPr>
          <p:cNvPr id="27" name="角丸四角形 37">
            <a:extLst>
              <a:ext uri="{FF2B5EF4-FFF2-40B4-BE49-F238E27FC236}">
                <a16:creationId xmlns:a16="http://schemas.microsoft.com/office/drawing/2014/main" id="{8D3ED066-25B8-2090-61FF-5ADA71208286}"/>
              </a:ext>
            </a:extLst>
          </p:cNvPr>
          <p:cNvSpPr/>
          <p:nvPr/>
        </p:nvSpPr>
        <p:spPr>
          <a:xfrm>
            <a:off x="7706523" y="4872550"/>
            <a:ext cx="946707" cy="39182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行政</a:t>
            </a:r>
            <a:r>
              <a:rPr kumimoji="1" lang="en-US" altLang="ja-JP"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DX</a:t>
            </a:r>
          </a:p>
        </p:txBody>
      </p:sp>
      <p:sp>
        <p:nvSpPr>
          <p:cNvPr id="28" name="角丸四角形 36">
            <a:extLst>
              <a:ext uri="{FF2B5EF4-FFF2-40B4-BE49-F238E27FC236}">
                <a16:creationId xmlns:a16="http://schemas.microsoft.com/office/drawing/2014/main" id="{3CA4A01A-5968-1734-C352-CAEBA19F0013}"/>
              </a:ext>
            </a:extLst>
          </p:cNvPr>
          <p:cNvSpPr/>
          <p:nvPr/>
        </p:nvSpPr>
        <p:spPr>
          <a:xfrm>
            <a:off x="6903288" y="3680003"/>
            <a:ext cx="1264665" cy="33247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サービス</a:t>
            </a:r>
            <a:r>
              <a:rPr kumimoji="1" lang="en-US" altLang="ja-JP"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DX</a:t>
            </a:r>
            <a:endParaRPr kumimoji="1" lang="en-US" altLang="ja-JP" sz="1400" b="0"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endParaRPr>
          </a:p>
        </p:txBody>
      </p:sp>
      <p:pic>
        <p:nvPicPr>
          <p:cNvPr id="29" name="図 28" descr="アイコン&#10;&#10;自動的に生成された説明">
            <a:extLst>
              <a:ext uri="{FF2B5EF4-FFF2-40B4-BE49-F238E27FC236}">
                <a16:creationId xmlns:a16="http://schemas.microsoft.com/office/drawing/2014/main" id="{40401590-E43D-B9D2-4844-FE7FA81FF30C}"/>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242811" y="3117624"/>
            <a:ext cx="585618" cy="585618"/>
          </a:xfrm>
          <a:prstGeom prst="rect">
            <a:avLst/>
          </a:prstGeom>
          <a:noFill/>
          <a:ln>
            <a:noFill/>
          </a:ln>
        </p:spPr>
      </p:pic>
      <p:pic>
        <p:nvPicPr>
          <p:cNvPr id="30" name="図 29" descr="QR コード&#10;&#10;自動的に生成された説明">
            <a:extLst>
              <a:ext uri="{FF2B5EF4-FFF2-40B4-BE49-F238E27FC236}">
                <a16:creationId xmlns:a16="http://schemas.microsoft.com/office/drawing/2014/main" id="{47D00F04-EA3F-1612-DCC0-71EAB1C838F5}"/>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533856" y="4280390"/>
            <a:ext cx="589664" cy="590510"/>
          </a:xfrm>
          <a:prstGeom prst="rect">
            <a:avLst/>
          </a:prstGeom>
        </p:spPr>
      </p:pic>
      <p:pic>
        <p:nvPicPr>
          <p:cNvPr id="31" name="図 30" descr="アイコン&#10;&#10;自動的に生成された説明">
            <a:extLst>
              <a:ext uri="{FF2B5EF4-FFF2-40B4-BE49-F238E27FC236}">
                <a16:creationId xmlns:a16="http://schemas.microsoft.com/office/drawing/2014/main" id="{EB93E846-9D81-F7C7-6B82-A8A34F2CEA36}"/>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866751" y="4355041"/>
            <a:ext cx="626252" cy="514773"/>
          </a:xfrm>
          <a:prstGeom prst="rect">
            <a:avLst/>
          </a:prstGeom>
        </p:spPr>
      </p:pic>
      <p:cxnSp>
        <p:nvCxnSpPr>
          <p:cNvPr id="32" name="直線コネクタ 31">
            <a:extLst>
              <a:ext uri="{FF2B5EF4-FFF2-40B4-BE49-F238E27FC236}">
                <a16:creationId xmlns:a16="http://schemas.microsoft.com/office/drawing/2014/main" id="{D458A086-B325-6D2F-4457-F52820EDAABC}"/>
              </a:ext>
            </a:extLst>
          </p:cNvPr>
          <p:cNvCxnSpPr>
            <a:cxnSpLocks/>
          </p:cNvCxnSpPr>
          <p:nvPr/>
        </p:nvCxnSpPr>
        <p:spPr>
          <a:xfrm flipH="1">
            <a:off x="5256554" y="1090441"/>
            <a:ext cx="3634901" cy="0"/>
          </a:xfrm>
          <a:prstGeom prst="line">
            <a:avLst/>
          </a:prstGeom>
          <a:ln w="12700">
            <a:solidFill>
              <a:srgbClr val="246A62"/>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69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8AFA2D12-C78D-40F7-5AC9-6CD8CEAE9EDE}"/>
              </a:ext>
            </a:extLst>
          </p:cNvPr>
          <p:cNvSpPr/>
          <p:nvPr/>
        </p:nvSpPr>
        <p:spPr>
          <a:xfrm>
            <a:off x="911733" y="5074327"/>
            <a:ext cx="3323427" cy="1238763"/>
          </a:xfrm>
          <a:prstGeom prst="roundRect">
            <a:avLst/>
          </a:prstGeom>
          <a:solidFill>
            <a:srgbClr val="F1E43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8" name="正方形/長方形 47">
            <a:extLst>
              <a:ext uri="{FF2B5EF4-FFF2-40B4-BE49-F238E27FC236}">
                <a16:creationId xmlns:a16="http://schemas.microsoft.com/office/drawing/2014/main" id="{8395BF3E-4B82-A6BD-B53D-9C5955CE6642}"/>
              </a:ext>
            </a:extLst>
          </p:cNvPr>
          <p:cNvSpPr/>
          <p:nvPr/>
        </p:nvSpPr>
        <p:spPr>
          <a:xfrm>
            <a:off x="263356" y="1326159"/>
            <a:ext cx="9208208" cy="1828732"/>
          </a:xfrm>
          <a:prstGeom prst="rect">
            <a:avLst/>
          </a:prstGeom>
          <a:noFill/>
          <a:ln>
            <a:solidFill>
              <a:srgbClr val="246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04251" y="-811698"/>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a:t>
            </a: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246A62"/>
          </a:solidFill>
          <a:ln w="9525" cap="flat" cmpd="sng" algn="ctr">
            <a:solidFill>
              <a:srgbClr val="246A62"/>
            </a:solid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kern="0">
                <a:solidFill>
                  <a:srgbClr val="FFFFFF"/>
                </a:solidFill>
                <a:latin typeface="Yu Gothic UI" panose="020B0500000000000000" pitchFamily="50" charset="-128"/>
                <a:ea typeface="Yu Gothic UI" panose="020B0500000000000000" pitchFamily="50" charset="-128"/>
              </a:rPr>
              <a:t>行政</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19444" y="180395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99042" y="139963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77204" y="1803950"/>
            <a:ext cx="972000" cy="597632"/>
          </a:xfrm>
          <a:prstGeom prst="rect">
            <a:avLst/>
          </a:prstGeom>
          <a:solidFill>
            <a:srgbClr val="246A62"/>
          </a:solidFill>
          <a:ln w="9525" cap="flat" cmpd="sng" algn="ctr">
            <a:solidFill>
              <a:srgbClr val="246A6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施策の</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めざす姿</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62213" y="140115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19AF96"/>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srgbClr val="FF0000"/>
                </a:solidFill>
                <a:effectLst/>
                <a:uLnTx/>
                <a:uFillTx/>
                <a:latin typeface="Yu Gothic UI" panose="020B0500000000000000" pitchFamily="50" charset="-128"/>
                <a:ea typeface="Yu Gothic UI" panose="020B0500000000000000" pitchFamily="50" charset="-128"/>
                <a:cs typeface="+mn-cs"/>
              </a:endParaRPr>
            </a:p>
          </p:txBody>
        </p:sp>
      </p:grpSp>
      <p:grpSp>
        <p:nvGrpSpPr>
          <p:cNvPr id="58" name="グループ化 57">
            <a:extLst>
              <a:ext uri="{FF2B5EF4-FFF2-40B4-BE49-F238E27FC236}">
                <a16:creationId xmlns:a16="http://schemas.microsoft.com/office/drawing/2014/main" id="{08D24DE7-A3CB-F632-63FB-983FCF13A3D7}"/>
              </a:ext>
            </a:extLst>
          </p:cNvPr>
          <p:cNvGrpSpPr/>
          <p:nvPr/>
        </p:nvGrpSpPr>
        <p:grpSpPr>
          <a:xfrm>
            <a:off x="432642" y="3702454"/>
            <a:ext cx="2697972" cy="185218"/>
            <a:chOff x="537935" y="7724278"/>
            <a:chExt cx="2697972"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2563202"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取組実績（</a:t>
              </a:r>
              <a:r>
                <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2024</a:t>
              </a: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年度までの取組実績）</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 name="正方形/長方形 5">
            <a:extLst>
              <a:ext uri="{FF2B5EF4-FFF2-40B4-BE49-F238E27FC236}">
                <a16:creationId xmlns:a16="http://schemas.microsoft.com/office/drawing/2014/main" id="{E19D623C-BE20-A6C2-5074-133FB0408F50}"/>
              </a:ext>
            </a:extLst>
          </p:cNvPr>
          <p:cNvSpPr/>
          <p:nvPr/>
        </p:nvSpPr>
        <p:spPr>
          <a:xfrm>
            <a:off x="462214" y="1656269"/>
            <a:ext cx="4166484" cy="636549"/>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ja-JP" altLang="en-US" sz="900">
                <a:solidFill>
                  <a:srgbClr val="000000"/>
                </a:solidFill>
                <a:latin typeface="Avenir Next LT Pro"/>
                <a:ea typeface="Yu Gothic UI" panose="020B0500000000000000" pitchFamily="50" charset="-128"/>
              </a:rPr>
              <a:t>本市は、行政サービス提供や業務利用のための情報システムを</a:t>
            </a:r>
            <a:r>
              <a:rPr lang="en-US" altLang="ja-JP" sz="900">
                <a:solidFill>
                  <a:srgbClr val="000000"/>
                </a:solidFill>
                <a:latin typeface="Avenir Next LT Pro"/>
                <a:ea typeface="Yu Gothic UI" panose="020B0500000000000000" pitchFamily="50" charset="-128"/>
              </a:rPr>
              <a:t>100</a:t>
            </a:r>
            <a:r>
              <a:rPr lang="ja-JP" altLang="en-US" sz="900">
                <a:solidFill>
                  <a:srgbClr val="000000"/>
                </a:solidFill>
                <a:latin typeface="Avenir Next LT Pro"/>
                <a:ea typeface="Yu Gothic UI" panose="020B0500000000000000" pitchFamily="50" charset="-128"/>
              </a:rPr>
              <a:t>以上保有し、これまで更新や改修が繰り返され、業務プロセスや処理方式が見直されず、硬直化による柔軟性の低下や維持コストの増大が生じ、</a:t>
            </a:r>
            <a:r>
              <a:rPr lang="en-US" altLang="ja-JP" sz="900">
                <a:solidFill>
                  <a:srgbClr val="000000"/>
                </a:solidFill>
                <a:latin typeface="Avenir Next LT Pro"/>
                <a:ea typeface="Yu Gothic UI" panose="020B0500000000000000" pitchFamily="50" charset="-128"/>
              </a:rPr>
              <a:t>DX</a:t>
            </a:r>
            <a:r>
              <a:rPr lang="ja-JP" altLang="en-US" sz="900">
                <a:solidFill>
                  <a:srgbClr val="000000"/>
                </a:solidFill>
                <a:latin typeface="Avenir Next LT Pro"/>
                <a:ea typeface="Yu Gothic UI" panose="020B0500000000000000" pitchFamily="50" charset="-128"/>
              </a:rPr>
              <a:t>に向けた取組が困難となっている。</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ja-JP" altLang="en-US" sz="900">
                <a:solidFill>
                  <a:srgbClr val="000000"/>
                </a:solidFill>
                <a:latin typeface="Avenir Next LT Pro"/>
                <a:ea typeface="Yu Gothic UI" panose="020B0500000000000000" pitchFamily="50" charset="-128"/>
              </a:rPr>
              <a:t>このため、</a:t>
            </a:r>
            <a:r>
              <a:rPr lang="en-US" altLang="ja-JP" sz="900">
                <a:solidFill>
                  <a:srgbClr val="000000"/>
                </a:solidFill>
                <a:latin typeface="Avenir Next LT Pro"/>
                <a:ea typeface="Yu Gothic UI" panose="020B0500000000000000" pitchFamily="50" charset="-128"/>
              </a:rPr>
              <a:t>2022</a:t>
            </a:r>
            <a:r>
              <a:rPr lang="ja-JP" altLang="en-US" sz="900">
                <a:solidFill>
                  <a:srgbClr val="000000"/>
                </a:solidFill>
                <a:latin typeface="Avenir Next LT Pro"/>
                <a:ea typeface="Yu Gothic UI" panose="020B0500000000000000" pitchFamily="50" charset="-128"/>
              </a:rPr>
              <a:t>年４月に「大阪市システム刷新計画」を策定し、業務プロセスの見直しとともに、クラウドサービス（</a:t>
            </a:r>
            <a:r>
              <a:rPr lang="en-US" altLang="ja-JP" sz="900">
                <a:solidFill>
                  <a:srgbClr val="000000"/>
                </a:solidFill>
                <a:latin typeface="Avenir Next LT Pro"/>
                <a:ea typeface="Yu Gothic UI" panose="020B0500000000000000" pitchFamily="50" charset="-128"/>
              </a:rPr>
              <a:t>SaaS</a:t>
            </a:r>
            <a:r>
              <a:rPr lang="ja-JP" altLang="en-US" sz="900">
                <a:solidFill>
                  <a:srgbClr val="000000"/>
                </a:solidFill>
                <a:latin typeface="Avenir Next LT Pro"/>
                <a:ea typeface="Yu Gothic UI" panose="020B0500000000000000" pitchFamily="50" charset="-128"/>
              </a:rPr>
              <a:t>）利用への転換を推進している。</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ja-JP" altLang="en-US" sz="900">
                <a:solidFill>
                  <a:srgbClr val="000000"/>
                </a:solidFill>
                <a:latin typeface="Avenir Next LT Pro"/>
                <a:ea typeface="Yu Gothic UI" panose="020B0500000000000000" pitchFamily="50" charset="-128"/>
              </a:rPr>
              <a:t>これにより、業務の効率化や生産性向上、維持コストの削減とともに、情報システムの強靭化による業務継続性の向上を図っていく。</a:t>
            </a:r>
            <a:endParaRPr kumimoji="0" lang="ja-JP" altLang="en-US" sz="9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12" name="正方形/長方形 11">
            <a:extLst>
              <a:ext uri="{FF2B5EF4-FFF2-40B4-BE49-F238E27FC236}">
                <a16:creationId xmlns:a16="http://schemas.microsoft.com/office/drawing/2014/main" id="{EA752562-08F9-531A-5323-CF2661AF922E}"/>
              </a:ext>
            </a:extLst>
          </p:cNvPr>
          <p:cNvSpPr/>
          <p:nvPr/>
        </p:nvSpPr>
        <p:spPr>
          <a:xfrm>
            <a:off x="432931" y="3916468"/>
            <a:ext cx="4166484" cy="302155"/>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ja-JP" altLang="en-US" sz="1100">
                <a:solidFill>
                  <a:prstClr val="black"/>
                </a:solidFill>
                <a:latin typeface="Avenir Next LT Pro"/>
                <a:ea typeface="Yu Gothic UI" panose="020B0500000000000000" pitchFamily="50" charset="-128"/>
              </a:rPr>
              <a:t>大阪市</a:t>
            </a:r>
            <a:r>
              <a:rPr lang="en-US" altLang="ja-JP" sz="1100">
                <a:solidFill>
                  <a:prstClr val="black"/>
                </a:solidFill>
                <a:latin typeface="Avenir Next LT Pro"/>
                <a:ea typeface="Yu Gothic UI" panose="020B0500000000000000" pitchFamily="50" charset="-128"/>
              </a:rPr>
              <a:t>DX</a:t>
            </a:r>
            <a:r>
              <a:rPr lang="ja-JP" altLang="en-US" sz="1100">
                <a:solidFill>
                  <a:prstClr val="black"/>
                </a:solidFill>
                <a:latin typeface="Avenir Next LT Pro"/>
                <a:ea typeface="Yu Gothic UI" panose="020B0500000000000000" pitchFamily="50" charset="-128"/>
              </a:rPr>
              <a:t>戦略を踏まえたシステム刷新計画の改訂（</a:t>
            </a:r>
            <a:r>
              <a:rPr lang="en-US" altLang="ja-JP" sz="1100">
                <a:solidFill>
                  <a:prstClr val="black"/>
                </a:solidFill>
                <a:latin typeface="Avenir Next LT Pro"/>
                <a:ea typeface="Yu Gothic UI" panose="020B0500000000000000" pitchFamily="50" charset="-128"/>
              </a:rPr>
              <a:t> 2023</a:t>
            </a:r>
            <a:r>
              <a:rPr lang="ja-JP" altLang="en-US" sz="1100">
                <a:solidFill>
                  <a:prstClr val="black"/>
                </a:solidFill>
                <a:latin typeface="Avenir Next LT Pro"/>
                <a:ea typeface="Yu Gothic UI" panose="020B0500000000000000" pitchFamily="50" charset="-128"/>
              </a:rPr>
              <a:t>年６月）</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ja-JP" altLang="en-US" sz="1100">
                <a:solidFill>
                  <a:prstClr val="black"/>
                </a:solidFill>
                <a:latin typeface="Avenir Next LT Pro"/>
                <a:ea typeface="Yu Gothic UI" panose="020B0500000000000000" pitchFamily="50" charset="-128"/>
              </a:rPr>
              <a:t>パブリッククラウドを活用した本市共通のクラウド環境（大阪市共通クラウド）の運用開始（</a:t>
            </a:r>
            <a:r>
              <a:rPr lang="en-US" altLang="ja-JP" sz="1100">
                <a:solidFill>
                  <a:prstClr val="black"/>
                </a:solidFill>
                <a:latin typeface="Avenir Next LT Pro"/>
                <a:ea typeface="Yu Gothic UI" panose="020B0500000000000000" pitchFamily="50" charset="-128"/>
              </a:rPr>
              <a:t> 2023</a:t>
            </a:r>
            <a:r>
              <a:rPr lang="ja-JP" altLang="en-US" sz="1100">
                <a:solidFill>
                  <a:prstClr val="black"/>
                </a:solidFill>
                <a:latin typeface="Avenir Next LT Pro"/>
                <a:ea typeface="Yu Gothic UI" panose="020B0500000000000000" pitchFamily="50" charset="-128"/>
              </a:rPr>
              <a:t>年</a:t>
            </a:r>
            <a:r>
              <a:rPr lang="en-US" altLang="ja-JP" sz="1100">
                <a:solidFill>
                  <a:prstClr val="black"/>
                </a:solidFill>
                <a:latin typeface="Avenir Next LT Pro"/>
                <a:ea typeface="Yu Gothic UI" panose="020B0500000000000000" pitchFamily="50" charset="-128"/>
              </a:rPr>
              <a:t>10</a:t>
            </a:r>
            <a:r>
              <a:rPr lang="ja-JP" altLang="en-US" sz="1100">
                <a:solidFill>
                  <a:prstClr val="black"/>
                </a:solidFill>
                <a:latin typeface="Avenir Next LT Pro"/>
                <a:ea typeface="Yu Gothic UI" panose="020B0500000000000000" pitchFamily="50" charset="-128"/>
              </a:rPr>
              <a:t>月）</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en-US" altLang="ja-JP" sz="1100">
                <a:solidFill>
                  <a:prstClr val="black"/>
                </a:solidFill>
                <a:latin typeface="Avenir Next LT Pro"/>
                <a:ea typeface="Yu Gothic UI" panose="020B0500000000000000" pitchFamily="50" charset="-128"/>
              </a:rPr>
              <a:t>SaaS</a:t>
            </a:r>
            <a:r>
              <a:rPr lang="ja-JP" altLang="en-US" sz="1100">
                <a:solidFill>
                  <a:prstClr val="black"/>
                </a:solidFill>
                <a:latin typeface="Avenir Next LT Pro"/>
                <a:ea typeface="Yu Gothic UI" panose="020B0500000000000000" pitchFamily="50" charset="-128"/>
              </a:rPr>
              <a:t>サービスの利用やローコードツールの活用、大阪市共通クラウドへの移行に向けた各種支援を実施（</a:t>
            </a:r>
            <a:r>
              <a:rPr lang="en-US" altLang="ja-JP" sz="1100">
                <a:solidFill>
                  <a:prstClr val="black"/>
                </a:solidFill>
                <a:latin typeface="Avenir Next LT Pro"/>
                <a:ea typeface="Yu Gothic UI" panose="020B0500000000000000" pitchFamily="50" charset="-128"/>
              </a:rPr>
              <a:t>2023</a:t>
            </a:r>
            <a:r>
              <a:rPr lang="ja-JP" altLang="en-US" sz="1100">
                <a:solidFill>
                  <a:prstClr val="black"/>
                </a:solidFill>
                <a:latin typeface="Avenir Next LT Pro"/>
                <a:ea typeface="Yu Gothic UI" panose="020B0500000000000000" pitchFamily="50" charset="-128"/>
              </a:rPr>
              <a:t>～</a:t>
            </a:r>
            <a:r>
              <a:rPr lang="en-US" altLang="ja-JP" sz="1100">
                <a:solidFill>
                  <a:prstClr val="black"/>
                </a:solidFill>
                <a:latin typeface="Avenir Next LT Pro"/>
                <a:ea typeface="Yu Gothic UI" panose="020B0500000000000000" pitchFamily="50" charset="-128"/>
              </a:rPr>
              <a:t>2024</a:t>
            </a:r>
            <a:r>
              <a:rPr lang="ja-JP" altLang="en-US" sz="1100">
                <a:solidFill>
                  <a:prstClr val="black"/>
                </a:solidFill>
                <a:latin typeface="Avenir Next LT Pro"/>
                <a:ea typeface="Yu Gothic UI" panose="020B0500000000000000" pitchFamily="50" charset="-128"/>
              </a:rPr>
              <a:t>年度）</a:t>
            </a: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41" name="テキスト ボックス 40">
            <a:extLst>
              <a:ext uri="{FF2B5EF4-FFF2-40B4-BE49-F238E27FC236}">
                <a16:creationId xmlns:a16="http://schemas.microsoft.com/office/drawing/2014/main" id="{546CB447-5F91-69DA-9DE1-0D4784DAB1C5}"/>
              </a:ext>
            </a:extLst>
          </p:cNvPr>
          <p:cNvSpPr txBox="1"/>
          <p:nvPr/>
        </p:nvSpPr>
        <p:spPr>
          <a:xfrm>
            <a:off x="5859857" y="1803949"/>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lang="ja-JP" altLang="en-US" sz="1100" b="1">
                <a:solidFill>
                  <a:srgbClr val="000000"/>
                </a:solidFill>
                <a:latin typeface="Avenir Next LT Pro"/>
                <a:ea typeface="Yu Gothic UI" panose="020B0500000000000000" pitchFamily="50" charset="-128"/>
              </a:rPr>
              <a:t>全体最適の視点で</a:t>
            </a:r>
            <a:r>
              <a:rPr lang="en-US" altLang="ja-JP" sz="1100" b="1">
                <a:solidFill>
                  <a:srgbClr val="000000"/>
                </a:solidFill>
                <a:latin typeface="Avenir Next LT Pro"/>
                <a:ea typeface="Yu Gothic UI" panose="020B0500000000000000" pitchFamily="50" charset="-128"/>
              </a:rPr>
              <a:t>BPR</a:t>
            </a:r>
            <a:r>
              <a:rPr lang="ja-JP" altLang="en-US" sz="1100" b="1">
                <a:solidFill>
                  <a:srgbClr val="000000"/>
                </a:solidFill>
                <a:latin typeface="Avenir Next LT Pro"/>
                <a:ea typeface="Yu Gothic UI" panose="020B0500000000000000" pitchFamily="50" charset="-128"/>
              </a:rPr>
              <a:t>を行うことにより、業務の効率化、業務量の大幅縮減、生産性向上、スピーディーな意思決定ができていること。</a:t>
            </a:r>
          </a:p>
        </p:txBody>
      </p:sp>
      <p:grpSp>
        <p:nvGrpSpPr>
          <p:cNvPr id="4" name="グループ化 3">
            <a:extLst>
              <a:ext uri="{FF2B5EF4-FFF2-40B4-BE49-F238E27FC236}">
                <a16:creationId xmlns:a16="http://schemas.microsoft.com/office/drawing/2014/main" id="{86383366-D28B-30B6-5073-ADF6C9573CF0}"/>
              </a:ext>
            </a:extLst>
          </p:cNvPr>
          <p:cNvGrpSpPr/>
          <p:nvPr/>
        </p:nvGrpSpPr>
        <p:grpSpPr>
          <a:xfrm>
            <a:off x="4898912" y="4370991"/>
            <a:ext cx="872159" cy="243520"/>
            <a:chOff x="528309" y="7695403"/>
            <a:chExt cx="872159" cy="243520"/>
          </a:xfrm>
        </p:grpSpPr>
        <p:sp>
          <p:nvSpPr>
            <p:cNvPr id="5" name="正方形/長方形 4">
              <a:extLst>
                <a:ext uri="{FF2B5EF4-FFF2-40B4-BE49-F238E27FC236}">
                  <a16:creationId xmlns:a16="http://schemas.microsoft.com/office/drawing/2014/main" id="{A9A627BF-0426-20CA-C173-5AEAE4DE51AA}"/>
                </a:ext>
              </a:extLst>
            </p:cNvPr>
            <p:cNvSpPr/>
            <p:nvPr/>
          </p:nvSpPr>
          <p:spPr>
            <a:xfrm>
              <a:off x="528309" y="7695403"/>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8" name="テキスト ボックス 7">
              <a:extLst>
                <a:ext uri="{FF2B5EF4-FFF2-40B4-BE49-F238E27FC236}">
                  <a16:creationId xmlns:a16="http://schemas.microsoft.com/office/drawing/2014/main" id="{7E432105-60AE-AF1B-F0C8-2F2A366EC66C}"/>
                </a:ext>
              </a:extLst>
            </p:cNvPr>
            <p:cNvSpPr txBox="1"/>
            <p:nvPr/>
          </p:nvSpPr>
          <p:spPr>
            <a:xfrm>
              <a:off x="672705" y="7724830"/>
              <a:ext cx="727763"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effectLst/>
                  <a:uLnTx/>
                  <a:uFillTx/>
                  <a:latin typeface="Yu Gothic UI" panose="020B0500000000000000" pitchFamily="50" charset="-128"/>
                  <a:ea typeface="Yu Gothic UI" panose="020B0500000000000000" pitchFamily="50" charset="-128"/>
                  <a:cs typeface="+mn-cs"/>
                </a:rPr>
                <a:t>成果と総括</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grpSp>
      <p:graphicFrame>
        <p:nvGraphicFramePr>
          <p:cNvPr id="20" name="表 19">
            <a:extLst>
              <a:ext uri="{FF2B5EF4-FFF2-40B4-BE49-F238E27FC236}">
                <a16:creationId xmlns:a16="http://schemas.microsoft.com/office/drawing/2014/main" id="{67AA789D-1BE9-8E9C-8214-70CE774AF3DA}"/>
              </a:ext>
            </a:extLst>
          </p:cNvPr>
          <p:cNvGraphicFramePr>
            <a:graphicFrameLocks noGrp="1"/>
          </p:cNvGraphicFramePr>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6A62"/>
                    </a:solidFill>
                  </a:tcPr>
                </a:tc>
                <a:extLst>
                  <a:ext uri="{0D108BD9-81ED-4DB2-BD59-A6C34878D82A}">
                    <a16:rowId xmlns:a16="http://schemas.microsoft.com/office/drawing/2014/main" val="2528901069"/>
                  </a:ext>
                </a:extLst>
              </a:tr>
            </a:tbl>
          </a:graphicData>
        </a:graphic>
      </p:graphicFrame>
      <p:sp>
        <p:nvSpPr>
          <p:cNvPr id="13" name="正方形/長方形 12">
            <a:extLst>
              <a:ext uri="{FF2B5EF4-FFF2-40B4-BE49-F238E27FC236}">
                <a16:creationId xmlns:a16="http://schemas.microsoft.com/office/drawing/2014/main" id="{0E1C1283-CA76-6ABA-1CB3-A79D0A1395ED}"/>
              </a:ext>
            </a:extLst>
          </p:cNvPr>
          <p:cNvSpPr/>
          <p:nvPr/>
        </p:nvSpPr>
        <p:spPr>
          <a:xfrm>
            <a:off x="4905935" y="3707317"/>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5" name="正方形/長方形 14">
            <a:extLst>
              <a:ext uri="{FF2B5EF4-FFF2-40B4-BE49-F238E27FC236}">
                <a16:creationId xmlns:a16="http://schemas.microsoft.com/office/drawing/2014/main" id="{7CC64E87-3C12-61BD-99AC-9E6000CCC57B}"/>
              </a:ext>
            </a:extLst>
          </p:cNvPr>
          <p:cNvSpPr/>
          <p:nvPr/>
        </p:nvSpPr>
        <p:spPr>
          <a:xfrm>
            <a:off x="5050331" y="3975952"/>
            <a:ext cx="4010054" cy="302155"/>
          </a:xfrm>
          <a:prstGeom prst="rect">
            <a:avLst/>
          </a:prstGeom>
          <a:noFill/>
          <a:ln w="9525" cap="flat" cmpd="sng" algn="ctr">
            <a:noFill/>
            <a:prstDash val="solid"/>
          </a:ln>
          <a:effectLst/>
        </p:spPr>
        <p:txBody>
          <a:bodyPr lIns="36000" tIns="36000" rIns="36000" bIns="36000" rtlCol="0" anchor="t">
            <a:noAutofit/>
          </a:bodyPr>
          <a:lstStyle/>
          <a:p>
            <a:pPr marL="0" marR="0" lvl="2" algn="l" defTabSz="914400" rtl="0" eaLnBrk="1" fontAlgn="auto" latinLnBrk="0" hangingPunct="1">
              <a:lnSpc>
                <a:spcPts val="1400"/>
              </a:lnSpc>
              <a:spcBef>
                <a:spcPts val="0"/>
              </a:spcBef>
              <a:spcAft>
                <a:spcPts val="600"/>
              </a:spcAft>
              <a:buClrTx/>
              <a:buSzTx/>
              <a:tabLst>
                <a:tab pos="361950" algn="l"/>
              </a:tabLst>
              <a:defRPr/>
            </a:pPr>
            <a:r>
              <a:rPr lang="en-US" altLang="ja-JP" sz="1100">
                <a:solidFill>
                  <a:prstClr val="black"/>
                </a:solidFill>
                <a:latin typeface="Avenir Next LT Pro"/>
                <a:ea typeface="Yu Gothic UI" panose="020B0500000000000000" pitchFamily="50" charset="-128"/>
              </a:rPr>
              <a:t>2023</a:t>
            </a:r>
            <a:r>
              <a:rPr lang="ja-JP" altLang="en-US" sz="1100">
                <a:solidFill>
                  <a:prstClr val="black"/>
                </a:solidFill>
                <a:latin typeface="Avenir Next LT Pro"/>
                <a:ea typeface="Yu Gothic UI" panose="020B0500000000000000" pitchFamily="50" charset="-128"/>
              </a:rPr>
              <a:t>年度～</a:t>
            </a:r>
            <a:r>
              <a:rPr lang="en-US" altLang="ja-JP" sz="1100">
                <a:solidFill>
                  <a:prstClr val="black"/>
                </a:solidFill>
                <a:latin typeface="Avenir Next LT Pro"/>
                <a:ea typeface="Yu Gothic UI" panose="020B0500000000000000" pitchFamily="50" charset="-128"/>
              </a:rPr>
              <a:t>2024</a:t>
            </a:r>
            <a:r>
              <a:rPr lang="ja-JP" altLang="en-US" sz="1100">
                <a:solidFill>
                  <a:prstClr val="black"/>
                </a:solidFill>
                <a:latin typeface="Avenir Next LT Pro"/>
                <a:ea typeface="Yu Gothic UI" panose="020B0500000000000000" pitchFamily="50" charset="-128"/>
              </a:rPr>
              <a:t>年度</a:t>
            </a:r>
            <a:endPar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26" name="正方形/長方形 25">
            <a:extLst>
              <a:ext uri="{FF2B5EF4-FFF2-40B4-BE49-F238E27FC236}">
                <a16:creationId xmlns:a16="http://schemas.microsoft.com/office/drawing/2014/main" id="{8A2ED054-B9A3-59A6-F4DE-F98DF4BA1E9A}"/>
              </a:ext>
            </a:extLst>
          </p:cNvPr>
          <p:cNvSpPr/>
          <p:nvPr/>
        </p:nvSpPr>
        <p:spPr>
          <a:xfrm>
            <a:off x="5043308" y="4707395"/>
            <a:ext cx="4078017" cy="535890"/>
          </a:xfrm>
          <a:prstGeom prst="rect">
            <a:avLst/>
          </a:prstGeom>
          <a:noFill/>
          <a:ln w="9525" cap="flat" cmpd="sng" algn="ctr">
            <a:noFill/>
            <a:prstDash val="solid"/>
          </a:ln>
          <a:effectLst/>
        </p:spPr>
        <p:txBody>
          <a:bodyPr lIns="36000" tIns="36000" rIns="36000" bIns="36000" rtlCol="0" anchor="t">
            <a:noAutofit/>
          </a:bodyPr>
          <a:lstStyle/>
          <a:p>
            <a:pPr marL="171450" lvl="2" indent="-171450" defTabSz="914400">
              <a:spcAft>
                <a:spcPts val="600"/>
              </a:spcAft>
              <a:buFont typeface="Arial" panose="020B0604020202020204" pitchFamily="34" charset="0"/>
              <a:buChar char="•"/>
              <a:tabLst>
                <a:tab pos="361950" algn="l"/>
              </a:tabLst>
              <a:defRPr/>
            </a:pP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「大阪市システム刷新計画」の推進によって、オンプレミスシステムのクラウド化</a:t>
            </a:r>
            <a:r>
              <a:rPr lang="ja-JP" altLang="en-US" sz="1100">
                <a:latin typeface="Avenir Next LT Pro"/>
                <a:ea typeface="Yu Gothic UI" panose="020B0500000000000000" pitchFamily="50" charset="-128"/>
              </a:rPr>
              <a:t>について、 </a:t>
            </a:r>
            <a:r>
              <a:rPr lang="en-US" altLang="ja-JP" sz="1100">
                <a:latin typeface="Avenir Next LT Pro"/>
                <a:ea typeface="Yu Gothic UI" panose="020B0500000000000000" pitchFamily="50" charset="-128"/>
              </a:rPr>
              <a:t>36</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％を達成した。</a:t>
            </a:r>
            <a:b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b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これにより、情報システムの導入負荷の軽減やセキュリティ対策の向上等の効果が得られた。</a:t>
            </a:r>
            <a:endParaRPr lang="ja-JP" altLang="en-US" sz="1100">
              <a:latin typeface="Avenir Next LT Pro"/>
              <a:ea typeface="Yu Gothic UI" panose="020B0500000000000000" pitchFamily="50" charset="-128"/>
            </a:endParaRPr>
          </a:p>
          <a:p>
            <a:pPr marL="171450" lvl="2" indent="-171450" defTabSz="914400">
              <a:spcAft>
                <a:spcPts val="600"/>
              </a:spcAft>
              <a:buFont typeface="Arial" panose="020B0604020202020204" pitchFamily="34" charset="0"/>
              <a:buChar char="•"/>
              <a:tabLst>
                <a:tab pos="361950" algn="l"/>
              </a:tabLst>
              <a:defRPr/>
            </a:pP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今後、全市の情報システム管理の中で、さらなるクラウドサービスのスマートな利用を進めていく。</a:t>
            </a:r>
          </a:p>
          <a:p>
            <a:pPr marL="0" marR="0" lvl="2" algn="l" defTabSz="914400" rtl="0" eaLnBrk="1" fontAlgn="auto" latinLnBrk="0" hangingPunct="1">
              <a:lnSpc>
                <a:spcPct val="100000"/>
              </a:lnSpc>
              <a:spcBef>
                <a:spcPts val="0"/>
              </a:spcBef>
              <a:spcAft>
                <a:spcPts val="600"/>
              </a:spcAft>
              <a:buClrTx/>
              <a:buSzTx/>
              <a:tabLst>
                <a:tab pos="361950" algn="l"/>
              </a:tabLst>
              <a:defRPr/>
            </a:pPr>
            <a:endParaRPr kumimoji="0" lang="ja-JP" altLang="en-US" sz="1100" b="0" i="0" u="none" strike="sngStrike" kern="1200" cap="none" spc="0" normalizeH="0" baseline="0" noProof="0">
              <a:ln>
                <a:noFill/>
              </a:ln>
              <a:effectLst/>
              <a:uLnTx/>
              <a:uFillTx/>
              <a:latin typeface="Avenir Next LT Pro"/>
              <a:ea typeface="Yu Gothic UI" panose="020B0500000000000000" pitchFamily="50" charset="-128"/>
              <a:cs typeface="+mn-cs"/>
            </a:endParaRPr>
          </a:p>
        </p:txBody>
      </p:sp>
      <p:sp>
        <p:nvSpPr>
          <p:cNvPr id="45" name="テキスト ボックス 44">
            <a:extLst>
              <a:ext uri="{FF2B5EF4-FFF2-40B4-BE49-F238E27FC236}">
                <a16:creationId xmlns:a16="http://schemas.microsoft.com/office/drawing/2014/main" id="{36A5921A-AE3C-32B0-3912-307D2DCA754E}"/>
              </a:ext>
            </a:extLst>
          </p:cNvPr>
          <p:cNvSpPr txBox="1"/>
          <p:nvPr/>
        </p:nvSpPr>
        <p:spPr>
          <a:xfrm>
            <a:off x="252703" y="1012743"/>
            <a:ext cx="2471836" cy="313415"/>
          </a:xfrm>
          <a:prstGeom prst="rect">
            <a:avLst/>
          </a:prstGeom>
          <a:solidFill>
            <a:srgbClr val="246A62"/>
          </a:solid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marR="0" lvl="2" algn="ctr" defTabSz="914400" rtl="0" eaLnBrk="1" fontAlgn="auto" latinLnBrk="0" hangingPunct="1">
              <a:lnSpc>
                <a:spcPct val="100000"/>
              </a:lnSpc>
              <a:spcBef>
                <a:spcPts val="0"/>
              </a:spcBef>
              <a:spcAft>
                <a:spcPts val="600"/>
              </a:spcAft>
              <a:buClrTx/>
              <a:buSzTx/>
              <a:tabLst>
                <a:tab pos="361950" algn="l"/>
              </a:tabLst>
              <a:defRPr/>
            </a:pPr>
            <a:r>
              <a:rPr kumimoji="0" lang="ja-JP" altLang="en-US" sz="1600" b="1" i="0" u="none" strike="noStrike" kern="1200" cap="none" spc="0" normalizeH="0" baseline="0" noProof="0">
                <a:ln>
                  <a:noFill/>
                </a:ln>
                <a:solidFill>
                  <a:schemeClr val="bg1"/>
                </a:solidFill>
                <a:effectLst/>
                <a:uLnTx/>
                <a:uFillTx/>
                <a:latin typeface="Avenir Next LT Pro"/>
                <a:ea typeface="Yu Gothic UI" panose="020B0500000000000000" pitchFamily="50" charset="-128"/>
                <a:cs typeface="+mn-cs"/>
              </a:rPr>
              <a:t>施策概要等</a:t>
            </a:r>
          </a:p>
        </p:txBody>
      </p:sp>
      <p:sp>
        <p:nvSpPr>
          <p:cNvPr id="49" name="テキスト ボックス 48">
            <a:extLst>
              <a:ext uri="{FF2B5EF4-FFF2-40B4-BE49-F238E27FC236}">
                <a16:creationId xmlns:a16="http://schemas.microsoft.com/office/drawing/2014/main" id="{1CC88559-C07D-A555-F617-BA0BCDB912EF}"/>
              </a:ext>
            </a:extLst>
          </p:cNvPr>
          <p:cNvSpPr txBox="1"/>
          <p:nvPr/>
        </p:nvSpPr>
        <p:spPr>
          <a:xfrm>
            <a:off x="252702" y="3321794"/>
            <a:ext cx="2439614" cy="307588"/>
          </a:xfrm>
          <a:prstGeom prst="rect">
            <a:avLst/>
          </a:prstGeom>
          <a:solidFill>
            <a:srgbClr val="246A62"/>
          </a:solid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marR="0" lvl="2" algn="ctr" defTabSz="914400" rtl="0" eaLnBrk="1" fontAlgn="auto" latinLnBrk="0" hangingPunct="1">
              <a:lnSpc>
                <a:spcPct val="100000"/>
              </a:lnSpc>
              <a:spcBef>
                <a:spcPts val="0"/>
              </a:spcBef>
              <a:spcAft>
                <a:spcPts val="600"/>
              </a:spcAft>
              <a:buClrTx/>
              <a:buSzTx/>
              <a:tabLst>
                <a:tab pos="361950" algn="l"/>
              </a:tabLst>
              <a:defRPr/>
            </a:pPr>
            <a:r>
              <a:rPr lang="ja-JP" altLang="en-US" sz="1600" b="1">
                <a:solidFill>
                  <a:schemeClr val="bg1"/>
                </a:solidFill>
                <a:latin typeface="Avenir Next LT Pro"/>
                <a:ea typeface="Yu Gothic UI" panose="020B0500000000000000" pitchFamily="50" charset="-128"/>
              </a:rPr>
              <a:t>取組実績等</a:t>
            </a:r>
            <a:endParaRPr kumimoji="0" lang="ja-JP" altLang="en-US" sz="1600" b="1" i="0" u="none" strike="noStrike" kern="1200" cap="none" spc="0" normalizeH="0" baseline="0" noProof="0">
              <a:ln>
                <a:noFill/>
              </a:ln>
              <a:solidFill>
                <a:schemeClr val="bg1"/>
              </a:solidFill>
              <a:effectLst/>
              <a:uLnTx/>
              <a:uFillTx/>
              <a:latin typeface="Avenir Next LT Pro"/>
              <a:ea typeface="Yu Gothic UI" panose="020B0500000000000000" pitchFamily="50" charset="-128"/>
              <a:cs typeface="+mn-cs"/>
            </a:endParaRPr>
          </a:p>
        </p:txBody>
      </p:sp>
      <p:sp>
        <p:nvSpPr>
          <p:cNvPr id="21" name="正方形/長方形 20">
            <a:extLst>
              <a:ext uri="{FF2B5EF4-FFF2-40B4-BE49-F238E27FC236}">
                <a16:creationId xmlns:a16="http://schemas.microsoft.com/office/drawing/2014/main" id="{F97954FF-36CB-356E-ACB2-607D1B458D87}"/>
              </a:ext>
            </a:extLst>
          </p:cNvPr>
          <p:cNvSpPr/>
          <p:nvPr/>
        </p:nvSpPr>
        <p:spPr>
          <a:xfrm>
            <a:off x="263356" y="3629381"/>
            <a:ext cx="9208208" cy="2830004"/>
          </a:xfrm>
          <a:prstGeom prst="rect">
            <a:avLst/>
          </a:prstGeom>
          <a:noFill/>
          <a:ln>
            <a:solidFill>
              <a:srgbClr val="246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スライド番号プレースホルダー 2">
            <a:extLst>
              <a:ext uri="{FF2B5EF4-FFF2-40B4-BE49-F238E27FC236}">
                <a16:creationId xmlns:a16="http://schemas.microsoft.com/office/drawing/2014/main" id="{1CD23011-8727-B392-155A-4CF969F81DF0}"/>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16</a:t>
            </a:fld>
            <a:endParaRPr kumimoji="1" lang="en-GB">
              <a:solidFill>
                <a:prstClr val="black">
                  <a:tint val="75000"/>
                </a:prstClr>
              </a:solidFill>
              <a:latin typeface="Avenir Next LT Pro"/>
              <a:ea typeface="Yu Gothic UI"/>
            </a:endParaRPr>
          </a:p>
        </p:txBody>
      </p:sp>
      <p:grpSp>
        <p:nvGrpSpPr>
          <p:cNvPr id="29" name="グループ化 28">
            <a:extLst>
              <a:ext uri="{FF2B5EF4-FFF2-40B4-BE49-F238E27FC236}">
                <a16:creationId xmlns:a16="http://schemas.microsoft.com/office/drawing/2014/main" id="{CE03C699-1DCE-4B16-6318-F9A07BD3F741}"/>
              </a:ext>
            </a:extLst>
          </p:cNvPr>
          <p:cNvGrpSpPr/>
          <p:nvPr/>
        </p:nvGrpSpPr>
        <p:grpSpPr>
          <a:xfrm>
            <a:off x="1337515" y="5237197"/>
            <a:ext cx="2471862" cy="913022"/>
            <a:chOff x="1115380" y="5791199"/>
            <a:chExt cx="2471862" cy="913022"/>
          </a:xfrm>
          <a:noFill/>
        </p:grpSpPr>
        <p:pic>
          <p:nvPicPr>
            <p:cNvPr id="3" name="図 2">
              <a:extLst>
                <a:ext uri="{FF2B5EF4-FFF2-40B4-BE49-F238E27FC236}">
                  <a16:creationId xmlns:a16="http://schemas.microsoft.com/office/drawing/2014/main" id="{7FAF53B9-5164-9B70-442A-008528A55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1390" y="5876245"/>
              <a:ext cx="658746" cy="476324"/>
            </a:xfrm>
            <a:prstGeom prst="rect">
              <a:avLst/>
            </a:prstGeom>
            <a:grpFill/>
          </p:spPr>
        </p:pic>
        <p:grpSp>
          <p:nvGrpSpPr>
            <p:cNvPr id="9" name="グループ化 8">
              <a:extLst>
                <a:ext uri="{FF2B5EF4-FFF2-40B4-BE49-F238E27FC236}">
                  <a16:creationId xmlns:a16="http://schemas.microsoft.com/office/drawing/2014/main" id="{5CA24DAA-99F5-A2A2-6836-6F4AD31A369B}"/>
                </a:ext>
              </a:extLst>
            </p:cNvPr>
            <p:cNvGrpSpPr/>
            <p:nvPr/>
          </p:nvGrpSpPr>
          <p:grpSpPr>
            <a:xfrm>
              <a:off x="1115380" y="5791199"/>
              <a:ext cx="1383775" cy="913022"/>
              <a:chOff x="760856" y="5182001"/>
              <a:chExt cx="1864290" cy="1195483"/>
            </a:xfrm>
            <a:grpFill/>
          </p:grpSpPr>
          <p:pic>
            <p:nvPicPr>
              <p:cNvPr id="17" name="図 16" descr="アイコン&#10;&#10;中程度の精度で自動的に生成された説明">
                <a:extLst>
                  <a:ext uri="{FF2B5EF4-FFF2-40B4-BE49-F238E27FC236}">
                    <a16:creationId xmlns:a16="http://schemas.microsoft.com/office/drawing/2014/main" id="{3131E0C8-899A-9724-075F-6C667414B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0856" y="5182001"/>
                <a:ext cx="835746" cy="835744"/>
              </a:xfrm>
              <a:prstGeom prst="rect">
                <a:avLst/>
              </a:prstGeom>
              <a:grpFill/>
            </p:spPr>
          </p:pic>
          <p:pic>
            <p:nvPicPr>
              <p:cNvPr id="18" name="図 17" descr="アイコン&#10;&#10;自動的に生成された説明">
                <a:extLst>
                  <a:ext uri="{FF2B5EF4-FFF2-40B4-BE49-F238E27FC236}">
                    <a16:creationId xmlns:a16="http://schemas.microsoft.com/office/drawing/2014/main" id="{84FF4711-7BFE-84D0-F415-0B414D2013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29080" y="5666150"/>
                <a:ext cx="535044" cy="535044"/>
              </a:xfrm>
              <a:prstGeom prst="rect">
                <a:avLst/>
              </a:prstGeom>
              <a:grpFill/>
            </p:spPr>
          </p:pic>
          <p:pic>
            <p:nvPicPr>
              <p:cNvPr id="19" name="図 18">
                <a:extLst>
                  <a:ext uri="{FF2B5EF4-FFF2-40B4-BE49-F238E27FC236}">
                    <a16:creationId xmlns:a16="http://schemas.microsoft.com/office/drawing/2014/main" id="{F2ADA8C7-1805-C912-BEEA-907B08B77A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1995136" y="5980216"/>
                <a:ext cx="630010" cy="397268"/>
              </a:xfrm>
              <a:prstGeom prst="rect">
                <a:avLst/>
              </a:prstGeom>
              <a:grpFill/>
            </p:spPr>
          </p:pic>
        </p:grpSp>
        <p:pic>
          <p:nvPicPr>
            <p:cNvPr id="28" name="図 27">
              <a:extLst>
                <a:ext uri="{FF2B5EF4-FFF2-40B4-BE49-F238E27FC236}">
                  <a16:creationId xmlns:a16="http://schemas.microsoft.com/office/drawing/2014/main" id="{52AA80E9-3596-39CB-9A20-441AB674A6B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24401" y="6071767"/>
              <a:ext cx="462841" cy="493442"/>
            </a:xfrm>
            <a:prstGeom prst="rect">
              <a:avLst/>
            </a:prstGeom>
            <a:grpFill/>
          </p:spPr>
        </p:pic>
      </p:grpSp>
      <p:sp>
        <p:nvSpPr>
          <p:cNvPr id="10" name="テキスト ボックス 9">
            <a:extLst>
              <a:ext uri="{FF2B5EF4-FFF2-40B4-BE49-F238E27FC236}">
                <a16:creationId xmlns:a16="http://schemas.microsoft.com/office/drawing/2014/main" id="{B96904A4-D327-F55D-60A2-B83AB446621C}"/>
              </a:ext>
            </a:extLst>
          </p:cNvPr>
          <p:cNvSpPr txBox="1"/>
          <p:nvPr/>
        </p:nvSpPr>
        <p:spPr>
          <a:xfrm>
            <a:off x="5050331" y="3736744"/>
            <a:ext cx="3246081"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a:latin typeface="Yu Gothic UI"/>
                <a:ea typeface="Yu Gothic UI"/>
              </a:rPr>
              <a:t>アクションプランで設定した</a:t>
            </a:r>
            <a:r>
              <a:rPr kumimoji="1" lang="en-US" altLang="ja-JP" sz="1200" b="1">
                <a:latin typeface="Yu Gothic UI"/>
                <a:ea typeface="Yu Gothic UI"/>
              </a:rPr>
              <a:t>KPI</a:t>
            </a:r>
            <a:r>
              <a:rPr kumimoji="1" lang="ja-JP" altLang="en-US" sz="1200" b="1">
                <a:latin typeface="Yu Gothic UI"/>
                <a:ea typeface="Yu Gothic UI"/>
              </a:rPr>
              <a:t>に基づく進捗管理</a:t>
            </a:r>
            <a:r>
              <a:rPr kumimoji="1" lang="ja-JP" altLang="en-US" sz="1200" b="1" i="0" u="none" strike="noStrike" kern="1200" cap="none" spc="0" normalizeH="0" baseline="0" noProof="0">
                <a:ln>
                  <a:noFill/>
                </a:ln>
                <a:effectLst/>
                <a:uLnTx/>
                <a:uFillTx/>
                <a:latin typeface="Yu Gothic UI"/>
                <a:ea typeface="Yu Gothic UI"/>
              </a:rPr>
              <a:t>期間</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sp>
        <p:nvSpPr>
          <p:cNvPr id="31" name="テキスト ボックス 30">
            <a:extLst>
              <a:ext uri="{FF2B5EF4-FFF2-40B4-BE49-F238E27FC236}">
                <a16:creationId xmlns:a16="http://schemas.microsoft.com/office/drawing/2014/main" id="{D0C6E965-F5BA-049F-E1F2-122F00FAF826}"/>
              </a:ext>
            </a:extLst>
          </p:cNvPr>
          <p:cNvSpPr txBox="1"/>
          <p:nvPr/>
        </p:nvSpPr>
        <p:spPr>
          <a:xfrm>
            <a:off x="268490" y="225922"/>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システム刷新計画の推進</a:t>
            </a:r>
          </a:p>
        </p:txBody>
      </p:sp>
    </p:spTree>
    <p:extLst>
      <p:ext uri="{BB962C8B-B14F-4D97-AF65-F5344CB8AC3E}">
        <p14:creationId xmlns:p14="http://schemas.microsoft.com/office/powerpoint/2010/main" val="117996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17042F-B838-4CF5-9BA2-ACE084CDCF4C}"/>
              </a:ext>
            </a:extLst>
          </p:cNvPr>
          <p:cNvSpPr/>
          <p:nvPr/>
        </p:nvSpPr>
        <p:spPr>
          <a:xfrm>
            <a:off x="0" y="80433"/>
            <a:ext cx="4960724" cy="6709834"/>
          </a:xfrm>
          <a:prstGeom prst="rect">
            <a:avLst/>
          </a:prstGeom>
          <a:solidFill>
            <a:srgbClr val="008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endParaRPr>
          </a:p>
        </p:txBody>
      </p:sp>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xfrm>
            <a:off x="452437" y="739881"/>
            <a:ext cx="4205287" cy="1252808"/>
          </a:xfrm>
        </p:spPr>
        <p:txBody>
          <a:bodyPr/>
          <a:lstStyle/>
          <a:p>
            <a:r>
              <a:rPr lang="en-US" altLang="ja-JP" spc="300">
                <a:ln w="9525">
                  <a:solidFill>
                    <a:schemeClr val="bg1"/>
                  </a:solidFill>
                </a:ln>
                <a:solidFill>
                  <a:schemeClr val="bg1"/>
                </a:solidFill>
              </a:rPr>
              <a:t>DX</a:t>
            </a:r>
            <a:r>
              <a:rPr lang="ja-JP" altLang="en-US" spc="300">
                <a:ln w="9525">
                  <a:solidFill>
                    <a:schemeClr val="bg1"/>
                  </a:solidFill>
                </a:ln>
                <a:solidFill>
                  <a:schemeClr val="bg1"/>
                </a:solidFill>
              </a:rPr>
              <a:t>を推進する</a:t>
            </a:r>
            <a:br>
              <a:rPr lang="en-US" altLang="ja-JP" spc="300">
                <a:ln w="9525">
                  <a:solidFill>
                    <a:schemeClr val="bg1"/>
                  </a:solidFill>
                </a:ln>
                <a:solidFill>
                  <a:schemeClr val="bg1"/>
                </a:solidFill>
              </a:rPr>
            </a:br>
            <a:r>
              <a:rPr lang="ja-JP" altLang="en-US" spc="300">
                <a:ln w="9525">
                  <a:solidFill>
                    <a:schemeClr val="bg1"/>
                  </a:solidFill>
                </a:ln>
                <a:solidFill>
                  <a:schemeClr val="bg1"/>
                </a:solidFill>
              </a:rPr>
              <a:t>仕組みづくり</a:t>
            </a:r>
          </a:p>
        </p:txBody>
      </p:sp>
      <p:pic>
        <p:nvPicPr>
          <p:cNvPr id="46" name="Picture 2">
            <a:extLst>
              <a:ext uri="{FF2B5EF4-FFF2-40B4-BE49-F238E27FC236}">
                <a16:creationId xmlns:a16="http://schemas.microsoft.com/office/drawing/2014/main" id="{7E44E25F-9ED3-80FA-BDFA-8700F056DC32}"/>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917810" y="3924853"/>
            <a:ext cx="3003081" cy="2546717"/>
          </a:xfrm>
          <a:prstGeom prst="rect">
            <a:avLst/>
          </a:prstGeom>
          <a:solidFill>
            <a:srgbClr val="008E7D"/>
          </a:solidFill>
        </p:spPr>
      </p:pic>
      <p:sp>
        <p:nvSpPr>
          <p:cNvPr id="6" name="正方形/長方形 5">
            <a:extLst>
              <a:ext uri="{FF2B5EF4-FFF2-40B4-BE49-F238E27FC236}">
                <a16:creationId xmlns:a16="http://schemas.microsoft.com/office/drawing/2014/main" id="{56AE1FEC-AC29-8B2B-3A80-191F5F4292E0}"/>
              </a:ext>
            </a:extLst>
          </p:cNvPr>
          <p:cNvSpPr/>
          <p:nvPr/>
        </p:nvSpPr>
        <p:spPr>
          <a:xfrm>
            <a:off x="5287079" y="679402"/>
            <a:ext cx="4166484" cy="2343198"/>
          </a:xfrm>
          <a:prstGeom prst="rect">
            <a:avLst/>
          </a:prstGeom>
          <a:noFill/>
          <a:ln w="9525" cap="flat" cmpd="sng" algn="ctr">
            <a:noFill/>
            <a:prstDash val="solid"/>
          </a:ln>
          <a:effectLst/>
        </p:spPr>
        <p:txBody>
          <a:bodyPr lIns="36000" tIns="36000" rIns="36000" bIns="36000" rtlCol="0" anchor="t">
            <a:noAutofit/>
          </a:bodyPr>
          <a:lstStyle/>
          <a:p>
            <a:pPr marL="0" lvl="2">
              <a:lnSpc>
                <a:spcPts val="1400"/>
              </a:lnSpc>
              <a:spcAft>
                <a:spcPts val="600"/>
              </a:spcAft>
              <a:tabLst>
                <a:tab pos="361950" algn="l"/>
              </a:tabLst>
              <a:defRPr/>
            </a:pPr>
            <a:r>
              <a:rPr kumimoji="1" lang="en-US" altLang="ja-JP" sz="1100">
                <a:solidFill>
                  <a:srgbClr val="000000"/>
                </a:solidFill>
                <a:latin typeface="Yu Gothic UI" panose="020B0500000000000000" pitchFamily="50" charset="-128"/>
                <a:ea typeface="Yu Gothic UI" panose="020B0500000000000000" pitchFamily="50" charset="-128"/>
              </a:rPr>
              <a:t>DX</a:t>
            </a:r>
            <a:r>
              <a:rPr kumimoji="1" lang="ja-JP" altLang="en-US" sz="1100">
                <a:solidFill>
                  <a:srgbClr val="000000"/>
                </a:solidFill>
                <a:latin typeface="Yu Gothic UI" panose="020B0500000000000000" pitchFamily="50" charset="-128"/>
                <a:ea typeface="Yu Gothic UI" panose="020B0500000000000000" pitchFamily="50" charset="-128"/>
              </a:rPr>
              <a:t>は、あらゆる行政分野・施策で進めていくものであることから、各々の</a:t>
            </a:r>
            <a:br>
              <a:rPr kumimoji="1" lang="en-US" altLang="ja-JP" sz="1100">
                <a:solidFill>
                  <a:srgbClr val="000000"/>
                </a:solidFill>
                <a:latin typeface="Yu Gothic UI" panose="020B0500000000000000" pitchFamily="50" charset="-128"/>
                <a:ea typeface="Yu Gothic UI" panose="020B0500000000000000" pitchFamily="50" charset="-128"/>
              </a:rPr>
            </a:br>
            <a:r>
              <a:rPr kumimoji="1" lang="ja-JP" altLang="en-US" sz="1100">
                <a:solidFill>
                  <a:srgbClr val="000000"/>
                </a:solidFill>
                <a:latin typeface="Yu Gothic UI" panose="020B0500000000000000" pitchFamily="50" charset="-128"/>
                <a:ea typeface="Yu Gothic UI" panose="020B0500000000000000" pitchFamily="50" charset="-128"/>
              </a:rPr>
              <a:t>事業を所管する各部局が主体となって積極的に取り組む必要があります。</a:t>
            </a:r>
            <a:endParaRPr kumimoji="1" lang="en-US" altLang="ja-JP" sz="1100">
              <a:solidFill>
                <a:srgbClr val="000000"/>
              </a:solidFill>
              <a:latin typeface="Yu Gothic UI" panose="020B0500000000000000" pitchFamily="50" charset="-128"/>
              <a:ea typeface="Yu Gothic UI" panose="020B0500000000000000" pitchFamily="50" charset="-128"/>
            </a:endParaRPr>
          </a:p>
          <a:p>
            <a:pPr marL="0" lvl="2">
              <a:lnSpc>
                <a:spcPts val="1400"/>
              </a:lnSpc>
              <a:spcAft>
                <a:spcPts val="600"/>
              </a:spcAft>
              <a:tabLst>
                <a:tab pos="361950" algn="l"/>
              </a:tabLst>
              <a:defRPr/>
            </a:pPr>
            <a:r>
              <a:rPr kumimoji="1" lang="ja-JP" altLang="en-US" sz="1100">
                <a:solidFill>
                  <a:srgbClr val="000000"/>
                </a:solidFill>
                <a:latin typeface="Yu Gothic UI" panose="020B0500000000000000" pitchFamily="50" charset="-128"/>
                <a:ea typeface="Yu Gothic UI" panose="020B0500000000000000" pitchFamily="50" charset="-128"/>
              </a:rPr>
              <a:t>そのためにも、デジタル統括室の役割として、各部局の取組への企画構想段階</a:t>
            </a:r>
            <a:r>
              <a:rPr kumimoji="1" lang="ja-JP" altLang="en-US" sz="1100">
                <a:latin typeface="Yu Gothic UI" panose="020B0500000000000000" pitchFamily="50" charset="-128"/>
                <a:ea typeface="Yu Gothic UI" panose="020B0500000000000000" pitchFamily="50" charset="-128"/>
              </a:rPr>
              <a:t>からの支援、</a:t>
            </a:r>
            <a:r>
              <a:rPr kumimoji="1" lang="en-US" altLang="ja-JP" sz="1100">
                <a:latin typeface="Yu Gothic UI" panose="020B0500000000000000" pitchFamily="50" charset="-128"/>
                <a:ea typeface="Yu Gothic UI" panose="020B0500000000000000" pitchFamily="50" charset="-128"/>
              </a:rPr>
              <a:t>DX</a:t>
            </a:r>
            <a:r>
              <a:rPr kumimoji="1" lang="ja-JP" altLang="en-US" sz="1100">
                <a:latin typeface="Yu Gothic UI" panose="020B0500000000000000" pitchFamily="50" charset="-128"/>
                <a:ea typeface="Yu Gothic UI" panose="020B0500000000000000" pitchFamily="50" charset="-128"/>
              </a:rPr>
              <a:t>人材の育成、民間事業者と共同での調査研究など全市的な</a:t>
            </a:r>
            <a:r>
              <a:rPr kumimoji="1" lang="en-US" altLang="ja-JP" sz="1100">
                <a:latin typeface="Yu Gothic UI" panose="020B0500000000000000" pitchFamily="50" charset="-128"/>
                <a:ea typeface="Yu Gothic UI" panose="020B0500000000000000" pitchFamily="50" charset="-128"/>
              </a:rPr>
              <a:t>DX</a:t>
            </a:r>
            <a:r>
              <a:rPr kumimoji="1" lang="ja-JP" altLang="en-US" sz="1100">
                <a:latin typeface="Yu Gothic UI" panose="020B0500000000000000" pitchFamily="50" charset="-128"/>
                <a:ea typeface="Yu Gothic UI" panose="020B0500000000000000" pitchFamily="50" charset="-128"/>
              </a:rPr>
              <a:t>推進に向けガバナンスの充実を図り、</a:t>
            </a:r>
            <a:r>
              <a:rPr lang="ja-JP" altLang="en-US" sz="1100">
                <a:latin typeface="Yu Gothic UI" panose="020B0500000000000000" pitchFamily="50" charset="-128"/>
                <a:ea typeface="Yu Gothic UI" panose="020B0500000000000000" pitchFamily="50" charset="-128"/>
              </a:rPr>
              <a:t>取組を推進していきます。</a:t>
            </a:r>
            <a:endParaRPr lang="en-US" altLang="ja-JP" sz="1100">
              <a:latin typeface="Yu Gothic UI" panose="020B0500000000000000" pitchFamily="50" charset="-128"/>
              <a:ea typeface="Yu Gothic UI" panose="020B0500000000000000" pitchFamily="50" charset="-128"/>
            </a:endParaRPr>
          </a:p>
        </p:txBody>
      </p:sp>
      <p:sp>
        <p:nvSpPr>
          <p:cNvPr id="5" name="スライド番号プレースホルダー 2">
            <a:extLst>
              <a:ext uri="{FF2B5EF4-FFF2-40B4-BE49-F238E27FC236}">
                <a16:creationId xmlns:a16="http://schemas.microsoft.com/office/drawing/2014/main" id="{81C6A4B8-F8F7-74DA-84DB-40F590160918}"/>
              </a:ext>
            </a:extLst>
          </p:cNvPr>
          <p:cNvSpPr>
            <a:spLocks noGrp="1"/>
          </p:cNvSpPr>
          <p:nvPr>
            <p:ph type="sldNum" sz="quarter" idx="4"/>
          </p:nvPr>
        </p:nvSpPr>
        <p:spPr>
          <a:xfrm>
            <a:off x="7595919" y="6497847"/>
            <a:ext cx="2228850" cy="206375"/>
          </a:xfrm>
        </p:spPr>
        <p:txBody>
          <a:bodyPr/>
          <a:lstStyle/>
          <a:p>
            <a:fld id="{15E707BA-883C-4D78-8419-4B7DEB3F4E9F}" type="slidenum">
              <a:rPr kumimoji="1" lang="en-GB" sz="1200" smtClean="0">
                <a:latin typeface="Yu Gothic UI" panose="020B0500000000000000" pitchFamily="50" charset="-128"/>
                <a:ea typeface="Yu Gothic UI" panose="020B0500000000000000" pitchFamily="50" charset="-128"/>
              </a:rPr>
              <a:t>17</a:t>
            </a:fld>
            <a:endParaRPr kumimoji="1" lang="en-GB" sz="1200">
              <a:latin typeface="Yu Gothic UI" panose="020B0500000000000000" pitchFamily="50" charset="-128"/>
              <a:ea typeface="Yu Gothic UI" panose="020B0500000000000000" pitchFamily="50" charset="-128"/>
            </a:endParaRPr>
          </a:p>
        </p:txBody>
      </p:sp>
      <p:sp>
        <p:nvSpPr>
          <p:cNvPr id="3" name="フリーフォーム: 図形 2">
            <a:extLst>
              <a:ext uri="{FF2B5EF4-FFF2-40B4-BE49-F238E27FC236}">
                <a16:creationId xmlns:a16="http://schemas.microsoft.com/office/drawing/2014/main" id="{CCE642E9-B6C7-557F-C25B-B26844CFB6B0}"/>
              </a:ext>
            </a:extLst>
          </p:cNvPr>
          <p:cNvSpPr/>
          <p:nvPr/>
        </p:nvSpPr>
        <p:spPr>
          <a:xfrm>
            <a:off x="6075018" y="3979259"/>
            <a:ext cx="1419999" cy="1588453"/>
          </a:xfrm>
          <a:custGeom>
            <a:avLst/>
            <a:gdLst>
              <a:gd name="connsiteX0" fmla="*/ 1266888 w 1419999"/>
              <a:gd name="connsiteY0" fmla="*/ 794227 h 1588453"/>
              <a:gd name="connsiteX1" fmla="*/ 1420000 w 1419999"/>
              <a:gd name="connsiteY1" fmla="*/ 305061 h 1588453"/>
              <a:gd name="connsiteX2" fmla="*/ 794304 w 1419999"/>
              <a:gd name="connsiteY2" fmla="*/ 0 h 1588453"/>
              <a:gd name="connsiteX3" fmla="*/ 0 w 1419999"/>
              <a:gd name="connsiteY3" fmla="*/ 794227 h 1588453"/>
              <a:gd name="connsiteX4" fmla="*/ 794227 w 1419999"/>
              <a:gd name="connsiteY4" fmla="*/ 1588454 h 1588453"/>
              <a:gd name="connsiteX5" fmla="*/ 1419922 w 1419999"/>
              <a:gd name="connsiteY5" fmla="*/ 1283393 h 1588453"/>
              <a:gd name="connsiteX6" fmla="*/ 1266811 w 1419999"/>
              <a:gd name="connsiteY6" fmla="*/ 794227 h 158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9999" h="1588453">
                <a:moveTo>
                  <a:pt x="1266888" y="794227"/>
                </a:moveTo>
                <a:cubicBezTo>
                  <a:pt x="1266888" y="612601"/>
                  <a:pt x="1323530" y="443992"/>
                  <a:pt x="1420000" y="305061"/>
                </a:cubicBezTo>
                <a:cubicBezTo>
                  <a:pt x="1274637" y="119405"/>
                  <a:pt x="1048379" y="0"/>
                  <a:pt x="794304" y="0"/>
                </a:cubicBezTo>
                <a:cubicBezTo>
                  <a:pt x="355581" y="0"/>
                  <a:pt x="0" y="355581"/>
                  <a:pt x="0" y="794227"/>
                </a:cubicBezTo>
                <a:cubicBezTo>
                  <a:pt x="0" y="1232872"/>
                  <a:pt x="355581" y="1588454"/>
                  <a:pt x="794227" y="1588454"/>
                </a:cubicBezTo>
                <a:cubicBezTo>
                  <a:pt x="1048302" y="1588454"/>
                  <a:pt x="1274559" y="1469126"/>
                  <a:pt x="1419922" y="1283393"/>
                </a:cubicBezTo>
                <a:cubicBezTo>
                  <a:pt x="1323453" y="1144384"/>
                  <a:pt x="1266811" y="975775"/>
                  <a:pt x="1266811" y="794227"/>
                </a:cubicBezTo>
                <a:close/>
              </a:path>
            </a:pathLst>
          </a:custGeom>
          <a:solidFill>
            <a:srgbClr val="19AF96"/>
          </a:solidFill>
          <a:ln w="7731" cap="flat">
            <a:noFill/>
            <a:prstDash val="solid"/>
            <a:miter/>
          </a:ln>
        </p:spPr>
        <p:txBody>
          <a:bodyPr rtlCol="0" anchor="ctr"/>
          <a:lstStyle/>
          <a:p>
            <a:endParaRPr lang="ja-JP" altLang="en-US"/>
          </a:p>
        </p:txBody>
      </p:sp>
      <p:sp>
        <p:nvSpPr>
          <p:cNvPr id="8" name="フリーフォーム: 図形 7">
            <a:extLst>
              <a:ext uri="{FF2B5EF4-FFF2-40B4-BE49-F238E27FC236}">
                <a16:creationId xmlns:a16="http://schemas.microsoft.com/office/drawing/2014/main" id="{6E8FC2BE-8B61-69D7-E765-D7E3DB47E81E}"/>
              </a:ext>
            </a:extLst>
          </p:cNvPr>
          <p:cNvSpPr/>
          <p:nvPr/>
        </p:nvSpPr>
        <p:spPr>
          <a:xfrm>
            <a:off x="7407846" y="3989642"/>
            <a:ext cx="1588453" cy="1577992"/>
          </a:xfrm>
          <a:custGeom>
            <a:avLst/>
            <a:gdLst>
              <a:gd name="connsiteX0" fmla="*/ 923008 w 1588453"/>
              <a:gd name="connsiteY0" fmla="*/ 78 h 1577992"/>
              <a:gd name="connsiteX1" fmla="*/ 145208 w 1588453"/>
              <a:gd name="connsiteY1" fmla="*/ 493273 h 1577992"/>
              <a:gd name="connsiteX2" fmla="*/ 56642 w 1588453"/>
              <a:gd name="connsiteY2" fmla="*/ 488701 h 1577992"/>
              <a:gd name="connsiteX3" fmla="*/ 0 w 1588453"/>
              <a:gd name="connsiteY3" fmla="*/ 783766 h 1577992"/>
              <a:gd name="connsiteX4" fmla="*/ 794227 w 1588453"/>
              <a:gd name="connsiteY4" fmla="*/ 1577993 h 1577992"/>
              <a:gd name="connsiteX5" fmla="*/ 1588453 w 1588453"/>
              <a:gd name="connsiteY5" fmla="*/ 783766 h 1577992"/>
              <a:gd name="connsiteX6" fmla="*/ 923085 w 1588453"/>
              <a:gd name="connsiteY6" fmla="*/ 0 h 157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453" h="1577992">
                <a:moveTo>
                  <a:pt x="923008" y="78"/>
                </a:moveTo>
                <a:cubicBezTo>
                  <a:pt x="785083" y="291346"/>
                  <a:pt x="488314" y="493273"/>
                  <a:pt x="145208" y="493273"/>
                </a:cubicBezTo>
                <a:cubicBezTo>
                  <a:pt x="115298" y="493273"/>
                  <a:pt x="85777" y="491723"/>
                  <a:pt x="56642" y="488701"/>
                </a:cubicBezTo>
                <a:cubicBezTo>
                  <a:pt x="20146" y="579902"/>
                  <a:pt x="0" y="679471"/>
                  <a:pt x="0" y="783766"/>
                </a:cubicBezTo>
                <a:cubicBezTo>
                  <a:pt x="0" y="1222412"/>
                  <a:pt x="355581" y="1577993"/>
                  <a:pt x="794227" y="1577993"/>
                </a:cubicBezTo>
                <a:cubicBezTo>
                  <a:pt x="1232872" y="1577993"/>
                  <a:pt x="1588453" y="1222412"/>
                  <a:pt x="1588453" y="783766"/>
                </a:cubicBezTo>
                <a:cubicBezTo>
                  <a:pt x="1588453" y="388977"/>
                  <a:pt x="1300440" y="61524"/>
                  <a:pt x="923085" y="0"/>
                </a:cubicBezTo>
                <a:close/>
              </a:path>
            </a:pathLst>
          </a:custGeom>
          <a:solidFill>
            <a:srgbClr val="19AF96"/>
          </a:solidFill>
          <a:ln w="7731" cap="flat">
            <a:noFill/>
            <a:prstDash val="solid"/>
            <a:miter/>
          </a:ln>
        </p:spPr>
        <p:txBody>
          <a:bodyPr rtlCol="0" anchor="ctr"/>
          <a:lstStyle/>
          <a:p>
            <a:endParaRPr lang="ja-JP" altLang="en-US"/>
          </a:p>
        </p:txBody>
      </p:sp>
      <p:sp>
        <p:nvSpPr>
          <p:cNvPr id="9" name="フリーフォーム: 図形 8">
            <a:extLst>
              <a:ext uri="{FF2B5EF4-FFF2-40B4-BE49-F238E27FC236}">
                <a16:creationId xmlns:a16="http://schemas.microsoft.com/office/drawing/2014/main" id="{DECA0DD6-A002-4B44-A35C-16D4697DAD34}"/>
              </a:ext>
            </a:extLst>
          </p:cNvPr>
          <p:cNvSpPr/>
          <p:nvPr/>
        </p:nvSpPr>
        <p:spPr>
          <a:xfrm>
            <a:off x="6758750" y="2828599"/>
            <a:ext cx="1588453" cy="1582642"/>
          </a:xfrm>
          <a:custGeom>
            <a:avLst/>
            <a:gdLst>
              <a:gd name="connsiteX0" fmla="*/ 794227 w 1588453"/>
              <a:gd name="connsiteY0" fmla="*/ 0 h 1582642"/>
              <a:gd name="connsiteX1" fmla="*/ 0 w 1588453"/>
              <a:gd name="connsiteY1" fmla="*/ 794227 h 1582642"/>
              <a:gd name="connsiteX2" fmla="*/ 55557 w 1588453"/>
              <a:gd name="connsiteY2" fmla="*/ 1086580 h 1582642"/>
              <a:gd name="connsiteX3" fmla="*/ 110494 w 1588453"/>
              <a:gd name="connsiteY3" fmla="*/ 1084798 h 1582642"/>
              <a:gd name="connsiteX4" fmla="*/ 890464 w 1588453"/>
              <a:gd name="connsiteY4" fmla="*/ 1582642 h 1582642"/>
              <a:gd name="connsiteX5" fmla="*/ 1588453 w 1588453"/>
              <a:gd name="connsiteY5" fmla="*/ 794227 h 1582642"/>
              <a:gd name="connsiteX6" fmla="*/ 794227 w 1588453"/>
              <a:gd name="connsiteY6" fmla="*/ 0 h 158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453" h="1582642">
                <a:moveTo>
                  <a:pt x="794227" y="0"/>
                </a:moveTo>
                <a:cubicBezTo>
                  <a:pt x="355581" y="0"/>
                  <a:pt x="0" y="355581"/>
                  <a:pt x="0" y="794227"/>
                </a:cubicBezTo>
                <a:cubicBezTo>
                  <a:pt x="0" y="897438"/>
                  <a:pt x="19681" y="996077"/>
                  <a:pt x="55557" y="1086580"/>
                </a:cubicBezTo>
                <a:cubicBezTo>
                  <a:pt x="73766" y="1085417"/>
                  <a:pt x="92053" y="1084798"/>
                  <a:pt x="110494" y="1084798"/>
                </a:cubicBezTo>
                <a:cubicBezTo>
                  <a:pt x="455382" y="1084798"/>
                  <a:pt x="753547" y="1288894"/>
                  <a:pt x="890464" y="1582642"/>
                </a:cubicBezTo>
                <a:cubicBezTo>
                  <a:pt x="1283703" y="1535143"/>
                  <a:pt x="1588453" y="1200329"/>
                  <a:pt x="1588453" y="794227"/>
                </a:cubicBezTo>
                <a:cubicBezTo>
                  <a:pt x="1588453" y="355581"/>
                  <a:pt x="1232872" y="0"/>
                  <a:pt x="794227" y="0"/>
                </a:cubicBezTo>
                <a:close/>
              </a:path>
            </a:pathLst>
          </a:custGeom>
          <a:solidFill>
            <a:srgbClr val="19AF96"/>
          </a:solidFill>
          <a:ln w="7731" cap="flat">
            <a:noFill/>
            <a:prstDash val="solid"/>
            <a:miter/>
          </a:ln>
        </p:spPr>
        <p:txBody>
          <a:bodyPr rtlCol="0" anchor="ctr"/>
          <a:lstStyle/>
          <a:p>
            <a:endParaRPr lang="ja-JP" altLang="en-US"/>
          </a:p>
        </p:txBody>
      </p:sp>
      <p:sp>
        <p:nvSpPr>
          <p:cNvPr id="10" name="角丸四角形 38">
            <a:extLst>
              <a:ext uri="{FF2B5EF4-FFF2-40B4-BE49-F238E27FC236}">
                <a16:creationId xmlns:a16="http://schemas.microsoft.com/office/drawing/2014/main" id="{43097097-069B-6E55-F2AE-3BD85178014D}"/>
              </a:ext>
            </a:extLst>
          </p:cNvPr>
          <p:cNvSpPr/>
          <p:nvPr/>
        </p:nvSpPr>
        <p:spPr>
          <a:xfrm>
            <a:off x="6113006" y="4859631"/>
            <a:ext cx="1431364" cy="40583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50" normalizeH="0" baseline="0" noProof="0">
                <a:ln>
                  <a:noFill/>
                </a:ln>
                <a:solidFill>
                  <a:prstClr val="white"/>
                </a:solidFill>
                <a:effectLst/>
                <a:uLnTx/>
                <a:uFillTx/>
                <a:latin typeface="Avenir Next LT Pro Demi"/>
                <a:ea typeface="Yu Gothic UI" panose="020B0500000000000000" pitchFamily="50" charset="-128"/>
                <a:cs typeface="+mn-cs"/>
              </a:rPr>
              <a:t>都市・まち</a:t>
            </a:r>
            <a:r>
              <a:rPr kumimoji="1" lang="en-US" altLang="ja-JP" sz="1400" b="1" i="0" u="none" strike="noStrike" kern="1200" cap="none" spc="-50" normalizeH="0" baseline="0" noProof="0">
                <a:ln>
                  <a:noFill/>
                </a:ln>
                <a:solidFill>
                  <a:prstClr val="white"/>
                </a:solidFill>
                <a:effectLst/>
                <a:uLnTx/>
                <a:uFillTx/>
                <a:latin typeface="Avenir Next LT Pro Demi"/>
                <a:ea typeface="Yu Gothic UI" panose="020B0500000000000000" pitchFamily="50" charset="-128"/>
                <a:cs typeface="+mn-cs"/>
              </a:rPr>
              <a:t>DX</a:t>
            </a:r>
            <a:endParaRPr kumimoji="1" lang="en-US" altLang="ja-JP" sz="1400" b="0" i="0" u="none" strike="noStrike" kern="1200" cap="none" spc="-50" normalizeH="0" baseline="0" noProof="0">
              <a:ln>
                <a:noFill/>
              </a:ln>
              <a:solidFill>
                <a:prstClr val="white"/>
              </a:solidFill>
              <a:effectLst/>
              <a:uLnTx/>
              <a:uFillTx/>
              <a:latin typeface="Avenir Next LT Pro Demi"/>
              <a:ea typeface="Yu Gothic UI" panose="020B0500000000000000" pitchFamily="50" charset="-128"/>
              <a:cs typeface="+mn-cs"/>
            </a:endParaRPr>
          </a:p>
        </p:txBody>
      </p:sp>
      <p:sp>
        <p:nvSpPr>
          <p:cNvPr id="11" name="角丸四角形 37">
            <a:extLst>
              <a:ext uri="{FF2B5EF4-FFF2-40B4-BE49-F238E27FC236}">
                <a16:creationId xmlns:a16="http://schemas.microsoft.com/office/drawing/2014/main" id="{D1FE2550-9586-10FD-0CED-FA41F42FE5C4}"/>
              </a:ext>
            </a:extLst>
          </p:cNvPr>
          <p:cNvSpPr/>
          <p:nvPr/>
        </p:nvSpPr>
        <p:spPr>
          <a:xfrm>
            <a:off x="7706523" y="4872550"/>
            <a:ext cx="946707" cy="39182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行政</a:t>
            </a:r>
            <a:r>
              <a:rPr kumimoji="1" lang="en-US" altLang="ja-JP"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DX</a:t>
            </a:r>
          </a:p>
        </p:txBody>
      </p:sp>
      <p:sp>
        <p:nvSpPr>
          <p:cNvPr id="12" name="角丸四角形 36">
            <a:extLst>
              <a:ext uri="{FF2B5EF4-FFF2-40B4-BE49-F238E27FC236}">
                <a16:creationId xmlns:a16="http://schemas.microsoft.com/office/drawing/2014/main" id="{29FA9F34-6B62-94A3-DDB7-8BF3A8AEB7A3}"/>
              </a:ext>
            </a:extLst>
          </p:cNvPr>
          <p:cNvSpPr/>
          <p:nvPr/>
        </p:nvSpPr>
        <p:spPr>
          <a:xfrm>
            <a:off x="6903288" y="3680003"/>
            <a:ext cx="1264665" cy="33247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サービス</a:t>
            </a:r>
            <a:r>
              <a:rPr kumimoji="1" lang="en-US" altLang="ja-JP"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DX</a:t>
            </a:r>
            <a:endParaRPr kumimoji="1" lang="en-US" altLang="ja-JP" sz="1400" b="0"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endParaRPr>
          </a:p>
        </p:txBody>
      </p:sp>
      <p:pic>
        <p:nvPicPr>
          <p:cNvPr id="13" name="図 12" descr="アイコン&#10;&#10;自動的に生成された説明">
            <a:extLst>
              <a:ext uri="{FF2B5EF4-FFF2-40B4-BE49-F238E27FC236}">
                <a16:creationId xmlns:a16="http://schemas.microsoft.com/office/drawing/2014/main" id="{AAECD0EA-99B1-1FCF-ECB5-E6D052023F8F}"/>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242811" y="3117624"/>
            <a:ext cx="585618" cy="585618"/>
          </a:xfrm>
          <a:prstGeom prst="rect">
            <a:avLst/>
          </a:prstGeom>
          <a:noFill/>
          <a:ln>
            <a:noFill/>
          </a:ln>
        </p:spPr>
      </p:pic>
      <p:pic>
        <p:nvPicPr>
          <p:cNvPr id="14" name="図 13" descr="QR コード&#10;&#10;自動的に生成された説明">
            <a:extLst>
              <a:ext uri="{FF2B5EF4-FFF2-40B4-BE49-F238E27FC236}">
                <a16:creationId xmlns:a16="http://schemas.microsoft.com/office/drawing/2014/main" id="{64ED7578-3A35-F760-071B-094870A903B9}"/>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533856" y="4280390"/>
            <a:ext cx="589664" cy="590510"/>
          </a:xfrm>
          <a:prstGeom prst="rect">
            <a:avLst/>
          </a:prstGeom>
        </p:spPr>
      </p:pic>
      <p:pic>
        <p:nvPicPr>
          <p:cNvPr id="15" name="図 14" descr="アイコン&#10;&#10;自動的に生成された説明">
            <a:extLst>
              <a:ext uri="{FF2B5EF4-FFF2-40B4-BE49-F238E27FC236}">
                <a16:creationId xmlns:a16="http://schemas.microsoft.com/office/drawing/2014/main" id="{EEE9D44F-595C-037E-63F5-0AC65F311E67}"/>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866751" y="4355041"/>
            <a:ext cx="626252" cy="514773"/>
          </a:xfrm>
          <a:prstGeom prst="rect">
            <a:avLst/>
          </a:prstGeom>
        </p:spPr>
      </p:pic>
    </p:spTree>
    <p:extLst>
      <p:ext uri="{BB962C8B-B14F-4D97-AF65-F5344CB8AC3E}">
        <p14:creationId xmlns:p14="http://schemas.microsoft.com/office/powerpoint/2010/main" val="1669973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a:extLst>
              <a:ext uri="{FF2B5EF4-FFF2-40B4-BE49-F238E27FC236}">
                <a16:creationId xmlns:a16="http://schemas.microsoft.com/office/drawing/2014/main" id="{8395BF3E-4B82-A6BD-B53D-9C5955CE6642}"/>
              </a:ext>
            </a:extLst>
          </p:cNvPr>
          <p:cNvSpPr/>
          <p:nvPr/>
        </p:nvSpPr>
        <p:spPr>
          <a:xfrm>
            <a:off x="263356" y="1326159"/>
            <a:ext cx="9208208" cy="1776346"/>
          </a:xfrm>
          <a:prstGeom prst="rect">
            <a:avLst/>
          </a:prstGeom>
          <a:noFill/>
          <a:ln>
            <a:solidFill>
              <a:srgbClr val="246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246A62"/>
          </a:solidFill>
          <a:ln w="9525" cap="flat" cmpd="sng" algn="ctr">
            <a:solidFill>
              <a:srgbClr val="246A62"/>
            </a:solid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r>
              <a:rPr kumimoji="1" lang="ja-JP" altLang="en-US" sz="1100" b="1" kern="0">
                <a:solidFill>
                  <a:srgbClr val="FFFFFF"/>
                </a:solidFill>
                <a:latin typeface="Yu Gothic UI" panose="020B0500000000000000" pitchFamily="50" charset="-128"/>
                <a:ea typeface="Yu Gothic UI" panose="020B0500000000000000" pitchFamily="50" charset="-128"/>
              </a:rPr>
              <a:t>を推進する仕組みづくり</a:t>
            </a:r>
            <a:endParaRPr kumimoji="1" lang="en-US" altLang="ja-JP" sz="1100" b="1" kern="0">
              <a:solidFill>
                <a:srgbClr val="FFFFFF"/>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19444" y="180395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99042" y="139963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77204" y="1803950"/>
            <a:ext cx="972000" cy="597632"/>
          </a:xfrm>
          <a:prstGeom prst="rect">
            <a:avLst/>
          </a:prstGeom>
          <a:solidFill>
            <a:srgbClr val="246A62"/>
          </a:solidFill>
          <a:ln w="9525" cap="flat" cmpd="sng" algn="ctr">
            <a:solidFill>
              <a:srgbClr val="246A6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施策の</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めざす姿</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19255" y="245983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62213" y="140115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19AF96"/>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srgbClr val="FF0000"/>
                </a:solidFill>
                <a:effectLst/>
                <a:uLnTx/>
                <a:uFillTx/>
                <a:latin typeface="Yu Gothic UI" panose="020B0500000000000000" pitchFamily="50" charset="-128"/>
                <a:ea typeface="Yu Gothic UI" panose="020B0500000000000000" pitchFamily="50" charset="-128"/>
                <a:cs typeface="+mn-cs"/>
              </a:endParaRPr>
            </a:p>
          </p:txBody>
        </p:sp>
      </p:grpSp>
      <p:grpSp>
        <p:nvGrpSpPr>
          <p:cNvPr id="58" name="グループ化 57">
            <a:extLst>
              <a:ext uri="{FF2B5EF4-FFF2-40B4-BE49-F238E27FC236}">
                <a16:creationId xmlns:a16="http://schemas.microsoft.com/office/drawing/2014/main" id="{08D24DE7-A3CB-F632-63FB-983FCF13A3D7}"/>
              </a:ext>
            </a:extLst>
          </p:cNvPr>
          <p:cNvGrpSpPr/>
          <p:nvPr/>
        </p:nvGrpSpPr>
        <p:grpSpPr>
          <a:xfrm>
            <a:off x="432642" y="3702454"/>
            <a:ext cx="2697972" cy="185218"/>
            <a:chOff x="537935" y="7724278"/>
            <a:chExt cx="2697972"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2563202"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取組実績（</a:t>
              </a:r>
              <a:r>
                <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2024</a:t>
              </a: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年度までの取組実績）</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 name="正方形/長方形 5">
            <a:extLst>
              <a:ext uri="{FF2B5EF4-FFF2-40B4-BE49-F238E27FC236}">
                <a16:creationId xmlns:a16="http://schemas.microsoft.com/office/drawing/2014/main" id="{E19D623C-BE20-A6C2-5074-133FB0408F50}"/>
              </a:ext>
            </a:extLst>
          </p:cNvPr>
          <p:cNvSpPr/>
          <p:nvPr/>
        </p:nvSpPr>
        <p:spPr>
          <a:xfrm>
            <a:off x="462214" y="1656269"/>
            <a:ext cx="4166484" cy="1274625"/>
          </a:xfrm>
          <a:prstGeom prst="rect">
            <a:avLst/>
          </a:prstGeom>
          <a:noFill/>
          <a:ln w="9525" cap="flat" cmpd="sng" algn="ctr">
            <a:noFill/>
            <a:prstDash val="solid"/>
          </a:ln>
          <a:effectLst/>
        </p:spPr>
        <p:txBody>
          <a:bodyPr lIns="36000" tIns="36000" rIns="36000" bIns="36000" rtlCol="0" anchor="t">
            <a:noAutofit/>
          </a:bodyPr>
          <a:lstStyle/>
          <a:p>
            <a:pPr marL="171450" indent="-171450">
              <a:lnSpc>
                <a:spcPts val="1500"/>
              </a:lnSpc>
              <a:buFont typeface="Arial" panose="020B0604020202020204" pitchFamily="34" charset="0"/>
              <a:buChar char="•"/>
            </a:pPr>
            <a:r>
              <a:rPr lang="ja-JP" altLang="en-US" sz="1100"/>
              <a:t>全職員にスピード感を持ったリスキリング</a:t>
            </a:r>
            <a:r>
              <a:rPr lang="en-US" altLang="ja-JP" sz="600"/>
              <a:t>※</a:t>
            </a:r>
            <a:r>
              <a:rPr lang="ja-JP" altLang="en-US" sz="1100"/>
              <a:t>を行い、職員の</a:t>
            </a:r>
            <a:r>
              <a:rPr lang="en-US" altLang="ja-JP" sz="1100"/>
              <a:t>DX</a:t>
            </a:r>
            <a:r>
              <a:rPr lang="ja-JP" altLang="en-US" sz="1100"/>
              <a:t>マインドや</a:t>
            </a:r>
            <a:endParaRPr lang="en-US" altLang="ja-JP" sz="1100"/>
          </a:p>
          <a:p>
            <a:pPr>
              <a:lnSpc>
                <a:spcPts val="1500"/>
              </a:lnSpc>
            </a:pPr>
            <a:r>
              <a:rPr lang="en-US" altLang="ja-JP" sz="1100"/>
              <a:t>     </a:t>
            </a:r>
            <a:r>
              <a:rPr lang="ja-JP" altLang="en-US" sz="1100"/>
              <a:t>デジタルリテラシーの向上を図る。</a:t>
            </a:r>
          </a:p>
          <a:p>
            <a:pPr marL="171450" indent="-171450">
              <a:lnSpc>
                <a:spcPts val="1500"/>
              </a:lnSpc>
              <a:buFont typeface="Arial" panose="020B0604020202020204" pitchFamily="34" charset="0"/>
              <a:buChar char="•"/>
            </a:pPr>
            <a:r>
              <a:rPr lang="ja-JP" altLang="en-US" sz="1100"/>
              <a:t>具体的には、基礎的な</a:t>
            </a:r>
            <a:r>
              <a:rPr lang="en-US" altLang="ja-JP" sz="1100"/>
              <a:t>DX</a:t>
            </a:r>
            <a:r>
              <a:rPr lang="ja-JP" altLang="en-US" sz="1100"/>
              <a:t>マインドやデジタルリテラシーを習得する機会 　　を提供し、役割に応じた研修を実施し、全職員が積極的に</a:t>
            </a:r>
            <a:r>
              <a:rPr lang="en-US" altLang="ja-JP" sz="1100"/>
              <a:t>DX</a:t>
            </a:r>
            <a:r>
              <a:rPr lang="ja-JP" altLang="en-US" sz="1100"/>
              <a:t>に取り組　　　むマインドを醸成し、全庁的な</a:t>
            </a:r>
            <a:r>
              <a:rPr lang="en-US" altLang="ja-JP" sz="1100"/>
              <a:t>DX</a:t>
            </a:r>
            <a:r>
              <a:rPr lang="ja-JP" altLang="en-US" sz="1100"/>
              <a:t>推進を強力に進めていく。</a:t>
            </a:r>
          </a:p>
          <a:p>
            <a:pPr marL="0" indent="0">
              <a:lnSpc>
                <a:spcPts val="1500"/>
              </a:lnSpc>
              <a:spcBef>
                <a:spcPts val="600"/>
              </a:spcBef>
              <a:buNone/>
            </a:pPr>
            <a:r>
              <a:rPr lang="ja-JP" altLang="en-US" sz="800"/>
              <a:t>      </a:t>
            </a:r>
            <a:r>
              <a:rPr lang="en-US" altLang="ja-JP" sz="800"/>
              <a:t>※</a:t>
            </a:r>
            <a:r>
              <a:rPr lang="ja-JP" altLang="en-US" sz="800"/>
              <a:t>新しいスキルや技能を新たに学びなおし、知識を修得すること。</a:t>
            </a:r>
          </a:p>
        </p:txBody>
      </p:sp>
      <p:sp>
        <p:nvSpPr>
          <p:cNvPr id="12" name="正方形/長方形 11">
            <a:extLst>
              <a:ext uri="{FF2B5EF4-FFF2-40B4-BE49-F238E27FC236}">
                <a16:creationId xmlns:a16="http://schemas.microsoft.com/office/drawing/2014/main" id="{EA752562-08F9-531A-5323-CF2661AF922E}"/>
              </a:ext>
            </a:extLst>
          </p:cNvPr>
          <p:cNvSpPr/>
          <p:nvPr/>
        </p:nvSpPr>
        <p:spPr>
          <a:xfrm>
            <a:off x="408509" y="3929517"/>
            <a:ext cx="4166484" cy="1349557"/>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en-US" altLang="ja-JP" sz="1100">
                <a:solidFill>
                  <a:prstClr val="black"/>
                </a:solidFill>
                <a:latin typeface="Avenir Next LT Pro"/>
                <a:ea typeface="Yu Gothic UI" panose="020B0500000000000000" pitchFamily="50" charset="-128"/>
              </a:rPr>
              <a:t>DX</a:t>
            </a:r>
            <a:r>
              <a:rPr lang="ja-JP" altLang="en-US" sz="1100">
                <a:solidFill>
                  <a:prstClr val="black"/>
                </a:solidFill>
                <a:latin typeface="Avenir Next LT Pro"/>
                <a:ea typeface="Yu Gothic UI" panose="020B0500000000000000" pitchFamily="50" charset="-128"/>
              </a:rPr>
              <a:t>基礎研修（全職員向け）（</a:t>
            </a:r>
            <a:r>
              <a:rPr lang="en-US" altLang="ja-JP" sz="1100">
                <a:solidFill>
                  <a:prstClr val="black"/>
                </a:solidFill>
                <a:latin typeface="Avenir Next LT Pro"/>
                <a:ea typeface="Yu Gothic UI" panose="020B0500000000000000" pitchFamily="50" charset="-128"/>
              </a:rPr>
              <a:t>2023</a:t>
            </a:r>
            <a:r>
              <a:rPr lang="ja-JP" altLang="en-US" sz="1100">
                <a:solidFill>
                  <a:prstClr val="black"/>
                </a:solidFill>
                <a:latin typeface="Avenir Next LT Pro"/>
                <a:ea typeface="Yu Gothic UI" panose="020B0500000000000000" pitchFamily="50" charset="-128"/>
              </a:rPr>
              <a:t>年）</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en-US" altLang="ja-JP" sz="1100">
                <a:solidFill>
                  <a:prstClr val="black"/>
                </a:solidFill>
                <a:latin typeface="Avenir Next LT Pro"/>
                <a:ea typeface="Yu Gothic UI" panose="020B0500000000000000" pitchFamily="50" charset="-128"/>
              </a:rPr>
              <a:t>DX</a:t>
            </a:r>
            <a:r>
              <a:rPr lang="ja-JP" altLang="en-US" sz="1100">
                <a:solidFill>
                  <a:prstClr val="black"/>
                </a:solidFill>
                <a:latin typeface="Avenir Next LT Pro"/>
                <a:ea typeface="Yu Gothic UI" panose="020B0500000000000000" pitchFamily="50" charset="-128"/>
              </a:rPr>
              <a:t>マネジメント研修（全課長級職員向け）（</a:t>
            </a:r>
            <a:r>
              <a:rPr lang="en-US" altLang="ja-JP" sz="1100">
                <a:solidFill>
                  <a:prstClr val="black"/>
                </a:solidFill>
                <a:latin typeface="Avenir Next LT Pro"/>
                <a:ea typeface="Yu Gothic UI" panose="020B0500000000000000" pitchFamily="50" charset="-128"/>
              </a:rPr>
              <a:t>2023</a:t>
            </a:r>
            <a:r>
              <a:rPr lang="ja-JP" altLang="en-US" sz="1100">
                <a:solidFill>
                  <a:prstClr val="black"/>
                </a:solidFill>
                <a:latin typeface="Avenir Next LT Pro"/>
                <a:ea typeface="Yu Gothic UI" panose="020B0500000000000000" pitchFamily="50" charset="-128"/>
              </a:rPr>
              <a:t>年）</a:t>
            </a: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lang="ja-JP" altLang="en-US" sz="1100">
                <a:solidFill>
                  <a:prstClr val="black"/>
                </a:solidFill>
                <a:latin typeface="Avenir Next LT Pro"/>
                <a:ea typeface="Yu Gothic UI" panose="020B0500000000000000" pitchFamily="50" charset="-128"/>
              </a:rPr>
              <a:t>​階層別研修（局長級、新任課長・課長代理・係長、新規採用者等）（</a:t>
            </a:r>
            <a:r>
              <a:rPr lang="en-US" altLang="ja-JP" sz="1100">
                <a:solidFill>
                  <a:prstClr val="black"/>
                </a:solidFill>
                <a:latin typeface="Avenir Next LT Pro"/>
                <a:ea typeface="Yu Gothic UI" panose="020B0500000000000000" pitchFamily="50" charset="-128"/>
              </a:rPr>
              <a:t>2023</a:t>
            </a:r>
            <a:r>
              <a:rPr lang="ja-JP" altLang="en-US" sz="1100">
                <a:solidFill>
                  <a:prstClr val="black"/>
                </a:solidFill>
                <a:latin typeface="Avenir Next LT Pro"/>
                <a:ea typeface="Yu Gothic UI" panose="020B0500000000000000" pitchFamily="50" charset="-128"/>
              </a:rPr>
              <a:t>～ </a:t>
            </a:r>
            <a:r>
              <a:rPr lang="en-US" altLang="ja-JP" sz="1100">
                <a:solidFill>
                  <a:prstClr val="black"/>
                </a:solidFill>
                <a:latin typeface="Avenir Next LT Pro"/>
                <a:ea typeface="Yu Gothic UI" panose="020B0500000000000000" pitchFamily="50" charset="-128"/>
              </a:rPr>
              <a:t>2024</a:t>
            </a:r>
            <a:r>
              <a:rPr lang="ja-JP" altLang="en-US" sz="1100">
                <a:solidFill>
                  <a:prstClr val="black"/>
                </a:solidFill>
                <a:latin typeface="Avenir Next LT Pro"/>
                <a:ea typeface="Yu Gothic UI" panose="020B0500000000000000" pitchFamily="50" charset="-128"/>
              </a:rPr>
              <a:t>年度）</a:t>
            </a: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41" name="テキスト ボックス 40">
            <a:extLst>
              <a:ext uri="{FF2B5EF4-FFF2-40B4-BE49-F238E27FC236}">
                <a16:creationId xmlns:a16="http://schemas.microsoft.com/office/drawing/2014/main" id="{546CB447-5F91-69DA-9DE1-0D4784DAB1C5}"/>
              </a:ext>
            </a:extLst>
          </p:cNvPr>
          <p:cNvSpPr txBox="1"/>
          <p:nvPr/>
        </p:nvSpPr>
        <p:spPr>
          <a:xfrm>
            <a:off x="5919444" y="1803950"/>
            <a:ext cx="3305238"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lang="en-US" altLang="ja-JP" sz="1100" b="1">
                <a:solidFill>
                  <a:srgbClr val="000000"/>
                </a:solidFill>
                <a:latin typeface="Avenir Next LT Pro"/>
                <a:ea typeface="Yu Gothic UI" panose="020B0500000000000000" pitchFamily="50" charset="-128"/>
              </a:rPr>
              <a:t>DX</a:t>
            </a:r>
            <a:r>
              <a:rPr lang="ja-JP" altLang="en-US" sz="1100" b="1">
                <a:solidFill>
                  <a:srgbClr val="000000"/>
                </a:solidFill>
                <a:latin typeface="Avenir Next LT Pro"/>
                <a:ea typeface="Yu Gothic UI" panose="020B0500000000000000" pitchFamily="50" charset="-128"/>
              </a:rPr>
              <a:t>の機運が醸成され、各部局において自発的かつ積極的な</a:t>
            </a:r>
            <a:r>
              <a:rPr lang="en-US" altLang="ja-JP" sz="1100" b="1">
                <a:solidFill>
                  <a:srgbClr val="000000"/>
                </a:solidFill>
                <a:latin typeface="Avenir Next LT Pro"/>
                <a:ea typeface="Yu Gothic UI" panose="020B0500000000000000" pitchFamily="50" charset="-128"/>
              </a:rPr>
              <a:t>DX</a:t>
            </a:r>
            <a:r>
              <a:rPr lang="ja-JP" altLang="en-US" sz="1100" b="1">
                <a:solidFill>
                  <a:srgbClr val="000000"/>
                </a:solidFill>
                <a:latin typeface="Avenir Next LT Pro"/>
                <a:ea typeface="Yu Gothic UI" panose="020B0500000000000000" pitchFamily="50" charset="-128"/>
              </a:rPr>
              <a:t>の取組が行われていること。</a:t>
            </a:r>
          </a:p>
        </p:txBody>
      </p:sp>
      <p:grpSp>
        <p:nvGrpSpPr>
          <p:cNvPr id="4" name="グループ化 3">
            <a:extLst>
              <a:ext uri="{FF2B5EF4-FFF2-40B4-BE49-F238E27FC236}">
                <a16:creationId xmlns:a16="http://schemas.microsoft.com/office/drawing/2014/main" id="{86383366-D28B-30B6-5073-ADF6C9573CF0}"/>
              </a:ext>
            </a:extLst>
          </p:cNvPr>
          <p:cNvGrpSpPr/>
          <p:nvPr/>
        </p:nvGrpSpPr>
        <p:grpSpPr>
          <a:xfrm>
            <a:off x="4898912" y="4370991"/>
            <a:ext cx="872159" cy="243520"/>
            <a:chOff x="528309" y="7695403"/>
            <a:chExt cx="872159" cy="243520"/>
          </a:xfrm>
        </p:grpSpPr>
        <p:sp>
          <p:nvSpPr>
            <p:cNvPr id="5" name="正方形/長方形 4">
              <a:extLst>
                <a:ext uri="{FF2B5EF4-FFF2-40B4-BE49-F238E27FC236}">
                  <a16:creationId xmlns:a16="http://schemas.microsoft.com/office/drawing/2014/main" id="{A9A627BF-0426-20CA-C173-5AEAE4DE51AA}"/>
                </a:ext>
              </a:extLst>
            </p:cNvPr>
            <p:cNvSpPr/>
            <p:nvPr/>
          </p:nvSpPr>
          <p:spPr>
            <a:xfrm>
              <a:off x="528309" y="7695403"/>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8" name="テキスト ボックス 7">
              <a:extLst>
                <a:ext uri="{FF2B5EF4-FFF2-40B4-BE49-F238E27FC236}">
                  <a16:creationId xmlns:a16="http://schemas.microsoft.com/office/drawing/2014/main" id="{7E432105-60AE-AF1B-F0C8-2F2A366EC66C}"/>
                </a:ext>
              </a:extLst>
            </p:cNvPr>
            <p:cNvSpPr txBox="1"/>
            <p:nvPr/>
          </p:nvSpPr>
          <p:spPr>
            <a:xfrm>
              <a:off x="672705" y="7724830"/>
              <a:ext cx="727763"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effectLst/>
                  <a:uLnTx/>
                  <a:uFillTx/>
                  <a:latin typeface="Yu Gothic UI" panose="020B0500000000000000" pitchFamily="50" charset="-128"/>
                  <a:ea typeface="Yu Gothic UI" panose="020B0500000000000000" pitchFamily="50" charset="-128"/>
                  <a:cs typeface="+mn-cs"/>
                </a:rPr>
                <a:t>成果と総括</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grpSp>
      <p:sp>
        <p:nvSpPr>
          <p:cNvPr id="13" name="正方形/長方形 12">
            <a:extLst>
              <a:ext uri="{FF2B5EF4-FFF2-40B4-BE49-F238E27FC236}">
                <a16:creationId xmlns:a16="http://schemas.microsoft.com/office/drawing/2014/main" id="{0E1C1283-CA76-6ABA-1CB3-A79D0A1395ED}"/>
              </a:ext>
            </a:extLst>
          </p:cNvPr>
          <p:cNvSpPr/>
          <p:nvPr/>
        </p:nvSpPr>
        <p:spPr>
          <a:xfrm>
            <a:off x="4905935" y="3707317"/>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5" name="正方形/長方形 14">
            <a:extLst>
              <a:ext uri="{FF2B5EF4-FFF2-40B4-BE49-F238E27FC236}">
                <a16:creationId xmlns:a16="http://schemas.microsoft.com/office/drawing/2014/main" id="{7CC64E87-3C12-61BD-99AC-9E6000CCC57B}"/>
              </a:ext>
            </a:extLst>
          </p:cNvPr>
          <p:cNvSpPr/>
          <p:nvPr/>
        </p:nvSpPr>
        <p:spPr>
          <a:xfrm>
            <a:off x="5050331" y="3975952"/>
            <a:ext cx="4010054" cy="302155"/>
          </a:xfrm>
          <a:prstGeom prst="rect">
            <a:avLst/>
          </a:prstGeom>
          <a:noFill/>
          <a:ln w="9525" cap="flat" cmpd="sng" algn="ctr">
            <a:noFill/>
            <a:prstDash val="solid"/>
          </a:ln>
          <a:effectLst/>
        </p:spPr>
        <p:txBody>
          <a:bodyPr lIns="36000" tIns="36000" rIns="36000" bIns="36000" rtlCol="0" anchor="t">
            <a:noAutofit/>
          </a:bodyPr>
          <a:lstStyle/>
          <a:p>
            <a:pPr marL="0" marR="0" lvl="2" algn="l" defTabSz="914400" rtl="0" eaLnBrk="1" fontAlgn="auto" latinLnBrk="0" hangingPunct="1">
              <a:lnSpc>
                <a:spcPts val="1400"/>
              </a:lnSpc>
              <a:spcBef>
                <a:spcPts val="0"/>
              </a:spcBef>
              <a:spcAft>
                <a:spcPts val="600"/>
              </a:spcAft>
              <a:buClrTx/>
              <a:buSzTx/>
              <a:tabLst>
                <a:tab pos="361950" algn="l"/>
              </a:tabLst>
              <a:defRPr/>
            </a:pPr>
            <a:r>
              <a:rPr lang="en-US" altLang="ja-JP" sz="1100">
                <a:solidFill>
                  <a:prstClr val="black"/>
                </a:solidFill>
                <a:latin typeface="Avenir Next LT Pro"/>
                <a:ea typeface="Yu Gothic UI" panose="020B0500000000000000" pitchFamily="50" charset="-128"/>
              </a:rPr>
              <a:t>2023</a:t>
            </a:r>
            <a:r>
              <a:rPr lang="ja-JP" altLang="en-US" sz="1100">
                <a:solidFill>
                  <a:prstClr val="black"/>
                </a:solidFill>
                <a:latin typeface="Avenir Next LT Pro"/>
                <a:ea typeface="Yu Gothic UI" panose="020B0500000000000000" pitchFamily="50" charset="-128"/>
              </a:rPr>
              <a:t>年度～</a:t>
            </a:r>
            <a:r>
              <a:rPr lang="en-US" altLang="ja-JP" sz="1100">
                <a:solidFill>
                  <a:prstClr val="black"/>
                </a:solidFill>
                <a:latin typeface="Avenir Next LT Pro"/>
                <a:ea typeface="Yu Gothic UI" panose="020B0500000000000000" pitchFamily="50" charset="-128"/>
              </a:rPr>
              <a:t>2024</a:t>
            </a:r>
            <a:r>
              <a:rPr lang="ja-JP" altLang="en-US" sz="1100">
                <a:solidFill>
                  <a:prstClr val="black"/>
                </a:solidFill>
                <a:latin typeface="Avenir Next LT Pro"/>
                <a:ea typeface="Yu Gothic UI" panose="020B0500000000000000" pitchFamily="50" charset="-128"/>
              </a:rPr>
              <a:t>年度</a:t>
            </a:r>
            <a:endPar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26" name="正方形/長方形 25">
            <a:extLst>
              <a:ext uri="{FF2B5EF4-FFF2-40B4-BE49-F238E27FC236}">
                <a16:creationId xmlns:a16="http://schemas.microsoft.com/office/drawing/2014/main" id="{8A2ED054-B9A3-59A6-F4DE-F98DF4BA1E9A}"/>
              </a:ext>
            </a:extLst>
          </p:cNvPr>
          <p:cNvSpPr/>
          <p:nvPr/>
        </p:nvSpPr>
        <p:spPr>
          <a:xfrm>
            <a:off x="5043308" y="4707394"/>
            <a:ext cx="4078017" cy="1618841"/>
          </a:xfrm>
          <a:prstGeom prst="rect">
            <a:avLst/>
          </a:prstGeom>
          <a:noFill/>
          <a:ln w="9525" cap="flat" cmpd="sng" algn="ctr">
            <a:noFill/>
            <a:prstDash val="solid"/>
          </a:ln>
          <a:effectLst/>
        </p:spPr>
        <p:txBody>
          <a:bodyPr lIns="36000" tIns="36000" rIns="36000" bIns="36000" rtlCol="0" anchor="t">
            <a:noAutofit/>
          </a:bodyPr>
          <a:lstStyle/>
          <a:p>
            <a:pPr marL="171450" lvl="2" indent="-171450" defTabSz="914400">
              <a:spcAft>
                <a:spcPts val="600"/>
              </a:spcAft>
              <a:buFont typeface="Arial" panose="020B0604020202020204" pitchFamily="34" charset="0"/>
              <a:buChar char="•"/>
              <a:tabLst>
                <a:tab pos="361950" algn="l"/>
              </a:tabLst>
              <a:defRPr/>
            </a:pP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本事業における評価指標「自分の業務で</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DX</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を進めていきたいと考える職員の割合」の実績値は、</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2023</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年度：</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88.2</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％（目標値：</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80</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2024</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年度：</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95.7</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％（目標値：</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90</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％）と、事業実施以降高水準で推移しており、職員の</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DX</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マインドの醸成が伺える。</a:t>
            </a:r>
            <a:endPar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171450" lvl="2" indent="-171450" defTabSz="914400">
              <a:spcAft>
                <a:spcPts val="600"/>
              </a:spcAft>
              <a:buFont typeface="Arial" panose="020B0604020202020204" pitchFamily="34" charset="0"/>
              <a:buChar char="•"/>
              <a:tabLst>
                <a:tab pos="361950" algn="l"/>
              </a:tabLst>
              <a:defRPr/>
            </a:pPr>
            <a:r>
              <a:rPr lang="ja-JP" altLang="en-US" sz="1100">
                <a:latin typeface="Avenir Next LT Pro"/>
                <a:ea typeface="Yu Gothic UI" panose="020B0500000000000000" pitchFamily="50" charset="-128"/>
              </a:rPr>
              <a:t>今後も職員の</a:t>
            </a:r>
            <a:r>
              <a:rPr lang="en-US" altLang="ja-JP" sz="1100">
                <a:latin typeface="Avenir Next LT Pro"/>
                <a:ea typeface="Yu Gothic UI" panose="020B0500000000000000" pitchFamily="50" charset="-128"/>
              </a:rPr>
              <a:t>DX</a:t>
            </a:r>
            <a:r>
              <a:rPr lang="ja-JP" altLang="en-US" sz="1100">
                <a:latin typeface="Avenir Next LT Pro"/>
                <a:ea typeface="Yu Gothic UI" panose="020B0500000000000000" pitchFamily="50" charset="-128"/>
              </a:rPr>
              <a:t>マインドが醸成されている状態を維持し、全庁的な</a:t>
            </a:r>
            <a:r>
              <a:rPr lang="en-US" altLang="ja-JP" sz="1100">
                <a:latin typeface="Avenir Next LT Pro"/>
                <a:ea typeface="Yu Gothic UI" panose="020B0500000000000000" pitchFamily="50" charset="-128"/>
              </a:rPr>
              <a:t>DX</a:t>
            </a:r>
            <a:r>
              <a:rPr lang="ja-JP" altLang="en-US" sz="1100">
                <a:latin typeface="Avenir Next LT Pro"/>
                <a:ea typeface="Yu Gothic UI" panose="020B0500000000000000" pitchFamily="50" charset="-128"/>
              </a:rPr>
              <a:t>を推進していくために、引き続き役割に応じた研修を実施していく。</a:t>
            </a:r>
            <a:endPar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endParaRPr>
          </a:p>
        </p:txBody>
      </p:sp>
      <p:sp>
        <p:nvSpPr>
          <p:cNvPr id="45" name="テキスト ボックス 44">
            <a:extLst>
              <a:ext uri="{FF2B5EF4-FFF2-40B4-BE49-F238E27FC236}">
                <a16:creationId xmlns:a16="http://schemas.microsoft.com/office/drawing/2014/main" id="{36A5921A-AE3C-32B0-3912-307D2DCA754E}"/>
              </a:ext>
            </a:extLst>
          </p:cNvPr>
          <p:cNvSpPr txBox="1"/>
          <p:nvPr/>
        </p:nvSpPr>
        <p:spPr>
          <a:xfrm>
            <a:off x="252703" y="1012743"/>
            <a:ext cx="2471836" cy="313415"/>
          </a:xfrm>
          <a:prstGeom prst="rect">
            <a:avLst/>
          </a:prstGeom>
          <a:solidFill>
            <a:srgbClr val="246A62"/>
          </a:solid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marR="0" lvl="2" algn="ctr" defTabSz="914400" rtl="0" eaLnBrk="1" fontAlgn="auto" latinLnBrk="0" hangingPunct="1">
              <a:lnSpc>
                <a:spcPct val="100000"/>
              </a:lnSpc>
              <a:spcBef>
                <a:spcPts val="0"/>
              </a:spcBef>
              <a:spcAft>
                <a:spcPts val="600"/>
              </a:spcAft>
              <a:buClrTx/>
              <a:buSzTx/>
              <a:tabLst>
                <a:tab pos="361950" algn="l"/>
              </a:tabLst>
              <a:defRPr/>
            </a:pPr>
            <a:r>
              <a:rPr kumimoji="0" lang="ja-JP" altLang="en-US" sz="1600" b="1" i="0" u="none" strike="noStrike" kern="1200" cap="none" spc="0" normalizeH="0" baseline="0" noProof="0">
                <a:ln>
                  <a:noFill/>
                </a:ln>
                <a:solidFill>
                  <a:schemeClr val="bg1"/>
                </a:solidFill>
                <a:effectLst/>
                <a:uLnTx/>
                <a:uFillTx/>
                <a:latin typeface="Avenir Next LT Pro"/>
                <a:ea typeface="Yu Gothic UI" panose="020B0500000000000000" pitchFamily="50" charset="-128"/>
                <a:cs typeface="+mn-cs"/>
              </a:rPr>
              <a:t>施策概要等</a:t>
            </a:r>
          </a:p>
        </p:txBody>
      </p:sp>
      <p:sp>
        <p:nvSpPr>
          <p:cNvPr id="49" name="テキスト ボックス 48">
            <a:extLst>
              <a:ext uri="{FF2B5EF4-FFF2-40B4-BE49-F238E27FC236}">
                <a16:creationId xmlns:a16="http://schemas.microsoft.com/office/drawing/2014/main" id="{1CC88559-C07D-A555-F617-BA0BCDB912EF}"/>
              </a:ext>
            </a:extLst>
          </p:cNvPr>
          <p:cNvSpPr txBox="1"/>
          <p:nvPr/>
        </p:nvSpPr>
        <p:spPr>
          <a:xfrm>
            <a:off x="252702" y="3321794"/>
            <a:ext cx="2439614" cy="307588"/>
          </a:xfrm>
          <a:prstGeom prst="rect">
            <a:avLst/>
          </a:prstGeom>
          <a:solidFill>
            <a:srgbClr val="246A62"/>
          </a:solid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marR="0" lvl="2" algn="ctr" defTabSz="914400" rtl="0" eaLnBrk="1" fontAlgn="auto" latinLnBrk="0" hangingPunct="1">
              <a:lnSpc>
                <a:spcPct val="100000"/>
              </a:lnSpc>
              <a:spcBef>
                <a:spcPts val="0"/>
              </a:spcBef>
              <a:spcAft>
                <a:spcPts val="600"/>
              </a:spcAft>
              <a:buClrTx/>
              <a:buSzTx/>
              <a:tabLst>
                <a:tab pos="361950" algn="l"/>
              </a:tabLst>
              <a:defRPr/>
            </a:pPr>
            <a:r>
              <a:rPr lang="ja-JP" altLang="en-US" sz="1600" b="1">
                <a:solidFill>
                  <a:schemeClr val="bg1"/>
                </a:solidFill>
                <a:latin typeface="Avenir Next LT Pro"/>
                <a:ea typeface="Yu Gothic UI" panose="020B0500000000000000" pitchFamily="50" charset="-128"/>
              </a:rPr>
              <a:t>取組実績等</a:t>
            </a:r>
            <a:endParaRPr kumimoji="0" lang="ja-JP" altLang="en-US" sz="1600" b="1" i="0" u="none" strike="noStrike" kern="1200" cap="none" spc="0" normalizeH="0" baseline="0" noProof="0">
              <a:ln>
                <a:noFill/>
              </a:ln>
              <a:solidFill>
                <a:schemeClr val="bg1"/>
              </a:solidFill>
              <a:effectLst/>
              <a:uLnTx/>
              <a:uFillTx/>
              <a:latin typeface="Avenir Next LT Pro"/>
              <a:ea typeface="Yu Gothic UI" panose="020B0500000000000000" pitchFamily="50" charset="-128"/>
              <a:cs typeface="+mn-cs"/>
            </a:endParaRPr>
          </a:p>
        </p:txBody>
      </p:sp>
      <p:sp>
        <p:nvSpPr>
          <p:cNvPr id="21" name="正方形/長方形 20">
            <a:extLst>
              <a:ext uri="{FF2B5EF4-FFF2-40B4-BE49-F238E27FC236}">
                <a16:creationId xmlns:a16="http://schemas.microsoft.com/office/drawing/2014/main" id="{F97954FF-36CB-356E-ACB2-607D1B458D87}"/>
              </a:ext>
            </a:extLst>
          </p:cNvPr>
          <p:cNvSpPr/>
          <p:nvPr/>
        </p:nvSpPr>
        <p:spPr>
          <a:xfrm>
            <a:off x="263356" y="3629381"/>
            <a:ext cx="9208208" cy="2830004"/>
          </a:xfrm>
          <a:prstGeom prst="rect">
            <a:avLst/>
          </a:prstGeom>
          <a:noFill/>
          <a:ln>
            <a:solidFill>
              <a:srgbClr val="246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スライド番号プレースホルダー 2">
            <a:extLst>
              <a:ext uri="{FF2B5EF4-FFF2-40B4-BE49-F238E27FC236}">
                <a16:creationId xmlns:a16="http://schemas.microsoft.com/office/drawing/2014/main" id="{1CD23011-8727-B392-155A-4CF969F81DF0}"/>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18</a:t>
            </a:fld>
            <a:endParaRPr kumimoji="1" lang="en-GB">
              <a:solidFill>
                <a:prstClr val="black">
                  <a:tint val="75000"/>
                </a:prstClr>
              </a:solidFill>
              <a:latin typeface="Avenir Next LT Pro"/>
              <a:ea typeface="Yu Gothic UI"/>
            </a:endParaRPr>
          </a:p>
        </p:txBody>
      </p:sp>
      <p:sp>
        <p:nvSpPr>
          <p:cNvPr id="3" name="テキスト ボックス 44">
            <a:extLst>
              <a:ext uri="{FF2B5EF4-FFF2-40B4-BE49-F238E27FC236}">
                <a16:creationId xmlns:a16="http://schemas.microsoft.com/office/drawing/2014/main" id="{43534114-6D76-1CE9-2537-47B54D0428B3}"/>
              </a:ext>
            </a:extLst>
          </p:cNvPr>
          <p:cNvSpPr txBox="1"/>
          <p:nvPr/>
        </p:nvSpPr>
        <p:spPr>
          <a:xfrm>
            <a:off x="958979" y="5649395"/>
            <a:ext cx="3124200"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全職員に対して</a:t>
            </a:r>
            <a:endParaRPr kumimoji="0" lang="en-US" altLang="ja-JP"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スピード感を持ったリスキリングを行い、</a:t>
            </a:r>
            <a:endParaRPr kumimoji="0" lang="en-US" altLang="ja-JP"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職員一人ひとりの</a:t>
            </a:r>
            <a:r>
              <a:rPr kumimoji="0" lang="en-US" altLang="ja-JP"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DX</a:t>
            </a:r>
            <a:r>
              <a:rPr kumimoji="0" lang="ja-JP" altLang="en-US" sz="10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rPr>
              <a:t>マインドを醸成</a:t>
            </a:r>
            <a:endParaRPr kumimoji="1" lang="ja-JP" altLang="en-US" sz="10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endParaRPr>
          </a:p>
        </p:txBody>
      </p:sp>
      <p:pic>
        <p:nvPicPr>
          <p:cNvPr id="9" name="図 8">
            <a:extLst>
              <a:ext uri="{FF2B5EF4-FFF2-40B4-BE49-F238E27FC236}">
                <a16:creationId xmlns:a16="http://schemas.microsoft.com/office/drawing/2014/main" id="{B95DD78B-D420-2401-81AC-0B13252B8432}"/>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91751" y="4759909"/>
            <a:ext cx="1543863" cy="1543863"/>
          </a:xfrm>
          <a:prstGeom prst="rect">
            <a:avLst/>
          </a:prstGeom>
        </p:spPr>
      </p:pic>
      <p:sp>
        <p:nvSpPr>
          <p:cNvPr id="10" name="テキスト ボックス 9">
            <a:extLst>
              <a:ext uri="{FF2B5EF4-FFF2-40B4-BE49-F238E27FC236}">
                <a16:creationId xmlns:a16="http://schemas.microsoft.com/office/drawing/2014/main" id="{316D481E-B6C6-55EC-DA75-C76A0D934B76}"/>
              </a:ext>
            </a:extLst>
          </p:cNvPr>
          <p:cNvSpPr txBox="1"/>
          <p:nvPr/>
        </p:nvSpPr>
        <p:spPr>
          <a:xfrm>
            <a:off x="5050331" y="3736744"/>
            <a:ext cx="3246081"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a:latin typeface="Yu Gothic UI"/>
                <a:ea typeface="Yu Gothic UI"/>
              </a:rPr>
              <a:t>アクションプランで設定した</a:t>
            </a:r>
            <a:r>
              <a:rPr kumimoji="1" lang="en-US" altLang="ja-JP" sz="1200" b="1">
                <a:latin typeface="Yu Gothic UI"/>
                <a:ea typeface="Yu Gothic UI"/>
              </a:rPr>
              <a:t>KPI</a:t>
            </a:r>
            <a:r>
              <a:rPr kumimoji="1" lang="ja-JP" altLang="en-US" sz="1200" b="1">
                <a:latin typeface="Yu Gothic UI"/>
                <a:ea typeface="Yu Gothic UI"/>
              </a:rPr>
              <a:t>に基づく進捗管理</a:t>
            </a:r>
            <a:r>
              <a:rPr kumimoji="1" lang="ja-JP" altLang="en-US" sz="1200" b="1" i="0" u="none" strike="noStrike" kern="1200" cap="none" spc="0" normalizeH="0" baseline="0" noProof="0">
                <a:ln>
                  <a:noFill/>
                </a:ln>
                <a:effectLst/>
                <a:uLnTx/>
                <a:uFillTx/>
                <a:latin typeface="Yu Gothic UI"/>
                <a:ea typeface="Yu Gothic UI"/>
              </a:rPr>
              <a:t>期間</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sp>
        <p:nvSpPr>
          <p:cNvPr id="17" name="テキスト ボックス 16">
            <a:extLst>
              <a:ext uri="{FF2B5EF4-FFF2-40B4-BE49-F238E27FC236}">
                <a16:creationId xmlns:a16="http://schemas.microsoft.com/office/drawing/2014/main" id="{B2F1FB87-7BBE-8D3E-7160-ED977A92D0C7}"/>
              </a:ext>
            </a:extLst>
          </p:cNvPr>
          <p:cNvSpPr txBox="1"/>
          <p:nvPr/>
        </p:nvSpPr>
        <p:spPr>
          <a:xfrm>
            <a:off x="268490" y="225922"/>
            <a:ext cx="4921858" cy="707886"/>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DX</a:t>
            </a:r>
            <a:r>
              <a:rPr kumimoji="1" lang="ja-JP" altLang="en-US"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マインド・デジタルリテラシーを身につけた</a:t>
            </a:r>
            <a:endParaRPr kumimoji="1" lang="en-US" altLang="ja-JP"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kern="0" dirty="0">
                <a:solidFill>
                  <a:srgbClr val="246A62"/>
                </a:solidFill>
                <a:latin typeface="Yu Gothic UI" panose="020B0500000000000000" pitchFamily="50" charset="-128"/>
                <a:ea typeface="Yu Gothic UI" panose="020B0500000000000000" pitchFamily="50" charset="-128"/>
              </a:rPr>
              <a:t>　</a:t>
            </a:r>
            <a:r>
              <a:rPr kumimoji="1" lang="ja-JP" altLang="en-US"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人材の育成</a:t>
            </a:r>
          </a:p>
        </p:txBody>
      </p:sp>
    </p:spTree>
    <p:extLst>
      <p:ext uri="{BB962C8B-B14F-4D97-AF65-F5344CB8AC3E}">
        <p14:creationId xmlns:p14="http://schemas.microsoft.com/office/powerpoint/2010/main" val="685910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4C2F3680-7D26-400A-A532-16D896D2473B}"/>
              </a:ext>
            </a:extLst>
          </p:cNvPr>
          <p:cNvGrpSpPr/>
          <p:nvPr/>
        </p:nvGrpSpPr>
        <p:grpSpPr>
          <a:xfrm>
            <a:off x="4506686" y="3123000"/>
            <a:ext cx="892628" cy="1026769"/>
            <a:chOff x="4506686" y="3123000"/>
            <a:chExt cx="892628" cy="1026769"/>
          </a:xfrm>
        </p:grpSpPr>
        <p:pic>
          <p:nvPicPr>
            <p:cNvPr id="1026" name="Picture 2" descr="澪標 - Wikipedia">
              <a:extLst>
                <a:ext uri="{FF2B5EF4-FFF2-40B4-BE49-F238E27FC236}">
                  <a16:creationId xmlns:a16="http://schemas.microsoft.com/office/drawing/2014/main" id="{EB6EFA79-3DB7-4F68-9682-5E89A17A82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7000" y="312300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9B124EA0-B5B9-4BA1-A814-4F5D6B63F5A4}"/>
                </a:ext>
              </a:extLst>
            </p:cNvPr>
            <p:cNvSpPr txBox="1"/>
            <p:nvPr/>
          </p:nvSpPr>
          <p:spPr>
            <a:xfrm>
              <a:off x="4506686" y="3780437"/>
              <a:ext cx="89262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a:ln>
                    <a:noFill/>
                  </a:ln>
                  <a:solidFill>
                    <a:prstClr val="black">
                      <a:lumMod val="85000"/>
                      <a:lumOff val="15000"/>
                    </a:prstClr>
                  </a:solidFill>
                  <a:effectLst/>
                  <a:uLnTx/>
                  <a:uFillTx/>
                  <a:latin typeface="Yu Gothic UI" panose="020B0500000000000000" pitchFamily="50" charset="-128"/>
                  <a:ea typeface="Yu Gothic UI" panose="020B0500000000000000" pitchFamily="50" charset="-128"/>
                  <a:cs typeface="+mn-cs"/>
                </a:rPr>
                <a:t>大阪市</a:t>
              </a:r>
            </a:p>
          </p:txBody>
        </p:sp>
      </p:grpSp>
      <p:sp>
        <p:nvSpPr>
          <p:cNvPr id="7" name="テキスト ボックス 6">
            <a:extLst>
              <a:ext uri="{FF2B5EF4-FFF2-40B4-BE49-F238E27FC236}">
                <a16:creationId xmlns:a16="http://schemas.microsoft.com/office/drawing/2014/main" id="{75CDE696-B46A-476F-B6D9-1BFBDCC6ADF6}"/>
              </a:ext>
            </a:extLst>
          </p:cNvPr>
          <p:cNvSpPr txBox="1"/>
          <p:nvPr/>
        </p:nvSpPr>
        <p:spPr>
          <a:xfrm>
            <a:off x="7986712" y="6002837"/>
            <a:ext cx="1466851" cy="342401"/>
          </a:xfrm>
          <a:prstGeom prst="rect">
            <a:avLst/>
          </a:prstGeom>
          <a:noFill/>
        </p:spPr>
        <p:txBody>
          <a:bodyPr wrap="square"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デジタル統括室</a:t>
            </a:r>
          </a:p>
        </p:txBody>
      </p:sp>
    </p:spTree>
    <p:extLst>
      <p:ext uri="{BB962C8B-B14F-4D97-AF65-F5344CB8AC3E}">
        <p14:creationId xmlns:p14="http://schemas.microsoft.com/office/powerpoint/2010/main" val="211314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テキスト ボックス 103">
            <a:extLst>
              <a:ext uri="{FF2B5EF4-FFF2-40B4-BE49-F238E27FC236}">
                <a16:creationId xmlns:a16="http://schemas.microsoft.com/office/drawing/2014/main" id="{37550ECE-0108-9A04-A83D-638EFF6D7FB6}"/>
              </a:ext>
            </a:extLst>
          </p:cNvPr>
          <p:cNvSpPr txBox="1"/>
          <p:nvPr/>
        </p:nvSpPr>
        <p:spPr>
          <a:xfrm>
            <a:off x="381502" y="372850"/>
            <a:ext cx="4921858" cy="400110"/>
          </a:xfrm>
          <a:prstGeom prst="rect">
            <a:avLst/>
          </a:prstGeom>
          <a:noFill/>
        </p:spPr>
        <p:txBody>
          <a:bodyPr wrap="square" lIns="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t>目次</a:t>
            </a:r>
          </a:p>
        </p:txBody>
      </p:sp>
      <p:sp>
        <p:nvSpPr>
          <p:cNvPr id="21" name="テキスト ボックス 20">
            <a:extLst>
              <a:ext uri="{FF2B5EF4-FFF2-40B4-BE49-F238E27FC236}">
                <a16:creationId xmlns:a16="http://schemas.microsoft.com/office/drawing/2014/main" id="{23FAC728-A603-58D8-DC5B-06D1A299DA01}"/>
              </a:ext>
            </a:extLst>
          </p:cNvPr>
          <p:cNvSpPr txBox="1"/>
          <p:nvPr/>
        </p:nvSpPr>
        <p:spPr>
          <a:xfrm>
            <a:off x="759509" y="689868"/>
            <a:ext cx="8764989" cy="804066"/>
          </a:xfrm>
          <a:prstGeom prst="rect">
            <a:avLst/>
          </a:prstGeom>
          <a:noFill/>
        </p:spPr>
        <p:txBody>
          <a:bodyPr wrap="square" lIns="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33" normalizeH="0" baseline="0" noProof="0">
              <a:ln>
                <a:noFill/>
              </a:ln>
              <a:solidFill>
                <a:srgbClr val="AF1932"/>
              </a:solidFill>
              <a:effectLst/>
              <a:uLnTx/>
              <a:uFillTx/>
              <a:latin typeface="Avenir Next LT Pro"/>
              <a:ea typeface="Yu Gothic UI"/>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ja-JP" altLang="en-US" sz="1600" b="0" i="0" u="none" strike="noStrike" kern="1200" cap="none" spc="-33" normalizeH="0" baseline="0" noProof="0">
                <a:ln>
                  <a:noFill/>
                </a:ln>
                <a:solidFill>
                  <a:prstClr val="black"/>
                </a:solidFill>
                <a:effectLst/>
                <a:uLnTx/>
                <a:uFillTx/>
                <a:latin typeface="Avenir Next LT Pro"/>
                <a:ea typeface="Yu Gothic UI"/>
                <a:cs typeface="+mn-cs"/>
              </a:rPr>
              <a:t>３つの</a:t>
            </a:r>
            <a:r>
              <a:rPr kumimoji="0" lang="en-US" altLang="ja-JP" sz="1600" b="0" i="0" u="none" strike="noStrike" kern="1200" cap="none" spc="-33" normalizeH="0" baseline="0" noProof="0">
                <a:ln>
                  <a:noFill/>
                </a:ln>
                <a:solidFill>
                  <a:prstClr val="black"/>
                </a:solidFill>
                <a:effectLst/>
                <a:uLnTx/>
                <a:uFillTx/>
                <a:latin typeface="Avenir Next LT Pro"/>
                <a:ea typeface="Yu Gothic UI"/>
                <a:cs typeface="+mn-cs"/>
              </a:rPr>
              <a:t>VISON</a:t>
            </a:r>
            <a:r>
              <a:rPr kumimoji="0" lang="ja-JP" altLang="en-US" sz="1600" b="0" i="0" u="none" strike="noStrike" kern="1200" cap="none" spc="-33" normalizeH="0" baseline="0" noProof="0">
                <a:ln>
                  <a:noFill/>
                </a:ln>
                <a:solidFill>
                  <a:prstClr val="black"/>
                </a:solidFill>
                <a:effectLst/>
                <a:uLnTx/>
                <a:uFillTx/>
                <a:latin typeface="Avenir Next LT Pro"/>
                <a:ea typeface="Yu Gothic UI"/>
                <a:cs typeface="+mn-cs"/>
              </a:rPr>
              <a:t>（戦略の視点）ごとに本市がこれまで実行してきた施策の内容（アクションプラン）を紹介</a:t>
            </a:r>
            <a:br>
              <a:rPr kumimoji="0" lang="en-US" altLang="ja-JP" sz="1400" b="0" i="0" u="none" strike="noStrike" kern="1200" cap="none" spc="-33" normalizeH="0" baseline="0" noProof="0">
                <a:ln>
                  <a:noFill/>
                </a:ln>
                <a:solidFill>
                  <a:prstClr val="black"/>
                </a:solidFill>
                <a:effectLst/>
                <a:uLnTx/>
                <a:uFillTx/>
                <a:latin typeface="Avenir Next LT Pro"/>
                <a:ea typeface="Yu Gothic UI"/>
                <a:cs typeface="+mn-cs"/>
              </a:rPr>
            </a:br>
            <a:r>
              <a:rPr kumimoji="1" lang="ja-JP" altLang="en-US" sz="1625"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　</a:t>
            </a:r>
          </a:p>
        </p:txBody>
      </p:sp>
      <p:sp>
        <p:nvSpPr>
          <p:cNvPr id="28" name="正方形/長方形 27">
            <a:extLst>
              <a:ext uri="{FF2B5EF4-FFF2-40B4-BE49-F238E27FC236}">
                <a16:creationId xmlns:a16="http://schemas.microsoft.com/office/drawing/2014/main" id="{F1062A4D-CB6F-73DA-48B1-19E58F1136B3}"/>
              </a:ext>
            </a:extLst>
          </p:cNvPr>
          <p:cNvSpPr/>
          <p:nvPr/>
        </p:nvSpPr>
        <p:spPr>
          <a:xfrm>
            <a:off x="424401" y="4571808"/>
            <a:ext cx="3039958" cy="1205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54000" rtlCol="0" anchor="t"/>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mn-cs"/>
              </a:rPr>
              <a:t>IoE</a:t>
            </a:r>
            <a:r>
              <a:rPr kumimoji="1" lang="ja-JP" altLang="en-US" sz="1100" b="0" i="0" u="none" strike="noStrike" kern="1200" cap="none" spc="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mn-cs"/>
              </a:rPr>
              <a:t>等により多様なデータを収集し、</a:t>
            </a:r>
            <a:r>
              <a:rPr kumimoji="1" lang="en-US" altLang="ja-JP" sz="1100" b="0" i="0" u="none" strike="noStrike" kern="1200" cap="none" spc="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mn-cs"/>
              </a:rPr>
              <a:t>AI</a:t>
            </a:r>
            <a:r>
              <a:rPr kumimoji="1" lang="ja-JP" altLang="en-US" sz="1100" b="0" i="0" u="none" strike="noStrike" kern="1200" cap="none" spc="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mn-cs"/>
              </a:rPr>
              <a:t>等のデジタル技術を活用して分析します。</a:t>
            </a:r>
            <a:endParaRPr kumimoji="1" lang="en-US" altLang="ja-JP" sz="1100" b="0" i="0" u="none" strike="noStrike" kern="1200" cap="none" spc="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mn-cs"/>
              </a:rPr>
              <a:t>その結果を防災対策など社会や生活に反映し、便利・安心・安全に暮らせるまちの実現をめざします。</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mn-cs"/>
              </a:rPr>
              <a:t>また、産学民との連携により、社会課題の解決やイノベーションの創出などによるまちの活性化を図るなど、都市力の向上をめざします。</a:t>
            </a:r>
          </a:p>
        </p:txBody>
      </p:sp>
      <p:grpSp>
        <p:nvGrpSpPr>
          <p:cNvPr id="29" name="グループ化 28">
            <a:extLst>
              <a:ext uri="{FF2B5EF4-FFF2-40B4-BE49-F238E27FC236}">
                <a16:creationId xmlns:a16="http://schemas.microsoft.com/office/drawing/2014/main" id="{D7C6D3B1-0E30-BFA6-AF1B-814551C9CB7F}"/>
              </a:ext>
            </a:extLst>
          </p:cNvPr>
          <p:cNvGrpSpPr/>
          <p:nvPr/>
        </p:nvGrpSpPr>
        <p:grpSpPr>
          <a:xfrm>
            <a:off x="3549949" y="2563114"/>
            <a:ext cx="2921204" cy="2742988"/>
            <a:chOff x="3492398" y="3028950"/>
            <a:chExt cx="2921204" cy="2742988"/>
          </a:xfrm>
        </p:grpSpPr>
        <p:pic>
          <p:nvPicPr>
            <p:cNvPr id="30" name="グラフィックス 29">
              <a:extLst>
                <a:ext uri="{FF2B5EF4-FFF2-40B4-BE49-F238E27FC236}">
                  <a16:creationId xmlns:a16="http://schemas.microsoft.com/office/drawing/2014/main" id="{C28444B1-FDB9-AC12-D600-A190A419AC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92398" y="3028950"/>
              <a:ext cx="2921204" cy="2742988"/>
            </a:xfrm>
            <a:prstGeom prst="rect">
              <a:avLst/>
            </a:prstGeom>
          </p:spPr>
        </p:pic>
        <p:sp>
          <p:nvSpPr>
            <p:cNvPr id="31" name="角丸四角形 38">
              <a:extLst>
                <a:ext uri="{FF2B5EF4-FFF2-40B4-BE49-F238E27FC236}">
                  <a16:creationId xmlns:a16="http://schemas.microsoft.com/office/drawing/2014/main" id="{BD3D5F88-DC06-B322-D273-ABEF8224A64B}"/>
                </a:ext>
              </a:extLst>
            </p:cNvPr>
            <p:cNvSpPr/>
            <p:nvPr/>
          </p:nvSpPr>
          <p:spPr>
            <a:xfrm>
              <a:off x="3530386" y="5059982"/>
              <a:ext cx="1431364" cy="40583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50" normalizeH="0" baseline="0" noProof="0">
                  <a:ln>
                    <a:noFill/>
                  </a:ln>
                  <a:solidFill>
                    <a:prstClr val="white"/>
                  </a:solidFill>
                  <a:effectLst/>
                  <a:uLnTx/>
                  <a:uFillTx/>
                  <a:latin typeface="Avenir Next LT Pro Demi"/>
                  <a:ea typeface="Yu Gothic UI" panose="020B0500000000000000" pitchFamily="50" charset="-128"/>
                  <a:cs typeface="+mn-cs"/>
                </a:rPr>
                <a:t>都市・まち</a:t>
              </a:r>
              <a:r>
                <a:rPr kumimoji="1" lang="en-US" altLang="ja-JP" sz="1400" b="1" i="0" u="none" strike="noStrike" kern="1200" cap="none" spc="-50" normalizeH="0" baseline="0" noProof="0">
                  <a:ln>
                    <a:noFill/>
                  </a:ln>
                  <a:solidFill>
                    <a:prstClr val="white"/>
                  </a:solidFill>
                  <a:effectLst/>
                  <a:uLnTx/>
                  <a:uFillTx/>
                  <a:latin typeface="Avenir Next LT Pro Demi"/>
                  <a:ea typeface="Yu Gothic UI" panose="020B0500000000000000" pitchFamily="50" charset="-128"/>
                  <a:cs typeface="+mn-cs"/>
                </a:rPr>
                <a:t>DX</a:t>
              </a:r>
              <a:endParaRPr kumimoji="1" lang="en-US" altLang="ja-JP" sz="1400" b="0" i="0" u="none" strike="noStrike" kern="1200" cap="none" spc="-50" normalizeH="0" baseline="0" noProof="0">
                <a:ln>
                  <a:noFill/>
                </a:ln>
                <a:solidFill>
                  <a:prstClr val="white"/>
                </a:solidFill>
                <a:effectLst/>
                <a:uLnTx/>
                <a:uFillTx/>
                <a:latin typeface="Avenir Next LT Pro Demi"/>
                <a:ea typeface="Yu Gothic UI" panose="020B0500000000000000" pitchFamily="50" charset="-128"/>
                <a:cs typeface="+mn-cs"/>
              </a:endParaRPr>
            </a:p>
          </p:txBody>
        </p:sp>
        <p:sp>
          <p:nvSpPr>
            <p:cNvPr id="96" name="角丸四角形 37">
              <a:extLst>
                <a:ext uri="{FF2B5EF4-FFF2-40B4-BE49-F238E27FC236}">
                  <a16:creationId xmlns:a16="http://schemas.microsoft.com/office/drawing/2014/main" id="{8E564D47-1ECF-E6BB-C5E6-3835D01AD6C8}"/>
                </a:ext>
              </a:extLst>
            </p:cNvPr>
            <p:cNvSpPr/>
            <p:nvPr/>
          </p:nvSpPr>
          <p:spPr>
            <a:xfrm>
              <a:off x="5123903" y="5072901"/>
              <a:ext cx="946707" cy="39182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行政</a:t>
              </a:r>
              <a:r>
                <a:rPr kumimoji="1" lang="en-US" altLang="ja-JP"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DX</a:t>
              </a:r>
            </a:p>
          </p:txBody>
        </p:sp>
        <p:sp>
          <p:nvSpPr>
            <p:cNvPr id="97" name="角丸四角形 36">
              <a:extLst>
                <a:ext uri="{FF2B5EF4-FFF2-40B4-BE49-F238E27FC236}">
                  <a16:creationId xmlns:a16="http://schemas.microsoft.com/office/drawing/2014/main" id="{0F82A589-B313-F573-4C81-B9AA7A6DCB0C}"/>
                </a:ext>
              </a:extLst>
            </p:cNvPr>
            <p:cNvSpPr/>
            <p:nvPr/>
          </p:nvSpPr>
          <p:spPr>
            <a:xfrm>
              <a:off x="4320668" y="3880354"/>
              <a:ext cx="1264665" cy="33247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サービス</a:t>
              </a:r>
              <a:r>
                <a:rPr kumimoji="1" lang="en-US" altLang="ja-JP"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DX</a:t>
              </a:r>
              <a:endParaRPr kumimoji="1" lang="en-US" altLang="ja-JP" sz="1400" b="0"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endParaRPr>
            </a:p>
          </p:txBody>
        </p:sp>
        <p:pic>
          <p:nvPicPr>
            <p:cNvPr id="98" name="図 97" descr="アイコン&#10;&#10;自動的に生成された説明">
              <a:extLst>
                <a:ext uri="{FF2B5EF4-FFF2-40B4-BE49-F238E27FC236}">
                  <a16:creationId xmlns:a16="http://schemas.microsoft.com/office/drawing/2014/main" id="{4F798E34-BCC7-7C73-70A3-FDAC846C8DD0}"/>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4660191" y="3317975"/>
              <a:ext cx="585618" cy="585618"/>
            </a:xfrm>
            <a:prstGeom prst="rect">
              <a:avLst/>
            </a:prstGeom>
            <a:noFill/>
            <a:ln>
              <a:noFill/>
            </a:ln>
          </p:spPr>
        </p:pic>
        <p:pic>
          <p:nvPicPr>
            <p:cNvPr id="99" name="図 98" descr="QR コード&#10;&#10;自動的に生成された説明">
              <a:extLst>
                <a:ext uri="{FF2B5EF4-FFF2-40B4-BE49-F238E27FC236}">
                  <a16:creationId xmlns:a16="http://schemas.microsoft.com/office/drawing/2014/main" id="{646DECD8-91DB-7082-5C80-D9D429997EEC}"/>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951236" y="4480741"/>
              <a:ext cx="589664" cy="590510"/>
            </a:xfrm>
            <a:prstGeom prst="rect">
              <a:avLst/>
            </a:prstGeom>
          </p:spPr>
        </p:pic>
        <p:pic>
          <p:nvPicPr>
            <p:cNvPr id="100" name="図 99" descr="アイコン&#10;&#10;自動的に生成された説明">
              <a:extLst>
                <a:ext uri="{FF2B5EF4-FFF2-40B4-BE49-F238E27FC236}">
                  <a16:creationId xmlns:a16="http://schemas.microsoft.com/office/drawing/2014/main" id="{82207F73-B8A5-3333-4B1C-705C30A5F70D}"/>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284131" y="4555392"/>
              <a:ext cx="626252" cy="514773"/>
            </a:xfrm>
            <a:prstGeom prst="rect">
              <a:avLst/>
            </a:prstGeom>
          </p:spPr>
        </p:pic>
      </p:grpSp>
      <p:sp>
        <p:nvSpPr>
          <p:cNvPr id="101" name="正方形/長方形 100">
            <a:extLst>
              <a:ext uri="{FF2B5EF4-FFF2-40B4-BE49-F238E27FC236}">
                <a16:creationId xmlns:a16="http://schemas.microsoft.com/office/drawing/2014/main" id="{3D262299-451E-87AF-5019-EAEA649C217A}"/>
              </a:ext>
            </a:extLst>
          </p:cNvPr>
          <p:cNvSpPr/>
          <p:nvPr/>
        </p:nvSpPr>
        <p:spPr>
          <a:xfrm>
            <a:off x="452436" y="2707605"/>
            <a:ext cx="3408363" cy="1064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Ins="108000" rtlCol="0" anchor="t"/>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mn-cs"/>
              </a:rPr>
              <a:t>様々の要因による社会環境の変化、人々の価値観や行動の変化など、社会のニーズを敏感にとらえ、それに見合った対応ができるように、臨機応変に、素早く、そして常にチャレンジ精神を持って、行政サービスの提供のスピードアップや提供スタイルの変革、利用者目線に立った新たな行政サービスの創出を図り、市民</a:t>
            </a:r>
            <a:r>
              <a:rPr kumimoji="1" lang="en-US" altLang="ja-JP" sz="1100" b="0" i="0" u="none" strike="noStrike" kern="1200" cap="none" spc="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mn-cs"/>
              </a:rPr>
              <a:t>QoL</a:t>
            </a:r>
            <a:r>
              <a:rPr kumimoji="1" lang="ja-JP" altLang="en-US" sz="1100" b="0" i="0" u="none" strike="noStrike" kern="1200" cap="none" spc="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mn-cs"/>
              </a:rPr>
              <a:t>の向上をめざします。</a:t>
            </a:r>
          </a:p>
        </p:txBody>
      </p:sp>
      <p:sp>
        <p:nvSpPr>
          <p:cNvPr id="102" name="正方形/長方形 101">
            <a:extLst>
              <a:ext uri="{FF2B5EF4-FFF2-40B4-BE49-F238E27FC236}">
                <a16:creationId xmlns:a16="http://schemas.microsoft.com/office/drawing/2014/main" id="{F7C2A8CD-749E-3EE8-4DB6-7F0B05E6AD54}"/>
              </a:ext>
            </a:extLst>
          </p:cNvPr>
          <p:cNvSpPr/>
          <p:nvPr/>
        </p:nvSpPr>
        <p:spPr>
          <a:xfrm>
            <a:off x="437317" y="2241399"/>
            <a:ext cx="3739668" cy="4342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t>利用者目線でデザインされた便利・快適な行政サービスのスピーディーな提供の実現</a:t>
            </a:r>
            <a:endParaRPr kumimoji="1" lang="en-GB" altLang="ja-JP" sz="1600" b="1" i="0" u="none" strike="noStrike" kern="1200" cap="none" spc="5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endParaRPr>
          </a:p>
        </p:txBody>
      </p:sp>
      <p:sp>
        <p:nvSpPr>
          <p:cNvPr id="103" name="正方形/長方形 102">
            <a:extLst>
              <a:ext uri="{FF2B5EF4-FFF2-40B4-BE49-F238E27FC236}">
                <a16:creationId xmlns:a16="http://schemas.microsoft.com/office/drawing/2014/main" id="{FF863BF4-3E62-1CAE-6ACF-2F71A7F1B014}"/>
              </a:ext>
            </a:extLst>
          </p:cNvPr>
          <p:cNvSpPr/>
          <p:nvPr/>
        </p:nvSpPr>
        <p:spPr>
          <a:xfrm>
            <a:off x="6560629" y="3414518"/>
            <a:ext cx="2877808" cy="4342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t>効率的かつ質の高い</a:t>
            </a:r>
            <a:br>
              <a:rPr kumimoji="1" lang="en-US" altLang="ja-JP" sz="1600" b="1" i="0" u="none" strike="noStrike" kern="1200" cap="none" spc="5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br>
            <a:r>
              <a:rPr kumimoji="1" lang="ja-JP" altLang="en-US" sz="1600" b="1" i="0" u="none" strike="noStrike" kern="1200" cap="none" spc="5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t>組織・業務運営の実現</a:t>
            </a:r>
            <a:endParaRPr kumimoji="1" lang="en-GB" altLang="ja-JP" sz="1600" b="1" i="0" u="none" strike="noStrike" kern="1200" cap="none" spc="5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endParaRPr>
          </a:p>
        </p:txBody>
      </p:sp>
      <p:sp>
        <p:nvSpPr>
          <p:cNvPr id="105" name="正方形/長方形 104">
            <a:extLst>
              <a:ext uri="{FF2B5EF4-FFF2-40B4-BE49-F238E27FC236}">
                <a16:creationId xmlns:a16="http://schemas.microsoft.com/office/drawing/2014/main" id="{FB8199E0-4E11-659C-4B23-B036C4CDF21F}"/>
              </a:ext>
            </a:extLst>
          </p:cNvPr>
          <p:cNvSpPr/>
          <p:nvPr/>
        </p:nvSpPr>
        <p:spPr>
          <a:xfrm>
            <a:off x="6532357" y="3934608"/>
            <a:ext cx="2719297" cy="1983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Ins="54000" rtlCol="0" anchor="t"/>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mn-cs"/>
              </a:rPr>
              <a:t>「</a:t>
            </a:r>
            <a:r>
              <a:rPr kumimoji="1" lang="en-US" altLang="ja-JP" sz="1100" b="0" i="0" u="none" strike="noStrike" kern="1200" cap="none" spc="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mn-cs"/>
              </a:rPr>
              <a:t>DX</a:t>
            </a:r>
            <a:r>
              <a:rPr kumimoji="1" lang="ja-JP" altLang="en-US" sz="1100" b="0" i="0" u="none" strike="noStrike" kern="1200" cap="none" spc="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mn-cs"/>
              </a:rPr>
              <a:t>は経営である」というトップマネジメントのもと、定型業務を単に効率化するという従来のデジタル化のみならず、保有する行政データやデジタル技術を活用し、業務の変革と生産性の向上を図ります。</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mn-cs"/>
              </a:rPr>
              <a:t>そして、生み出した時間や人材（人財）を職員にしかできない業務に注力し、効率的かつ質の高い組織・業務運営による自治体経営を実現させ、市民</a:t>
            </a:r>
            <a:r>
              <a:rPr kumimoji="1" lang="en-US" altLang="ja-JP" sz="1100" b="0" i="0" u="none" strike="noStrike" kern="1200" cap="none" spc="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mn-cs"/>
              </a:rPr>
              <a:t>QoL</a:t>
            </a:r>
            <a:r>
              <a:rPr kumimoji="1" lang="ja-JP" altLang="en-US" sz="1100" b="0" i="0" u="none" strike="noStrike" kern="1200" cap="none" spc="0" normalizeH="0" baseline="0" noProof="0">
                <a:ln>
                  <a:noFill/>
                </a:ln>
                <a:solidFill>
                  <a:prstClr val="black">
                    <a:lumMod val="75000"/>
                    <a:lumOff val="25000"/>
                  </a:prstClr>
                </a:solidFill>
                <a:effectLst/>
                <a:uLnTx/>
                <a:uFillTx/>
                <a:latin typeface="Avenir Next LT Pro"/>
                <a:ea typeface="Yu Gothic UI" panose="020B0500000000000000" pitchFamily="50" charset="-128"/>
                <a:cs typeface="+mn-cs"/>
              </a:rPr>
              <a:t>の向上と都市力の向上につなげます。</a:t>
            </a:r>
          </a:p>
        </p:txBody>
      </p:sp>
      <p:sp>
        <p:nvSpPr>
          <p:cNvPr id="6" name="正方形/長方形 5">
            <a:extLst>
              <a:ext uri="{FF2B5EF4-FFF2-40B4-BE49-F238E27FC236}">
                <a16:creationId xmlns:a16="http://schemas.microsoft.com/office/drawing/2014/main" id="{85E01898-166F-B930-1CAB-AFDBEAF5D6E3}"/>
              </a:ext>
            </a:extLst>
          </p:cNvPr>
          <p:cNvSpPr/>
          <p:nvPr/>
        </p:nvSpPr>
        <p:spPr>
          <a:xfrm>
            <a:off x="452437" y="4016018"/>
            <a:ext cx="2921207" cy="40970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t>便利・安心・安全に暮らせる、</a:t>
            </a:r>
            <a:br>
              <a:rPr kumimoji="1" lang="en-US" altLang="ja-JP" sz="1600" b="1" i="0" u="none" strike="noStrike" kern="1200" cap="none" spc="5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br>
            <a:r>
              <a:rPr kumimoji="1" lang="ja-JP" altLang="en-US" sz="1600" b="1" i="0" u="none" strike="noStrike" kern="1200" cap="none" spc="5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t>魅力・活力のあるまちの実現</a:t>
            </a:r>
            <a:endParaRPr kumimoji="1" lang="en-GB" altLang="ja-JP" sz="1600" b="1" i="0" u="none" strike="noStrike" kern="1200" cap="none" spc="5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endParaRPr>
          </a:p>
        </p:txBody>
      </p:sp>
      <p:cxnSp>
        <p:nvCxnSpPr>
          <p:cNvPr id="7" name="直線コネクタ 6">
            <a:extLst>
              <a:ext uri="{FF2B5EF4-FFF2-40B4-BE49-F238E27FC236}">
                <a16:creationId xmlns:a16="http://schemas.microsoft.com/office/drawing/2014/main" id="{A78FBFFE-450F-42C5-B966-1671C3AA1DFB}"/>
              </a:ext>
            </a:extLst>
          </p:cNvPr>
          <p:cNvCxnSpPr>
            <a:cxnSpLocks/>
          </p:cNvCxnSpPr>
          <p:nvPr/>
        </p:nvCxnSpPr>
        <p:spPr>
          <a:xfrm flipH="1">
            <a:off x="548912" y="2737785"/>
            <a:ext cx="3634901" cy="0"/>
          </a:xfrm>
          <a:prstGeom prst="line">
            <a:avLst/>
          </a:prstGeom>
          <a:ln w="12700">
            <a:solidFill>
              <a:srgbClr val="246A62"/>
            </a:solidFill>
            <a:headEnd type="ova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26A93B64-AA70-4617-0EAD-C02063A75711}"/>
              </a:ext>
            </a:extLst>
          </p:cNvPr>
          <p:cNvCxnSpPr>
            <a:cxnSpLocks/>
          </p:cNvCxnSpPr>
          <p:nvPr/>
        </p:nvCxnSpPr>
        <p:spPr>
          <a:xfrm flipH="1">
            <a:off x="6416572" y="3934608"/>
            <a:ext cx="2950866" cy="0"/>
          </a:xfrm>
          <a:prstGeom prst="line">
            <a:avLst/>
          </a:prstGeom>
          <a:ln w="12700">
            <a:solidFill>
              <a:srgbClr val="246A62"/>
            </a:solidFill>
            <a:headEnd type="none" w="sm" len="lg"/>
            <a:tailEnd type="ova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7505C48C-9317-C26E-93A4-03D88D53A6AB}"/>
              </a:ext>
            </a:extLst>
          </p:cNvPr>
          <p:cNvCxnSpPr>
            <a:cxnSpLocks/>
          </p:cNvCxnSpPr>
          <p:nvPr/>
        </p:nvCxnSpPr>
        <p:spPr>
          <a:xfrm flipH="1">
            <a:off x="548912" y="4487188"/>
            <a:ext cx="2849089" cy="0"/>
          </a:xfrm>
          <a:prstGeom prst="line">
            <a:avLst/>
          </a:prstGeom>
          <a:ln w="12700">
            <a:solidFill>
              <a:srgbClr val="246A62"/>
            </a:solidFill>
            <a:headEnd type="ova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B1B95B76-1075-C369-D2F5-6B6BCBBFD789}"/>
              </a:ext>
            </a:extLst>
          </p:cNvPr>
          <p:cNvSpPr txBox="1"/>
          <p:nvPr/>
        </p:nvSpPr>
        <p:spPr>
          <a:xfrm>
            <a:off x="533241" y="1498855"/>
            <a:ext cx="4921858" cy="400110"/>
          </a:xfrm>
          <a:prstGeom prst="rect">
            <a:avLst/>
          </a:prstGeom>
          <a:noFill/>
        </p:spPr>
        <p:txBody>
          <a:bodyPr wrap="square" lIns="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000" b="1" i="0" u="none" strike="noStrike" kern="0" cap="none" spc="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t>【</a:t>
            </a:r>
            <a:r>
              <a:rPr kumimoji="1" lang="ja-JP" altLang="en-US" sz="2000" b="1" i="0" u="none" strike="noStrike" kern="0" cap="none" spc="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t>大阪市</a:t>
            </a:r>
            <a:r>
              <a:rPr kumimoji="1" lang="en-US" altLang="ja-JP" sz="2000" b="1" i="0" u="none" strike="noStrike" kern="0" cap="none" spc="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t>DX</a:t>
            </a:r>
            <a:r>
              <a:rPr kumimoji="1" lang="ja-JP" altLang="en-US" sz="2000" b="1" i="0" u="none" strike="noStrike" kern="0" cap="none" spc="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t>戦略の視点（</a:t>
            </a:r>
            <a:r>
              <a:rPr kumimoji="1" lang="en-US" altLang="ja-JP" sz="2000" b="1" i="0" u="none" strike="noStrike" kern="0" cap="none" spc="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t>VISION</a:t>
            </a:r>
            <a:r>
              <a:rPr kumimoji="1" lang="ja-JP" altLang="en-US" sz="2000" b="1" i="0" u="none" strike="noStrike" kern="0" cap="none" spc="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t>）</a:t>
            </a:r>
            <a:r>
              <a:rPr kumimoji="1" lang="en-US" altLang="ja-JP" sz="2000" b="1" i="0" u="none" strike="noStrike" kern="0" cap="none" spc="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t>】</a:t>
            </a:r>
            <a:endParaRPr kumimoji="1" lang="ja-JP" altLang="en-US" sz="2000" b="1" i="0" u="none" strike="noStrike" kern="0" cap="none" spc="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endParaRPr>
          </a:p>
        </p:txBody>
      </p:sp>
      <p:sp>
        <p:nvSpPr>
          <p:cNvPr id="4" name="スライド番号プレースホルダー 2">
            <a:extLst>
              <a:ext uri="{FF2B5EF4-FFF2-40B4-BE49-F238E27FC236}">
                <a16:creationId xmlns:a16="http://schemas.microsoft.com/office/drawing/2014/main" id="{DBEBC989-52D5-F648-5AB7-9FED580D0327}"/>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2</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53906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5AEC6B-9ED1-7893-80E0-50E73AFBB243}"/>
              </a:ext>
            </a:extLst>
          </p:cNvPr>
          <p:cNvSpPr txBox="1"/>
          <p:nvPr/>
        </p:nvSpPr>
        <p:spPr>
          <a:xfrm>
            <a:off x="273000" y="197239"/>
            <a:ext cx="9412222" cy="400110"/>
          </a:xfrm>
          <a:prstGeom prst="rect">
            <a:avLst/>
          </a:prstGeom>
          <a:noFill/>
        </p:spPr>
        <p:txBody>
          <a:bodyPr wrap="square" lIns="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t>これまで取り組んできたアクションプラン一覧（取組概要）</a:t>
            </a:r>
          </a:p>
        </p:txBody>
      </p:sp>
      <p:sp>
        <p:nvSpPr>
          <p:cNvPr id="5" name="スライド番号プレースホルダー 2">
            <a:extLst>
              <a:ext uri="{FF2B5EF4-FFF2-40B4-BE49-F238E27FC236}">
                <a16:creationId xmlns:a16="http://schemas.microsoft.com/office/drawing/2014/main" id="{C6236ECC-1293-6129-0AAA-AA729D3F6E19}"/>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3</a:t>
            </a:fld>
            <a:endParaRPr kumimoji="1" lang="en-GB">
              <a:solidFill>
                <a:prstClr val="black">
                  <a:tint val="75000"/>
                </a:prstClr>
              </a:solidFill>
              <a:latin typeface="Avenir Next LT Pro"/>
              <a:ea typeface="Yu Gothic UI"/>
            </a:endParaRPr>
          </a:p>
        </p:txBody>
      </p:sp>
      <p:graphicFrame>
        <p:nvGraphicFramePr>
          <p:cNvPr id="3" name="表 2">
            <a:extLst>
              <a:ext uri="{FF2B5EF4-FFF2-40B4-BE49-F238E27FC236}">
                <a16:creationId xmlns:a16="http://schemas.microsoft.com/office/drawing/2014/main" id="{67630DD5-C495-B849-0842-E27BE2204B97}"/>
              </a:ext>
            </a:extLst>
          </p:cNvPr>
          <p:cNvGraphicFramePr>
            <a:graphicFrameLocks noGrp="1"/>
          </p:cNvGraphicFramePr>
          <p:nvPr>
            <p:extLst>
              <p:ext uri="{D42A27DB-BD31-4B8C-83A1-F6EECF244321}">
                <p14:modId xmlns:p14="http://schemas.microsoft.com/office/powerpoint/2010/main" val="886755099"/>
              </p:ext>
            </p:extLst>
          </p:nvPr>
        </p:nvGraphicFramePr>
        <p:xfrm>
          <a:off x="141581" y="707181"/>
          <a:ext cx="9636162" cy="3553080"/>
        </p:xfrm>
        <a:graphic>
          <a:graphicData uri="http://schemas.openxmlformats.org/drawingml/2006/table">
            <a:tbl>
              <a:tblPr firstRow="1" bandRow="1">
                <a:tableStyleId>{5940675A-B579-460E-94D1-54222C63F5DA}</a:tableStyleId>
              </a:tblPr>
              <a:tblGrid>
                <a:gridCol w="226666">
                  <a:extLst>
                    <a:ext uri="{9D8B030D-6E8A-4147-A177-3AD203B41FA5}">
                      <a16:colId xmlns:a16="http://schemas.microsoft.com/office/drawing/2014/main" val="740014886"/>
                    </a:ext>
                  </a:extLst>
                </a:gridCol>
                <a:gridCol w="208280">
                  <a:extLst>
                    <a:ext uri="{9D8B030D-6E8A-4147-A177-3AD203B41FA5}">
                      <a16:colId xmlns:a16="http://schemas.microsoft.com/office/drawing/2014/main" val="2499001716"/>
                    </a:ext>
                  </a:extLst>
                </a:gridCol>
                <a:gridCol w="2988504">
                  <a:extLst>
                    <a:ext uri="{9D8B030D-6E8A-4147-A177-3AD203B41FA5}">
                      <a16:colId xmlns:a16="http://schemas.microsoft.com/office/drawing/2014/main" val="2425669748"/>
                    </a:ext>
                  </a:extLst>
                </a:gridCol>
                <a:gridCol w="4374858">
                  <a:extLst>
                    <a:ext uri="{9D8B030D-6E8A-4147-A177-3AD203B41FA5}">
                      <a16:colId xmlns:a16="http://schemas.microsoft.com/office/drawing/2014/main" val="2682928431"/>
                    </a:ext>
                  </a:extLst>
                </a:gridCol>
                <a:gridCol w="171447">
                  <a:extLst>
                    <a:ext uri="{9D8B030D-6E8A-4147-A177-3AD203B41FA5}">
                      <a16:colId xmlns:a16="http://schemas.microsoft.com/office/drawing/2014/main" val="3233966300"/>
                    </a:ext>
                  </a:extLst>
                </a:gridCol>
                <a:gridCol w="1171396">
                  <a:extLst>
                    <a:ext uri="{9D8B030D-6E8A-4147-A177-3AD203B41FA5}">
                      <a16:colId xmlns:a16="http://schemas.microsoft.com/office/drawing/2014/main" val="3793874289"/>
                    </a:ext>
                  </a:extLst>
                </a:gridCol>
                <a:gridCol w="495011">
                  <a:extLst>
                    <a:ext uri="{9D8B030D-6E8A-4147-A177-3AD203B41FA5}">
                      <a16:colId xmlns:a16="http://schemas.microsoft.com/office/drawing/2014/main" val="2411293356"/>
                    </a:ext>
                  </a:extLst>
                </a:gridCol>
              </a:tblGrid>
              <a:tr h="197427">
                <a:tc gridSpan="3">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dirty="0">
                          <a:ln>
                            <a:noFill/>
                          </a:ln>
                          <a:solidFill>
                            <a:schemeClr val="bg1"/>
                          </a:solidFill>
                          <a:effectLst/>
                          <a:uLnTx/>
                          <a:uFillTx/>
                          <a:latin typeface="Avenir Next LT Pro Demi"/>
                          <a:ea typeface="Yu Gothic UI" panose="020B0500000000000000" pitchFamily="50" charset="-128"/>
                          <a:cs typeface="+mn-cs"/>
                        </a:rPr>
                        <a:t>取組名称</a:t>
                      </a: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46A62"/>
                    </a:solidFill>
                  </a:tcPr>
                </a:tc>
                <a:tc hMerge="1">
                  <a:txBody>
                    <a:bodyPr/>
                    <a:lstStyle/>
                    <a:p>
                      <a:endParaRPr kumimoji="1" lang="ja-JP" altLang="en-US"/>
                    </a:p>
                  </a:txBody>
                  <a:tcPr/>
                </a:tc>
                <a:tc h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取組概要</a:t>
                      </a:r>
                      <a:endParaRPr kumimoji="1" lang="ja-JP" altLang="en-US" sz="1100" b="1" i="0" u="none" strike="noStrike" kern="1200" cap="none" spc="50" normalizeH="0" baseline="0" noProof="0" dirty="0">
                        <a:ln>
                          <a:noFill/>
                        </a:ln>
                        <a:solidFill>
                          <a:schemeClr val="bg1"/>
                        </a:solidFill>
                        <a:effectLst/>
                        <a:uLnTx/>
                        <a:uFillTx/>
                        <a:latin typeface="Avenir Next LT Pro Demi"/>
                        <a:ea typeface="Yu Gothic UI" panose="020B0500000000000000" pitchFamily="50" charset="-128"/>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46A62"/>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dirty="0">
                          <a:solidFill>
                            <a:schemeClr val="bg1"/>
                          </a:solidFill>
                          <a:latin typeface="Yu Gothic UI"/>
                          <a:ea typeface="+mn-ea"/>
                        </a:rPr>
                        <a:t>設定した</a:t>
                      </a:r>
                      <a:r>
                        <a:rPr kumimoji="1" lang="en-US" altLang="ja-JP" sz="900" b="1" dirty="0">
                          <a:solidFill>
                            <a:schemeClr val="bg1"/>
                          </a:solidFill>
                          <a:latin typeface="Yu Gothic UI"/>
                          <a:ea typeface="+mn-ea"/>
                        </a:rPr>
                        <a:t>KPI</a:t>
                      </a:r>
                      <a:r>
                        <a:rPr kumimoji="1" lang="ja-JP" altLang="en-US" sz="900" b="1" dirty="0">
                          <a:solidFill>
                            <a:schemeClr val="bg1"/>
                          </a:solidFill>
                          <a:latin typeface="Yu Gothic UI"/>
                          <a:ea typeface="+mn-ea"/>
                        </a:rPr>
                        <a:t>に基づく</a:t>
                      </a:r>
                      <a:endParaRPr kumimoji="1" lang="en-US" altLang="ja-JP" sz="900" b="1" dirty="0">
                        <a:solidFill>
                          <a:schemeClr val="bg1"/>
                        </a:solidFill>
                        <a:latin typeface="Yu Gothic UI"/>
                        <a:ea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dirty="0">
                          <a:solidFill>
                            <a:schemeClr val="bg1"/>
                          </a:solidFill>
                          <a:latin typeface="Yu Gothic UI"/>
                          <a:ea typeface="+mn-ea"/>
                        </a:rPr>
                        <a:t>進捗管理</a:t>
                      </a:r>
                      <a:r>
                        <a:rPr kumimoji="1" lang="ja-JP" altLang="en-US" sz="900" b="1" i="0" u="none" strike="noStrike" kern="1200" cap="none" spc="0" normalizeH="0" baseline="0" noProof="0" dirty="0">
                          <a:ln>
                            <a:noFill/>
                          </a:ln>
                          <a:solidFill>
                            <a:schemeClr val="bg1"/>
                          </a:solidFill>
                          <a:effectLst/>
                          <a:uLnTx/>
                          <a:uFillTx/>
                          <a:latin typeface="Yu Gothic UI"/>
                          <a:ea typeface="+mn-ea"/>
                        </a:rPr>
                        <a:t>期</a:t>
                      </a:r>
                      <a:endParaRPr kumimoji="1" lang="en-US" altLang="ja-JP" sz="900" b="1" i="0" u="none" strike="noStrike" kern="1200" cap="none" spc="0" normalizeH="0" baseline="0" noProof="0" dirty="0">
                        <a:ln>
                          <a:noFill/>
                        </a:ln>
                        <a:solidFill>
                          <a:schemeClr val="bg1"/>
                        </a:solidFill>
                        <a:effectLst/>
                        <a:uLnTx/>
                        <a:uFillTx/>
                        <a:latin typeface="Yu Gothic UI"/>
                        <a:ea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900" b="1" kern="0" spc="0" dirty="0">
                          <a:solidFill>
                            <a:schemeClr val="bg1"/>
                          </a:solidFill>
                          <a:latin typeface="+mn-lt"/>
                          <a:ea typeface="Yu Gothic UI" panose="020B0500000000000000" pitchFamily="50" charset="-128"/>
                          <a:cs typeface="ＭＳ Ｐゴシック" panose="020B0600070205080204" pitchFamily="50" charset="-128"/>
                        </a:rPr>
                        <a:t>（年度）</a:t>
                      </a:r>
                      <a:endParaRPr kumimoji="1" lang="ja-JP" altLang="en-US" sz="1100" b="1" i="0" u="none" strike="noStrike" kern="1200" cap="none" spc="50" normalizeH="0" baseline="0" noProof="0" dirty="0">
                        <a:ln>
                          <a:noFill/>
                        </a:ln>
                        <a:solidFill>
                          <a:schemeClr val="bg1"/>
                        </a:solidFill>
                        <a:effectLst/>
                        <a:uLnTx/>
                        <a:uFillTx/>
                        <a:latin typeface="Avenir Next LT Pro Demi"/>
                        <a:ea typeface="Yu Gothic UI" panose="020B0500000000000000" pitchFamily="50" charset="-128"/>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46A62"/>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dirty="0">
                          <a:solidFill>
                            <a:schemeClr val="bg1"/>
                          </a:solidFill>
                          <a:latin typeface="Yu Gothic UI"/>
                          <a:ea typeface="+mn-ea"/>
                        </a:rPr>
                        <a:t>設定した</a:t>
                      </a:r>
                      <a:r>
                        <a:rPr kumimoji="1" lang="en-US" altLang="ja-JP" sz="900" b="1" dirty="0">
                          <a:solidFill>
                            <a:schemeClr val="bg1"/>
                          </a:solidFill>
                          <a:latin typeface="Yu Gothic UI"/>
                          <a:ea typeface="+mn-ea"/>
                        </a:rPr>
                        <a:t>KPI</a:t>
                      </a:r>
                      <a:r>
                        <a:rPr kumimoji="1" lang="ja-JP" altLang="en-US" sz="900" b="1" dirty="0">
                          <a:solidFill>
                            <a:schemeClr val="bg1"/>
                          </a:solidFill>
                          <a:latin typeface="Yu Gothic UI"/>
                          <a:ea typeface="+mn-ea"/>
                        </a:rPr>
                        <a:t>に基づく進捗管理</a:t>
                      </a:r>
                      <a:r>
                        <a:rPr kumimoji="1" lang="ja-JP" altLang="en-US" sz="900" b="1" i="0" u="none" strike="noStrike" kern="1200" cap="none" spc="0" normalizeH="0" baseline="0" noProof="0" dirty="0">
                          <a:ln>
                            <a:noFill/>
                          </a:ln>
                          <a:solidFill>
                            <a:schemeClr val="bg1"/>
                          </a:solidFill>
                          <a:effectLst/>
                          <a:uLnTx/>
                          <a:uFillTx/>
                          <a:latin typeface="Yu Gothic UI"/>
                          <a:ea typeface="+mn-ea"/>
                        </a:rPr>
                        <a:t>期</a:t>
                      </a:r>
                      <a:endParaRPr kumimoji="1" lang="en-US" altLang="ja-JP" sz="900" b="1" i="0" u="none" strike="noStrike" kern="1200" cap="none" spc="0" normalizeH="0" baseline="0" noProof="0" dirty="0">
                        <a:ln>
                          <a:noFill/>
                        </a:ln>
                        <a:solidFill>
                          <a:schemeClr val="bg1"/>
                        </a:solidFill>
                        <a:effectLst/>
                        <a:uLnTx/>
                        <a:uFillTx/>
                        <a:latin typeface="Yu Gothic UI"/>
                        <a:ea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900" b="1" kern="0" spc="0" dirty="0">
                          <a:solidFill>
                            <a:schemeClr val="bg1"/>
                          </a:solidFill>
                          <a:latin typeface="+mn-lt"/>
                          <a:ea typeface="Yu Gothic UI" panose="020B0500000000000000" pitchFamily="50" charset="-128"/>
                          <a:cs typeface="ＭＳ Ｐゴシック" panose="020B0600070205080204" pitchFamily="50" charset="-128"/>
                        </a:rPr>
                        <a:t>（年度）</a:t>
                      </a:r>
                      <a:endParaRPr kumimoji="1" lang="ja-JP" altLang="en-US" sz="1100" b="1" i="0" u="none" strike="noStrike" kern="1200" cap="none" spc="50" normalizeH="0" baseline="0" noProof="0" dirty="0">
                        <a:ln>
                          <a:noFill/>
                        </a:ln>
                        <a:solidFill>
                          <a:schemeClr val="bg1"/>
                        </a:solidFill>
                        <a:effectLst/>
                        <a:uLnTx/>
                        <a:uFillTx/>
                        <a:latin typeface="Avenir Next LT Pro Demi"/>
                        <a:ea typeface="Yu Gothic UI" panose="020B0500000000000000" pitchFamily="50" charset="-128"/>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46A6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頁</a:t>
                      </a:r>
                    </a:p>
                  </a:txBody>
                  <a:tcPr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46A62"/>
                    </a:solidFill>
                  </a:tcPr>
                </a:tc>
                <a:extLst>
                  <a:ext uri="{0D108BD9-81ED-4DB2-BD59-A6C34878D82A}">
                    <a16:rowId xmlns:a16="http://schemas.microsoft.com/office/drawing/2014/main" val="1415176134"/>
                  </a:ext>
                </a:extLst>
              </a:tr>
              <a:tr h="197427">
                <a:tc gridSpan="7">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サービス</a:t>
                      </a:r>
                      <a:r>
                        <a:rPr kumimoji="1" lang="en-US" altLang="ja-JP"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DX</a:t>
                      </a: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ED2C4"/>
                    </a:solidFill>
                  </a:tcPr>
                </a:tc>
                <a:tc hMerge="1">
                  <a:txBody>
                    <a:bodyPr/>
                    <a:lstStyle/>
                    <a:p>
                      <a:endParaRPr kumimoji="1" lang="ja-JP" altLang="en-US"/>
                    </a:p>
                  </a:txBody>
                  <a:tcPr/>
                </a:tc>
                <a:tc h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tcPr>
                </a:tc>
                <a:tc h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tcPr>
                </a:tc>
                <a:tc hMerge="1">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ED2C4"/>
                    </a:solidFill>
                  </a:tcPr>
                </a:tc>
                <a:extLst>
                  <a:ext uri="{0D108BD9-81ED-4DB2-BD59-A6C34878D82A}">
                    <a16:rowId xmlns:a16="http://schemas.microsoft.com/office/drawing/2014/main" val="2104718602"/>
                  </a:ext>
                </a:extLst>
              </a:tr>
              <a:tr h="199073">
                <a:tc rowSpan="3">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gridSpan="6">
                  <a:txBody>
                    <a:bodyPr/>
                    <a:lstStyle/>
                    <a:p>
                      <a:r>
                        <a:rPr kumimoji="1" lang="ja-JP" altLang="en-US" sz="1100" dirty="0">
                          <a:latin typeface="+mn-ea"/>
                          <a:ea typeface="+mn-ea"/>
                        </a:rPr>
                        <a:t>区役所</a:t>
                      </a:r>
                      <a:r>
                        <a:rPr kumimoji="1" lang="en-US" altLang="ja-JP" sz="1100" dirty="0">
                          <a:latin typeface="+mn-ea"/>
                          <a:ea typeface="+mn-ea"/>
                        </a:rPr>
                        <a:t>DX</a:t>
                      </a:r>
                      <a:r>
                        <a:rPr kumimoji="1" lang="ja-JP" altLang="en-US" sz="1100" dirty="0">
                          <a:latin typeface="+mn-ea"/>
                          <a:ea typeface="+mn-ea"/>
                        </a:rPr>
                        <a:t>等の実現に向けた取組</a:t>
                      </a:r>
                    </a:p>
                  </a:txBody>
                  <a:tcPr marT="46800" marB="468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tcPr>
                </a:tc>
                <a:tc hMerge="1">
                  <a:txBody>
                    <a:bodyPr/>
                    <a:lstStyle/>
                    <a:p>
                      <a:pPr algn="ctr"/>
                      <a:endParaRPr kumimoji="0" lang="en-US" altLang="ja-JP"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90667078"/>
                  </a:ext>
                </a:extLst>
              </a:tr>
              <a:tr h="580668">
                <a:tc vMerge="1">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endParaRPr kumimoji="1" lang="ja-JP" altLang="en-US" sz="800">
                        <a:latin typeface="+mn-ea"/>
                        <a:ea typeface="+mn-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latin typeface="+mn-ea"/>
                          <a:ea typeface="+mn-ea"/>
                        </a:rPr>
                        <a:t>AI</a:t>
                      </a:r>
                      <a:r>
                        <a:rPr kumimoji="1" lang="ja-JP" altLang="en-US" sz="1100">
                          <a:latin typeface="+mn-ea"/>
                          <a:ea typeface="+mn-ea"/>
                        </a:rPr>
                        <a:t>電話による</a:t>
                      </a:r>
                      <a:r>
                        <a:rPr kumimoji="1" lang="en-US" altLang="ja-JP" sz="1100">
                          <a:latin typeface="+mn-ea"/>
                          <a:ea typeface="+mn-ea"/>
                        </a:rPr>
                        <a:t>24</a:t>
                      </a:r>
                      <a:r>
                        <a:rPr kumimoji="1" lang="ja-JP" altLang="en-US" sz="1100">
                          <a:latin typeface="+mn-ea"/>
                          <a:ea typeface="+mn-ea"/>
                        </a:rPr>
                        <a:t>時間自動受付サービスを導入</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000000"/>
                          </a:solidFill>
                          <a:effectLst/>
                          <a:uLnTx/>
                          <a:uFillTx/>
                          <a:latin typeface="+mn-ea"/>
                          <a:ea typeface="+mn-ea"/>
                          <a:cs typeface="+mn-cs"/>
                        </a:rPr>
                        <a:t>最新の音声認識技術を活用した</a:t>
                      </a:r>
                      <a:r>
                        <a:rPr kumimoji="0" lang="en-US" altLang="ja-JP" sz="1100" b="0" i="0" u="none" strike="noStrike" kern="1200" cap="none" spc="0" normalizeH="0" baseline="0" noProof="0">
                          <a:ln>
                            <a:noFill/>
                          </a:ln>
                          <a:solidFill>
                            <a:srgbClr val="000000"/>
                          </a:solidFill>
                          <a:effectLst/>
                          <a:uLnTx/>
                          <a:uFillTx/>
                          <a:latin typeface="+mn-ea"/>
                          <a:ea typeface="+mn-ea"/>
                          <a:cs typeface="+mn-cs"/>
                        </a:rPr>
                        <a:t>AI</a:t>
                      </a:r>
                      <a:r>
                        <a:rPr kumimoji="0" lang="ja-JP" altLang="en-US" sz="1100" b="0" i="0" u="none" strike="noStrike" kern="1200" cap="none" spc="0" normalizeH="0" baseline="0" noProof="0">
                          <a:ln>
                            <a:noFill/>
                          </a:ln>
                          <a:solidFill>
                            <a:srgbClr val="000000"/>
                          </a:solidFill>
                          <a:effectLst/>
                          <a:uLnTx/>
                          <a:uFillTx/>
                          <a:latin typeface="+mn-ea"/>
                          <a:ea typeface="+mn-ea"/>
                          <a:cs typeface="+mn-cs"/>
                        </a:rPr>
                        <a:t>電話を導入することにより時間等の制約をなくすとともに、自動応答を行うことで、使い慣れた電話を接点としながらも、スマートフォンやパソコンを活用した状況と同等のメリットを享受できる環境を構築し、市民サービスの向上を図るため、 </a:t>
                      </a:r>
                      <a:r>
                        <a:rPr kumimoji="0" lang="en-US" altLang="ja-JP" sz="1100" b="0" i="0" u="none" strike="noStrike" kern="1200" cap="none" spc="0" normalizeH="0" baseline="0" noProof="0">
                          <a:ln>
                            <a:noFill/>
                          </a:ln>
                          <a:solidFill>
                            <a:prstClr val="black"/>
                          </a:solidFill>
                          <a:effectLst/>
                          <a:uLnTx/>
                          <a:uFillTx/>
                          <a:latin typeface="+mn-ea"/>
                          <a:ea typeface="+mn-ea"/>
                          <a:cs typeface="+mn-cs"/>
                        </a:rPr>
                        <a:t>AI</a:t>
                      </a:r>
                      <a:r>
                        <a:rPr kumimoji="0" lang="ja-JP" altLang="en-US" sz="1100" b="0" i="0" u="none" strike="noStrike" kern="1200" cap="none" spc="0" normalizeH="0" baseline="0" noProof="0">
                          <a:ln>
                            <a:noFill/>
                          </a:ln>
                          <a:solidFill>
                            <a:prstClr val="black"/>
                          </a:solidFill>
                          <a:effectLst/>
                          <a:uLnTx/>
                          <a:uFillTx/>
                          <a:latin typeface="+mn-ea"/>
                          <a:ea typeface="+mn-ea"/>
                          <a:cs typeface="+mn-cs"/>
                        </a:rPr>
                        <a:t>電話による自動応答サービスの実証を実施した。</a:t>
                      </a: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mn-lt"/>
                          <a:ea typeface="Yu Gothic UI" panose="020B0500000000000000" pitchFamily="50" charset="-128"/>
                        </a:rPr>
                        <a:t>　</a:t>
                      </a:r>
                      <a:r>
                        <a:rPr lang="en-US" altLang="ja-JP" sz="1100" dirty="0">
                          <a:solidFill>
                            <a:prstClr val="black"/>
                          </a:solidFill>
                          <a:latin typeface="+mn-lt"/>
                          <a:ea typeface="Yu Gothic UI" panose="020B0500000000000000" pitchFamily="50" charset="-128"/>
                        </a:rPr>
                        <a:t>2023</a:t>
                      </a:r>
                      <a:r>
                        <a:rPr lang="ja-JP" altLang="en-US" sz="1100" dirty="0">
                          <a:solidFill>
                            <a:prstClr val="black"/>
                          </a:solidFill>
                          <a:latin typeface="+mn-lt"/>
                          <a:ea typeface="Yu Gothic UI" panose="020B0500000000000000" pitchFamily="50" charset="-128"/>
                        </a:rPr>
                        <a:t>～</a:t>
                      </a:r>
                      <a:r>
                        <a:rPr lang="en-US" altLang="ja-JP" sz="1100" dirty="0">
                          <a:solidFill>
                            <a:prstClr val="black"/>
                          </a:solidFill>
                          <a:latin typeface="+mn-lt"/>
                          <a:ea typeface="Yu Gothic UI" panose="020B0500000000000000" pitchFamily="50" charset="-128"/>
                        </a:rPr>
                        <a:t>2024</a:t>
                      </a:r>
                      <a:endParaRPr kumimoji="0" lang="ja-JP" altLang="en-US" sz="1100" kern="0" spc="0" dirty="0">
                        <a:solidFill>
                          <a:schemeClr val="tx1"/>
                        </a:solidFill>
                        <a:latin typeface="+mn-ea"/>
                        <a:ea typeface="+mn-ea"/>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kumimoji="0" lang="en-US" altLang="ja-JP" sz="1100" kern="0" spc="0" dirty="0">
                          <a:solidFill>
                            <a:schemeClr val="tx1"/>
                          </a:solidFill>
                          <a:latin typeface="+mj-ea"/>
                          <a:ea typeface="+mj-ea"/>
                          <a:cs typeface="ＭＳ Ｐゴシック" panose="020B0600070205080204" pitchFamily="50" charset="-128"/>
                        </a:rPr>
                        <a:t>8</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65155399"/>
                  </a:ext>
                </a:extLst>
              </a:tr>
              <a:tr h="1219404">
                <a:tc vMerge="1">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gridSpan="2">
                  <a:txBody>
                    <a:bodyPr/>
                    <a:lstStyle/>
                    <a:p>
                      <a:r>
                        <a:rPr kumimoji="1" lang="ja-JP" altLang="en-US" sz="1100" dirty="0">
                          <a:latin typeface="+mn-ea"/>
                          <a:ea typeface="+mn-ea"/>
                        </a:rPr>
                        <a:t>中小企業の</a:t>
                      </a:r>
                      <a:r>
                        <a:rPr kumimoji="1" lang="en-US" altLang="ja-JP" sz="1100" dirty="0">
                          <a:latin typeface="+mn-ea"/>
                          <a:ea typeface="+mn-ea"/>
                        </a:rPr>
                        <a:t>DX</a:t>
                      </a:r>
                      <a:r>
                        <a:rPr kumimoji="1" lang="ja-JP" altLang="en-US" sz="1100" dirty="0">
                          <a:latin typeface="+mn-ea"/>
                          <a:ea typeface="+mn-ea"/>
                        </a:rPr>
                        <a:t>推進ニーズに応える支援を実施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endParaRPr kumimoji="1" lang="ja-JP" altLang="en-US"/>
                    </a:p>
                  </a:txBody>
                  <a:tcPr>
                    <a:lnT w="6350" cap="flat" cmpd="sng" algn="ctr">
                      <a:solidFill>
                        <a:schemeClr val="bg1">
                          <a:lumMod val="65000"/>
                        </a:schemeClr>
                      </a:solidFill>
                      <a:prstDash val="solid"/>
                      <a:round/>
                      <a:headEnd type="none" w="med" len="med"/>
                      <a:tailEnd type="none" w="med" len="med"/>
                    </a:lnT>
                  </a:tcPr>
                </a:tc>
                <a:tc gridSpan="2">
                  <a:txBody>
                    <a:bodyPr/>
                    <a:lstStyle/>
                    <a:p>
                      <a:pPr marL="0" lvl="2" indent="0">
                        <a:lnSpc>
                          <a:spcPct val="100000"/>
                        </a:lnSpc>
                        <a:spcAft>
                          <a:spcPts val="0"/>
                        </a:spcAft>
                        <a:buFont typeface="Arial" panose="020B0604020202020204" pitchFamily="34" charset="0"/>
                        <a:buNone/>
                        <a:tabLst>
                          <a:tab pos="361950" algn="l"/>
                        </a:tabLst>
                        <a:defRPr/>
                      </a:pPr>
                      <a:r>
                        <a:rPr kumimoji="0" lang="ja-JP" altLang="en-US" sz="1100">
                          <a:solidFill>
                            <a:srgbClr val="000000"/>
                          </a:solidFill>
                          <a:latin typeface="+mn-ea"/>
                          <a:ea typeface="+mn-ea"/>
                        </a:rPr>
                        <a:t>デジタル技術の活用がビジネスにおいて不可欠となっていくなか、中小企業が取り組もうとするデジタル技術を活用したビジネスモデルの組み換え・変革を支援するため</a:t>
                      </a:r>
                      <a:r>
                        <a:rPr kumimoji="0" lang="ja-JP" altLang="en-US" sz="1100">
                          <a:solidFill>
                            <a:prstClr val="black"/>
                          </a:solidFill>
                          <a:latin typeface="+mn-ea"/>
                          <a:ea typeface="+mn-ea"/>
                        </a:rPr>
                        <a:t>、大阪市の中小企業支援拠点「大阪産業創造館」では、公益財団法人大阪産業局の支援ノウハウを活かし、次</a:t>
                      </a:r>
                      <a:r>
                        <a:rPr kumimoji="0" lang="ja-JP" altLang="en-US" sz="1100">
                          <a:solidFill>
                            <a:srgbClr val="000000"/>
                          </a:solidFill>
                          <a:latin typeface="+mn-ea"/>
                          <a:ea typeface="+mn-ea"/>
                        </a:rPr>
                        <a:t>の取組を実施した。</a:t>
                      </a:r>
                    </a:p>
                    <a:p>
                      <a:pPr marL="396000" lvl="2" indent="-228600">
                        <a:lnSpc>
                          <a:spcPct val="100000"/>
                        </a:lnSpc>
                        <a:spcAft>
                          <a:spcPts val="0"/>
                        </a:spcAft>
                        <a:buFont typeface="+mj-ea"/>
                        <a:buAutoNum type="circleNumDbPlain"/>
                        <a:tabLst>
                          <a:tab pos="361950" algn="l"/>
                        </a:tabLst>
                        <a:defRPr/>
                      </a:pPr>
                      <a:r>
                        <a:rPr kumimoji="0" lang="ja-JP" altLang="en-US" sz="1100">
                          <a:solidFill>
                            <a:srgbClr val="000000"/>
                          </a:solidFill>
                          <a:latin typeface="+mn-ea"/>
                          <a:ea typeface="+mn-ea"/>
                        </a:rPr>
                        <a:t>セミナーや展示会等によるデジタル活用に対する知識習得・理解促進、意欲の喚起</a:t>
                      </a:r>
                    </a:p>
                    <a:p>
                      <a:pPr marL="396000" lvl="2" indent="-228600">
                        <a:lnSpc>
                          <a:spcPct val="100000"/>
                        </a:lnSpc>
                        <a:spcAft>
                          <a:spcPts val="0"/>
                        </a:spcAft>
                        <a:buFont typeface="+mj-ea"/>
                        <a:buAutoNum type="circleNumDbPlain"/>
                        <a:tabLst>
                          <a:tab pos="361950" algn="l"/>
                        </a:tabLst>
                        <a:defRPr/>
                      </a:pPr>
                      <a:r>
                        <a:rPr kumimoji="0" lang="en-US" altLang="ja-JP" sz="1100">
                          <a:solidFill>
                            <a:srgbClr val="000000"/>
                          </a:solidFill>
                          <a:latin typeface="+mn-ea"/>
                          <a:ea typeface="+mn-ea"/>
                        </a:rPr>
                        <a:t>DX</a:t>
                      </a:r>
                      <a:r>
                        <a:rPr kumimoji="0" lang="ja-JP" altLang="en-US" sz="1100">
                          <a:solidFill>
                            <a:srgbClr val="000000"/>
                          </a:solidFill>
                          <a:latin typeface="+mn-ea"/>
                          <a:ea typeface="+mn-ea"/>
                        </a:rPr>
                        <a:t>に取り組む意欲はあるものの、自社だけでは取組が難しい事業者に対するコンサルティング（相談対応）</a:t>
                      </a:r>
                    </a:p>
                    <a:p>
                      <a:pPr marL="396000" lvl="2" indent="-228600">
                        <a:lnSpc>
                          <a:spcPct val="100000"/>
                        </a:lnSpc>
                        <a:spcAft>
                          <a:spcPts val="0"/>
                        </a:spcAft>
                        <a:buFont typeface="+mj-ea"/>
                        <a:buAutoNum type="circleNumDbPlain"/>
                        <a:tabLst>
                          <a:tab pos="361950" algn="l"/>
                        </a:tabLst>
                        <a:defRPr/>
                      </a:pPr>
                      <a:r>
                        <a:rPr kumimoji="0" lang="ja-JP" altLang="en-US" sz="1100">
                          <a:solidFill>
                            <a:srgbClr val="000000"/>
                          </a:solidFill>
                          <a:latin typeface="+mn-ea"/>
                          <a:ea typeface="+mn-ea"/>
                        </a:rPr>
                        <a:t>さらに支援が必要な事業者に対しては、専門家派遣を実施</a:t>
                      </a: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hMerge="1">
                  <a:txBody>
                    <a:bodyPr/>
                    <a:lstStyle/>
                    <a:p>
                      <a:pPr marL="396000" lvl="2" indent="-228600">
                        <a:lnSpc>
                          <a:spcPct val="100000"/>
                        </a:lnSpc>
                        <a:spcAft>
                          <a:spcPts val="0"/>
                        </a:spcAft>
                        <a:buFont typeface="+mj-ea"/>
                        <a:buAutoNum type="circleNumDbPlain"/>
                        <a:tabLst>
                          <a:tab pos="361950" algn="l"/>
                        </a:tabLst>
                        <a:defRPr/>
                      </a:pPr>
                      <a:endParaRPr kumimoji="0" lang="ja-JP" altLang="en-US" sz="1100">
                        <a:solidFill>
                          <a:srgbClr val="000000"/>
                        </a:solidFill>
                        <a:latin typeface="+mn-ea"/>
                        <a:ea typeface="+mn-ea"/>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67400" lvl="2" indent="0" algn="l">
                        <a:lnSpc>
                          <a:spcPct val="100000"/>
                        </a:lnSpc>
                        <a:spcAft>
                          <a:spcPts val="0"/>
                        </a:spcAft>
                        <a:buFont typeface="+mj-ea"/>
                        <a:buNone/>
                        <a:tabLst>
                          <a:tab pos="361950" algn="l"/>
                        </a:tabLst>
                        <a:defRPr/>
                      </a:pPr>
                      <a:r>
                        <a:rPr kumimoji="0" lang="en-US" altLang="ja-JP" sz="1100">
                          <a:solidFill>
                            <a:prstClr val="black"/>
                          </a:solidFill>
                          <a:latin typeface="+mn-lt"/>
                          <a:ea typeface="Yu Gothic UI" panose="020B0500000000000000" pitchFamily="50" charset="-128"/>
                        </a:rPr>
                        <a:t>2023</a:t>
                      </a:r>
                      <a:r>
                        <a:rPr kumimoji="0" lang="ja-JP" altLang="en-US" sz="1100">
                          <a:solidFill>
                            <a:prstClr val="black"/>
                          </a:solidFill>
                          <a:latin typeface="+mn-lt"/>
                          <a:ea typeface="Yu Gothic UI" panose="020B0500000000000000" pitchFamily="50" charset="-128"/>
                        </a:rPr>
                        <a:t>～</a:t>
                      </a:r>
                      <a:r>
                        <a:rPr kumimoji="0" lang="en-US" altLang="ja-JP" sz="1100">
                          <a:solidFill>
                            <a:prstClr val="black"/>
                          </a:solidFill>
                          <a:latin typeface="+mn-lt"/>
                          <a:ea typeface="Yu Gothic UI" panose="020B0500000000000000" pitchFamily="50" charset="-128"/>
                        </a:rPr>
                        <a:t>2024</a:t>
                      </a:r>
                      <a:endParaRPr kumimoji="0" lang="ja-JP" altLang="en-US" sz="1100">
                        <a:solidFill>
                          <a:srgbClr val="000000"/>
                        </a:solidFill>
                        <a:latin typeface="+mn-ea"/>
                        <a:ea typeface="+mn-ea"/>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j-ea"/>
                          <a:ea typeface="+mj-ea"/>
                          <a:cs typeface="ＭＳ Ｐゴシック" panose="020B0600070205080204" pitchFamily="50" charset="-128"/>
                          <a:sym typeface="Helvetica Light"/>
                        </a:rPr>
                        <a:t>9</a:t>
                      </a:r>
                      <a:endParaRPr kumimoji="0" lang="ja-JP" altLang="en-US" sz="1100" kern="0" spc="0" dirty="0">
                        <a:solidFill>
                          <a:schemeClr val="tx1"/>
                        </a:solidFill>
                        <a:latin typeface="+mj-ea"/>
                        <a:ea typeface="+mj-ea"/>
                        <a:cs typeface="ＭＳ Ｐゴシック" panose="020B0600070205080204" pitchFamily="50" charset="-128"/>
                        <a:sym typeface="Helvetica Light"/>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30413254"/>
                  </a:ext>
                </a:extLst>
              </a:tr>
            </a:tbl>
          </a:graphicData>
        </a:graphic>
      </p:graphicFrame>
    </p:spTree>
    <p:extLst>
      <p:ext uri="{BB962C8B-B14F-4D97-AF65-F5344CB8AC3E}">
        <p14:creationId xmlns:p14="http://schemas.microsoft.com/office/powerpoint/2010/main" val="51550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5AEC6B-9ED1-7893-80E0-50E73AFBB243}"/>
              </a:ext>
            </a:extLst>
          </p:cNvPr>
          <p:cNvSpPr txBox="1"/>
          <p:nvPr/>
        </p:nvSpPr>
        <p:spPr>
          <a:xfrm>
            <a:off x="273000" y="197239"/>
            <a:ext cx="9412222" cy="400110"/>
          </a:xfrm>
          <a:prstGeom prst="rect">
            <a:avLst/>
          </a:prstGeom>
          <a:noFill/>
        </p:spPr>
        <p:txBody>
          <a:bodyPr wrap="square" lIns="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t>これまで取り組んできたアクションプラン一覧（取組概要）</a:t>
            </a:r>
          </a:p>
        </p:txBody>
      </p:sp>
      <p:sp>
        <p:nvSpPr>
          <p:cNvPr id="5" name="スライド番号プレースホルダー 2">
            <a:extLst>
              <a:ext uri="{FF2B5EF4-FFF2-40B4-BE49-F238E27FC236}">
                <a16:creationId xmlns:a16="http://schemas.microsoft.com/office/drawing/2014/main" id="{C6236ECC-1293-6129-0AAA-AA729D3F6E19}"/>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4</a:t>
            </a:fld>
            <a:endParaRPr kumimoji="1" lang="en-GB">
              <a:solidFill>
                <a:prstClr val="black">
                  <a:tint val="75000"/>
                </a:prstClr>
              </a:solidFill>
              <a:latin typeface="Avenir Next LT Pro"/>
              <a:ea typeface="Yu Gothic UI"/>
            </a:endParaRPr>
          </a:p>
        </p:txBody>
      </p:sp>
      <p:graphicFrame>
        <p:nvGraphicFramePr>
          <p:cNvPr id="6" name="表 5">
            <a:extLst>
              <a:ext uri="{FF2B5EF4-FFF2-40B4-BE49-F238E27FC236}">
                <a16:creationId xmlns:a16="http://schemas.microsoft.com/office/drawing/2014/main" id="{E470BD42-521A-479E-5DB5-8DE4B35679E2}"/>
              </a:ext>
            </a:extLst>
          </p:cNvPr>
          <p:cNvGraphicFramePr>
            <a:graphicFrameLocks noGrp="1"/>
          </p:cNvGraphicFramePr>
          <p:nvPr>
            <p:extLst>
              <p:ext uri="{D42A27DB-BD31-4B8C-83A1-F6EECF244321}">
                <p14:modId xmlns:p14="http://schemas.microsoft.com/office/powerpoint/2010/main" val="3754671754"/>
              </p:ext>
            </p:extLst>
          </p:nvPr>
        </p:nvGraphicFramePr>
        <p:xfrm>
          <a:off x="141580" y="700375"/>
          <a:ext cx="9644350" cy="2804160"/>
        </p:xfrm>
        <a:graphic>
          <a:graphicData uri="http://schemas.openxmlformats.org/drawingml/2006/table">
            <a:tbl>
              <a:tblPr firstRow="1" bandRow="1">
                <a:tableStyleId>{5940675A-B579-460E-94D1-54222C63F5DA}</a:tableStyleId>
              </a:tblPr>
              <a:tblGrid>
                <a:gridCol w="232785">
                  <a:extLst>
                    <a:ext uri="{9D8B030D-6E8A-4147-A177-3AD203B41FA5}">
                      <a16:colId xmlns:a16="http://schemas.microsoft.com/office/drawing/2014/main" val="740014886"/>
                    </a:ext>
                  </a:extLst>
                </a:gridCol>
                <a:gridCol w="3138423">
                  <a:extLst>
                    <a:ext uri="{9D8B030D-6E8A-4147-A177-3AD203B41FA5}">
                      <a16:colId xmlns:a16="http://schemas.microsoft.com/office/drawing/2014/main" val="2499001716"/>
                    </a:ext>
                  </a:extLst>
                </a:gridCol>
                <a:gridCol w="4485993">
                  <a:extLst>
                    <a:ext uri="{9D8B030D-6E8A-4147-A177-3AD203B41FA5}">
                      <a16:colId xmlns:a16="http://schemas.microsoft.com/office/drawing/2014/main" val="2682928431"/>
                    </a:ext>
                  </a:extLst>
                </a:gridCol>
                <a:gridCol w="1298660">
                  <a:extLst>
                    <a:ext uri="{9D8B030D-6E8A-4147-A177-3AD203B41FA5}">
                      <a16:colId xmlns:a16="http://schemas.microsoft.com/office/drawing/2014/main" val="1974888146"/>
                    </a:ext>
                  </a:extLst>
                </a:gridCol>
                <a:gridCol w="488489">
                  <a:extLst>
                    <a:ext uri="{9D8B030D-6E8A-4147-A177-3AD203B41FA5}">
                      <a16:colId xmlns:a16="http://schemas.microsoft.com/office/drawing/2014/main" val="2411293356"/>
                    </a:ext>
                  </a:extLst>
                </a:gridCol>
              </a:tblGrid>
              <a:tr h="234318">
                <a:tc gridSpan="2">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dirty="0">
                          <a:ln>
                            <a:noFill/>
                          </a:ln>
                          <a:solidFill>
                            <a:schemeClr val="bg1"/>
                          </a:solidFill>
                          <a:effectLst/>
                          <a:uLnTx/>
                          <a:uFillTx/>
                          <a:latin typeface="+mn-ea"/>
                          <a:ea typeface="+mn-ea"/>
                          <a:cs typeface="+mn-cs"/>
                        </a:rPr>
                        <a:t>取組名称</a:t>
                      </a: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46A62"/>
                    </a:solidFill>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latin typeface="+mn-ea"/>
                          <a:ea typeface="+mn-ea"/>
                        </a:rPr>
                        <a:t>取組概要</a:t>
                      </a:r>
                      <a:endParaRPr kumimoji="1" lang="ja-JP" altLang="en-US" sz="1100" b="1" i="0" u="none" strike="noStrike" kern="1200" cap="none" spc="50" normalizeH="0" baseline="0" noProof="0" dirty="0">
                        <a:ln>
                          <a:noFill/>
                        </a:ln>
                        <a:solidFill>
                          <a:schemeClr val="bg1"/>
                        </a:solidFill>
                        <a:effectLst/>
                        <a:uLnTx/>
                        <a:uFillTx/>
                        <a:latin typeface="+mn-ea"/>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46A6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dirty="0">
                          <a:solidFill>
                            <a:schemeClr val="bg1"/>
                          </a:solidFill>
                          <a:latin typeface="+mn-ea"/>
                          <a:ea typeface="+mn-ea"/>
                        </a:rPr>
                        <a:t>設定した</a:t>
                      </a:r>
                      <a:r>
                        <a:rPr kumimoji="1" lang="en-US" altLang="ja-JP" sz="900" b="1" dirty="0">
                          <a:solidFill>
                            <a:schemeClr val="bg1"/>
                          </a:solidFill>
                          <a:latin typeface="+mn-ea"/>
                          <a:ea typeface="+mn-ea"/>
                        </a:rPr>
                        <a:t>KPI</a:t>
                      </a:r>
                      <a:r>
                        <a:rPr kumimoji="1" lang="ja-JP" altLang="en-US" sz="900" b="1" dirty="0">
                          <a:solidFill>
                            <a:schemeClr val="bg1"/>
                          </a:solidFill>
                          <a:latin typeface="+mn-ea"/>
                          <a:ea typeface="+mn-ea"/>
                        </a:rPr>
                        <a:t>に基づく</a:t>
                      </a:r>
                      <a:endParaRPr kumimoji="1" lang="en-US" altLang="ja-JP" sz="900" b="1" dirty="0">
                        <a:solidFill>
                          <a:schemeClr val="bg1"/>
                        </a:solidFill>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dirty="0">
                          <a:solidFill>
                            <a:schemeClr val="bg1"/>
                          </a:solidFill>
                          <a:latin typeface="+mn-ea"/>
                          <a:ea typeface="+mn-ea"/>
                        </a:rPr>
                        <a:t>進捗管理</a:t>
                      </a:r>
                      <a:r>
                        <a:rPr kumimoji="1" lang="ja-JP" altLang="en-US" sz="900" b="1" i="0" u="none" strike="noStrike" kern="1200" cap="none" spc="0" normalizeH="0" baseline="0" noProof="0" dirty="0">
                          <a:ln>
                            <a:noFill/>
                          </a:ln>
                          <a:solidFill>
                            <a:schemeClr val="bg1"/>
                          </a:solidFill>
                          <a:effectLst/>
                          <a:uLnTx/>
                          <a:uFillTx/>
                          <a:latin typeface="+mn-ea"/>
                          <a:ea typeface="+mn-ea"/>
                        </a:rPr>
                        <a:t>期</a:t>
                      </a:r>
                      <a:endParaRPr kumimoji="1" lang="en-US" altLang="ja-JP" sz="900" b="1" i="0" u="none" strike="noStrike" kern="1200" cap="none" spc="0" normalizeH="0" baseline="0" noProof="0" dirty="0">
                        <a:ln>
                          <a:noFill/>
                        </a:ln>
                        <a:solidFill>
                          <a:schemeClr val="bg1"/>
                        </a:solidFill>
                        <a:effectLst/>
                        <a:uLnTx/>
                        <a:uFillTx/>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900" b="1" kern="0" spc="0" dirty="0">
                          <a:solidFill>
                            <a:schemeClr val="bg1"/>
                          </a:solidFill>
                          <a:latin typeface="+mn-ea"/>
                          <a:ea typeface="+mn-ea"/>
                          <a:cs typeface="ＭＳ Ｐゴシック" panose="020B0600070205080204" pitchFamily="50" charset="-128"/>
                        </a:rPr>
                        <a:t>（年度）</a:t>
                      </a:r>
                      <a:endParaRPr kumimoji="1" lang="ja-JP" altLang="en-US" sz="1100" b="1" i="0" u="none" strike="noStrike" kern="1200" cap="none" spc="50" normalizeH="0" baseline="0" noProof="0" dirty="0">
                        <a:ln>
                          <a:noFill/>
                        </a:ln>
                        <a:solidFill>
                          <a:schemeClr val="bg1"/>
                        </a:solidFill>
                        <a:effectLst/>
                        <a:uLnTx/>
                        <a:uFillTx/>
                        <a:latin typeface="+mn-ea"/>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46A6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dirty="0">
                          <a:solidFill>
                            <a:schemeClr val="bg1"/>
                          </a:solidFill>
                          <a:latin typeface="+mn-ea"/>
                          <a:ea typeface="+mn-ea"/>
                          <a:cs typeface="ＭＳ Ｐゴシック" panose="020B0600070205080204" pitchFamily="50" charset="-128"/>
                        </a:rPr>
                        <a:t>頁</a:t>
                      </a:r>
                    </a:p>
                  </a:txBody>
                  <a:tcPr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46A62"/>
                    </a:solidFill>
                  </a:tcPr>
                </a:tc>
                <a:extLst>
                  <a:ext uri="{0D108BD9-81ED-4DB2-BD59-A6C34878D82A}">
                    <a16:rowId xmlns:a16="http://schemas.microsoft.com/office/drawing/2014/main" val="1415176134"/>
                  </a:ext>
                </a:extLst>
              </a:tr>
              <a:tr h="234318">
                <a:tc gridSpan="5">
                  <a:txBody>
                    <a:bodyPr/>
                    <a:lstStyle/>
                    <a:p>
                      <a:pPr marL="0" marR="0" lvl="0" indent="0" algn="l" defTabSz="33377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i="0" u="none" strike="noStrike" kern="1200" cap="none" spc="50" normalizeH="0" baseline="0" noProof="0" dirty="0">
                          <a:ln>
                            <a:noFill/>
                          </a:ln>
                          <a:solidFill>
                            <a:schemeClr val="tx1"/>
                          </a:solidFill>
                          <a:effectLst/>
                          <a:uLnTx/>
                          <a:uFillTx/>
                          <a:latin typeface="Avenir Next LT Pro Demi"/>
                          <a:ea typeface="Yu Gothic UI" panose="020B0500000000000000" pitchFamily="50" charset="-128"/>
                          <a:cs typeface="+mn-cs"/>
                        </a:rPr>
                        <a:t>都市・まち</a:t>
                      </a:r>
                      <a:r>
                        <a:rPr kumimoji="1" lang="en-US" altLang="ja-JP" sz="1100" b="1" i="0" u="none" strike="noStrike" kern="1200" cap="none" spc="50" normalizeH="0" baseline="0" noProof="0" dirty="0">
                          <a:ln>
                            <a:noFill/>
                          </a:ln>
                          <a:solidFill>
                            <a:schemeClr val="tx1"/>
                          </a:solidFill>
                          <a:effectLst/>
                          <a:uLnTx/>
                          <a:uFillTx/>
                          <a:latin typeface="Avenir Next LT Pro Demi"/>
                          <a:ea typeface="Yu Gothic UI" panose="020B0500000000000000" pitchFamily="50" charset="-128"/>
                          <a:cs typeface="+mn-cs"/>
                        </a:rPr>
                        <a:t>DX</a:t>
                      </a:r>
                      <a:endParaRPr kumimoji="1" lang="ja-JP" altLang="en-US" sz="1100" b="1" i="0" u="none" strike="noStrike" kern="1200" cap="none" spc="50" normalizeH="0" baseline="0" noProof="0" dirty="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ED2C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ED2C4"/>
                    </a:solidFill>
                  </a:tcPr>
                </a:tc>
                <a:extLst>
                  <a:ext uri="{0D108BD9-81ED-4DB2-BD59-A6C34878D82A}">
                    <a16:rowId xmlns:a16="http://schemas.microsoft.com/office/drawing/2014/main" val="2104718602"/>
                  </a:ext>
                </a:extLst>
              </a:tr>
              <a:tr h="385935">
                <a:tc rowSpan="4">
                  <a:txBody>
                    <a:bodyPr/>
                    <a:lstStyle/>
                    <a:p>
                      <a:endParaRPr lang="ja-JP" altLang="en-US"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fontAlgn="base">
                        <a:spcBef>
                          <a:spcPct val="0"/>
                        </a:spcBef>
                        <a:spcAft>
                          <a:spcPct val="0"/>
                        </a:spcAft>
                        <a:defRPr/>
                      </a:pPr>
                      <a:r>
                        <a:rPr kumimoji="1" lang="ja-JP" altLang="en-US" sz="1100" b="0" kern="0" dirty="0">
                          <a:solidFill>
                            <a:schemeClr val="tx1"/>
                          </a:solidFill>
                          <a:latin typeface="Yu Gothic UI" panose="020B0500000000000000" pitchFamily="50" charset="-128"/>
                          <a:ea typeface="Yu Gothic UI" panose="020B0500000000000000" pitchFamily="50" charset="-128"/>
                        </a:rPr>
                        <a:t>３</a:t>
                      </a:r>
                      <a:r>
                        <a:rPr kumimoji="1" lang="en-US" altLang="ja-JP" sz="1100" b="0" kern="0" dirty="0">
                          <a:solidFill>
                            <a:schemeClr val="tx1"/>
                          </a:solidFill>
                          <a:latin typeface="Yu Gothic UI" panose="020B0500000000000000" pitchFamily="50" charset="-128"/>
                          <a:ea typeface="Yu Gothic UI" panose="020B0500000000000000" pitchFamily="50" charset="-128"/>
                        </a:rPr>
                        <a:t>D</a:t>
                      </a:r>
                      <a:r>
                        <a:rPr kumimoji="1" lang="ja-JP" altLang="en-US" sz="1100" b="0" kern="0" dirty="0">
                          <a:solidFill>
                            <a:schemeClr val="tx1"/>
                          </a:solidFill>
                          <a:latin typeface="Yu Gothic UI" panose="020B0500000000000000" pitchFamily="50" charset="-128"/>
                          <a:ea typeface="Yu Gothic UI" panose="020B0500000000000000" pitchFamily="50" charset="-128"/>
                        </a:rPr>
                        <a:t>都市モデルを活用した都市基盤施設の整備検討</a:t>
                      </a:r>
                      <a:endParaRPr lang="ja-JP" altLang="en-US" sz="1100" b="0" dirty="0">
                        <a:solidFill>
                          <a:schemeClr val="tx1"/>
                        </a:solidFill>
                        <a:ea typeface="Yu Gothic UI" panose="020B0500000000000000"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京橋駅周辺において、道路、広場等の都市基盤施設の整備検討を行うにあたり、</a:t>
                      </a: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3D</a:t>
                      </a:r>
                      <a:r>
                        <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rPr>
                        <a:t>都市モデルを活用し、整備内容の実現性検証を実施した。</a:t>
                      </a:r>
                      <a:endParaRPr kumimoji="1" lang="ja-JP" altLang="en-US" sz="1100" dirty="0"/>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t>2023</a:t>
                      </a:r>
                      <a:endParaRPr kumimoji="1" lang="ja-JP" altLang="en-US" sz="1100" dirty="0"/>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11</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50281652"/>
                  </a:ext>
                </a:extLst>
              </a:tr>
              <a:tr h="385935">
                <a:tc vMerge="1">
                  <a:txBody>
                    <a:bodyPr/>
                    <a:lstStyle/>
                    <a:p>
                      <a:endParaRPr lang="ja-JP" altLang="en-US"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BIM/CIM</a:t>
                      </a:r>
                      <a:r>
                        <a:rPr kumimoji="1" lang="ja-JP" altLang="en-US" sz="1100" dirty="0"/>
                        <a:t>モデルを活用して設計・工事監理業務を効率化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rgbClr val="000000"/>
                          </a:solidFill>
                          <a:latin typeface="+mn-lt"/>
                          <a:ea typeface="Yu Gothic UI" panose="020B0500000000000000" pitchFamily="50" charset="-128"/>
                        </a:rPr>
                        <a:t>夢洲･舞洲の高架橋について、先行的に</a:t>
                      </a:r>
                      <a:r>
                        <a:rPr lang="en-US" altLang="ja-JP" sz="1100" dirty="0">
                          <a:solidFill>
                            <a:srgbClr val="000000"/>
                          </a:solidFill>
                          <a:latin typeface="+mn-lt"/>
                          <a:ea typeface="Yu Gothic UI" panose="020B0500000000000000" pitchFamily="50" charset="-128"/>
                        </a:rPr>
                        <a:t>BIM/CIM</a:t>
                      </a:r>
                      <a:r>
                        <a:rPr lang="ja-JP" altLang="en-US" sz="1100" dirty="0">
                          <a:solidFill>
                            <a:srgbClr val="000000"/>
                          </a:solidFill>
                          <a:latin typeface="+mn-lt"/>
                          <a:ea typeface="Yu Gothic UI" panose="020B0500000000000000" pitchFamily="50" charset="-128"/>
                        </a:rPr>
                        <a:t>モデルを構築。図面や施工ステップを</a:t>
                      </a:r>
                      <a:r>
                        <a:rPr lang="en-US" altLang="ja-JP" sz="1100" dirty="0">
                          <a:solidFill>
                            <a:srgbClr val="000000"/>
                          </a:solidFill>
                          <a:latin typeface="+mn-lt"/>
                          <a:ea typeface="Yu Gothic UI" panose="020B0500000000000000" pitchFamily="50" charset="-128"/>
                        </a:rPr>
                        <a:t>3</a:t>
                      </a:r>
                      <a:r>
                        <a:rPr lang="ja-JP" altLang="en-US" sz="1100" dirty="0">
                          <a:solidFill>
                            <a:srgbClr val="000000"/>
                          </a:solidFill>
                          <a:latin typeface="+mn-lt"/>
                          <a:ea typeface="Yu Gothic UI" panose="020B0500000000000000" pitchFamily="50" charset="-128"/>
                        </a:rPr>
                        <a:t>次元化し、地元・関係機関との協議に活用することによる業務効率化を検証を実施した。</a:t>
                      </a:r>
                      <a:endParaRPr kumimoji="0" lang="ja-JP" altLang="en-US" sz="1100" kern="0" spc="0" dirty="0">
                        <a:solidFill>
                          <a:schemeClr val="tx1"/>
                        </a:solidFill>
                        <a:latin typeface="+mn-ea"/>
                        <a:ea typeface="+mn-ea"/>
                        <a:cs typeface="ＭＳ Ｐゴシック" panose="020B0600070205080204" pitchFamily="50" charset="-128"/>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mn-lt"/>
                          <a:ea typeface="Yu Gothic UI" panose="020B0500000000000000" pitchFamily="50" charset="-128"/>
                        </a:rPr>
                        <a:t>2023</a:t>
                      </a:r>
                      <a:r>
                        <a:rPr lang="ja-JP" altLang="en-US" sz="1100" dirty="0">
                          <a:solidFill>
                            <a:prstClr val="black"/>
                          </a:solidFill>
                          <a:latin typeface="+mn-lt"/>
                          <a:ea typeface="Yu Gothic UI" panose="020B0500000000000000" pitchFamily="50" charset="-128"/>
                        </a:rPr>
                        <a:t>～</a:t>
                      </a:r>
                      <a:r>
                        <a:rPr lang="en-US" altLang="ja-JP" sz="1100" dirty="0">
                          <a:solidFill>
                            <a:prstClr val="black"/>
                          </a:solidFill>
                          <a:latin typeface="+mn-lt"/>
                          <a:ea typeface="Yu Gothic UI" panose="020B0500000000000000" pitchFamily="50" charset="-128"/>
                        </a:rPr>
                        <a:t>2024</a:t>
                      </a:r>
                      <a:endParaRPr kumimoji="0" lang="ja-JP" altLang="en-US" sz="1100" kern="0" spc="0" dirty="0">
                        <a:solidFill>
                          <a:schemeClr val="tx1"/>
                        </a:solidFill>
                        <a:latin typeface="+mn-ea"/>
                        <a:ea typeface="+mn-ea"/>
                        <a:cs typeface="ＭＳ Ｐゴシック" panose="020B0600070205080204" pitchFamily="50" charset="-128"/>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12</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00776469"/>
                  </a:ext>
                </a:extLst>
              </a:tr>
              <a:tr h="385935">
                <a:tc vMerge="1">
                  <a:txBody>
                    <a:bodyPr/>
                    <a:lstStyle/>
                    <a:p>
                      <a:endParaRPr lang="ja-JP" altLang="en-US"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事業活動に伴う温室効果ガス排出量の可視化で脱炭素化を推進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rgbClr val="000000"/>
                          </a:solidFill>
                          <a:latin typeface="+mn-lt"/>
                          <a:ea typeface="Yu Gothic UI" panose="020B0500000000000000" pitchFamily="50" charset="-128"/>
                        </a:rPr>
                        <a:t>事業活動における温室効果ガス削減対策を促すため、温室効果ガス排出量の可視化ツール導入の取組を支援を実施した。</a:t>
                      </a:r>
                      <a:endParaRPr kumimoji="0" lang="ja-JP" altLang="en-US" sz="1100" kern="0" spc="0" dirty="0">
                        <a:solidFill>
                          <a:schemeClr val="tx1"/>
                        </a:solidFill>
                        <a:latin typeface="+mn-ea"/>
                        <a:ea typeface="+mn-ea"/>
                        <a:cs typeface="ＭＳ Ｐゴシック" panose="020B0600070205080204" pitchFamily="50" charset="-128"/>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mn-lt"/>
                          <a:ea typeface="Yu Gothic UI" panose="020B0500000000000000" pitchFamily="50" charset="-128"/>
                        </a:rPr>
                        <a:t>2023</a:t>
                      </a:r>
                      <a:r>
                        <a:rPr lang="ja-JP" altLang="en-US" sz="1100" dirty="0">
                          <a:solidFill>
                            <a:prstClr val="black"/>
                          </a:solidFill>
                          <a:latin typeface="+mn-lt"/>
                          <a:ea typeface="Yu Gothic UI" panose="020B0500000000000000" pitchFamily="50" charset="-128"/>
                        </a:rPr>
                        <a:t>～</a:t>
                      </a:r>
                      <a:r>
                        <a:rPr lang="en-US" altLang="ja-JP" sz="1100" dirty="0">
                          <a:solidFill>
                            <a:prstClr val="black"/>
                          </a:solidFill>
                          <a:latin typeface="+mn-lt"/>
                          <a:ea typeface="Yu Gothic UI" panose="020B0500000000000000" pitchFamily="50" charset="-128"/>
                        </a:rPr>
                        <a:t>2024</a:t>
                      </a:r>
                      <a:endParaRPr kumimoji="0" lang="ja-JP" altLang="en-US" sz="1100" kern="0" spc="0" dirty="0">
                        <a:solidFill>
                          <a:schemeClr val="tx1"/>
                        </a:solidFill>
                        <a:latin typeface="+mn-ea"/>
                        <a:ea typeface="+mn-ea"/>
                        <a:cs typeface="ＭＳ Ｐゴシック" panose="020B0600070205080204" pitchFamily="50" charset="-128"/>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13</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28695784"/>
                  </a:ext>
                </a:extLst>
              </a:tr>
              <a:tr h="385935">
                <a:tc vMerge="1">
                  <a:txBody>
                    <a:bodyPr/>
                    <a:lstStyle/>
                    <a:p>
                      <a:endParaRPr lang="ja-JP" altLang="en-US"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r>
                        <a:rPr kumimoji="1" lang="ja-JP" altLang="en-US" sz="1100" dirty="0"/>
                        <a:t>新・港湾情報システム「</a:t>
                      </a:r>
                      <a:r>
                        <a:rPr kumimoji="1" lang="en-US" altLang="ja-JP" sz="1100" dirty="0"/>
                        <a:t>CONPAS</a:t>
                      </a:r>
                      <a:r>
                        <a:rPr kumimoji="1" lang="ja-JP" altLang="en-US" sz="1100" dirty="0"/>
                        <a:t>」の導入により</a:t>
                      </a:r>
                    </a:p>
                    <a:p>
                      <a:r>
                        <a:rPr kumimoji="1" lang="ja-JP" altLang="en-US" sz="1100" dirty="0"/>
                        <a:t>コンテナ物流の効率化及び生産性を向上</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rgbClr val="000000"/>
                          </a:solidFill>
                          <a:latin typeface="+mn-lt"/>
                          <a:ea typeface="Yu Gothic UI" panose="020B0500000000000000" pitchFamily="50" charset="-128"/>
                        </a:rPr>
                        <a:t>大阪港では、道路上にコンテナターミナル入場待ち車両の滞留が発生することがあるため、国土交通省が開発した新しい港湾情報システム「</a:t>
                      </a:r>
                      <a:r>
                        <a:rPr lang="en-US" altLang="ja-JP" sz="1100" dirty="0">
                          <a:solidFill>
                            <a:srgbClr val="000000"/>
                          </a:solidFill>
                          <a:latin typeface="+mn-lt"/>
                          <a:ea typeface="Yu Gothic UI" panose="020B0500000000000000" pitchFamily="50" charset="-128"/>
                        </a:rPr>
                        <a:t>CONPAS</a:t>
                      </a:r>
                      <a:r>
                        <a:rPr lang="ja-JP" altLang="en-US" sz="1100" dirty="0">
                          <a:solidFill>
                            <a:srgbClr val="000000"/>
                          </a:solidFill>
                          <a:latin typeface="+mn-lt"/>
                          <a:ea typeface="Yu Gothic UI" panose="020B0500000000000000" pitchFamily="50" charset="-128"/>
                        </a:rPr>
                        <a:t>」の導入を実施した。</a:t>
                      </a:r>
                      <a:endParaRPr kumimoji="0" lang="ja-JP" altLang="en-US" sz="1100" kern="0" spc="0" dirty="0">
                        <a:solidFill>
                          <a:schemeClr val="tx1"/>
                        </a:solidFill>
                        <a:latin typeface="+mn-ea"/>
                        <a:ea typeface="+mn-ea"/>
                        <a:cs typeface="ＭＳ Ｐゴシック" panose="020B0600070205080204" pitchFamily="50" charset="-128"/>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prstClr val="black"/>
                          </a:solidFill>
                          <a:latin typeface="+mn-lt"/>
                          <a:ea typeface="Yu Gothic UI" panose="020B0500000000000000" pitchFamily="50" charset="-128"/>
                        </a:rPr>
                        <a:t>2023</a:t>
                      </a:r>
                      <a:r>
                        <a:rPr lang="ja-JP" altLang="en-US" sz="1100" dirty="0">
                          <a:solidFill>
                            <a:prstClr val="black"/>
                          </a:solidFill>
                          <a:latin typeface="+mn-lt"/>
                          <a:ea typeface="Yu Gothic UI" panose="020B0500000000000000" pitchFamily="50" charset="-128"/>
                        </a:rPr>
                        <a:t>～</a:t>
                      </a:r>
                      <a:r>
                        <a:rPr lang="en-US" altLang="ja-JP" sz="1100" dirty="0">
                          <a:solidFill>
                            <a:prstClr val="black"/>
                          </a:solidFill>
                          <a:latin typeface="+mn-lt"/>
                          <a:ea typeface="Yu Gothic UI" panose="020B0500000000000000" pitchFamily="50" charset="-128"/>
                        </a:rPr>
                        <a:t>2024</a:t>
                      </a:r>
                      <a:endParaRPr kumimoji="0" lang="ja-JP" altLang="en-US" sz="1100" kern="0" spc="0" dirty="0">
                        <a:solidFill>
                          <a:schemeClr val="tx1"/>
                        </a:solidFill>
                        <a:latin typeface="+mn-ea"/>
                        <a:ea typeface="+mn-ea"/>
                        <a:cs typeface="ＭＳ Ｐゴシック" panose="020B0600070205080204" pitchFamily="50" charset="-128"/>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14</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688203562"/>
                  </a:ext>
                </a:extLst>
              </a:tr>
            </a:tbl>
          </a:graphicData>
        </a:graphic>
      </p:graphicFrame>
    </p:spTree>
    <p:extLst>
      <p:ext uri="{BB962C8B-B14F-4D97-AF65-F5344CB8AC3E}">
        <p14:creationId xmlns:p14="http://schemas.microsoft.com/office/powerpoint/2010/main" val="26339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5AEC6B-9ED1-7893-80E0-50E73AFBB243}"/>
              </a:ext>
            </a:extLst>
          </p:cNvPr>
          <p:cNvSpPr txBox="1"/>
          <p:nvPr/>
        </p:nvSpPr>
        <p:spPr>
          <a:xfrm>
            <a:off x="273000" y="197239"/>
            <a:ext cx="9412222" cy="400110"/>
          </a:xfrm>
          <a:prstGeom prst="rect">
            <a:avLst/>
          </a:prstGeom>
          <a:noFill/>
        </p:spPr>
        <p:txBody>
          <a:bodyPr wrap="square" lIns="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t>これまで取り組んできたアクションプラン一覧（取組概要）</a:t>
            </a:r>
          </a:p>
        </p:txBody>
      </p:sp>
      <p:sp>
        <p:nvSpPr>
          <p:cNvPr id="5" name="スライド番号プレースホルダー 2">
            <a:extLst>
              <a:ext uri="{FF2B5EF4-FFF2-40B4-BE49-F238E27FC236}">
                <a16:creationId xmlns:a16="http://schemas.microsoft.com/office/drawing/2014/main" id="{C6236ECC-1293-6129-0AAA-AA729D3F6E19}"/>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5</a:t>
            </a:fld>
            <a:endParaRPr kumimoji="1" lang="en-GB">
              <a:solidFill>
                <a:prstClr val="black">
                  <a:tint val="75000"/>
                </a:prstClr>
              </a:solidFill>
              <a:latin typeface="Avenir Next LT Pro"/>
              <a:ea typeface="Yu Gothic UI"/>
            </a:endParaRPr>
          </a:p>
        </p:txBody>
      </p:sp>
      <p:graphicFrame>
        <p:nvGraphicFramePr>
          <p:cNvPr id="6" name="表 5">
            <a:extLst>
              <a:ext uri="{FF2B5EF4-FFF2-40B4-BE49-F238E27FC236}">
                <a16:creationId xmlns:a16="http://schemas.microsoft.com/office/drawing/2014/main" id="{E470BD42-521A-479E-5DB5-8DE4B35679E2}"/>
              </a:ext>
            </a:extLst>
          </p:cNvPr>
          <p:cNvGraphicFramePr>
            <a:graphicFrameLocks noGrp="1"/>
          </p:cNvGraphicFramePr>
          <p:nvPr>
            <p:extLst>
              <p:ext uri="{D42A27DB-BD31-4B8C-83A1-F6EECF244321}">
                <p14:modId xmlns:p14="http://schemas.microsoft.com/office/powerpoint/2010/main" val="3354169377"/>
              </p:ext>
            </p:extLst>
          </p:nvPr>
        </p:nvGraphicFramePr>
        <p:xfrm>
          <a:off x="141580" y="700375"/>
          <a:ext cx="9644350" cy="1188720"/>
        </p:xfrm>
        <a:graphic>
          <a:graphicData uri="http://schemas.openxmlformats.org/drawingml/2006/table">
            <a:tbl>
              <a:tblPr firstRow="1" bandRow="1">
                <a:tableStyleId>{5940675A-B579-460E-94D1-54222C63F5DA}</a:tableStyleId>
              </a:tblPr>
              <a:tblGrid>
                <a:gridCol w="232785">
                  <a:extLst>
                    <a:ext uri="{9D8B030D-6E8A-4147-A177-3AD203B41FA5}">
                      <a16:colId xmlns:a16="http://schemas.microsoft.com/office/drawing/2014/main" val="740014886"/>
                    </a:ext>
                  </a:extLst>
                </a:gridCol>
                <a:gridCol w="3138423">
                  <a:extLst>
                    <a:ext uri="{9D8B030D-6E8A-4147-A177-3AD203B41FA5}">
                      <a16:colId xmlns:a16="http://schemas.microsoft.com/office/drawing/2014/main" val="2499001716"/>
                    </a:ext>
                  </a:extLst>
                </a:gridCol>
                <a:gridCol w="4485993">
                  <a:extLst>
                    <a:ext uri="{9D8B030D-6E8A-4147-A177-3AD203B41FA5}">
                      <a16:colId xmlns:a16="http://schemas.microsoft.com/office/drawing/2014/main" val="2682928431"/>
                    </a:ext>
                  </a:extLst>
                </a:gridCol>
                <a:gridCol w="1298660">
                  <a:extLst>
                    <a:ext uri="{9D8B030D-6E8A-4147-A177-3AD203B41FA5}">
                      <a16:colId xmlns:a16="http://schemas.microsoft.com/office/drawing/2014/main" val="1974888146"/>
                    </a:ext>
                  </a:extLst>
                </a:gridCol>
                <a:gridCol w="488489">
                  <a:extLst>
                    <a:ext uri="{9D8B030D-6E8A-4147-A177-3AD203B41FA5}">
                      <a16:colId xmlns:a16="http://schemas.microsoft.com/office/drawing/2014/main" val="2411293356"/>
                    </a:ext>
                  </a:extLst>
                </a:gridCol>
              </a:tblGrid>
              <a:tr h="234318">
                <a:tc gridSpan="2">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取組名称</a:t>
                      </a: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46A62"/>
                    </a:solidFill>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46A6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dirty="0">
                          <a:solidFill>
                            <a:schemeClr val="bg1"/>
                          </a:solidFill>
                          <a:latin typeface="+mn-ea"/>
                          <a:ea typeface="+mn-ea"/>
                        </a:rPr>
                        <a:t>設定した</a:t>
                      </a:r>
                      <a:r>
                        <a:rPr kumimoji="1" lang="en-US" altLang="ja-JP" sz="900" b="1" dirty="0">
                          <a:solidFill>
                            <a:schemeClr val="bg1"/>
                          </a:solidFill>
                          <a:latin typeface="+mn-ea"/>
                          <a:ea typeface="+mn-ea"/>
                        </a:rPr>
                        <a:t>KPI</a:t>
                      </a:r>
                      <a:r>
                        <a:rPr kumimoji="1" lang="ja-JP" altLang="en-US" sz="900" b="1" dirty="0">
                          <a:solidFill>
                            <a:schemeClr val="bg1"/>
                          </a:solidFill>
                          <a:latin typeface="+mn-ea"/>
                          <a:ea typeface="+mn-ea"/>
                        </a:rPr>
                        <a:t>に基づく</a:t>
                      </a:r>
                      <a:endParaRPr kumimoji="1" lang="en-US" altLang="ja-JP" sz="900" b="1" dirty="0">
                        <a:solidFill>
                          <a:schemeClr val="bg1"/>
                        </a:solidFill>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dirty="0">
                          <a:solidFill>
                            <a:schemeClr val="bg1"/>
                          </a:solidFill>
                          <a:latin typeface="+mn-ea"/>
                          <a:ea typeface="+mn-ea"/>
                        </a:rPr>
                        <a:t>進捗管理</a:t>
                      </a:r>
                      <a:r>
                        <a:rPr kumimoji="1" lang="ja-JP" altLang="en-US" sz="900" b="1" i="0" u="none" strike="noStrike" kern="1200" cap="none" spc="0" normalizeH="0" baseline="0" noProof="0" dirty="0">
                          <a:ln>
                            <a:noFill/>
                          </a:ln>
                          <a:solidFill>
                            <a:schemeClr val="bg1"/>
                          </a:solidFill>
                          <a:effectLst/>
                          <a:uLnTx/>
                          <a:uFillTx/>
                          <a:latin typeface="+mn-ea"/>
                          <a:ea typeface="+mn-ea"/>
                        </a:rPr>
                        <a:t>期</a:t>
                      </a:r>
                      <a:endParaRPr kumimoji="1" lang="en-US" altLang="ja-JP" sz="900" b="1" i="0" u="none" strike="noStrike" kern="1200" cap="none" spc="0" normalizeH="0" baseline="0" noProof="0" dirty="0">
                        <a:ln>
                          <a:noFill/>
                        </a:ln>
                        <a:solidFill>
                          <a:schemeClr val="bg1"/>
                        </a:solidFill>
                        <a:effectLst/>
                        <a:uLnTx/>
                        <a:uFillTx/>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900" b="1" kern="0" spc="0" dirty="0">
                          <a:solidFill>
                            <a:schemeClr val="bg1"/>
                          </a:solidFill>
                          <a:latin typeface="+mn-ea"/>
                          <a:ea typeface="+mn-ea"/>
                          <a:cs typeface="ＭＳ Ｐゴシック" panose="020B0600070205080204" pitchFamily="50" charset="-128"/>
                        </a:rPr>
                        <a:t>（年度）</a:t>
                      </a:r>
                      <a:endParaRPr kumimoji="1" lang="ja-JP" altLang="en-US" sz="1100" b="1" i="0" u="none" strike="noStrike" kern="1200" cap="none" spc="50" normalizeH="0" baseline="0" noProof="0" dirty="0">
                        <a:ln>
                          <a:noFill/>
                        </a:ln>
                        <a:solidFill>
                          <a:schemeClr val="bg1"/>
                        </a:solidFill>
                        <a:effectLst/>
                        <a:uLnTx/>
                        <a:uFillTx/>
                        <a:latin typeface="+mn-ea"/>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46A6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頁</a:t>
                      </a:r>
                    </a:p>
                  </a:txBody>
                  <a:tcPr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46A62"/>
                    </a:solidFill>
                  </a:tcPr>
                </a:tc>
                <a:extLst>
                  <a:ext uri="{0D108BD9-81ED-4DB2-BD59-A6C34878D82A}">
                    <a16:rowId xmlns:a16="http://schemas.microsoft.com/office/drawing/2014/main" val="1415176134"/>
                  </a:ext>
                </a:extLst>
              </a:tr>
              <a:tr h="234318">
                <a:tc gridSpan="5">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行政</a:t>
                      </a:r>
                      <a:r>
                        <a:rPr kumimoji="1" lang="en-US" altLang="ja-JP"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DX</a:t>
                      </a: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ED2C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ED2C4"/>
                    </a:solidFill>
                  </a:tcPr>
                </a:tc>
                <a:extLst>
                  <a:ext uri="{0D108BD9-81ED-4DB2-BD59-A6C34878D82A}">
                    <a16:rowId xmlns:a16="http://schemas.microsoft.com/office/drawing/2014/main" val="2104718602"/>
                  </a:ext>
                </a:extLst>
              </a:tr>
              <a:tr h="385935">
                <a:tc>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r>
                        <a:rPr kumimoji="1" lang="ja-JP" altLang="en-US" sz="1100"/>
                        <a:t>システム刷新計画の推進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a:solidFill>
                            <a:srgbClr val="000000"/>
                          </a:solidFill>
                          <a:latin typeface="+mn-lt"/>
                          <a:ea typeface="Yu Gothic UI" panose="020B0500000000000000" pitchFamily="50" charset="-128"/>
                        </a:rPr>
                        <a:t>2022</a:t>
                      </a:r>
                      <a:r>
                        <a:rPr lang="ja-JP" altLang="en-US" sz="1100">
                          <a:solidFill>
                            <a:srgbClr val="000000"/>
                          </a:solidFill>
                          <a:latin typeface="+mn-lt"/>
                          <a:ea typeface="Yu Gothic UI" panose="020B0500000000000000" pitchFamily="50" charset="-128"/>
                        </a:rPr>
                        <a:t>年４月に「大阪市システム刷新計画」を策定し、業務プロセスの見直しとともに、クラウドサービス（</a:t>
                      </a:r>
                      <a:r>
                        <a:rPr lang="en-US" altLang="ja-JP" sz="1100">
                          <a:solidFill>
                            <a:srgbClr val="000000"/>
                          </a:solidFill>
                          <a:latin typeface="+mn-lt"/>
                          <a:ea typeface="Yu Gothic UI" panose="020B0500000000000000" pitchFamily="50" charset="-128"/>
                        </a:rPr>
                        <a:t>SaaS</a:t>
                      </a:r>
                      <a:r>
                        <a:rPr lang="ja-JP" altLang="en-US" sz="1100">
                          <a:solidFill>
                            <a:srgbClr val="000000"/>
                          </a:solidFill>
                          <a:latin typeface="+mn-lt"/>
                          <a:ea typeface="Yu Gothic UI" panose="020B0500000000000000" pitchFamily="50" charset="-128"/>
                        </a:rPr>
                        <a:t>）利用への転換を推進を実施した</a:t>
                      </a:r>
                      <a:r>
                        <a:rPr kumimoji="0" lang="ja-JP" altLang="en-US" sz="1100" kern="0" spc="0">
                          <a:solidFill>
                            <a:schemeClr val="tx1"/>
                          </a:solidFill>
                          <a:latin typeface="+mn-ea"/>
                          <a:ea typeface="+mn-ea"/>
                        </a:rPr>
                        <a:t>。</a:t>
                      </a:r>
                      <a:endParaRPr lang="en-US" altLang="ja-JP" sz="1100">
                        <a:solidFill>
                          <a:srgbClr val="000000"/>
                        </a:solidFill>
                        <a:latin typeface="+mn-lt"/>
                        <a:ea typeface="Yu Gothic UI" panose="020B0500000000000000" pitchFamily="50" charset="-128"/>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a:latin typeface="+mn-lt"/>
                          <a:ea typeface="Yu Gothic UI" panose="020B0500000000000000" pitchFamily="50" charset="-128"/>
                        </a:rPr>
                        <a:t>2023</a:t>
                      </a:r>
                      <a:r>
                        <a:rPr lang="ja-JP" altLang="en-US" sz="1100">
                          <a:latin typeface="+mn-lt"/>
                          <a:ea typeface="Yu Gothic UI" panose="020B0500000000000000" pitchFamily="50" charset="-128"/>
                        </a:rPr>
                        <a:t>～</a:t>
                      </a:r>
                      <a:r>
                        <a:rPr lang="en-US" altLang="ja-JP" sz="1100">
                          <a:latin typeface="+mn-lt"/>
                          <a:ea typeface="Yu Gothic UI" panose="020B0500000000000000" pitchFamily="50" charset="-128"/>
                        </a:rPr>
                        <a:t>2024</a:t>
                      </a:r>
                      <a:endParaRPr lang="en-US" altLang="ja-JP" sz="1100">
                        <a:solidFill>
                          <a:srgbClr val="000000"/>
                        </a:solidFill>
                        <a:latin typeface="+mn-lt"/>
                        <a:ea typeface="Yu Gothic UI" panose="020B0500000000000000" pitchFamily="50" charset="-128"/>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16</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50281652"/>
                  </a:ext>
                </a:extLst>
              </a:tr>
            </a:tbl>
          </a:graphicData>
        </a:graphic>
      </p:graphicFrame>
    </p:spTree>
    <p:extLst>
      <p:ext uri="{BB962C8B-B14F-4D97-AF65-F5344CB8AC3E}">
        <p14:creationId xmlns:p14="http://schemas.microsoft.com/office/powerpoint/2010/main" val="148366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5AEC6B-9ED1-7893-80E0-50E73AFBB243}"/>
              </a:ext>
            </a:extLst>
          </p:cNvPr>
          <p:cNvSpPr txBox="1"/>
          <p:nvPr/>
        </p:nvSpPr>
        <p:spPr>
          <a:xfrm>
            <a:off x="273000" y="197239"/>
            <a:ext cx="9412222" cy="400110"/>
          </a:xfrm>
          <a:prstGeom prst="rect">
            <a:avLst/>
          </a:prstGeom>
          <a:noFill/>
        </p:spPr>
        <p:txBody>
          <a:bodyPr wrap="square" lIns="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246A62"/>
                </a:solidFill>
                <a:effectLst/>
                <a:uLnTx/>
                <a:uFillTx/>
                <a:latin typeface="Yu Gothic UI" panose="020B0500000000000000" pitchFamily="50" charset="-128"/>
                <a:ea typeface="Yu Gothic UI" panose="020B0500000000000000" pitchFamily="50" charset="-128"/>
                <a:cs typeface="+mn-cs"/>
              </a:rPr>
              <a:t>これまで取り組んできたアクションプラン一覧（取組概要）</a:t>
            </a:r>
          </a:p>
        </p:txBody>
      </p:sp>
      <p:sp>
        <p:nvSpPr>
          <p:cNvPr id="5" name="スライド番号プレースホルダー 2">
            <a:extLst>
              <a:ext uri="{FF2B5EF4-FFF2-40B4-BE49-F238E27FC236}">
                <a16:creationId xmlns:a16="http://schemas.microsoft.com/office/drawing/2014/main" id="{C6236ECC-1293-6129-0AAA-AA729D3F6E19}"/>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6</a:t>
            </a:fld>
            <a:endParaRPr kumimoji="1" lang="en-GB">
              <a:solidFill>
                <a:prstClr val="black">
                  <a:tint val="75000"/>
                </a:prstClr>
              </a:solidFill>
              <a:latin typeface="Avenir Next LT Pro"/>
              <a:ea typeface="Yu Gothic UI"/>
            </a:endParaRPr>
          </a:p>
        </p:txBody>
      </p:sp>
      <p:graphicFrame>
        <p:nvGraphicFramePr>
          <p:cNvPr id="6" name="表 5">
            <a:extLst>
              <a:ext uri="{FF2B5EF4-FFF2-40B4-BE49-F238E27FC236}">
                <a16:creationId xmlns:a16="http://schemas.microsoft.com/office/drawing/2014/main" id="{E470BD42-521A-479E-5DB5-8DE4B35679E2}"/>
              </a:ext>
            </a:extLst>
          </p:cNvPr>
          <p:cNvGraphicFramePr>
            <a:graphicFrameLocks noGrp="1"/>
          </p:cNvGraphicFramePr>
          <p:nvPr>
            <p:extLst>
              <p:ext uri="{D42A27DB-BD31-4B8C-83A1-F6EECF244321}">
                <p14:modId xmlns:p14="http://schemas.microsoft.com/office/powerpoint/2010/main" val="1420167234"/>
              </p:ext>
            </p:extLst>
          </p:nvPr>
        </p:nvGraphicFramePr>
        <p:xfrm>
          <a:off x="141580" y="700375"/>
          <a:ext cx="9644350" cy="1188720"/>
        </p:xfrm>
        <a:graphic>
          <a:graphicData uri="http://schemas.openxmlformats.org/drawingml/2006/table">
            <a:tbl>
              <a:tblPr firstRow="1" bandRow="1">
                <a:tableStyleId>{5940675A-B579-460E-94D1-54222C63F5DA}</a:tableStyleId>
              </a:tblPr>
              <a:tblGrid>
                <a:gridCol w="232785">
                  <a:extLst>
                    <a:ext uri="{9D8B030D-6E8A-4147-A177-3AD203B41FA5}">
                      <a16:colId xmlns:a16="http://schemas.microsoft.com/office/drawing/2014/main" val="740014886"/>
                    </a:ext>
                  </a:extLst>
                </a:gridCol>
                <a:gridCol w="3138423">
                  <a:extLst>
                    <a:ext uri="{9D8B030D-6E8A-4147-A177-3AD203B41FA5}">
                      <a16:colId xmlns:a16="http://schemas.microsoft.com/office/drawing/2014/main" val="2499001716"/>
                    </a:ext>
                  </a:extLst>
                </a:gridCol>
                <a:gridCol w="4485993">
                  <a:extLst>
                    <a:ext uri="{9D8B030D-6E8A-4147-A177-3AD203B41FA5}">
                      <a16:colId xmlns:a16="http://schemas.microsoft.com/office/drawing/2014/main" val="2682928431"/>
                    </a:ext>
                  </a:extLst>
                </a:gridCol>
                <a:gridCol w="1298660">
                  <a:extLst>
                    <a:ext uri="{9D8B030D-6E8A-4147-A177-3AD203B41FA5}">
                      <a16:colId xmlns:a16="http://schemas.microsoft.com/office/drawing/2014/main" val="1974888146"/>
                    </a:ext>
                  </a:extLst>
                </a:gridCol>
                <a:gridCol w="488489">
                  <a:extLst>
                    <a:ext uri="{9D8B030D-6E8A-4147-A177-3AD203B41FA5}">
                      <a16:colId xmlns:a16="http://schemas.microsoft.com/office/drawing/2014/main" val="2411293356"/>
                    </a:ext>
                  </a:extLst>
                </a:gridCol>
              </a:tblGrid>
              <a:tr h="234318">
                <a:tc gridSpan="2">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取組名称</a:t>
                      </a: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46A62"/>
                    </a:solidFill>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46A6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dirty="0">
                          <a:solidFill>
                            <a:schemeClr val="bg1"/>
                          </a:solidFill>
                          <a:latin typeface="+mn-ea"/>
                          <a:ea typeface="+mn-ea"/>
                        </a:rPr>
                        <a:t>設定した</a:t>
                      </a:r>
                      <a:r>
                        <a:rPr kumimoji="1" lang="en-US" altLang="ja-JP" sz="900" b="1" dirty="0">
                          <a:solidFill>
                            <a:schemeClr val="bg1"/>
                          </a:solidFill>
                          <a:latin typeface="+mn-ea"/>
                          <a:ea typeface="+mn-ea"/>
                        </a:rPr>
                        <a:t>KPI</a:t>
                      </a:r>
                      <a:r>
                        <a:rPr kumimoji="1" lang="ja-JP" altLang="en-US" sz="900" b="1" dirty="0">
                          <a:solidFill>
                            <a:schemeClr val="bg1"/>
                          </a:solidFill>
                          <a:latin typeface="+mn-ea"/>
                          <a:ea typeface="+mn-ea"/>
                        </a:rPr>
                        <a:t>に基づく</a:t>
                      </a:r>
                      <a:endParaRPr kumimoji="1" lang="en-US" altLang="ja-JP" sz="900" b="1" dirty="0">
                        <a:solidFill>
                          <a:schemeClr val="bg1"/>
                        </a:solidFill>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1" dirty="0">
                          <a:solidFill>
                            <a:schemeClr val="bg1"/>
                          </a:solidFill>
                          <a:latin typeface="+mn-ea"/>
                          <a:ea typeface="+mn-ea"/>
                        </a:rPr>
                        <a:t>進捗管理</a:t>
                      </a:r>
                      <a:r>
                        <a:rPr kumimoji="1" lang="ja-JP" altLang="en-US" sz="900" b="1" i="0" u="none" strike="noStrike" kern="1200" cap="none" spc="0" normalizeH="0" baseline="0" noProof="0" dirty="0">
                          <a:ln>
                            <a:noFill/>
                          </a:ln>
                          <a:solidFill>
                            <a:schemeClr val="bg1"/>
                          </a:solidFill>
                          <a:effectLst/>
                          <a:uLnTx/>
                          <a:uFillTx/>
                          <a:latin typeface="+mn-ea"/>
                          <a:ea typeface="+mn-ea"/>
                        </a:rPr>
                        <a:t>期</a:t>
                      </a:r>
                      <a:endParaRPr kumimoji="1" lang="en-US" altLang="ja-JP" sz="900" b="1" i="0" u="none" strike="noStrike" kern="1200" cap="none" spc="0" normalizeH="0" baseline="0" noProof="0" dirty="0">
                        <a:ln>
                          <a:noFill/>
                        </a:ln>
                        <a:solidFill>
                          <a:schemeClr val="bg1"/>
                        </a:solidFill>
                        <a:effectLst/>
                        <a:uLnTx/>
                        <a:uFillTx/>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900" b="1" kern="0" spc="0" dirty="0">
                          <a:solidFill>
                            <a:schemeClr val="bg1"/>
                          </a:solidFill>
                          <a:latin typeface="+mn-ea"/>
                          <a:ea typeface="+mn-ea"/>
                          <a:cs typeface="ＭＳ Ｐゴシック" panose="020B0600070205080204" pitchFamily="50" charset="-128"/>
                        </a:rPr>
                        <a:t>（年度）</a:t>
                      </a:r>
                      <a:endParaRPr kumimoji="1" lang="ja-JP" altLang="en-US" sz="1100" b="1" i="0" u="none" strike="noStrike" kern="1200" cap="none" spc="50" normalizeH="0" baseline="0" noProof="0" dirty="0">
                        <a:ln>
                          <a:noFill/>
                        </a:ln>
                        <a:solidFill>
                          <a:schemeClr val="bg1"/>
                        </a:solidFill>
                        <a:effectLst/>
                        <a:uLnTx/>
                        <a:uFillTx/>
                        <a:latin typeface="+mn-ea"/>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46A6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頁</a:t>
                      </a:r>
                    </a:p>
                  </a:txBody>
                  <a:tcPr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46A62"/>
                    </a:solidFill>
                  </a:tcPr>
                </a:tc>
                <a:extLst>
                  <a:ext uri="{0D108BD9-81ED-4DB2-BD59-A6C34878D82A}">
                    <a16:rowId xmlns:a16="http://schemas.microsoft.com/office/drawing/2014/main" val="1415176134"/>
                  </a:ext>
                </a:extLst>
              </a:tr>
              <a:tr h="234318">
                <a:tc gridSpan="5">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50" normalizeH="0" baseline="0" noProof="0" dirty="0">
                          <a:ln>
                            <a:noFill/>
                          </a:ln>
                          <a:solidFill>
                            <a:schemeClr val="tx1"/>
                          </a:solidFill>
                          <a:effectLst/>
                          <a:uLnTx/>
                          <a:uFillTx/>
                          <a:latin typeface="Avenir Next LT Pro Demi"/>
                          <a:ea typeface="+mn-ea"/>
                          <a:cs typeface="+mn-cs"/>
                        </a:rPr>
                        <a:t>DX</a:t>
                      </a:r>
                      <a:r>
                        <a:rPr kumimoji="1" lang="ja-JP" altLang="en-US" sz="1100" b="1" i="0" u="none" strike="noStrike" kern="1200" cap="none" spc="50" normalizeH="0" baseline="0" noProof="0" dirty="0">
                          <a:ln>
                            <a:noFill/>
                          </a:ln>
                          <a:solidFill>
                            <a:schemeClr val="tx1"/>
                          </a:solidFill>
                          <a:effectLst/>
                          <a:uLnTx/>
                          <a:uFillTx/>
                          <a:latin typeface="Avenir Next LT Pro Demi"/>
                          <a:ea typeface="+mn-ea"/>
                          <a:cs typeface="+mn-cs"/>
                        </a:rPr>
                        <a:t>を推進する仕組みづくり</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ED2C4"/>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7ED2C4"/>
                    </a:solidFill>
                  </a:tcPr>
                </a:tc>
                <a:extLst>
                  <a:ext uri="{0D108BD9-81ED-4DB2-BD59-A6C34878D82A}">
                    <a16:rowId xmlns:a16="http://schemas.microsoft.com/office/drawing/2014/main" val="2104718602"/>
                  </a:ext>
                </a:extLst>
              </a:tr>
              <a:tr h="385935">
                <a:tc>
                  <a:txBody>
                    <a:bodyPr/>
                    <a:lstStyle/>
                    <a:p>
                      <a:endParaRPr lang="ja-JP" altLang="en-US"/>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r>
                        <a:rPr kumimoji="1" lang="en-US" altLang="ja-JP" sz="1100" dirty="0"/>
                        <a:t>DX</a:t>
                      </a:r>
                      <a:r>
                        <a:rPr kumimoji="1" lang="ja-JP" altLang="en-US" sz="1100" dirty="0"/>
                        <a:t>マインド・デジタルリテラシーを身につけた人材の育成</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t>基礎的な</a:t>
                      </a:r>
                      <a:r>
                        <a:rPr lang="en-US" altLang="ja-JP" sz="1100" dirty="0"/>
                        <a:t>DX</a:t>
                      </a:r>
                      <a:r>
                        <a:rPr lang="ja-JP" altLang="en-US" sz="1100" dirty="0"/>
                        <a:t>マインドやデジタルリテラシーを習得する機会を提供し、役割に応じた研修を実施した。</a:t>
                      </a:r>
                      <a:endParaRPr kumimoji="0" lang="ja-JP" altLang="en-US" sz="1100" kern="0" spc="0" dirty="0">
                        <a:solidFill>
                          <a:schemeClr val="tx1"/>
                        </a:solidFill>
                        <a:latin typeface="+mn-ea"/>
                        <a:ea typeface="+mn-ea"/>
                        <a:cs typeface="ＭＳ Ｐゴシック" panose="020B0600070205080204" pitchFamily="50" charset="-128"/>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a:latin typeface="+mn-lt"/>
                          <a:ea typeface="Yu Gothic UI" panose="020B0500000000000000" pitchFamily="50" charset="-128"/>
                        </a:rPr>
                        <a:t>2023</a:t>
                      </a:r>
                      <a:r>
                        <a:rPr lang="ja-JP" altLang="en-US" sz="1100">
                          <a:latin typeface="+mn-lt"/>
                          <a:ea typeface="Yu Gothic UI" panose="020B0500000000000000" pitchFamily="50" charset="-128"/>
                        </a:rPr>
                        <a:t>～</a:t>
                      </a:r>
                      <a:r>
                        <a:rPr lang="en-US" altLang="ja-JP" sz="1100">
                          <a:latin typeface="+mn-lt"/>
                          <a:ea typeface="Yu Gothic UI" panose="020B0500000000000000" pitchFamily="50" charset="-128"/>
                        </a:rPr>
                        <a:t>2024</a:t>
                      </a:r>
                      <a:endParaRPr lang="en-US" altLang="ja-JP" sz="1100">
                        <a:solidFill>
                          <a:srgbClr val="000000"/>
                        </a:solidFill>
                        <a:latin typeface="+mn-lt"/>
                        <a:ea typeface="Yu Gothic UI" panose="020B0500000000000000" pitchFamily="50" charset="-128"/>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2">
                          <a:lumMod val="7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rPr>
                        <a:t>18</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bg2">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50281652"/>
                  </a:ext>
                </a:extLst>
              </a:tr>
            </a:tbl>
          </a:graphicData>
        </a:graphic>
      </p:graphicFrame>
    </p:spTree>
    <p:extLst>
      <p:ext uri="{BB962C8B-B14F-4D97-AF65-F5344CB8AC3E}">
        <p14:creationId xmlns:p14="http://schemas.microsoft.com/office/powerpoint/2010/main" val="88312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17042F-B838-4CF5-9BA2-ACE084CDCF4C}"/>
              </a:ext>
            </a:extLst>
          </p:cNvPr>
          <p:cNvSpPr/>
          <p:nvPr/>
        </p:nvSpPr>
        <p:spPr>
          <a:xfrm>
            <a:off x="0" y="74083"/>
            <a:ext cx="4960724" cy="6709834"/>
          </a:xfrm>
          <a:prstGeom prst="rect">
            <a:avLst/>
          </a:prstGeom>
          <a:solidFill>
            <a:srgbClr val="068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noFill/>
        </p:spPr>
        <p:txBody>
          <a:bodyPr/>
          <a:lstStyle/>
          <a:p>
            <a:r>
              <a:rPr lang="ja-JP" altLang="en-US" spc="300">
                <a:ln w="9525">
                  <a:solidFill>
                    <a:schemeClr val="bg1"/>
                  </a:solidFill>
                </a:ln>
                <a:solidFill>
                  <a:schemeClr val="bg1"/>
                </a:solidFill>
                <a:latin typeface="+mj-lt"/>
              </a:rPr>
              <a:t>サービス</a:t>
            </a:r>
            <a:r>
              <a:rPr lang="en-US" altLang="ja-JP" spc="300">
                <a:ln w="9525">
                  <a:solidFill>
                    <a:schemeClr val="bg1"/>
                  </a:solidFill>
                </a:ln>
                <a:solidFill>
                  <a:schemeClr val="bg1"/>
                </a:solidFill>
                <a:latin typeface="+mj-lt"/>
              </a:rPr>
              <a:t>DX</a:t>
            </a:r>
            <a:endParaRPr lang="ja-JP" altLang="en-US" spc="300">
              <a:ln w="9525">
                <a:solidFill>
                  <a:schemeClr val="bg1"/>
                </a:solidFill>
              </a:ln>
              <a:solidFill>
                <a:schemeClr val="bg1"/>
              </a:solidFill>
              <a:latin typeface="+mj-lt"/>
            </a:endParaRPr>
          </a:p>
        </p:txBody>
      </p:sp>
      <p:sp>
        <p:nvSpPr>
          <p:cNvPr id="12" name="スライド番号プレースホルダー 2">
            <a:extLst>
              <a:ext uri="{FF2B5EF4-FFF2-40B4-BE49-F238E27FC236}">
                <a16:creationId xmlns:a16="http://schemas.microsoft.com/office/drawing/2014/main" id="{0DC2886A-76C5-2CCA-E9DB-A4BE10814BB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13" name="正方形/長方形 12">
            <a:extLst>
              <a:ext uri="{FF2B5EF4-FFF2-40B4-BE49-F238E27FC236}">
                <a16:creationId xmlns:a16="http://schemas.microsoft.com/office/drawing/2014/main" id="{4018B92D-E0AE-8105-23F5-1DD92871CFDD}"/>
              </a:ext>
            </a:extLst>
          </p:cNvPr>
          <p:cNvSpPr/>
          <p:nvPr/>
        </p:nvSpPr>
        <p:spPr>
          <a:xfrm>
            <a:off x="1324361" y="3712029"/>
            <a:ext cx="2460172" cy="2449286"/>
          </a:xfrm>
          <a:prstGeom prst="rect">
            <a:avLst/>
          </a:prstGeom>
          <a:gradFill flip="none" rotWithShape="1">
            <a:gsLst>
              <a:gs pos="26000">
                <a:schemeClr val="accent1">
                  <a:lumMod val="5000"/>
                  <a:lumOff val="95000"/>
                </a:schemeClr>
              </a:gs>
              <a:gs pos="100000">
                <a:schemeClr val="accent1">
                  <a:lumMod val="45000"/>
                  <a:lumOff val="55000"/>
                  <a:alpha val="0"/>
                </a:schemeClr>
              </a:gs>
              <a:gs pos="100000">
                <a:schemeClr val="accent1">
                  <a:lumMod val="45000"/>
                  <a:lumOff val="55000"/>
                </a:schemeClr>
              </a:gs>
              <a:gs pos="65000">
                <a:schemeClr val="bg1"/>
              </a:gs>
              <a:gs pos="19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Picture 6">
            <a:extLst>
              <a:ext uri="{FF2B5EF4-FFF2-40B4-BE49-F238E27FC236}">
                <a16:creationId xmlns:a16="http://schemas.microsoft.com/office/drawing/2014/main" id="{0B52E05E-95AB-9C64-BF5F-044EB0637573}"/>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1403882" y="3755920"/>
            <a:ext cx="2272862" cy="2362199"/>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a:extLst>
              <a:ext uri="{FF2B5EF4-FFF2-40B4-BE49-F238E27FC236}">
                <a16:creationId xmlns:a16="http://schemas.microsoft.com/office/drawing/2014/main" id="{2DEBCCD3-0040-67EE-9EBE-E393B56C9CD7}"/>
              </a:ext>
            </a:extLst>
          </p:cNvPr>
          <p:cNvSpPr/>
          <p:nvPr/>
        </p:nvSpPr>
        <p:spPr>
          <a:xfrm>
            <a:off x="5256554" y="1166681"/>
            <a:ext cx="4437787" cy="1064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Ins="108000" rtlCol="0" anchor="t"/>
          <a:lstStyle/>
          <a:p>
            <a:pPr algn="just"/>
            <a:r>
              <a:rPr kumimoji="1" lang="ja-JP" altLang="en-US" sz="1100">
                <a:solidFill>
                  <a:schemeClr val="tx1">
                    <a:lumMod val="75000"/>
                    <a:lumOff val="25000"/>
                  </a:schemeClr>
                </a:solidFill>
                <a:ea typeface="Yu Gothic UI" panose="020B0500000000000000" pitchFamily="50" charset="-128"/>
              </a:rPr>
              <a:t>様々の要因による社会環境の変化、人々の価値観や行動の変化など、社会のニーズを敏感にとらえ、それに見合った対応ができるように、臨機応変に、素早く、そして常にチャレンジ精神を持って、行政サービスの提供のスピードアップや提供スタイルの変革、利用者目線に立った新たな行政サービスの創出を図り、市民</a:t>
            </a:r>
            <a:r>
              <a:rPr kumimoji="1" lang="en-US" altLang="ja-JP" sz="1100">
                <a:solidFill>
                  <a:schemeClr val="tx1">
                    <a:lumMod val="75000"/>
                    <a:lumOff val="25000"/>
                  </a:schemeClr>
                </a:solidFill>
                <a:ea typeface="Yu Gothic UI" panose="020B0500000000000000" pitchFamily="50" charset="-128"/>
              </a:rPr>
              <a:t>QoL</a:t>
            </a:r>
            <a:r>
              <a:rPr kumimoji="1" lang="ja-JP" altLang="en-US" sz="1100">
                <a:solidFill>
                  <a:schemeClr val="tx1">
                    <a:lumMod val="75000"/>
                    <a:lumOff val="25000"/>
                  </a:schemeClr>
                </a:solidFill>
                <a:ea typeface="Yu Gothic UI" panose="020B0500000000000000" pitchFamily="50" charset="-128"/>
              </a:rPr>
              <a:t>の向上をめざします。</a:t>
            </a:r>
          </a:p>
        </p:txBody>
      </p:sp>
      <p:sp>
        <p:nvSpPr>
          <p:cNvPr id="24" name="正方形/長方形 23">
            <a:extLst>
              <a:ext uri="{FF2B5EF4-FFF2-40B4-BE49-F238E27FC236}">
                <a16:creationId xmlns:a16="http://schemas.microsoft.com/office/drawing/2014/main" id="{BD870023-29C8-C79C-D93B-EF178D30008F}"/>
              </a:ext>
            </a:extLst>
          </p:cNvPr>
          <p:cNvSpPr/>
          <p:nvPr/>
        </p:nvSpPr>
        <p:spPr>
          <a:xfrm>
            <a:off x="5256554" y="563708"/>
            <a:ext cx="3739668" cy="4342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kumimoji="1" lang="ja-JP" altLang="en-US" sz="1600" b="1" spc="50">
                <a:solidFill>
                  <a:srgbClr val="246A62"/>
                </a:solidFill>
                <a:latin typeface="Yu Gothic UI" panose="020B0500000000000000" pitchFamily="50" charset="-128"/>
                <a:ea typeface="Yu Gothic UI" panose="020B0500000000000000" pitchFamily="50" charset="-128"/>
              </a:rPr>
              <a:t>利用者目線でデザインされた便利・快適な行政サービスのスピーディーな提供の実現</a:t>
            </a:r>
            <a:endParaRPr kumimoji="1" lang="en-GB" altLang="ja-JP" sz="1600" b="1" spc="50">
              <a:solidFill>
                <a:srgbClr val="246A62"/>
              </a:solidFill>
              <a:latin typeface="Yu Gothic UI" panose="020B0500000000000000" pitchFamily="50" charset="-128"/>
              <a:ea typeface="Yu Gothic UI" panose="020B0500000000000000" pitchFamily="50" charset="-128"/>
            </a:endParaRPr>
          </a:p>
        </p:txBody>
      </p:sp>
      <p:sp>
        <p:nvSpPr>
          <p:cNvPr id="3" name="フリーフォーム: 図形 2">
            <a:extLst>
              <a:ext uri="{FF2B5EF4-FFF2-40B4-BE49-F238E27FC236}">
                <a16:creationId xmlns:a16="http://schemas.microsoft.com/office/drawing/2014/main" id="{3F362458-177B-9D98-0718-33157AE4EC21}"/>
              </a:ext>
            </a:extLst>
          </p:cNvPr>
          <p:cNvSpPr/>
          <p:nvPr/>
        </p:nvSpPr>
        <p:spPr>
          <a:xfrm>
            <a:off x="6075018" y="3979259"/>
            <a:ext cx="1419999" cy="1588453"/>
          </a:xfrm>
          <a:custGeom>
            <a:avLst/>
            <a:gdLst>
              <a:gd name="connsiteX0" fmla="*/ 1266888 w 1419999"/>
              <a:gd name="connsiteY0" fmla="*/ 794227 h 1588453"/>
              <a:gd name="connsiteX1" fmla="*/ 1420000 w 1419999"/>
              <a:gd name="connsiteY1" fmla="*/ 305061 h 1588453"/>
              <a:gd name="connsiteX2" fmla="*/ 794304 w 1419999"/>
              <a:gd name="connsiteY2" fmla="*/ 0 h 1588453"/>
              <a:gd name="connsiteX3" fmla="*/ 0 w 1419999"/>
              <a:gd name="connsiteY3" fmla="*/ 794227 h 1588453"/>
              <a:gd name="connsiteX4" fmla="*/ 794227 w 1419999"/>
              <a:gd name="connsiteY4" fmla="*/ 1588454 h 1588453"/>
              <a:gd name="connsiteX5" fmla="*/ 1419922 w 1419999"/>
              <a:gd name="connsiteY5" fmla="*/ 1283393 h 1588453"/>
              <a:gd name="connsiteX6" fmla="*/ 1266811 w 1419999"/>
              <a:gd name="connsiteY6" fmla="*/ 794227 h 158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9999" h="1588453">
                <a:moveTo>
                  <a:pt x="1266888" y="794227"/>
                </a:moveTo>
                <a:cubicBezTo>
                  <a:pt x="1266888" y="612601"/>
                  <a:pt x="1323530" y="443992"/>
                  <a:pt x="1420000" y="305061"/>
                </a:cubicBezTo>
                <a:cubicBezTo>
                  <a:pt x="1274637" y="119405"/>
                  <a:pt x="1048379" y="0"/>
                  <a:pt x="794304" y="0"/>
                </a:cubicBezTo>
                <a:cubicBezTo>
                  <a:pt x="355581" y="0"/>
                  <a:pt x="0" y="355581"/>
                  <a:pt x="0" y="794227"/>
                </a:cubicBezTo>
                <a:cubicBezTo>
                  <a:pt x="0" y="1232872"/>
                  <a:pt x="355581" y="1588454"/>
                  <a:pt x="794227" y="1588454"/>
                </a:cubicBezTo>
                <a:cubicBezTo>
                  <a:pt x="1048302" y="1588454"/>
                  <a:pt x="1274559" y="1469126"/>
                  <a:pt x="1419922" y="1283393"/>
                </a:cubicBezTo>
                <a:cubicBezTo>
                  <a:pt x="1323453" y="1144384"/>
                  <a:pt x="1266811" y="975775"/>
                  <a:pt x="1266811" y="794227"/>
                </a:cubicBezTo>
                <a:close/>
              </a:path>
            </a:pathLst>
          </a:custGeom>
          <a:solidFill>
            <a:srgbClr val="98A1A0"/>
          </a:solidFill>
          <a:ln w="7731" cap="flat">
            <a:noFill/>
            <a:prstDash val="solid"/>
            <a:miter/>
          </a:ln>
        </p:spPr>
        <p:txBody>
          <a:bodyPr rtlCol="0" anchor="ctr"/>
          <a:lstStyle/>
          <a:p>
            <a:endParaRPr lang="ja-JP" altLang="en-US"/>
          </a:p>
        </p:txBody>
      </p:sp>
      <p:sp>
        <p:nvSpPr>
          <p:cNvPr id="7" name="フリーフォーム: 図形 6">
            <a:extLst>
              <a:ext uri="{FF2B5EF4-FFF2-40B4-BE49-F238E27FC236}">
                <a16:creationId xmlns:a16="http://schemas.microsoft.com/office/drawing/2014/main" id="{946A071F-AB9B-5F23-31C9-77897906C147}"/>
              </a:ext>
            </a:extLst>
          </p:cNvPr>
          <p:cNvSpPr/>
          <p:nvPr/>
        </p:nvSpPr>
        <p:spPr>
          <a:xfrm>
            <a:off x="7407846" y="3989642"/>
            <a:ext cx="1588453" cy="1577992"/>
          </a:xfrm>
          <a:custGeom>
            <a:avLst/>
            <a:gdLst>
              <a:gd name="connsiteX0" fmla="*/ 923008 w 1588453"/>
              <a:gd name="connsiteY0" fmla="*/ 78 h 1577992"/>
              <a:gd name="connsiteX1" fmla="*/ 145208 w 1588453"/>
              <a:gd name="connsiteY1" fmla="*/ 493273 h 1577992"/>
              <a:gd name="connsiteX2" fmla="*/ 56642 w 1588453"/>
              <a:gd name="connsiteY2" fmla="*/ 488701 h 1577992"/>
              <a:gd name="connsiteX3" fmla="*/ 0 w 1588453"/>
              <a:gd name="connsiteY3" fmla="*/ 783766 h 1577992"/>
              <a:gd name="connsiteX4" fmla="*/ 794227 w 1588453"/>
              <a:gd name="connsiteY4" fmla="*/ 1577993 h 1577992"/>
              <a:gd name="connsiteX5" fmla="*/ 1588453 w 1588453"/>
              <a:gd name="connsiteY5" fmla="*/ 783766 h 1577992"/>
              <a:gd name="connsiteX6" fmla="*/ 923085 w 1588453"/>
              <a:gd name="connsiteY6" fmla="*/ 0 h 157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453" h="1577992">
                <a:moveTo>
                  <a:pt x="923008" y="78"/>
                </a:moveTo>
                <a:cubicBezTo>
                  <a:pt x="785083" y="291346"/>
                  <a:pt x="488314" y="493273"/>
                  <a:pt x="145208" y="493273"/>
                </a:cubicBezTo>
                <a:cubicBezTo>
                  <a:pt x="115298" y="493273"/>
                  <a:pt x="85777" y="491723"/>
                  <a:pt x="56642" y="488701"/>
                </a:cubicBezTo>
                <a:cubicBezTo>
                  <a:pt x="20146" y="579902"/>
                  <a:pt x="0" y="679471"/>
                  <a:pt x="0" y="783766"/>
                </a:cubicBezTo>
                <a:cubicBezTo>
                  <a:pt x="0" y="1222412"/>
                  <a:pt x="355581" y="1577993"/>
                  <a:pt x="794227" y="1577993"/>
                </a:cubicBezTo>
                <a:cubicBezTo>
                  <a:pt x="1232872" y="1577993"/>
                  <a:pt x="1588453" y="1222412"/>
                  <a:pt x="1588453" y="783766"/>
                </a:cubicBezTo>
                <a:cubicBezTo>
                  <a:pt x="1588453" y="388977"/>
                  <a:pt x="1300440" y="61524"/>
                  <a:pt x="923085" y="0"/>
                </a:cubicBezTo>
                <a:close/>
              </a:path>
            </a:pathLst>
          </a:custGeom>
          <a:solidFill>
            <a:srgbClr val="98A1A0"/>
          </a:solidFill>
          <a:ln w="7731"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79965DB1-6442-9085-5CAD-BDC7C083BA57}"/>
              </a:ext>
            </a:extLst>
          </p:cNvPr>
          <p:cNvSpPr/>
          <p:nvPr/>
        </p:nvSpPr>
        <p:spPr>
          <a:xfrm>
            <a:off x="6758750" y="2828599"/>
            <a:ext cx="1588453" cy="1582642"/>
          </a:xfrm>
          <a:custGeom>
            <a:avLst/>
            <a:gdLst>
              <a:gd name="connsiteX0" fmla="*/ 794227 w 1588453"/>
              <a:gd name="connsiteY0" fmla="*/ 0 h 1582642"/>
              <a:gd name="connsiteX1" fmla="*/ 0 w 1588453"/>
              <a:gd name="connsiteY1" fmla="*/ 794227 h 1582642"/>
              <a:gd name="connsiteX2" fmla="*/ 55557 w 1588453"/>
              <a:gd name="connsiteY2" fmla="*/ 1086580 h 1582642"/>
              <a:gd name="connsiteX3" fmla="*/ 110494 w 1588453"/>
              <a:gd name="connsiteY3" fmla="*/ 1084798 h 1582642"/>
              <a:gd name="connsiteX4" fmla="*/ 890464 w 1588453"/>
              <a:gd name="connsiteY4" fmla="*/ 1582642 h 1582642"/>
              <a:gd name="connsiteX5" fmla="*/ 1588453 w 1588453"/>
              <a:gd name="connsiteY5" fmla="*/ 794227 h 1582642"/>
              <a:gd name="connsiteX6" fmla="*/ 794227 w 1588453"/>
              <a:gd name="connsiteY6" fmla="*/ 0 h 158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8453" h="1582642">
                <a:moveTo>
                  <a:pt x="794227" y="0"/>
                </a:moveTo>
                <a:cubicBezTo>
                  <a:pt x="355581" y="0"/>
                  <a:pt x="0" y="355581"/>
                  <a:pt x="0" y="794227"/>
                </a:cubicBezTo>
                <a:cubicBezTo>
                  <a:pt x="0" y="897438"/>
                  <a:pt x="19681" y="996077"/>
                  <a:pt x="55557" y="1086580"/>
                </a:cubicBezTo>
                <a:cubicBezTo>
                  <a:pt x="73766" y="1085417"/>
                  <a:pt x="92053" y="1084798"/>
                  <a:pt x="110494" y="1084798"/>
                </a:cubicBezTo>
                <a:cubicBezTo>
                  <a:pt x="455382" y="1084798"/>
                  <a:pt x="753547" y="1288894"/>
                  <a:pt x="890464" y="1582642"/>
                </a:cubicBezTo>
                <a:cubicBezTo>
                  <a:pt x="1283703" y="1535143"/>
                  <a:pt x="1588453" y="1200329"/>
                  <a:pt x="1588453" y="794227"/>
                </a:cubicBezTo>
                <a:cubicBezTo>
                  <a:pt x="1588453" y="355581"/>
                  <a:pt x="1232872" y="0"/>
                  <a:pt x="794227" y="0"/>
                </a:cubicBezTo>
                <a:close/>
              </a:path>
            </a:pathLst>
          </a:custGeom>
          <a:solidFill>
            <a:srgbClr val="19AF96"/>
          </a:solidFill>
          <a:ln w="7731" cap="flat">
            <a:noFill/>
            <a:prstDash val="solid"/>
            <a:miter/>
          </a:ln>
        </p:spPr>
        <p:txBody>
          <a:bodyPr rtlCol="0" anchor="ctr"/>
          <a:lstStyle/>
          <a:p>
            <a:endParaRPr lang="ja-JP" altLang="en-US"/>
          </a:p>
        </p:txBody>
      </p:sp>
      <p:sp>
        <p:nvSpPr>
          <p:cNvPr id="15" name="角丸四角形 38">
            <a:extLst>
              <a:ext uri="{FF2B5EF4-FFF2-40B4-BE49-F238E27FC236}">
                <a16:creationId xmlns:a16="http://schemas.microsoft.com/office/drawing/2014/main" id="{00CBC085-6C63-EBAF-1167-2922F1C10513}"/>
              </a:ext>
            </a:extLst>
          </p:cNvPr>
          <p:cNvSpPr/>
          <p:nvPr/>
        </p:nvSpPr>
        <p:spPr>
          <a:xfrm>
            <a:off x="6113006" y="4859631"/>
            <a:ext cx="1431364" cy="40583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50" normalizeH="0" baseline="0" noProof="0">
                <a:ln>
                  <a:noFill/>
                </a:ln>
                <a:solidFill>
                  <a:prstClr val="white"/>
                </a:solidFill>
                <a:effectLst/>
                <a:uLnTx/>
                <a:uFillTx/>
                <a:latin typeface="Avenir Next LT Pro Demi"/>
                <a:ea typeface="Yu Gothic UI" panose="020B0500000000000000" pitchFamily="50" charset="-128"/>
                <a:cs typeface="+mn-cs"/>
              </a:rPr>
              <a:t>都市・まち</a:t>
            </a:r>
            <a:r>
              <a:rPr kumimoji="1" lang="en-US" altLang="ja-JP" sz="1400" b="1" i="0" u="none" strike="noStrike" kern="1200" cap="none" spc="-50" normalizeH="0" baseline="0" noProof="0">
                <a:ln>
                  <a:noFill/>
                </a:ln>
                <a:solidFill>
                  <a:prstClr val="white"/>
                </a:solidFill>
                <a:effectLst/>
                <a:uLnTx/>
                <a:uFillTx/>
                <a:latin typeface="Avenir Next LT Pro Demi"/>
                <a:ea typeface="Yu Gothic UI" panose="020B0500000000000000" pitchFamily="50" charset="-128"/>
                <a:cs typeface="+mn-cs"/>
              </a:rPr>
              <a:t>DX</a:t>
            </a:r>
            <a:endParaRPr kumimoji="1" lang="en-US" altLang="ja-JP" sz="1400" b="0" i="0" u="none" strike="noStrike" kern="1200" cap="none" spc="-50" normalizeH="0" baseline="0" noProof="0">
              <a:ln>
                <a:noFill/>
              </a:ln>
              <a:solidFill>
                <a:prstClr val="white"/>
              </a:solidFill>
              <a:effectLst/>
              <a:uLnTx/>
              <a:uFillTx/>
              <a:latin typeface="Avenir Next LT Pro Demi"/>
              <a:ea typeface="Yu Gothic UI" panose="020B0500000000000000" pitchFamily="50" charset="-128"/>
              <a:cs typeface="+mn-cs"/>
            </a:endParaRPr>
          </a:p>
        </p:txBody>
      </p:sp>
      <p:sp>
        <p:nvSpPr>
          <p:cNvPr id="16" name="角丸四角形 37">
            <a:extLst>
              <a:ext uri="{FF2B5EF4-FFF2-40B4-BE49-F238E27FC236}">
                <a16:creationId xmlns:a16="http://schemas.microsoft.com/office/drawing/2014/main" id="{60FC51E6-38A6-0A0C-5195-7C249B59A322}"/>
              </a:ext>
            </a:extLst>
          </p:cNvPr>
          <p:cNvSpPr/>
          <p:nvPr/>
        </p:nvSpPr>
        <p:spPr>
          <a:xfrm>
            <a:off x="7706523" y="4872550"/>
            <a:ext cx="946707" cy="39182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行政</a:t>
            </a:r>
            <a:r>
              <a:rPr kumimoji="1" lang="en-US" altLang="ja-JP"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DX</a:t>
            </a:r>
          </a:p>
        </p:txBody>
      </p:sp>
      <p:sp>
        <p:nvSpPr>
          <p:cNvPr id="17" name="角丸四角形 36">
            <a:extLst>
              <a:ext uri="{FF2B5EF4-FFF2-40B4-BE49-F238E27FC236}">
                <a16:creationId xmlns:a16="http://schemas.microsoft.com/office/drawing/2014/main" id="{84A8BCC3-987C-AEB0-85CD-A6E60777DA5E}"/>
              </a:ext>
            </a:extLst>
          </p:cNvPr>
          <p:cNvSpPr/>
          <p:nvPr/>
        </p:nvSpPr>
        <p:spPr>
          <a:xfrm>
            <a:off x="6903288" y="3680003"/>
            <a:ext cx="1264665" cy="33247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サービス</a:t>
            </a:r>
            <a:r>
              <a:rPr kumimoji="1" lang="en-US" altLang="ja-JP" sz="1400" b="1"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rPr>
              <a:t>DX</a:t>
            </a:r>
            <a:endParaRPr kumimoji="1" lang="en-US" altLang="ja-JP" sz="1400" b="0" i="0" u="none" strike="noStrike" kern="1200" cap="none" spc="0" normalizeH="0" baseline="0" noProof="0">
              <a:ln>
                <a:noFill/>
              </a:ln>
              <a:solidFill>
                <a:prstClr val="white"/>
              </a:solidFill>
              <a:effectLst/>
              <a:uLnTx/>
              <a:uFillTx/>
              <a:latin typeface="Avenir Next LT Pro Demi"/>
              <a:ea typeface="Yu Gothic UI" panose="020B0500000000000000" pitchFamily="50" charset="-128"/>
              <a:cs typeface="+mn-cs"/>
            </a:endParaRPr>
          </a:p>
        </p:txBody>
      </p:sp>
      <p:pic>
        <p:nvPicPr>
          <p:cNvPr id="18" name="図 17" descr="アイコン&#10;&#10;自動的に生成された説明">
            <a:extLst>
              <a:ext uri="{FF2B5EF4-FFF2-40B4-BE49-F238E27FC236}">
                <a16:creationId xmlns:a16="http://schemas.microsoft.com/office/drawing/2014/main" id="{D640256C-3F56-84EF-D69A-100EB2645583}"/>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242811" y="3117624"/>
            <a:ext cx="585618" cy="585618"/>
          </a:xfrm>
          <a:prstGeom prst="rect">
            <a:avLst/>
          </a:prstGeom>
          <a:noFill/>
          <a:ln>
            <a:noFill/>
          </a:ln>
        </p:spPr>
      </p:pic>
      <p:pic>
        <p:nvPicPr>
          <p:cNvPr id="19" name="図 18" descr="QR コード&#10;&#10;自動的に生成された説明">
            <a:extLst>
              <a:ext uri="{FF2B5EF4-FFF2-40B4-BE49-F238E27FC236}">
                <a16:creationId xmlns:a16="http://schemas.microsoft.com/office/drawing/2014/main" id="{E02B4144-E735-F92F-1C91-7D30C492BD11}"/>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533856" y="4280390"/>
            <a:ext cx="589664" cy="590510"/>
          </a:xfrm>
          <a:prstGeom prst="rect">
            <a:avLst/>
          </a:prstGeom>
        </p:spPr>
      </p:pic>
      <p:pic>
        <p:nvPicPr>
          <p:cNvPr id="20" name="図 19" descr="アイコン&#10;&#10;自動的に生成された説明">
            <a:extLst>
              <a:ext uri="{FF2B5EF4-FFF2-40B4-BE49-F238E27FC236}">
                <a16:creationId xmlns:a16="http://schemas.microsoft.com/office/drawing/2014/main" id="{93F59678-D8E3-D7B8-DC35-E028ACE640FC}"/>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866751" y="4355041"/>
            <a:ext cx="626252" cy="514773"/>
          </a:xfrm>
          <a:prstGeom prst="rect">
            <a:avLst/>
          </a:prstGeom>
        </p:spPr>
      </p:pic>
      <p:cxnSp>
        <p:nvCxnSpPr>
          <p:cNvPr id="21" name="直線コネクタ 20">
            <a:extLst>
              <a:ext uri="{FF2B5EF4-FFF2-40B4-BE49-F238E27FC236}">
                <a16:creationId xmlns:a16="http://schemas.microsoft.com/office/drawing/2014/main" id="{B0F83DB5-A218-E269-F63D-4CEBB6A70051}"/>
              </a:ext>
            </a:extLst>
          </p:cNvPr>
          <p:cNvCxnSpPr>
            <a:cxnSpLocks/>
          </p:cNvCxnSpPr>
          <p:nvPr/>
        </p:nvCxnSpPr>
        <p:spPr>
          <a:xfrm flipH="1">
            <a:off x="5256554" y="1090441"/>
            <a:ext cx="3634901" cy="0"/>
          </a:xfrm>
          <a:prstGeom prst="line">
            <a:avLst/>
          </a:prstGeom>
          <a:ln w="12700">
            <a:solidFill>
              <a:srgbClr val="246A62"/>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7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a:extLst>
              <a:ext uri="{FF2B5EF4-FFF2-40B4-BE49-F238E27FC236}">
                <a16:creationId xmlns:a16="http://schemas.microsoft.com/office/drawing/2014/main" id="{8395BF3E-4B82-A6BD-B53D-9C5955CE6642}"/>
              </a:ext>
            </a:extLst>
          </p:cNvPr>
          <p:cNvSpPr/>
          <p:nvPr/>
        </p:nvSpPr>
        <p:spPr>
          <a:xfrm>
            <a:off x="263356" y="1326159"/>
            <a:ext cx="9208208" cy="1776346"/>
          </a:xfrm>
          <a:prstGeom prst="rect">
            <a:avLst/>
          </a:prstGeom>
          <a:noFill/>
          <a:ln>
            <a:solidFill>
              <a:srgbClr val="246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246A62"/>
          </a:solidFill>
          <a:ln w="9525" cap="flat" cmpd="sng" algn="ctr">
            <a:solidFill>
              <a:srgbClr val="246A62"/>
            </a:solid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19444" y="180395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99042" y="139963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77204" y="1803950"/>
            <a:ext cx="972000" cy="597632"/>
          </a:xfrm>
          <a:prstGeom prst="rect">
            <a:avLst/>
          </a:prstGeom>
          <a:solidFill>
            <a:srgbClr val="246A62"/>
          </a:solidFill>
          <a:ln w="9525" cap="flat" cmpd="sng" algn="ctr">
            <a:solidFill>
              <a:srgbClr val="246A6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19255" y="245983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77204" y="2451887"/>
            <a:ext cx="972000" cy="504000"/>
          </a:xfrm>
          <a:prstGeom prst="rect">
            <a:avLst/>
          </a:prstGeom>
          <a:solidFill>
            <a:srgbClr val="246A62"/>
          </a:solidFill>
          <a:ln w="9525" cap="flat" cmpd="sng" algn="ctr">
            <a:solidFill>
              <a:srgbClr val="246A6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62213" y="140115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19AF96"/>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srgbClr val="FF0000"/>
                </a:solidFill>
                <a:effectLst/>
                <a:uLnTx/>
                <a:uFillTx/>
                <a:latin typeface="Yu Gothic UI" panose="020B0500000000000000" pitchFamily="50" charset="-128"/>
                <a:ea typeface="Yu Gothic UI" panose="020B0500000000000000" pitchFamily="50" charset="-128"/>
                <a:cs typeface="+mn-cs"/>
              </a:endParaRPr>
            </a:p>
          </p:txBody>
        </p:sp>
      </p:grpSp>
      <p:grpSp>
        <p:nvGrpSpPr>
          <p:cNvPr id="58" name="グループ化 57">
            <a:extLst>
              <a:ext uri="{FF2B5EF4-FFF2-40B4-BE49-F238E27FC236}">
                <a16:creationId xmlns:a16="http://schemas.microsoft.com/office/drawing/2014/main" id="{08D24DE7-A3CB-F632-63FB-983FCF13A3D7}"/>
              </a:ext>
            </a:extLst>
          </p:cNvPr>
          <p:cNvGrpSpPr/>
          <p:nvPr/>
        </p:nvGrpSpPr>
        <p:grpSpPr>
          <a:xfrm>
            <a:off x="432642" y="3702454"/>
            <a:ext cx="2697972" cy="185218"/>
            <a:chOff x="537935" y="7724278"/>
            <a:chExt cx="2697972"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2563202"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取組実績（</a:t>
              </a:r>
              <a:r>
                <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2024</a:t>
              </a: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年度までの取組実績）</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grpSp>
        <p:nvGrpSpPr>
          <p:cNvPr id="4" name="グループ化 3">
            <a:extLst>
              <a:ext uri="{FF2B5EF4-FFF2-40B4-BE49-F238E27FC236}">
                <a16:creationId xmlns:a16="http://schemas.microsoft.com/office/drawing/2014/main" id="{86383366-D28B-30B6-5073-ADF6C9573CF0}"/>
              </a:ext>
            </a:extLst>
          </p:cNvPr>
          <p:cNvGrpSpPr/>
          <p:nvPr/>
        </p:nvGrpSpPr>
        <p:grpSpPr>
          <a:xfrm>
            <a:off x="4898912" y="4370991"/>
            <a:ext cx="872159" cy="243520"/>
            <a:chOff x="528309" y="7695403"/>
            <a:chExt cx="872159" cy="243520"/>
          </a:xfrm>
        </p:grpSpPr>
        <p:sp>
          <p:nvSpPr>
            <p:cNvPr id="5" name="正方形/長方形 4">
              <a:extLst>
                <a:ext uri="{FF2B5EF4-FFF2-40B4-BE49-F238E27FC236}">
                  <a16:creationId xmlns:a16="http://schemas.microsoft.com/office/drawing/2014/main" id="{A9A627BF-0426-20CA-C173-5AEAE4DE51AA}"/>
                </a:ext>
              </a:extLst>
            </p:cNvPr>
            <p:cNvSpPr/>
            <p:nvPr/>
          </p:nvSpPr>
          <p:spPr>
            <a:xfrm>
              <a:off x="528309" y="7695403"/>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8" name="テキスト ボックス 7">
              <a:extLst>
                <a:ext uri="{FF2B5EF4-FFF2-40B4-BE49-F238E27FC236}">
                  <a16:creationId xmlns:a16="http://schemas.microsoft.com/office/drawing/2014/main" id="{7E432105-60AE-AF1B-F0C8-2F2A366EC66C}"/>
                </a:ext>
              </a:extLst>
            </p:cNvPr>
            <p:cNvSpPr txBox="1"/>
            <p:nvPr/>
          </p:nvSpPr>
          <p:spPr>
            <a:xfrm>
              <a:off x="672705" y="7724830"/>
              <a:ext cx="727763"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effectLst/>
                  <a:uLnTx/>
                  <a:uFillTx/>
                  <a:latin typeface="Yu Gothic UI" panose="020B0500000000000000" pitchFamily="50" charset="-128"/>
                  <a:ea typeface="Yu Gothic UI" panose="020B0500000000000000" pitchFamily="50" charset="-128"/>
                  <a:cs typeface="+mn-cs"/>
                </a:rPr>
                <a:t>成果と総括</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grpSp>
      <p:graphicFrame>
        <p:nvGraphicFramePr>
          <p:cNvPr id="20" name="表 19">
            <a:extLst>
              <a:ext uri="{FF2B5EF4-FFF2-40B4-BE49-F238E27FC236}">
                <a16:creationId xmlns:a16="http://schemas.microsoft.com/office/drawing/2014/main" id="{67AA789D-1BE9-8E9C-8214-70CE774AF3DA}"/>
              </a:ext>
            </a:extLst>
          </p:cNvPr>
          <p:cNvGraphicFramePr>
            <a:graphicFrameLocks noGrp="1"/>
          </p:cNvGraphicFramePr>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6A6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6A62"/>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6A62"/>
                    </a:solidFill>
                  </a:tcPr>
                </a:tc>
                <a:extLst>
                  <a:ext uri="{0D108BD9-81ED-4DB2-BD59-A6C34878D82A}">
                    <a16:rowId xmlns:a16="http://schemas.microsoft.com/office/drawing/2014/main" val="2528901069"/>
                  </a:ext>
                </a:extLst>
              </a:tr>
            </a:tbl>
          </a:graphicData>
        </a:graphic>
      </p:graphicFrame>
      <p:sp>
        <p:nvSpPr>
          <p:cNvPr id="13" name="正方形/長方形 12">
            <a:extLst>
              <a:ext uri="{FF2B5EF4-FFF2-40B4-BE49-F238E27FC236}">
                <a16:creationId xmlns:a16="http://schemas.microsoft.com/office/drawing/2014/main" id="{0E1C1283-CA76-6ABA-1CB3-A79D0A1395ED}"/>
              </a:ext>
            </a:extLst>
          </p:cNvPr>
          <p:cNvSpPr/>
          <p:nvPr/>
        </p:nvSpPr>
        <p:spPr>
          <a:xfrm>
            <a:off x="4905935" y="3707317"/>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5" name="正方形/長方形 14">
            <a:extLst>
              <a:ext uri="{FF2B5EF4-FFF2-40B4-BE49-F238E27FC236}">
                <a16:creationId xmlns:a16="http://schemas.microsoft.com/office/drawing/2014/main" id="{7CC64E87-3C12-61BD-99AC-9E6000CCC57B}"/>
              </a:ext>
            </a:extLst>
          </p:cNvPr>
          <p:cNvSpPr/>
          <p:nvPr/>
        </p:nvSpPr>
        <p:spPr>
          <a:xfrm>
            <a:off x="5050331" y="3975952"/>
            <a:ext cx="4010054" cy="302155"/>
          </a:xfrm>
          <a:prstGeom prst="rect">
            <a:avLst/>
          </a:prstGeom>
          <a:noFill/>
          <a:ln w="9525" cap="flat" cmpd="sng" algn="ctr">
            <a:noFill/>
            <a:prstDash val="solid"/>
          </a:ln>
          <a:effectLst/>
        </p:spPr>
        <p:txBody>
          <a:bodyPr lIns="36000" tIns="36000" rIns="36000" bIns="36000" rtlCol="0" anchor="t">
            <a:noAutofit/>
          </a:bodyPr>
          <a:lstStyle/>
          <a:p>
            <a:pPr marL="0" marR="0" lvl="2" algn="l" defTabSz="914400" rtl="0" eaLnBrk="1" fontAlgn="auto" latinLnBrk="0" hangingPunct="1">
              <a:lnSpc>
                <a:spcPts val="1400"/>
              </a:lnSpc>
              <a:spcBef>
                <a:spcPts val="0"/>
              </a:spcBef>
              <a:spcAft>
                <a:spcPts val="600"/>
              </a:spcAft>
              <a:buClrTx/>
              <a:buSzTx/>
              <a:tabLst>
                <a:tab pos="361950" algn="l"/>
              </a:tabLst>
              <a:defRPr/>
            </a:pPr>
            <a:r>
              <a:rPr lang="en-US" altLang="ja-JP" sz="1100">
                <a:solidFill>
                  <a:prstClr val="black"/>
                </a:solidFill>
                <a:latin typeface="Avenir Next LT Pro"/>
                <a:ea typeface="Yu Gothic UI" panose="020B0500000000000000" pitchFamily="50" charset="-128"/>
              </a:rPr>
              <a:t>2023</a:t>
            </a:r>
            <a:r>
              <a:rPr lang="ja-JP" altLang="en-US" sz="1100">
                <a:solidFill>
                  <a:prstClr val="black"/>
                </a:solidFill>
                <a:latin typeface="Avenir Next LT Pro"/>
                <a:ea typeface="Yu Gothic UI" panose="020B0500000000000000" pitchFamily="50" charset="-128"/>
              </a:rPr>
              <a:t>年度～</a:t>
            </a:r>
            <a:r>
              <a:rPr lang="en-US" altLang="ja-JP" sz="1100">
                <a:solidFill>
                  <a:prstClr val="black"/>
                </a:solidFill>
                <a:latin typeface="Avenir Next LT Pro"/>
                <a:ea typeface="Yu Gothic UI" panose="020B0500000000000000" pitchFamily="50" charset="-128"/>
              </a:rPr>
              <a:t>2024</a:t>
            </a:r>
            <a:r>
              <a:rPr lang="ja-JP" altLang="en-US" sz="1100">
                <a:solidFill>
                  <a:prstClr val="black"/>
                </a:solidFill>
                <a:latin typeface="Avenir Next LT Pro"/>
                <a:ea typeface="Yu Gothic UI" panose="020B0500000000000000" pitchFamily="50" charset="-128"/>
              </a:rPr>
              <a:t>年度</a:t>
            </a:r>
            <a:endPar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45" name="テキスト ボックス 44">
            <a:extLst>
              <a:ext uri="{FF2B5EF4-FFF2-40B4-BE49-F238E27FC236}">
                <a16:creationId xmlns:a16="http://schemas.microsoft.com/office/drawing/2014/main" id="{36A5921A-AE3C-32B0-3912-307D2DCA754E}"/>
              </a:ext>
            </a:extLst>
          </p:cNvPr>
          <p:cNvSpPr txBox="1"/>
          <p:nvPr/>
        </p:nvSpPr>
        <p:spPr>
          <a:xfrm>
            <a:off x="252703" y="1012743"/>
            <a:ext cx="2471836" cy="313415"/>
          </a:xfrm>
          <a:prstGeom prst="rect">
            <a:avLst/>
          </a:prstGeom>
          <a:solidFill>
            <a:srgbClr val="246A62"/>
          </a:solid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marR="0" lvl="2" algn="ctr" defTabSz="914400" rtl="0" eaLnBrk="1" fontAlgn="auto" latinLnBrk="0" hangingPunct="1">
              <a:lnSpc>
                <a:spcPct val="100000"/>
              </a:lnSpc>
              <a:spcBef>
                <a:spcPts val="0"/>
              </a:spcBef>
              <a:spcAft>
                <a:spcPts val="600"/>
              </a:spcAft>
              <a:buClrTx/>
              <a:buSzTx/>
              <a:tabLst>
                <a:tab pos="361950" algn="l"/>
              </a:tabLst>
              <a:defRPr/>
            </a:pPr>
            <a:r>
              <a:rPr kumimoji="0" lang="ja-JP" altLang="en-US" sz="1600" b="1" i="0" u="none" strike="noStrike" kern="1200" cap="none" spc="0" normalizeH="0" baseline="0" noProof="0">
                <a:ln>
                  <a:noFill/>
                </a:ln>
                <a:solidFill>
                  <a:schemeClr val="bg1"/>
                </a:solidFill>
                <a:effectLst/>
                <a:uLnTx/>
                <a:uFillTx/>
                <a:latin typeface="Avenir Next LT Pro"/>
                <a:ea typeface="Yu Gothic UI" panose="020B0500000000000000" pitchFamily="50" charset="-128"/>
                <a:cs typeface="+mn-cs"/>
              </a:rPr>
              <a:t>施策概要等</a:t>
            </a:r>
          </a:p>
        </p:txBody>
      </p:sp>
      <p:sp>
        <p:nvSpPr>
          <p:cNvPr id="49" name="テキスト ボックス 48">
            <a:extLst>
              <a:ext uri="{FF2B5EF4-FFF2-40B4-BE49-F238E27FC236}">
                <a16:creationId xmlns:a16="http://schemas.microsoft.com/office/drawing/2014/main" id="{1CC88559-C07D-A555-F617-BA0BCDB912EF}"/>
              </a:ext>
            </a:extLst>
          </p:cNvPr>
          <p:cNvSpPr txBox="1"/>
          <p:nvPr/>
        </p:nvSpPr>
        <p:spPr>
          <a:xfrm>
            <a:off x="252702" y="3321794"/>
            <a:ext cx="2439614" cy="307588"/>
          </a:xfrm>
          <a:prstGeom prst="rect">
            <a:avLst/>
          </a:prstGeom>
          <a:solidFill>
            <a:srgbClr val="246A62"/>
          </a:solid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marR="0" lvl="2" algn="ctr" defTabSz="914400" rtl="0" eaLnBrk="1" fontAlgn="auto" latinLnBrk="0" hangingPunct="1">
              <a:lnSpc>
                <a:spcPct val="100000"/>
              </a:lnSpc>
              <a:spcBef>
                <a:spcPts val="0"/>
              </a:spcBef>
              <a:spcAft>
                <a:spcPts val="600"/>
              </a:spcAft>
              <a:buClrTx/>
              <a:buSzTx/>
              <a:tabLst>
                <a:tab pos="361950" algn="l"/>
              </a:tabLst>
              <a:defRPr/>
            </a:pPr>
            <a:r>
              <a:rPr lang="ja-JP" altLang="en-US" sz="1600" b="1">
                <a:solidFill>
                  <a:schemeClr val="bg1"/>
                </a:solidFill>
                <a:latin typeface="Avenir Next LT Pro"/>
                <a:ea typeface="Yu Gothic UI" panose="020B0500000000000000" pitchFamily="50" charset="-128"/>
              </a:rPr>
              <a:t>取組実績等</a:t>
            </a:r>
            <a:endParaRPr kumimoji="0" lang="ja-JP" altLang="en-US" sz="1600" b="1" i="0" u="none" strike="noStrike" kern="1200" cap="none" spc="0" normalizeH="0" baseline="0" noProof="0">
              <a:ln>
                <a:noFill/>
              </a:ln>
              <a:solidFill>
                <a:schemeClr val="bg1"/>
              </a:solidFill>
              <a:effectLst/>
              <a:uLnTx/>
              <a:uFillTx/>
              <a:latin typeface="Avenir Next LT Pro"/>
              <a:ea typeface="Yu Gothic UI" panose="020B0500000000000000" pitchFamily="50" charset="-128"/>
              <a:cs typeface="+mn-cs"/>
            </a:endParaRPr>
          </a:p>
        </p:txBody>
      </p:sp>
      <p:sp>
        <p:nvSpPr>
          <p:cNvPr id="21" name="正方形/長方形 20">
            <a:extLst>
              <a:ext uri="{FF2B5EF4-FFF2-40B4-BE49-F238E27FC236}">
                <a16:creationId xmlns:a16="http://schemas.microsoft.com/office/drawing/2014/main" id="{F97954FF-36CB-356E-ACB2-607D1B458D87}"/>
              </a:ext>
            </a:extLst>
          </p:cNvPr>
          <p:cNvSpPr/>
          <p:nvPr/>
        </p:nvSpPr>
        <p:spPr>
          <a:xfrm>
            <a:off x="263356" y="3629381"/>
            <a:ext cx="9208208" cy="2830004"/>
          </a:xfrm>
          <a:prstGeom prst="rect">
            <a:avLst/>
          </a:prstGeom>
          <a:noFill/>
          <a:ln>
            <a:solidFill>
              <a:srgbClr val="246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スライド番号プレースホルダー 2">
            <a:extLst>
              <a:ext uri="{FF2B5EF4-FFF2-40B4-BE49-F238E27FC236}">
                <a16:creationId xmlns:a16="http://schemas.microsoft.com/office/drawing/2014/main" id="{1CD23011-8727-B392-155A-4CF969F81DF0}"/>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8</a:t>
            </a:fld>
            <a:endParaRPr kumimoji="1" lang="en-GB">
              <a:solidFill>
                <a:prstClr val="black">
                  <a:tint val="75000"/>
                </a:prstClr>
              </a:solidFill>
              <a:latin typeface="Avenir Next LT Pro"/>
              <a:ea typeface="Yu Gothic UI"/>
            </a:endParaRPr>
          </a:p>
        </p:txBody>
      </p:sp>
      <p:sp>
        <p:nvSpPr>
          <p:cNvPr id="3" name="テキスト ボックス 2">
            <a:extLst>
              <a:ext uri="{FF2B5EF4-FFF2-40B4-BE49-F238E27FC236}">
                <a16:creationId xmlns:a16="http://schemas.microsoft.com/office/drawing/2014/main" id="{930E2D3C-B9B9-16D6-2255-3917203550DC}"/>
              </a:ext>
            </a:extLst>
          </p:cNvPr>
          <p:cNvSpPr txBox="1"/>
          <p:nvPr/>
        </p:nvSpPr>
        <p:spPr>
          <a:xfrm>
            <a:off x="395373" y="1652336"/>
            <a:ext cx="4212000" cy="1413079"/>
          </a:xfrm>
          <a:prstGeom prst="rect">
            <a:avLst/>
          </a:prstGeom>
          <a:noFill/>
        </p:spPr>
        <p:txBody>
          <a:bodyPr wrap="square">
            <a:sp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Yu Gothic UI"/>
                <a:ea typeface="Yu Gothic UI"/>
                <a:cs typeface="+mn-cs"/>
              </a:rPr>
              <a:t>本市施策のデジタル化を進めて行くにつれ、高齢者をはじめ、デジタル技術の活用に不安を覚える市民に対し、サービス低下の懸念が高まることが予想される</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a:t>
            </a:r>
            <a:endParaRPr kumimoji="0" lang="en-US" altLang="ja-JP" sz="1100" b="0" i="0" u="none" strike="noStrike" kern="1200" cap="none" spc="0" normalizeH="0" baseline="0" noProof="0">
              <a:ln>
                <a:noFill/>
              </a:ln>
              <a:solidFill>
                <a:prstClr val="black"/>
              </a:solidFill>
              <a:effectLst/>
              <a:uLnTx/>
              <a:uFillTx/>
              <a:latin typeface="Yu Gothic UI"/>
              <a:ea typeface="Yu Gothic UI"/>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そこで、</a:t>
            </a:r>
            <a:r>
              <a:rPr kumimoji="0" lang="ja-JP" altLang="en-US" sz="1100" b="0" i="0" u="none" strike="noStrike" kern="1200" cap="none" spc="0" normalizeH="0" baseline="0" noProof="0">
                <a:ln>
                  <a:noFill/>
                </a:ln>
                <a:solidFill>
                  <a:srgbClr val="000000"/>
                </a:solidFill>
                <a:effectLst/>
                <a:uLnTx/>
                <a:uFillTx/>
                <a:latin typeface="Yu Gothic UI"/>
                <a:ea typeface="Yu Gothic UI"/>
                <a:cs typeface="+mn-cs"/>
              </a:rPr>
              <a:t>最新の音声認識技術を活用した</a:t>
            </a:r>
            <a:r>
              <a:rPr kumimoji="0" lang="en-US" altLang="ja-JP" sz="1100" b="0" i="0" u="none" strike="noStrike" kern="1200" cap="none" spc="0" normalizeH="0" baseline="0" noProof="0">
                <a:ln>
                  <a:noFill/>
                </a:ln>
                <a:solidFill>
                  <a:srgbClr val="000000"/>
                </a:solidFill>
                <a:effectLst/>
                <a:uLnTx/>
                <a:uFillTx/>
                <a:latin typeface="Yu Gothic UI"/>
                <a:ea typeface="Yu Gothic UI"/>
                <a:cs typeface="+mn-cs"/>
              </a:rPr>
              <a:t>AI</a:t>
            </a:r>
            <a:r>
              <a:rPr kumimoji="0" lang="ja-JP" altLang="en-US" sz="1100" b="0" i="0" u="none" strike="noStrike" kern="1200" cap="none" spc="0" normalizeH="0" baseline="0" noProof="0">
                <a:ln>
                  <a:noFill/>
                </a:ln>
                <a:solidFill>
                  <a:srgbClr val="000000"/>
                </a:solidFill>
                <a:effectLst/>
                <a:uLnTx/>
                <a:uFillTx/>
                <a:latin typeface="Yu Gothic UI"/>
                <a:ea typeface="Yu Gothic UI"/>
                <a:cs typeface="+mn-cs"/>
              </a:rPr>
              <a:t>電話を導入することにより時間等の制約をなくすとともに、自動応答を行うことで、使い慣れた電話を接点としながらも、スマートフォンやパソコンを活用した状況と同等のメリットを享受できる環境を構築し、市民サービスの向上を図る。</a:t>
            </a:r>
            <a:endParaRPr kumimoji="0" lang="en-US" altLang="ja-JP" sz="1100" b="0" i="0" u="none" strike="noStrike" kern="1200" cap="none" spc="0" normalizeH="0" baseline="0" noProof="0">
              <a:ln>
                <a:noFill/>
              </a:ln>
              <a:solidFill>
                <a:prstClr val="black"/>
              </a:solidFill>
              <a:effectLst/>
              <a:uLnTx/>
              <a:uFillTx/>
              <a:latin typeface="Yu Gothic UI"/>
              <a:ea typeface="Yu Gothic UI"/>
              <a:cs typeface="+mn-cs"/>
            </a:endParaRPr>
          </a:p>
        </p:txBody>
      </p:sp>
      <p:sp>
        <p:nvSpPr>
          <p:cNvPr id="9" name="テキスト ボックス 8">
            <a:extLst>
              <a:ext uri="{FF2B5EF4-FFF2-40B4-BE49-F238E27FC236}">
                <a16:creationId xmlns:a16="http://schemas.microsoft.com/office/drawing/2014/main" id="{AFDD72CA-A347-55F4-8D86-F5560BB5A877}"/>
              </a:ext>
            </a:extLst>
          </p:cNvPr>
          <p:cNvSpPr txBox="1"/>
          <p:nvPr/>
        </p:nvSpPr>
        <p:spPr>
          <a:xfrm>
            <a:off x="5860467" y="1702259"/>
            <a:ext cx="3494606" cy="730308"/>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0" indent="-1714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1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AI</a:t>
            </a:r>
            <a:r>
              <a:rPr kumimoji="1" lang="ja-JP" altLang="en-US" sz="11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電話を用いて時間・場所を問わずにサービスを受け</a:t>
            </a:r>
            <a:br>
              <a:rPr kumimoji="1" lang="en-US" altLang="ja-JP" sz="11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br>
            <a:r>
              <a:rPr kumimoji="1" lang="ja-JP" altLang="en-US" sz="11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られること。</a:t>
            </a:r>
            <a:endParaRPr kumimoji="1" lang="en-US" altLang="ja-JP" sz="11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17" name="テキスト ボックス 16">
            <a:extLst>
              <a:ext uri="{FF2B5EF4-FFF2-40B4-BE49-F238E27FC236}">
                <a16:creationId xmlns:a16="http://schemas.microsoft.com/office/drawing/2014/main" id="{AA199290-7FA9-576D-F838-9998886D75E9}"/>
              </a:ext>
            </a:extLst>
          </p:cNvPr>
          <p:cNvSpPr txBox="1"/>
          <p:nvPr/>
        </p:nvSpPr>
        <p:spPr>
          <a:xfrm>
            <a:off x="5862673" y="2415132"/>
            <a:ext cx="3524621" cy="540755"/>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0" indent="-1714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1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AI</a:t>
            </a:r>
            <a:r>
              <a:rPr kumimoji="1" lang="ja-JP" altLang="en-US" sz="11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電話を用いた実証を通じて本格導入した行政サービスが創出できていること。</a:t>
            </a:r>
          </a:p>
        </p:txBody>
      </p:sp>
      <p:pic>
        <p:nvPicPr>
          <p:cNvPr id="18" name="図 17">
            <a:extLst>
              <a:ext uri="{FF2B5EF4-FFF2-40B4-BE49-F238E27FC236}">
                <a16:creationId xmlns:a16="http://schemas.microsoft.com/office/drawing/2014/main" id="{D53FCC31-8392-AE1E-AA76-05D31A06CA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7192" y="5038940"/>
            <a:ext cx="2477863" cy="1252113"/>
          </a:xfrm>
          <a:prstGeom prst="rect">
            <a:avLst/>
          </a:prstGeom>
        </p:spPr>
      </p:pic>
      <p:sp>
        <p:nvSpPr>
          <p:cNvPr id="19" name="テキスト ボックス 18">
            <a:extLst>
              <a:ext uri="{FF2B5EF4-FFF2-40B4-BE49-F238E27FC236}">
                <a16:creationId xmlns:a16="http://schemas.microsoft.com/office/drawing/2014/main" id="{6D6DE031-497D-F349-822D-B3CBEB74EE92}"/>
              </a:ext>
            </a:extLst>
          </p:cNvPr>
          <p:cNvSpPr txBox="1"/>
          <p:nvPr/>
        </p:nvSpPr>
        <p:spPr>
          <a:xfrm>
            <a:off x="521850" y="4008437"/>
            <a:ext cx="4212000" cy="874470"/>
          </a:xfrm>
          <a:prstGeom prst="rect">
            <a:avLst/>
          </a:prstGeom>
          <a:noFill/>
        </p:spPr>
        <p:txBody>
          <a:bodyPr wrap="square">
            <a:spAutoFit/>
          </a:bodyPr>
          <a:lstStyle/>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Yu Gothic UI"/>
                <a:ea typeface="Yu Gothic UI"/>
                <a:cs typeface="+mn-cs"/>
              </a:rPr>
              <a:t>市民局各種相談事業の予約受付において、</a:t>
            </a:r>
            <a:r>
              <a:rPr kumimoji="0" lang="en-US" altLang="ja-JP" sz="1100" b="0" i="0" u="none" strike="noStrike" kern="1200" cap="none" spc="0" normalizeH="0" baseline="0" noProof="0">
                <a:ln>
                  <a:noFill/>
                </a:ln>
                <a:solidFill>
                  <a:prstClr val="black"/>
                </a:solidFill>
                <a:effectLst/>
                <a:uLnTx/>
                <a:uFillTx/>
                <a:latin typeface="Yu Gothic UI"/>
                <a:ea typeface="Yu Gothic UI"/>
                <a:cs typeface="+mn-cs"/>
              </a:rPr>
              <a:t>AI</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電話による自動応答サービスの実証を開始（</a:t>
            </a:r>
            <a:r>
              <a:rPr kumimoji="0" lang="en-US" altLang="ja-JP" sz="1100" b="0" i="0" u="none" strike="noStrike" kern="1200" cap="none" spc="0" normalizeH="0" baseline="0" noProof="0">
                <a:ln>
                  <a:noFill/>
                </a:ln>
                <a:solidFill>
                  <a:prstClr val="black"/>
                </a:solidFill>
                <a:effectLst/>
                <a:uLnTx/>
                <a:uFillTx/>
                <a:latin typeface="Yu Gothic UI"/>
                <a:ea typeface="Yu Gothic UI"/>
                <a:cs typeface="+mn-cs"/>
              </a:rPr>
              <a:t>2023</a:t>
            </a:r>
            <a:r>
              <a:rPr lang="ja-JP" altLang="en-US" sz="1100">
                <a:solidFill>
                  <a:prstClr val="black"/>
                </a:solidFill>
                <a:latin typeface="Yu Gothic UI"/>
                <a:ea typeface="Yu Gothic UI"/>
              </a:rPr>
              <a:t>年</a:t>
            </a:r>
            <a:r>
              <a:rPr lang="en-US" altLang="ja-JP" sz="1100">
                <a:solidFill>
                  <a:prstClr val="black"/>
                </a:solidFill>
                <a:latin typeface="Yu Gothic UI"/>
                <a:ea typeface="Yu Gothic UI"/>
              </a:rPr>
              <a:t>2</a:t>
            </a:r>
            <a:r>
              <a:rPr lang="ja-JP" altLang="en-US" sz="1100">
                <a:solidFill>
                  <a:prstClr val="black"/>
                </a:solidFill>
                <a:latin typeface="Yu Gothic UI"/>
                <a:ea typeface="Yu Gothic UI"/>
              </a:rPr>
              <a:t>月</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a:t>
            </a:r>
            <a:endParaRPr kumimoji="0" lang="en-US" altLang="ja-JP" sz="1100" b="0" i="0" u="none" strike="noStrike" kern="1200" cap="none" spc="0" normalizeH="0" baseline="0" noProof="0">
              <a:ln>
                <a:noFill/>
              </a:ln>
              <a:solidFill>
                <a:prstClr val="black"/>
              </a:solidFill>
              <a:effectLst/>
              <a:uLnTx/>
              <a:uFillTx/>
              <a:latin typeface="Yu Gothic UI"/>
              <a:ea typeface="Yu Gothic UI"/>
              <a:cs typeface="+mn-cs"/>
            </a:endParaRPr>
          </a:p>
          <a:p>
            <a:pPr marL="171450" marR="0" lvl="2" indent="-171450" algn="l" defTabSz="914400" rtl="0" eaLnBrk="1" fontAlgn="auto" latinLnBrk="0" hangingPunct="1">
              <a:lnSpc>
                <a:spcPts val="14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全ての区の区役所法律相談の予約受付において、</a:t>
            </a:r>
            <a:r>
              <a:rPr kumimoji="0" lang="ja-JP" altLang="en-US" sz="1100" b="0" i="0" u="none" strike="noStrike" kern="1200" cap="none" spc="0" normalizeH="0" baseline="0" noProof="0">
                <a:ln>
                  <a:noFill/>
                </a:ln>
                <a:solidFill>
                  <a:srgbClr val="000000"/>
                </a:solidFill>
                <a:effectLst/>
                <a:uLnTx/>
                <a:uFillTx/>
                <a:latin typeface="Yu Gothic UI"/>
                <a:ea typeface="Yu Gothic UI"/>
                <a:cs typeface="+mn-cs"/>
              </a:rPr>
              <a:t> </a:t>
            </a:r>
            <a:r>
              <a:rPr kumimoji="0" lang="en-US" altLang="ja-JP" sz="1100" b="0" i="0" u="none" strike="noStrike" kern="1200" cap="none" spc="0" normalizeH="0" baseline="0" noProof="0">
                <a:ln>
                  <a:noFill/>
                </a:ln>
                <a:solidFill>
                  <a:prstClr val="black"/>
                </a:solidFill>
                <a:effectLst/>
                <a:uLnTx/>
                <a:uFillTx/>
                <a:latin typeface="Yu Gothic UI"/>
                <a:ea typeface="Yu Gothic UI"/>
                <a:cs typeface="+mn-cs"/>
              </a:rPr>
              <a:t>AI</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電話による自動応答サービスの実証を開始（</a:t>
            </a:r>
            <a:r>
              <a:rPr kumimoji="0" lang="en-US" altLang="ja-JP" sz="1100" b="0" i="0" u="none" strike="noStrike" kern="1200" cap="none" spc="0" normalizeH="0" baseline="0" noProof="0">
                <a:ln>
                  <a:noFill/>
                </a:ln>
                <a:solidFill>
                  <a:prstClr val="black"/>
                </a:solidFill>
                <a:effectLst/>
                <a:uLnTx/>
                <a:uFillTx/>
                <a:latin typeface="Yu Gothic UI"/>
                <a:ea typeface="Yu Gothic UI"/>
                <a:cs typeface="+mn-cs"/>
              </a:rPr>
              <a:t> 2023</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年</a:t>
            </a:r>
            <a:r>
              <a:rPr kumimoji="0" lang="en-US" altLang="ja-JP" sz="1100" b="0" i="0" u="none" strike="noStrike" kern="1200" cap="none" spc="0" normalizeH="0" baseline="0" noProof="0">
                <a:ln>
                  <a:noFill/>
                </a:ln>
                <a:solidFill>
                  <a:prstClr val="black"/>
                </a:solidFill>
                <a:effectLst/>
                <a:uLnTx/>
                <a:uFillTx/>
                <a:latin typeface="Yu Gothic UI"/>
                <a:ea typeface="Yu Gothic UI"/>
                <a:cs typeface="+mn-cs"/>
              </a:rPr>
              <a:t>11</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月</a:t>
            </a:r>
            <a:r>
              <a:rPr kumimoji="0" lang="en-US" altLang="ja-JP" sz="1100" b="0" i="0" u="none" strike="noStrike" kern="1200" cap="none" spc="0" normalizeH="0" baseline="0" noProof="0">
                <a:ln>
                  <a:noFill/>
                </a:ln>
                <a:solidFill>
                  <a:prstClr val="black"/>
                </a:solidFill>
                <a:effectLst/>
                <a:uLnTx/>
                <a:uFillTx/>
                <a:latin typeface="Yu Gothic UI"/>
                <a:ea typeface="Yu Gothic UI"/>
                <a:cs typeface="+mn-cs"/>
              </a:rPr>
              <a:t> </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a:t>
            </a:r>
            <a:endParaRPr kumimoji="0" lang="en-US" altLang="ja-JP" sz="1100" b="0" i="0" u="none" strike="noStrike" kern="1200" cap="none" spc="0" normalizeH="0" baseline="0" noProof="0">
              <a:ln>
                <a:noFill/>
              </a:ln>
              <a:solidFill>
                <a:prstClr val="black"/>
              </a:solidFill>
              <a:effectLst/>
              <a:uLnTx/>
              <a:uFillTx/>
              <a:latin typeface="Yu Gothic UI"/>
              <a:ea typeface="Yu Gothic UI"/>
              <a:cs typeface="+mn-cs"/>
            </a:endParaRPr>
          </a:p>
        </p:txBody>
      </p:sp>
      <p:sp>
        <p:nvSpPr>
          <p:cNvPr id="29" name="正方形/長方形 28">
            <a:extLst>
              <a:ext uri="{FF2B5EF4-FFF2-40B4-BE49-F238E27FC236}">
                <a16:creationId xmlns:a16="http://schemas.microsoft.com/office/drawing/2014/main" id="{17435A78-3623-DF5B-5EE2-B901F7A1D826}"/>
              </a:ext>
            </a:extLst>
          </p:cNvPr>
          <p:cNvSpPr/>
          <p:nvPr/>
        </p:nvSpPr>
        <p:spPr>
          <a:xfrm>
            <a:off x="4989604" y="4684487"/>
            <a:ext cx="4394546" cy="1582132"/>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市民局各種相談及び区役所法律相談の合計</a:t>
            </a: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29</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事業において、市民の方を対象として</a:t>
            </a: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AI</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電話による</a:t>
            </a: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24</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時間自動受付サービスの実証を行った。</a:t>
            </a:r>
            <a:endPar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lang="en-US" altLang="ja-JP" sz="1100">
                <a:solidFill>
                  <a:srgbClr val="000000"/>
                </a:solidFill>
                <a:latin typeface="Avenir Next LT Pro"/>
                <a:ea typeface="Yu Gothic UI" panose="020B0500000000000000" pitchFamily="50" charset="-128"/>
              </a:rPr>
              <a:t>26</a:t>
            </a:r>
            <a:r>
              <a:rPr lang="ja-JP" altLang="en-US" sz="1100">
                <a:solidFill>
                  <a:srgbClr val="000000"/>
                </a:solidFill>
                <a:latin typeface="Avenir Next LT Pro"/>
                <a:ea typeface="Yu Gothic UI" panose="020B0500000000000000" pitchFamily="50" charset="-128"/>
              </a:rPr>
              <a:t>か月間の実証期間中に、</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約</a:t>
            </a: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49,500</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件の</a:t>
            </a:r>
            <a:r>
              <a:rPr lang="ja-JP" altLang="en-US" sz="1100">
                <a:solidFill>
                  <a:srgbClr val="000000"/>
                </a:solidFill>
                <a:latin typeface="Avenir Next LT Pro"/>
                <a:ea typeface="Yu Gothic UI" panose="020B0500000000000000" pitchFamily="50" charset="-128"/>
              </a:rPr>
              <a:t>電話応対を行い、</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そのうち</a:t>
            </a: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19</a:t>
            </a:r>
            <a:r>
              <a:rPr lang="ja-JP" altLang="en-US" sz="1100">
                <a:solidFill>
                  <a:srgbClr val="000000"/>
                </a:solidFill>
                <a:latin typeface="Avenir Next LT Pro"/>
                <a:ea typeface="Yu Gothic UI" panose="020B0500000000000000" pitchFamily="50" charset="-128"/>
              </a:rPr>
              <a:t>％が</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夜間や休日の入電であった。対話にかかる応対成功率は</a:t>
            </a: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93.2</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％であり、予約の受付・変更・キャンセル等の自動化が概ね実現できている。</a:t>
            </a: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実証の効果をふまえ、令和</a:t>
            </a:r>
            <a:r>
              <a:rPr kumimoji="0" lang="en-US" altLang="ja-JP"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7</a:t>
            </a: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年度からは本格運用に移行し、</a:t>
            </a:r>
            <a:r>
              <a:rPr lang="en-US" altLang="ja-JP" sz="1100">
                <a:solidFill>
                  <a:srgbClr val="000000"/>
                </a:solidFill>
                <a:latin typeface="Avenir Next LT Pro"/>
                <a:ea typeface="Yu Gothic UI" panose="020B0500000000000000" pitchFamily="50" charset="-128"/>
              </a:rPr>
              <a:t>AI</a:t>
            </a:r>
            <a:r>
              <a:rPr lang="ja-JP" altLang="en-US" sz="1100">
                <a:solidFill>
                  <a:srgbClr val="000000"/>
                </a:solidFill>
                <a:latin typeface="Avenir Next LT Pro"/>
                <a:ea typeface="Yu Gothic UI" panose="020B0500000000000000" pitchFamily="50" charset="-128"/>
              </a:rPr>
              <a:t>電話を用いた行政サービスの創出につながった。</a:t>
            </a:r>
            <a:endParaRPr lang="en-US" altLang="ja-JP" sz="1100">
              <a:solidFill>
                <a:srgbClr val="000000"/>
              </a:solidFill>
              <a:latin typeface="Avenir Next LT Pro"/>
              <a:ea typeface="Yu Gothic UI" panose="020B0500000000000000" pitchFamily="50" charset="-128"/>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今後も運用の改善や精度の向上に努めていく。</a:t>
            </a:r>
            <a:endParaRPr kumimoji="0" lang="ja-JP" altLang="en-US" sz="1100" b="0" i="0" u="none" strike="sng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6" name="テキスト ボックス 5">
            <a:extLst>
              <a:ext uri="{FF2B5EF4-FFF2-40B4-BE49-F238E27FC236}">
                <a16:creationId xmlns:a16="http://schemas.microsoft.com/office/drawing/2014/main" id="{21598629-33C5-F2F6-F353-8C6F8E1DE84A}"/>
              </a:ext>
            </a:extLst>
          </p:cNvPr>
          <p:cNvSpPr txBox="1"/>
          <p:nvPr/>
        </p:nvSpPr>
        <p:spPr>
          <a:xfrm>
            <a:off x="5050331" y="3736744"/>
            <a:ext cx="3246081"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a:latin typeface="Yu Gothic UI"/>
                <a:ea typeface="Yu Gothic UI"/>
              </a:rPr>
              <a:t>アクションプランで設定した</a:t>
            </a:r>
            <a:r>
              <a:rPr kumimoji="1" lang="en-US" altLang="ja-JP" sz="1200" b="1">
                <a:latin typeface="Yu Gothic UI"/>
                <a:ea typeface="Yu Gothic UI"/>
              </a:rPr>
              <a:t>KPI</a:t>
            </a:r>
            <a:r>
              <a:rPr kumimoji="1" lang="ja-JP" altLang="en-US" sz="1200" b="1">
                <a:latin typeface="Yu Gothic UI"/>
                <a:ea typeface="Yu Gothic UI"/>
              </a:rPr>
              <a:t>に基づく進捗管理</a:t>
            </a:r>
            <a:r>
              <a:rPr kumimoji="1" lang="ja-JP" altLang="en-US" sz="1200" b="1" i="0" u="none" strike="noStrike" kern="1200" cap="none" spc="0" normalizeH="0" baseline="0" noProof="0">
                <a:ln>
                  <a:noFill/>
                </a:ln>
                <a:effectLst/>
                <a:uLnTx/>
                <a:uFillTx/>
                <a:latin typeface="Yu Gothic UI"/>
                <a:ea typeface="Yu Gothic UI"/>
              </a:rPr>
              <a:t>期間</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EF6872F8-FB09-56B2-898D-8870B5858C75}"/>
              </a:ext>
            </a:extLst>
          </p:cNvPr>
          <p:cNvSpPr txBox="1"/>
          <p:nvPr/>
        </p:nvSpPr>
        <p:spPr>
          <a:xfrm>
            <a:off x="268490" y="223296"/>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AI</a:t>
            </a:r>
            <a:r>
              <a:rPr kumimoji="1" lang="ja-JP" altLang="en-US"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電話による</a:t>
            </a:r>
            <a:r>
              <a:rPr kumimoji="1" lang="en-US" altLang="ja-JP"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24</a:t>
            </a:r>
            <a:r>
              <a:rPr kumimoji="1" lang="ja-JP" altLang="en-US"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時間自動受付サービスを導入​</a:t>
            </a:r>
          </a:p>
        </p:txBody>
      </p:sp>
    </p:spTree>
    <p:extLst>
      <p:ext uri="{BB962C8B-B14F-4D97-AF65-F5344CB8AC3E}">
        <p14:creationId xmlns:p14="http://schemas.microsoft.com/office/powerpoint/2010/main" val="62322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246A62"/>
          </a:solidFill>
          <a:ln w="9525" cap="flat" cmpd="sng" algn="ctr">
            <a:solidFill>
              <a:srgbClr val="246A62"/>
            </a:solid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19444" y="180395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99042" y="139963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77204" y="1803950"/>
            <a:ext cx="972000" cy="597632"/>
          </a:xfrm>
          <a:prstGeom prst="rect">
            <a:avLst/>
          </a:prstGeom>
          <a:solidFill>
            <a:srgbClr val="246A62"/>
          </a:solidFill>
          <a:ln w="9525" cap="flat" cmpd="sng" algn="ctr">
            <a:solidFill>
              <a:srgbClr val="246A6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施策の</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めざす姿</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62213" y="140115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19AF96"/>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srgbClr val="FF0000"/>
                </a:solidFill>
                <a:effectLst/>
                <a:uLnTx/>
                <a:uFillTx/>
                <a:latin typeface="Yu Gothic UI" panose="020B0500000000000000" pitchFamily="50" charset="-128"/>
                <a:ea typeface="Yu Gothic UI" panose="020B0500000000000000" pitchFamily="50" charset="-128"/>
                <a:cs typeface="+mn-cs"/>
              </a:endParaRPr>
            </a:p>
          </p:txBody>
        </p:sp>
      </p:grpSp>
      <p:sp>
        <p:nvSpPr>
          <p:cNvPr id="6" name="正方形/長方形 5">
            <a:extLst>
              <a:ext uri="{FF2B5EF4-FFF2-40B4-BE49-F238E27FC236}">
                <a16:creationId xmlns:a16="http://schemas.microsoft.com/office/drawing/2014/main" id="{E19D623C-BE20-A6C2-5074-133FB0408F50}"/>
              </a:ext>
            </a:extLst>
          </p:cNvPr>
          <p:cNvSpPr/>
          <p:nvPr/>
        </p:nvSpPr>
        <p:spPr>
          <a:xfrm>
            <a:off x="462214" y="1656269"/>
            <a:ext cx="4269274" cy="636549"/>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kumimoji="0" lang="ja-JP" altLang="en-US" sz="900">
                <a:solidFill>
                  <a:srgbClr val="000000"/>
                </a:solidFill>
                <a:latin typeface="Avenir Next LT Pro"/>
                <a:ea typeface="Yu Gothic UI" panose="020B0500000000000000" pitchFamily="50" charset="-128"/>
              </a:rPr>
              <a:t>デジタル技術の活用がビジネスにおいて不可欠となっていくなか、中小企業が取り組もうとするデジタル技術を活用したビジネスモデルの組み換え・変革を支援するため</a:t>
            </a:r>
            <a:r>
              <a:rPr kumimoji="0" lang="ja-JP" altLang="en-US" sz="900">
                <a:solidFill>
                  <a:prstClr val="black"/>
                </a:solidFill>
                <a:latin typeface="Avenir Next LT Pro"/>
                <a:ea typeface="Yu Gothic UI" panose="020B0500000000000000" pitchFamily="50" charset="-128"/>
              </a:rPr>
              <a:t>、大阪市の中小企業支援拠点「大阪産業創造館」では、公益財団法人大阪産業局の支援ノウハウを活かし、次</a:t>
            </a:r>
            <a:r>
              <a:rPr kumimoji="0" lang="ja-JP" altLang="en-US" sz="900">
                <a:solidFill>
                  <a:srgbClr val="000000"/>
                </a:solidFill>
                <a:latin typeface="Avenir Next LT Pro"/>
                <a:ea typeface="Yu Gothic UI" panose="020B0500000000000000" pitchFamily="50" charset="-128"/>
              </a:rPr>
              <a:t>の取組を行う。</a:t>
            </a:r>
          </a:p>
          <a:p>
            <a:pPr marL="396000" lvl="2" indent="-228600">
              <a:lnSpc>
                <a:spcPts val="1400"/>
              </a:lnSpc>
              <a:spcAft>
                <a:spcPts val="600"/>
              </a:spcAft>
              <a:buFont typeface="+mj-ea"/>
              <a:buAutoNum type="circleNumDbPlain"/>
              <a:tabLst>
                <a:tab pos="361950" algn="l"/>
              </a:tabLst>
              <a:defRPr/>
            </a:pPr>
            <a:r>
              <a:rPr kumimoji="0" lang="ja-JP" altLang="en-US" sz="900">
                <a:solidFill>
                  <a:srgbClr val="000000"/>
                </a:solidFill>
                <a:latin typeface="Avenir Next LT Pro"/>
                <a:ea typeface="Yu Gothic UI" panose="020B0500000000000000" pitchFamily="50" charset="-128"/>
              </a:rPr>
              <a:t>セミナーや展示会等によるデジタル活用に対する知識習得・理解促進、意欲の喚起</a:t>
            </a:r>
          </a:p>
          <a:p>
            <a:pPr marL="396000" lvl="2" indent="-228600">
              <a:lnSpc>
                <a:spcPts val="1400"/>
              </a:lnSpc>
              <a:spcAft>
                <a:spcPts val="600"/>
              </a:spcAft>
              <a:buFont typeface="+mj-ea"/>
              <a:buAutoNum type="circleNumDbPlain"/>
              <a:tabLst>
                <a:tab pos="361950" algn="l"/>
              </a:tabLst>
              <a:defRPr/>
            </a:pPr>
            <a:r>
              <a:rPr kumimoji="0" lang="en-US" altLang="ja-JP" sz="900">
                <a:solidFill>
                  <a:srgbClr val="000000"/>
                </a:solidFill>
                <a:latin typeface="Avenir Next LT Pro"/>
                <a:ea typeface="Yu Gothic UI" panose="020B0500000000000000" pitchFamily="50" charset="-128"/>
              </a:rPr>
              <a:t>DX</a:t>
            </a:r>
            <a:r>
              <a:rPr kumimoji="0" lang="ja-JP" altLang="en-US" sz="900">
                <a:solidFill>
                  <a:srgbClr val="000000"/>
                </a:solidFill>
                <a:latin typeface="Avenir Next LT Pro"/>
                <a:ea typeface="Yu Gothic UI" panose="020B0500000000000000" pitchFamily="50" charset="-128"/>
              </a:rPr>
              <a:t>に取り組む意欲はあるものの、自社だけでは取組が難しい事業者に対するコンサルティング（相談対応）</a:t>
            </a:r>
          </a:p>
          <a:p>
            <a:pPr marL="396000" lvl="2" indent="-228600">
              <a:lnSpc>
                <a:spcPts val="1400"/>
              </a:lnSpc>
              <a:spcAft>
                <a:spcPts val="600"/>
              </a:spcAft>
              <a:buFont typeface="+mj-ea"/>
              <a:buAutoNum type="circleNumDbPlain"/>
              <a:tabLst>
                <a:tab pos="361950" algn="l"/>
              </a:tabLst>
              <a:defRPr/>
            </a:pPr>
            <a:r>
              <a:rPr kumimoji="0" lang="ja-JP" altLang="en-US" sz="900">
                <a:solidFill>
                  <a:srgbClr val="000000"/>
                </a:solidFill>
                <a:latin typeface="Avenir Next LT Pro"/>
                <a:ea typeface="Yu Gothic UI" panose="020B0500000000000000" pitchFamily="50" charset="-128"/>
              </a:rPr>
              <a:t>さらに支援が必要な事業者に対しては、専門家派遣を実施</a:t>
            </a:r>
          </a:p>
          <a:p>
            <a:pPr marL="171450" lvl="2" indent="-171450">
              <a:lnSpc>
                <a:spcPts val="1400"/>
              </a:lnSpc>
              <a:spcAft>
                <a:spcPts val="600"/>
              </a:spcAft>
              <a:buFont typeface="Arial" panose="020B0604020202020204" pitchFamily="34" charset="0"/>
              <a:buChar char="•"/>
              <a:tabLst>
                <a:tab pos="361950" algn="l"/>
              </a:tabLst>
              <a:defRPr/>
            </a:pPr>
            <a:r>
              <a:rPr kumimoji="0" lang="ja-JP" altLang="en-US" sz="900">
                <a:solidFill>
                  <a:srgbClr val="000000"/>
                </a:solidFill>
                <a:latin typeface="Avenir Next LT Pro"/>
                <a:ea typeface="Yu Gothic UI" panose="020B0500000000000000" pitchFamily="50" charset="-128"/>
              </a:rPr>
              <a:t>これら取組により、中小企業におけるデジタル活用を促進​し、中小企業の収益力強化（生産性向上・販路拡大等）を含む経営力の強化につなげる。</a:t>
            </a:r>
          </a:p>
        </p:txBody>
      </p:sp>
      <p:sp>
        <p:nvSpPr>
          <p:cNvPr id="41" name="テキスト ボックス 40">
            <a:extLst>
              <a:ext uri="{FF2B5EF4-FFF2-40B4-BE49-F238E27FC236}">
                <a16:creationId xmlns:a16="http://schemas.microsoft.com/office/drawing/2014/main" id="{546CB447-5F91-69DA-9DE1-0D4784DAB1C5}"/>
              </a:ext>
            </a:extLst>
          </p:cNvPr>
          <p:cNvSpPr txBox="1"/>
          <p:nvPr/>
        </p:nvSpPr>
        <p:spPr>
          <a:xfrm>
            <a:off x="5859857" y="1859038"/>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a:solidFill>
                  <a:srgbClr val="000000"/>
                </a:solidFill>
                <a:latin typeface="Avenir Next LT Pro"/>
                <a:ea typeface="Yu Gothic UI" panose="020B0500000000000000" pitchFamily="50" charset="-128"/>
              </a:rPr>
              <a:t>大阪市内中小企業のデジタル活用が進み、より生産性の高い事業環境が形成されていること</a:t>
            </a: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aphicFrame>
        <p:nvGraphicFramePr>
          <p:cNvPr id="20" name="表 19">
            <a:extLst>
              <a:ext uri="{FF2B5EF4-FFF2-40B4-BE49-F238E27FC236}">
                <a16:creationId xmlns:a16="http://schemas.microsoft.com/office/drawing/2014/main" id="{67AA789D-1BE9-8E9C-8214-70CE774AF3DA}"/>
              </a:ext>
            </a:extLst>
          </p:cNvPr>
          <p:cNvGraphicFramePr>
            <a:graphicFrameLocks noGrp="1"/>
          </p:cNvGraphicFramePr>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46A6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
        <p:nvSpPr>
          <p:cNvPr id="2" name="スライド番号プレースホルダー 2">
            <a:extLst>
              <a:ext uri="{FF2B5EF4-FFF2-40B4-BE49-F238E27FC236}">
                <a16:creationId xmlns:a16="http://schemas.microsoft.com/office/drawing/2014/main" id="{1CD23011-8727-B392-155A-4CF969F81DF0}"/>
              </a:ext>
            </a:extLst>
          </p:cNvPr>
          <p:cNvSpPr>
            <a:spLocks noGrp="1"/>
          </p:cNvSpPr>
          <p:nvPr>
            <p:ph type="sldNum" sz="quarter" idx="4"/>
          </p:nvPr>
        </p:nvSpPr>
        <p:spPr>
          <a:xfrm>
            <a:off x="7595919" y="6497847"/>
            <a:ext cx="2228850" cy="206375"/>
          </a:xfrm>
        </p:spPr>
        <p:txBody>
          <a:bodyPr/>
          <a:lstStyle/>
          <a:p>
            <a:pPr defTabSz="914400">
              <a:defRPr/>
            </a:pPr>
            <a:fld id="{15E707BA-883C-4D78-8419-4B7DEB3F4E9F}" type="slidenum">
              <a:rPr kumimoji="1" lang="en-GB">
                <a:solidFill>
                  <a:prstClr val="black">
                    <a:tint val="75000"/>
                  </a:prstClr>
                </a:solidFill>
                <a:latin typeface="Avenir Next LT Pro"/>
                <a:ea typeface="Yu Gothic UI"/>
              </a:rPr>
              <a:pPr defTabSz="914400">
                <a:defRPr/>
              </a:pPr>
              <a:t>9</a:t>
            </a:fld>
            <a:endParaRPr kumimoji="1" lang="en-GB">
              <a:solidFill>
                <a:prstClr val="black">
                  <a:tint val="75000"/>
                </a:prstClr>
              </a:solidFill>
              <a:latin typeface="Avenir Next LT Pro"/>
              <a:ea typeface="Yu Gothic UI"/>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34436" y="4573014"/>
            <a:ext cx="2697972" cy="184666"/>
            <a:chOff x="537935" y="7686150"/>
            <a:chExt cx="2697972" cy="262064"/>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686150"/>
              <a:ext cx="2563202" cy="262064"/>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取組実績（</a:t>
              </a:r>
              <a:r>
                <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2024</a:t>
              </a: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年度までの取組実績）</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2" name="正方形/長方形 11">
            <a:extLst>
              <a:ext uri="{FF2B5EF4-FFF2-40B4-BE49-F238E27FC236}">
                <a16:creationId xmlns:a16="http://schemas.microsoft.com/office/drawing/2014/main" id="{EA752562-08F9-531A-5323-CF2661AF922E}"/>
              </a:ext>
            </a:extLst>
          </p:cNvPr>
          <p:cNvSpPr/>
          <p:nvPr/>
        </p:nvSpPr>
        <p:spPr>
          <a:xfrm>
            <a:off x="423580" y="4802107"/>
            <a:ext cx="4166484" cy="21291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kumimoji="0" lang="ja-JP" altLang="en-US" sz="1100">
                <a:solidFill>
                  <a:srgbClr val="000000"/>
                </a:solidFill>
                <a:latin typeface="Avenir Next LT Pro"/>
                <a:ea typeface="Yu Gothic UI" panose="020B0500000000000000" pitchFamily="50" charset="-128"/>
              </a:rPr>
              <a:t>大阪産業創造館に、市内中小企業が直面する</a:t>
            </a:r>
            <a:r>
              <a:rPr kumimoji="0" lang="en-US" altLang="ja-JP" sz="1100">
                <a:solidFill>
                  <a:srgbClr val="000000"/>
                </a:solidFill>
                <a:latin typeface="Avenir Next LT Pro"/>
                <a:ea typeface="Yu Gothic UI" panose="020B0500000000000000" pitchFamily="50" charset="-128"/>
              </a:rPr>
              <a:t>DX</a:t>
            </a:r>
            <a:r>
              <a:rPr kumimoji="0" lang="ja-JP" altLang="en-US" sz="1100">
                <a:solidFill>
                  <a:srgbClr val="000000"/>
                </a:solidFill>
                <a:latin typeface="Avenir Next LT Pro"/>
                <a:ea typeface="Yu Gothic UI" panose="020B0500000000000000" pitchFamily="50" charset="-128"/>
              </a:rPr>
              <a:t>推進に向けた課題解決を支援する相談窓口を設置</a:t>
            </a:r>
            <a:endParaRPr kumimoji="0" lang="en-US" altLang="ja-JP" sz="1100">
              <a:solidFill>
                <a:srgbClr val="000000"/>
              </a:solidFill>
              <a:latin typeface="Avenir Next LT Pro"/>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kumimoji="0" lang="en-US" altLang="ja-JP" sz="1100">
                <a:solidFill>
                  <a:srgbClr val="000000"/>
                </a:solidFill>
                <a:latin typeface="Avenir Next LT Pro"/>
                <a:ea typeface="Yu Gothic UI" panose="020B0500000000000000" pitchFamily="50" charset="-128"/>
              </a:rPr>
              <a:t>DX</a:t>
            </a:r>
            <a:r>
              <a:rPr kumimoji="0" lang="ja-JP" altLang="en-US" sz="1100">
                <a:solidFill>
                  <a:srgbClr val="000000"/>
                </a:solidFill>
                <a:latin typeface="Avenir Next LT Pro"/>
                <a:ea typeface="Yu Gothic UI" panose="020B0500000000000000" pitchFamily="50" charset="-128"/>
              </a:rPr>
              <a:t>推進に向けたセミナー等を開催</a:t>
            </a:r>
          </a:p>
          <a:p>
            <a:pPr marL="0" marR="0" lvl="2" algn="l" defTabSz="914400" rtl="0" eaLnBrk="1" fontAlgn="auto" latinLnBrk="0" hangingPunct="1">
              <a:lnSpc>
                <a:spcPts val="1400"/>
              </a:lnSpc>
              <a:spcBef>
                <a:spcPts val="0"/>
              </a:spcBef>
              <a:spcAft>
                <a:spcPts val="600"/>
              </a:spcAft>
              <a:buClrTx/>
              <a:buSzTx/>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4" name="グループ化 3">
            <a:extLst>
              <a:ext uri="{FF2B5EF4-FFF2-40B4-BE49-F238E27FC236}">
                <a16:creationId xmlns:a16="http://schemas.microsoft.com/office/drawing/2014/main" id="{86383366-D28B-30B6-5073-ADF6C9573CF0}"/>
              </a:ext>
            </a:extLst>
          </p:cNvPr>
          <p:cNvGrpSpPr/>
          <p:nvPr/>
        </p:nvGrpSpPr>
        <p:grpSpPr>
          <a:xfrm>
            <a:off x="4913983" y="5110702"/>
            <a:ext cx="872159" cy="171599"/>
            <a:chOff x="528309" y="7695403"/>
            <a:chExt cx="872159" cy="243520"/>
          </a:xfrm>
        </p:grpSpPr>
        <p:sp>
          <p:nvSpPr>
            <p:cNvPr id="5" name="正方形/長方形 4">
              <a:extLst>
                <a:ext uri="{FF2B5EF4-FFF2-40B4-BE49-F238E27FC236}">
                  <a16:creationId xmlns:a16="http://schemas.microsoft.com/office/drawing/2014/main" id="{A9A627BF-0426-20CA-C173-5AEAE4DE51AA}"/>
                </a:ext>
              </a:extLst>
            </p:cNvPr>
            <p:cNvSpPr/>
            <p:nvPr/>
          </p:nvSpPr>
          <p:spPr>
            <a:xfrm>
              <a:off x="528309" y="7695403"/>
              <a:ext cx="90691" cy="243520"/>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8" name="テキスト ボックス 7">
              <a:extLst>
                <a:ext uri="{FF2B5EF4-FFF2-40B4-BE49-F238E27FC236}">
                  <a16:creationId xmlns:a16="http://schemas.microsoft.com/office/drawing/2014/main" id="{7E432105-60AE-AF1B-F0C8-2F2A366EC66C}"/>
                </a:ext>
              </a:extLst>
            </p:cNvPr>
            <p:cNvSpPr txBox="1"/>
            <p:nvPr/>
          </p:nvSpPr>
          <p:spPr>
            <a:xfrm>
              <a:off x="672705" y="7724830"/>
              <a:ext cx="727763"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effectLst/>
                  <a:uLnTx/>
                  <a:uFillTx/>
                  <a:latin typeface="Yu Gothic UI" panose="020B0500000000000000" pitchFamily="50" charset="-128"/>
                  <a:ea typeface="Yu Gothic UI" panose="020B0500000000000000" pitchFamily="50" charset="-128"/>
                  <a:cs typeface="+mn-cs"/>
                </a:rPr>
                <a:t>成果と総括</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grpSp>
      <p:sp>
        <p:nvSpPr>
          <p:cNvPr id="13" name="正方形/長方形 12">
            <a:extLst>
              <a:ext uri="{FF2B5EF4-FFF2-40B4-BE49-F238E27FC236}">
                <a16:creationId xmlns:a16="http://schemas.microsoft.com/office/drawing/2014/main" id="{0E1C1283-CA76-6ABA-1CB3-A79D0A1395ED}"/>
              </a:ext>
            </a:extLst>
          </p:cNvPr>
          <p:cNvSpPr/>
          <p:nvPr/>
        </p:nvSpPr>
        <p:spPr>
          <a:xfrm>
            <a:off x="4907729" y="4603311"/>
            <a:ext cx="90691" cy="171599"/>
          </a:xfrm>
          <a:prstGeom prst="rect">
            <a:avLst/>
          </a:prstGeom>
          <a:solidFill>
            <a:srgbClr val="246A62"/>
          </a:solidFill>
          <a:ln w="9525" cap="flat" cmpd="sng" algn="ctr">
            <a:solidFill>
              <a:srgbClr val="246A62"/>
            </a:solid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5" name="正方形/長方形 14">
            <a:extLst>
              <a:ext uri="{FF2B5EF4-FFF2-40B4-BE49-F238E27FC236}">
                <a16:creationId xmlns:a16="http://schemas.microsoft.com/office/drawing/2014/main" id="{7CC64E87-3C12-61BD-99AC-9E6000CCC57B}"/>
              </a:ext>
            </a:extLst>
          </p:cNvPr>
          <p:cNvSpPr/>
          <p:nvPr/>
        </p:nvSpPr>
        <p:spPr>
          <a:xfrm>
            <a:off x="5065402" y="4832333"/>
            <a:ext cx="4010054" cy="212917"/>
          </a:xfrm>
          <a:prstGeom prst="rect">
            <a:avLst/>
          </a:prstGeom>
          <a:noFill/>
          <a:ln w="9525" cap="flat" cmpd="sng" algn="ctr">
            <a:noFill/>
            <a:prstDash val="solid"/>
          </a:ln>
          <a:effectLst/>
        </p:spPr>
        <p:txBody>
          <a:bodyPr lIns="36000" tIns="36000" rIns="36000" bIns="36000" rtlCol="0" anchor="t">
            <a:noAutofit/>
          </a:bodyPr>
          <a:lstStyle/>
          <a:p>
            <a:pPr marL="0" marR="0" lvl="2" algn="l" defTabSz="914400" rtl="0" eaLnBrk="1" fontAlgn="auto" latinLnBrk="0" hangingPunct="1">
              <a:lnSpc>
                <a:spcPts val="1400"/>
              </a:lnSpc>
              <a:spcBef>
                <a:spcPts val="0"/>
              </a:spcBef>
              <a:spcAft>
                <a:spcPts val="600"/>
              </a:spcAft>
              <a:buClrTx/>
              <a:buSzTx/>
              <a:tabLst>
                <a:tab pos="361950" algn="l"/>
              </a:tabLst>
              <a:defRPr/>
            </a:pPr>
            <a:r>
              <a:rPr lang="en-US" altLang="ja-JP" sz="1100">
                <a:solidFill>
                  <a:prstClr val="black"/>
                </a:solidFill>
                <a:latin typeface="Avenir Next LT Pro"/>
                <a:ea typeface="Yu Gothic UI" panose="020B0500000000000000" pitchFamily="50" charset="-128"/>
              </a:rPr>
              <a:t>2023</a:t>
            </a:r>
            <a:r>
              <a:rPr lang="ja-JP" altLang="en-US" sz="1100">
                <a:solidFill>
                  <a:prstClr val="black"/>
                </a:solidFill>
                <a:latin typeface="Avenir Next LT Pro"/>
                <a:ea typeface="Yu Gothic UI" panose="020B0500000000000000" pitchFamily="50" charset="-128"/>
              </a:rPr>
              <a:t>年度～</a:t>
            </a:r>
            <a:r>
              <a:rPr lang="en-US" altLang="ja-JP" sz="1100">
                <a:solidFill>
                  <a:prstClr val="black"/>
                </a:solidFill>
                <a:latin typeface="Avenir Next LT Pro"/>
                <a:ea typeface="Yu Gothic UI" panose="020B0500000000000000" pitchFamily="50" charset="-128"/>
              </a:rPr>
              <a:t>2024</a:t>
            </a:r>
            <a:r>
              <a:rPr lang="ja-JP" altLang="en-US" sz="1100">
                <a:solidFill>
                  <a:prstClr val="black"/>
                </a:solidFill>
                <a:latin typeface="Avenir Next LT Pro"/>
                <a:ea typeface="Yu Gothic UI" panose="020B0500000000000000" pitchFamily="50" charset="-128"/>
              </a:rPr>
              <a:t>年度</a:t>
            </a:r>
            <a:endParaRPr kumimoji="0" lang="en-US" altLang="ja-JP" sz="11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a:p>
            <a:pPr marL="0" marR="0" lvl="2" algn="l" defTabSz="914400" rtl="0" eaLnBrk="1" fontAlgn="auto" latinLnBrk="0" hangingPunct="1">
              <a:lnSpc>
                <a:spcPts val="1400"/>
              </a:lnSpc>
              <a:spcBef>
                <a:spcPts val="0"/>
              </a:spcBef>
              <a:spcAft>
                <a:spcPts val="600"/>
              </a:spcAft>
              <a:buClrTx/>
              <a:buSzTx/>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26" name="正方形/長方形 25">
            <a:extLst>
              <a:ext uri="{FF2B5EF4-FFF2-40B4-BE49-F238E27FC236}">
                <a16:creationId xmlns:a16="http://schemas.microsoft.com/office/drawing/2014/main" id="{8A2ED054-B9A3-59A6-F4DE-F98DF4BA1E9A}"/>
              </a:ext>
            </a:extLst>
          </p:cNvPr>
          <p:cNvSpPr/>
          <p:nvPr/>
        </p:nvSpPr>
        <p:spPr>
          <a:xfrm>
            <a:off x="5058379" y="5317772"/>
            <a:ext cx="4280072" cy="1318860"/>
          </a:xfrm>
          <a:prstGeom prst="rect">
            <a:avLst/>
          </a:prstGeom>
          <a:noFill/>
          <a:ln w="9525" cap="flat" cmpd="sng" algn="ctr">
            <a:noFill/>
            <a:prstDash val="solid"/>
          </a:ln>
          <a:effectLst/>
        </p:spPr>
        <p:txBody>
          <a:bodyPr lIns="36000" tIns="36000" rIns="36000" bIns="36000" rtlCol="0" anchor="t">
            <a:noAutofit/>
          </a:bodyPr>
          <a:lstStyle/>
          <a:p>
            <a:pPr marL="171450" lvl="2" indent="-171450" defTabSz="914400">
              <a:spcAft>
                <a:spcPts val="600"/>
              </a:spcAft>
              <a:buFont typeface="Arial" panose="020B0604020202020204" pitchFamily="34" charset="0"/>
              <a:buChar char="•"/>
              <a:tabLst>
                <a:tab pos="361950" algn="l"/>
              </a:tabLst>
              <a:defRPr/>
            </a:pP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中小企業の経営力強化件数（累計）</a:t>
            </a:r>
            <a:r>
              <a:rPr lang="ja-JP" altLang="en-US" sz="1100">
                <a:latin typeface="Avenir Next LT Pro"/>
                <a:ea typeface="Yu Gothic UI" panose="020B0500000000000000" pitchFamily="50" charset="-128"/>
              </a:rPr>
              <a:t> </a:t>
            </a:r>
            <a:r>
              <a:rPr lang="en-US" altLang="ja-JP" sz="1100">
                <a:latin typeface="Avenir Next LT Pro"/>
                <a:ea typeface="Yu Gothic UI" panose="020B0500000000000000" pitchFamily="50" charset="-128"/>
              </a:rPr>
              <a:t>2024</a:t>
            </a:r>
            <a:r>
              <a:rPr lang="ja-JP" altLang="en-US" sz="1100">
                <a:latin typeface="Avenir Next LT Pro"/>
                <a:ea typeface="Yu Gothic UI" panose="020B0500000000000000" pitchFamily="50" charset="-128"/>
              </a:rPr>
              <a:t>年度３月末時点 </a:t>
            </a:r>
            <a:r>
              <a:rPr lang="en-US" altLang="ja-JP" sz="1100">
                <a:latin typeface="Avenir Next LT Pro"/>
                <a:ea typeface="Yu Gothic UI" panose="020B0500000000000000" pitchFamily="50" charset="-128"/>
              </a:rPr>
              <a:t>449</a:t>
            </a:r>
            <a:r>
              <a:rPr lang="ja-JP" altLang="en-US" sz="1100">
                <a:latin typeface="Avenir Next LT Pro"/>
                <a:ea typeface="Yu Gothic UI" panose="020B0500000000000000" pitchFamily="50" charset="-128"/>
              </a:rPr>
              <a:t>件</a:t>
            </a:r>
            <a:endPar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171450" lvl="2" indent="-171450" defTabSz="914400">
              <a:spcAft>
                <a:spcPts val="600"/>
              </a:spcAft>
              <a:buFont typeface="Arial" panose="020B0604020202020204" pitchFamily="34" charset="0"/>
              <a:buChar char="•"/>
              <a:tabLst>
                <a:tab pos="361950" algn="l"/>
              </a:tabLst>
              <a:defRPr/>
            </a:pP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上記成果については</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KPI</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（約</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350</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件）を大きく上回っており、</a:t>
            </a:r>
            <a:br>
              <a:rPr lang="en-US" altLang="ja-JP" sz="1100">
                <a:latin typeface="Avenir Next LT Pro"/>
                <a:ea typeface="Yu Gothic UI" panose="020B0500000000000000" pitchFamily="50" charset="-128"/>
              </a:rPr>
            </a:b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大阪市内中小企業のデジタル活用に寄与しているものと思われる。</a:t>
            </a:r>
            <a:endPar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endParaRPr>
          </a:p>
          <a:p>
            <a:pPr marL="171450" lvl="2" indent="-171450" defTabSz="914400">
              <a:spcAft>
                <a:spcPts val="600"/>
              </a:spcAft>
              <a:buFont typeface="Arial" panose="020B0604020202020204" pitchFamily="34" charset="0"/>
              <a:buChar char="•"/>
              <a:tabLst>
                <a:tab pos="361950" algn="l"/>
              </a:tabLst>
              <a:defRPr/>
            </a:pP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今後は大阪産業創造館での</a:t>
            </a:r>
            <a:r>
              <a:rPr lang="ja-JP" altLang="en-US" sz="1100">
                <a:latin typeface="Avenir Next LT Pro"/>
                <a:ea typeface="Yu Gothic UI" panose="020B0500000000000000" pitchFamily="50" charset="-128"/>
              </a:rPr>
              <a:t>中小企業支援</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の一環として、</a:t>
            </a:r>
            <a:r>
              <a:rPr kumimoji="0" lang="en-US" altLang="ja-JP" sz="1100" b="0" i="0" u="none" strike="noStrike" kern="1200" cap="none" spc="0" normalizeH="0" baseline="0" noProof="0">
                <a:ln>
                  <a:noFill/>
                </a:ln>
                <a:effectLst/>
                <a:uLnTx/>
                <a:uFillTx/>
                <a:latin typeface="Avenir Next LT Pro"/>
                <a:ea typeface="Yu Gothic UI" panose="020B0500000000000000" pitchFamily="50" charset="-128"/>
                <a:cs typeface="+mn-cs"/>
              </a:rPr>
              <a:t>DX</a:t>
            </a:r>
            <a:r>
              <a:rPr kumimoji="0" lang="ja-JP" altLang="en-US" sz="1100" b="0" i="0" u="none" strike="noStrike" kern="1200" cap="none" spc="0" normalizeH="0" baseline="0" noProof="0">
                <a:ln>
                  <a:noFill/>
                </a:ln>
                <a:effectLst/>
                <a:uLnTx/>
                <a:uFillTx/>
                <a:latin typeface="Avenir Next LT Pro"/>
                <a:ea typeface="Yu Gothic UI" panose="020B0500000000000000" pitchFamily="50" charset="-128"/>
                <a:cs typeface="+mn-cs"/>
              </a:rPr>
              <a:t>支援を継続する。</a:t>
            </a:r>
          </a:p>
          <a:p>
            <a:pPr marL="0" marR="0" lvl="2" algn="l" defTabSz="914400" rtl="0" eaLnBrk="1" fontAlgn="auto" latinLnBrk="0" hangingPunct="1">
              <a:lnSpc>
                <a:spcPct val="100000"/>
              </a:lnSpc>
              <a:spcBef>
                <a:spcPts val="0"/>
              </a:spcBef>
              <a:spcAft>
                <a:spcPts val="600"/>
              </a:spcAft>
              <a:buClrTx/>
              <a:buSzTx/>
              <a:tabLst>
                <a:tab pos="361950" algn="l"/>
              </a:tabLst>
              <a:defRPr/>
            </a:pPr>
            <a:endParaRPr kumimoji="0" lang="ja-JP" altLang="en-US" sz="1100" b="0" i="0" u="none" strike="sngStrike" kern="1200" cap="none" spc="0" normalizeH="0" baseline="0" noProof="0">
              <a:ln>
                <a:noFill/>
              </a:ln>
              <a:effectLst/>
              <a:uLnTx/>
              <a:uFillTx/>
              <a:latin typeface="Avenir Next LT Pro"/>
              <a:ea typeface="Yu Gothic UI" panose="020B0500000000000000" pitchFamily="50" charset="-128"/>
              <a:cs typeface="+mn-cs"/>
            </a:endParaRPr>
          </a:p>
        </p:txBody>
      </p:sp>
      <p:grpSp>
        <p:nvGrpSpPr>
          <p:cNvPr id="17" name="グループ化 16">
            <a:extLst>
              <a:ext uri="{FF2B5EF4-FFF2-40B4-BE49-F238E27FC236}">
                <a16:creationId xmlns:a16="http://schemas.microsoft.com/office/drawing/2014/main" id="{FFA3FA46-913C-E448-D5E1-2296F5F6ADC4}"/>
              </a:ext>
            </a:extLst>
          </p:cNvPr>
          <p:cNvGrpSpPr/>
          <p:nvPr/>
        </p:nvGrpSpPr>
        <p:grpSpPr>
          <a:xfrm>
            <a:off x="1043798" y="5442129"/>
            <a:ext cx="2627879" cy="940578"/>
            <a:chOff x="2097185" y="5026231"/>
            <a:chExt cx="2627635" cy="1351764"/>
          </a:xfrm>
        </p:grpSpPr>
        <p:sp>
          <p:nvSpPr>
            <p:cNvPr id="18" name="楕円 17">
              <a:extLst>
                <a:ext uri="{FF2B5EF4-FFF2-40B4-BE49-F238E27FC236}">
                  <a16:creationId xmlns:a16="http://schemas.microsoft.com/office/drawing/2014/main" id="{B618632D-7987-89C9-A7D8-4114EA6EAD69}"/>
                </a:ext>
              </a:extLst>
            </p:cNvPr>
            <p:cNvSpPr/>
            <p:nvPr/>
          </p:nvSpPr>
          <p:spPr>
            <a:xfrm>
              <a:off x="2110161" y="5915029"/>
              <a:ext cx="2127905" cy="458279"/>
            </a:xfrm>
            <a:prstGeom prst="ellipse">
              <a:avLst/>
            </a:prstGeom>
            <a:solidFill>
              <a:srgbClr val="FFF3F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srgbClr val="FFFFFF"/>
                </a:solidFill>
                <a:latin typeface="Corbel" panose="020B0503020204020204"/>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FAF3B1A0-8B28-5A8C-BED8-9777CC39D251}"/>
                </a:ext>
              </a:extLst>
            </p:cNvPr>
            <p:cNvSpPr txBox="1"/>
            <p:nvPr/>
          </p:nvSpPr>
          <p:spPr>
            <a:xfrm>
              <a:off x="2097185" y="5181894"/>
              <a:ext cx="1578616" cy="707886"/>
            </a:xfrm>
            <a:prstGeom prst="rect">
              <a:avLst/>
            </a:prstGeom>
            <a:noFill/>
          </p:spPr>
          <p:txBody>
            <a:bodyPr wrap="square" rtlCol="0">
              <a:spAutoFit/>
            </a:bodyPr>
            <a:lstStyle/>
            <a:p>
              <a:r>
                <a:rPr kumimoji="0" lang="ja-JP" altLang="en-US" sz="1000" b="1">
                  <a:solidFill>
                    <a:srgbClr val="000000"/>
                  </a:solidFill>
                  <a:latin typeface="Avenir Next LT Pro"/>
                  <a:ea typeface="Yu Gothic UI" panose="020B0500000000000000" pitchFamily="50" charset="-128"/>
                </a:rPr>
                <a:t>セミナーや展示会の実施</a:t>
              </a:r>
              <a:endParaRPr kumimoji="0" lang="en-US" altLang="ja-JP" sz="1000" b="1">
                <a:solidFill>
                  <a:srgbClr val="000000"/>
                </a:solidFill>
                <a:latin typeface="Avenir Next LT Pro"/>
                <a:ea typeface="Yu Gothic UI" panose="020B0500000000000000" pitchFamily="50" charset="-128"/>
              </a:endParaRPr>
            </a:p>
            <a:p>
              <a:r>
                <a:rPr kumimoji="0" lang="ja-JP" altLang="en-US" sz="1000" b="1">
                  <a:solidFill>
                    <a:srgbClr val="000000"/>
                  </a:solidFill>
                  <a:latin typeface="Avenir Next LT Pro"/>
                  <a:ea typeface="Yu Gothic UI" panose="020B0500000000000000" pitchFamily="50" charset="-128"/>
                </a:rPr>
                <a:t>コンサルティング</a:t>
              </a:r>
              <a:endParaRPr kumimoji="0" lang="en-US" altLang="ja-JP" sz="1000" b="1">
                <a:solidFill>
                  <a:srgbClr val="000000"/>
                </a:solidFill>
                <a:latin typeface="Avenir Next LT Pro"/>
                <a:ea typeface="Yu Gothic UI" panose="020B0500000000000000" pitchFamily="50" charset="-128"/>
              </a:endParaRPr>
            </a:p>
            <a:p>
              <a:r>
                <a:rPr kumimoji="0" lang="ja-JP" altLang="en-US" sz="1000" b="1">
                  <a:solidFill>
                    <a:srgbClr val="000000"/>
                  </a:solidFill>
                  <a:latin typeface="Avenir Next LT Pro"/>
                  <a:ea typeface="Yu Gothic UI" panose="020B0500000000000000" pitchFamily="50" charset="-128"/>
                </a:rPr>
                <a:t>専門家派遣等で</a:t>
              </a:r>
              <a:endParaRPr kumimoji="0" lang="en-US" altLang="ja-JP" sz="1000" b="1">
                <a:solidFill>
                  <a:srgbClr val="000000"/>
                </a:solidFill>
                <a:latin typeface="Avenir Next LT Pro"/>
                <a:ea typeface="Yu Gothic UI" panose="020B0500000000000000" pitchFamily="50" charset="-128"/>
              </a:endParaRPr>
            </a:p>
            <a:p>
              <a:r>
                <a:rPr kumimoji="0" lang="ja-JP" altLang="en-US" sz="1000" b="1">
                  <a:solidFill>
                    <a:srgbClr val="000000"/>
                  </a:solidFill>
                  <a:latin typeface="Avenir Next LT Pro"/>
                  <a:ea typeface="Yu Gothic UI" panose="020B0500000000000000" pitchFamily="50" charset="-128"/>
                </a:rPr>
                <a:t>中小企業の収益力強化！</a:t>
              </a:r>
              <a:endParaRPr kumimoji="0" lang="en-US" altLang="ja-JP" sz="1000" b="1">
                <a:solidFill>
                  <a:srgbClr val="000000"/>
                </a:solidFill>
                <a:latin typeface="Avenir Next LT Pro"/>
                <a:ea typeface="Yu Gothic UI" panose="020B0500000000000000" pitchFamily="50" charset="-128"/>
              </a:endParaRPr>
            </a:p>
          </p:txBody>
        </p:sp>
        <p:pic>
          <p:nvPicPr>
            <p:cNvPr id="28" name="図 27">
              <a:extLst>
                <a:ext uri="{FF2B5EF4-FFF2-40B4-BE49-F238E27FC236}">
                  <a16:creationId xmlns:a16="http://schemas.microsoft.com/office/drawing/2014/main" id="{BCB72B66-83F2-202F-4A60-2BBAD2008F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3056" y="5026231"/>
              <a:ext cx="1351764" cy="1351764"/>
            </a:xfrm>
            <a:prstGeom prst="rect">
              <a:avLst/>
            </a:prstGeom>
          </p:spPr>
        </p:pic>
      </p:grpSp>
      <p:sp>
        <p:nvSpPr>
          <p:cNvPr id="9" name="テキスト ボックス 8">
            <a:extLst>
              <a:ext uri="{FF2B5EF4-FFF2-40B4-BE49-F238E27FC236}">
                <a16:creationId xmlns:a16="http://schemas.microsoft.com/office/drawing/2014/main" id="{7303E13D-CCA8-DEAD-4040-0199FA658EA3}"/>
              </a:ext>
            </a:extLst>
          </p:cNvPr>
          <p:cNvSpPr txBox="1"/>
          <p:nvPr/>
        </p:nvSpPr>
        <p:spPr>
          <a:xfrm>
            <a:off x="252702" y="4140512"/>
            <a:ext cx="2439614" cy="307588"/>
          </a:xfrm>
          <a:prstGeom prst="rect">
            <a:avLst/>
          </a:prstGeom>
          <a:solidFill>
            <a:srgbClr val="246A62"/>
          </a:solid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marR="0" lvl="2" algn="ctr" defTabSz="914400" rtl="0" eaLnBrk="1" fontAlgn="auto" latinLnBrk="0" hangingPunct="1">
              <a:lnSpc>
                <a:spcPct val="100000"/>
              </a:lnSpc>
              <a:spcBef>
                <a:spcPts val="0"/>
              </a:spcBef>
              <a:spcAft>
                <a:spcPts val="600"/>
              </a:spcAft>
              <a:buClrTx/>
              <a:buSzTx/>
              <a:tabLst>
                <a:tab pos="361950" algn="l"/>
              </a:tabLst>
              <a:defRPr/>
            </a:pPr>
            <a:r>
              <a:rPr lang="ja-JP" altLang="en-US" sz="1600" b="1">
                <a:solidFill>
                  <a:schemeClr val="bg1"/>
                </a:solidFill>
                <a:latin typeface="Avenir Next LT Pro"/>
                <a:ea typeface="Yu Gothic UI" panose="020B0500000000000000" pitchFamily="50" charset="-128"/>
              </a:rPr>
              <a:t>取組実績等</a:t>
            </a:r>
            <a:endParaRPr kumimoji="0" lang="ja-JP" altLang="en-US" sz="1600" b="1" i="0" u="none" strike="noStrike" kern="1200" cap="none" spc="0" normalizeH="0" baseline="0" noProof="0">
              <a:ln>
                <a:noFill/>
              </a:ln>
              <a:solidFill>
                <a:schemeClr val="bg1"/>
              </a:solidFill>
              <a:effectLst/>
              <a:uLnTx/>
              <a:uFillTx/>
              <a:latin typeface="Avenir Next LT Pro"/>
              <a:ea typeface="Yu Gothic UI" panose="020B0500000000000000" pitchFamily="50" charset="-128"/>
              <a:cs typeface="+mn-cs"/>
            </a:endParaRPr>
          </a:p>
        </p:txBody>
      </p:sp>
      <p:sp>
        <p:nvSpPr>
          <p:cNvPr id="16" name="正方形/長方形 15">
            <a:extLst>
              <a:ext uri="{FF2B5EF4-FFF2-40B4-BE49-F238E27FC236}">
                <a16:creationId xmlns:a16="http://schemas.microsoft.com/office/drawing/2014/main" id="{F91FBE7A-903F-73CF-8DE7-9D648E11426B}"/>
              </a:ext>
            </a:extLst>
          </p:cNvPr>
          <p:cNvSpPr/>
          <p:nvPr/>
        </p:nvSpPr>
        <p:spPr>
          <a:xfrm>
            <a:off x="263356" y="4445305"/>
            <a:ext cx="9208208" cy="2014080"/>
          </a:xfrm>
          <a:prstGeom prst="rect">
            <a:avLst/>
          </a:prstGeom>
          <a:noFill/>
          <a:ln>
            <a:solidFill>
              <a:srgbClr val="246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正方形/長方形 28">
            <a:extLst>
              <a:ext uri="{FF2B5EF4-FFF2-40B4-BE49-F238E27FC236}">
                <a16:creationId xmlns:a16="http://schemas.microsoft.com/office/drawing/2014/main" id="{A3C45236-FC3F-E1EC-613C-E2C3BB15A43F}"/>
              </a:ext>
            </a:extLst>
          </p:cNvPr>
          <p:cNvSpPr/>
          <p:nvPr/>
        </p:nvSpPr>
        <p:spPr>
          <a:xfrm>
            <a:off x="263356" y="1326159"/>
            <a:ext cx="9208208" cy="2583728"/>
          </a:xfrm>
          <a:prstGeom prst="rect">
            <a:avLst/>
          </a:prstGeom>
          <a:noFill/>
          <a:ln>
            <a:solidFill>
              <a:srgbClr val="246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テキスト ボックス 29">
            <a:extLst>
              <a:ext uri="{FF2B5EF4-FFF2-40B4-BE49-F238E27FC236}">
                <a16:creationId xmlns:a16="http://schemas.microsoft.com/office/drawing/2014/main" id="{2BA8C88F-15A3-453E-68AB-B37A9E2AB72B}"/>
              </a:ext>
            </a:extLst>
          </p:cNvPr>
          <p:cNvSpPr txBox="1"/>
          <p:nvPr/>
        </p:nvSpPr>
        <p:spPr>
          <a:xfrm>
            <a:off x="252703" y="1012743"/>
            <a:ext cx="2471836" cy="313415"/>
          </a:xfrm>
          <a:prstGeom prst="rect">
            <a:avLst/>
          </a:prstGeom>
          <a:solidFill>
            <a:srgbClr val="246A62"/>
          </a:solid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marR="0" lvl="2" algn="ctr" defTabSz="914400" rtl="0" eaLnBrk="1" fontAlgn="auto" latinLnBrk="0" hangingPunct="1">
              <a:lnSpc>
                <a:spcPct val="100000"/>
              </a:lnSpc>
              <a:spcBef>
                <a:spcPts val="0"/>
              </a:spcBef>
              <a:spcAft>
                <a:spcPts val="600"/>
              </a:spcAft>
              <a:buClrTx/>
              <a:buSzTx/>
              <a:tabLst>
                <a:tab pos="361950" algn="l"/>
              </a:tabLst>
              <a:defRPr/>
            </a:pPr>
            <a:r>
              <a:rPr kumimoji="0" lang="ja-JP" altLang="en-US" sz="1600" b="1" i="0" u="none" strike="noStrike" kern="1200" cap="none" spc="0" normalizeH="0" baseline="0" noProof="0">
                <a:ln>
                  <a:noFill/>
                </a:ln>
                <a:solidFill>
                  <a:schemeClr val="bg1"/>
                </a:solidFill>
                <a:effectLst/>
                <a:uLnTx/>
                <a:uFillTx/>
                <a:latin typeface="Avenir Next LT Pro"/>
                <a:ea typeface="Yu Gothic UI" panose="020B0500000000000000" pitchFamily="50" charset="-128"/>
                <a:cs typeface="+mn-cs"/>
              </a:rPr>
              <a:t>施策概要等</a:t>
            </a:r>
          </a:p>
        </p:txBody>
      </p:sp>
      <p:sp>
        <p:nvSpPr>
          <p:cNvPr id="3" name="テキスト ボックス 2">
            <a:extLst>
              <a:ext uri="{FF2B5EF4-FFF2-40B4-BE49-F238E27FC236}">
                <a16:creationId xmlns:a16="http://schemas.microsoft.com/office/drawing/2014/main" id="{23823AFB-28E9-462D-8CDF-3720F6463967}"/>
              </a:ext>
            </a:extLst>
          </p:cNvPr>
          <p:cNvSpPr txBox="1"/>
          <p:nvPr/>
        </p:nvSpPr>
        <p:spPr>
          <a:xfrm>
            <a:off x="5065402" y="4597688"/>
            <a:ext cx="3246081"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a:latin typeface="Yu Gothic UI"/>
                <a:ea typeface="Yu Gothic UI"/>
              </a:rPr>
              <a:t>アクションプランで設定した</a:t>
            </a:r>
            <a:r>
              <a:rPr kumimoji="1" lang="en-US" altLang="ja-JP" sz="1200" b="1">
                <a:latin typeface="Yu Gothic UI"/>
                <a:ea typeface="Yu Gothic UI"/>
              </a:rPr>
              <a:t>KPI</a:t>
            </a:r>
            <a:r>
              <a:rPr kumimoji="1" lang="ja-JP" altLang="en-US" sz="1200" b="1">
                <a:latin typeface="Yu Gothic UI"/>
                <a:ea typeface="Yu Gothic UI"/>
              </a:rPr>
              <a:t>に基づく進捗管理</a:t>
            </a:r>
            <a:r>
              <a:rPr kumimoji="1" lang="ja-JP" altLang="en-US" sz="1200" b="1" i="0" u="none" strike="noStrike" kern="1200" cap="none" spc="0" normalizeH="0" baseline="0" noProof="0">
                <a:ln>
                  <a:noFill/>
                </a:ln>
                <a:effectLst/>
                <a:uLnTx/>
                <a:uFillTx/>
                <a:latin typeface="Yu Gothic UI"/>
                <a:ea typeface="Yu Gothic UI"/>
              </a:rPr>
              <a:t>期間</a:t>
            </a:r>
            <a:endParaRPr kumimoji="1" lang="en-US" altLang="ja-JP" sz="1200" b="1" i="0" u="none" strike="noStrike" kern="0" cap="none" spc="0" normalizeH="0" baseline="0" noProof="0">
              <a:ln>
                <a:noFill/>
              </a:ln>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CECC5811-29C1-662A-3A88-2F1B54367A3A}"/>
              </a:ext>
            </a:extLst>
          </p:cNvPr>
          <p:cNvSpPr txBox="1"/>
          <p:nvPr/>
        </p:nvSpPr>
        <p:spPr>
          <a:xfrm>
            <a:off x="268490" y="223296"/>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中小企業の</a:t>
            </a:r>
            <a:r>
              <a:rPr kumimoji="1" lang="en-US" altLang="ja-JP"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DX</a:t>
            </a:r>
            <a:r>
              <a:rPr kumimoji="1" lang="ja-JP" altLang="en-US" sz="2000" b="1" i="0" u="none" strike="noStrike" kern="0" cap="none" spc="0" normalizeH="0" baseline="0" noProof="0" dirty="0">
                <a:ln>
                  <a:noFill/>
                </a:ln>
                <a:solidFill>
                  <a:srgbClr val="246A62"/>
                </a:solidFill>
                <a:effectLst/>
                <a:uLnTx/>
                <a:uFillTx/>
                <a:latin typeface="Yu Gothic UI" panose="020B0500000000000000" pitchFamily="50" charset="-128"/>
                <a:ea typeface="Yu Gothic UI" panose="020B0500000000000000" pitchFamily="50" charset="-128"/>
                <a:cs typeface="+mn-cs"/>
              </a:rPr>
              <a:t>推進ニーズに応える支援を実施​</a:t>
            </a:r>
          </a:p>
        </p:txBody>
      </p:sp>
    </p:spTree>
    <p:extLst>
      <p:ext uri="{BB962C8B-B14F-4D97-AF65-F5344CB8AC3E}">
        <p14:creationId xmlns:p14="http://schemas.microsoft.com/office/powerpoint/2010/main" val="3947037641"/>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Avenir Next LT Pro Demi"/>
        <a:ea typeface="Yu Gothic UI"/>
        <a:cs typeface=""/>
      </a:majorFont>
      <a:minorFont>
        <a:latin typeface="Avenir Next LT Pro"/>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1E43B"/>
        </a:solidFill>
        <a:ln>
          <a:noFill/>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
  <TotalTime>0</TotalTime>
  <Words>4525</Words>
  <Application>Microsoft Office PowerPoint</Application>
  <PresentationFormat>A4 210 x 297 mm</PresentationFormat>
  <Paragraphs>392</Paragraphs>
  <Slides>19</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19</vt:i4>
      </vt:variant>
    </vt:vector>
  </HeadingPairs>
  <TitlesOfParts>
    <vt:vector size="27" baseType="lpstr">
      <vt:lpstr>Yu Gothic UI</vt:lpstr>
      <vt:lpstr>游ゴシック</vt:lpstr>
      <vt:lpstr>Arial</vt:lpstr>
      <vt:lpstr>Avenir Next LT Pro</vt:lpstr>
      <vt:lpstr>Avenir Next LT Pro Demi</vt:lpstr>
      <vt:lpstr>Comic Sans MS</vt:lpstr>
      <vt:lpstr>Corbel</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サービスDX</vt:lpstr>
      <vt:lpstr>PowerPoint プレゼンテーション</vt:lpstr>
      <vt:lpstr>PowerPoint プレゼンテーション</vt:lpstr>
      <vt:lpstr>都市・まちDX</vt:lpstr>
      <vt:lpstr>PowerPoint プレゼンテーション</vt:lpstr>
      <vt:lpstr>PowerPoint プレゼンテーション</vt:lpstr>
      <vt:lpstr>PowerPoint プレゼンテーション</vt:lpstr>
      <vt:lpstr>PowerPoint プレゼンテーション</vt:lpstr>
      <vt:lpstr>行政DX</vt:lpstr>
      <vt:lpstr>PowerPoint プレゼンテーション</vt:lpstr>
      <vt:lpstr>DXを推進する 仕組みづくり</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2025-08-29T04:26:27Z</dcterms:created>
  <dcterms:modified xsi:type="dcterms:W3CDTF">2025-08-29T04:31:11Z</dcterms:modified>
</cp:coreProperties>
</file>