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9" r:id="rId1"/>
    <p:sldMasterId id="2147483807" r:id="rId2"/>
  </p:sldMasterIdLst>
  <p:notesMasterIdLst>
    <p:notesMasterId r:id="rId56"/>
  </p:notesMasterIdLst>
  <p:handoutMasterIdLst>
    <p:handoutMasterId r:id="rId57"/>
  </p:handoutMasterIdLst>
  <p:sldIdLst>
    <p:sldId id="381" r:id="rId3"/>
    <p:sldId id="488" r:id="rId4"/>
    <p:sldId id="530" r:id="rId5"/>
    <p:sldId id="505" r:id="rId6"/>
    <p:sldId id="507" r:id="rId7"/>
    <p:sldId id="508" r:id="rId8"/>
    <p:sldId id="509" r:id="rId9"/>
    <p:sldId id="510" r:id="rId10"/>
    <p:sldId id="511" r:id="rId11"/>
    <p:sldId id="512" r:id="rId12"/>
    <p:sldId id="513" r:id="rId13"/>
    <p:sldId id="2147377299" r:id="rId14"/>
    <p:sldId id="2147377286" r:id="rId15"/>
    <p:sldId id="2147377287" r:id="rId16"/>
    <p:sldId id="2147377288" r:id="rId17"/>
    <p:sldId id="2147377289" r:id="rId18"/>
    <p:sldId id="2147377290" r:id="rId19"/>
    <p:sldId id="2147377291" r:id="rId20"/>
    <p:sldId id="2147377292" r:id="rId21"/>
    <p:sldId id="2147377293" r:id="rId22"/>
    <p:sldId id="2147377294" r:id="rId23"/>
    <p:sldId id="2147377296" r:id="rId24"/>
    <p:sldId id="2147377276" r:id="rId25"/>
    <p:sldId id="2147377277" r:id="rId26"/>
    <p:sldId id="2147376866" r:id="rId27"/>
    <p:sldId id="2147377282" r:id="rId28"/>
    <p:sldId id="2147376867" r:id="rId29"/>
    <p:sldId id="2147376861" r:id="rId30"/>
    <p:sldId id="2147376870" r:id="rId31"/>
    <p:sldId id="2147377260" r:id="rId32"/>
    <p:sldId id="2147377235" r:id="rId33"/>
    <p:sldId id="2147377236" r:id="rId34"/>
    <p:sldId id="528" r:id="rId35"/>
    <p:sldId id="2147377278" r:id="rId36"/>
    <p:sldId id="2147377239" r:id="rId37"/>
    <p:sldId id="2147377238" r:id="rId38"/>
    <p:sldId id="2147377275" r:id="rId39"/>
    <p:sldId id="2147376864" r:id="rId40"/>
    <p:sldId id="2147376879" r:id="rId41"/>
    <p:sldId id="2147376872" r:id="rId42"/>
    <p:sldId id="2147377284" r:id="rId43"/>
    <p:sldId id="2147377221" r:id="rId44"/>
    <p:sldId id="2147377248" r:id="rId45"/>
    <p:sldId id="409" r:id="rId46"/>
    <p:sldId id="527" r:id="rId47"/>
    <p:sldId id="407" r:id="rId48"/>
    <p:sldId id="2147376871" r:id="rId49"/>
    <p:sldId id="2147377243" r:id="rId50"/>
    <p:sldId id="2147377241" r:id="rId51"/>
    <p:sldId id="2147377242" r:id="rId52"/>
    <p:sldId id="2147377255" r:id="rId53"/>
    <p:sldId id="2147377254" r:id="rId54"/>
    <p:sldId id="2147376873" r:id="rId55"/>
  </p:sldIdLst>
  <p:sldSz cx="9906000" cy="6858000" type="A4"/>
  <p:notesSz cx="7104063" cy="10234613"/>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オープニング" id="{0C9AEF94-6D73-4A7D-AA59-546F561C75B3}">
          <p14:sldIdLst>
            <p14:sldId id="381"/>
            <p14:sldId id="488"/>
          </p14:sldIdLst>
        </p14:section>
        <p14:section name="第１章" id="{1A49C9FF-1578-48BE-84C5-936FAAB78AB4}">
          <p14:sldIdLst>
            <p14:sldId id="530"/>
            <p14:sldId id="505"/>
            <p14:sldId id="507"/>
            <p14:sldId id="508"/>
            <p14:sldId id="509"/>
            <p14:sldId id="510"/>
            <p14:sldId id="511"/>
            <p14:sldId id="512"/>
            <p14:sldId id="513"/>
          </p14:sldIdLst>
        </p14:section>
        <p14:section name="第２章" id="{25FB78D3-9AA0-4FB1-B49C-52F6F76D4822}">
          <p14:sldIdLst>
            <p14:sldId id="2147377299"/>
          </p14:sldIdLst>
        </p14:section>
        <p14:section name="目次（取組概要）" id="{C6FF8557-23F4-4422-8272-645A62D6E098}">
          <p14:sldIdLst>
            <p14:sldId id="2147377286"/>
            <p14:sldId id="2147377287"/>
            <p14:sldId id="2147377288"/>
            <p14:sldId id="2147377289"/>
            <p14:sldId id="2147377290"/>
            <p14:sldId id="2147377291"/>
            <p14:sldId id="2147377292"/>
            <p14:sldId id="2147377293"/>
            <p14:sldId id="2147377294"/>
          </p14:sldIdLst>
        </p14:section>
        <p14:section name="サービスDX" id="{71102DBA-A441-4F39-BB3B-EB13B9812F76}">
          <p14:sldIdLst>
            <p14:sldId id="2147377296"/>
            <p14:sldId id="2147377276"/>
            <p14:sldId id="2147377277"/>
            <p14:sldId id="2147376866"/>
            <p14:sldId id="2147377282"/>
            <p14:sldId id="2147376867"/>
            <p14:sldId id="2147376861"/>
            <p14:sldId id="2147376870"/>
            <p14:sldId id="2147377260"/>
            <p14:sldId id="2147377235"/>
            <p14:sldId id="2147377236"/>
            <p14:sldId id="528"/>
            <p14:sldId id="2147377278"/>
            <p14:sldId id="2147377239"/>
            <p14:sldId id="2147377238"/>
            <p14:sldId id="2147377275"/>
            <p14:sldId id="2147376864"/>
            <p14:sldId id="2147376879"/>
            <p14:sldId id="2147376872"/>
            <p14:sldId id="2147377284"/>
            <p14:sldId id="2147377221"/>
            <p14:sldId id="2147377248"/>
            <p14:sldId id="409"/>
            <p14:sldId id="527"/>
            <p14:sldId id="407"/>
            <p14:sldId id="2147376871"/>
            <p14:sldId id="2147377243"/>
            <p14:sldId id="2147377241"/>
            <p14:sldId id="2147377242"/>
            <p14:sldId id="2147377255"/>
            <p14:sldId id="2147377254"/>
            <p14:sldId id="21473768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AED"/>
    <a:srgbClr val="C00000"/>
    <a:srgbClr val="FBC3CC"/>
    <a:srgbClr val="F7C5CD"/>
    <a:srgbClr val="EAEAE8"/>
    <a:srgbClr val="FFFFFF"/>
    <a:srgbClr val="D0CECE"/>
    <a:srgbClr val="AF1932"/>
    <a:srgbClr val="F19DAB"/>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90ACA-9519-4A9C-9550-6852EF8FB114}" v="346" dt="2024-03-28T01:56:23.89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78" autoAdjust="0"/>
    <p:restoredTop sz="94660"/>
  </p:normalViewPr>
  <p:slideViewPr>
    <p:cSldViewPr snapToGrid="0">
      <p:cViewPr varScale="1">
        <p:scale>
          <a:sx n="104" d="100"/>
          <a:sy n="104" d="100"/>
        </p:scale>
        <p:origin x="1800" y="108"/>
      </p:cViewPr>
      <p:guideLst/>
    </p:cSldViewPr>
  </p:slideViewPr>
  <p:notesTextViewPr>
    <p:cViewPr>
      <p:scale>
        <a:sx n="125" d="100"/>
        <a:sy n="125" d="100"/>
      </p:scale>
      <p:origin x="0" y="0"/>
    </p:cViewPr>
  </p:notesTextViewPr>
  <p:notesViewPr>
    <p:cSldViewPr snapToGrid="0">
      <p:cViewPr>
        <p:scale>
          <a:sx n="1" d="2"/>
          <a:sy n="1" d="2"/>
        </p:scale>
        <p:origin x="4512" y="8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89875-7DFB-49FA-996D-0EAC5EB17A15}" type="doc">
      <dgm:prSet loTypeId="urn:microsoft.com/office/officeart/2005/8/layout/vList2" loCatId="list" qsTypeId="urn:microsoft.com/office/officeart/2005/8/quickstyle/3d5" qsCatId="3D" csTypeId="urn:microsoft.com/office/officeart/2005/8/colors/accent2_2" csCatId="accent2" phldr="1"/>
      <dgm:spPr>
        <a:scene3d>
          <a:camera prst="isometricOffAxis2Left" zoom="95000">
            <a:rot lat="600000" lon="1560000" rev="0"/>
          </a:camera>
          <a:lightRig rig="flat" dir="t"/>
        </a:scene3d>
      </dgm:spPr>
      <dgm:t>
        <a:bodyPr/>
        <a:lstStyle/>
        <a:p>
          <a:endParaRPr kumimoji="1" lang="ja-JP" altLang="en-US"/>
        </a:p>
      </dgm:t>
    </dgm:pt>
    <dgm:pt modelId="{0D1E8CFE-57FE-4D24-8B1D-AE7397FE8F43}">
      <dgm:prSet/>
      <dgm:spPr>
        <a:solidFill>
          <a:srgbClr val="F19DAB"/>
        </a:solidFill>
      </dgm:spPr>
      <dgm:t>
        <a:bodyPr/>
        <a:lstStyle/>
        <a:p>
          <a:r>
            <a:rPr lang="ja-JP" altLang="en-US" b="0" i="0">
              <a:effectLst/>
              <a:latin typeface="Noto Sans JP"/>
            </a:rPr>
            <a:t>ワンスオンリー</a:t>
          </a:r>
        </a:p>
      </dgm:t>
    </dgm:pt>
    <dgm:pt modelId="{D82A5777-3FFB-4050-A8A0-CA791C7E8BE1}" type="parTrans" cxnId="{946C5493-691F-43C2-8509-B56130ECABC6}">
      <dgm:prSet/>
      <dgm:spPr/>
      <dgm:t>
        <a:bodyPr/>
        <a:lstStyle/>
        <a:p>
          <a:endParaRPr kumimoji="1" lang="ja-JP" altLang="en-US"/>
        </a:p>
      </dgm:t>
    </dgm:pt>
    <dgm:pt modelId="{912A1886-8F03-451C-8A0C-04154646D714}" type="sibTrans" cxnId="{946C5493-691F-43C2-8509-B56130ECABC6}">
      <dgm:prSet/>
      <dgm:spPr/>
      <dgm:t>
        <a:bodyPr/>
        <a:lstStyle/>
        <a:p>
          <a:endParaRPr kumimoji="1" lang="ja-JP" altLang="en-US"/>
        </a:p>
      </dgm:t>
    </dgm:pt>
    <dgm:pt modelId="{FA3C50D6-3F71-4108-AE6B-04EF0F957FAD}">
      <dgm:prSet/>
      <dgm:spPr>
        <a:solidFill>
          <a:srgbClr val="F19DAB"/>
        </a:solidFill>
      </dgm:spPr>
      <dgm:t>
        <a:bodyPr/>
        <a:lstStyle/>
        <a:p>
          <a:r>
            <a:rPr lang="ja-JP" altLang="en-US" b="0" i="0">
              <a:effectLst/>
              <a:latin typeface="Noto Sans JP"/>
            </a:rPr>
            <a:t>コネクテッド・ワンストップ</a:t>
          </a:r>
        </a:p>
      </dgm:t>
    </dgm:pt>
    <dgm:pt modelId="{DB74B85A-C4BF-4E44-86E4-FB284BCC6CD8}" type="parTrans" cxnId="{A932E93B-A73A-494C-BA9F-6FC6AF3A72D3}">
      <dgm:prSet/>
      <dgm:spPr/>
      <dgm:t>
        <a:bodyPr/>
        <a:lstStyle/>
        <a:p>
          <a:endParaRPr kumimoji="1" lang="ja-JP" altLang="en-US"/>
        </a:p>
      </dgm:t>
    </dgm:pt>
    <dgm:pt modelId="{D75228CD-29E9-4CAB-B720-49BB3F59E912}" type="sibTrans" cxnId="{A932E93B-A73A-494C-BA9F-6FC6AF3A72D3}">
      <dgm:prSet/>
      <dgm:spPr/>
      <dgm:t>
        <a:bodyPr/>
        <a:lstStyle/>
        <a:p>
          <a:endParaRPr kumimoji="1" lang="ja-JP" altLang="en-US"/>
        </a:p>
      </dgm:t>
    </dgm:pt>
    <dgm:pt modelId="{79ACCAAE-CA24-4E32-82B1-F4C8617418B9}">
      <dgm:prSet phldrT="[テキスト]"/>
      <dgm:spPr/>
      <dgm:t>
        <a:bodyPr/>
        <a:lstStyle/>
        <a:p>
          <a:r>
            <a:rPr lang="ja-JP" altLang="en-US" b="0" i="0">
              <a:effectLst/>
              <a:latin typeface="Noto Sans JP"/>
            </a:rPr>
            <a:t>個々の手続・サービスが一貫してデジタルで完結</a:t>
          </a:r>
          <a:endParaRPr kumimoji="1" lang="ja-JP" altLang="en-US"/>
        </a:p>
      </dgm:t>
    </dgm:pt>
    <dgm:pt modelId="{94BD3E53-5E71-41EA-B8AE-5B4E82528341}" type="parTrans" cxnId="{2262A898-B976-4CE7-B2DE-C8132E25DCCC}">
      <dgm:prSet/>
      <dgm:spPr/>
      <dgm:t>
        <a:bodyPr/>
        <a:lstStyle/>
        <a:p>
          <a:endParaRPr kumimoji="1" lang="ja-JP" altLang="en-US"/>
        </a:p>
      </dgm:t>
    </dgm:pt>
    <dgm:pt modelId="{8A3A5FDC-D1AA-4848-A97F-A10560160CD5}" type="sibTrans" cxnId="{2262A898-B976-4CE7-B2DE-C8132E25DCCC}">
      <dgm:prSet/>
      <dgm:spPr/>
      <dgm:t>
        <a:bodyPr/>
        <a:lstStyle/>
        <a:p>
          <a:endParaRPr kumimoji="1" lang="ja-JP" altLang="en-US"/>
        </a:p>
      </dgm:t>
    </dgm:pt>
    <dgm:pt modelId="{C87A0137-F3D9-4953-B861-18BA73FE9D9A}">
      <dgm:prSet/>
      <dgm:spPr/>
      <dgm:t>
        <a:bodyPr/>
        <a:lstStyle/>
        <a:p>
          <a:r>
            <a:rPr lang="ja-JP" altLang="en-US" b="0" i="0">
              <a:effectLst/>
              <a:latin typeface="Noto Sans JP"/>
            </a:rPr>
            <a:t>一度提出した情報は二度提出が不要</a:t>
          </a:r>
        </a:p>
      </dgm:t>
    </dgm:pt>
    <dgm:pt modelId="{EC282000-1FDA-4585-B282-B05AB1F02633}" type="parTrans" cxnId="{E46848FC-D997-4FA8-A406-62FB0E42720E}">
      <dgm:prSet/>
      <dgm:spPr/>
      <dgm:t>
        <a:bodyPr/>
        <a:lstStyle/>
        <a:p>
          <a:endParaRPr kumimoji="1" lang="ja-JP" altLang="en-US"/>
        </a:p>
      </dgm:t>
    </dgm:pt>
    <dgm:pt modelId="{8AD1E528-A052-4F24-903B-72383FD21DE6}" type="sibTrans" cxnId="{E46848FC-D997-4FA8-A406-62FB0E42720E}">
      <dgm:prSet/>
      <dgm:spPr/>
      <dgm:t>
        <a:bodyPr/>
        <a:lstStyle/>
        <a:p>
          <a:endParaRPr kumimoji="1" lang="ja-JP" altLang="en-US"/>
        </a:p>
      </dgm:t>
    </dgm:pt>
    <dgm:pt modelId="{04B1B882-EC55-4577-A6FC-F308B6026AB5}">
      <dgm:prSet/>
      <dgm:spPr/>
      <dgm:t>
        <a:bodyPr/>
        <a:lstStyle/>
        <a:p>
          <a:r>
            <a:rPr lang="ja-JP" altLang="en-US" b="0" i="0">
              <a:effectLst/>
              <a:latin typeface="Noto Sans JP"/>
            </a:rPr>
            <a:t>民間を含む複数の手続き・サービスをワンストップで実現</a:t>
          </a:r>
        </a:p>
      </dgm:t>
    </dgm:pt>
    <dgm:pt modelId="{97EF2488-B22B-4076-A3F0-A6A8626CEBC2}" type="parTrans" cxnId="{787DC398-E9CE-4679-9E78-7E4CF8CF0ED9}">
      <dgm:prSet/>
      <dgm:spPr/>
      <dgm:t>
        <a:bodyPr/>
        <a:lstStyle/>
        <a:p>
          <a:endParaRPr kumimoji="1" lang="ja-JP" altLang="en-US"/>
        </a:p>
      </dgm:t>
    </dgm:pt>
    <dgm:pt modelId="{BC810F20-1FAC-4BB2-A30F-D278D69A4AF2}" type="sibTrans" cxnId="{787DC398-E9CE-4679-9E78-7E4CF8CF0ED9}">
      <dgm:prSet/>
      <dgm:spPr/>
      <dgm:t>
        <a:bodyPr/>
        <a:lstStyle/>
        <a:p>
          <a:endParaRPr kumimoji="1" lang="ja-JP" altLang="en-US"/>
        </a:p>
      </dgm:t>
    </dgm:pt>
    <dgm:pt modelId="{9DDB1A44-8FF1-4360-A066-8B7E2A0A7982}">
      <dgm:prSet phldrT="[テキスト]"/>
      <dgm:spPr>
        <a:solidFill>
          <a:srgbClr val="F19DAB"/>
        </a:solidFill>
      </dgm:spPr>
      <dgm:t>
        <a:bodyPr/>
        <a:lstStyle/>
        <a:p>
          <a:r>
            <a:rPr lang="ja-JP" altLang="en-US" b="0" i="0">
              <a:effectLst/>
              <a:latin typeface="Noto Sans JP"/>
            </a:rPr>
            <a:t>デジタルファースト</a:t>
          </a:r>
          <a:endParaRPr kumimoji="1" lang="ja-JP" altLang="en-US"/>
        </a:p>
      </dgm:t>
    </dgm:pt>
    <dgm:pt modelId="{EC044274-6ACD-4F74-941C-D709E0F52FD8}" type="parTrans" cxnId="{0267AEC2-9795-4C08-B5B9-D5C9B6847D78}">
      <dgm:prSet/>
      <dgm:spPr/>
      <dgm:t>
        <a:bodyPr/>
        <a:lstStyle/>
        <a:p>
          <a:endParaRPr kumimoji="1" lang="ja-JP" altLang="en-US"/>
        </a:p>
      </dgm:t>
    </dgm:pt>
    <dgm:pt modelId="{E86ACE91-7900-48D4-A1D8-9D56569478B8}" type="sibTrans" cxnId="{0267AEC2-9795-4C08-B5B9-D5C9B6847D78}">
      <dgm:prSet/>
      <dgm:spPr/>
      <dgm:t>
        <a:bodyPr/>
        <a:lstStyle/>
        <a:p>
          <a:endParaRPr kumimoji="1" lang="ja-JP" altLang="en-US"/>
        </a:p>
      </dgm:t>
    </dgm:pt>
    <dgm:pt modelId="{56F606DD-0A88-4862-B4CE-7DD54AA871E1}" type="pres">
      <dgm:prSet presAssocID="{09D89875-7DFB-49FA-996D-0EAC5EB17A15}" presName="linear" presStyleCnt="0">
        <dgm:presLayoutVars>
          <dgm:animLvl val="lvl"/>
          <dgm:resizeHandles val="exact"/>
        </dgm:presLayoutVars>
      </dgm:prSet>
      <dgm:spPr/>
    </dgm:pt>
    <dgm:pt modelId="{525692EB-006E-424A-A45E-AAC7A7F0F6CC}" type="pres">
      <dgm:prSet presAssocID="{9DDB1A44-8FF1-4360-A066-8B7E2A0A7982}" presName="parentText" presStyleLbl="node1" presStyleIdx="0" presStyleCnt="3" custLinFactNeighborX="533" custLinFactNeighborY="-18339">
        <dgm:presLayoutVars>
          <dgm:chMax val="0"/>
          <dgm:bulletEnabled val="1"/>
        </dgm:presLayoutVars>
      </dgm:prSet>
      <dgm:spPr/>
    </dgm:pt>
    <dgm:pt modelId="{E431A51C-20B7-41BA-B86E-650B66B36F04}" type="pres">
      <dgm:prSet presAssocID="{9DDB1A44-8FF1-4360-A066-8B7E2A0A7982}" presName="childText" presStyleLbl="revTx" presStyleIdx="0" presStyleCnt="3">
        <dgm:presLayoutVars>
          <dgm:bulletEnabled val="1"/>
        </dgm:presLayoutVars>
      </dgm:prSet>
      <dgm:spPr/>
    </dgm:pt>
    <dgm:pt modelId="{0AD25F7B-7B7F-4DBE-853D-735880535BA0}" type="pres">
      <dgm:prSet presAssocID="{0D1E8CFE-57FE-4D24-8B1D-AE7397FE8F43}" presName="parentText" presStyleLbl="node1" presStyleIdx="1" presStyleCnt="3" custLinFactNeighborY="12632">
        <dgm:presLayoutVars>
          <dgm:chMax val="0"/>
          <dgm:bulletEnabled val="1"/>
        </dgm:presLayoutVars>
      </dgm:prSet>
      <dgm:spPr/>
    </dgm:pt>
    <dgm:pt modelId="{2908DA03-66FB-4C75-BC0F-93053CDD446B}" type="pres">
      <dgm:prSet presAssocID="{0D1E8CFE-57FE-4D24-8B1D-AE7397FE8F43}" presName="childText" presStyleLbl="revTx" presStyleIdx="1" presStyleCnt="3">
        <dgm:presLayoutVars>
          <dgm:bulletEnabled val="1"/>
        </dgm:presLayoutVars>
      </dgm:prSet>
      <dgm:spPr/>
    </dgm:pt>
    <dgm:pt modelId="{85A065B1-0394-455A-83FC-1B6C8945B944}" type="pres">
      <dgm:prSet presAssocID="{FA3C50D6-3F71-4108-AE6B-04EF0F957FAD}" presName="parentText" presStyleLbl="node1" presStyleIdx="2" presStyleCnt="3" custLinFactNeighborX="-5614" custLinFactNeighborY="10333">
        <dgm:presLayoutVars>
          <dgm:chMax val="0"/>
          <dgm:bulletEnabled val="1"/>
        </dgm:presLayoutVars>
      </dgm:prSet>
      <dgm:spPr/>
    </dgm:pt>
    <dgm:pt modelId="{9184FAFB-9D46-4DCF-8408-2C02ACF8A274}" type="pres">
      <dgm:prSet presAssocID="{FA3C50D6-3F71-4108-AE6B-04EF0F957FAD}" presName="childText" presStyleLbl="revTx" presStyleIdx="2" presStyleCnt="3">
        <dgm:presLayoutVars>
          <dgm:bulletEnabled val="1"/>
        </dgm:presLayoutVars>
      </dgm:prSet>
      <dgm:spPr/>
    </dgm:pt>
  </dgm:ptLst>
  <dgm:cxnLst>
    <dgm:cxn modelId="{AB79DA23-98D5-48B8-A54E-2F2D92FD8486}" type="presOf" srcId="{79ACCAAE-CA24-4E32-82B1-F4C8617418B9}" destId="{E431A51C-20B7-41BA-B86E-650B66B36F04}" srcOrd="0" destOrd="0" presId="urn:microsoft.com/office/officeart/2005/8/layout/vList2"/>
    <dgm:cxn modelId="{D85E5D2A-E05E-4649-A877-4A6BEFD5BF27}" type="presOf" srcId="{09D89875-7DFB-49FA-996D-0EAC5EB17A15}" destId="{56F606DD-0A88-4862-B4CE-7DD54AA871E1}" srcOrd="0" destOrd="0" presId="urn:microsoft.com/office/officeart/2005/8/layout/vList2"/>
    <dgm:cxn modelId="{8827962B-D48B-4B8A-9D35-DDF14CEC4FC1}" type="presOf" srcId="{0D1E8CFE-57FE-4D24-8B1D-AE7397FE8F43}" destId="{0AD25F7B-7B7F-4DBE-853D-735880535BA0}" srcOrd="0" destOrd="0" presId="urn:microsoft.com/office/officeart/2005/8/layout/vList2"/>
    <dgm:cxn modelId="{A932E93B-A73A-494C-BA9F-6FC6AF3A72D3}" srcId="{09D89875-7DFB-49FA-996D-0EAC5EB17A15}" destId="{FA3C50D6-3F71-4108-AE6B-04EF0F957FAD}" srcOrd="2" destOrd="0" parTransId="{DB74B85A-C4BF-4E44-86E4-FB284BCC6CD8}" sibTransId="{D75228CD-29E9-4CAB-B720-49BB3F59E912}"/>
    <dgm:cxn modelId="{4EEEDE6B-B791-4F8E-9D35-416AD0AE8B09}" type="presOf" srcId="{04B1B882-EC55-4577-A6FC-F308B6026AB5}" destId="{9184FAFB-9D46-4DCF-8408-2C02ACF8A274}" srcOrd="0" destOrd="0" presId="urn:microsoft.com/office/officeart/2005/8/layout/vList2"/>
    <dgm:cxn modelId="{946C5493-691F-43C2-8509-B56130ECABC6}" srcId="{09D89875-7DFB-49FA-996D-0EAC5EB17A15}" destId="{0D1E8CFE-57FE-4D24-8B1D-AE7397FE8F43}" srcOrd="1" destOrd="0" parTransId="{D82A5777-3FFB-4050-A8A0-CA791C7E8BE1}" sibTransId="{912A1886-8F03-451C-8A0C-04154646D714}"/>
    <dgm:cxn modelId="{2262A898-B976-4CE7-B2DE-C8132E25DCCC}" srcId="{9DDB1A44-8FF1-4360-A066-8B7E2A0A7982}" destId="{79ACCAAE-CA24-4E32-82B1-F4C8617418B9}" srcOrd="0" destOrd="0" parTransId="{94BD3E53-5E71-41EA-B8AE-5B4E82528341}" sibTransId="{8A3A5FDC-D1AA-4848-A97F-A10560160CD5}"/>
    <dgm:cxn modelId="{787DC398-E9CE-4679-9E78-7E4CF8CF0ED9}" srcId="{FA3C50D6-3F71-4108-AE6B-04EF0F957FAD}" destId="{04B1B882-EC55-4577-A6FC-F308B6026AB5}" srcOrd="0" destOrd="0" parTransId="{97EF2488-B22B-4076-A3F0-A6A8626CEBC2}" sibTransId="{BC810F20-1FAC-4BB2-A30F-D278D69A4AF2}"/>
    <dgm:cxn modelId="{3385C99D-2317-465D-804B-DB30D4CD1D66}" type="presOf" srcId="{C87A0137-F3D9-4953-B861-18BA73FE9D9A}" destId="{2908DA03-66FB-4C75-BC0F-93053CDD446B}" srcOrd="0" destOrd="0" presId="urn:microsoft.com/office/officeart/2005/8/layout/vList2"/>
    <dgm:cxn modelId="{0DCC80AD-1885-4969-B070-8A669844EA3C}" type="presOf" srcId="{9DDB1A44-8FF1-4360-A066-8B7E2A0A7982}" destId="{525692EB-006E-424A-A45E-AAC7A7F0F6CC}" srcOrd="0" destOrd="0" presId="urn:microsoft.com/office/officeart/2005/8/layout/vList2"/>
    <dgm:cxn modelId="{0267AEC2-9795-4C08-B5B9-D5C9B6847D78}" srcId="{09D89875-7DFB-49FA-996D-0EAC5EB17A15}" destId="{9DDB1A44-8FF1-4360-A066-8B7E2A0A7982}" srcOrd="0" destOrd="0" parTransId="{EC044274-6ACD-4F74-941C-D709E0F52FD8}" sibTransId="{E86ACE91-7900-48D4-A1D8-9D56569478B8}"/>
    <dgm:cxn modelId="{DE46F2F0-295C-490C-ACFB-81D6C2703EB7}" type="presOf" srcId="{FA3C50D6-3F71-4108-AE6B-04EF0F957FAD}" destId="{85A065B1-0394-455A-83FC-1B6C8945B944}" srcOrd="0" destOrd="0" presId="urn:microsoft.com/office/officeart/2005/8/layout/vList2"/>
    <dgm:cxn modelId="{E46848FC-D997-4FA8-A406-62FB0E42720E}" srcId="{0D1E8CFE-57FE-4D24-8B1D-AE7397FE8F43}" destId="{C87A0137-F3D9-4953-B861-18BA73FE9D9A}" srcOrd="0" destOrd="0" parTransId="{EC282000-1FDA-4585-B282-B05AB1F02633}" sibTransId="{8AD1E528-A052-4F24-903B-72383FD21DE6}"/>
    <dgm:cxn modelId="{341785EC-3DC3-4D05-8451-B6B525B60583}" type="presParOf" srcId="{56F606DD-0A88-4862-B4CE-7DD54AA871E1}" destId="{525692EB-006E-424A-A45E-AAC7A7F0F6CC}" srcOrd="0" destOrd="0" presId="urn:microsoft.com/office/officeart/2005/8/layout/vList2"/>
    <dgm:cxn modelId="{BCAC007E-2ACD-42CE-8728-F863D7576505}" type="presParOf" srcId="{56F606DD-0A88-4862-B4CE-7DD54AA871E1}" destId="{E431A51C-20B7-41BA-B86E-650B66B36F04}" srcOrd="1" destOrd="0" presId="urn:microsoft.com/office/officeart/2005/8/layout/vList2"/>
    <dgm:cxn modelId="{43D65CE5-7278-43D9-A4C3-F468CC0D2C1C}" type="presParOf" srcId="{56F606DD-0A88-4862-B4CE-7DD54AA871E1}" destId="{0AD25F7B-7B7F-4DBE-853D-735880535BA0}" srcOrd="2" destOrd="0" presId="urn:microsoft.com/office/officeart/2005/8/layout/vList2"/>
    <dgm:cxn modelId="{1FA0E4B6-4C2D-498F-BDF2-AD9E35AF071B}" type="presParOf" srcId="{56F606DD-0A88-4862-B4CE-7DD54AA871E1}" destId="{2908DA03-66FB-4C75-BC0F-93053CDD446B}" srcOrd="3" destOrd="0" presId="urn:microsoft.com/office/officeart/2005/8/layout/vList2"/>
    <dgm:cxn modelId="{93DC6D42-270D-430F-A4CD-A040BCFA5148}" type="presParOf" srcId="{56F606DD-0A88-4862-B4CE-7DD54AA871E1}" destId="{85A065B1-0394-455A-83FC-1B6C8945B944}" srcOrd="4" destOrd="0" presId="urn:microsoft.com/office/officeart/2005/8/layout/vList2"/>
    <dgm:cxn modelId="{9613CCDE-9E70-4BED-A2E3-07FE2B8C173C}" type="presParOf" srcId="{56F606DD-0A88-4862-B4CE-7DD54AA871E1}" destId="{9184FAFB-9D46-4DCF-8408-2C02ACF8A274}" srcOrd="5"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692EB-006E-424A-A45E-AAC7A7F0F6CC}">
      <dsp:nvSpPr>
        <dsp:cNvPr id="0" name=""/>
        <dsp:cNvSpPr/>
      </dsp:nvSpPr>
      <dsp:spPr>
        <a:xfrm>
          <a:off x="0" y="77694"/>
          <a:ext cx="3271949" cy="403064"/>
        </a:xfrm>
        <a:prstGeom prst="roundRect">
          <a:avLst/>
        </a:prstGeom>
        <a:solidFill>
          <a:srgbClr val="F19DAB"/>
        </a:solidFill>
        <a:ln>
          <a:noFill/>
        </a:ln>
        <a:effectLst/>
        <a:scene3d>
          <a:camera prst="isometricOffAxis2Left" zoom="95000">
            <a:rot lat="600000" lon="156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ja-JP" altLang="en-US" sz="1300" b="0" i="0" kern="1200">
              <a:effectLst/>
              <a:latin typeface="Noto Sans JP"/>
            </a:rPr>
            <a:t>デジタルファースト</a:t>
          </a:r>
          <a:endParaRPr kumimoji="1" lang="ja-JP" altLang="en-US" sz="1300" kern="1200"/>
        </a:p>
      </dsp:txBody>
      <dsp:txXfrm>
        <a:off x="19676" y="97370"/>
        <a:ext cx="3232597" cy="363712"/>
      </dsp:txXfrm>
    </dsp:sp>
    <dsp:sp modelId="{E431A51C-20B7-41BA-B86E-650B66B36F04}">
      <dsp:nvSpPr>
        <dsp:cNvPr id="0" name=""/>
        <dsp:cNvSpPr/>
      </dsp:nvSpPr>
      <dsp:spPr>
        <a:xfrm>
          <a:off x="0" y="525175"/>
          <a:ext cx="3271949" cy="242190"/>
        </a:xfrm>
        <a:prstGeom prst="rect">
          <a:avLst/>
        </a:prstGeom>
        <a:noFill/>
        <a:ln>
          <a:noFill/>
        </a:ln>
        <a:effectLst/>
        <a:scene3d>
          <a:camera prst="isometricOffAxis2Left" zoom="95000">
            <a:rot lat="600000" lon="1560000" rev="0"/>
          </a:camera>
          <a:lightRig rig="flat" dir="t"/>
        </a:scene3d>
      </dsp:spPr>
      <dsp:style>
        <a:lnRef idx="0">
          <a:scrgbClr r="0" g="0" b="0"/>
        </a:lnRef>
        <a:fillRef idx="0">
          <a:scrgbClr r="0" g="0" b="0"/>
        </a:fillRef>
        <a:effectRef idx="0">
          <a:scrgbClr r="0" g="0" b="0"/>
        </a:effectRef>
        <a:fontRef idx="minor"/>
      </dsp:style>
      <dsp:txBody>
        <a:bodyPr spcFirstLastPara="0" vert="horz" wrap="square" lIns="103884" tIns="16510" rIns="92456" bIns="16510" numCol="1" spcCol="1270" anchor="t" anchorCtr="0">
          <a:noAutofit/>
        </a:bodyPr>
        <a:lstStyle/>
        <a:p>
          <a:pPr marL="57150" lvl="1" indent="-57150" algn="l" defTabSz="444500">
            <a:lnSpc>
              <a:spcPct val="90000"/>
            </a:lnSpc>
            <a:spcBef>
              <a:spcPct val="0"/>
            </a:spcBef>
            <a:spcAft>
              <a:spcPct val="20000"/>
            </a:spcAft>
            <a:buChar char="•"/>
          </a:pPr>
          <a:r>
            <a:rPr lang="ja-JP" altLang="en-US" sz="1000" b="0" i="0" kern="1200">
              <a:effectLst/>
              <a:latin typeface="Noto Sans JP"/>
            </a:rPr>
            <a:t>個々の手続・サービスが一貫してデジタルで完結</a:t>
          </a:r>
          <a:endParaRPr kumimoji="1" lang="ja-JP" altLang="en-US" sz="1000" kern="1200"/>
        </a:p>
      </dsp:txBody>
      <dsp:txXfrm>
        <a:off x="0" y="525175"/>
        <a:ext cx="3271949" cy="242190"/>
      </dsp:txXfrm>
    </dsp:sp>
    <dsp:sp modelId="{0AD25F7B-7B7F-4DBE-853D-735880535BA0}">
      <dsp:nvSpPr>
        <dsp:cNvPr id="0" name=""/>
        <dsp:cNvSpPr/>
      </dsp:nvSpPr>
      <dsp:spPr>
        <a:xfrm>
          <a:off x="0" y="797958"/>
          <a:ext cx="3271949" cy="403064"/>
        </a:xfrm>
        <a:prstGeom prst="roundRect">
          <a:avLst/>
        </a:prstGeom>
        <a:solidFill>
          <a:srgbClr val="F19DAB"/>
        </a:solidFill>
        <a:ln>
          <a:noFill/>
        </a:ln>
        <a:effectLst/>
        <a:scene3d>
          <a:camera prst="isometricOffAxis2Left" zoom="95000">
            <a:rot lat="600000" lon="156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ja-JP" altLang="en-US" sz="1300" b="0" i="0" kern="1200">
              <a:effectLst/>
              <a:latin typeface="Noto Sans JP"/>
            </a:rPr>
            <a:t>ワンスオンリー</a:t>
          </a:r>
        </a:p>
      </dsp:txBody>
      <dsp:txXfrm>
        <a:off x="19676" y="817634"/>
        <a:ext cx="3232597" cy="363712"/>
      </dsp:txXfrm>
    </dsp:sp>
    <dsp:sp modelId="{2908DA03-66FB-4C75-BC0F-93053CDD446B}">
      <dsp:nvSpPr>
        <dsp:cNvPr id="0" name=""/>
        <dsp:cNvSpPr/>
      </dsp:nvSpPr>
      <dsp:spPr>
        <a:xfrm>
          <a:off x="0" y="1170430"/>
          <a:ext cx="3271949" cy="242190"/>
        </a:xfrm>
        <a:prstGeom prst="rect">
          <a:avLst/>
        </a:prstGeom>
        <a:noFill/>
        <a:ln>
          <a:noFill/>
        </a:ln>
        <a:effectLst/>
        <a:scene3d>
          <a:camera prst="isometricOffAxis2Left" zoom="95000">
            <a:rot lat="600000" lon="1560000" rev="0"/>
          </a:camera>
          <a:lightRig rig="flat" dir="t"/>
        </a:scene3d>
      </dsp:spPr>
      <dsp:style>
        <a:lnRef idx="0">
          <a:scrgbClr r="0" g="0" b="0"/>
        </a:lnRef>
        <a:fillRef idx="0">
          <a:scrgbClr r="0" g="0" b="0"/>
        </a:fillRef>
        <a:effectRef idx="0">
          <a:scrgbClr r="0" g="0" b="0"/>
        </a:effectRef>
        <a:fontRef idx="minor"/>
      </dsp:style>
      <dsp:txBody>
        <a:bodyPr spcFirstLastPara="0" vert="horz" wrap="square" lIns="103884" tIns="16510" rIns="92456" bIns="16510" numCol="1" spcCol="1270" anchor="t" anchorCtr="0">
          <a:noAutofit/>
        </a:bodyPr>
        <a:lstStyle/>
        <a:p>
          <a:pPr marL="57150" lvl="1" indent="-57150" algn="l" defTabSz="444500">
            <a:lnSpc>
              <a:spcPct val="90000"/>
            </a:lnSpc>
            <a:spcBef>
              <a:spcPct val="0"/>
            </a:spcBef>
            <a:spcAft>
              <a:spcPct val="20000"/>
            </a:spcAft>
            <a:buChar char="•"/>
          </a:pPr>
          <a:r>
            <a:rPr lang="ja-JP" altLang="en-US" sz="1000" b="0" i="0" kern="1200">
              <a:effectLst/>
              <a:latin typeface="Noto Sans JP"/>
            </a:rPr>
            <a:t>一度提出した情報は二度提出が不要</a:t>
          </a:r>
        </a:p>
      </dsp:txBody>
      <dsp:txXfrm>
        <a:off x="0" y="1170430"/>
        <a:ext cx="3271949" cy="242190"/>
      </dsp:txXfrm>
    </dsp:sp>
    <dsp:sp modelId="{85A065B1-0394-455A-83FC-1B6C8945B944}">
      <dsp:nvSpPr>
        <dsp:cNvPr id="0" name=""/>
        <dsp:cNvSpPr/>
      </dsp:nvSpPr>
      <dsp:spPr>
        <a:xfrm>
          <a:off x="0" y="1437645"/>
          <a:ext cx="3271949" cy="403064"/>
        </a:xfrm>
        <a:prstGeom prst="roundRect">
          <a:avLst/>
        </a:prstGeom>
        <a:solidFill>
          <a:srgbClr val="F19DAB"/>
        </a:solidFill>
        <a:ln>
          <a:noFill/>
        </a:ln>
        <a:effectLst/>
        <a:scene3d>
          <a:camera prst="isometricOffAxis2Left" zoom="95000">
            <a:rot lat="600000" lon="1560000" rev="0"/>
          </a:camera>
          <a:lightRig rig="flat" dir="t"/>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ja-JP" altLang="en-US" sz="1300" b="0" i="0" kern="1200">
              <a:effectLst/>
              <a:latin typeface="Noto Sans JP"/>
            </a:rPr>
            <a:t>コネクテッド・ワンストップ</a:t>
          </a:r>
        </a:p>
      </dsp:txBody>
      <dsp:txXfrm>
        <a:off x="19676" y="1457321"/>
        <a:ext cx="3232597" cy="363712"/>
      </dsp:txXfrm>
    </dsp:sp>
    <dsp:sp modelId="{9184FAFB-9D46-4DCF-8408-2C02ACF8A274}">
      <dsp:nvSpPr>
        <dsp:cNvPr id="0" name=""/>
        <dsp:cNvSpPr/>
      </dsp:nvSpPr>
      <dsp:spPr>
        <a:xfrm>
          <a:off x="0" y="1815685"/>
          <a:ext cx="3271949" cy="242190"/>
        </a:xfrm>
        <a:prstGeom prst="rect">
          <a:avLst/>
        </a:prstGeom>
        <a:noFill/>
        <a:ln>
          <a:noFill/>
        </a:ln>
        <a:effectLst/>
        <a:scene3d>
          <a:camera prst="isometricOffAxis2Left" zoom="95000">
            <a:rot lat="600000" lon="1560000" rev="0"/>
          </a:camera>
          <a:lightRig rig="flat" dir="t"/>
        </a:scene3d>
      </dsp:spPr>
      <dsp:style>
        <a:lnRef idx="0">
          <a:scrgbClr r="0" g="0" b="0"/>
        </a:lnRef>
        <a:fillRef idx="0">
          <a:scrgbClr r="0" g="0" b="0"/>
        </a:fillRef>
        <a:effectRef idx="0">
          <a:scrgbClr r="0" g="0" b="0"/>
        </a:effectRef>
        <a:fontRef idx="minor"/>
      </dsp:style>
      <dsp:txBody>
        <a:bodyPr spcFirstLastPara="0" vert="horz" wrap="square" lIns="103884" tIns="16510" rIns="92456" bIns="16510" numCol="1" spcCol="1270" anchor="t" anchorCtr="0">
          <a:noAutofit/>
        </a:bodyPr>
        <a:lstStyle/>
        <a:p>
          <a:pPr marL="57150" lvl="1" indent="-57150" algn="l" defTabSz="444500">
            <a:lnSpc>
              <a:spcPct val="90000"/>
            </a:lnSpc>
            <a:spcBef>
              <a:spcPct val="0"/>
            </a:spcBef>
            <a:spcAft>
              <a:spcPct val="20000"/>
            </a:spcAft>
            <a:buChar char="•"/>
          </a:pPr>
          <a:r>
            <a:rPr lang="ja-JP" altLang="en-US" sz="1000" b="0" i="0" kern="1200">
              <a:effectLst/>
              <a:latin typeface="Noto Sans JP"/>
            </a:rPr>
            <a:t>民間を含む複数の手続き・サービスをワンストップで実現</a:t>
          </a:r>
        </a:p>
      </dsp:txBody>
      <dsp:txXfrm>
        <a:off x="0" y="1815685"/>
        <a:ext cx="3271949" cy="2421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DBE8B1AA-B12A-47B0-9000-D7ECA6119BC4}"/>
              </a:ext>
            </a:extLst>
          </p:cNvPr>
          <p:cNvSpPr>
            <a:spLocks noGrp="1"/>
          </p:cNvSpPr>
          <p:nvPr>
            <p:ph type="hdr" sz="quarter"/>
          </p:nvPr>
        </p:nvSpPr>
        <p:spPr>
          <a:xfrm>
            <a:off x="1" y="6"/>
            <a:ext cx="3078428" cy="513508"/>
          </a:xfrm>
          <a:prstGeom prst="rect">
            <a:avLst/>
          </a:prstGeom>
        </p:spPr>
        <p:txBody>
          <a:bodyPr vert="horz" lIns="94610" tIns="47304" rIns="94610" bIns="47304" rtlCol="0"/>
          <a:lstStyle>
            <a:lvl1pPr algn="l">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F265C4DF-F2CF-43E1-93F1-959521ECD863}"/>
              </a:ext>
            </a:extLst>
          </p:cNvPr>
          <p:cNvSpPr>
            <a:spLocks noGrp="1"/>
          </p:cNvSpPr>
          <p:nvPr>
            <p:ph type="ftr" sz="quarter" idx="2"/>
          </p:nvPr>
        </p:nvSpPr>
        <p:spPr>
          <a:xfrm>
            <a:off x="1" y="9721107"/>
            <a:ext cx="3078428" cy="513507"/>
          </a:xfrm>
          <a:prstGeom prst="rect">
            <a:avLst/>
          </a:prstGeom>
        </p:spPr>
        <p:txBody>
          <a:bodyPr vert="horz" lIns="94610" tIns="47304" rIns="94610" bIns="47304"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D28E1DD-6B95-4530-BE9D-CE521AA4794A}"/>
              </a:ext>
            </a:extLst>
          </p:cNvPr>
          <p:cNvSpPr>
            <a:spLocks noGrp="1"/>
          </p:cNvSpPr>
          <p:nvPr>
            <p:ph type="sldNum" sz="quarter" idx="3"/>
          </p:nvPr>
        </p:nvSpPr>
        <p:spPr>
          <a:xfrm>
            <a:off x="4023993" y="9721107"/>
            <a:ext cx="3078428" cy="513507"/>
          </a:xfrm>
          <a:prstGeom prst="rect">
            <a:avLst/>
          </a:prstGeom>
        </p:spPr>
        <p:txBody>
          <a:bodyPr vert="horz" lIns="94610" tIns="47304" rIns="94610" bIns="47304" rtlCol="0" anchor="b"/>
          <a:lstStyle>
            <a:lvl1pPr algn="r">
              <a:defRPr sz="1200"/>
            </a:lvl1pPr>
          </a:lstStyle>
          <a:p>
            <a:fld id="{DC2D7C74-35A7-4B32-BB9D-74D742E7B498}" type="slidenum">
              <a:rPr kumimoji="1" lang="ja-JP" altLang="en-US" smtClean="0"/>
              <a:t>‹#›</a:t>
            </a:fld>
            <a:endParaRPr kumimoji="1" lang="ja-JP" altLang="en-US"/>
          </a:p>
        </p:txBody>
      </p:sp>
    </p:spTree>
    <p:extLst>
      <p:ext uri="{BB962C8B-B14F-4D97-AF65-F5344CB8AC3E}">
        <p14:creationId xmlns:p14="http://schemas.microsoft.com/office/powerpoint/2010/main" val="7319380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78428" cy="513508"/>
          </a:xfrm>
          <a:prstGeom prst="rect">
            <a:avLst/>
          </a:prstGeom>
        </p:spPr>
        <p:txBody>
          <a:bodyPr vert="horz" lIns="94610" tIns="47304" rIns="94610" bIns="47304" rtlCol="0"/>
          <a:lstStyle>
            <a:lvl1pPr algn="l">
              <a:defRPr sz="1200">
                <a:latin typeface="Graphik" panose="020B0503030202060203" pitchFamily="34" charset="0"/>
              </a:defRPr>
            </a:lvl1pPr>
          </a:lstStyle>
          <a:p>
            <a:endParaRPr lang="en-US"/>
          </a:p>
        </p:txBody>
      </p:sp>
      <p:sp>
        <p:nvSpPr>
          <p:cNvPr id="3" name="Date Placeholder 2"/>
          <p:cNvSpPr>
            <a:spLocks noGrp="1"/>
          </p:cNvSpPr>
          <p:nvPr>
            <p:ph type="dt" idx="1"/>
          </p:nvPr>
        </p:nvSpPr>
        <p:spPr>
          <a:xfrm>
            <a:off x="4023993" y="6"/>
            <a:ext cx="3078428" cy="513508"/>
          </a:xfrm>
          <a:prstGeom prst="rect">
            <a:avLst/>
          </a:prstGeom>
        </p:spPr>
        <p:txBody>
          <a:bodyPr vert="horz" lIns="94610" tIns="47304" rIns="94610" bIns="47304" rtlCol="0"/>
          <a:lstStyle>
            <a:lvl1pPr algn="r">
              <a:defRPr sz="1200">
                <a:latin typeface="Graphik" panose="020B0503030202060203" pitchFamily="34" charset="0"/>
              </a:defRPr>
            </a:lvl1pPr>
          </a:lstStyle>
          <a:p>
            <a:fld id="{1DE7078C-3525-4C9B-BF62-C9FD13B9A875}" type="datetimeFigureOut">
              <a:rPr lang="en-US" smtClean="0"/>
              <a:pPr/>
              <a:t>3/28/2024</a:t>
            </a:fld>
            <a:endParaRPr lang="en-US"/>
          </a:p>
        </p:txBody>
      </p:sp>
      <p:sp>
        <p:nvSpPr>
          <p:cNvPr id="4" name="Slide Image Placeholder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4610" tIns="47304" rIns="94610" bIns="47304" rtlCol="0" anchor="ctr"/>
          <a:lstStyle/>
          <a:p>
            <a:endParaRPr lang="en-US"/>
          </a:p>
        </p:txBody>
      </p:sp>
      <p:sp>
        <p:nvSpPr>
          <p:cNvPr id="5" name="Notes Placeholder 4"/>
          <p:cNvSpPr>
            <a:spLocks noGrp="1"/>
          </p:cNvSpPr>
          <p:nvPr>
            <p:ph type="body" sz="quarter" idx="3"/>
          </p:nvPr>
        </p:nvSpPr>
        <p:spPr>
          <a:xfrm>
            <a:off x="710407" y="4925412"/>
            <a:ext cx="5683250" cy="4029879"/>
          </a:xfrm>
          <a:prstGeom prst="rect">
            <a:avLst/>
          </a:prstGeom>
        </p:spPr>
        <p:txBody>
          <a:bodyPr vert="horz" lIns="94610" tIns="47304" rIns="94610" bIns="473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8428" cy="513507"/>
          </a:xfrm>
          <a:prstGeom prst="rect">
            <a:avLst/>
          </a:prstGeom>
        </p:spPr>
        <p:txBody>
          <a:bodyPr vert="horz" lIns="94610" tIns="47304" rIns="94610" bIns="47304" rtlCol="0" anchor="b"/>
          <a:lstStyle>
            <a:lvl1pPr algn="l">
              <a:defRPr sz="1200">
                <a:latin typeface="Graphik" panose="020B0503030202060203" pitchFamily="34" charset="0"/>
              </a:defRPr>
            </a:lvl1pPr>
          </a:lstStyle>
          <a:p>
            <a:endParaRPr lang="en-US"/>
          </a:p>
        </p:txBody>
      </p:sp>
      <p:sp>
        <p:nvSpPr>
          <p:cNvPr id="7" name="Slide Number Placeholder 6"/>
          <p:cNvSpPr>
            <a:spLocks noGrp="1"/>
          </p:cNvSpPr>
          <p:nvPr>
            <p:ph type="sldNum" sz="quarter" idx="5"/>
          </p:nvPr>
        </p:nvSpPr>
        <p:spPr>
          <a:xfrm>
            <a:off x="4023993" y="9721107"/>
            <a:ext cx="3078428" cy="513507"/>
          </a:xfrm>
          <a:prstGeom prst="rect">
            <a:avLst/>
          </a:prstGeom>
        </p:spPr>
        <p:txBody>
          <a:bodyPr vert="horz" lIns="94610" tIns="47304" rIns="94610" bIns="47304" rtlCol="0" anchor="b"/>
          <a:lstStyle>
            <a:lvl1pPr algn="r">
              <a:defRPr sz="1200">
                <a:latin typeface="Graphik" panose="020B0503030202060203" pitchFamily="34" charset="0"/>
              </a:defRPr>
            </a:lvl1pPr>
          </a:lstStyle>
          <a:p>
            <a:fld id="{436E8A87-18DA-4CCE-A8C2-BDBC489258C6}" type="slidenum">
              <a:rPr lang="en-US" smtClean="0"/>
              <a:pPr/>
              <a:t>‹#›</a:t>
            </a:fld>
            <a:endParaRPr lang="en-US"/>
          </a:p>
        </p:txBody>
      </p:sp>
    </p:spTree>
    <p:extLst>
      <p:ext uri="{BB962C8B-B14F-4D97-AF65-F5344CB8AC3E}">
        <p14:creationId xmlns:p14="http://schemas.microsoft.com/office/powerpoint/2010/main" val="6673849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Graphik" panose="020B050303020206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5802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92983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97415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2816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8365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751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8647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7381E5-EFD0-4800-8387-3352CEA83B29}"/>
              </a:ext>
            </a:extLst>
          </p:cNvPr>
          <p:cNvSpPr>
            <a:spLocks noGrp="1"/>
          </p:cNvSpPr>
          <p:nvPr>
            <p:ph type="ctrTitle"/>
          </p:nvPr>
        </p:nvSpPr>
        <p:spPr>
          <a:xfrm>
            <a:off x="1238250" y="1122363"/>
            <a:ext cx="7429500" cy="2387600"/>
          </a:xfrm>
          <a:prstGeom prst="rect">
            <a:avLst/>
          </a:prstGeom>
        </p:spPr>
        <p:txBody>
          <a:bodyPr anchor="b"/>
          <a:lstStyle>
            <a:lvl1pPr algn="ctr">
              <a:defRPr sz="6000"/>
            </a:lvl1pPr>
          </a:lstStyle>
          <a:p>
            <a:r>
              <a:rPr kumimoji="1" lang="ja-JP" altLang="en-US"/>
              <a:t>マスター タイトルの書式設定</a:t>
            </a:r>
            <a:endParaRPr kumimoji="1" lang="en-GB"/>
          </a:p>
        </p:txBody>
      </p:sp>
      <p:sp>
        <p:nvSpPr>
          <p:cNvPr id="3" name="字幕 2">
            <a:extLst>
              <a:ext uri="{FF2B5EF4-FFF2-40B4-BE49-F238E27FC236}">
                <a16:creationId xmlns:a16="http://schemas.microsoft.com/office/drawing/2014/main" id="{16BC4F87-8A67-40A9-BB41-D99AF418F3CB}"/>
              </a:ext>
            </a:extLst>
          </p:cNvPr>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4" name="日付プレースホルダー 3">
            <a:extLst>
              <a:ext uri="{FF2B5EF4-FFF2-40B4-BE49-F238E27FC236}">
                <a16:creationId xmlns:a16="http://schemas.microsoft.com/office/drawing/2014/main" id="{0DFA16DD-008C-47EA-8841-82891C94FB3C}"/>
              </a:ext>
            </a:extLst>
          </p:cNvPr>
          <p:cNvSpPr>
            <a:spLocks noGrp="1"/>
          </p:cNvSpPr>
          <p:nvPr>
            <p:ph type="dt" sz="half" idx="10"/>
          </p:nvPr>
        </p:nvSpPr>
        <p:spPr>
          <a:xfrm>
            <a:off x="681038" y="6356350"/>
            <a:ext cx="2228850" cy="365125"/>
          </a:xfrm>
          <a:prstGeom prst="rect">
            <a:avLst/>
          </a:prstGeom>
        </p:spPr>
        <p:txBody>
          <a:bodyPr/>
          <a:lstStyle/>
          <a:p>
            <a:endParaRPr kumimoji="1" lang="en-GB"/>
          </a:p>
        </p:txBody>
      </p:sp>
      <p:sp>
        <p:nvSpPr>
          <p:cNvPr id="5" name="フッター プレースホルダー 4">
            <a:extLst>
              <a:ext uri="{FF2B5EF4-FFF2-40B4-BE49-F238E27FC236}">
                <a16:creationId xmlns:a16="http://schemas.microsoft.com/office/drawing/2014/main" id="{C4E2C35E-07ED-4DCA-9F64-00B8AB8B3BE9}"/>
              </a:ext>
            </a:extLst>
          </p:cNvPr>
          <p:cNvSpPr>
            <a:spLocks noGrp="1"/>
          </p:cNvSpPr>
          <p:nvPr>
            <p:ph type="ftr" sz="quarter" idx="11"/>
          </p:nvPr>
        </p:nvSpPr>
        <p:spPr>
          <a:xfrm>
            <a:off x="3281363" y="6356350"/>
            <a:ext cx="3343275" cy="365125"/>
          </a:xfrm>
          <a:prstGeom prst="rect">
            <a:avLst/>
          </a:prstGeom>
        </p:spPr>
        <p:txBody>
          <a:bodyPr/>
          <a:lstStyle/>
          <a:p>
            <a:endParaRPr kumimoji="1" lang="en-GB"/>
          </a:p>
        </p:txBody>
      </p:sp>
      <p:sp>
        <p:nvSpPr>
          <p:cNvPr id="7" name="スライド番号プレースホルダー 5">
            <a:extLst>
              <a:ext uri="{FF2B5EF4-FFF2-40B4-BE49-F238E27FC236}">
                <a16:creationId xmlns:a16="http://schemas.microsoft.com/office/drawing/2014/main" id="{85DE36B8-5DEE-4767-AD61-27FCE6818ACA}"/>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Tree>
    <p:extLst>
      <p:ext uri="{BB962C8B-B14F-4D97-AF65-F5344CB8AC3E}">
        <p14:creationId xmlns:p14="http://schemas.microsoft.com/office/powerpoint/2010/main" val="247789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595919" y="6497847"/>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2"/>
            <a:ext cx="3933825"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Tree>
    <p:extLst>
      <p:ext uri="{BB962C8B-B14F-4D97-AF65-F5344CB8AC3E}">
        <p14:creationId xmlns:p14="http://schemas.microsoft.com/office/powerpoint/2010/main" val="404221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8" name="正方形/長方形 7">
            <a:extLst>
              <a:ext uri="{FF2B5EF4-FFF2-40B4-BE49-F238E27FC236}">
                <a16:creationId xmlns:a16="http://schemas.microsoft.com/office/drawing/2014/main" id="{73AC4150-CDB9-4C0C-8A84-2C5568A5FB50}"/>
              </a:ext>
            </a:extLst>
          </p:cNvPr>
          <p:cNvSpPr/>
          <p:nvPr userDrawn="1"/>
        </p:nvSpPr>
        <p:spPr>
          <a:xfrm>
            <a:off x="523875" y="897053"/>
            <a:ext cx="2890768" cy="581742"/>
          </a:xfrm>
          <a:prstGeom prst="rect">
            <a:avLst/>
          </a:prstGeom>
          <a:noFill/>
          <a:ln w="6350">
            <a:solidFill>
              <a:schemeClr val="tx1">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p>
        </p:txBody>
      </p:sp>
    </p:spTree>
    <p:extLst>
      <p:ext uri="{BB962C8B-B14F-4D97-AF65-F5344CB8AC3E}">
        <p14:creationId xmlns:p14="http://schemas.microsoft.com/office/powerpoint/2010/main" val="62872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8958263" cy="635636"/>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1578069"/>
            <a:ext cx="8958262" cy="537694"/>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165937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7021514"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7021512"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318831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31" name="テキスト プレースホルダー 12">
            <a:extLst>
              <a:ext uri="{FF2B5EF4-FFF2-40B4-BE49-F238E27FC236}">
                <a16:creationId xmlns:a16="http://schemas.microsoft.com/office/drawing/2014/main" id="{4B7DC0A8-3147-4100-897F-C735FADCA0B1}"/>
              </a:ext>
            </a:extLst>
          </p:cNvPr>
          <p:cNvSpPr>
            <a:spLocks noGrp="1"/>
          </p:cNvSpPr>
          <p:nvPr>
            <p:ph type="body" sz="quarter" idx="15"/>
          </p:nvPr>
        </p:nvSpPr>
        <p:spPr>
          <a:xfrm>
            <a:off x="732480" y="483954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2" name="テキスト プレースホルダー 12">
            <a:extLst>
              <a:ext uri="{FF2B5EF4-FFF2-40B4-BE49-F238E27FC236}">
                <a16:creationId xmlns:a16="http://schemas.microsoft.com/office/drawing/2014/main" id="{AF286074-5514-4E84-95A2-AF8FC84C11A0}"/>
              </a:ext>
            </a:extLst>
          </p:cNvPr>
          <p:cNvSpPr>
            <a:spLocks noGrp="1"/>
          </p:cNvSpPr>
          <p:nvPr>
            <p:ph type="body" sz="quarter" idx="16"/>
          </p:nvPr>
        </p:nvSpPr>
        <p:spPr>
          <a:xfrm>
            <a:off x="732480" y="454971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3" name="テキスト プレースホルダー 12">
            <a:extLst>
              <a:ext uri="{FF2B5EF4-FFF2-40B4-BE49-F238E27FC236}">
                <a16:creationId xmlns:a16="http://schemas.microsoft.com/office/drawing/2014/main" id="{3B9BED21-FE25-40D4-8C3E-12C6FCE1A6FB}"/>
              </a:ext>
            </a:extLst>
          </p:cNvPr>
          <p:cNvSpPr>
            <a:spLocks noGrp="1"/>
          </p:cNvSpPr>
          <p:nvPr>
            <p:ph type="body" sz="quarter" idx="17"/>
          </p:nvPr>
        </p:nvSpPr>
        <p:spPr>
          <a:xfrm>
            <a:off x="732480" y="5774010"/>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34" name="テキスト プレースホルダー 12">
            <a:extLst>
              <a:ext uri="{FF2B5EF4-FFF2-40B4-BE49-F238E27FC236}">
                <a16:creationId xmlns:a16="http://schemas.microsoft.com/office/drawing/2014/main" id="{81BB0AE8-FDDD-487E-A349-7B58E020F136}"/>
              </a:ext>
            </a:extLst>
          </p:cNvPr>
          <p:cNvSpPr>
            <a:spLocks noGrp="1"/>
          </p:cNvSpPr>
          <p:nvPr>
            <p:ph type="body" sz="quarter" idx="18"/>
          </p:nvPr>
        </p:nvSpPr>
        <p:spPr>
          <a:xfrm>
            <a:off x="732480" y="5484188"/>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30" name="テキスト プレースホルダー 12">
            <a:extLst>
              <a:ext uri="{FF2B5EF4-FFF2-40B4-BE49-F238E27FC236}">
                <a16:creationId xmlns:a16="http://schemas.microsoft.com/office/drawing/2014/main" id="{98A1B8DC-095D-4D1E-8FE8-B9ED1B90AFC0}"/>
              </a:ext>
            </a:extLst>
          </p:cNvPr>
          <p:cNvSpPr>
            <a:spLocks noGrp="1"/>
          </p:cNvSpPr>
          <p:nvPr>
            <p:ph type="body" sz="quarter" idx="14"/>
          </p:nvPr>
        </p:nvSpPr>
        <p:spPr>
          <a:xfrm>
            <a:off x="732480" y="3893351"/>
            <a:ext cx="5315893" cy="582853"/>
          </a:xfrm>
          <a:prstGeom prst="rect">
            <a:avLst/>
          </a:prstGeom>
        </p:spPr>
        <p:txBody>
          <a:bodyPr tIns="36000" bIns="36000" anchor="t"/>
          <a:lstStyle>
            <a:lvl1pPr marL="0" indent="0">
              <a:lnSpc>
                <a:spcPct val="100000"/>
              </a:lnSpc>
              <a:buNone/>
              <a:defRPr sz="1100" b="0"/>
            </a:lvl1pPr>
          </a:lstStyle>
          <a:p>
            <a:pPr lvl="0"/>
            <a:r>
              <a:rPr kumimoji="1" lang="ja-JP" altLang="en-US"/>
              <a:t>マスター テキストの書式設定</a:t>
            </a:r>
          </a:p>
        </p:txBody>
      </p:sp>
      <p:sp>
        <p:nvSpPr>
          <p:cNvPr id="19" name="テキスト プレースホルダー 12">
            <a:extLst>
              <a:ext uri="{FF2B5EF4-FFF2-40B4-BE49-F238E27FC236}">
                <a16:creationId xmlns:a16="http://schemas.microsoft.com/office/drawing/2014/main" id="{585FCBAC-F974-4190-813E-5523C8B62611}"/>
              </a:ext>
            </a:extLst>
          </p:cNvPr>
          <p:cNvSpPr>
            <a:spLocks noGrp="1"/>
          </p:cNvSpPr>
          <p:nvPr>
            <p:ph type="body" sz="quarter" idx="13"/>
          </p:nvPr>
        </p:nvSpPr>
        <p:spPr>
          <a:xfrm>
            <a:off x="732480" y="3603529"/>
            <a:ext cx="5315893" cy="287828"/>
          </a:xfrm>
          <a:prstGeom prst="rect">
            <a:avLst/>
          </a:prstGeom>
        </p:spPr>
        <p:txBody>
          <a:bodyPr anchor="ctr"/>
          <a:lstStyle>
            <a:lvl1pPr marL="0" indent="0">
              <a:lnSpc>
                <a:spcPts val="1900"/>
              </a:lnSpc>
              <a:buNone/>
              <a:defRPr sz="1400" b="1"/>
            </a:lvl1pPr>
          </a:lstStyle>
          <a:p>
            <a:pPr lvl="0"/>
            <a:r>
              <a:rPr kumimoji="1" lang="ja-JP" altLang="en-US"/>
              <a:t>マスター テキストの書式設定</a:t>
            </a:r>
          </a:p>
        </p:txBody>
      </p:sp>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7" y="739881"/>
            <a:ext cx="8958265" cy="1252808"/>
          </a:xfrm>
          <a:prstGeom prst="rect">
            <a:avLst/>
          </a:prstGeom>
        </p:spPr>
        <p:txBody>
          <a:bodyPr/>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1"/>
            <a:ext cx="8958262" cy="643209"/>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Tree>
    <p:extLst>
      <p:ext uri="{BB962C8B-B14F-4D97-AF65-F5344CB8AC3E}">
        <p14:creationId xmlns:p14="http://schemas.microsoft.com/office/powerpoint/2010/main" val="56365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51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05E62B-3BC9-46EF-8998-A706447C9B0C}"/>
              </a:ext>
            </a:extLst>
          </p:cNvPr>
          <p:cNvSpPr>
            <a:spLocks noGrp="1"/>
          </p:cNvSpPr>
          <p:nvPr>
            <p:ph type="title"/>
          </p:nvPr>
        </p:nvSpPr>
        <p:spPr>
          <a:xfrm>
            <a:off x="452438" y="739881"/>
            <a:ext cx="3933826" cy="1252808"/>
          </a:xfrm>
          <a:prstGeom prst="rect">
            <a:avLst/>
          </a:prstGeom>
        </p:spPr>
        <p:txBody>
          <a:bodyPr anchor="t"/>
          <a:lstStyle>
            <a:lvl1pPr>
              <a:lnSpc>
                <a:spcPts val="5000"/>
              </a:lnSpc>
              <a:defRPr spc="100" baseline="0">
                <a:ln w="9525">
                  <a:solidFill>
                    <a:srgbClr val="AF1932"/>
                  </a:solidFill>
                </a:ln>
                <a:solidFill>
                  <a:srgbClr val="AF1932"/>
                </a:solidFill>
              </a:defRPr>
            </a:lvl1pPr>
          </a:lstStyle>
          <a:p>
            <a:r>
              <a:rPr kumimoji="1" lang="ja-JP" altLang="en-US"/>
              <a:t>マスター タイトルの書式設定</a:t>
            </a:r>
            <a:endParaRPr kumimoji="1" lang="en-GB"/>
          </a:p>
        </p:txBody>
      </p:sp>
      <p:sp>
        <p:nvSpPr>
          <p:cNvPr id="7" name="スライド番号プレースホルダー 5">
            <a:extLst>
              <a:ext uri="{FF2B5EF4-FFF2-40B4-BE49-F238E27FC236}">
                <a16:creationId xmlns:a16="http://schemas.microsoft.com/office/drawing/2014/main" id="{DEAFC79E-63FD-4C3E-839F-B620A5F8027D}"/>
              </a:ext>
            </a:extLst>
          </p:cNvPr>
          <p:cNvSpPr>
            <a:spLocks noGrp="1"/>
          </p:cNvSpPr>
          <p:nvPr>
            <p:ph type="sldNum" sz="quarter" idx="4"/>
          </p:nvPr>
        </p:nvSpPr>
        <p:spPr>
          <a:xfrm>
            <a:off x="7181851" y="6515100"/>
            <a:ext cx="2228850" cy="206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E707BA-883C-4D78-8419-4B7DEB3F4E9F}" type="slidenum">
              <a:rPr kumimoji="1" lang="en-GB" smtClean="0"/>
              <a:pPr/>
              <a:t>‹#›</a:t>
            </a:fld>
            <a:endParaRPr kumimoji="1" lang="en-GB"/>
          </a:p>
        </p:txBody>
      </p:sp>
      <p:sp>
        <p:nvSpPr>
          <p:cNvPr id="14" name="字幕 2">
            <a:extLst>
              <a:ext uri="{FF2B5EF4-FFF2-40B4-BE49-F238E27FC236}">
                <a16:creationId xmlns:a16="http://schemas.microsoft.com/office/drawing/2014/main" id="{BED944DA-AB90-4D1B-8985-ED1292AE3225}"/>
              </a:ext>
            </a:extLst>
          </p:cNvPr>
          <p:cNvSpPr>
            <a:spLocks noGrp="1"/>
          </p:cNvSpPr>
          <p:nvPr>
            <p:ph type="subTitle" idx="1"/>
          </p:nvPr>
        </p:nvSpPr>
        <p:spPr>
          <a:xfrm>
            <a:off x="452438" y="367837"/>
            <a:ext cx="3933826" cy="252042"/>
          </a:xfrm>
          <a:prstGeom prst="rect">
            <a:avLst/>
          </a:prstGeom>
        </p:spPr>
        <p:txBody>
          <a:bodyPr/>
          <a:lstStyle>
            <a:lvl1pPr marL="0" indent="0" algn="l">
              <a:buNone/>
              <a:defRPr sz="1800">
                <a:solidFill>
                  <a:schemeClr val="tx1">
                    <a:lumMod val="75000"/>
                    <a:lumOff val="25000"/>
                  </a:schemeClr>
                </a:solidFill>
                <a:latin typeface="Yu Gothic UI" panose="020B0500000000000000" pitchFamily="50" charset="-128"/>
                <a:ea typeface="Yu Gothic UI" panose="020B05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GB"/>
          </a:p>
        </p:txBody>
      </p:sp>
      <p:sp>
        <p:nvSpPr>
          <p:cNvPr id="13" name="テキスト プレースホルダー 12">
            <a:extLst>
              <a:ext uri="{FF2B5EF4-FFF2-40B4-BE49-F238E27FC236}">
                <a16:creationId xmlns:a16="http://schemas.microsoft.com/office/drawing/2014/main" id="{EBA9B86F-8C1F-4C76-968C-A734B4037FE5}"/>
              </a:ext>
            </a:extLst>
          </p:cNvPr>
          <p:cNvSpPr>
            <a:spLocks noGrp="1"/>
          </p:cNvSpPr>
          <p:nvPr>
            <p:ph type="body" sz="quarter" idx="12"/>
          </p:nvPr>
        </p:nvSpPr>
        <p:spPr>
          <a:xfrm>
            <a:off x="452438" y="2195242"/>
            <a:ext cx="3933825" cy="1252808"/>
          </a:xfrm>
          <a:prstGeom prst="rect">
            <a:avLst/>
          </a:prstGeom>
        </p:spPr>
        <p:txBody>
          <a:bodyPr/>
          <a:lstStyle>
            <a:lvl1pPr marL="0" indent="0">
              <a:lnSpc>
                <a:spcPts val="1900"/>
              </a:lnSpc>
              <a:buNone/>
              <a:defRPr sz="1400"/>
            </a:lvl1pPr>
          </a:lstStyle>
          <a:p>
            <a:pPr lvl="0"/>
            <a:r>
              <a:rPr kumimoji="1" lang="ja-JP" altLang="en-US"/>
              <a:t>マスター テキストの書式設定</a:t>
            </a:r>
          </a:p>
        </p:txBody>
      </p:sp>
    </p:spTree>
    <p:extLst>
      <p:ext uri="{BB962C8B-B14F-4D97-AF65-F5344CB8AC3E}">
        <p14:creationId xmlns:p14="http://schemas.microsoft.com/office/powerpoint/2010/main" val="169713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スライド番号プレースホルダー 5">
            <a:extLst>
              <a:ext uri="{FF2B5EF4-FFF2-40B4-BE49-F238E27FC236}">
                <a16:creationId xmlns:a16="http://schemas.microsoft.com/office/drawing/2014/main" id="{D035C3F9-6659-4933-933C-75FEFE5F8EB0}"/>
              </a:ext>
            </a:extLst>
          </p:cNvPr>
          <p:cNvSpPr>
            <a:spLocks noGrp="1"/>
          </p:cNvSpPr>
          <p:nvPr>
            <p:ph type="sldNum" sz="quarter" idx="4"/>
          </p:nvPr>
        </p:nvSpPr>
        <p:spPr>
          <a:xfrm>
            <a:off x="7616825" y="6491572"/>
            <a:ext cx="2228850" cy="206375"/>
          </a:xfrm>
          <a:prstGeom prst="rect">
            <a:avLst/>
          </a:prstGeom>
        </p:spPr>
        <p:txBody>
          <a:bodyPr vert="horz" lIns="91440" tIns="45720" rIns="91440" bIns="45720" rtlCol="0" anchor="ctr"/>
          <a:lstStyle>
            <a:lvl1pPr algn="r">
              <a:defRPr sz="1200">
                <a:solidFill>
                  <a:schemeClr val="tx1">
                    <a:tint val="75000"/>
                  </a:schemeClr>
                </a:solidFill>
              </a:defRPr>
            </a:lvl1pPr>
          </a:lstStyle>
          <a:p>
            <a:fld id="{15E707BA-883C-4D78-8419-4B7DEB3F4E9F}" type="slidenum">
              <a:rPr kumimoji="1" lang="en-GB" smtClean="0"/>
              <a:t>‹#›</a:t>
            </a:fld>
            <a:endParaRPr kumimoji="1" lang="en-GB"/>
          </a:p>
        </p:txBody>
      </p:sp>
      <p:cxnSp>
        <p:nvCxnSpPr>
          <p:cNvPr id="61" name="直線コネクタ 60">
            <a:extLst>
              <a:ext uri="{FF2B5EF4-FFF2-40B4-BE49-F238E27FC236}">
                <a16:creationId xmlns:a16="http://schemas.microsoft.com/office/drawing/2014/main" id="{78D2BAB3-5639-41A3-A5DA-02017C8AD9E6}"/>
              </a:ext>
            </a:extLst>
          </p:cNvPr>
          <p:cNvCxnSpPr>
            <a:cxnSpLocks/>
          </p:cNvCxnSpPr>
          <p:nvPr userDrawn="1"/>
        </p:nvCxnSpPr>
        <p:spPr>
          <a:xfrm>
            <a:off x="0" y="93515"/>
            <a:ext cx="9906001"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001764B-75E1-4CB2-9A09-2F79C8E61CD0}"/>
              </a:ext>
            </a:extLst>
          </p:cNvPr>
          <p:cNvCxnSpPr>
            <a:cxnSpLocks/>
          </p:cNvCxnSpPr>
          <p:nvPr userDrawn="1"/>
        </p:nvCxnSpPr>
        <p:spPr>
          <a:xfrm>
            <a:off x="0" y="6764485"/>
            <a:ext cx="9906000" cy="0"/>
          </a:xfrm>
          <a:prstGeom prst="line">
            <a:avLst/>
          </a:prstGeom>
          <a:ln w="38100">
            <a:solidFill>
              <a:srgbClr val="AF193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805494"/>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Lst>
  <p:hf hdr="0" ftr="0" dt="0"/>
  <p:txStyles>
    <p:titleStyle>
      <a:lvl1pPr algn="l" defTabSz="914400" rtl="0" eaLnBrk="1" latinLnBrk="0" hangingPunct="1">
        <a:lnSpc>
          <a:spcPct val="90000"/>
        </a:lnSpc>
        <a:spcBef>
          <a:spcPct val="0"/>
        </a:spcBef>
        <a:buNone/>
        <a:defRPr kumimoji="1" sz="4400" b="1" kern="1200">
          <a:solidFill>
            <a:schemeClr val="tx1"/>
          </a:solidFill>
          <a:latin typeface="Yu Gothic UI" panose="020B0500000000000000" pitchFamily="50" charset="-128"/>
          <a:ea typeface="Yu Gothic UI" panose="020B05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オブジェクト 4" hidden="1">
            <a:extLst>
              <a:ext uri="{FF2B5EF4-FFF2-40B4-BE49-F238E27FC236}">
                <a16:creationId xmlns:a16="http://schemas.microsoft.com/office/drawing/2014/main" id="{C4F5BB4A-1922-4C70-9D50-4265E494F940}"/>
              </a:ext>
            </a:extLst>
          </p:cNvPr>
          <p:cNvGraphicFramePr>
            <a:graphicFrameLocks noChangeAspect="1"/>
          </p:cNvGraphicFramePr>
          <p:nvPr userDrawn="1">
            <p:custDataLst>
              <p:tags r:id="rId3"/>
            </p:custDataLst>
            <p:extLst>
              <p:ext uri="{D42A27DB-BD31-4B8C-83A1-F6EECF244321}">
                <p14:modId xmlns:p14="http://schemas.microsoft.com/office/powerpoint/2010/main" val="3120464278"/>
              </p:ext>
            </p:extLst>
          </p:nvPr>
        </p:nvGraphicFramePr>
        <p:xfrm>
          <a:off x="1290" y="1588"/>
          <a:ext cx="1290" cy="1588"/>
        </p:xfrm>
        <a:graphic>
          <a:graphicData uri="http://schemas.openxmlformats.org/presentationml/2006/ole">
            <mc:AlternateContent xmlns:mc="http://schemas.openxmlformats.org/markup-compatibility/2006">
              <mc:Choice xmlns:v="urn:schemas-microsoft-com:vml" Requires="v">
                <p:oleObj name="think-cell スライド" r:id="rId5" imgW="499" imgH="499" progId="TCLayout.ActiveDocument.1">
                  <p:embed/>
                </p:oleObj>
              </mc:Choice>
              <mc:Fallback>
                <p:oleObj name="think-cell スライド" r:id="rId5" imgW="499" imgH="499" progId="TCLayout.ActiveDocument.1">
                  <p:embed/>
                  <p:pic>
                    <p:nvPicPr>
                      <p:cNvPr id="5" name="オブジェクト 4" hidden="1">
                        <a:extLst>
                          <a:ext uri="{FF2B5EF4-FFF2-40B4-BE49-F238E27FC236}">
                            <a16:creationId xmlns:a16="http://schemas.microsoft.com/office/drawing/2014/main" id="{C4F5BB4A-1922-4C70-9D50-4265E494F940}"/>
                          </a:ext>
                        </a:extLst>
                      </p:cNvPr>
                      <p:cNvPicPr/>
                      <p:nvPr/>
                    </p:nvPicPr>
                    <p:blipFill>
                      <a:blip r:embed="rId6"/>
                      <a:stretch>
                        <a:fillRect/>
                      </a:stretch>
                    </p:blipFill>
                    <p:spPr>
                      <a:xfrm>
                        <a:off x="1290" y="1588"/>
                        <a:ext cx="1290" cy="1588"/>
                      </a:xfrm>
                      <a:prstGeom prst="rect">
                        <a:avLst/>
                      </a:prstGeom>
                    </p:spPr>
                  </p:pic>
                </p:oleObj>
              </mc:Fallback>
            </mc:AlternateContent>
          </a:graphicData>
        </a:graphic>
      </p:graphicFrame>
      <p:sp>
        <p:nvSpPr>
          <p:cNvPr id="4" name="正方形/長方形 3" hidden="1">
            <a:extLst>
              <a:ext uri="{FF2B5EF4-FFF2-40B4-BE49-F238E27FC236}">
                <a16:creationId xmlns:a16="http://schemas.microsoft.com/office/drawing/2014/main" id="{96A1C00B-1731-4090-A7A1-AEFAED7F054C}"/>
              </a:ext>
            </a:extLst>
          </p:cNvPr>
          <p:cNvSpPr/>
          <p:nvPr userDrawn="1">
            <p:custDataLst>
              <p:tags r:id="rId4"/>
            </p:custDataLst>
          </p:nvPr>
        </p:nvSpPr>
        <p:spPr>
          <a:xfrm>
            <a:off x="0" y="0"/>
            <a:ext cx="128984" cy="15875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altLang="ja-JP" sz="1950" b="0" i="0" u="none" cap="none" baseline="0">
              <a:solidFill>
                <a:schemeClr val="tx1"/>
              </a:solidFill>
              <a:latin typeface="Meiryo UI" panose="020B0604030504040204" pitchFamily="50" charset="-128"/>
              <a:ea typeface="Meiryo UI" panose="020B0604030504040204" pitchFamily="50" charset="-128"/>
              <a:cs typeface="+mj-cs"/>
            </a:endParaRPr>
          </a:p>
        </p:txBody>
      </p:sp>
      <p:sp>
        <p:nvSpPr>
          <p:cNvPr id="2" name="Title Placeholder 1"/>
          <p:cNvSpPr>
            <a:spLocks noGrp="1"/>
          </p:cNvSpPr>
          <p:nvPr>
            <p:ph type="title"/>
          </p:nvPr>
        </p:nvSpPr>
        <p:spPr>
          <a:xfrm>
            <a:off x="506909" y="584200"/>
            <a:ext cx="8892183" cy="240066"/>
          </a:xfrm>
          <a:prstGeom prst="rect">
            <a:avLst/>
          </a:prstGeom>
        </p:spPr>
        <p:txBody>
          <a:bodyPr vert="horz" lIns="0" tIns="0" rIns="0" bIns="0" rtlCol="0" anchor="t" anchorCtr="0">
            <a:spAutoFit/>
          </a:bodyPr>
          <a:lstStyle/>
          <a:p>
            <a:pPr lvl="0" defTabSz="1409390">
              <a:lnSpc>
                <a:spcPct val="80000"/>
              </a:lnSpc>
            </a:pPr>
            <a:r>
              <a:rPr lang="en-US"/>
              <a:t>Click to ADD title</a:t>
            </a:r>
          </a:p>
        </p:txBody>
      </p:sp>
      <p:sp>
        <p:nvSpPr>
          <p:cNvPr id="3" name="Text Placeholder 2"/>
          <p:cNvSpPr>
            <a:spLocks noGrp="1"/>
          </p:cNvSpPr>
          <p:nvPr>
            <p:ph type="body" idx="1"/>
          </p:nvPr>
        </p:nvSpPr>
        <p:spPr>
          <a:xfrm>
            <a:off x="506909" y="1764000"/>
            <a:ext cx="8892183" cy="4294800"/>
          </a:xfrm>
          <a:prstGeom prst="rect">
            <a:avLst/>
          </a:prstGeom>
        </p:spPr>
        <p:txBody>
          <a:bodyPr vert="horz" lIns="0" tIns="0" rIns="0" bIns="0" rtlCol="0">
            <a:noAutofit/>
          </a:bodyPr>
          <a:lstStyle/>
          <a:p>
            <a:pPr lvl="0" defTabSz="1409390">
              <a:lnSpc>
                <a:spcPct val="90000"/>
              </a:lnSpc>
              <a:spcBef>
                <a:spcPts val="650"/>
              </a:spcBef>
              <a:buFont typeface="Arial" charset="0"/>
            </a:pPr>
            <a:r>
              <a:rPr lang="en-US"/>
              <a:t>Edit Master text styles</a:t>
            </a:r>
          </a:p>
          <a:p>
            <a:pPr lvl="1" defTabSz="1409390">
              <a:lnSpc>
                <a:spcPct val="100000"/>
              </a:lnSpc>
              <a:spcBef>
                <a:spcPts val="650"/>
              </a:spcBef>
              <a:buFont typeface="Arial" charset="0"/>
            </a:pPr>
            <a:r>
              <a:rPr lang="en-US"/>
              <a:t>Second level</a:t>
            </a:r>
          </a:p>
          <a:p>
            <a:pPr lvl="2" defTabSz="1409390">
              <a:lnSpc>
                <a:spcPct val="100000"/>
              </a:lnSpc>
              <a:spcBef>
                <a:spcPts val="650"/>
              </a:spcBef>
              <a:buFont typeface="Arial" charset="0"/>
            </a:pPr>
            <a:r>
              <a:rPr lang="en-US"/>
              <a:t>Third level</a:t>
            </a:r>
          </a:p>
          <a:p>
            <a:pPr lvl="3" defTabSz="1409390">
              <a:lnSpc>
                <a:spcPct val="100000"/>
              </a:lnSpc>
              <a:spcBef>
                <a:spcPts val="650"/>
              </a:spcBef>
              <a:buFont typeface="Arial" charset="0"/>
            </a:pPr>
            <a:r>
              <a:rPr lang="en-US"/>
              <a:t>Fourth level</a:t>
            </a:r>
          </a:p>
          <a:p>
            <a:pPr lvl="4" defTabSz="1409390">
              <a:lnSpc>
                <a:spcPct val="100000"/>
              </a:lnSpc>
              <a:spcBef>
                <a:spcPts val="650"/>
              </a:spcBef>
              <a:buFont typeface="Arial" charset="0"/>
            </a:pPr>
            <a:r>
              <a:rPr lang="en-US"/>
              <a:t>Fifth level</a:t>
            </a:r>
          </a:p>
        </p:txBody>
      </p:sp>
      <p:sp>
        <p:nvSpPr>
          <p:cNvPr id="8" name="Slide Number Placeholder 4">
            <a:extLst>
              <a:ext uri="{FF2B5EF4-FFF2-40B4-BE49-F238E27FC236}">
                <a16:creationId xmlns:a16="http://schemas.microsoft.com/office/drawing/2014/main" id="{395D9B27-6AE9-4FD7-A1D6-863CDD8F54F9}"/>
              </a:ext>
            </a:extLst>
          </p:cNvPr>
          <p:cNvSpPr txBox="1">
            <a:spLocks/>
          </p:cNvSpPr>
          <p:nvPr userDrawn="1"/>
        </p:nvSpPr>
        <p:spPr>
          <a:xfrm>
            <a:off x="9286838" y="6586027"/>
            <a:ext cx="280147" cy="140400"/>
          </a:xfrm>
          <a:prstGeom prst="rect">
            <a:avLst/>
          </a:prstGeom>
        </p:spPr>
        <p:txBody>
          <a:bodyPr vert="horz" lIns="0" tIns="0" rIns="0" bIns="0" rtlCol="0" anchor="ctr"/>
          <a:lstStyle>
            <a:defPPr>
              <a:defRPr lang="en-US"/>
            </a:defPPr>
            <a:lvl1pPr marL="0" algn="r" defTabSz="914400" rtl="0" eaLnBrk="1" latinLnBrk="0" hangingPunct="1">
              <a:defRPr sz="1050" b="1" i="0" kern="1200">
                <a:solidFill>
                  <a:schemeClr val="tx2"/>
                </a:solidFill>
                <a:latin typeface="Arial Black" charset="0"/>
                <a:ea typeface="Arial Black" charset="0"/>
                <a:cs typeface="Arial Blac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2F7A32-C1EA-4F7E-B0A2-7FCB5BFE90DE}" type="slidenum">
              <a:rPr lang="en-AU" sz="813" smtClean="0">
                <a:latin typeface="Meiryo UI" panose="020B0604030504040204" pitchFamily="50" charset="-128"/>
                <a:ea typeface="Meiryo UI" panose="020B0604030504040204" pitchFamily="50" charset="-128"/>
              </a:rPr>
              <a:pPr/>
              <a:t>‹#›</a:t>
            </a:fld>
            <a:endParaRPr lang="en-AU" sz="731">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68430230"/>
      </p:ext>
    </p:extLst>
  </p:cSld>
  <p:clrMap bg1="lt1" tx1="dk1" bg2="lt2" tx2="dk2" accent1="accent1" accent2="accent2" accent3="accent3" accent4="accent4" accent5="accent5" accent6="accent6" hlink="hlink" folHlink="folHlink"/>
  <p:sldLayoutIdLst>
    <p:sldLayoutId id="2147483838" r:id="rId1"/>
  </p:sldLayoutIdLst>
  <p:hf sldNum="0" hdr="0" ftr="0" dt="0"/>
  <p:txStyles>
    <p:titleStyle>
      <a:lvl1pPr marL="0" indent="0" algn="l" defTabSz="742931" rtl="0" eaLnBrk="1" latinLnBrk="0" hangingPunct="1">
        <a:lnSpc>
          <a:spcPct val="70000"/>
        </a:lnSpc>
        <a:spcBef>
          <a:spcPct val="0"/>
        </a:spcBef>
        <a:buNone/>
        <a:defRPr lang="en-US" sz="1950" b="0" i="0" kern="1200" cap="all" spc="-65" baseline="0" dirty="0">
          <a:solidFill>
            <a:schemeClr val="tx1"/>
          </a:solidFill>
          <a:latin typeface="Meiryo UI" panose="020B0604030504040204" pitchFamily="50" charset="-128"/>
          <a:ea typeface="Meiryo UI" panose="020B0604030504040204" pitchFamily="50" charset="-128"/>
          <a:cs typeface="+mj-cs"/>
        </a:defRPr>
      </a:lvl1pPr>
    </p:titleStyle>
    <p:bodyStyle>
      <a:lvl1pPr marL="0" indent="0" algn="l" defTabSz="742931" rtl="0" eaLnBrk="1" latinLnBrk="0" hangingPunct="1">
        <a:lnSpc>
          <a:spcPct val="100000"/>
        </a:lnSpc>
        <a:spcBef>
          <a:spcPts val="0"/>
        </a:spcBef>
        <a:spcAft>
          <a:spcPts val="0"/>
        </a:spcAft>
        <a:buFont typeface="Arial" panose="020B0604020202020204" pitchFamily="34" charset="0"/>
        <a:buNone/>
        <a:defRPr lang="en-US" sz="1138" b="0" i="0" kern="1200" cap="none" baseline="0" dirty="0">
          <a:solidFill>
            <a:schemeClr val="tx1"/>
          </a:solidFill>
          <a:latin typeface="Meiryo UI" panose="020B0604030504040204" pitchFamily="50" charset="-128"/>
          <a:ea typeface="Meiryo UI" panose="020B0604030504040204" pitchFamily="50" charset="-128"/>
          <a:cs typeface="Arial" panose="020B0604020202020204" pitchFamily="34" charset="0"/>
        </a:defRPr>
      </a:lvl1pPr>
      <a:lvl2pPr marL="0" indent="0" algn="l" defTabSz="742931" rtl="0" eaLnBrk="1" latinLnBrk="0" hangingPunct="1">
        <a:lnSpc>
          <a:spcPct val="100000"/>
        </a:lnSpc>
        <a:spcBef>
          <a:spcPts val="0"/>
        </a:spcBef>
        <a:spcAft>
          <a:spcPts val="0"/>
        </a:spcAft>
        <a:buFont typeface="Arial" panose="020B0604020202020204" pitchFamily="34" charset="0"/>
        <a:buNone/>
        <a:defRPr lang="en-US" sz="1138" b="0" i="0" kern="1200" cap="none" baseline="0" dirty="0">
          <a:solidFill>
            <a:schemeClr val="tx1"/>
          </a:solidFill>
          <a:latin typeface="Meiryo UI" panose="020B0604030504040204" pitchFamily="50" charset="-128"/>
          <a:ea typeface="Meiryo UI" panose="020B0604030504040204" pitchFamily="50" charset="-128"/>
          <a:cs typeface="Arial" panose="020B0604020202020204" pitchFamily="34" charset="0"/>
        </a:defRPr>
      </a:lvl2pPr>
      <a:lvl3pPr marL="147042" indent="-147042" algn="l" defTabSz="742931" rtl="0" eaLnBrk="1" latinLnBrk="0" hangingPunct="1">
        <a:lnSpc>
          <a:spcPct val="90000"/>
        </a:lnSpc>
        <a:spcBef>
          <a:spcPts val="0"/>
        </a:spcBef>
        <a:spcAft>
          <a:spcPts val="0"/>
        </a:spcAft>
        <a:buFont typeface="Arial" panose="020B0604020202020204" pitchFamily="34" charset="0"/>
        <a:buChar char="•"/>
        <a:defRPr sz="1138" kern="1200">
          <a:solidFill>
            <a:schemeClr val="tx1"/>
          </a:solidFill>
          <a:latin typeface="Meiryo UI" panose="020B0604030504040204" pitchFamily="50" charset="-128"/>
          <a:ea typeface="Meiryo UI" panose="020B0604030504040204" pitchFamily="50" charset="-128"/>
          <a:cs typeface="+mn-cs"/>
        </a:defRPr>
      </a:lvl3pPr>
      <a:lvl4pPr marL="294084" indent="-136723" algn="l" defTabSz="742931" rtl="0" eaLnBrk="1" latinLnBrk="0" hangingPunct="1">
        <a:lnSpc>
          <a:spcPct val="90000"/>
        </a:lnSpc>
        <a:spcBef>
          <a:spcPts val="0"/>
        </a:spcBef>
        <a:spcAft>
          <a:spcPts val="0"/>
        </a:spcAft>
        <a:buFont typeface="Arial" panose="020B0604020202020204" pitchFamily="34" charset="0"/>
        <a:buChar char="–"/>
        <a:defRPr sz="1138" kern="1200">
          <a:solidFill>
            <a:schemeClr val="tx1"/>
          </a:solidFill>
          <a:latin typeface="Meiryo UI" panose="020B0604030504040204" pitchFamily="50" charset="-128"/>
          <a:ea typeface="Meiryo UI" panose="020B0604030504040204" pitchFamily="50" charset="-128"/>
          <a:cs typeface="+mn-cs"/>
        </a:defRPr>
      </a:lvl4pPr>
      <a:lvl5pPr marL="441127" indent="-143173" algn="l" defTabSz="742931" rtl="0" eaLnBrk="1" latinLnBrk="0" hangingPunct="1">
        <a:lnSpc>
          <a:spcPct val="90000"/>
        </a:lnSpc>
        <a:spcBef>
          <a:spcPts val="0"/>
        </a:spcBef>
        <a:spcAft>
          <a:spcPts val="0"/>
        </a:spcAft>
        <a:buFont typeface="Arial" panose="020B0604020202020204" pitchFamily="34" charset="0"/>
        <a:buChar char="•"/>
        <a:defRPr sz="1138" kern="1200">
          <a:solidFill>
            <a:schemeClr val="tx1"/>
          </a:solidFill>
          <a:latin typeface="Meiryo UI" panose="020B0604030504040204" pitchFamily="50" charset="-128"/>
          <a:ea typeface="Meiryo UI" panose="020B0604030504040204" pitchFamily="50" charset="-128"/>
          <a:cs typeface="+mn-cs"/>
        </a:defRPr>
      </a:lvl5pPr>
      <a:lvl6pPr marL="416609" indent="-140590" algn="l" defTabSz="742931" rtl="0" eaLnBrk="1" latinLnBrk="0" hangingPunct="1">
        <a:lnSpc>
          <a:spcPct val="90000"/>
        </a:lnSpc>
        <a:spcBef>
          <a:spcPts val="406"/>
        </a:spcBef>
        <a:buFont typeface="Arial" panose="020B0604020202020204" pitchFamily="34" charset="0"/>
        <a:buChar char="•"/>
        <a:defRPr sz="1138" kern="1200">
          <a:solidFill>
            <a:schemeClr val="tx1"/>
          </a:solidFill>
          <a:latin typeface="+mn-lt"/>
          <a:ea typeface="+mn-ea"/>
          <a:cs typeface="+mn-cs"/>
        </a:defRPr>
      </a:lvl6pPr>
      <a:lvl7pPr marL="0" indent="0" algn="l" defTabSz="742931" rtl="0" eaLnBrk="1" latinLnBrk="0" hangingPunct="1">
        <a:lnSpc>
          <a:spcPct val="90000"/>
        </a:lnSpc>
        <a:spcBef>
          <a:spcPts val="650"/>
        </a:spcBef>
        <a:buFont typeface="Arial" panose="020B0604020202020204" pitchFamily="34" charset="0"/>
        <a:buNone/>
        <a:defRPr sz="975" b="1" kern="1200" cap="all" baseline="0">
          <a:solidFill>
            <a:schemeClr val="tx1"/>
          </a:solidFill>
          <a:latin typeface="+mj-lt"/>
          <a:ea typeface="+mn-ea"/>
          <a:cs typeface="+mn-cs"/>
        </a:defRPr>
      </a:lvl7pPr>
      <a:lvl8pPr marL="0" indent="0" algn="l" defTabSz="742931" rtl="0" eaLnBrk="1" latinLnBrk="0" hangingPunct="1">
        <a:lnSpc>
          <a:spcPct val="100000"/>
        </a:lnSpc>
        <a:spcBef>
          <a:spcPts val="0"/>
        </a:spcBef>
        <a:spcAft>
          <a:spcPts val="650"/>
        </a:spcAft>
        <a:buFont typeface="Arial" panose="020B0604020202020204" pitchFamily="34" charset="0"/>
        <a:buNone/>
        <a:defRPr sz="1463" kern="1200" baseline="0">
          <a:solidFill>
            <a:schemeClr val="tx1"/>
          </a:solidFill>
          <a:latin typeface="+mn-lt"/>
          <a:ea typeface="+mn-ea"/>
          <a:cs typeface="+mn-cs"/>
        </a:defRPr>
      </a:lvl8pPr>
      <a:lvl9pPr marL="0" indent="0" algn="l" defTabSz="742931" rtl="0" eaLnBrk="1" latinLnBrk="0" hangingPunct="1">
        <a:lnSpc>
          <a:spcPct val="110000"/>
        </a:lnSpc>
        <a:spcBef>
          <a:spcPts val="0"/>
        </a:spcBef>
        <a:spcAft>
          <a:spcPts val="488"/>
        </a:spcAft>
        <a:buFont typeface="Arial" panose="020B0604020202020204" pitchFamily="34" charset="0"/>
        <a:buNone/>
        <a:defRPr sz="975" kern="1200">
          <a:solidFill>
            <a:schemeClr val="tx1"/>
          </a:solidFill>
          <a:latin typeface="+mn-lt"/>
          <a:ea typeface="+mn-ea"/>
          <a:cs typeface="+mn-cs"/>
        </a:defRPr>
      </a:lvl9pPr>
    </p:bodyStyle>
    <p:otherStyle>
      <a:defPPr>
        <a:defRPr lang="en-US"/>
      </a:defPPr>
      <a:lvl1pPr marL="0" algn="l" defTabSz="742931" rtl="0" eaLnBrk="1" latinLnBrk="0" hangingPunct="1">
        <a:defRPr sz="1463" kern="1200">
          <a:solidFill>
            <a:schemeClr val="tx1"/>
          </a:solidFill>
          <a:latin typeface="+mn-lt"/>
          <a:ea typeface="+mn-ea"/>
          <a:cs typeface="+mn-cs"/>
        </a:defRPr>
      </a:lvl1pPr>
      <a:lvl2pPr marL="371466" algn="l" defTabSz="742931" rtl="0" eaLnBrk="1" latinLnBrk="0" hangingPunct="1">
        <a:defRPr sz="1463" kern="1200">
          <a:solidFill>
            <a:schemeClr val="tx1"/>
          </a:solidFill>
          <a:latin typeface="+mn-lt"/>
          <a:ea typeface="+mn-ea"/>
          <a:cs typeface="+mn-cs"/>
        </a:defRPr>
      </a:lvl2pPr>
      <a:lvl3pPr marL="742931" algn="l" defTabSz="742931" rtl="0" eaLnBrk="1" latinLnBrk="0" hangingPunct="1">
        <a:defRPr sz="1463" kern="1200">
          <a:solidFill>
            <a:schemeClr val="tx1"/>
          </a:solidFill>
          <a:latin typeface="+mn-lt"/>
          <a:ea typeface="+mn-ea"/>
          <a:cs typeface="+mn-cs"/>
        </a:defRPr>
      </a:lvl3pPr>
      <a:lvl4pPr marL="1114397" algn="l" defTabSz="742931" rtl="0" eaLnBrk="1" latinLnBrk="0" hangingPunct="1">
        <a:defRPr sz="1463" kern="1200">
          <a:solidFill>
            <a:schemeClr val="tx1"/>
          </a:solidFill>
          <a:latin typeface="+mn-lt"/>
          <a:ea typeface="+mn-ea"/>
          <a:cs typeface="+mn-cs"/>
        </a:defRPr>
      </a:lvl4pPr>
      <a:lvl5pPr marL="1485863" algn="l" defTabSz="742931" rtl="0" eaLnBrk="1" latinLnBrk="0" hangingPunct="1">
        <a:defRPr sz="1463" kern="1200">
          <a:solidFill>
            <a:schemeClr val="tx1"/>
          </a:solidFill>
          <a:latin typeface="+mn-lt"/>
          <a:ea typeface="+mn-ea"/>
          <a:cs typeface="+mn-cs"/>
        </a:defRPr>
      </a:lvl5pPr>
      <a:lvl6pPr marL="1857329" algn="l" defTabSz="742931" rtl="0" eaLnBrk="1" latinLnBrk="0" hangingPunct="1">
        <a:defRPr sz="1463" kern="1200">
          <a:solidFill>
            <a:schemeClr val="tx1"/>
          </a:solidFill>
          <a:latin typeface="+mn-lt"/>
          <a:ea typeface="+mn-ea"/>
          <a:cs typeface="+mn-cs"/>
        </a:defRPr>
      </a:lvl6pPr>
      <a:lvl7pPr marL="2228794" algn="l" defTabSz="742931" rtl="0" eaLnBrk="1" latinLnBrk="0" hangingPunct="1">
        <a:defRPr sz="1463" kern="1200">
          <a:solidFill>
            <a:schemeClr val="tx1"/>
          </a:solidFill>
          <a:latin typeface="+mn-lt"/>
          <a:ea typeface="+mn-ea"/>
          <a:cs typeface="+mn-cs"/>
        </a:defRPr>
      </a:lvl7pPr>
      <a:lvl8pPr marL="2600260" algn="l" defTabSz="742931" rtl="0" eaLnBrk="1" latinLnBrk="0" hangingPunct="1">
        <a:defRPr sz="1463" kern="1200">
          <a:solidFill>
            <a:schemeClr val="tx1"/>
          </a:solidFill>
          <a:latin typeface="+mn-lt"/>
          <a:ea typeface="+mn-ea"/>
          <a:cs typeface="+mn-cs"/>
        </a:defRPr>
      </a:lvl8pPr>
      <a:lvl9pPr marL="2971726" algn="l" defTabSz="742931"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21" userDrawn="1">
          <p15:clr>
            <a:srgbClr val="F26B43"/>
          </p15:clr>
        </p15:guide>
        <p15:guide id="12" pos="319" userDrawn="1">
          <p15:clr>
            <a:srgbClr val="F26B43"/>
          </p15:clr>
        </p15:guide>
        <p15:guide id="13" orient="horz" pos="4110" userDrawn="1">
          <p15:clr>
            <a:srgbClr val="F26B43"/>
          </p15:clr>
        </p15:guide>
        <p15:guide id="14" orient="horz" pos="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svg"/></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notesSlide" Target="../notesSlides/notesSlide3.xml"/><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png"/></Relationships>
</file>

<file path=ppt/slides/_rels/slide3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100.png"/><Relationship Id="rId3" Type="http://schemas.openxmlformats.org/officeDocument/2006/relationships/image" Target="../media/image91.png"/><Relationship Id="rId7" Type="http://schemas.openxmlformats.org/officeDocument/2006/relationships/image" Target="../media/image95.jpeg"/><Relationship Id="rId12" Type="http://schemas.openxmlformats.org/officeDocument/2006/relationships/image" Target="../media/image99.png"/><Relationship Id="rId2" Type="http://schemas.openxmlformats.org/officeDocument/2006/relationships/image" Target="../media/image90.png"/><Relationship Id="rId16" Type="http://schemas.openxmlformats.org/officeDocument/2006/relationships/image" Target="../media/image73.svg"/><Relationship Id="rId1" Type="http://schemas.openxmlformats.org/officeDocument/2006/relationships/slideLayout" Target="../slideLayouts/slideLayout5.xml"/><Relationship Id="rId6" Type="http://schemas.openxmlformats.org/officeDocument/2006/relationships/image" Target="../media/image94.jpeg"/><Relationship Id="rId11" Type="http://schemas.openxmlformats.org/officeDocument/2006/relationships/image" Target="../media/image98.png"/><Relationship Id="rId5" Type="http://schemas.openxmlformats.org/officeDocument/2006/relationships/image" Target="../media/image93.png"/><Relationship Id="rId15" Type="http://schemas.openxmlformats.org/officeDocument/2006/relationships/image" Target="../media/image72.png"/><Relationship Id="rId10" Type="http://schemas.openxmlformats.org/officeDocument/2006/relationships/image" Target="../media/image97.png"/><Relationship Id="rId4" Type="http://schemas.openxmlformats.org/officeDocument/2006/relationships/image" Target="../media/image92.png"/><Relationship Id="rId9" Type="http://schemas.openxmlformats.org/officeDocument/2006/relationships/image" Target="../media/image96.png"/><Relationship Id="rId14" Type="http://schemas.openxmlformats.org/officeDocument/2006/relationships/image" Target="../media/image101.png"/></Relationships>
</file>

<file path=ppt/slides/_rels/slide3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12" Type="http://schemas.openxmlformats.org/officeDocument/2006/relationships/image" Target="../media/image1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1.png"/><Relationship Id="rId11" Type="http://schemas.openxmlformats.org/officeDocument/2006/relationships/image" Target="../media/image115.png"/><Relationship Id="rId5" Type="http://schemas.openxmlformats.org/officeDocument/2006/relationships/image" Target="../media/image110.png"/><Relationship Id="rId10" Type="http://schemas.microsoft.com/office/2007/relationships/hdphoto" Target="../media/hdphoto2.wdp"/><Relationship Id="rId4" Type="http://schemas.openxmlformats.org/officeDocument/2006/relationships/image" Target="../media/image109.png"/><Relationship Id="rId9" Type="http://schemas.openxmlformats.org/officeDocument/2006/relationships/image" Target="../media/image114.png"/></Relationships>
</file>

<file path=ppt/slides/_rels/slide43.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12" Type="http://schemas.microsoft.com/office/2007/relationships/hdphoto" Target="../media/hdphoto3.wdp"/><Relationship Id="rId2"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21.png"/><Relationship Id="rId11" Type="http://schemas.openxmlformats.org/officeDocument/2006/relationships/image" Target="../media/image126.png"/><Relationship Id="rId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s>
</file>

<file path=ppt/slides/_rels/slide4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4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4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8.png"/><Relationship Id="rId4" Type="http://schemas.openxmlformats.org/officeDocument/2006/relationships/image" Target="../media/image137.png"/></Relationships>
</file>

<file path=ppt/slides/_rels/slide48.xml.rels><?xml version="1.0" encoding="UTF-8" standalone="yes"?>
<Relationships xmlns="http://schemas.openxmlformats.org/package/2006/relationships"><Relationship Id="rId8" Type="http://schemas.openxmlformats.org/officeDocument/2006/relationships/image" Target="../media/image145.png"/><Relationship Id="rId13" Type="http://schemas.openxmlformats.org/officeDocument/2006/relationships/image" Target="../media/image150.png"/><Relationship Id="rId18" Type="http://schemas.openxmlformats.org/officeDocument/2006/relationships/image" Target="../media/image155.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17" Type="http://schemas.openxmlformats.org/officeDocument/2006/relationships/image" Target="../media/image154.png"/><Relationship Id="rId2" Type="http://schemas.openxmlformats.org/officeDocument/2006/relationships/image" Target="../media/image139.png"/><Relationship Id="rId16"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5" Type="http://schemas.openxmlformats.org/officeDocument/2006/relationships/image" Target="../media/image15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 Id="rId14" Type="http://schemas.openxmlformats.org/officeDocument/2006/relationships/image" Target="../media/image151.png"/></Relationships>
</file>

<file path=ppt/slides/_rels/slide49.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69.png"/><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image" Target="../media/image163.png"/><Relationship Id="rId1" Type="http://schemas.openxmlformats.org/officeDocument/2006/relationships/slideLayout" Target="../slideLayouts/slideLayout2.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 Id="rId9" Type="http://schemas.openxmlformats.org/officeDocument/2006/relationships/image" Target="../media/image170.png"/></Relationships>
</file>

<file path=ppt/slides/_rels/slide51.xml.rels><?xml version="1.0" encoding="UTF-8" standalone="yes"?>
<Relationships xmlns="http://schemas.openxmlformats.org/package/2006/relationships"><Relationship Id="rId3" Type="http://schemas.openxmlformats.org/officeDocument/2006/relationships/image" Target="../media/image172.jpeg"/><Relationship Id="rId7" Type="http://schemas.openxmlformats.org/officeDocument/2006/relationships/image" Target="../media/image176.png"/><Relationship Id="rId2" Type="http://schemas.openxmlformats.org/officeDocument/2006/relationships/image" Target="../media/image171.png"/><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52.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8.png"/></Relationships>
</file>

<file path=ppt/slides/_rels/slide53.xml.rels><?xml version="1.0" encoding="UTF-8" standalone="yes"?>
<Relationships xmlns="http://schemas.openxmlformats.org/package/2006/relationships"><Relationship Id="rId2" Type="http://schemas.openxmlformats.org/officeDocument/2006/relationships/image" Target="../media/image17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9FD3164-1311-4A7A-8030-76E29931D0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867" y="2660341"/>
            <a:ext cx="4818845" cy="1398519"/>
          </a:xfrm>
          <a:prstGeom prst="rect">
            <a:avLst/>
          </a:prstGeom>
        </p:spPr>
      </p:pic>
      <p:grpSp>
        <p:nvGrpSpPr>
          <p:cNvPr id="17" name="グループ化 16">
            <a:extLst>
              <a:ext uri="{FF2B5EF4-FFF2-40B4-BE49-F238E27FC236}">
                <a16:creationId xmlns:a16="http://schemas.microsoft.com/office/drawing/2014/main" id="{2442242B-F020-495D-8CA4-7F0F5EF8A436}"/>
              </a:ext>
            </a:extLst>
          </p:cNvPr>
          <p:cNvGrpSpPr/>
          <p:nvPr/>
        </p:nvGrpSpPr>
        <p:grpSpPr>
          <a:xfrm>
            <a:off x="616406" y="2948752"/>
            <a:ext cx="8085249" cy="1640204"/>
            <a:chOff x="630580" y="2948752"/>
            <a:chExt cx="8085249" cy="1640204"/>
          </a:xfrm>
        </p:grpSpPr>
        <p:sp>
          <p:nvSpPr>
            <p:cNvPr id="6" name="テキスト ボックス 5">
              <a:extLst>
                <a:ext uri="{FF2B5EF4-FFF2-40B4-BE49-F238E27FC236}">
                  <a16:creationId xmlns:a16="http://schemas.microsoft.com/office/drawing/2014/main" id="{85852F24-2293-4301-80D6-5CE1ECBCAB17}"/>
                </a:ext>
              </a:extLst>
            </p:cNvPr>
            <p:cNvSpPr txBox="1"/>
            <p:nvPr/>
          </p:nvSpPr>
          <p:spPr>
            <a:xfrm>
              <a:off x="630580" y="4250718"/>
              <a:ext cx="5973319" cy="338238"/>
            </a:xfrm>
            <a:prstGeom prst="rect">
              <a:avLst/>
            </a:prstGeom>
            <a:noFill/>
          </p:spPr>
          <p:txBody>
            <a:bodyPr wrap="square" rtlCol="0" anchor="ctr">
              <a:noAutofit/>
            </a:bodyPr>
            <a:lstStyle/>
            <a:p>
              <a:pPr algn="dist"/>
              <a:r>
                <a:rPr lang="ja-JP" altLang="en-US" sz="2800" b="1" spc="300">
                  <a:solidFill>
                    <a:schemeClr val="tx1">
                      <a:lumMod val="85000"/>
                      <a:lumOff val="15000"/>
                    </a:schemeClr>
                  </a:solidFill>
                  <a:latin typeface="Yu Gothic UI" panose="020B0500000000000000" pitchFamily="50" charset="-128"/>
                  <a:ea typeface="Yu Gothic UI" panose="020B0500000000000000" pitchFamily="50" charset="-128"/>
                </a:rPr>
                <a:t>大阪市</a:t>
              </a:r>
              <a:r>
                <a:rPr lang="en-US" altLang="ja-JP" sz="2800" b="1" spc="300">
                  <a:solidFill>
                    <a:schemeClr val="tx1">
                      <a:lumMod val="85000"/>
                      <a:lumOff val="15000"/>
                    </a:schemeClr>
                  </a:solidFill>
                  <a:latin typeface="Avenir Next LT Pro Demi" panose="020B0704020202020204" pitchFamily="34" charset="0"/>
                  <a:ea typeface="Yu Gothic UI" panose="020B0500000000000000" pitchFamily="50" charset="-128"/>
                </a:rPr>
                <a:t>DX</a:t>
              </a:r>
              <a:r>
                <a:rPr lang="ja-JP" altLang="en-US" sz="2800" b="1" spc="300">
                  <a:solidFill>
                    <a:schemeClr val="tx1">
                      <a:lumMod val="85000"/>
                      <a:lumOff val="15000"/>
                    </a:schemeClr>
                  </a:solidFill>
                  <a:latin typeface="Yu Gothic UI" panose="020B0500000000000000" pitchFamily="50" charset="-128"/>
                  <a:ea typeface="Yu Gothic UI" panose="020B0500000000000000" pitchFamily="50" charset="-128"/>
                </a:rPr>
                <a:t>戦略アクションプラン</a:t>
              </a:r>
            </a:p>
          </p:txBody>
        </p:sp>
        <p:sp>
          <p:nvSpPr>
            <p:cNvPr id="8" name="テキスト ボックス 7">
              <a:extLst>
                <a:ext uri="{FF2B5EF4-FFF2-40B4-BE49-F238E27FC236}">
                  <a16:creationId xmlns:a16="http://schemas.microsoft.com/office/drawing/2014/main" id="{0CDA3F19-B877-494C-AEE3-537B9CBAD70A}"/>
                </a:ext>
              </a:extLst>
            </p:cNvPr>
            <p:cNvSpPr txBox="1"/>
            <p:nvPr/>
          </p:nvSpPr>
          <p:spPr>
            <a:xfrm>
              <a:off x="5257800" y="2948752"/>
              <a:ext cx="3458029" cy="867316"/>
            </a:xfrm>
            <a:prstGeom prst="rect">
              <a:avLst/>
            </a:prstGeom>
            <a:noFill/>
            <a:ln>
              <a:noFill/>
            </a:ln>
          </p:spPr>
          <p:txBody>
            <a:bodyPr wrap="square" lIns="90000" rIns="0" rtlCol="0" anchor="ctr">
              <a:noAutofit/>
            </a:bodyPr>
            <a:lstStyle/>
            <a:p>
              <a:pPr algn="dist"/>
              <a:r>
                <a:rPr lang="ja-JP" altLang="en-US" sz="6600" spc="1400">
                  <a:ln w="28575">
                    <a:solidFill>
                      <a:srgbClr val="AF1932"/>
                    </a:solidFill>
                    <a:miter lim="800000"/>
                  </a:ln>
                  <a:solidFill>
                    <a:srgbClr val="AF1932"/>
                  </a:solidFill>
                  <a:latin typeface="Yu Gothic UI" panose="020B0500000000000000" pitchFamily="50" charset="-128"/>
                  <a:ea typeface="Yu Gothic UI" panose="020B0500000000000000" pitchFamily="50" charset="-128"/>
                </a:rPr>
                <a:t>おおさか</a:t>
              </a:r>
              <a:endParaRPr lang="en-US" altLang="ja-JP" sz="6600" spc="900">
                <a:ln w="38100">
                  <a:solidFill>
                    <a:srgbClr val="AF1932"/>
                  </a:solidFill>
                  <a:miter lim="800000"/>
                </a:ln>
                <a:solidFill>
                  <a:srgbClr val="AF1932"/>
                </a:solidFill>
                <a:ea typeface="Yu Gothic UI" panose="020B0500000000000000" pitchFamily="50" charset="-128"/>
              </a:endParaRPr>
            </a:p>
          </p:txBody>
        </p:sp>
      </p:grpSp>
      <p:cxnSp>
        <p:nvCxnSpPr>
          <p:cNvPr id="5" name="直線コネクタ 4">
            <a:extLst>
              <a:ext uri="{FF2B5EF4-FFF2-40B4-BE49-F238E27FC236}">
                <a16:creationId xmlns:a16="http://schemas.microsoft.com/office/drawing/2014/main" id="{FDB59F24-26F1-4A40-A0F7-4C697E4F7559}"/>
              </a:ext>
            </a:extLst>
          </p:cNvPr>
          <p:cNvCxnSpPr>
            <a:cxnSpLocks/>
          </p:cNvCxnSpPr>
          <p:nvPr/>
        </p:nvCxnSpPr>
        <p:spPr>
          <a:xfrm>
            <a:off x="566851" y="3994353"/>
            <a:ext cx="8772299" cy="0"/>
          </a:xfrm>
          <a:prstGeom prst="line">
            <a:avLst/>
          </a:prstGeom>
          <a:ln w="9525">
            <a:solidFill>
              <a:srgbClr val="AF1932"/>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75CDE696-B46A-476F-B6D9-1BFBDCC6ADF6}"/>
              </a:ext>
            </a:extLst>
          </p:cNvPr>
          <p:cNvSpPr txBox="1"/>
          <p:nvPr/>
        </p:nvSpPr>
        <p:spPr>
          <a:xfrm>
            <a:off x="7872299" y="5755287"/>
            <a:ext cx="1466851" cy="619400"/>
          </a:xfrm>
          <a:prstGeom prst="rect">
            <a:avLst/>
          </a:prstGeom>
          <a:noFill/>
        </p:spPr>
        <p:txBody>
          <a:bodyPr wrap="square" rtlCol="0">
            <a:spAutoFit/>
          </a:bodyPr>
          <a:lstStyle/>
          <a:p>
            <a:pPr algn="r"/>
            <a:r>
              <a:rPr lang="en-US" altLang="ja-JP">
                <a:solidFill>
                  <a:schemeClr val="tx1">
                    <a:lumMod val="85000"/>
                    <a:lumOff val="15000"/>
                  </a:schemeClr>
                </a:solidFill>
                <a:ea typeface="Yu Gothic UI" panose="020B0500000000000000" pitchFamily="50" charset="-128"/>
              </a:rPr>
              <a:t>2024/04</a:t>
            </a:r>
          </a:p>
          <a:p>
            <a:pPr algn="r"/>
            <a:r>
              <a:rPr lang="ja-JP" altLang="en-US" sz="1625">
                <a:solidFill>
                  <a:schemeClr val="tx1">
                    <a:lumMod val="85000"/>
                    <a:lumOff val="15000"/>
                  </a:schemeClr>
                </a:solidFill>
                <a:ea typeface="Yu Gothic UI" panose="020B0500000000000000" pitchFamily="50" charset="-128"/>
              </a:rPr>
              <a:t>大阪市</a:t>
            </a:r>
          </a:p>
        </p:txBody>
      </p:sp>
    </p:spTree>
    <p:extLst>
      <p:ext uri="{BB962C8B-B14F-4D97-AF65-F5344CB8AC3E}">
        <p14:creationId xmlns:p14="http://schemas.microsoft.com/office/powerpoint/2010/main" val="314928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4">
            <a:extLst>
              <a:ext uri="{FF2B5EF4-FFF2-40B4-BE49-F238E27FC236}">
                <a16:creationId xmlns:a16="http://schemas.microsoft.com/office/drawing/2014/main" id="{0DC19C13-41C5-4ED6-9F0B-E6A3DCEC4BA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67605" y="5085000"/>
            <a:ext cx="1902112" cy="1214426"/>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3825978" y="1784020"/>
            <a:ext cx="0" cy="2578431"/>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2567497"/>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2567497"/>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10</a:t>
            </a:fld>
            <a:endParaRPr kumimoji="1" lang="en-GB"/>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2025</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2030</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412195"/>
            <a:ext cx="1284921" cy="1950256"/>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庁内業務変革</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a:solidFill>
                  <a:schemeClr val="bg1"/>
                </a:solidFill>
                <a:latin typeface="Yu Gothic UI" panose="020B0500000000000000" pitchFamily="50" charset="-128"/>
                <a:ea typeface="Yu Gothic UI" panose="020B0500000000000000" pitchFamily="50" charset="-128"/>
              </a:rPr>
              <a:t>VALUE</a:t>
            </a:r>
            <a:r>
              <a:rPr kumimoji="1" lang="ja-JP" altLang="en-US" sz="900" b="1">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a:solidFill>
                <a:schemeClr val="bg1"/>
              </a:solidFill>
              <a:latin typeface="Yu Gothic UI" panose="020B0500000000000000" pitchFamily="50" charset="-128"/>
              <a:ea typeface="Yu Gothic UI" panose="020B0500000000000000" pitchFamily="50" charset="-128"/>
            </a:endParaRPr>
          </a:p>
          <a:p>
            <a:pPr algn="ctr"/>
            <a:r>
              <a:rPr kumimoji="1" lang="ja-JP" altLang="en-US" sz="900" b="1">
                <a:solidFill>
                  <a:schemeClr val="bg1"/>
                </a:solidFill>
                <a:latin typeface="Yu Gothic UI" panose="020B0500000000000000" pitchFamily="50" charset="-128"/>
                <a:ea typeface="Yu Gothic UI" panose="020B0500000000000000" pitchFamily="50" charset="-128"/>
              </a:rPr>
              <a:t>取組の方針</a:t>
            </a:r>
          </a:p>
        </p:txBody>
      </p:sp>
      <p:sp>
        <p:nvSpPr>
          <p:cNvPr id="38"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8" y="940020"/>
            <a:ext cx="8958262" cy="643209"/>
          </a:xfrm>
          <a:prstGeom prst="rect">
            <a:avLst/>
          </a:prstGeom>
        </p:spPr>
        <p:txBody>
          <a:bodyPr/>
          <a:lstStyle/>
          <a:p>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業務の効率化や省力化につなげる「業務変革」により、職員にしかできない業務に注力します。また、業務横断的なデータ</a:t>
            </a:r>
            <a:br>
              <a:rPr lang="en-US" altLang="ja-JP" b="1" kern="10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活用により、いち早く課題やニーズを把握できる仕組みを構築します。</a:t>
            </a:r>
          </a:p>
          <a:p>
            <a:endParaRPr lang="ja-JP" altLang="en-US" b="1" kern="100">
              <a:latin typeface="游明朝" panose="02020400000000000000" pitchFamily="18" charset="-128"/>
              <a:ea typeface="Yu Gothic UI" panose="020B0500000000000000" pitchFamily="50" charset="-128"/>
              <a:cs typeface="Times New Roman" panose="02020603050405020304" pitchFamily="18" charset="0"/>
            </a:endParaRPr>
          </a:p>
        </p:txBody>
      </p:sp>
      <p:pic>
        <p:nvPicPr>
          <p:cNvPr id="39" name="図 38" descr="時計 が含まれている画像&#10;&#10;自動的に生成された説明">
            <a:extLst>
              <a:ext uri="{FF2B5EF4-FFF2-40B4-BE49-F238E27FC236}">
                <a16:creationId xmlns:a16="http://schemas.microsoft.com/office/drawing/2014/main" id="{4A97B935-A2D6-48F0-B905-3A88E0438B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006" y="414935"/>
            <a:ext cx="1939303" cy="540000"/>
          </a:xfrm>
          <a:prstGeom prst="rect">
            <a:avLst/>
          </a:prstGeom>
        </p:spPr>
      </p:pic>
      <p:sp>
        <p:nvSpPr>
          <p:cNvPr id="40" name="正方形/長方形 39"/>
          <p:cNvSpPr/>
          <p:nvPr/>
        </p:nvSpPr>
        <p:spPr>
          <a:xfrm>
            <a:off x="1874759" y="3291828"/>
            <a:ext cx="1913830" cy="214778"/>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システム刷新計画の策定</a:t>
            </a:r>
          </a:p>
        </p:txBody>
      </p:sp>
      <p:sp>
        <p:nvSpPr>
          <p:cNvPr id="41" name="ホームベース 40"/>
          <p:cNvSpPr/>
          <p:nvPr/>
        </p:nvSpPr>
        <p:spPr>
          <a:xfrm>
            <a:off x="1863495" y="3017578"/>
            <a:ext cx="4217310" cy="210133"/>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自治体情報システムの標準化・共通化への対応</a:t>
            </a:r>
          </a:p>
        </p:txBody>
      </p:sp>
      <p:sp>
        <p:nvSpPr>
          <p:cNvPr id="45" name="ホームベース 44"/>
          <p:cNvSpPr/>
          <p:nvPr/>
        </p:nvSpPr>
        <p:spPr>
          <a:xfrm>
            <a:off x="3844588" y="2706593"/>
            <a:ext cx="3919669" cy="254895"/>
          </a:xfrm>
          <a:prstGeom prst="homePlate">
            <a:avLst>
              <a:gd name="adj" fmla="val 45273"/>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庁内業務の</a:t>
            </a:r>
            <a:r>
              <a:rPr kumimoji="1" lang="en-US" altLang="ja-JP" sz="1000">
                <a:latin typeface="Yu Gothic UI" panose="020B0500000000000000" pitchFamily="50" charset="-128"/>
                <a:ea typeface="Yu Gothic UI" panose="020B0500000000000000" pitchFamily="50" charset="-128"/>
              </a:rPr>
              <a:t>DX</a:t>
            </a:r>
            <a:r>
              <a:rPr kumimoji="1" lang="ja-JP" altLang="en-US" sz="1000">
                <a:latin typeface="Yu Gothic UI" panose="020B0500000000000000" pitchFamily="50" charset="-128"/>
                <a:ea typeface="Yu Gothic UI" panose="020B0500000000000000" pitchFamily="50" charset="-128"/>
              </a:rPr>
              <a:t>の推進</a:t>
            </a:r>
            <a:endParaRPr kumimoji="1" lang="en-US" altLang="ja-JP" sz="1000">
              <a:latin typeface="Yu Gothic UI" panose="020B0500000000000000" pitchFamily="50" charset="-128"/>
              <a:ea typeface="Yu Gothic UI" panose="020B0500000000000000" pitchFamily="50" charset="-128"/>
            </a:endParaRPr>
          </a:p>
        </p:txBody>
      </p:sp>
      <p:sp>
        <p:nvSpPr>
          <p:cNvPr id="59" name="ホームベース 58"/>
          <p:cNvSpPr/>
          <p:nvPr/>
        </p:nvSpPr>
        <p:spPr>
          <a:xfrm>
            <a:off x="3898462" y="4040245"/>
            <a:ext cx="3904116" cy="241764"/>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ノーコードツール・</a:t>
            </a:r>
            <a:r>
              <a:rPr kumimoji="1" lang="en-US" altLang="ja-JP" sz="1000">
                <a:latin typeface="Yu Gothic UI" panose="020B0500000000000000" pitchFamily="50" charset="-128"/>
                <a:ea typeface="Yu Gothic UI" panose="020B0500000000000000" pitchFamily="50" charset="-128"/>
              </a:rPr>
              <a:t>AI</a:t>
            </a:r>
            <a:r>
              <a:rPr kumimoji="1" lang="ja-JP" altLang="en-US" sz="1000">
                <a:latin typeface="Yu Gothic UI" panose="020B0500000000000000" pitchFamily="50" charset="-128"/>
                <a:ea typeface="Yu Gothic UI" panose="020B0500000000000000" pitchFamily="50" charset="-128"/>
              </a:rPr>
              <a:t>の活用</a:t>
            </a:r>
          </a:p>
        </p:txBody>
      </p:sp>
      <p:sp>
        <p:nvSpPr>
          <p:cNvPr id="60" name="ホームベース 59"/>
          <p:cNvSpPr/>
          <p:nvPr/>
        </p:nvSpPr>
        <p:spPr>
          <a:xfrm>
            <a:off x="3869996" y="3285015"/>
            <a:ext cx="3904116" cy="218773"/>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業務システムの刷新・クラウド移行</a:t>
            </a:r>
          </a:p>
        </p:txBody>
      </p:sp>
      <p:sp>
        <p:nvSpPr>
          <p:cNvPr id="65" name="ホームベース 64"/>
          <p:cNvSpPr/>
          <p:nvPr/>
        </p:nvSpPr>
        <p:spPr>
          <a:xfrm>
            <a:off x="3845970" y="2400300"/>
            <a:ext cx="3913973" cy="264997"/>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業務のデジタルシフト</a:t>
            </a:r>
          </a:p>
        </p:txBody>
      </p:sp>
      <p:sp>
        <p:nvSpPr>
          <p:cNvPr id="70" name="正方形/長方形 69"/>
          <p:cNvSpPr/>
          <p:nvPr/>
        </p:nvSpPr>
        <p:spPr>
          <a:xfrm>
            <a:off x="7831044" y="2406004"/>
            <a:ext cx="1579656" cy="1876005"/>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徹底した業務効率化と</a:t>
            </a:r>
            <a:br>
              <a:rPr lang="en-US" altLang="ja-JP" sz="1000">
                <a:solidFill>
                  <a:schemeClr val="dk1"/>
                </a:solidFill>
                <a:latin typeface="Yu Gothic UI" panose="020B0500000000000000" pitchFamily="50" charset="-128"/>
                <a:ea typeface="Yu Gothic UI" panose="020B0500000000000000" pitchFamily="50" charset="-128"/>
              </a:rPr>
            </a:br>
            <a:r>
              <a:rPr lang="ja-JP" altLang="en-US" sz="1000">
                <a:solidFill>
                  <a:schemeClr val="dk1"/>
                </a:solidFill>
                <a:latin typeface="Yu Gothic UI" panose="020B0500000000000000" pitchFamily="50" charset="-128"/>
                <a:ea typeface="Yu Gothic UI" panose="020B0500000000000000" pitchFamily="50" charset="-128"/>
              </a:rPr>
              <a:t>自動化の実現</a:t>
            </a:r>
          </a:p>
        </p:txBody>
      </p:sp>
      <p:sp>
        <p:nvSpPr>
          <p:cNvPr id="77" name="テキスト ボックス 76">
            <a:extLst>
              <a:ext uri="{FF2B5EF4-FFF2-40B4-BE49-F238E27FC236}">
                <a16:creationId xmlns:a16="http://schemas.microsoft.com/office/drawing/2014/main" id="{B5977502-E10D-469D-A3E9-D2E68404E73B}"/>
              </a:ext>
            </a:extLst>
          </p:cNvPr>
          <p:cNvSpPr txBox="1"/>
          <p:nvPr/>
        </p:nvSpPr>
        <p:spPr>
          <a:xfrm>
            <a:off x="2195885" y="435344"/>
            <a:ext cx="4540195" cy="400110"/>
          </a:xfrm>
          <a:prstGeom prst="rect">
            <a:avLst/>
          </a:prstGeom>
          <a:noFill/>
        </p:spPr>
        <p:txBody>
          <a:bodyPr wrap="square" rtlCol="0">
            <a:spAutoFit/>
          </a:bodyPr>
          <a:lstStyle/>
          <a:p>
            <a:pPr algn="r"/>
            <a:r>
              <a:rPr kumimoji="1" lang="ja-JP" altLang="en-US" sz="1400" spc="0">
                <a:ln w="9525">
                  <a:solidFill>
                    <a:srgbClr val="AF1932"/>
                  </a:solidFill>
                </a:ln>
                <a:solidFill>
                  <a:srgbClr val="AF1932"/>
                </a:solidFill>
                <a:latin typeface="+mn-ea"/>
                <a:ea typeface="+mn-ea"/>
              </a:rPr>
              <a:t>の</a:t>
            </a:r>
            <a:r>
              <a:rPr kumimoji="1" lang="ja-JP" altLang="en-US" sz="2000" spc="0">
                <a:ln w="9525">
                  <a:solidFill>
                    <a:srgbClr val="AF1932"/>
                  </a:solidFill>
                </a:ln>
                <a:solidFill>
                  <a:srgbClr val="AF1932"/>
                </a:solidFill>
                <a:latin typeface="+mn-ea"/>
              </a:rPr>
              <a:t> </a:t>
            </a:r>
            <a:r>
              <a:rPr kumimoji="1" lang="en-GB" altLang="ja-JP" sz="2000" spc="0">
                <a:ln w="9525">
                  <a:solidFill>
                    <a:srgbClr val="AF1932"/>
                  </a:solidFill>
                </a:ln>
                <a:solidFill>
                  <a:srgbClr val="AF1932"/>
                </a:solidFill>
                <a:latin typeface="Avenir Next LT Pro" panose="020B0504020202020204" pitchFamily="34" charset="0"/>
              </a:rPr>
              <a:t>Re-Design</a:t>
            </a:r>
            <a:r>
              <a:rPr kumimoji="1" lang="ja-JP" altLang="en-US" sz="2000" spc="0">
                <a:ln w="9525">
                  <a:solidFill>
                    <a:srgbClr val="AF1932"/>
                  </a:solidFill>
                </a:ln>
                <a:solidFill>
                  <a:srgbClr val="AF1932"/>
                </a:solidFill>
                <a:latin typeface="Avenir Next LT Pro" panose="020B0504020202020204" pitchFamily="34" charset="0"/>
              </a:rPr>
              <a:t>の実現に向けたロードマップ①</a:t>
            </a:r>
            <a:endParaRPr kumimoji="1" lang="en-GB" sz="2000">
              <a:ln w="9525">
                <a:solidFill>
                  <a:srgbClr val="AF1932"/>
                </a:solidFill>
              </a:ln>
              <a:solidFill>
                <a:srgbClr val="AF1932"/>
              </a:solidFill>
            </a:endParaRPr>
          </a:p>
        </p:txBody>
      </p:sp>
      <p:sp>
        <p:nvSpPr>
          <p:cNvPr id="85" name="テキスト ボックス 84"/>
          <p:cNvSpPr txBox="1"/>
          <p:nvPr/>
        </p:nvSpPr>
        <p:spPr>
          <a:xfrm>
            <a:off x="751861" y="1846704"/>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a:t>取組分野</a:t>
            </a:r>
          </a:p>
        </p:txBody>
      </p:sp>
      <p:sp>
        <p:nvSpPr>
          <p:cNvPr id="86" name="正方形/長方形 85"/>
          <p:cNvSpPr/>
          <p:nvPr/>
        </p:nvSpPr>
        <p:spPr>
          <a:xfrm>
            <a:off x="3476155"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2023</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42" name="正方形/長方形 41"/>
          <p:cNvSpPr/>
          <p:nvPr/>
        </p:nvSpPr>
        <p:spPr>
          <a:xfrm>
            <a:off x="7821187" y="1786092"/>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2040</a:t>
            </a:r>
            <a:r>
              <a:rPr kumimoji="1" lang="ja-JP" altLang="en-US" sz="1100" b="1">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a:solidFill>
                <a:srgbClr val="AF1932"/>
              </a:solidFill>
              <a:latin typeface="Yu Gothic UI" panose="020B0500000000000000" pitchFamily="50" charset="-128"/>
              <a:ea typeface="Yu Gothic UI" panose="020B0500000000000000" pitchFamily="50" charset="-128"/>
            </a:endParaRPr>
          </a:p>
          <a:p>
            <a:pPr algn="ctr"/>
            <a:r>
              <a:rPr kumimoji="1" lang="ja-JP" altLang="en-US" sz="1100" b="1">
                <a:solidFill>
                  <a:srgbClr val="AF1932"/>
                </a:solidFill>
                <a:latin typeface="Yu Gothic UI" panose="020B0500000000000000" pitchFamily="50" charset="-128"/>
                <a:ea typeface="Yu Gothic UI" panose="020B0500000000000000" pitchFamily="50" charset="-128"/>
              </a:rPr>
              <a:t>「未来の大阪市」</a:t>
            </a:r>
          </a:p>
        </p:txBody>
      </p:sp>
      <p:sp>
        <p:nvSpPr>
          <p:cNvPr id="50" name="正方形/長方形 49"/>
          <p:cNvSpPr/>
          <p:nvPr/>
        </p:nvSpPr>
        <p:spPr>
          <a:xfrm>
            <a:off x="6108917" y="3554106"/>
            <a:ext cx="1655917" cy="415227"/>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行政オンラインシステムとの</a:t>
            </a:r>
            <a:br>
              <a:rPr lang="en-US" altLang="ja-JP" sz="1000">
                <a:solidFill>
                  <a:schemeClr val="dk1"/>
                </a:solidFill>
                <a:latin typeface="Yu Gothic UI" panose="020B0500000000000000" pitchFamily="50" charset="-128"/>
                <a:ea typeface="Yu Gothic UI" panose="020B0500000000000000" pitchFamily="50" charset="-128"/>
              </a:rPr>
            </a:br>
            <a:r>
              <a:rPr lang="ja-JP" altLang="en-US" sz="1000">
                <a:solidFill>
                  <a:schemeClr val="dk1"/>
                </a:solidFill>
                <a:latin typeface="Yu Gothic UI" panose="020B0500000000000000" pitchFamily="50" charset="-128"/>
                <a:ea typeface="Yu Gothic UI" panose="020B0500000000000000" pitchFamily="50" charset="-128"/>
              </a:rPr>
              <a:t>情報連携</a:t>
            </a:r>
          </a:p>
        </p:txBody>
      </p:sp>
      <p:sp>
        <p:nvSpPr>
          <p:cNvPr id="36" name="正方形/長方形 35"/>
          <p:cNvSpPr/>
          <p:nvPr/>
        </p:nvSpPr>
        <p:spPr>
          <a:xfrm>
            <a:off x="4046286" y="1800646"/>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37" name="グループ化 36"/>
          <p:cNvGrpSpPr/>
          <p:nvPr/>
        </p:nvGrpSpPr>
        <p:grpSpPr>
          <a:xfrm>
            <a:off x="354827" y="5444050"/>
            <a:ext cx="743157" cy="1088189"/>
            <a:chOff x="354827" y="5444050"/>
            <a:chExt cx="743157" cy="1088189"/>
          </a:xfrm>
        </p:grpSpPr>
        <p:sp>
          <p:nvSpPr>
            <p:cNvPr id="49" name="ホームベース 48"/>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a:solidFill>
                    <a:schemeClr val="tx1"/>
                  </a:solidFill>
                </a:rPr>
                <a:t>これからの取組テーマ</a:t>
              </a:r>
            </a:p>
          </p:txBody>
        </p:sp>
        <p:sp>
          <p:nvSpPr>
            <p:cNvPr id="51" name="正方形/長方形 50"/>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これまでの取組</a:t>
              </a:r>
            </a:p>
          </p:txBody>
        </p:sp>
        <p:sp>
          <p:nvSpPr>
            <p:cNvPr id="53" name="テキスト ボックス 52"/>
            <p:cNvSpPr txBox="1"/>
            <p:nvPr/>
          </p:nvSpPr>
          <p:spPr>
            <a:xfrm>
              <a:off x="540397" y="5444050"/>
              <a:ext cx="478782" cy="184666"/>
            </a:xfrm>
            <a:prstGeom prst="rect">
              <a:avLst/>
            </a:prstGeom>
            <a:noFill/>
          </p:spPr>
          <p:txBody>
            <a:bodyPr wrap="square" rtlCol="0">
              <a:spAutoFit/>
            </a:bodyPr>
            <a:lstStyle/>
            <a:p>
              <a:r>
                <a:rPr kumimoji="1" lang="ja-JP" altLang="en-US" sz="600"/>
                <a:t>凡例</a:t>
              </a:r>
            </a:p>
          </p:txBody>
        </p:sp>
        <p:sp>
          <p:nvSpPr>
            <p:cNvPr id="54" name="正方形/長方形 53"/>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STRATEGY</a:t>
              </a:r>
              <a:endParaRPr kumimoji="1" lang="ja-JP" altLang="en-US" sz="600" spc="-40">
                <a:solidFill>
                  <a:schemeClr val="tx1"/>
                </a:solidFill>
              </a:endParaRPr>
            </a:p>
          </p:txBody>
        </p:sp>
        <p:sp>
          <p:nvSpPr>
            <p:cNvPr id="55" name="正方形/長方形 54"/>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VALUE</a:t>
              </a:r>
              <a:endParaRPr kumimoji="1" lang="ja-JP" altLang="en-US" sz="600" spc="-40">
                <a:solidFill>
                  <a:schemeClr val="tx1"/>
                </a:solidFill>
              </a:endParaRPr>
            </a:p>
          </p:txBody>
        </p:sp>
        <p:sp>
          <p:nvSpPr>
            <p:cNvPr id="56" name="角丸四角形 55"/>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国等の取組</a:t>
              </a:r>
            </a:p>
          </p:txBody>
        </p:sp>
      </p:grpSp>
      <p:sp>
        <p:nvSpPr>
          <p:cNvPr id="4" name="正方形/長方形 3">
            <a:extLst>
              <a:ext uri="{FF2B5EF4-FFF2-40B4-BE49-F238E27FC236}">
                <a16:creationId xmlns:a16="http://schemas.microsoft.com/office/drawing/2014/main" id="{46F2A938-FF65-DC40-0874-75C9D0CF1387}"/>
              </a:ext>
            </a:extLst>
          </p:cNvPr>
          <p:cNvSpPr/>
          <p:nvPr/>
        </p:nvSpPr>
        <p:spPr>
          <a:xfrm>
            <a:off x="6971642" y="6464957"/>
            <a:ext cx="1100012" cy="23135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a:solidFill>
                  <a:schemeClr val="tx1"/>
                </a:solidFill>
                <a:latin typeface="Yu Gothic UI" panose="020B0500000000000000" pitchFamily="50" charset="-128"/>
                <a:ea typeface="Yu Gothic UI" panose="020B0500000000000000" pitchFamily="50" charset="-128"/>
              </a:rPr>
              <a:t>2023</a:t>
            </a:r>
            <a:r>
              <a:rPr kumimoji="1" lang="ja-JP" altLang="en-US" sz="1000">
                <a:solidFill>
                  <a:schemeClr val="tx1"/>
                </a:solidFill>
                <a:latin typeface="Yu Gothic UI" panose="020B0500000000000000" pitchFamily="50" charset="-128"/>
                <a:ea typeface="Yu Gothic UI" panose="020B0500000000000000" pitchFamily="50" charset="-128"/>
              </a:rPr>
              <a:t>年</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月作成</a:t>
            </a:r>
            <a:endParaRPr kumimoji="1" lang="en-US" altLang="ja-JP" sz="100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42256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3825978" y="2096752"/>
            <a:ext cx="0" cy="298881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308184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308184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11</a:t>
            </a:fld>
            <a:endParaRPr kumimoji="1" lang="en-GB"/>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a:latin typeface="Yu Gothic UI" panose="020B0500000000000000" pitchFamily="50" charset="-128"/>
              <a:ea typeface="Yu Gothic UI" panose="020B0500000000000000" pitchFamily="50" charset="-128"/>
            </a:endParaRPr>
          </a:p>
        </p:txBody>
      </p:sp>
      <p:sp>
        <p:nvSpPr>
          <p:cNvPr id="36" name="正方形/長方形 35"/>
          <p:cNvSpPr/>
          <p:nvPr/>
        </p:nvSpPr>
        <p:spPr>
          <a:xfrm>
            <a:off x="7821187" y="1786092"/>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2040</a:t>
            </a:r>
            <a:r>
              <a:rPr kumimoji="1" lang="ja-JP" altLang="en-US" sz="1100" b="1">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a:solidFill>
                <a:srgbClr val="AF1932"/>
              </a:solidFill>
              <a:latin typeface="Yu Gothic UI" panose="020B0500000000000000" pitchFamily="50" charset="-128"/>
              <a:ea typeface="Yu Gothic UI" panose="020B0500000000000000" pitchFamily="50" charset="-128"/>
            </a:endParaRPr>
          </a:p>
          <a:p>
            <a:pPr algn="ctr"/>
            <a:r>
              <a:rPr kumimoji="1" lang="ja-JP" altLang="en-US" sz="1100" b="1">
                <a:solidFill>
                  <a:srgbClr val="AF1932"/>
                </a:solidFill>
                <a:latin typeface="Yu Gothic UI" panose="020B0500000000000000" pitchFamily="50" charset="-128"/>
                <a:ea typeface="Yu Gothic UI" panose="020B0500000000000000" pitchFamily="50" charset="-128"/>
              </a:rPr>
              <a:t>「未来の大阪市」</a:t>
            </a: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2025</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2030</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568932"/>
            <a:ext cx="1284921" cy="1022229"/>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データ活用</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a:solidFill>
                  <a:schemeClr val="bg1"/>
                </a:solidFill>
                <a:latin typeface="Yu Gothic UI" panose="020B0500000000000000" pitchFamily="50" charset="-128"/>
                <a:ea typeface="Yu Gothic UI" panose="020B0500000000000000" pitchFamily="50" charset="-128"/>
              </a:rPr>
              <a:t>VALUE</a:t>
            </a:r>
            <a:r>
              <a:rPr kumimoji="1" lang="ja-JP" altLang="en-US" sz="900" b="1">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a:solidFill>
                <a:schemeClr val="bg1"/>
              </a:solidFill>
              <a:latin typeface="Yu Gothic UI" panose="020B0500000000000000" pitchFamily="50" charset="-128"/>
              <a:ea typeface="Yu Gothic UI" panose="020B0500000000000000" pitchFamily="50" charset="-128"/>
            </a:endParaRPr>
          </a:p>
          <a:p>
            <a:pPr algn="ctr"/>
            <a:r>
              <a:rPr kumimoji="1" lang="ja-JP" altLang="en-US" sz="900" b="1">
                <a:solidFill>
                  <a:schemeClr val="bg1"/>
                </a:solidFill>
                <a:latin typeface="Yu Gothic UI" panose="020B0500000000000000" pitchFamily="50" charset="-128"/>
                <a:ea typeface="Yu Gothic UI" panose="020B0500000000000000" pitchFamily="50" charset="-128"/>
              </a:rPr>
              <a:t>取組の方針</a:t>
            </a:r>
          </a:p>
        </p:txBody>
      </p:sp>
      <p:sp>
        <p:nvSpPr>
          <p:cNvPr id="82" name="正方形/長方形 81"/>
          <p:cNvSpPr/>
          <p:nvPr/>
        </p:nvSpPr>
        <p:spPr>
          <a:xfrm>
            <a:off x="527256" y="3814826"/>
            <a:ext cx="1284921" cy="562717"/>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働き方改革</a:t>
            </a:r>
          </a:p>
        </p:txBody>
      </p:sp>
      <p:sp>
        <p:nvSpPr>
          <p:cNvPr id="35" name="テキスト プレースホルダー 3">
            <a:extLst>
              <a:ext uri="{FF2B5EF4-FFF2-40B4-BE49-F238E27FC236}">
                <a16:creationId xmlns:a16="http://schemas.microsoft.com/office/drawing/2014/main" id="{BF7FA137-CC2A-4F34-BFFD-E93D1329850E}"/>
              </a:ext>
            </a:extLst>
          </p:cNvPr>
          <p:cNvSpPr txBox="1">
            <a:spLocks/>
          </p:cNvSpPr>
          <p:nvPr/>
        </p:nvSpPr>
        <p:spPr>
          <a:xfrm>
            <a:off x="452438" y="940020"/>
            <a:ext cx="8958262" cy="643209"/>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施策の立案を合理的根拠（エビデンス）に基づくものとするため</a:t>
            </a:r>
            <a:r>
              <a:rPr lang="en-US" altLang="ja-JP" spc="-40"/>
              <a:t>EBPM</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を推進し、施策の有効性を高めていきます。</a:t>
            </a:r>
            <a:br>
              <a:rPr lang="en-US" altLang="ja-JP" b="1" kern="10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また、</a:t>
            </a:r>
            <a:r>
              <a:rPr lang="en-US" altLang="ja-JP" spc="-40"/>
              <a:t>2018</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年度に導入したテレワーク環境や</a:t>
            </a:r>
            <a:r>
              <a:rPr lang="en-US" altLang="ja-JP" spc="-40"/>
              <a:t>BYOD</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環境を活用し、多様な働き方の実現に取り組みます。</a:t>
            </a:r>
          </a:p>
          <a:p>
            <a:endParaRPr lang="ja-JP" altLang="en-US" b="1" kern="100">
              <a:latin typeface="游明朝" panose="02020400000000000000" pitchFamily="18" charset="-128"/>
              <a:ea typeface="Yu Gothic UI" panose="020B0500000000000000" pitchFamily="50" charset="-128"/>
              <a:cs typeface="Times New Roman" panose="02020603050405020304" pitchFamily="18" charset="0"/>
            </a:endParaRPr>
          </a:p>
        </p:txBody>
      </p:sp>
      <p:pic>
        <p:nvPicPr>
          <p:cNvPr id="37" name="図 36" descr="時計 が含まれている画像&#10;&#10;自動的に生成された説明">
            <a:extLst>
              <a:ext uri="{FF2B5EF4-FFF2-40B4-BE49-F238E27FC236}">
                <a16:creationId xmlns:a16="http://schemas.microsoft.com/office/drawing/2014/main" id="{4A97B935-A2D6-48F0-B905-3A88E0438B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9006" y="414935"/>
            <a:ext cx="1939303" cy="540000"/>
          </a:xfrm>
          <a:prstGeom prst="rect">
            <a:avLst/>
          </a:prstGeom>
        </p:spPr>
      </p:pic>
      <p:sp>
        <p:nvSpPr>
          <p:cNvPr id="45" name="ホームベース 44"/>
          <p:cNvSpPr/>
          <p:nvPr/>
        </p:nvSpPr>
        <p:spPr>
          <a:xfrm>
            <a:off x="3906851" y="4534630"/>
            <a:ext cx="3873732" cy="406435"/>
          </a:xfrm>
          <a:prstGeom prst="homePlate">
            <a:avLst>
              <a:gd name="adj" fmla="val 36345"/>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spc="-40">
                <a:solidFill>
                  <a:schemeClr val="tx1"/>
                </a:solidFill>
              </a:rPr>
              <a:t>設備監視へのデジタル技術の導入</a:t>
            </a:r>
          </a:p>
        </p:txBody>
      </p:sp>
      <p:sp>
        <p:nvSpPr>
          <p:cNvPr id="48" name="正方形/長方形 47"/>
          <p:cNvSpPr/>
          <p:nvPr/>
        </p:nvSpPr>
        <p:spPr>
          <a:xfrm>
            <a:off x="1909361" y="4135892"/>
            <a:ext cx="1866156" cy="242167"/>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spc="-40">
                <a:solidFill>
                  <a:schemeClr val="tx1"/>
                </a:solidFill>
              </a:rPr>
              <a:t>テレワーク環境の整備</a:t>
            </a:r>
          </a:p>
        </p:txBody>
      </p:sp>
      <p:sp>
        <p:nvSpPr>
          <p:cNvPr id="49" name="正方形/長方形 48"/>
          <p:cNvSpPr/>
          <p:nvPr/>
        </p:nvSpPr>
        <p:spPr>
          <a:xfrm>
            <a:off x="1926868" y="3819251"/>
            <a:ext cx="1855170" cy="25021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spc="-40">
                <a:solidFill>
                  <a:schemeClr val="tx1"/>
                </a:solidFill>
              </a:rPr>
              <a:t>BYOD</a:t>
            </a:r>
            <a:r>
              <a:rPr kumimoji="1" lang="ja-JP" altLang="en-US" sz="1000" spc="-40">
                <a:solidFill>
                  <a:schemeClr val="tx1"/>
                </a:solidFill>
              </a:rPr>
              <a:t>の整備</a:t>
            </a:r>
          </a:p>
        </p:txBody>
      </p:sp>
      <p:sp>
        <p:nvSpPr>
          <p:cNvPr id="50" name="ホームベース 49"/>
          <p:cNvSpPr/>
          <p:nvPr/>
        </p:nvSpPr>
        <p:spPr>
          <a:xfrm>
            <a:off x="3886805" y="3814827"/>
            <a:ext cx="3915774" cy="562717"/>
          </a:xfrm>
          <a:prstGeom prst="homePlate">
            <a:avLst>
              <a:gd name="adj" fmla="val 24271"/>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spc="-40">
                <a:solidFill>
                  <a:schemeClr val="tx1"/>
                </a:solidFill>
              </a:rPr>
              <a:t>業務のデジタルシフトによるペーパーレスの徹底、ワークライフバランスの推進</a:t>
            </a:r>
          </a:p>
        </p:txBody>
      </p:sp>
      <p:sp>
        <p:nvSpPr>
          <p:cNvPr id="65" name="正方形/長方形 64"/>
          <p:cNvSpPr/>
          <p:nvPr/>
        </p:nvSpPr>
        <p:spPr>
          <a:xfrm>
            <a:off x="1928649" y="2516169"/>
            <a:ext cx="1861318" cy="247979"/>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t>ビッグデータ活用実証実験の実施</a:t>
            </a:r>
            <a:endParaRPr kumimoji="1" lang="ja-JP" altLang="en-US" sz="1000">
              <a:latin typeface="Yu Gothic UI" panose="020B0500000000000000" pitchFamily="50" charset="-128"/>
              <a:ea typeface="Yu Gothic UI" panose="020B0500000000000000" pitchFamily="50" charset="-128"/>
            </a:endParaRPr>
          </a:p>
        </p:txBody>
      </p:sp>
      <p:sp>
        <p:nvSpPr>
          <p:cNvPr id="85" name="正方形/長方形 84"/>
          <p:cNvSpPr/>
          <p:nvPr/>
        </p:nvSpPr>
        <p:spPr>
          <a:xfrm>
            <a:off x="7916828" y="2506802"/>
            <a:ext cx="1768192" cy="1084359"/>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横断的なデータ分析による</a:t>
            </a:r>
          </a:p>
          <a:p>
            <a:pPr algn="ctr"/>
            <a:r>
              <a:rPr lang="ja-JP" altLang="en-US" sz="1000">
                <a:solidFill>
                  <a:schemeClr val="dk1"/>
                </a:solidFill>
                <a:latin typeface="Yu Gothic UI" panose="020B0500000000000000" pitchFamily="50" charset="-128"/>
                <a:ea typeface="Yu Gothic UI" panose="020B0500000000000000" pitchFamily="50" charset="-128"/>
              </a:rPr>
              <a:t>市民ニーズや課題に対する</a:t>
            </a:r>
          </a:p>
          <a:p>
            <a:pPr algn="ctr"/>
            <a:r>
              <a:rPr lang="ja-JP" altLang="en-US" sz="1000">
                <a:solidFill>
                  <a:schemeClr val="dk1"/>
                </a:solidFill>
                <a:latin typeface="Yu Gothic UI" panose="020B0500000000000000" pitchFamily="50" charset="-128"/>
                <a:ea typeface="Yu Gothic UI" panose="020B0500000000000000" pitchFamily="50" charset="-128"/>
              </a:rPr>
              <a:t>施策反映​</a:t>
            </a:r>
          </a:p>
        </p:txBody>
      </p:sp>
      <p:sp>
        <p:nvSpPr>
          <p:cNvPr id="86" name="正方形/長方形 85"/>
          <p:cNvSpPr/>
          <p:nvPr/>
        </p:nvSpPr>
        <p:spPr>
          <a:xfrm>
            <a:off x="7916828" y="3814827"/>
            <a:ext cx="1768192" cy="1190257"/>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多様な働き方の実現</a:t>
            </a:r>
          </a:p>
        </p:txBody>
      </p:sp>
      <p:sp>
        <p:nvSpPr>
          <p:cNvPr id="87" name="正方形/長方形 86"/>
          <p:cNvSpPr/>
          <p:nvPr/>
        </p:nvSpPr>
        <p:spPr>
          <a:xfrm>
            <a:off x="527256" y="4534630"/>
            <a:ext cx="1284921" cy="47045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公共施設等</a:t>
            </a:r>
            <a:endParaRPr kumimoji="1" lang="en-US" altLang="ja-JP" sz="1100">
              <a:solidFill>
                <a:schemeClr val="bg1"/>
              </a:solidFill>
            </a:endParaRPr>
          </a:p>
          <a:p>
            <a:pPr algn="ctr"/>
            <a:r>
              <a:rPr kumimoji="1" lang="ja-JP" altLang="en-US" sz="1100">
                <a:solidFill>
                  <a:schemeClr val="bg1"/>
                </a:solidFill>
              </a:rPr>
              <a:t>維持管理業務</a:t>
            </a:r>
          </a:p>
        </p:txBody>
      </p:sp>
      <p:sp>
        <p:nvSpPr>
          <p:cNvPr id="88" name="テキスト ボックス 87">
            <a:extLst>
              <a:ext uri="{FF2B5EF4-FFF2-40B4-BE49-F238E27FC236}">
                <a16:creationId xmlns:a16="http://schemas.microsoft.com/office/drawing/2014/main" id="{B5977502-E10D-469D-A3E9-D2E68404E73B}"/>
              </a:ext>
            </a:extLst>
          </p:cNvPr>
          <p:cNvSpPr txBox="1"/>
          <p:nvPr/>
        </p:nvSpPr>
        <p:spPr>
          <a:xfrm>
            <a:off x="2195885" y="435344"/>
            <a:ext cx="4540195" cy="400110"/>
          </a:xfrm>
          <a:prstGeom prst="rect">
            <a:avLst/>
          </a:prstGeom>
          <a:noFill/>
        </p:spPr>
        <p:txBody>
          <a:bodyPr wrap="square" rtlCol="0">
            <a:spAutoFit/>
          </a:bodyPr>
          <a:lstStyle/>
          <a:p>
            <a:pPr algn="r"/>
            <a:r>
              <a:rPr kumimoji="1" lang="ja-JP" altLang="en-US" sz="1400" spc="0">
                <a:ln w="9525">
                  <a:solidFill>
                    <a:srgbClr val="AF1932"/>
                  </a:solidFill>
                </a:ln>
                <a:solidFill>
                  <a:srgbClr val="AF1932"/>
                </a:solidFill>
                <a:latin typeface="+mn-ea"/>
                <a:ea typeface="+mn-ea"/>
              </a:rPr>
              <a:t>の</a:t>
            </a:r>
            <a:r>
              <a:rPr kumimoji="1" lang="ja-JP" altLang="en-US" sz="2000" spc="0">
                <a:ln w="9525">
                  <a:solidFill>
                    <a:srgbClr val="AF1932"/>
                  </a:solidFill>
                </a:ln>
                <a:solidFill>
                  <a:srgbClr val="AF1932"/>
                </a:solidFill>
                <a:latin typeface="+mn-ea"/>
              </a:rPr>
              <a:t> </a:t>
            </a:r>
            <a:r>
              <a:rPr kumimoji="1" lang="en-GB" altLang="ja-JP" sz="2000" spc="0">
                <a:ln w="9525">
                  <a:solidFill>
                    <a:srgbClr val="AF1932"/>
                  </a:solidFill>
                </a:ln>
                <a:solidFill>
                  <a:srgbClr val="AF1932"/>
                </a:solidFill>
                <a:latin typeface="Avenir Next LT Pro" panose="020B0504020202020204" pitchFamily="34" charset="0"/>
              </a:rPr>
              <a:t>Re-Design</a:t>
            </a:r>
            <a:r>
              <a:rPr kumimoji="1" lang="ja-JP" altLang="en-US" sz="2000" spc="0">
                <a:ln w="9525">
                  <a:solidFill>
                    <a:srgbClr val="AF1932"/>
                  </a:solidFill>
                </a:ln>
                <a:solidFill>
                  <a:srgbClr val="AF1932"/>
                </a:solidFill>
                <a:latin typeface="Avenir Next LT Pro" panose="020B0504020202020204" pitchFamily="34" charset="0"/>
              </a:rPr>
              <a:t>の実現に向けたロードマップ②</a:t>
            </a:r>
            <a:endParaRPr kumimoji="1" lang="en-GB" sz="2000">
              <a:ln w="9525">
                <a:solidFill>
                  <a:srgbClr val="AF1932"/>
                </a:solidFill>
              </a:ln>
              <a:solidFill>
                <a:srgbClr val="AF1932"/>
              </a:solidFill>
            </a:endParaRPr>
          </a:p>
        </p:txBody>
      </p:sp>
      <p:sp>
        <p:nvSpPr>
          <p:cNvPr id="91" name="テキスト ボックス 90"/>
          <p:cNvSpPr txBox="1"/>
          <p:nvPr/>
        </p:nvSpPr>
        <p:spPr>
          <a:xfrm>
            <a:off x="751861" y="1846704"/>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a:t>取組分野</a:t>
            </a:r>
          </a:p>
        </p:txBody>
      </p:sp>
      <p:sp>
        <p:nvSpPr>
          <p:cNvPr id="92" name="正方形/長方形 91"/>
          <p:cNvSpPr/>
          <p:nvPr/>
        </p:nvSpPr>
        <p:spPr>
          <a:xfrm>
            <a:off x="3476155"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2023</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pic>
        <p:nvPicPr>
          <p:cNvPr id="97" name="Picture 4">
            <a:extLst>
              <a:ext uri="{FF2B5EF4-FFF2-40B4-BE49-F238E27FC236}">
                <a16:creationId xmlns:a16="http://schemas.microsoft.com/office/drawing/2014/main" id="{0DC19C13-41C5-4ED6-9F0B-E6A3DCEC4B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7605" y="5157000"/>
            <a:ext cx="1902112" cy="1214426"/>
          </a:xfrm>
          <a:prstGeom prst="rect">
            <a:avLst/>
          </a:prstGeom>
          <a:noFill/>
          <a:extLst>
            <a:ext uri="{909E8E84-426E-40DD-AFC4-6F175D3DCCD1}">
              <a14:hiddenFill xmlns:a14="http://schemas.microsoft.com/office/drawing/2010/main">
                <a:solidFill>
                  <a:srgbClr val="FFFFFF"/>
                </a:solidFill>
              </a14:hiddenFill>
            </a:ext>
          </a:extLst>
        </p:spPr>
      </p:pic>
      <p:sp>
        <p:nvSpPr>
          <p:cNvPr id="51" name="ホームベース 50"/>
          <p:cNvSpPr/>
          <p:nvPr/>
        </p:nvSpPr>
        <p:spPr>
          <a:xfrm>
            <a:off x="1907858" y="3331171"/>
            <a:ext cx="5866255" cy="259990"/>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官民データ連携の推進</a:t>
            </a:r>
          </a:p>
        </p:txBody>
      </p:sp>
      <p:sp>
        <p:nvSpPr>
          <p:cNvPr id="54" name="ホームベース 53"/>
          <p:cNvSpPr/>
          <p:nvPr/>
        </p:nvSpPr>
        <p:spPr>
          <a:xfrm>
            <a:off x="3869919" y="2948887"/>
            <a:ext cx="1014444" cy="337108"/>
          </a:xfrm>
          <a:prstGeom prst="homePlate">
            <a:avLst>
              <a:gd name="adj" fmla="val 31286"/>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データ活用</a:t>
            </a:r>
            <a:endParaRPr kumimoji="1" lang="en-US" altLang="ja-JP" sz="1000">
              <a:latin typeface="Yu Gothic UI" panose="020B0500000000000000" pitchFamily="50" charset="-128"/>
              <a:ea typeface="Yu Gothic UI" panose="020B0500000000000000" pitchFamily="50" charset="-128"/>
            </a:endParaRPr>
          </a:p>
          <a:p>
            <a:r>
              <a:rPr kumimoji="1" lang="ja-JP" altLang="en-US" sz="1000">
                <a:latin typeface="Yu Gothic UI" panose="020B0500000000000000" pitchFamily="50" charset="-128"/>
                <a:ea typeface="Yu Gothic UI" panose="020B0500000000000000" pitchFamily="50" charset="-128"/>
              </a:rPr>
              <a:t>方針の策定</a:t>
            </a:r>
          </a:p>
        </p:txBody>
      </p:sp>
      <p:sp>
        <p:nvSpPr>
          <p:cNvPr id="56" name="ホームベース 55"/>
          <p:cNvSpPr/>
          <p:nvPr/>
        </p:nvSpPr>
        <p:spPr>
          <a:xfrm>
            <a:off x="3869919" y="2520628"/>
            <a:ext cx="1014444" cy="370716"/>
          </a:xfrm>
          <a:prstGeom prst="homePlate">
            <a:avLst>
              <a:gd name="adj" fmla="val 35965"/>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データ活用</a:t>
            </a:r>
            <a:endParaRPr kumimoji="1" lang="en-US" altLang="ja-JP" sz="1000">
              <a:latin typeface="Yu Gothic UI" panose="020B0500000000000000" pitchFamily="50" charset="-128"/>
              <a:ea typeface="Yu Gothic UI" panose="020B0500000000000000" pitchFamily="50" charset="-128"/>
            </a:endParaRPr>
          </a:p>
          <a:p>
            <a:r>
              <a:rPr kumimoji="1" lang="ja-JP" altLang="en-US" sz="1000">
                <a:latin typeface="Yu Gothic UI" panose="020B0500000000000000" pitchFamily="50" charset="-128"/>
                <a:ea typeface="Yu Gothic UI" panose="020B0500000000000000" pitchFamily="50" charset="-128"/>
              </a:rPr>
              <a:t>環境の構築</a:t>
            </a:r>
          </a:p>
        </p:txBody>
      </p:sp>
      <p:sp>
        <p:nvSpPr>
          <p:cNvPr id="59" name="正方形/長方形 58"/>
          <p:cNvSpPr/>
          <p:nvPr/>
        </p:nvSpPr>
        <p:spPr>
          <a:xfrm>
            <a:off x="4949883" y="2506802"/>
            <a:ext cx="2795569" cy="384542"/>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方針に基づくデータ活用の推進​</a:t>
            </a:r>
          </a:p>
        </p:txBody>
      </p:sp>
      <p:sp>
        <p:nvSpPr>
          <p:cNvPr id="60" name="正方形/長方形 59"/>
          <p:cNvSpPr/>
          <p:nvPr/>
        </p:nvSpPr>
        <p:spPr>
          <a:xfrm>
            <a:off x="4949884" y="2948887"/>
            <a:ext cx="2795569" cy="33560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業務横断的なデータ連携</a:t>
            </a:r>
          </a:p>
        </p:txBody>
      </p:sp>
      <p:sp>
        <p:nvSpPr>
          <p:cNvPr id="42" name="正方形/長方形 41"/>
          <p:cNvSpPr/>
          <p:nvPr/>
        </p:nvSpPr>
        <p:spPr>
          <a:xfrm>
            <a:off x="4046286" y="1800646"/>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3" name="グループ化 42"/>
          <p:cNvGrpSpPr/>
          <p:nvPr/>
        </p:nvGrpSpPr>
        <p:grpSpPr>
          <a:xfrm>
            <a:off x="354827" y="5444050"/>
            <a:ext cx="743157" cy="1088189"/>
            <a:chOff x="354827" y="5444050"/>
            <a:chExt cx="743157" cy="1088189"/>
          </a:xfrm>
        </p:grpSpPr>
        <p:sp>
          <p:nvSpPr>
            <p:cNvPr id="44" name="ホームベース 43"/>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a:solidFill>
                    <a:schemeClr val="tx1"/>
                  </a:solidFill>
                </a:rPr>
                <a:t>これからの取組テーマ</a:t>
              </a:r>
            </a:p>
          </p:txBody>
        </p:sp>
        <p:sp>
          <p:nvSpPr>
            <p:cNvPr id="46" name="正方形/長方形 45"/>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これまでの取組</a:t>
              </a:r>
            </a:p>
          </p:txBody>
        </p:sp>
        <p:sp>
          <p:nvSpPr>
            <p:cNvPr id="47" name="テキスト ボックス 46"/>
            <p:cNvSpPr txBox="1"/>
            <p:nvPr/>
          </p:nvSpPr>
          <p:spPr>
            <a:xfrm>
              <a:off x="540397" y="5444050"/>
              <a:ext cx="478782" cy="184666"/>
            </a:xfrm>
            <a:prstGeom prst="rect">
              <a:avLst/>
            </a:prstGeom>
            <a:noFill/>
          </p:spPr>
          <p:txBody>
            <a:bodyPr wrap="square" rtlCol="0">
              <a:spAutoFit/>
            </a:bodyPr>
            <a:lstStyle/>
            <a:p>
              <a:r>
                <a:rPr kumimoji="1" lang="ja-JP" altLang="en-US" sz="600"/>
                <a:t>凡例</a:t>
              </a:r>
            </a:p>
          </p:txBody>
        </p:sp>
        <p:sp>
          <p:nvSpPr>
            <p:cNvPr id="53" name="正方形/長方形 52"/>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STRATEGY</a:t>
              </a:r>
              <a:endParaRPr kumimoji="1" lang="ja-JP" altLang="en-US" sz="600" spc="-40">
                <a:solidFill>
                  <a:schemeClr val="tx1"/>
                </a:solidFill>
              </a:endParaRPr>
            </a:p>
          </p:txBody>
        </p:sp>
        <p:sp>
          <p:nvSpPr>
            <p:cNvPr id="55" name="正方形/長方形 54"/>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VALUE</a:t>
              </a:r>
              <a:endParaRPr kumimoji="1" lang="ja-JP" altLang="en-US" sz="600" spc="-40">
                <a:solidFill>
                  <a:schemeClr val="tx1"/>
                </a:solidFill>
              </a:endParaRPr>
            </a:p>
          </p:txBody>
        </p:sp>
        <p:sp>
          <p:nvSpPr>
            <p:cNvPr id="63" name="角丸四角形 62"/>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国等の取組</a:t>
              </a:r>
            </a:p>
          </p:txBody>
        </p:sp>
      </p:grpSp>
      <p:sp>
        <p:nvSpPr>
          <p:cNvPr id="4" name="正方形/長方形 3">
            <a:extLst>
              <a:ext uri="{FF2B5EF4-FFF2-40B4-BE49-F238E27FC236}">
                <a16:creationId xmlns:a16="http://schemas.microsoft.com/office/drawing/2014/main" id="{2505C0C1-7AC2-BFF3-2B60-0C1622952224}"/>
              </a:ext>
            </a:extLst>
          </p:cNvPr>
          <p:cNvSpPr/>
          <p:nvPr/>
        </p:nvSpPr>
        <p:spPr>
          <a:xfrm>
            <a:off x="6971642" y="6464957"/>
            <a:ext cx="1100012" cy="23135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a:solidFill>
                  <a:schemeClr val="tx1"/>
                </a:solidFill>
                <a:latin typeface="Yu Gothic UI" panose="020B0500000000000000" pitchFamily="50" charset="-128"/>
                <a:ea typeface="Yu Gothic UI" panose="020B0500000000000000" pitchFamily="50" charset="-128"/>
              </a:rPr>
              <a:t>2023</a:t>
            </a:r>
            <a:r>
              <a:rPr kumimoji="1" lang="ja-JP" altLang="en-US" sz="1000">
                <a:solidFill>
                  <a:schemeClr val="tx1"/>
                </a:solidFill>
                <a:latin typeface="Yu Gothic UI" panose="020B0500000000000000" pitchFamily="50" charset="-128"/>
                <a:ea typeface="Yu Gothic UI" panose="020B0500000000000000" pitchFamily="50" charset="-128"/>
              </a:rPr>
              <a:t>年</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月作成</a:t>
            </a:r>
            <a:endParaRPr kumimoji="1" lang="en-US" altLang="ja-JP" sz="100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054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目次</a:t>
            </a:r>
          </a:p>
        </p:txBody>
      </p:sp>
      <p:sp>
        <p:nvSpPr>
          <p:cNvPr id="2" name="テキスト ボックス 1">
            <a:extLst>
              <a:ext uri="{FF2B5EF4-FFF2-40B4-BE49-F238E27FC236}">
                <a16:creationId xmlns:a16="http://schemas.microsoft.com/office/drawing/2014/main" id="{65E0A615-30C8-666A-DD0D-08A9757C593E}"/>
              </a:ext>
            </a:extLst>
          </p:cNvPr>
          <p:cNvSpPr txBox="1"/>
          <p:nvPr/>
        </p:nvSpPr>
        <p:spPr>
          <a:xfrm>
            <a:off x="630000" y="816984"/>
            <a:ext cx="8764989" cy="1081065"/>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第２章</a:t>
            </a:r>
            <a:endParaRPr kumimoji="1" lang="en-US" altLang="ja-JP"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400" b="0" i="0" u="none" strike="noStrike" kern="1200" cap="none" spc="-33" normalizeH="0" baseline="0" noProof="0">
              <a:ln>
                <a:noFill/>
              </a:ln>
              <a:solidFill>
                <a:srgbClr val="AF1932"/>
              </a:solidFill>
              <a:effectLst/>
              <a:uLnTx/>
              <a:uFillTx/>
              <a:latin typeface="Avenir Next LT Pro"/>
              <a:ea typeface="Yu Gothic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400" spc="-33">
                <a:latin typeface="+mn-ea"/>
              </a:rPr>
              <a:t>３つの</a:t>
            </a:r>
            <a:r>
              <a:rPr lang="en-US" altLang="ja-JP" sz="1400" spc="-33">
                <a:latin typeface="+mn-ea"/>
              </a:rPr>
              <a:t>VISON</a:t>
            </a:r>
            <a:r>
              <a:rPr lang="ja-JP" altLang="en-US" sz="1400" spc="-33">
                <a:latin typeface="+mn-ea"/>
              </a:rPr>
              <a:t>（戦略の視点）ごとに本市が実行していく施策の内容（アクションプラン）を紹介</a:t>
            </a:r>
            <a:br>
              <a:rPr kumimoji="0" lang="en-US" altLang="ja-JP" sz="1400" b="0" i="0" u="none" strike="noStrike" kern="1200" cap="none" spc="-33" normalizeH="0" baseline="0" noProof="0">
                <a:ln>
                  <a:noFill/>
                </a:ln>
                <a:solidFill>
                  <a:prstClr val="black"/>
                </a:solidFill>
                <a:effectLst/>
                <a:uLnTx/>
                <a:uFillTx/>
                <a:latin typeface="Avenir Next LT Pro"/>
                <a:ea typeface="Yu Gothic UI"/>
                <a:cs typeface="+mn-cs"/>
              </a:rPr>
            </a:br>
            <a:r>
              <a:rPr kumimoji="1" lang="ja-JP" altLang="en-US" sz="1625"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　</a:t>
            </a:r>
          </a:p>
        </p:txBody>
      </p:sp>
      <p:sp>
        <p:nvSpPr>
          <p:cNvPr id="4" name="正方形/長方形 3">
            <a:extLst>
              <a:ext uri="{FF2B5EF4-FFF2-40B4-BE49-F238E27FC236}">
                <a16:creationId xmlns:a16="http://schemas.microsoft.com/office/drawing/2014/main" id="{16CE2E38-B9F8-8F54-D1E6-939A4376F08C}"/>
              </a:ext>
            </a:extLst>
          </p:cNvPr>
          <p:cNvSpPr/>
          <p:nvPr/>
        </p:nvSpPr>
        <p:spPr>
          <a:xfrm>
            <a:off x="437317" y="863707"/>
            <a:ext cx="73693" cy="283303"/>
          </a:xfrm>
          <a:prstGeom prst="rect">
            <a:avLst/>
          </a:prstGeom>
          <a:solidFill>
            <a:srgbClr val="AF1932"/>
          </a:solidFill>
          <a:ln w="9525" cap="flat" cmpd="sng" algn="ctr">
            <a:noFill/>
            <a:prstDash val="solid"/>
          </a:ln>
          <a:effectLst/>
        </p:spPr>
        <p:txBody>
          <a:bodyPr lIns="234000" tIns="58500" rIns="58500" bIns="585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3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5" name="グループ化 4">
            <a:extLst>
              <a:ext uri="{FF2B5EF4-FFF2-40B4-BE49-F238E27FC236}">
                <a16:creationId xmlns:a16="http://schemas.microsoft.com/office/drawing/2014/main" id="{9178CFFC-D152-9128-3B58-20B1E6776B08}"/>
              </a:ext>
            </a:extLst>
          </p:cNvPr>
          <p:cNvGrpSpPr/>
          <p:nvPr/>
        </p:nvGrpSpPr>
        <p:grpSpPr>
          <a:xfrm>
            <a:off x="965158" y="2179639"/>
            <a:ext cx="6994234" cy="1773424"/>
            <a:chOff x="746081" y="1872586"/>
            <a:chExt cx="6994234" cy="1773424"/>
          </a:xfrm>
        </p:grpSpPr>
        <p:sp>
          <p:nvSpPr>
            <p:cNvPr id="6" name="正方形/長方形 5">
              <a:extLst>
                <a:ext uri="{FF2B5EF4-FFF2-40B4-BE49-F238E27FC236}">
                  <a16:creationId xmlns:a16="http://schemas.microsoft.com/office/drawing/2014/main" id="{08E77AF7-B041-4D46-F1EA-DCEAAEA59C79}"/>
                </a:ext>
              </a:extLst>
            </p:cNvPr>
            <p:cNvSpPr/>
            <p:nvPr/>
          </p:nvSpPr>
          <p:spPr>
            <a:xfrm>
              <a:off x="746081" y="1982793"/>
              <a:ext cx="3454011" cy="1380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1463" b="0"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 </a:t>
              </a:r>
            </a:p>
          </p:txBody>
        </p:sp>
        <p:sp>
          <p:nvSpPr>
            <p:cNvPr id="7" name="正方形/長方形 6">
              <a:extLst>
                <a:ext uri="{FF2B5EF4-FFF2-40B4-BE49-F238E27FC236}">
                  <a16:creationId xmlns:a16="http://schemas.microsoft.com/office/drawing/2014/main" id="{562AAD59-E4DB-E20B-4ABD-D21517FCCC4D}"/>
                </a:ext>
              </a:extLst>
            </p:cNvPr>
            <p:cNvSpPr/>
            <p:nvPr/>
          </p:nvSpPr>
          <p:spPr>
            <a:xfrm>
              <a:off x="1466882" y="1872586"/>
              <a:ext cx="5701549"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取組概要</a:t>
              </a:r>
              <a:r>
                <a:rPr kumimoji="1" lang="en-US" altLang="ja-JP"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	                           </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ー </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13 </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ー </a:t>
              </a:r>
              <a:r>
                <a:rPr kumimoji="1" lang="en-US" altLang="ja-JP" sz="1400" b="1">
                  <a:solidFill>
                    <a:prstClr val="black"/>
                  </a:solidFill>
                  <a:latin typeface="Avenir Next LT Pro Demi"/>
                  <a:ea typeface="Yu Gothic UI" panose="020B0500000000000000" pitchFamily="50" charset="-128"/>
                </a:rPr>
                <a:t>21</a:t>
              </a:r>
              <a:endParaRPr kumimoji="1" lang="en-GB" altLang="ja-JP" sz="14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p:txBody>
        </p:sp>
        <p:sp>
          <p:nvSpPr>
            <p:cNvPr id="10" name="正方形/長方形 9">
              <a:extLst>
                <a:ext uri="{FF2B5EF4-FFF2-40B4-BE49-F238E27FC236}">
                  <a16:creationId xmlns:a16="http://schemas.microsoft.com/office/drawing/2014/main" id="{6DA32DBC-D7EE-C15C-C3FF-4BC4BD690DF0}"/>
                </a:ext>
              </a:extLst>
            </p:cNvPr>
            <p:cNvSpPr/>
            <p:nvPr/>
          </p:nvSpPr>
          <p:spPr>
            <a:xfrm>
              <a:off x="1466882" y="2250129"/>
              <a:ext cx="5607685"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サービス</a:t>
              </a:r>
              <a:r>
                <a:rPr kumimoji="1" lang="en-US" altLang="ja-JP"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DX	                           </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ー </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22 </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ー </a:t>
              </a:r>
              <a:r>
                <a:rPr kumimoji="1" lang="en-US" altLang="ja-JP" sz="1400" b="1">
                  <a:solidFill>
                    <a:prstClr val="black"/>
                  </a:solidFill>
                  <a:latin typeface="Avenir Next LT Pro Demi"/>
                  <a:ea typeface="Yu Gothic UI" panose="020B0500000000000000" pitchFamily="50" charset="-128"/>
                </a:rPr>
                <a:t>59</a:t>
              </a:r>
              <a:endParaRPr kumimoji="1" lang="en-GB" altLang="ja-JP" sz="14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p:txBody>
        </p:sp>
        <p:sp>
          <p:nvSpPr>
            <p:cNvPr id="13" name="正方形/長方形 12">
              <a:extLst>
                <a:ext uri="{FF2B5EF4-FFF2-40B4-BE49-F238E27FC236}">
                  <a16:creationId xmlns:a16="http://schemas.microsoft.com/office/drawing/2014/main" id="{A6328911-0F00-4111-27EE-B2C60A5EDE6F}"/>
                </a:ext>
              </a:extLst>
            </p:cNvPr>
            <p:cNvSpPr/>
            <p:nvPr/>
          </p:nvSpPr>
          <p:spPr>
            <a:xfrm>
              <a:off x="1466882" y="2627673"/>
              <a:ext cx="6088949"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都市・まち</a:t>
              </a:r>
              <a:r>
                <a:rPr kumimoji="1" lang="en-US" altLang="ja-JP"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DX</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　                      ー </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60 </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ー </a:t>
              </a:r>
              <a:r>
                <a:rPr kumimoji="1" lang="en-US" altLang="ja-JP" sz="1400" b="1">
                  <a:solidFill>
                    <a:prstClr val="black"/>
                  </a:solidFill>
                  <a:latin typeface="Avenir Next LT Pro Demi"/>
                  <a:ea typeface="Yu Gothic UI" panose="020B0500000000000000" pitchFamily="50" charset="-128"/>
                </a:rPr>
                <a:t>76</a:t>
              </a:r>
              <a:endParaRPr kumimoji="1" lang="en-GB" altLang="ja-JP" sz="14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p:txBody>
        </p:sp>
        <p:sp>
          <p:nvSpPr>
            <p:cNvPr id="16" name="正方形/長方形 15">
              <a:extLst>
                <a:ext uri="{FF2B5EF4-FFF2-40B4-BE49-F238E27FC236}">
                  <a16:creationId xmlns:a16="http://schemas.microsoft.com/office/drawing/2014/main" id="{19DF30D4-268C-4E31-E26A-CEBD9A958DC6}"/>
                </a:ext>
              </a:extLst>
            </p:cNvPr>
            <p:cNvSpPr/>
            <p:nvPr/>
          </p:nvSpPr>
          <p:spPr>
            <a:xfrm>
              <a:off x="1466882" y="3005217"/>
              <a:ext cx="6273433"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行政</a:t>
              </a:r>
              <a:r>
                <a:rPr kumimoji="1" lang="en-US" altLang="ja-JP"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DX</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　　　　　　　　  ー </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77 </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ー </a:t>
              </a:r>
              <a:r>
                <a:rPr kumimoji="1" lang="en-US" altLang="ja-JP" sz="1400" b="1">
                  <a:solidFill>
                    <a:prstClr val="black"/>
                  </a:solidFill>
                  <a:latin typeface="Avenir Next LT Pro Demi"/>
                  <a:ea typeface="Yu Gothic UI" panose="020B0500000000000000" pitchFamily="50" charset="-128"/>
                </a:rPr>
                <a:t>91</a:t>
              </a:r>
              <a:endParaRPr kumimoji="1" lang="en-GB" altLang="ja-JP" sz="14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p:txBody>
        </p:sp>
        <p:sp>
          <p:nvSpPr>
            <p:cNvPr id="19" name="正方形/長方形 18">
              <a:extLst>
                <a:ext uri="{FF2B5EF4-FFF2-40B4-BE49-F238E27FC236}">
                  <a16:creationId xmlns:a16="http://schemas.microsoft.com/office/drawing/2014/main" id="{28A269A4-7528-882C-599F-3F3CD0A3F918}"/>
                </a:ext>
              </a:extLst>
            </p:cNvPr>
            <p:cNvSpPr/>
            <p:nvPr/>
          </p:nvSpPr>
          <p:spPr>
            <a:xfrm>
              <a:off x="1466883" y="3382760"/>
              <a:ext cx="6145096"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DX</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を推進する仕組みづくり　ー </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92 </a:t>
              </a:r>
              <a:r>
                <a:rPr kumimoji="1" lang="ja-JP" altLang="en-US"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ー </a:t>
              </a:r>
              <a:r>
                <a:rPr kumimoji="1" lang="en-US" altLang="ja-JP" sz="1400" b="1" i="0" u="none" strike="noStrike" kern="1200" cap="none" spc="0" normalizeH="0" baseline="0" noProof="0">
                  <a:ln>
                    <a:noFill/>
                  </a:ln>
                  <a:solidFill>
                    <a:prstClr val="black"/>
                  </a:solidFill>
                  <a:effectLst/>
                  <a:uLnTx/>
                  <a:uFillTx/>
                  <a:latin typeface="Avenir Next LT Pro Demi"/>
                  <a:ea typeface="Yu Gothic UI" panose="020B0500000000000000" pitchFamily="50" charset="-128"/>
                  <a:cs typeface="+mn-cs"/>
                </a:rPr>
                <a:t>102</a:t>
              </a:r>
              <a:endParaRPr kumimoji="1" lang="en-GB" altLang="ja-JP" sz="1400" b="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endParaRPr>
            </a:p>
          </p:txBody>
        </p:sp>
      </p:grpSp>
    </p:spTree>
    <p:extLst>
      <p:ext uri="{BB962C8B-B14F-4D97-AF65-F5344CB8AC3E}">
        <p14:creationId xmlns:p14="http://schemas.microsoft.com/office/powerpoint/2010/main" val="218040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テキスト ボックス 1">
            <a:extLst>
              <a:ext uri="{FF2B5EF4-FFF2-40B4-BE49-F238E27FC236}">
                <a16:creationId xmlns:a16="http://schemas.microsoft.com/office/drawing/2014/main" id="{675AEC6B-9ED1-7893-80E0-50E73AFBB243}"/>
              </a:ext>
            </a:extLst>
          </p:cNvPr>
          <p:cNvSpPr txBox="1"/>
          <p:nvPr/>
        </p:nvSpPr>
        <p:spPr>
          <a:xfrm>
            <a:off x="285071" y="31365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アクションプラン一覧（取組概要）</a:t>
            </a:r>
          </a:p>
        </p:txBody>
      </p:sp>
      <p:graphicFrame>
        <p:nvGraphicFramePr>
          <p:cNvPr id="4" name="表 3">
            <a:extLst>
              <a:ext uri="{FF2B5EF4-FFF2-40B4-BE49-F238E27FC236}">
                <a16:creationId xmlns:a16="http://schemas.microsoft.com/office/drawing/2014/main" id="{AC2A7BC5-CE48-F214-18D2-F8BEA376E40A}"/>
              </a:ext>
            </a:extLst>
          </p:cNvPr>
          <p:cNvGraphicFramePr>
            <a:graphicFrameLocks noGrp="1"/>
          </p:cNvGraphicFramePr>
          <p:nvPr>
            <p:extLst>
              <p:ext uri="{D42A27DB-BD31-4B8C-83A1-F6EECF244321}">
                <p14:modId xmlns:p14="http://schemas.microsoft.com/office/powerpoint/2010/main" val="2479550653"/>
              </p:ext>
            </p:extLst>
          </p:nvPr>
        </p:nvGraphicFramePr>
        <p:xfrm>
          <a:off x="216000" y="792000"/>
          <a:ext cx="9360000" cy="478536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740014886"/>
                    </a:ext>
                  </a:extLst>
                </a:gridCol>
                <a:gridCol w="223720">
                  <a:extLst>
                    <a:ext uri="{9D8B030D-6E8A-4147-A177-3AD203B41FA5}">
                      <a16:colId xmlns:a16="http://schemas.microsoft.com/office/drawing/2014/main" val="2155346925"/>
                    </a:ext>
                  </a:extLst>
                </a:gridCol>
                <a:gridCol w="3024000">
                  <a:extLst>
                    <a:ext uri="{9D8B030D-6E8A-4147-A177-3AD203B41FA5}">
                      <a16:colId xmlns:a16="http://schemas.microsoft.com/office/drawing/2014/main" val="2328309787"/>
                    </a:ext>
                  </a:extLst>
                </a:gridCol>
                <a:gridCol w="5400000">
                  <a:extLst>
                    <a:ext uri="{9D8B030D-6E8A-4147-A177-3AD203B41FA5}">
                      <a16:colId xmlns:a16="http://schemas.microsoft.com/office/drawing/2014/main" val="2682928431"/>
                    </a:ext>
                  </a:extLst>
                </a:gridCol>
                <a:gridCol w="504000">
                  <a:extLst>
                    <a:ext uri="{9D8B030D-6E8A-4147-A177-3AD203B41FA5}">
                      <a16:colId xmlns:a16="http://schemas.microsoft.com/office/drawing/2014/main" val="2411293356"/>
                    </a:ext>
                  </a:extLst>
                </a:gridCol>
              </a:tblGrid>
              <a:tr h="0">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タイトル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項</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サービス</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214448">
                <a:tc rowSpan="10">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0" cap="none" spc="0" normalizeH="0" baseline="0" noProof="0">
                          <a:ln>
                            <a:noFill/>
                          </a:ln>
                          <a:solidFill>
                            <a:schemeClr val="tx1"/>
                          </a:solidFill>
                          <a:effectLst/>
                          <a:uLnTx/>
                          <a:uFillTx/>
                          <a:latin typeface="+mn-ea"/>
                          <a:ea typeface="+mn-ea"/>
                          <a:cs typeface="+mn-cs"/>
                        </a:rPr>
                        <a:t>デジタルで完結する行政手続き・サービス・相談の実現</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sym typeface="Helvetica Light"/>
                        </a:rPr>
                        <a:t>23</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30413254"/>
                  </a:ext>
                </a:extLst>
              </a:tr>
              <a:tr h="167490">
                <a:tc vMerge="1">
                  <a:txBody>
                    <a:bodyPr/>
                    <a:lstStyle/>
                    <a:p>
                      <a:pPr algn="l"/>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6">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行政手続きのオンライン化を推進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様々な申請サービスの活用や業務変革により、市民が行政手続きをオンラインで簡素・簡単に完結できるようにする。</a:t>
                      </a:r>
                      <a:endParaRPr kumimoji="0" lang="en-US" altLang="ja-JP"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24</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93043739"/>
                  </a:ext>
                </a:extLst>
              </a:tr>
              <a:tr h="16749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コミュニケーションツール活用で園児の安全確保と</a:t>
                      </a:r>
                      <a:endParaRPr kumimoji="0" lang="en-US" altLang="ja-JP" sz="1100" kern="0" spc="0">
                        <a:solidFill>
                          <a:schemeClr val="tx1"/>
                        </a:solidFill>
                        <a:latin typeface="+mn-ea"/>
                        <a:ea typeface="+mn-ea"/>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保護者の利便性を向上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登降園管理、欠席連絡、緊急時の情報発信等の機能をもつシステムを活用し、保護者の負担軽減や園との効率的な連絡ツールの確保に加え、こどもの安全と安心を確保する。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25</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24800685"/>
                  </a:ext>
                </a:extLst>
              </a:tr>
              <a:tr h="32483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習い事・塾代助成事業をオンラインでより便利に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昨今のデジタル技術の革新を反映して申請や請求手続きのオンライン化を推進し、市民や事業者にとって、より利便性の高い事業へ再構築する。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26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06538745"/>
                  </a:ext>
                </a:extLst>
              </a:tr>
              <a:tr h="324839">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vMerge="1">
                  <a:txBody>
                    <a:bodyPr/>
                    <a:lstStyle/>
                    <a:p>
                      <a:endParaRPr kumimoji="1" lang="ja-JP" altLang="en-US"/>
                    </a:p>
                  </a:txBody>
                  <a:tcPr>
                    <a:lnT w="127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粗大ごみの申込はスマホが便利</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チャットボットによる受付、画像認証による処理手数料の検索、処理手数料のキャッシュレス決済などを導入する。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27</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73587053"/>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algn="l"/>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新婚・子育て世帯向け分譲住宅購入融資利子</a:t>
                      </a:r>
                      <a:endParaRPr kumimoji="0" lang="en-US" altLang="ja-JP" sz="1100" kern="0" spc="0">
                        <a:solidFill>
                          <a:schemeClr val="tx1"/>
                        </a:solidFill>
                        <a:latin typeface="+mn-ea"/>
                        <a:ea typeface="+mn-ea"/>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補給手続をオンライン化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デジタル技術を活用し、申請手続きのオンライン化を図るとともに本市が保有している住民情報データと連携し、提出書類や手続きの簡素化を図る。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28</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79925672"/>
                  </a:ext>
                </a:extLst>
              </a:tr>
              <a:tr h="324839">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民間保育施設等とのスムーズな情報共有を実現</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100" kern="1200">
                          <a:solidFill>
                            <a:schemeClr val="tx1"/>
                          </a:solidFill>
                          <a:effectLst/>
                          <a:latin typeface="+mn-ea"/>
                          <a:ea typeface="+mn-ea"/>
                          <a:cs typeface="+mn-cs"/>
                        </a:rPr>
                        <a:t>クラウド環境をベースとした業務フローを構築することで、補助金・給付の各種申請や監査業務における作業効率化及び保育サービスの質</a:t>
                      </a:r>
                      <a:r>
                        <a:rPr kumimoji="1" lang="ja-JP" altLang="en-US" sz="1100" kern="1200">
                          <a:solidFill>
                            <a:schemeClr val="tx1"/>
                          </a:solidFill>
                          <a:effectLst/>
                          <a:latin typeface="+mn-ea"/>
                          <a:ea typeface="+mn-ea"/>
                          <a:cs typeface="+mn-cs"/>
                        </a:rPr>
                        <a:t>を</a:t>
                      </a:r>
                      <a:r>
                        <a:rPr kumimoji="1" lang="ja-JP" altLang="ja-JP" sz="1100" kern="1200">
                          <a:solidFill>
                            <a:schemeClr val="tx1"/>
                          </a:solidFill>
                          <a:effectLst/>
                          <a:latin typeface="+mn-ea"/>
                          <a:ea typeface="+mn-ea"/>
                          <a:cs typeface="+mn-cs"/>
                        </a:rPr>
                        <a:t>向上</a:t>
                      </a:r>
                      <a:r>
                        <a:rPr kumimoji="1" lang="ja-JP" altLang="en-US" sz="1100" kern="1200">
                          <a:solidFill>
                            <a:schemeClr val="tx1"/>
                          </a:solidFill>
                          <a:effectLst/>
                          <a:latin typeface="+mn-ea"/>
                          <a:ea typeface="+mn-ea"/>
                          <a:cs typeface="+mn-cs"/>
                        </a:rPr>
                        <a:t>する。</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29</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19154236"/>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設計図書情報の取得をより便利に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市民や事業者が専用サイトから簡便に設計図書等を取得できる仕組みを構築し、情報提供に必要となる手間や時間を軽減する。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30</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41603014"/>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消防手続きをオンラインで完結</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オンライン申請及びデータによる現地検査など、全ての消防行政手続きについてデジタルで完結できる体制を構築し、さらには取得データの活用により消防行政全般の</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推進を加速する。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31</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130469273"/>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防火・防災管理者のニーズに合ったスマートな消防行政サービスの提供</a:t>
                      </a:r>
                      <a:endParaRPr kumimoji="1" lang="ja-JP" altLang="en-US" sz="1100">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chemeClr val="tx1"/>
                          </a:solidFill>
                          <a:latin typeface="+mn-ea"/>
                          <a:ea typeface="+mn-ea"/>
                        </a:rPr>
                        <a:t>防火管理等講習会の予約から修了証交付までをオンラインで完結できる仕組みを導入。将来的には、防火・防災管理者が管理する施設に応じたコンテンツを提供することで、災害に強いまちを実現する。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32</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44336894"/>
                  </a:ext>
                </a:extLst>
              </a:tr>
            </a:tbl>
          </a:graphicData>
        </a:graphic>
      </p:graphicFrame>
    </p:spTree>
    <p:extLst>
      <p:ext uri="{BB962C8B-B14F-4D97-AF65-F5344CB8AC3E}">
        <p14:creationId xmlns:p14="http://schemas.microsoft.com/office/powerpoint/2010/main" val="1027764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テキスト ボックス 1">
            <a:extLst>
              <a:ext uri="{FF2B5EF4-FFF2-40B4-BE49-F238E27FC236}">
                <a16:creationId xmlns:a16="http://schemas.microsoft.com/office/drawing/2014/main" id="{675AEC6B-9ED1-7893-80E0-50E73AFBB243}"/>
              </a:ext>
            </a:extLst>
          </p:cNvPr>
          <p:cNvSpPr txBox="1"/>
          <p:nvPr/>
        </p:nvSpPr>
        <p:spPr>
          <a:xfrm>
            <a:off x="285071" y="31365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アクションプラン一覧（取組概要）</a:t>
            </a:r>
          </a:p>
        </p:txBody>
      </p:sp>
      <p:graphicFrame>
        <p:nvGraphicFramePr>
          <p:cNvPr id="4" name="表 3">
            <a:extLst>
              <a:ext uri="{FF2B5EF4-FFF2-40B4-BE49-F238E27FC236}">
                <a16:creationId xmlns:a16="http://schemas.microsoft.com/office/drawing/2014/main" id="{AC2A7BC5-CE48-F214-18D2-F8BEA376E40A}"/>
              </a:ext>
            </a:extLst>
          </p:cNvPr>
          <p:cNvGraphicFramePr>
            <a:graphicFrameLocks noGrp="1"/>
          </p:cNvGraphicFramePr>
          <p:nvPr>
            <p:extLst>
              <p:ext uri="{D42A27DB-BD31-4B8C-83A1-F6EECF244321}">
                <p14:modId xmlns:p14="http://schemas.microsoft.com/office/powerpoint/2010/main" val="2590535529"/>
              </p:ext>
            </p:extLst>
          </p:nvPr>
        </p:nvGraphicFramePr>
        <p:xfrm>
          <a:off x="216000" y="792000"/>
          <a:ext cx="9360932" cy="469392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740014886"/>
                    </a:ext>
                  </a:extLst>
                </a:gridCol>
                <a:gridCol w="216000">
                  <a:extLst>
                    <a:ext uri="{9D8B030D-6E8A-4147-A177-3AD203B41FA5}">
                      <a16:colId xmlns:a16="http://schemas.microsoft.com/office/drawing/2014/main" val="2155346925"/>
                    </a:ext>
                  </a:extLst>
                </a:gridCol>
                <a:gridCol w="3024000">
                  <a:extLst>
                    <a:ext uri="{9D8B030D-6E8A-4147-A177-3AD203B41FA5}">
                      <a16:colId xmlns:a16="http://schemas.microsoft.com/office/drawing/2014/main" val="2328309787"/>
                    </a:ext>
                  </a:extLst>
                </a:gridCol>
                <a:gridCol w="5400000">
                  <a:extLst>
                    <a:ext uri="{9D8B030D-6E8A-4147-A177-3AD203B41FA5}">
                      <a16:colId xmlns:a16="http://schemas.microsoft.com/office/drawing/2014/main" val="3684841349"/>
                    </a:ext>
                  </a:extLst>
                </a:gridCol>
                <a:gridCol w="504932">
                  <a:extLst>
                    <a:ext uri="{9D8B030D-6E8A-4147-A177-3AD203B41FA5}">
                      <a16:colId xmlns:a16="http://schemas.microsoft.com/office/drawing/2014/main" val="2411293356"/>
                    </a:ext>
                  </a:extLst>
                </a:gridCol>
              </a:tblGrid>
              <a:tr h="0">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タイトル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項</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サービス</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214448">
                <a:tc rowSpan="9">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ストレスを感じない窓口サービスの実現</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sym typeface="Helvetica Light"/>
                        </a:rPr>
                        <a:t>33</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30413254"/>
                  </a:ext>
                </a:extLst>
              </a:tr>
              <a:tr h="365760">
                <a:tc vMerge="1">
                  <a:txBody>
                    <a:bodyPr/>
                    <a:lstStyle/>
                    <a:p>
                      <a:endParaRPr kumimoji="1" lang="ja-JP" altLang="en-US"/>
                    </a:p>
                  </a:txBody>
                  <a:tcPr/>
                </a:tc>
                <a:tc>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マイナンバーカードを活用して申請手続きを簡単に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全区役所の窓口にマイナンバーカード券面記載事項読取印刷機器を導入し、申請書へ基本４情報（氏名・住所・生年月日・性別）を事前印刷することで、来庁者の利便性を向上させる。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34</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87259471"/>
                  </a:ext>
                </a:extLst>
              </a:tr>
              <a:tr h="365760">
                <a:tc vMerge="1">
                  <a:txBody>
                    <a:bodyPr/>
                    <a:lstStyle/>
                    <a:p>
                      <a:pPr algn="l"/>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rowSpan="2">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住民票などの証明書の取得をスピーディーに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全区役所にキオスク端末を設置し、市民の方に利便性等を感じていただき、今後のコンビニでの証明書の取得を促進することで、来庁者の減少・待ち時間の短縮により待合の過密状態を解消する。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35</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93043739"/>
                  </a:ext>
                </a:extLst>
              </a:tr>
              <a:tr h="342900">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a:solidFill>
                            <a:schemeClr val="tx1"/>
                          </a:solidFill>
                          <a:latin typeface="+mn-ea"/>
                          <a:ea typeface="+mn-ea"/>
                          <a:cs typeface="ＭＳ Ｐゴシック" panose="020B0600070205080204" pitchFamily="50" charset="-128"/>
                        </a:rPr>
                        <a:t>手数料等の支払いをキャッシュレスで便利に</a:t>
                      </a:r>
                      <a:endParaRPr kumimoji="1" lang="ja-JP" altLang="en-US">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1" lang="ja-JP" altLang="en-US" sz="1100">
                          <a:solidFill>
                            <a:schemeClr val="tx1"/>
                          </a:solidFill>
                          <a:latin typeface="+mn-ea"/>
                          <a:ea typeface="+mn-ea"/>
                        </a:rPr>
                        <a:t>全区役所や市税事務所にキャッシュレス決済を導入し、様々な支払い手段を選択できる環境を整え、市民の利便性を向上させる。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rPr>
                        <a:t>36</a:t>
                      </a:r>
                      <a:endParaRPr kumimoji="1"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98267989"/>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マイナンバー・マイナンバーカードの活用シーンを拡大</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lang="ja-JP" altLang="en-US" sz="1100">
                          <a:solidFill>
                            <a:schemeClr val="tx1"/>
                          </a:solidFill>
                          <a:latin typeface="+mn-ea"/>
                          <a:ea typeface="+mn-ea"/>
                        </a:rPr>
                        <a:t>マ</a:t>
                      </a:r>
                      <a:r>
                        <a:rPr lang="ja-JP" altLang="ja-JP" sz="1100">
                          <a:solidFill>
                            <a:schemeClr val="tx1"/>
                          </a:solidFill>
                          <a:latin typeface="+mn-ea"/>
                          <a:ea typeface="+mn-ea"/>
                        </a:rPr>
                        <a:t>イナンバーカードの利便性を周知広報</a:t>
                      </a:r>
                      <a:r>
                        <a:rPr lang="ja-JP" altLang="en-US" sz="1100">
                          <a:solidFill>
                            <a:schemeClr val="tx1"/>
                          </a:solidFill>
                          <a:latin typeface="+mn-ea"/>
                          <a:ea typeface="+mn-ea"/>
                        </a:rPr>
                        <a:t>するとともに、活用シーンの拡大に向けて検討・実装を進める。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37</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37491571"/>
                  </a:ext>
                </a:extLst>
              </a:tr>
              <a:tr h="324839">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コミュニケーションツールを活用して地域関係者等との</a:t>
                      </a:r>
                      <a:endParaRPr kumimoji="0" lang="en-US" altLang="ja-JP" sz="1100" kern="0" spc="0">
                        <a:solidFill>
                          <a:schemeClr val="tx1"/>
                        </a:solidFill>
                        <a:latin typeface="+mn-ea"/>
                        <a:ea typeface="+mn-ea"/>
                      </a:endParaRPr>
                    </a:p>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やりとりをスムーズに</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1" lang="ja-JP" altLang="en-US" sz="1100">
                          <a:solidFill>
                            <a:schemeClr val="tx1"/>
                          </a:solidFill>
                          <a:latin typeface="+mn-ea"/>
                          <a:ea typeface="+mn-ea"/>
                        </a:rPr>
                        <a:t>市役所内におけるコミュニケーションツールを活用し、地域団体や事業者等、市役所以外の地域関係者等とデータなどを安全かつ迅速にやり取りできる環境を整備することで情報連携を推進する。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38</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60415856"/>
                  </a:ext>
                </a:extLst>
              </a:tr>
              <a:tr h="324839">
                <a:tc vMerge="1">
                  <a:txBody>
                    <a:bodyPr/>
                    <a:lstStyle/>
                    <a:p>
                      <a:endParaRPr kumimoji="1" lang="ja-JP" altLang="en-US"/>
                    </a:p>
                  </a:txBody>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一人ひとりの状況に合ったスマートな情報発信</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デジタルツールを活用した情報発信の全体最適化を図り、市民等が必要とする情報へアクセスしやすく、行政サービスをスムーズに受けられる状態をめざす。</a:t>
                      </a:r>
                      <a:endParaRPr kumimoji="0" lang="ja-JP" altLang="en-US" sz="1100" kern="0" spc="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39</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68892912"/>
                  </a:ext>
                </a:extLst>
              </a:tr>
              <a:tr h="324839">
                <a:tc vMerge="1">
                  <a:txBody>
                    <a:bodyPr/>
                    <a:lstStyle/>
                    <a:p>
                      <a:endParaRPr kumimoji="1" lang="ja-JP" altLang="en-US"/>
                    </a:p>
                  </a:txBody>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プールの利用者の安全と健康をサポートするシステムを</a:t>
                      </a:r>
                      <a:endParaRPr kumimoji="0" lang="en-US" altLang="ja-JP" sz="1100" kern="0" spc="0">
                        <a:solidFill>
                          <a:schemeClr val="tx1"/>
                        </a:solidFill>
                        <a:latin typeface="+mn-ea"/>
                        <a:ea typeface="+mn-ea"/>
                      </a:endParaRPr>
                    </a:p>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モデル導入</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プール利用者の安全性向上と健康管理支援につなげるため、遊泳者の不自然な動きの検知及び運動量の把握ができる監視システムを試行導入し、効果検証を実施する。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40</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99785523"/>
                  </a:ext>
                </a:extLst>
              </a:tr>
              <a:tr h="324839">
                <a:tc vMerge="1">
                  <a:txBody>
                    <a:bodyPr/>
                    <a:lstStyle/>
                    <a:p>
                      <a:endParaRPr kumimoji="1" lang="ja-JP" altLang="en-US"/>
                    </a:p>
                  </a:txBody>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まちづくりに協力いただく土地所有者等への対応品質を向上</a:t>
                      </a:r>
                      <a:endParaRPr kumimoji="1" lang="ja-JP" altLang="en-US" sz="110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1" lang="ja-JP" altLang="en-US" sz="1100">
                          <a:solidFill>
                            <a:schemeClr val="tx1"/>
                          </a:solidFill>
                          <a:latin typeface="+mn-ea"/>
                          <a:ea typeface="+mn-ea"/>
                        </a:rPr>
                        <a:t>本市が用地取得を行う際に、デジタルデバイスを活用して権利者への情報伝達や調査を行い、権利者の負担を軽減する。さらに、デジタル技術を使った業務最適化により、職員の対応の質を向上させる。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41</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80180598"/>
                  </a:ext>
                </a:extLst>
              </a:tr>
            </a:tbl>
          </a:graphicData>
        </a:graphic>
      </p:graphicFrame>
    </p:spTree>
    <p:extLst>
      <p:ext uri="{BB962C8B-B14F-4D97-AF65-F5344CB8AC3E}">
        <p14:creationId xmlns:p14="http://schemas.microsoft.com/office/powerpoint/2010/main" val="414500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テキスト ボックス 1">
            <a:extLst>
              <a:ext uri="{FF2B5EF4-FFF2-40B4-BE49-F238E27FC236}">
                <a16:creationId xmlns:a16="http://schemas.microsoft.com/office/drawing/2014/main" id="{675AEC6B-9ED1-7893-80E0-50E73AFBB243}"/>
              </a:ext>
            </a:extLst>
          </p:cNvPr>
          <p:cNvSpPr txBox="1"/>
          <p:nvPr/>
        </p:nvSpPr>
        <p:spPr>
          <a:xfrm>
            <a:off x="285071" y="31365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アクションプラン一覧（取組概要）</a:t>
            </a:r>
          </a:p>
        </p:txBody>
      </p:sp>
      <p:graphicFrame>
        <p:nvGraphicFramePr>
          <p:cNvPr id="4" name="表 3">
            <a:extLst>
              <a:ext uri="{FF2B5EF4-FFF2-40B4-BE49-F238E27FC236}">
                <a16:creationId xmlns:a16="http://schemas.microsoft.com/office/drawing/2014/main" id="{AC2A7BC5-CE48-F214-18D2-F8BEA376E40A}"/>
              </a:ext>
            </a:extLst>
          </p:cNvPr>
          <p:cNvGraphicFramePr>
            <a:graphicFrameLocks noGrp="1"/>
          </p:cNvGraphicFramePr>
          <p:nvPr>
            <p:extLst>
              <p:ext uri="{D42A27DB-BD31-4B8C-83A1-F6EECF244321}">
                <p14:modId xmlns:p14="http://schemas.microsoft.com/office/powerpoint/2010/main" val="2177116023"/>
              </p:ext>
            </p:extLst>
          </p:nvPr>
        </p:nvGraphicFramePr>
        <p:xfrm>
          <a:off x="216000" y="792000"/>
          <a:ext cx="9359383" cy="570455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740014886"/>
                    </a:ext>
                  </a:extLst>
                </a:gridCol>
                <a:gridCol w="216000">
                  <a:extLst>
                    <a:ext uri="{9D8B030D-6E8A-4147-A177-3AD203B41FA5}">
                      <a16:colId xmlns:a16="http://schemas.microsoft.com/office/drawing/2014/main" val="2155346925"/>
                    </a:ext>
                  </a:extLst>
                </a:gridCol>
                <a:gridCol w="3024000">
                  <a:extLst>
                    <a:ext uri="{9D8B030D-6E8A-4147-A177-3AD203B41FA5}">
                      <a16:colId xmlns:a16="http://schemas.microsoft.com/office/drawing/2014/main" val="2328309787"/>
                    </a:ext>
                  </a:extLst>
                </a:gridCol>
                <a:gridCol w="5400000">
                  <a:extLst>
                    <a:ext uri="{9D8B030D-6E8A-4147-A177-3AD203B41FA5}">
                      <a16:colId xmlns:a16="http://schemas.microsoft.com/office/drawing/2014/main" val="3684841349"/>
                    </a:ext>
                  </a:extLst>
                </a:gridCol>
                <a:gridCol w="503383">
                  <a:extLst>
                    <a:ext uri="{9D8B030D-6E8A-4147-A177-3AD203B41FA5}">
                      <a16:colId xmlns:a16="http://schemas.microsoft.com/office/drawing/2014/main" val="2411293356"/>
                    </a:ext>
                  </a:extLst>
                </a:gridCol>
              </a:tblGrid>
              <a:tr h="0">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タイトル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項</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サービス</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324839">
                <a:tc rowSpan="12">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健康なまちづくりに向けた保健師活動</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を推進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市民サービスの向上をめざし、保健師活動</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（業務のデジタル化、データの収集・活用など）を推進するため、コンサルティング事業者の支援により課題分析や</a:t>
                      </a:r>
                      <a:r>
                        <a:rPr kumimoji="0" lang="en-US" altLang="ja-JP" sz="1100" kern="0" spc="0">
                          <a:solidFill>
                            <a:schemeClr val="tx1"/>
                          </a:solidFill>
                          <a:latin typeface="+mn-ea"/>
                          <a:ea typeface="+mn-ea"/>
                          <a:cs typeface="ＭＳ Ｐゴシック" panose="020B0600070205080204" pitchFamily="50" charset="-128"/>
                        </a:rPr>
                        <a:t>BPR</a:t>
                      </a:r>
                      <a:r>
                        <a:rPr kumimoji="0" lang="ja-JP" altLang="en-US" sz="1100" kern="0" spc="0">
                          <a:solidFill>
                            <a:schemeClr val="tx1"/>
                          </a:solidFill>
                          <a:latin typeface="+mn-ea"/>
                          <a:ea typeface="+mn-ea"/>
                          <a:cs typeface="ＭＳ Ｐゴシック" panose="020B0600070205080204" pitchFamily="50" charset="-128"/>
                        </a:rPr>
                        <a:t>などを実施する。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42</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809451344"/>
                  </a:ext>
                </a:extLst>
              </a:tr>
              <a:tr h="324839">
                <a:tc v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コミュニケーションツール活用で学校給食のアレルギー事故を未然防止</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chemeClr val="tx1"/>
                          </a:solidFill>
                          <a:latin typeface="+mn-ea"/>
                          <a:ea typeface="+mn-ea"/>
                        </a:rPr>
                        <a:t>保護者と学校との間で行っている紙資料のやり取りに代わるシステムを導入し、より安心安全な学校給食を実現するとともに、保護者と学校の負担を軽減する。</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43</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43058944"/>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cs typeface="ＭＳ Ｐゴシック" panose="020B0600070205080204" pitchFamily="50" charset="-128"/>
                        </a:rPr>
                        <a:t>ICT</a:t>
                      </a:r>
                      <a:r>
                        <a:rPr kumimoji="0" lang="ja-JP" altLang="en-US" sz="1100" kern="0" spc="0">
                          <a:solidFill>
                            <a:schemeClr val="tx1"/>
                          </a:solidFill>
                          <a:latin typeface="+mn-ea"/>
                          <a:ea typeface="+mn-ea"/>
                          <a:cs typeface="ＭＳ Ｐゴシック" panose="020B0600070205080204" pitchFamily="50" charset="-128"/>
                        </a:rPr>
                        <a:t>を活用した教育の推進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デジタルドリルや協働学習支援ツールを活用し、個別最適な学びと協働的な学びを実現する。また、児童生徒の心の状態や生活の状況を可視化し、いじめ・不登校等の未然防止等の迅速な対応を実現する。</a:t>
                      </a:r>
                      <a:endParaRPr lang="ja-JP" altLang="en-US" sz="110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44</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4261990"/>
                  </a:ext>
                </a:extLst>
              </a:tr>
              <a:tr h="324839">
                <a:tc vMerge="1">
                  <a:txBody>
                    <a:bodyPr/>
                    <a:lstStyle/>
                    <a:p>
                      <a:endParaRPr kumimoji="1" lang="ja-JP" altLang="en-US"/>
                    </a:p>
                  </a:txBody>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教育ビックデータの活用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1" lang="ja-JP" altLang="en-US" sz="1100" kern="1200">
                          <a:solidFill>
                            <a:schemeClr val="tx1"/>
                          </a:solidFill>
                          <a:latin typeface="+mn-ea"/>
                          <a:ea typeface="+mn-ea"/>
                          <a:cs typeface="+mn-cs"/>
                        </a:rPr>
                        <a:t>「一人一人の学習履歴や学習行動記録等の教育ビッグデータを集積」、「児童生徒ごと、学級ごと、学校ごとに、データの変化を可視化」し、分析することで、学習指導や学校支援に活かす。</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45</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99038147"/>
                  </a:ext>
                </a:extLst>
              </a:tr>
              <a:tr h="324839">
                <a:tc vMerge="1">
                  <a:txBody>
                    <a:bodyPr/>
                    <a:lstStyle/>
                    <a:p>
                      <a:endParaRPr kumimoji="1" lang="ja-JP" altLang="en-US"/>
                    </a:p>
                  </a:txBody>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デジタルを活用した開かれた議会の推進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会議運営支援システムの構築などを通して情報発信力を強化し、さらなる開かれた議会を実現するとともに、議員在席表示システム等の再構築などにより議会関連業務全体を最適化する。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47</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911328471"/>
                  </a:ext>
                </a:extLst>
              </a:tr>
              <a:tr h="14485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地域コミュニティの活性化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48</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578914783"/>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rowSpan="2">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町会活動に役立つアプリを試行導入</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町会活動の負担軽減や担い手確保に向け、町会に電子回覧板や災害時の情報共有などの機能を有するアプリを試行導入する。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49</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4133674"/>
                  </a:ext>
                </a:extLst>
              </a:tr>
              <a:tr h="324839">
                <a:tc vMerge="1">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デジタルを活用し、地活協補助金申請手続きをスムーズに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地域活動協議会補助金申請に関する地域の事務負担の軽減に向け、レシートから決算書への転記や金額の自動集計ができるシステムを導入する。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50</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083134709"/>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r>
                        <a:rPr lang="ja-JP" altLang="en-US" sz="1100">
                          <a:latin typeface="+mn-ea"/>
                          <a:ea typeface="+mn-ea"/>
                        </a:rPr>
                        <a:t>デジタル技術を活用した大阪のにぎわい創出</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51</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48755730"/>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高精細デジタル技術等を活用して大阪城の魅力を発信</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schemeClr val="tx1"/>
                          </a:solidFill>
                          <a:latin typeface="+mn-ea"/>
                          <a:ea typeface="+mn-ea"/>
                        </a:rPr>
                        <a:t>大阪城天守閣の館蔵品の魅力や大阪城の歴史を伝える映像コンテンツを公開し、動画等による多言語対応の史跡案内を実施する。</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52</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94004575"/>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デジタル技術を活用して博物館等の魅力を発信​</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博物館施設６館の所蔵品を高精細画像デジタルデータ化し、様々な角度から鑑賞できる機能に作品解説などを加えた上で、</a:t>
                      </a:r>
                      <a:r>
                        <a:rPr kumimoji="0" lang="en-US" altLang="ja-JP" sz="1100" kern="0" spc="0">
                          <a:solidFill>
                            <a:schemeClr val="tx1"/>
                          </a:solidFill>
                          <a:latin typeface="+mn-ea"/>
                          <a:ea typeface="+mn-ea"/>
                          <a:cs typeface="ＭＳ Ｐゴシック" panose="020B0600070205080204" pitchFamily="50" charset="-128"/>
                        </a:rPr>
                        <a:t>WEB</a:t>
                      </a:r>
                      <a:r>
                        <a:rPr kumimoji="0" lang="ja-JP" altLang="en-US" sz="1100" kern="0" spc="0">
                          <a:solidFill>
                            <a:schemeClr val="tx1"/>
                          </a:solidFill>
                          <a:latin typeface="+mn-ea"/>
                          <a:ea typeface="+mn-ea"/>
                          <a:cs typeface="ＭＳ Ｐゴシック" panose="020B0600070205080204" pitchFamily="50" charset="-128"/>
                        </a:rPr>
                        <a:t>上で鑑賞できるようにする。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53</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845229559"/>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a:t>
                      </a:r>
                      <a:r>
                        <a:rPr kumimoji="0" lang="en-US" altLang="ja-JP" sz="1100" kern="0" spc="0">
                          <a:solidFill>
                            <a:schemeClr val="tx1"/>
                          </a:solidFill>
                          <a:latin typeface="+mn-ea"/>
                          <a:ea typeface="+mn-ea"/>
                          <a:cs typeface="ＭＳ Ｐゴシック" panose="020B0600070205080204" pitchFamily="50" charset="-128"/>
                        </a:rPr>
                        <a:t>AR</a:t>
                      </a:r>
                      <a:r>
                        <a:rPr kumimoji="0" lang="ja-JP" altLang="en-US" sz="1100" kern="0" spc="0">
                          <a:solidFill>
                            <a:schemeClr val="tx1"/>
                          </a:solidFill>
                          <a:latin typeface="+mn-ea"/>
                          <a:ea typeface="+mn-ea"/>
                          <a:cs typeface="ＭＳ Ｐゴシック" panose="020B0600070205080204" pitchFamily="50" charset="-128"/>
                        </a:rPr>
                        <a:t>技術等を活用して文化財の魅力を発信</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schemeClr val="tx1"/>
                          </a:solidFill>
                          <a:latin typeface="+mn-ea"/>
                          <a:ea typeface="+mn-ea"/>
                        </a:rPr>
                        <a:t>国指定の史跡である</a:t>
                      </a:r>
                      <a:r>
                        <a:rPr kumimoji="0" lang="ja-JP" altLang="en-US" sz="1100" kern="0" spc="0">
                          <a:solidFill>
                            <a:schemeClr val="tx1"/>
                          </a:solidFill>
                          <a:latin typeface="+mn-ea"/>
                          <a:ea typeface="+mn-ea"/>
                          <a:cs typeface="ＭＳ Ｐゴシック" panose="020B0600070205080204" pitchFamily="50" charset="-128"/>
                        </a:rPr>
                        <a:t>難波宮跡で</a:t>
                      </a:r>
                      <a:r>
                        <a:rPr kumimoji="0" lang="en-US" altLang="ja-JP" sz="1100" kern="0" spc="0">
                          <a:solidFill>
                            <a:schemeClr val="tx1"/>
                          </a:solidFill>
                          <a:latin typeface="+mn-ea"/>
                          <a:ea typeface="+mn-ea"/>
                          <a:cs typeface="ＭＳ Ｐゴシック" panose="020B0600070205080204" pitchFamily="50" charset="-128"/>
                        </a:rPr>
                        <a:t>AR</a:t>
                      </a:r>
                      <a:r>
                        <a:rPr kumimoji="0" lang="ja-JP" altLang="en-US" sz="1100" kern="0" spc="0">
                          <a:solidFill>
                            <a:schemeClr val="tx1"/>
                          </a:solidFill>
                          <a:latin typeface="+mn-ea"/>
                          <a:ea typeface="+mn-ea"/>
                          <a:cs typeface="ＭＳ Ｐゴシック" panose="020B0600070205080204" pitchFamily="50" charset="-128"/>
                        </a:rPr>
                        <a:t>技術を活用し、スマートフォンやタブレットで</a:t>
                      </a:r>
                      <a:r>
                        <a:rPr kumimoji="0" lang="en-US" altLang="ja-JP" sz="1100" kern="0" spc="0">
                          <a:solidFill>
                            <a:schemeClr val="tx1"/>
                          </a:solidFill>
                          <a:latin typeface="+mn-ea"/>
                          <a:ea typeface="+mn-ea"/>
                          <a:cs typeface="ＭＳ Ｐゴシック" panose="020B0600070205080204" pitchFamily="50" charset="-128"/>
                        </a:rPr>
                        <a:t>QR</a:t>
                      </a:r>
                      <a:r>
                        <a:rPr kumimoji="0" lang="ja-JP" altLang="en-US" sz="1100" kern="0" spc="0">
                          <a:solidFill>
                            <a:schemeClr val="tx1"/>
                          </a:solidFill>
                          <a:latin typeface="+mn-ea"/>
                          <a:ea typeface="+mn-ea"/>
                          <a:cs typeface="ＭＳ Ｐゴシック" panose="020B0600070205080204" pitchFamily="50" charset="-128"/>
                        </a:rPr>
                        <a:t>コードを読み取ることで古代の難波宮を再現した建築物を表示し、文化財の付加価値を高め、にぎわいを創出する。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54</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454326164"/>
                  </a:ext>
                </a:extLst>
              </a:tr>
            </a:tbl>
          </a:graphicData>
        </a:graphic>
      </p:graphicFrame>
    </p:spTree>
    <p:extLst>
      <p:ext uri="{BB962C8B-B14F-4D97-AF65-F5344CB8AC3E}">
        <p14:creationId xmlns:p14="http://schemas.microsoft.com/office/powerpoint/2010/main" val="3105648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テキスト ボックス 1">
            <a:extLst>
              <a:ext uri="{FF2B5EF4-FFF2-40B4-BE49-F238E27FC236}">
                <a16:creationId xmlns:a16="http://schemas.microsoft.com/office/drawing/2014/main" id="{675AEC6B-9ED1-7893-80E0-50E73AFBB243}"/>
              </a:ext>
            </a:extLst>
          </p:cNvPr>
          <p:cNvSpPr txBox="1"/>
          <p:nvPr/>
        </p:nvSpPr>
        <p:spPr>
          <a:xfrm>
            <a:off x="285071" y="31365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アクションプラン一覧（取組概要）</a:t>
            </a:r>
          </a:p>
        </p:txBody>
      </p:sp>
      <p:graphicFrame>
        <p:nvGraphicFramePr>
          <p:cNvPr id="4" name="表 3">
            <a:extLst>
              <a:ext uri="{FF2B5EF4-FFF2-40B4-BE49-F238E27FC236}">
                <a16:creationId xmlns:a16="http://schemas.microsoft.com/office/drawing/2014/main" id="{AC2A7BC5-CE48-F214-18D2-F8BEA376E40A}"/>
              </a:ext>
            </a:extLst>
          </p:cNvPr>
          <p:cNvGraphicFramePr>
            <a:graphicFrameLocks noGrp="1"/>
          </p:cNvGraphicFramePr>
          <p:nvPr>
            <p:extLst>
              <p:ext uri="{D42A27DB-BD31-4B8C-83A1-F6EECF244321}">
                <p14:modId xmlns:p14="http://schemas.microsoft.com/office/powerpoint/2010/main" val="1639943654"/>
              </p:ext>
            </p:extLst>
          </p:nvPr>
        </p:nvGraphicFramePr>
        <p:xfrm>
          <a:off x="216000" y="792000"/>
          <a:ext cx="9360000" cy="241913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740014886"/>
                    </a:ext>
                  </a:extLst>
                </a:gridCol>
                <a:gridCol w="216000">
                  <a:extLst>
                    <a:ext uri="{9D8B030D-6E8A-4147-A177-3AD203B41FA5}">
                      <a16:colId xmlns:a16="http://schemas.microsoft.com/office/drawing/2014/main" val="2155346925"/>
                    </a:ext>
                  </a:extLst>
                </a:gridCol>
                <a:gridCol w="3024000">
                  <a:extLst>
                    <a:ext uri="{9D8B030D-6E8A-4147-A177-3AD203B41FA5}">
                      <a16:colId xmlns:a16="http://schemas.microsoft.com/office/drawing/2014/main" val="1417367033"/>
                    </a:ext>
                  </a:extLst>
                </a:gridCol>
                <a:gridCol w="5400000">
                  <a:extLst>
                    <a:ext uri="{9D8B030D-6E8A-4147-A177-3AD203B41FA5}">
                      <a16:colId xmlns:a16="http://schemas.microsoft.com/office/drawing/2014/main" val="3432732199"/>
                    </a:ext>
                  </a:extLst>
                </a:gridCol>
                <a:gridCol w="504000">
                  <a:extLst>
                    <a:ext uri="{9D8B030D-6E8A-4147-A177-3AD203B41FA5}">
                      <a16:colId xmlns:a16="http://schemas.microsoft.com/office/drawing/2014/main" val="2411293356"/>
                    </a:ext>
                  </a:extLst>
                </a:gridCol>
              </a:tblGrid>
              <a:tr h="256225">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タイトル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項</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56225">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サービス</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361730">
                <a:tc rowSpan="5">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中小企業の</a:t>
                      </a:r>
                      <a:r>
                        <a:rPr kumimoji="0" lang="en-US" altLang="ja-JP" sz="1100" kern="0" spc="0">
                          <a:solidFill>
                            <a:schemeClr val="tx1"/>
                          </a:solidFill>
                          <a:latin typeface="+mn-ea"/>
                          <a:ea typeface="+mn-ea"/>
                        </a:rPr>
                        <a:t>DX</a:t>
                      </a:r>
                      <a:r>
                        <a:rPr kumimoji="0" lang="ja-JP" altLang="en-US" sz="1100" kern="0" spc="0">
                          <a:solidFill>
                            <a:schemeClr val="tx1"/>
                          </a:solidFill>
                          <a:latin typeface="+mn-ea"/>
                          <a:ea typeface="+mn-ea"/>
                        </a:rPr>
                        <a:t>推進ニーズに応える支援を実施</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大阪市内の中小企業に対し、セミナーや専門家派遣などを通じて、</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の取組を支援する。</a:t>
                      </a:r>
                      <a:endParaRPr kumimoji="0" lang="ja-JP" altLang="en-US" sz="1100" kern="0" spc="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55</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79925672"/>
                  </a:ext>
                </a:extLst>
              </a:tr>
              <a:tr h="213057">
                <a:tc vMerge="1">
                  <a:txBody>
                    <a:bodyPr/>
                    <a:lstStyle/>
                    <a:p>
                      <a:endParaRPr kumimoji="1" lang="ja-JP" altLang="en-US"/>
                    </a:p>
                  </a:txBody>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オープンデータの推進</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オープンデータをわかりやすく可視化、公開することで、市が保有するデータが事業者等によって活用されるよう取組を進め、イノベーション創出や官民協働の推進につなげていく。</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75604071"/>
                  </a:ext>
                </a:extLst>
              </a:tr>
              <a:tr h="213057">
                <a:tc vMerge="1">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誰もがデジタルの恩恵を</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57</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337716787"/>
                  </a:ext>
                </a:extLst>
              </a:tr>
              <a:tr h="36173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rPr>
                        <a:t>AI</a:t>
                      </a:r>
                      <a:r>
                        <a:rPr kumimoji="0" lang="ja-JP" altLang="en-US" sz="1100" kern="0" spc="0">
                          <a:solidFill>
                            <a:schemeClr val="tx1"/>
                          </a:solidFill>
                          <a:latin typeface="+mn-ea"/>
                          <a:ea typeface="+mn-ea"/>
                        </a:rPr>
                        <a:t>電話による</a:t>
                      </a:r>
                      <a:r>
                        <a:rPr kumimoji="0" lang="en-US" altLang="ja-JP" sz="1100" kern="0" spc="0">
                          <a:solidFill>
                            <a:schemeClr val="tx1"/>
                          </a:solidFill>
                          <a:latin typeface="+mn-ea"/>
                          <a:ea typeface="+mn-ea"/>
                        </a:rPr>
                        <a:t>24</a:t>
                      </a:r>
                      <a:r>
                        <a:rPr kumimoji="0" lang="ja-JP" altLang="en-US" sz="1100" kern="0" spc="0">
                          <a:solidFill>
                            <a:schemeClr val="tx1"/>
                          </a:solidFill>
                          <a:latin typeface="+mn-ea"/>
                          <a:ea typeface="+mn-ea"/>
                        </a:rPr>
                        <a:t>時間自動受付サービスを導入</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高齢者でも使い慣れた電話と</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を活用した自動応答サービスを導入することで、スマートフォンやパソコンを活用した状況と同等のメリットを享受できる環境をめざす。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58</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578914783"/>
                  </a:ext>
                </a:extLst>
              </a:tr>
              <a:tr h="36173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水道事業における</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の取組</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デジタル技術やデータを活用した事業運営や組織風土の変革をめざし、水道事業において</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を推進する。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59</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73270401"/>
                  </a:ext>
                </a:extLst>
              </a:tr>
            </a:tbl>
          </a:graphicData>
        </a:graphic>
      </p:graphicFrame>
    </p:spTree>
    <p:extLst>
      <p:ext uri="{BB962C8B-B14F-4D97-AF65-F5344CB8AC3E}">
        <p14:creationId xmlns:p14="http://schemas.microsoft.com/office/powerpoint/2010/main" val="300322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テキスト ボックス 1">
            <a:extLst>
              <a:ext uri="{FF2B5EF4-FFF2-40B4-BE49-F238E27FC236}">
                <a16:creationId xmlns:a16="http://schemas.microsoft.com/office/drawing/2014/main" id="{675AEC6B-9ED1-7893-80E0-50E73AFBB243}"/>
              </a:ext>
            </a:extLst>
          </p:cNvPr>
          <p:cNvSpPr txBox="1"/>
          <p:nvPr/>
        </p:nvSpPr>
        <p:spPr>
          <a:xfrm>
            <a:off x="293949" y="31365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アクションプラン一覧（取組概要）</a:t>
            </a:r>
          </a:p>
        </p:txBody>
      </p:sp>
      <p:graphicFrame>
        <p:nvGraphicFramePr>
          <p:cNvPr id="4" name="表 3">
            <a:extLst>
              <a:ext uri="{FF2B5EF4-FFF2-40B4-BE49-F238E27FC236}">
                <a16:creationId xmlns:a16="http://schemas.microsoft.com/office/drawing/2014/main" id="{AC2A7BC5-CE48-F214-18D2-F8BEA376E40A}"/>
              </a:ext>
            </a:extLst>
          </p:cNvPr>
          <p:cNvGraphicFramePr>
            <a:graphicFrameLocks noGrp="1"/>
          </p:cNvGraphicFramePr>
          <p:nvPr>
            <p:extLst>
              <p:ext uri="{D42A27DB-BD31-4B8C-83A1-F6EECF244321}">
                <p14:modId xmlns:p14="http://schemas.microsoft.com/office/powerpoint/2010/main" val="2461899706"/>
              </p:ext>
            </p:extLst>
          </p:nvPr>
        </p:nvGraphicFramePr>
        <p:xfrm>
          <a:off x="216000" y="792000"/>
          <a:ext cx="9360000" cy="460756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740014886"/>
                    </a:ext>
                  </a:extLst>
                </a:gridCol>
                <a:gridCol w="3240000">
                  <a:extLst>
                    <a:ext uri="{9D8B030D-6E8A-4147-A177-3AD203B41FA5}">
                      <a16:colId xmlns:a16="http://schemas.microsoft.com/office/drawing/2014/main" val="2155346925"/>
                    </a:ext>
                  </a:extLst>
                </a:gridCol>
                <a:gridCol w="5400000">
                  <a:extLst>
                    <a:ext uri="{9D8B030D-6E8A-4147-A177-3AD203B41FA5}">
                      <a16:colId xmlns:a16="http://schemas.microsoft.com/office/drawing/2014/main" val="2249829019"/>
                    </a:ext>
                  </a:extLst>
                </a:gridCol>
                <a:gridCol w="504000">
                  <a:extLst>
                    <a:ext uri="{9D8B030D-6E8A-4147-A177-3AD203B41FA5}">
                      <a16:colId xmlns:a16="http://schemas.microsoft.com/office/drawing/2014/main" val="2411293356"/>
                    </a:ext>
                  </a:extLst>
                </a:gridCol>
              </a:tblGrid>
              <a:tr h="0">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タイトル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項</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都市・まち</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436880">
                <a:tc rowSpan="9">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都市のデジタルツインを見据えた建設生産プロセスに</a:t>
                      </a:r>
                      <a:endParaRPr kumimoji="0" lang="en-US" altLang="ja-JP" sz="1100" kern="0" spc="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おける</a:t>
                      </a:r>
                      <a:r>
                        <a:rPr kumimoji="0" lang="en-US" altLang="ja-JP" sz="1100" kern="0" spc="0">
                          <a:solidFill>
                            <a:schemeClr val="tx1"/>
                          </a:solidFill>
                          <a:latin typeface="+mn-ea"/>
                          <a:ea typeface="+mn-ea"/>
                        </a:rPr>
                        <a:t>DX</a:t>
                      </a:r>
                      <a:r>
                        <a:rPr kumimoji="0" lang="ja-JP" altLang="en-US" sz="1100" kern="0" spc="0">
                          <a:solidFill>
                            <a:schemeClr val="tx1"/>
                          </a:solidFill>
                          <a:latin typeface="+mn-ea"/>
                          <a:ea typeface="+mn-ea"/>
                        </a:rPr>
                        <a:t>を推進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デジタル技術を活用した建設生産プロセス（計画・設計・施工・維持管理・更新）の最適化に向け、中長期的な視点で検討し、将来的な都市のデジタルツインを考慮した建設生産プロセスの</a:t>
                      </a:r>
                      <a:r>
                        <a:rPr kumimoji="0" lang="en-US" altLang="ja-JP" sz="1100" kern="0" spc="0">
                          <a:solidFill>
                            <a:schemeClr val="tx1"/>
                          </a:solidFill>
                          <a:latin typeface="+mn-ea"/>
                          <a:ea typeface="+mn-ea"/>
                        </a:rPr>
                        <a:t>DX</a:t>
                      </a:r>
                      <a:r>
                        <a:rPr kumimoji="0" lang="ja-JP" altLang="en-US" sz="1100" kern="0" spc="0">
                          <a:solidFill>
                            <a:schemeClr val="tx1"/>
                          </a:solidFill>
                          <a:latin typeface="+mn-ea"/>
                          <a:ea typeface="+mn-ea"/>
                        </a:rPr>
                        <a:t>推進にかかる取組計画を策定する。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61</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06989482"/>
                  </a:ext>
                </a:extLst>
              </a:tr>
              <a:tr h="43688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rPr>
                        <a:t>BIM/CIM</a:t>
                      </a:r>
                      <a:r>
                        <a:rPr kumimoji="0" lang="ja-JP" altLang="en-US" sz="1100" kern="0" spc="0">
                          <a:solidFill>
                            <a:schemeClr val="tx1"/>
                          </a:solidFill>
                          <a:latin typeface="+mn-ea"/>
                          <a:ea typeface="+mn-ea"/>
                        </a:rPr>
                        <a:t>モデルを活用して設計・工事監理業務を</a:t>
                      </a:r>
                      <a:endParaRPr kumimoji="0" lang="en-US" altLang="ja-JP" sz="1100" kern="0" spc="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効率化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夢洲・舞洲の高架橋工事において、</a:t>
                      </a:r>
                      <a:r>
                        <a:rPr kumimoji="0" lang="en-US" altLang="ja-JP" sz="1100" kern="0" spc="0">
                          <a:solidFill>
                            <a:schemeClr val="tx1"/>
                          </a:solidFill>
                          <a:latin typeface="+mn-ea"/>
                          <a:ea typeface="+mn-ea"/>
                        </a:rPr>
                        <a:t>BIM/CIM</a:t>
                      </a:r>
                      <a:r>
                        <a:rPr kumimoji="0" lang="ja-JP" altLang="en-US" sz="1100" kern="0" spc="0">
                          <a:solidFill>
                            <a:schemeClr val="tx1"/>
                          </a:solidFill>
                          <a:latin typeface="+mn-ea"/>
                          <a:ea typeface="+mn-ea"/>
                        </a:rPr>
                        <a:t>を活用して図面や施工ステップを</a:t>
                      </a:r>
                      <a:r>
                        <a:rPr kumimoji="0" lang="en-US" altLang="ja-JP" sz="1100" kern="0" spc="0">
                          <a:solidFill>
                            <a:schemeClr val="tx1"/>
                          </a:solidFill>
                          <a:latin typeface="+mn-ea"/>
                          <a:ea typeface="+mn-ea"/>
                        </a:rPr>
                        <a:t>3D</a:t>
                      </a:r>
                      <a:r>
                        <a:rPr kumimoji="0" lang="ja-JP" altLang="en-US" sz="1100" kern="0" spc="0">
                          <a:solidFill>
                            <a:schemeClr val="tx1"/>
                          </a:solidFill>
                          <a:latin typeface="+mn-ea"/>
                          <a:ea typeface="+mn-ea"/>
                        </a:rPr>
                        <a:t>モデル化し、地元や関係機関との協議への活用による業務効率化や、他の事業への活用について検討する。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62</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79012570"/>
                  </a:ext>
                </a:extLst>
              </a:tr>
              <a:tr h="43688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夢洲インフラ施設の３次元データ化等により維持管理を高度化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道路・埋設管等の３次元データ化や</a:t>
                      </a:r>
                      <a:r>
                        <a:rPr kumimoji="0" lang="en-US" altLang="ja-JP" sz="1100" kern="0" spc="0">
                          <a:solidFill>
                            <a:schemeClr val="tx1"/>
                          </a:solidFill>
                          <a:latin typeface="+mn-ea"/>
                          <a:ea typeface="+mn-ea"/>
                        </a:rPr>
                        <a:t>AI</a:t>
                      </a:r>
                      <a:r>
                        <a:rPr kumimoji="0" lang="ja-JP" altLang="en-US" sz="1100" kern="0" spc="0">
                          <a:solidFill>
                            <a:schemeClr val="tx1"/>
                          </a:solidFill>
                          <a:latin typeface="+mn-ea"/>
                          <a:ea typeface="+mn-ea"/>
                        </a:rPr>
                        <a:t>を活用した舗装損傷の自動検知など、夢洲インフラ施設の維持管理の高度化につながる手法を検討する。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63</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8580539"/>
                  </a:ext>
                </a:extLst>
              </a:tr>
              <a:tr h="436880">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新技術の導入で橋梁維持管理を効率化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chemeClr val="tx1"/>
                          </a:solidFill>
                          <a:latin typeface="+mn-ea"/>
                          <a:ea typeface="+mn-ea"/>
                        </a:rPr>
                        <a:t>橋梁点検において新技術の導入により作業時間や点検コストの削減を図るとともに、画像診断を活用した橋梁の健全度の高度な評価方法の検証により橋梁の安全安心を確保する。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64</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28252654"/>
                  </a:ext>
                </a:extLst>
              </a:tr>
              <a:tr h="436880">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淀川左岸線（２期）事業におけるメタバースの活用​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淀川左岸線（２期）における事業記録のアーカイブ化とメタバース空間の活用により、住民等との合意形成、国などの関係機関との連携、技術職員の人材育成を推進する。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65</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890404225"/>
                  </a:ext>
                </a:extLst>
              </a:tr>
              <a:tr h="43688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公園・港湾施設緑化系維持管理業務を最適化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公園施設や港湾施設の緑化系維持管理業務の全体最適化の検討及び電子情報化による市民への情報発信を行う。</a:t>
                      </a:r>
                      <a:endParaRPr kumimoji="0" lang="ja-JP" altLang="en-US" sz="1100" kern="0" spc="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92836778"/>
                  </a:ext>
                </a:extLst>
              </a:tr>
              <a:tr h="436880">
                <a:tc vMerge="1">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100">
                          <a:latin typeface="+mn-ea"/>
                          <a:ea typeface="+mn-ea"/>
                        </a:rPr>
                        <a:t>ドライブレコーダー映像データの利活用</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a:solidFill>
                            <a:schemeClr val="tx1"/>
                          </a:solidFill>
                          <a:latin typeface="+mn-ea"/>
                          <a:ea typeface="+mn-ea"/>
                          <a:cs typeface="ＭＳ Ｐゴシック" panose="020B0600070205080204" pitchFamily="50" charset="-128"/>
                        </a:rPr>
                        <a:t>ごみ収集車両のドライブレコーダー映像データを、ごみの収集状況の確認や道路・街路樹の管理及び火災等災害発生前の状況の把握等、利活用にあたって検証を進める。</a:t>
                      </a:r>
                      <a:endParaRPr kumimoji="1" lang="ja-JP" altLang="en-US" sz="110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67</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15523594"/>
                  </a:ext>
                </a:extLst>
              </a:tr>
              <a:tr h="436880">
                <a:tc vMerge="1">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100">
                          <a:latin typeface="+mn-ea"/>
                          <a:ea typeface="+mn-ea"/>
                        </a:rPr>
                        <a:t>道路維持管理の効率化に向けたドライブレコーダー映像の</a:t>
                      </a:r>
                      <a:r>
                        <a:rPr kumimoji="1" lang="en-US" altLang="ja-JP" sz="1100">
                          <a:latin typeface="+mn-ea"/>
                          <a:ea typeface="+mn-ea"/>
                        </a:rPr>
                        <a:t>AI</a:t>
                      </a:r>
                      <a:r>
                        <a:rPr kumimoji="1" lang="ja-JP" altLang="en-US" sz="1100">
                          <a:latin typeface="+mn-ea"/>
                          <a:ea typeface="+mn-ea"/>
                        </a:rPr>
                        <a:t>解析実証</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1" lang="ja-JP" altLang="en-US" sz="1100">
                          <a:solidFill>
                            <a:schemeClr val="tx1"/>
                          </a:solidFill>
                          <a:latin typeface="+mn-ea"/>
                          <a:ea typeface="+mn-ea"/>
                        </a:rPr>
                        <a:t>ドライブレコーダーの映像データ等を活用した</a:t>
                      </a:r>
                      <a:r>
                        <a:rPr kumimoji="1" lang="en-US" altLang="ja-JP" sz="1100">
                          <a:solidFill>
                            <a:schemeClr val="tx1"/>
                          </a:solidFill>
                          <a:latin typeface="+mn-ea"/>
                          <a:ea typeface="+mn-ea"/>
                        </a:rPr>
                        <a:t>AI</a:t>
                      </a:r>
                      <a:r>
                        <a:rPr kumimoji="1" lang="ja-JP" altLang="en-US" sz="1100">
                          <a:solidFill>
                            <a:schemeClr val="tx1"/>
                          </a:solidFill>
                          <a:latin typeface="+mn-ea"/>
                          <a:ea typeface="+mn-ea"/>
                        </a:rPr>
                        <a:t>解析による区画線の劣化度判定等の手法を検証し、道路の維持管理業務の高度化・効率化を推進する。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68</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0177029"/>
                  </a:ext>
                </a:extLst>
              </a:tr>
              <a:tr h="436880">
                <a:tc vMerge="1">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を活用した特殊車両の違法通行対策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可搬式の</a:t>
                      </a:r>
                      <a:r>
                        <a:rPr kumimoji="0" lang="en-US" altLang="ja-JP" sz="1100" kern="0" spc="0">
                          <a:solidFill>
                            <a:schemeClr val="tx1"/>
                          </a:solidFill>
                          <a:latin typeface="+mn-ea"/>
                          <a:ea typeface="+mn-ea"/>
                          <a:cs typeface="ＭＳ Ｐゴシック" panose="020B0600070205080204" pitchFamily="50" charset="-128"/>
                        </a:rPr>
                        <a:t>AI</a:t>
                      </a:r>
                      <a:r>
                        <a:rPr kumimoji="0" lang="ja-JP" altLang="en-US" sz="1100" kern="0" spc="0">
                          <a:solidFill>
                            <a:schemeClr val="tx1"/>
                          </a:solidFill>
                          <a:latin typeface="+mn-ea"/>
                          <a:ea typeface="+mn-ea"/>
                          <a:cs typeface="ＭＳ Ｐゴシック" panose="020B0600070205080204" pitchFamily="50" charset="-128"/>
                        </a:rPr>
                        <a:t>カメラによる取締りを行うことで、取締り業務プロセスの省人化・簡易化を図り、取締り頻度を向上させるとともに、</a:t>
                      </a:r>
                      <a:r>
                        <a:rPr kumimoji="0" lang="ja-JP" altLang="en-US" sz="1100" b="0" i="0" u="none" strike="noStrike" kern="1200" cap="none" spc="0" normalizeH="0" baseline="0" noProof="0">
                          <a:ln>
                            <a:noFill/>
                          </a:ln>
                          <a:solidFill>
                            <a:schemeClr val="tx1"/>
                          </a:solidFill>
                          <a:effectLst/>
                          <a:uLnTx/>
                          <a:uFillTx/>
                          <a:latin typeface="+mn-ea"/>
                          <a:ea typeface="+mn-ea"/>
                          <a:cs typeface="+mn-cs"/>
                        </a:rPr>
                        <a:t>許可業務で国のシステムと連携できるアプリケーションを開発する。</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rPr>
                        <a:t>69</a:t>
                      </a:r>
                      <a:endParaRPr kumimoji="1" lang="ja-JP" altLang="en-US" dirty="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2925785"/>
                  </a:ext>
                </a:extLst>
              </a:tr>
            </a:tbl>
          </a:graphicData>
        </a:graphic>
      </p:graphicFrame>
    </p:spTree>
    <p:extLst>
      <p:ext uri="{BB962C8B-B14F-4D97-AF65-F5344CB8AC3E}">
        <p14:creationId xmlns:p14="http://schemas.microsoft.com/office/powerpoint/2010/main" val="90117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テキスト ボックス 1">
            <a:extLst>
              <a:ext uri="{FF2B5EF4-FFF2-40B4-BE49-F238E27FC236}">
                <a16:creationId xmlns:a16="http://schemas.microsoft.com/office/drawing/2014/main" id="{675AEC6B-9ED1-7893-80E0-50E73AFBB243}"/>
              </a:ext>
            </a:extLst>
          </p:cNvPr>
          <p:cNvSpPr txBox="1"/>
          <p:nvPr/>
        </p:nvSpPr>
        <p:spPr>
          <a:xfrm>
            <a:off x="293949" y="31365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アクションプラン一覧（取組概要）</a:t>
            </a:r>
          </a:p>
        </p:txBody>
      </p:sp>
      <p:graphicFrame>
        <p:nvGraphicFramePr>
          <p:cNvPr id="4" name="表 3">
            <a:extLst>
              <a:ext uri="{FF2B5EF4-FFF2-40B4-BE49-F238E27FC236}">
                <a16:creationId xmlns:a16="http://schemas.microsoft.com/office/drawing/2014/main" id="{AC2A7BC5-CE48-F214-18D2-F8BEA376E40A}"/>
              </a:ext>
            </a:extLst>
          </p:cNvPr>
          <p:cNvGraphicFramePr>
            <a:graphicFrameLocks noGrp="1"/>
          </p:cNvGraphicFramePr>
          <p:nvPr>
            <p:extLst>
              <p:ext uri="{D42A27DB-BD31-4B8C-83A1-F6EECF244321}">
                <p14:modId xmlns:p14="http://schemas.microsoft.com/office/powerpoint/2010/main" val="1486219207"/>
              </p:ext>
            </p:extLst>
          </p:nvPr>
        </p:nvGraphicFramePr>
        <p:xfrm>
          <a:off x="216000" y="792000"/>
          <a:ext cx="9360000" cy="38506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740014886"/>
                    </a:ext>
                  </a:extLst>
                </a:gridCol>
                <a:gridCol w="3240000">
                  <a:extLst>
                    <a:ext uri="{9D8B030D-6E8A-4147-A177-3AD203B41FA5}">
                      <a16:colId xmlns:a16="http://schemas.microsoft.com/office/drawing/2014/main" val="2155346925"/>
                    </a:ext>
                  </a:extLst>
                </a:gridCol>
                <a:gridCol w="5400000">
                  <a:extLst>
                    <a:ext uri="{9D8B030D-6E8A-4147-A177-3AD203B41FA5}">
                      <a16:colId xmlns:a16="http://schemas.microsoft.com/office/drawing/2014/main" val="2249829019"/>
                    </a:ext>
                  </a:extLst>
                </a:gridCol>
                <a:gridCol w="504000">
                  <a:extLst>
                    <a:ext uri="{9D8B030D-6E8A-4147-A177-3AD203B41FA5}">
                      <a16:colId xmlns:a16="http://schemas.microsoft.com/office/drawing/2014/main" val="2411293356"/>
                    </a:ext>
                  </a:extLst>
                </a:gridCol>
              </a:tblGrid>
              <a:tr h="0">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タイトル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項</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14448">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都市・まち</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2104718602"/>
                  </a:ext>
                </a:extLst>
              </a:tr>
              <a:tr h="436880">
                <a:tc rowSpan="7">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ja-JP" altLang="en-US" sz="1100">
                          <a:solidFill>
                            <a:schemeClr val="tx1"/>
                          </a:solidFill>
                        </a:rPr>
                        <a:t>御堂筋における</a:t>
                      </a:r>
                      <a:r>
                        <a:rPr kumimoji="1" lang="en-US" altLang="ja-JP" sz="1100">
                          <a:solidFill>
                            <a:schemeClr val="tx1"/>
                          </a:solidFill>
                        </a:rPr>
                        <a:t>AI</a:t>
                      </a:r>
                      <a:r>
                        <a:rPr kumimoji="1" lang="ja-JP" altLang="en-US" sz="1100">
                          <a:solidFill>
                            <a:schemeClr val="tx1"/>
                          </a:solidFill>
                        </a:rPr>
                        <a:t>カメラ及びビッグデータ等を活用した</a:t>
                      </a:r>
                      <a:endParaRPr kumimoji="1" lang="en-US" altLang="ja-JP" sz="1100">
                        <a:solidFill>
                          <a:schemeClr val="tx1"/>
                        </a:solidFill>
                      </a:endParaRPr>
                    </a:p>
                    <a:p>
                      <a:r>
                        <a:rPr kumimoji="1" lang="ja-JP" altLang="en-US" sz="1100">
                          <a:solidFill>
                            <a:schemeClr val="tx1"/>
                          </a:solidFill>
                        </a:rPr>
                        <a:t>”スマートストリート”の実現</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AI</a:t>
                      </a: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カメラを使って荷捌きや沿道アクセススペースの利用状況を把握し、効率的な運用を検討する。また、歩行者の回遊状況を調査し、周辺エリアへの回遊性向上を図り、地域の活性化やエリア価値の向上を促進し、御堂筋を人中心の道路に転換する取組を進める。</a:t>
                      </a:r>
                      <a:endParaRPr kumimoji="1" lang="ja-JP" altLang="en-US" sz="1100">
                        <a:solidFill>
                          <a:schemeClr val="tx1"/>
                        </a:solidFill>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70</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3287083"/>
                  </a:ext>
                </a:extLst>
              </a:tr>
              <a:tr h="436880">
                <a:tc vMerge="1">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デジタルツインを活用した</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CO</a:t>
                      </a:r>
                      <a:r>
                        <a:rPr kumimoji="0" lang="en-US" altLang="ja-JP" sz="1100" b="0" i="0" u="none" strike="noStrike" kern="1200" cap="none" spc="0" normalizeH="0" baseline="-25000" noProof="0">
                          <a:ln>
                            <a:noFill/>
                          </a:ln>
                          <a:solidFill>
                            <a:srgbClr val="000000"/>
                          </a:solidFill>
                          <a:effectLst/>
                          <a:uLnTx/>
                          <a:uFillTx/>
                          <a:latin typeface="Yu Gothic UI" panose="020B0500000000000000" pitchFamily="50" charset="-128"/>
                          <a:ea typeface="Yu Gothic UI" panose="020B0500000000000000" pitchFamily="50" charset="-128"/>
                          <a:cs typeface="+mn-cs"/>
                        </a:rPr>
                        <a:t>2</a:t>
                      </a:r>
                      <a:r>
                        <a:rPr kumimoji="0" lang="ja-JP" altLang="en-US" sz="1100" kern="0" spc="0">
                          <a:solidFill>
                            <a:schemeClr val="tx1"/>
                          </a:solidFill>
                          <a:latin typeface="+mn-lt"/>
                          <a:ea typeface="Yu Gothic UI" panose="020B0500000000000000" pitchFamily="50" charset="-128"/>
                        </a:rPr>
                        <a:t>削減モデル化による</a:t>
                      </a:r>
                      <a:endParaRPr kumimoji="0" lang="en-US" altLang="ja-JP" sz="1100" kern="0" spc="0">
                        <a:solidFill>
                          <a:schemeClr val="tx1"/>
                        </a:solidFill>
                        <a:latin typeface="+mn-lt"/>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脱炭素化を推進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デジタル技術を活用し、業務ビルへの様々な省エネ技術の導入等による</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CO</a:t>
                      </a:r>
                      <a:r>
                        <a:rPr kumimoji="0" lang="en-US" altLang="ja-JP" sz="1100" b="0" i="0" u="none" strike="noStrike" kern="1200" cap="none" spc="0" normalizeH="0" baseline="-25000" noProof="0">
                          <a:ln>
                            <a:noFill/>
                          </a:ln>
                          <a:solidFill>
                            <a:srgbClr val="000000"/>
                          </a:solidFill>
                          <a:effectLst/>
                          <a:uLnTx/>
                          <a:uFillTx/>
                          <a:latin typeface="Yu Gothic UI" panose="020B0500000000000000" pitchFamily="50" charset="-128"/>
                          <a:ea typeface="Yu Gothic UI" panose="020B0500000000000000" pitchFamily="50" charset="-128"/>
                          <a:cs typeface="+mn-cs"/>
                        </a:rPr>
                        <a:t>2</a:t>
                      </a:r>
                      <a:r>
                        <a:rPr kumimoji="0" lang="ja-JP" altLang="en-US" sz="1100" kern="0" spc="0">
                          <a:solidFill>
                            <a:schemeClr val="tx1"/>
                          </a:solidFill>
                          <a:latin typeface="+mn-lt"/>
                          <a:ea typeface="Yu Gothic UI" panose="020B0500000000000000" pitchFamily="50" charset="-128"/>
                        </a:rPr>
                        <a:t>削減効果を可視化・発信することで、関係者の行動変容につなげ、</a:t>
                      </a:r>
                      <a:r>
                        <a:rPr kumimoji="0" lang="en-US" altLang="ja-JP" sz="1100" kern="0" spc="0">
                          <a:solidFill>
                            <a:schemeClr val="tx1"/>
                          </a:solidFill>
                          <a:latin typeface="+mn-lt"/>
                          <a:ea typeface="Yu Gothic UI" panose="020B0500000000000000" pitchFamily="50" charset="-128"/>
                        </a:rPr>
                        <a:t>2030</a:t>
                      </a:r>
                      <a:r>
                        <a:rPr kumimoji="0" lang="ja-JP" altLang="en-US" sz="1100" kern="0" spc="0">
                          <a:solidFill>
                            <a:schemeClr val="tx1"/>
                          </a:solidFill>
                          <a:latin typeface="+mn-lt"/>
                          <a:ea typeface="Yu Gothic UI" panose="020B0500000000000000" pitchFamily="50" charset="-128"/>
                        </a:rPr>
                        <a:t>（令和</a:t>
                      </a:r>
                      <a:r>
                        <a:rPr kumimoji="0" lang="en-US" altLang="ja-JP" sz="1100" kern="0" spc="0">
                          <a:solidFill>
                            <a:schemeClr val="tx1"/>
                          </a:solidFill>
                          <a:latin typeface="+mn-lt"/>
                          <a:ea typeface="Yu Gothic UI" panose="020B0500000000000000" pitchFamily="50" charset="-128"/>
                        </a:rPr>
                        <a:t>12</a:t>
                      </a:r>
                      <a:r>
                        <a:rPr kumimoji="0" lang="ja-JP" altLang="en-US" sz="1100" kern="0" spc="0">
                          <a:solidFill>
                            <a:schemeClr val="tx1"/>
                          </a:solidFill>
                          <a:latin typeface="+mn-lt"/>
                          <a:ea typeface="Yu Gothic UI" panose="020B0500000000000000" pitchFamily="50" charset="-128"/>
                        </a:rPr>
                        <a:t>）年度目標の達成に寄与する。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rPr>
                        <a:t>71</a:t>
                      </a:r>
                      <a:endParaRPr kumimoji="1"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63221042"/>
                  </a:ext>
                </a:extLst>
              </a:tr>
              <a:tr h="436880">
                <a:tc vMerge="1">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事業活動に伴う温室効果ガス排出量の可視化で</a:t>
                      </a:r>
                      <a:endParaRPr kumimoji="0" lang="en-US" altLang="ja-JP" sz="1100" kern="0" spc="0">
                        <a:solidFill>
                          <a:schemeClr val="tx1"/>
                        </a:solidFill>
                        <a:latin typeface="+mn-lt"/>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脱炭素化を推進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事業活動における温室効果ガス削減対策を促すため、温室効果ガス排出量の可視化ツール導入の取組を支援する。</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72</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05885976"/>
                  </a:ext>
                </a:extLst>
              </a:tr>
              <a:tr h="3441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rPr>
                        <a:t>AR</a:t>
                      </a:r>
                      <a:r>
                        <a:rPr kumimoji="0" lang="ja-JP" altLang="en-US" sz="1100" kern="0" spc="0">
                          <a:solidFill>
                            <a:schemeClr val="tx1"/>
                          </a:solidFill>
                          <a:latin typeface="+mn-lt"/>
                          <a:ea typeface="Yu Gothic UI" panose="020B0500000000000000" pitchFamily="50" charset="-128"/>
                        </a:rPr>
                        <a:t>技術等を活用した体験型環境学習の実施</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脱炭素型ライフスタイルへの変革を促進するため、</a:t>
                      </a: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AR</a:t>
                      </a: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技術等を活用した環境学習・啓発を推進する。</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73</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05767444"/>
                  </a:ext>
                </a:extLst>
              </a:tr>
              <a:tr h="3441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災害重要拠点間無線ネットワークを整備</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大規模災害時、災害重要拠点間の安定した通信を確保するため、自営の無線ネットワークを整備する。</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1" lang="en-US" altLang="ja-JP" sz="1100"/>
                        <a:t>74</a:t>
                      </a:r>
                      <a:endParaRPr kumimoji="1"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929107046"/>
                  </a:ext>
                </a:extLst>
              </a:tr>
              <a:tr h="34410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新・港湾情報システム「</a:t>
                      </a:r>
                      <a:r>
                        <a:rPr kumimoji="0" lang="en-US" altLang="ja-JP" sz="1100" kern="0" spc="0">
                          <a:solidFill>
                            <a:schemeClr val="tx1"/>
                          </a:solidFill>
                          <a:latin typeface="+mn-lt"/>
                          <a:ea typeface="Yu Gothic UI" panose="020B0500000000000000" pitchFamily="50" charset="-128"/>
                        </a:rPr>
                        <a:t>CONPAS</a:t>
                      </a:r>
                      <a:r>
                        <a:rPr kumimoji="0" lang="ja-JP" altLang="en-US" sz="1100" kern="0" spc="0">
                          <a:solidFill>
                            <a:schemeClr val="tx1"/>
                          </a:solidFill>
                          <a:latin typeface="+mn-lt"/>
                          <a:ea typeface="Yu Gothic UI" panose="020B0500000000000000" pitchFamily="50" charset="-128"/>
                        </a:rPr>
                        <a:t>」の導入によりコンテナ物流の効率化及び生産性を向上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国土交通省が開発した新・港湾情報システム「</a:t>
                      </a: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CONPAS</a:t>
                      </a: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」を導入し、コンテナターミナルのゲート前混雑の解消などを図ることで、コンテナ物流の効率化及び生産性向上をめざす。</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rPr>
                        <a:t>75</a:t>
                      </a:r>
                      <a:endParaRPr kumimoji="1"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99742387"/>
                  </a:ext>
                </a:extLst>
              </a:tr>
              <a:tr h="344100">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実証事業都市・大阪</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schemeClr val="tx1"/>
                          </a:solidFill>
                          <a:ea typeface="Yu Gothic UI" panose="020B0500000000000000" pitchFamily="50" charset="-128"/>
                        </a:rPr>
                        <a:t>最先端</a:t>
                      </a:r>
                      <a:r>
                        <a:rPr lang="en-US" altLang="ja-JP" sz="1100">
                          <a:solidFill>
                            <a:schemeClr val="tx1"/>
                          </a:solidFill>
                          <a:ea typeface="Yu Gothic UI" panose="020B0500000000000000" pitchFamily="50" charset="-128"/>
                        </a:rPr>
                        <a:t>ICT</a:t>
                      </a:r>
                      <a:r>
                        <a:rPr lang="ja-JP" altLang="en-US" sz="1100">
                          <a:solidFill>
                            <a:schemeClr val="tx1"/>
                          </a:solidFill>
                          <a:ea typeface="Yu Gothic UI" panose="020B0500000000000000" pitchFamily="50" charset="-128"/>
                        </a:rPr>
                        <a:t>を活用したアイデアやノウハウの募集やフィールド提供により、⾰新的な実証実験を⾏いやすい環境を整え、実証実験の促進を図る。</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r" defTabSz="914400" rtl="0" eaLnBrk="1" latinLnBrk="0" hangingPunct="1"/>
                      <a:r>
                        <a:rPr kumimoji="0" lang="en-US" altLang="ja-JP" sz="1100" kern="0" spc="0" dirty="0">
                          <a:solidFill>
                            <a:schemeClr val="tx1"/>
                          </a:solidFill>
                          <a:latin typeface="+mn-lt"/>
                          <a:ea typeface="Yu Gothic UI" panose="020B0500000000000000" pitchFamily="50" charset="-128"/>
                          <a:cs typeface="+mn-cs"/>
                        </a:rPr>
                        <a:t>76</a:t>
                      </a:r>
                      <a:endParaRPr kumimoji="0" lang="ja-JP" altLang="en-US" sz="1100" kern="0" spc="0" dirty="0">
                        <a:solidFill>
                          <a:schemeClr val="tx1"/>
                        </a:solidFill>
                        <a:latin typeface="+mn-lt"/>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05870790"/>
                  </a:ext>
                </a:extLst>
              </a:tr>
            </a:tbl>
          </a:graphicData>
        </a:graphic>
      </p:graphicFrame>
    </p:spTree>
    <p:extLst>
      <p:ext uri="{BB962C8B-B14F-4D97-AF65-F5344CB8AC3E}">
        <p14:creationId xmlns:p14="http://schemas.microsoft.com/office/powerpoint/2010/main" val="151312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aphicFrame>
        <p:nvGraphicFramePr>
          <p:cNvPr id="4" name="表 3">
            <a:extLst>
              <a:ext uri="{FF2B5EF4-FFF2-40B4-BE49-F238E27FC236}">
                <a16:creationId xmlns:a16="http://schemas.microsoft.com/office/drawing/2014/main" id="{AC2A7BC5-CE48-F214-18D2-F8BEA376E40A}"/>
              </a:ext>
            </a:extLst>
          </p:cNvPr>
          <p:cNvGraphicFramePr>
            <a:graphicFrameLocks noGrp="1"/>
          </p:cNvGraphicFramePr>
          <p:nvPr>
            <p:extLst>
              <p:ext uri="{D42A27DB-BD31-4B8C-83A1-F6EECF244321}">
                <p14:modId xmlns:p14="http://schemas.microsoft.com/office/powerpoint/2010/main" val="2577029492"/>
              </p:ext>
            </p:extLst>
          </p:nvPr>
        </p:nvGraphicFramePr>
        <p:xfrm>
          <a:off x="216000" y="792000"/>
          <a:ext cx="9360000" cy="49530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740014886"/>
                    </a:ext>
                  </a:extLst>
                </a:gridCol>
                <a:gridCol w="216000">
                  <a:extLst>
                    <a:ext uri="{9D8B030D-6E8A-4147-A177-3AD203B41FA5}">
                      <a16:colId xmlns:a16="http://schemas.microsoft.com/office/drawing/2014/main" val="2155346925"/>
                    </a:ext>
                  </a:extLst>
                </a:gridCol>
                <a:gridCol w="3024000">
                  <a:extLst>
                    <a:ext uri="{9D8B030D-6E8A-4147-A177-3AD203B41FA5}">
                      <a16:colId xmlns:a16="http://schemas.microsoft.com/office/drawing/2014/main" val="2251995249"/>
                    </a:ext>
                  </a:extLst>
                </a:gridCol>
                <a:gridCol w="5400000">
                  <a:extLst>
                    <a:ext uri="{9D8B030D-6E8A-4147-A177-3AD203B41FA5}">
                      <a16:colId xmlns:a16="http://schemas.microsoft.com/office/drawing/2014/main" val="413255087"/>
                    </a:ext>
                  </a:extLst>
                </a:gridCol>
                <a:gridCol w="504000">
                  <a:extLst>
                    <a:ext uri="{9D8B030D-6E8A-4147-A177-3AD203B41FA5}">
                      <a16:colId xmlns:a16="http://schemas.microsoft.com/office/drawing/2014/main" val="2411293356"/>
                    </a:ext>
                  </a:extLst>
                </a:gridCol>
              </a:tblGrid>
              <a:tr h="257982">
                <a:tc gridSpan="3">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タイトル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項</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415176134"/>
                  </a:ext>
                </a:extLst>
              </a:tr>
              <a:tr h="257982">
                <a:tc gridSpan="4">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行政</a:t>
                      </a:r>
                      <a:r>
                        <a:rPr kumimoji="1" lang="en-US" altLang="ja-JP"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rPr>
                        <a:t>DX</a:t>
                      </a: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50" normalizeH="0" baseline="0" noProof="0">
                        <a:ln>
                          <a:noFill/>
                        </a:ln>
                        <a:solidFill>
                          <a:schemeClr val="tx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1602889629"/>
                  </a:ext>
                </a:extLst>
              </a:tr>
              <a:tr h="424911">
                <a:tc rowSpan="10">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gridSpan="2">
                  <a:txBody>
                    <a:bodyPr/>
                    <a:lstStyle/>
                    <a:p>
                      <a:r>
                        <a:rPr kumimoji="1" lang="ja-JP" altLang="en-US" sz="1100">
                          <a:latin typeface="+mn-ea"/>
                          <a:ea typeface="+mn-ea"/>
                        </a:rPr>
                        <a:t>バックオフィス（内部管理業務）</a:t>
                      </a:r>
                      <a:r>
                        <a:rPr kumimoji="1" lang="en-US" altLang="ja-JP" sz="1100">
                          <a:latin typeface="+mn-ea"/>
                          <a:ea typeface="+mn-ea"/>
                        </a:rPr>
                        <a:t>DX</a:t>
                      </a:r>
                      <a:r>
                        <a:rPr kumimoji="1" lang="ja-JP" altLang="en-US" sz="1100">
                          <a:latin typeface="+mn-ea"/>
                          <a:ea typeface="+mn-ea"/>
                        </a:rPr>
                        <a:t>の実現</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latin typeface="+mn-ea"/>
                        </a:rPr>
                        <a:t>文書・人事</a:t>
                      </a:r>
                      <a:r>
                        <a:rPr lang="ja-JP" altLang="en-US" sz="1100"/>
                        <a:t>・予算・契約・会計</a:t>
                      </a:r>
                      <a:r>
                        <a:rPr lang="ja-JP" altLang="en-US" sz="1100">
                          <a:solidFill>
                            <a:schemeClr val="tx1"/>
                          </a:solidFill>
                          <a:latin typeface="+mn-ea"/>
                          <a:ea typeface="+mn-ea"/>
                        </a:rPr>
                        <a:t>等のバックオフィス業務（内部管理業務）</a:t>
                      </a:r>
                      <a:r>
                        <a:rPr lang="ja-JP" altLang="en-US" sz="1100" b="0" i="0">
                          <a:solidFill>
                            <a:schemeClr val="tx1"/>
                          </a:solidFill>
                          <a:effectLst/>
                          <a:latin typeface="+mn-ea"/>
                          <a:ea typeface="+mn-ea"/>
                        </a:rPr>
                        <a:t>においてデジタル技術を活用し、組織全体の最適化と働き方改革を実現する。</a:t>
                      </a:r>
                      <a:endParaRPr lang="en-US" altLang="ja-JP" sz="1100" b="0" i="0">
                        <a:solidFill>
                          <a:schemeClr val="tx1"/>
                        </a:solidFill>
                        <a:effectLst/>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r" defTabSz="914400" rtl="0" eaLnBrk="1" latinLnBrk="0" hangingPunct="1"/>
                      <a:r>
                        <a:rPr kumimoji="0" lang="en-US" altLang="ja-JP" sz="1100" kern="0" spc="0">
                          <a:solidFill>
                            <a:schemeClr val="tx1"/>
                          </a:solidFill>
                          <a:latin typeface="+mn-lt"/>
                          <a:ea typeface="Yu Gothic UI" panose="020B0500000000000000" pitchFamily="50" charset="-128"/>
                        </a:rPr>
                        <a:t>78</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693492460"/>
                  </a:ext>
                </a:extLst>
              </a:tr>
              <a:tr h="59184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rowSpan="6">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バックオフィス</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を実現させるシステム基盤の導入</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lang="ja-JP" altLang="en-US" sz="1100" b="0" i="0">
                          <a:solidFill>
                            <a:schemeClr val="tx1"/>
                          </a:solidFill>
                          <a:effectLst/>
                          <a:latin typeface="+mn-ea"/>
                          <a:ea typeface="+mn-ea"/>
                        </a:rPr>
                        <a:t>業務横断で共通的に利用するシステム基盤として、シームレスにデータ連携できる基盤やノーコード・ローコード機能を有した統合的にサービスを管理できるプラットフォーム、さらに全庁共通的に利用できるオンラインストレージを導入する。</a:t>
                      </a:r>
                      <a:endParaRPr lang="en-US" altLang="ja-JP" sz="1100" b="0" i="0">
                        <a:solidFill>
                          <a:schemeClr val="tx1"/>
                        </a:solidFill>
                        <a:effectLst/>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79</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37491571"/>
                  </a:ext>
                </a:extLst>
              </a:tr>
              <a:tr h="424911">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公文書管理業務の最適化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文書管理システム再構築に向けた要件の整理、公文書管理にかかる事務効率化に向けた汎用オンラインストレージの試行検証を実施する。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79</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56510335"/>
                  </a:ext>
                </a:extLst>
              </a:tr>
              <a:tr h="424911">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人事給与等関係業務の最適化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lang="ja-JP" altLang="en-US" sz="1100">
                          <a:solidFill>
                            <a:schemeClr val="tx1"/>
                          </a:solidFill>
                          <a:latin typeface="+mn-ea"/>
                          <a:ea typeface="+mn-ea"/>
                        </a:rPr>
                        <a:t>人事給与等関係業務</a:t>
                      </a:r>
                      <a:r>
                        <a:rPr lang="ja-JP" altLang="en-US" sz="1100" b="0" i="0">
                          <a:solidFill>
                            <a:schemeClr val="tx1"/>
                          </a:solidFill>
                          <a:effectLst/>
                          <a:latin typeface="+mn-ea"/>
                          <a:ea typeface="+mn-ea"/>
                        </a:rPr>
                        <a:t>の最適化に向けて、近年急成長している</a:t>
                      </a:r>
                      <a:r>
                        <a:rPr lang="en-US" altLang="ja-JP" sz="1100" b="0" i="0">
                          <a:solidFill>
                            <a:schemeClr val="tx1"/>
                          </a:solidFill>
                          <a:effectLst/>
                          <a:latin typeface="+mn-ea"/>
                          <a:ea typeface="+mn-ea"/>
                        </a:rPr>
                        <a:t>HR</a:t>
                      </a:r>
                      <a:r>
                        <a:rPr lang="ja-JP" altLang="en-US" sz="1100" b="0" i="0">
                          <a:solidFill>
                            <a:schemeClr val="tx1"/>
                          </a:solidFill>
                          <a:effectLst/>
                          <a:latin typeface="+mn-ea"/>
                          <a:ea typeface="+mn-ea"/>
                        </a:rPr>
                        <a:t>テックサービスの導入に向けた試行検証、及び</a:t>
                      </a:r>
                      <a:r>
                        <a:rPr kumimoji="0" lang="ja-JP" altLang="en-US" sz="1100" b="0" i="0" kern="0" spc="0">
                          <a:solidFill>
                            <a:schemeClr val="tx1"/>
                          </a:solidFill>
                          <a:effectLst/>
                          <a:latin typeface="+mn-ea"/>
                          <a:ea typeface="+mn-ea"/>
                        </a:rPr>
                        <a:t>関係</a:t>
                      </a:r>
                      <a:r>
                        <a:rPr kumimoji="0" lang="ja-JP" altLang="en-US" sz="1100" kern="0" spc="0">
                          <a:solidFill>
                            <a:schemeClr val="tx1"/>
                          </a:solidFill>
                          <a:latin typeface="+mn-ea"/>
                          <a:ea typeface="+mn-ea"/>
                          <a:cs typeface="ＭＳ Ｐゴシック" panose="020B0600070205080204" pitchFamily="50" charset="-128"/>
                        </a:rPr>
                        <a:t>業務の全体最適化等にかかる準備・検討を実施する。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79</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50019667"/>
                  </a:ext>
                </a:extLst>
              </a:tr>
              <a:tr h="424911">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予算編成業務の最適化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lang="ja-JP" altLang="en-US" sz="1100" b="0" i="0">
                          <a:solidFill>
                            <a:schemeClr val="tx1"/>
                          </a:solidFill>
                          <a:effectLst/>
                          <a:latin typeface="+mn-ea"/>
                          <a:ea typeface="+mn-ea"/>
                        </a:rPr>
                        <a:t>各部署間で紙やメール等のやり取りによりアナログな運用となっている予算編成業務について、全庁的な効率化を図るために予算編成システムの構築を行う。</a:t>
                      </a:r>
                      <a:endParaRPr lang="en-US" altLang="ja-JP" sz="1100" b="0" i="0">
                        <a:solidFill>
                          <a:schemeClr val="tx1"/>
                        </a:solidFill>
                        <a:effectLst/>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80</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157793"/>
                  </a:ext>
                </a:extLst>
              </a:tr>
              <a:tr h="424911">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調達・契約業務の最適化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現行保有している入札等管理機能を拡充するとともに、新たに電子契約機能を追加し、</a:t>
                      </a:r>
                      <a:r>
                        <a:rPr kumimoji="0" lang="en-US" altLang="ja-JP" sz="1100" kern="0" spc="0">
                          <a:solidFill>
                            <a:schemeClr val="tx1"/>
                          </a:solidFill>
                          <a:latin typeface="+mn-ea"/>
                          <a:ea typeface="+mn-ea"/>
                          <a:cs typeface="ＭＳ Ｐゴシック" panose="020B0600070205080204" pitchFamily="50" charset="-128"/>
                        </a:rPr>
                        <a:t>DX</a:t>
                      </a:r>
                      <a:r>
                        <a:rPr kumimoji="0" lang="ja-JP" altLang="en-US" sz="1100" kern="0" spc="0">
                          <a:solidFill>
                            <a:schemeClr val="tx1"/>
                          </a:solidFill>
                          <a:latin typeface="+mn-ea"/>
                          <a:ea typeface="+mn-ea"/>
                          <a:cs typeface="ＭＳ Ｐゴシック" panose="020B0600070205080204" pitchFamily="50" charset="-128"/>
                        </a:rPr>
                        <a:t>の推進に資するシステム構築を実施する。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80</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392111633"/>
                  </a:ext>
                </a:extLst>
              </a:tr>
              <a:tr h="424911">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財務会計業務の最適化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lvl="2">
                        <a:tabLst>
                          <a:tab pos="361950" algn="l"/>
                        </a:tabLst>
                        <a:defRPr/>
                      </a:pPr>
                      <a:r>
                        <a:rPr lang="ja-JP" altLang="ja-JP" sz="1100">
                          <a:latin typeface="+mn-ea"/>
                          <a:ea typeface="+mn-ea"/>
                        </a:rPr>
                        <a:t>財務会計業務の最適化に向けて、業務改革を実現しながら、バックオフィス</a:t>
                      </a:r>
                      <a:r>
                        <a:rPr lang="en-US" altLang="ja-JP" sz="1100">
                          <a:latin typeface="+mn-ea"/>
                          <a:ea typeface="+mn-ea"/>
                        </a:rPr>
                        <a:t>DX</a:t>
                      </a:r>
                      <a:r>
                        <a:rPr lang="ja-JP" altLang="ja-JP" sz="1100">
                          <a:latin typeface="+mn-ea"/>
                          <a:ea typeface="+mn-ea"/>
                        </a:rPr>
                        <a:t>実現のため導入するシステム基盤と連携して財務会計システムの再構築を行う。</a:t>
                      </a:r>
                      <a:endParaRPr lang="ja-JP" altLang="ja-JP">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80</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36729253"/>
                  </a:ext>
                </a:extLst>
              </a:tr>
              <a:tr h="424911">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gridSpan="2">
                  <a:txBody>
                    <a:bodyPr/>
                    <a:lstStyle/>
                    <a:p>
                      <a:r>
                        <a:rPr kumimoji="1" lang="ja-JP" altLang="en-US" sz="1100">
                          <a:latin typeface="+mn-ea"/>
                          <a:ea typeface="+mn-ea"/>
                        </a:rPr>
                        <a:t>自治体情報システムの標準化・共通化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schemeClr val="tx1"/>
                          </a:solidFill>
                          <a:latin typeface="+mn-ea"/>
                          <a:ea typeface="+mn-ea"/>
                        </a:rPr>
                        <a:t>地方公共団体情報システムの標準化に関する法律に基づき、地方公共団体の主要</a:t>
                      </a:r>
                      <a:r>
                        <a:rPr lang="en-US" altLang="ja-JP" sz="1100">
                          <a:solidFill>
                            <a:schemeClr val="tx1"/>
                          </a:solidFill>
                          <a:latin typeface="+mn-ea"/>
                          <a:ea typeface="+mn-ea"/>
                        </a:rPr>
                        <a:t>20</a:t>
                      </a:r>
                      <a:r>
                        <a:rPr lang="ja-JP" altLang="en-US" sz="1100">
                          <a:solidFill>
                            <a:schemeClr val="tx1"/>
                          </a:solidFill>
                          <a:latin typeface="+mn-ea"/>
                          <a:ea typeface="+mn-ea"/>
                        </a:rPr>
                        <a:t>業務を国の標準化基準にあわせた情報システムへ移行する。</a:t>
                      </a:r>
                      <a:endParaRPr kumimoji="1" lang="ja-JP" altLang="en-US" sz="110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82</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689647380"/>
                  </a:ext>
                </a:extLst>
              </a:tr>
              <a:tr h="424911">
                <a:tc vMerge="1">
                  <a:txBody>
                    <a:bodyPr/>
                    <a:lstStyle/>
                    <a:p>
                      <a:endParaRPr kumimoji="1" lang="ja-JP" altLang="en-US"/>
                    </a:p>
                  </a:txBody>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システム刷新計画の推進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lang="ja-JP" altLang="en-US" sz="1100">
                          <a:solidFill>
                            <a:schemeClr val="tx1"/>
                          </a:solidFill>
                          <a:latin typeface="+mn-ea"/>
                          <a:ea typeface="+mn-ea"/>
                        </a:rPr>
                        <a:t>業務の効率化や生産性向上に向け、全体での最適化及び</a:t>
                      </a:r>
                      <a:r>
                        <a:rPr lang="en-US" altLang="ja-JP" sz="1100">
                          <a:solidFill>
                            <a:schemeClr val="tx1"/>
                          </a:solidFill>
                          <a:latin typeface="+mn-ea"/>
                          <a:ea typeface="+mn-ea"/>
                        </a:rPr>
                        <a:t>BPR</a:t>
                      </a:r>
                      <a:r>
                        <a:rPr lang="ja-JP" altLang="en-US" sz="1100">
                          <a:solidFill>
                            <a:schemeClr val="tx1"/>
                          </a:solidFill>
                          <a:latin typeface="+mn-ea"/>
                          <a:ea typeface="+mn-ea"/>
                        </a:rPr>
                        <a:t>を行い、クラウドサービスを利用し、情報システムの刷新を推進していく。</a:t>
                      </a:r>
                      <a:endParaRPr kumimoji="0" lang="ja-JP" altLang="en-US"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83</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55538679"/>
                  </a:ext>
                </a:extLst>
              </a:tr>
              <a:tr h="424911">
                <a:tc vMerge="1">
                  <a:txBody>
                    <a:bodyPr/>
                    <a:lstStyle/>
                    <a:p>
                      <a:endParaRPr kumimoji="1" lang="ja-JP" altLang="en-US"/>
                    </a:p>
                  </a:txBody>
                  <a:tcPr/>
                </a:tc>
                <a:tc gridSpan="2">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システムの職員内製化により</a:t>
                      </a:r>
                      <a:r>
                        <a:rPr kumimoji="0" lang="en-US" altLang="ja-JP" sz="1100" kern="0" spc="0">
                          <a:solidFill>
                            <a:schemeClr val="tx1"/>
                          </a:solidFill>
                          <a:latin typeface="+mn-ea"/>
                          <a:ea typeface="+mn-ea"/>
                          <a:cs typeface="ＭＳ Ｐゴシック" panose="020B0600070205080204" pitchFamily="50" charset="-128"/>
                        </a:rPr>
                        <a:t>BPR</a:t>
                      </a:r>
                      <a:r>
                        <a:rPr kumimoji="0" lang="ja-JP" altLang="en-US" sz="1100" kern="0" spc="0">
                          <a:solidFill>
                            <a:schemeClr val="tx1"/>
                          </a:solidFill>
                          <a:latin typeface="+mn-ea"/>
                          <a:ea typeface="+mn-ea"/>
                          <a:cs typeface="ＭＳ Ｐゴシック" panose="020B0600070205080204" pitchFamily="50" charset="-128"/>
                        </a:rPr>
                        <a:t>を推進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lang="ja-JP" altLang="en-US" sz="1100">
                          <a:solidFill>
                            <a:schemeClr val="tx1"/>
                          </a:solidFill>
                          <a:latin typeface="+mn-ea"/>
                          <a:ea typeface="+mn-ea"/>
                        </a:rPr>
                        <a:t>プログラミングの知識やスキルが無くてもシステムやアプリケーションの構築ができるノーコードツールを導入し、デジタル統括室が各部局を支援しながらシステムの職員内製化と</a:t>
                      </a:r>
                      <a:r>
                        <a:rPr lang="en-US" altLang="ja-JP" sz="1100">
                          <a:solidFill>
                            <a:schemeClr val="tx1"/>
                          </a:solidFill>
                          <a:latin typeface="+mn-ea"/>
                          <a:ea typeface="+mn-ea"/>
                        </a:rPr>
                        <a:t>BPR</a:t>
                      </a:r>
                      <a:r>
                        <a:rPr lang="ja-JP" altLang="en-US" sz="1100">
                          <a:solidFill>
                            <a:schemeClr val="tx1"/>
                          </a:solidFill>
                          <a:latin typeface="+mn-ea"/>
                          <a:ea typeface="+mn-ea"/>
                        </a:rPr>
                        <a:t>を進める​。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84</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43762328"/>
                  </a:ext>
                </a:extLst>
              </a:tr>
            </a:tbl>
          </a:graphicData>
        </a:graphic>
      </p:graphicFrame>
      <p:sp>
        <p:nvSpPr>
          <p:cNvPr id="6" name="テキスト ボックス 5">
            <a:extLst>
              <a:ext uri="{FF2B5EF4-FFF2-40B4-BE49-F238E27FC236}">
                <a16:creationId xmlns:a16="http://schemas.microsoft.com/office/drawing/2014/main" id="{5FF4F4A1-8C74-C0A8-31F4-F1BC1C8D0DC7}"/>
              </a:ext>
            </a:extLst>
          </p:cNvPr>
          <p:cNvSpPr txBox="1"/>
          <p:nvPr/>
        </p:nvSpPr>
        <p:spPr>
          <a:xfrm>
            <a:off x="293949" y="31365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アクションプラン一覧（取組概要）</a:t>
            </a:r>
          </a:p>
        </p:txBody>
      </p:sp>
    </p:spTree>
    <p:extLst>
      <p:ext uri="{BB962C8B-B14F-4D97-AF65-F5344CB8AC3E}">
        <p14:creationId xmlns:p14="http://schemas.microsoft.com/office/powerpoint/2010/main" val="358837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a:t>
            </a:fld>
            <a:endParaRPr kumimoji="1" lang="en-GB"/>
          </a:p>
        </p:txBody>
      </p:sp>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アクションプランについて</a:t>
            </a:r>
          </a:p>
        </p:txBody>
      </p:sp>
      <p:sp>
        <p:nvSpPr>
          <p:cNvPr id="21" name="テキスト ボックス 20">
            <a:extLst>
              <a:ext uri="{FF2B5EF4-FFF2-40B4-BE49-F238E27FC236}">
                <a16:creationId xmlns:a16="http://schemas.microsoft.com/office/drawing/2014/main" id="{945E38E8-6958-218B-C83D-6259A993E8B6}"/>
              </a:ext>
            </a:extLst>
          </p:cNvPr>
          <p:cNvSpPr txBox="1"/>
          <p:nvPr/>
        </p:nvSpPr>
        <p:spPr>
          <a:xfrm>
            <a:off x="357946" y="6317754"/>
            <a:ext cx="8562106" cy="415498"/>
          </a:xfrm>
          <a:prstGeom prst="rect">
            <a:avLst/>
          </a:prstGeom>
          <a:noFill/>
        </p:spPr>
        <p:txBody>
          <a:bodyPr wrap="square">
            <a:spAutoFit/>
          </a:bodyPr>
          <a:lstStyle/>
          <a:p>
            <a:r>
              <a:rPr lang="en-US" altLang="ja-JP" sz="1050"/>
              <a:t>※1 Key Goal Indicator</a:t>
            </a:r>
            <a:r>
              <a:rPr lang="ja-JP" altLang="en-US" sz="1050"/>
              <a:t>の略。組織において達成すべき最終的な成果を表した指標。</a:t>
            </a:r>
            <a:endParaRPr lang="en-US" altLang="ja-JP" sz="1050"/>
          </a:p>
          <a:p>
            <a:r>
              <a:rPr lang="en-US" altLang="ja-JP" sz="1050"/>
              <a:t>※2 Key Performance Indicator</a:t>
            </a:r>
            <a:r>
              <a:rPr lang="ja-JP" altLang="en-US" sz="1050"/>
              <a:t>の略。組織において業績を評価するための指標。達成すべき目標に対し、どれだけの進捗が見られたかを測る指標。</a:t>
            </a:r>
          </a:p>
        </p:txBody>
      </p:sp>
      <p:pic>
        <p:nvPicPr>
          <p:cNvPr id="27" name="図 26">
            <a:extLst>
              <a:ext uri="{FF2B5EF4-FFF2-40B4-BE49-F238E27FC236}">
                <a16:creationId xmlns:a16="http://schemas.microsoft.com/office/drawing/2014/main" id="{46DAEB35-5557-1590-9020-97779DE351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3741" y="1138391"/>
            <a:ext cx="1944786" cy="2021353"/>
          </a:xfrm>
          <a:prstGeom prst="rect">
            <a:avLst/>
          </a:prstGeom>
        </p:spPr>
      </p:pic>
      <p:pic>
        <p:nvPicPr>
          <p:cNvPr id="31" name="図 30">
            <a:extLst>
              <a:ext uri="{FF2B5EF4-FFF2-40B4-BE49-F238E27FC236}">
                <a16:creationId xmlns:a16="http://schemas.microsoft.com/office/drawing/2014/main" id="{B2646514-3CF1-916B-DB08-562668E15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3741" y="3534125"/>
            <a:ext cx="1947849" cy="2021353"/>
          </a:xfrm>
          <a:prstGeom prst="rect">
            <a:avLst/>
          </a:prstGeom>
        </p:spPr>
      </p:pic>
      <p:sp>
        <p:nvSpPr>
          <p:cNvPr id="32" name="矢印: 山形 78">
            <a:extLst>
              <a:ext uri="{FF2B5EF4-FFF2-40B4-BE49-F238E27FC236}">
                <a16:creationId xmlns:a16="http://schemas.microsoft.com/office/drawing/2014/main" id="{E6695BF4-727B-2790-8D9E-747C5D541A69}"/>
              </a:ext>
            </a:extLst>
          </p:cNvPr>
          <p:cNvSpPr/>
          <p:nvPr/>
        </p:nvSpPr>
        <p:spPr>
          <a:xfrm rot="5400000">
            <a:off x="4770821" y="1939815"/>
            <a:ext cx="2580292" cy="219222"/>
          </a:xfrm>
          <a:prstGeom prst="chevron">
            <a:avLst>
              <a:gd name="adj" fmla="val 15868"/>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lumMod val="50000"/>
                  <a:lumOff val="50000"/>
                </a:schemeClr>
              </a:solidFill>
            </a:endParaRPr>
          </a:p>
        </p:txBody>
      </p:sp>
      <p:sp>
        <p:nvSpPr>
          <p:cNvPr id="33" name="矢印: 山形 79">
            <a:extLst>
              <a:ext uri="{FF2B5EF4-FFF2-40B4-BE49-F238E27FC236}">
                <a16:creationId xmlns:a16="http://schemas.microsoft.com/office/drawing/2014/main" id="{64850105-D733-BE29-B39B-B86470AF8B1A}"/>
              </a:ext>
            </a:extLst>
          </p:cNvPr>
          <p:cNvSpPr/>
          <p:nvPr/>
        </p:nvSpPr>
        <p:spPr>
          <a:xfrm rot="5400000">
            <a:off x="4839954" y="4206995"/>
            <a:ext cx="2442026" cy="219222"/>
          </a:xfrm>
          <a:prstGeom prst="chevron">
            <a:avLst>
              <a:gd name="adj" fmla="val 15868"/>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bg1"/>
              </a:solidFill>
            </a:endParaRPr>
          </a:p>
        </p:txBody>
      </p:sp>
      <p:sp>
        <p:nvSpPr>
          <p:cNvPr id="34" name="正方形/長方形 33">
            <a:extLst>
              <a:ext uri="{FF2B5EF4-FFF2-40B4-BE49-F238E27FC236}">
                <a16:creationId xmlns:a16="http://schemas.microsoft.com/office/drawing/2014/main" id="{B6B05A0D-9D97-AABB-3B63-FE04FAF06F09}"/>
              </a:ext>
            </a:extLst>
          </p:cNvPr>
          <p:cNvSpPr/>
          <p:nvPr/>
        </p:nvSpPr>
        <p:spPr>
          <a:xfrm>
            <a:off x="6396990" y="872078"/>
            <a:ext cx="3060693" cy="26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400" b="1">
                <a:solidFill>
                  <a:schemeClr val="tx1"/>
                </a:solidFill>
                <a:latin typeface="+mn-ea"/>
              </a:rPr>
              <a:t>企画・</a:t>
            </a:r>
            <a:r>
              <a:rPr kumimoji="1" lang="en-US" altLang="ja-JP" sz="1400" b="1">
                <a:solidFill>
                  <a:schemeClr val="tx1"/>
                </a:solidFill>
                <a:latin typeface="+mn-ea"/>
              </a:rPr>
              <a:t>BPR</a:t>
            </a:r>
            <a:r>
              <a:rPr kumimoji="1" lang="ja-JP" altLang="en-US" sz="1400" b="1">
                <a:solidFill>
                  <a:schemeClr val="tx1"/>
                </a:solidFill>
                <a:latin typeface="+mn-ea"/>
              </a:rPr>
              <a:t>段階</a:t>
            </a:r>
            <a:endParaRPr kumimoji="1" lang="en-GB" sz="1400" b="1">
              <a:solidFill>
                <a:schemeClr val="tx1"/>
              </a:solidFill>
              <a:latin typeface="+mn-ea"/>
            </a:endParaRPr>
          </a:p>
        </p:txBody>
      </p:sp>
      <p:sp>
        <p:nvSpPr>
          <p:cNvPr id="35" name="正方形/長方形 34">
            <a:extLst>
              <a:ext uri="{FF2B5EF4-FFF2-40B4-BE49-F238E27FC236}">
                <a16:creationId xmlns:a16="http://schemas.microsoft.com/office/drawing/2014/main" id="{A7469F76-E245-6B0E-260C-D14F0C9E2D27}"/>
              </a:ext>
            </a:extLst>
          </p:cNvPr>
          <p:cNvSpPr/>
          <p:nvPr/>
        </p:nvSpPr>
        <p:spPr>
          <a:xfrm>
            <a:off x="6396990" y="3223637"/>
            <a:ext cx="3060693" cy="266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400" b="1">
                <a:solidFill>
                  <a:schemeClr val="tx1"/>
                </a:solidFill>
                <a:latin typeface="+mn-ea"/>
              </a:rPr>
              <a:t>ソリューション導入段階</a:t>
            </a:r>
            <a:endParaRPr kumimoji="1" lang="en-GB" sz="1400" b="1">
              <a:solidFill>
                <a:schemeClr val="tx1"/>
              </a:solidFill>
              <a:latin typeface="+mn-ea"/>
            </a:endParaRPr>
          </a:p>
        </p:txBody>
      </p:sp>
      <p:sp>
        <p:nvSpPr>
          <p:cNvPr id="36" name="テキスト プレースホルダー 9">
            <a:extLst>
              <a:ext uri="{FF2B5EF4-FFF2-40B4-BE49-F238E27FC236}">
                <a16:creationId xmlns:a16="http://schemas.microsoft.com/office/drawing/2014/main" id="{464DE467-909D-499D-AFBD-6F384F979737}"/>
              </a:ext>
            </a:extLst>
          </p:cNvPr>
          <p:cNvSpPr txBox="1">
            <a:spLocks/>
          </p:cNvSpPr>
          <p:nvPr/>
        </p:nvSpPr>
        <p:spPr>
          <a:xfrm>
            <a:off x="448316" y="759280"/>
            <a:ext cx="4964118" cy="4313651"/>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indent="-285750">
              <a:buFont typeface="Arial" panose="020B0604020202020204" pitchFamily="34" charset="0"/>
              <a:buChar char="•"/>
            </a:pPr>
            <a:r>
              <a:rPr lang="en-GB" spc="-40"/>
              <a:t>D</a:t>
            </a:r>
            <a:r>
              <a:rPr lang="en-US" altLang="ja-JP" spc="-40"/>
              <a:t>X</a:t>
            </a:r>
            <a:r>
              <a:rPr lang="ja-JP" altLang="en-US" spc="-40"/>
              <a:t>戦略に基づく具体的な取組計画として「大阪市</a:t>
            </a:r>
            <a:r>
              <a:rPr lang="en-US" altLang="ja-JP" spc="-40"/>
              <a:t>DX</a:t>
            </a:r>
            <a:r>
              <a:rPr lang="ja-JP" altLang="en-US" spc="-40"/>
              <a:t>戦略アクションプラン」を</a:t>
            </a:r>
            <a:r>
              <a:rPr lang="en-US" altLang="ja-JP" spc="-40"/>
              <a:t>2023 </a:t>
            </a:r>
            <a:r>
              <a:rPr lang="ja-JP" altLang="en-US" spc="-40"/>
              <a:t>年</a:t>
            </a:r>
            <a:r>
              <a:rPr lang="en-US" altLang="ja-JP" spc="-40"/>
              <a:t>3</a:t>
            </a:r>
            <a:r>
              <a:rPr lang="ja-JP" altLang="en-US" spc="-40"/>
              <a:t>月に策定しました。各取組に</a:t>
            </a:r>
            <a:r>
              <a:rPr lang="en-US" altLang="ja-JP" spc="-40"/>
              <a:t>KGI</a:t>
            </a:r>
            <a:r>
              <a:rPr lang="en-US" altLang="ja-JP" sz="1050" spc="-40"/>
              <a:t>※1</a:t>
            </a:r>
            <a:r>
              <a:rPr lang="ja-JP" altLang="en-US" spc="-40"/>
              <a:t>とアウトカムの視点を設定し、サービスデザイン思考で取組を進めていきます。</a:t>
            </a:r>
            <a:endParaRPr lang="en-US" altLang="ja-JP" spc="-40"/>
          </a:p>
          <a:p>
            <a:pPr marL="285750" indent="-285750">
              <a:buFont typeface="Arial" panose="020B0604020202020204" pitchFamily="34" charset="0"/>
              <a:buChar char="•"/>
            </a:pPr>
            <a:r>
              <a:rPr lang="ja-JP" altLang="en-US" spc="-40"/>
              <a:t>取組については、設定する</a:t>
            </a:r>
            <a:r>
              <a:rPr lang="en-US" altLang="ja-JP" spc="-40"/>
              <a:t>KPI</a:t>
            </a:r>
            <a:r>
              <a:rPr lang="en-US" altLang="ja-JP" sz="1000" spc="-40"/>
              <a:t>※2</a:t>
            </a:r>
            <a:r>
              <a:rPr lang="ja-JP" altLang="en-US" spc="-40"/>
              <a:t>に基づき進捗管理を行います。また、デジタル技術の進展や社会を取り巻く状況等を踏まえ、適宜、取組の追加や見直しも行っていきます。</a:t>
            </a:r>
            <a:endParaRPr lang="en-US" altLang="ja-JP" spc="-40"/>
          </a:p>
          <a:p>
            <a:pPr marL="285750" indent="-285750">
              <a:buFont typeface="Arial" panose="020B0604020202020204" pitchFamily="34" charset="0"/>
              <a:buChar char="•"/>
            </a:pPr>
            <a:r>
              <a:rPr lang="ja-JP" altLang="en-US" spc="-40"/>
              <a:t>「大阪市</a:t>
            </a:r>
            <a:r>
              <a:rPr lang="en-US" altLang="ja-JP" spc="-40"/>
              <a:t>DX</a:t>
            </a:r>
            <a:r>
              <a:rPr lang="ja-JP" altLang="en-US" spc="-40"/>
              <a:t>戦略アクションプラン」は随時見直しを行うこととして、</a:t>
            </a:r>
            <a:r>
              <a:rPr lang="en-US" altLang="ja-JP" spc="-40"/>
              <a:t>2024</a:t>
            </a:r>
            <a:r>
              <a:rPr lang="ja-JP" altLang="en-US" spc="-40"/>
              <a:t>年３月に新たな取組を追加する等の見直しを行いました。見直し後の本アクションプランは、当面</a:t>
            </a:r>
            <a:r>
              <a:rPr lang="en-US" altLang="ja-JP" spc="-40"/>
              <a:t>3</a:t>
            </a:r>
            <a:r>
              <a:rPr lang="ja-JP" altLang="en-US" spc="-40"/>
              <a:t>年間（</a:t>
            </a:r>
            <a:r>
              <a:rPr lang="en-US" altLang="ja-JP" spc="-40"/>
              <a:t>2024</a:t>
            </a:r>
            <a:r>
              <a:rPr lang="ja-JP" altLang="en-US" spc="-40"/>
              <a:t>年度～</a:t>
            </a:r>
            <a:r>
              <a:rPr lang="en-US" altLang="ja-JP" spc="-40"/>
              <a:t>2026</a:t>
            </a:r>
            <a:r>
              <a:rPr lang="ja-JP" altLang="en-US" spc="-40"/>
              <a:t>年度）を対象として作成しています。</a:t>
            </a:r>
            <a:endParaRPr lang="en-US" altLang="ja-JP" spc="-40"/>
          </a:p>
          <a:p>
            <a:pPr marL="285750" lvl="0" indent="-285750">
              <a:buFont typeface="Arial" panose="020B0604020202020204" pitchFamily="34" charset="0"/>
              <a:buChar char="•"/>
            </a:pPr>
            <a:r>
              <a:rPr lang="ja-JP" altLang="en-US" spc="-40"/>
              <a:t>外部有識者から専門的な知見に基づく助言を得ることにより、取組の有効性を高めるとともに、市長をトップとした「大阪市</a:t>
            </a:r>
            <a:r>
              <a:rPr lang="en-US" altLang="ja-JP" spc="-40"/>
              <a:t>DX</a:t>
            </a:r>
            <a:r>
              <a:rPr lang="ja-JP" altLang="en-US" spc="-40"/>
              <a:t>推進本部会議」において取組状況の確認を行いながら、総合的かつ強力に</a:t>
            </a:r>
            <a:r>
              <a:rPr lang="en-US" altLang="ja-JP" spc="-40"/>
              <a:t>DX</a:t>
            </a:r>
            <a:r>
              <a:rPr lang="ja-JP" altLang="en-US" spc="-40"/>
              <a:t>を推進していきます。</a:t>
            </a:r>
            <a:endParaRPr lang="en-US" altLang="ja-JP" spc="-40"/>
          </a:p>
          <a:p>
            <a:pPr marL="285750" lvl="0" indent="-285750">
              <a:buFont typeface="Arial" panose="020B0604020202020204" pitchFamily="34" charset="0"/>
              <a:buChar char="•"/>
            </a:pPr>
            <a:r>
              <a:rPr lang="ja-JP" altLang="en-US" spc="-40"/>
              <a:t>多様なニーズに対し、明確なビジョンを持ち、「企画⇒実行⇒改善」のサイクルをスピーディーに繰り返す、いわゆる「アジャイル手法」で、</a:t>
            </a:r>
            <a:br>
              <a:rPr lang="en-US" altLang="ja-JP" spc="-40"/>
            </a:br>
            <a:r>
              <a:rPr lang="ja-JP" altLang="en-US" spc="-40"/>
              <a:t>できることは素早く、柔軟に軌道修正しながら取組を進めていきます。</a:t>
            </a:r>
            <a:endParaRPr lang="en-US" altLang="ja-JP" spc="-40"/>
          </a:p>
        </p:txBody>
      </p:sp>
      <p:cxnSp>
        <p:nvCxnSpPr>
          <p:cNvPr id="38" name="直線矢印コネクタ 37">
            <a:extLst>
              <a:ext uri="{FF2B5EF4-FFF2-40B4-BE49-F238E27FC236}">
                <a16:creationId xmlns:a16="http://schemas.microsoft.com/office/drawing/2014/main" id="{DFA5D971-03D9-48F9-15F4-5E18E7CE40B7}"/>
              </a:ext>
            </a:extLst>
          </p:cNvPr>
          <p:cNvCxnSpPr>
            <a:cxnSpLocks/>
          </p:cNvCxnSpPr>
          <p:nvPr/>
        </p:nvCxnSpPr>
        <p:spPr>
          <a:xfrm>
            <a:off x="6060966" y="1001230"/>
            <a:ext cx="345440" cy="0"/>
          </a:xfrm>
          <a:prstGeom prst="straightConnector1">
            <a:avLst/>
          </a:prstGeom>
          <a:ln w="9525">
            <a:solidFill>
              <a:schemeClr val="tx1">
                <a:lumMod val="85000"/>
                <a:lumOff val="1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9EAE8F39-BDD0-63FD-FCB5-D65F41F66471}"/>
              </a:ext>
            </a:extLst>
          </p:cNvPr>
          <p:cNvCxnSpPr>
            <a:cxnSpLocks/>
            <a:endCxn id="35" idx="1"/>
          </p:cNvCxnSpPr>
          <p:nvPr/>
        </p:nvCxnSpPr>
        <p:spPr>
          <a:xfrm>
            <a:off x="6060966" y="3356793"/>
            <a:ext cx="336024" cy="1"/>
          </a:xfrm>
          <a:prstGeom prst="straightConnector1">
            <a:avLst/>
          </a:prstGeom>
          <a:ln w="9525">
            <a:solidFill>
              <a:schemeClr val="tx1">
                <a:lumMod val="85000"/>
                <a:lumOff val="1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円弧 39">
            <a:extLst>
              <a:ext uri="{FF2B5EF4-FFF2-40B4-BE49-F238E27FC236}">
                <a16:creationId xmlns:a16="http://schemas.microsoft.com/office/drawing/2014/main" id="{27E497AF-3D0F-6954-B076-31A6BF74143F}"/>
              </a:ext>
            </a:extLst>
          </p:cNvPr>
          <p:cNvSpPr/>
          <p:nvPr/>
        </p:nvSpPr>
        <p:spPr>
          <a:xfrm>
            <a:off x="7597252" y="1798598"/>
            <a:ext cx="614746" cy="614746"/>
          </a:xfrm>
          <a:prstGeom prst="arc">
            <a:avLst>
              <a:gd name="adj1" fmla="val 13487511"/>
              <a:gd name="adj2" fmla="val 153273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41" name="円弧 40">
            <a:extLst>
              <a:ext uri="{FF2B5EF4-FFF2-40B4-BE49-F238E27FC236}">
                <a16:creationId xmlns:a16="http://schemas.microsoft.com/office/drawing/2014/main" id="{10E9C11E-5648-F2C1-2F17-FB10BAA4CE59}"/>
              </a:ext>
            </a:extLst>
          </p:cNvPr>
          <p:cNvSpPr/>
          <p:nvPr/>
        </p:nvSpPr>
        <p:spPr>
          <a:xfrm>
            <a:off x="7597252" y="1798598"/>
            <a:ext cx="614746" cy="614746"/>
          </a:xfrm>
          <a:prstGeom prst="arc">
            <a:avLst>
              <a:gd name="adj1" fmla="val 1942005"/>
              <a:gd name="adj2" fmla="val 1303649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42" name="円弧 41">
            <a:extLst>
              <a:ext uri="{FF2B5EF4-FFF2-40B4-BE49-F238E27FC236}">
                <a16:creationId xmlns:a16="http://schemas.microsoft.com/office/drawing/2014/main" id="{DEDFB463-44EA-015C-A43F-622171168968}"/>
              </a:ext>
            </a:extLst>
          </p:cNvPr>
          <p:cNvSpPr/>
          <p:nvPr/>
        </p:nvSpPr>
        <p:spPr>
          <a:xfrm>
            <a:off x="7597252" y="4191217"/>
            <a:ext cx="614746" cy="614746"/>
          </a:xfrm>
          <a:prstGeom prst="arc">
            <a:avLst>
              <a:gd name="adj1" fmla="val 13487511"/>
              <a:gd name="adj2" fmla="val 153273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
        <p:nvSpPr>
          <p:cNvPr id="43" name="円弧 42">
            <a:extLst>
              <a:ext uri="{FF2B5EF4-FFF2-40B4-BE49-F238E27FC236}">
                <a16:creationId xmlns:a16="http://schemas.microsoft.com/office/drawing/2014/main" id="{C676062C-1CD3-64B2-50B0-E0646D87A1BB}"/>
              </a:ext>
            </a:extLst>
          </p:cNvPr>
          <p:cNvSpPr/>
          <p:nvPr/>
        </p:nvSpPr>
        <p:spPr>
          <a:xfrm>
            <a:off x="7597252" y="4191217"/>
            <a:ext cx="614746" cy="614746"/>
          </a:xfrm>
          <a:prstGeom prst="arc">
            <a:avLst>
              <a:gd name="adj1" fmla="val 1942005"/>
              <a:gd name="adj2" fmla="val 13036498"/>
            </a:avLst>
          </a:prstGeom>
          <a:ln w="25400">
            <a:solidFill>
              <a:schemeClr val="bg1">
                <a:lumMod val="5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GB"/>
          </a:p>
        </p:txBody>
      </p:sp>
    </p:spTree>
    <p:extLst>
      <p:ext uri="{BB962C8B-B14F-4D97-AF65-F5344CB8AC3E}">
        <p14:creationId xmlns:p14="http://schemas.microsoft.com/office/powerpoint/2010/main" val="92265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テキスト ボックス 1">
            <a:extLst>
              <a:ext uri="{FF2B5EF4-FFF2-40B4-BE49-F238E27FC236}">
                <a16:creationId xmlns:a16="http://schemas.microsoft.com/office/drawing/2014/main" id="{675AEC6B-9ED1-7893-80E0-50E73AFBB243}"/>
              </a:ext>
            </a:extLst>
          </p:cNvPr>
          <p:cNvSpPr txBox="1"/>
          <p:nvPr/>
        </p:nvSpPr>
        <p:spPr>
          <a:xfrm>
            <a:off x="295200" y="31365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アクションプラン一覧（取組概要）</a:t>
            </a:r>
          </a:p>
        </p:txBody>
      </p:sp>
      <p:graphicFrame>
        <p:nvGraphicFramePr>
          <p:cNvPr id="5" name="表 4">
            <a:extLst>
              <a:ext uri="{FF2B5EF4-FFF2-40B4-BE49-F238E27FC236}">
                <a16:creationId xmlns:a16="http://schemas.microsoft.com/office/drawing/2014/main" id="{B6A24C69-4BA7-DD00-B239-853ECA97748E}"/>
              </a:ext>
            </a:extLst>
          </p:cNvPr>
          <p:cNvGraphicFramePr>
            <a:graphicFrameLocks noGrp="1"/>
          </p:cNvGraphicFramePr>
          <p:nvPr>
            <p:extLst>
              <p:ext uri="{D42A27DB-BD31-4B8C-83A1-F6EECF244321}">
                <p14:modId xmlns:p14="http://schemas.microsoft.com/office/powerpoint/2010/main" val="1216765405"/>
              </p:ext>
            </p:extLst>
          </p:nvPr>
        </p:nvGraphicFramePr>
        <p:xfrm>
          <a:off x="216000" y="792000"/>
          <a:ext cx="9360000" cy="36830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73620059"/>
                    </a:ext>
                  </a:extLst>
                </a:gridCol>
                <a:gridCol w="3240000">
                  <a:extLst>
                    <a:ext uri="{9D8B030D-6E8A-4147-A177-3AD203B41FA5}">
                      <a16:colId xmlns:a16="http://schemas.microsoft.com/office/drawing/2014/main" val="2830433346"/>
                    </a:ext>
                  </a:extLst>
                </a:gridCol>
                <a:gridCol w="5400000">
                  <a:extLst>
                    <a:ext uri="{9D8B030D-6E8A-4147-A177-3AD203B41FA5}">
                      <a16:colId xmlns:a16="http://schemas.microsoft.com/office/drawing/2014/main" val="2267376694"/>
                    </a:ext>
                  </a:extLst>
                </a:gridCol>
                <a:gridCol w="504000">
                  <a:extLst>
                    <a:ext uri="{9D8B030D-6E8A-4147-A177-3AD203B41FA5}">
                      <a16:colId xmlns:a16="http://schemas.microsoft.com/office/drawing/2014/main" val="859247919"/>
                    </a:ext>
                  </a:extLst>
                </a:gridCol>
              </a:tblGrid>
              <a:tr h="0">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タイトル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項</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123844982"/>
                  </a:ext>
                </a:extLst>
              </a:tr>
              <a:tr h="214448">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ja-JP" altLang="en-US" sz="1100" b="1" kern="0">
                          <a:solidFill>
                            <a:schemeClr val="tx1"/>
                          </a:solidFill>
                          <a:latin typeface="+mn-ea"/>
                          <a:ea typeface="+mn-ea"/>
                        </a:rPr>
                        <a:t>行政</a:t>
                      </a:r>
                      <a:r>
                        <a:rPr kumimoji="1" lang="en-US" altLang="ja-JP" sz="1100" b="1" i="0" u="none" strike="noStrike" kern="1200" cap="none" spc="50" normalizeH="0" baseline="0" noProof="0">
                          <a:ln>
                            <a:noFill/>
                          </a:ln>
                          <a:solidFill>
                            <a:schemeClr val="tx1"/>
                          </a:solidFill>
                          <a:effectLst/>
                          <a:uLnTx/>
                          <a:uFillTx/>
                          <a:latin typeface="+mn-ea"/>
                          <a:ea typeface="+mn-ea"/>
                          <a:cs typeface="+mn-cs"/>
                        </a:rPr>
                        <a:t>DX</a:t>
                      </a:r>
                      <a:endParaRPr kumimoji="1" lang="ja-JP" altLang="en-US" sz="1100" b="1" kern="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185420162"/>
                  </a:ext>
                </a:extLst>
              </a:tr>
              <a:tr h="365760">
                <a:tc rowSpan="7">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rPr>
                        <a:t>生成</a:t>
                      </a:r>
                      <a:r>
                        <a:rPr kumimoji="0" lang="en-US" altLang="ja-JP" sz="1100" kern="0" spc="0">
                          <a:solidFill>
                            <a:schemeClr val="tx1"/>
                          </a:solidFill>
                          <a:latin typeface="+mn-ea"/>
                          <a:ea typeface="+mn-ea"/>
                        </a:rPr>
                        <a:t>AI</a:t>
                      </a:r>
                      <a:r>
                        <a:rPr kumimoji="0" lang="ja-JP" altLang="en-US" sz="1100" kern="0" spc="0">
                          <a:solidFill>
                            <a:schemeClr val="tx1"/>
                          </a:solidFill>
                          <a:latin typeface="+mn-ea"/>
                          <a:ea typeface="+mn-ea"/>
                        </a:rPr>
                        <a:t>を活用して業務効率化を推進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mn-cs"/>
                        </a:rPr>
                        <a:t>業務</a:t>
                      </a:r>
                      <a:r>
                        <a:rPr kumimoji="0" lang="ja-JP" altLang="en-US" sz="1100" kern="0" spc="0">
                          <a:solidFill>
                            <a:schemeClr val="tx1"/>
                          </a:solidFill>
                          <a:latin typeface="+mn-ea"/>
                          <a:ea typeface="+mn-ea"/>
                        </a:rPr>
                        <a:t>の効率化、作業の負荷軽減及び業務品質の向上をめざし、職員が日常的に行う文書の作成・要約・添削等の業務に活用するため、生成</a:t>
                      </a:r>
                      <a:r>
                        <a:rPr kumimoji="0" lang="en-US" altLang="ja-JP" sz="1100" kern="0" spc="0">
                          <a:solidFill>
                            <a:schemeClr val="tx1"/>
                          </a:solidFill>
                          <a:latin typeface="+mn-ea"/>
                          <a:ea typeface="+mn-ea"/>
                        </a:rPr>
                        <a:t>AI</a:t>
                      </a:r>
                      <a:r>
                        <a:rPr kumimoji="0" lang="ja-JP" altLang="en-US" sz="1100" kern="0" spc="0">
                          <a:solidFill>
                            <a:schemeClr val="tx1"/>
                          </a:solidFill>
                          <a:latin typeface="+mn-ea"/>
                          <a:ea typeface="+mn-ea"/>
                        </a:rPr>
                        <a:t>の利用環境を構築する。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sym typeface="Helvetica Light"/>
                        </a:rPr>
                        <a:t>85</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33530556"/>
                  </a:ext>
                </a:extLst>
              </a:tr>
              <a:tr h="43688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rPr>
                        <a:t>AI</a:t>
                      </a:r>
                      <a:r>
                        <a:rPr kumimoji="0" lang="ja-JP" altLang="en-US" sz="1100" kern="0" spc="0">
                          <a:solidFill>
                            <a:schemeClr val="tx1"/>
                          </a:solidFill>
                          <a:latin typeface="+mn-ea"/>
                          <a:ea typeface="+mn-ea"/>
                        </a:rPr>
                        <a:t>文字起こしツールを活用して業務効率化を推進</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ea"/>
                          <a:ea typeface="+mn-ea"/>
                        </a:rPr>
                        <a:t>AI</a:t>
                      </a:r>
                      <a:r>
                        <a:rPr kumimoji="0" lang="ja-JP" altLang="en-US" sz="1100" kern="0" spc="0">
                          <a:solidFill>
                            <a:schemeClr val="tx1"/>
                          </a:solidFill>
                          <a:latin typeface="+mn-ea"/>
                          <a:ea typeface="+mn-ea"/>
                        </a:rPr>
                        <a:t>文字起こしツールを活用し、議事録だけでなく窓口や庁外などの現場における面談記録等の作成に関する作業負担軽減と効率化を図る。</a:t>
                      </a:r>
                      <a:endParaRPr kumimoji="0" lang="en-US" altLang="ja-JP" sz="1100" kern="0" spc="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86</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74614554"/>
                  </a:ext>
                </a:extLst>
              </a:tr>
              <a:tr h="436880">
                <a:tc vMerge="1">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kumimoji="1" lang="en-US" altLang="ja-JP" sz="1100">
                          <a:latin typeface="+mn-ea"/>
                          <a:ea typeface="+mn-ea"/>
                        </a:rPr>
                        <a:t>AI</a:t>
                      </a:r>
                      <a:r>
                        <a:rPr kumimoji="1" lang="ja-JP" altLang="en-US" sz="1100">
                          <a:latin typeface="+mn-ea"/>
                          <a:ea typeface="+mn-ea"/>
                        </a:rPr>
                        <a:t>を活用したファイル検索機能によるサービス向上と</a:t>
                      </a:r>
                      <a:endParaRPr kumimoji="1" lang="en-US" altLang="ja-JP" sz="1100">
                        <a:latin typeface="+mn-ea"/>
                        <a:ea typeface="+mn-ea"/>
                      </a:endParaRPr>
                    </a:p>
                    <a:p>
                      <a:r>
                        <a:rPr kumimoji="1" lang="ja-JP" altLang="en-US" sz="1100">
                          <a:latin typeface="+mn-ea"/>
                          <a:ea typeface="+mn-ea"/>
                        </a:rPr>
                        <a:t>業務効率化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schemeClr val="tx1"/>
                          </a:solidFill>
                          <a:latin typeface="+mn-ea"/>
                          <a:ea typeface="+mn-ea"/>
                        </a:rPr>
                        <a:t>職員業務に</a:t>
                      </a:r>
                      <a:r>
                        <a:rPr lang="en-US" altLang="ja-JP" sz="1100">
                          <a:solidFill>
                            <a:schemeClr val="tx1"/>
                          </a:solidFill>
                          <a:latin typeface="+mn-ea"/>
                          <a:ea typeface="+mn-ea"/>
                        </a:rPr>
                        <a:t>AI</a:t>
                      </a:r>
                      <a:r>
                        <a:rPr lang="ja-JP" altLang="en-US" sz="1100">
                          <a:solidFill>
                            <a:schemeClr val="tx1"/>
                          </a:solidFill>
                          <a:latin typeface="+mn-ea"/>
                          <a:ea typeface="+mn-ea"/>
                        </a:rPr>
                        <a:t>やデジタル技術を活用し、大容量のデータから迅速に目的のフォルダやファイルを検索する機能を導入することで行政サービスの品質向上と業務効率・労働生産性の向上を実現する。</a:t>
                      </a:r>
                      <a:endParaRPr lang="en-US" altLang="ja-JP" sz="110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rPr>
                        <a:t>87</a:t>
                      </a:r>
                      <a:endParaRPr kumimoji="1"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18236314"/>
                  </a:ext>
                </a:extLst>
              </a:tr>
              <a:tr h="344100">
                <a:tc vMerge="1">
                  <a:txBody>
                    <a:bodyPr/>
                    <a:lstStyle/>
                    <a:p>
                      <a:endParaRPr kumimoji="1" lang="ja-JP" altLang="en-US"/>
                    </a:p>
                  </a:txBody>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全庁的なデータ活用による効果的な施策の立案</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33377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個人を特定しない形で住民情報データを活用できる内部データ可視化環境を構築するとともに、各データ活用環境の利用研修と、職階に応じたデータ活用研修による人材育成を行う。</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88</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43288931"/>
                  </a:ext>
                </a:extLst>
              </a:tr>
              <a:tr h="39595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施設カルテのクラウド化で効率的な公共施設管理を</a:t>
                      </a:r>
                      <a:endParaRPr kumimoji="0" lang="en-US" altLang="ja-JP" sz="1100" kern="0" spc="0">
                        <a:solidFill>
                          <a:schemeClr val="tx1"/>
                        </a:solidFill>
                        <a:latin typeface="+mn-ea"/>
                        <a:ea typeface="+mn-ea"/>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実現</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法定点検結果や工事履歴等の情報を集約化している施設カルテをクラウド上で管理することにより、データの随時更新や最新データの共有を図り、効果的、効率的な施設管理を実現する。</a:t>
                      </a:r>
                      <a:endParaRPr kumimoji="0" lang="en-US" altLang="ja-JP" sz="1100" kern="0" spc="0">
                        <a:solidFill>
                          <a:schemeClr val="tx1"/>
                        </a:solidFill>
                        <a:latin typeface="+mn-ea"/>
                        <a:ea typeface="+mn-ea"/>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rPr>
                        <a:t>89</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183036927"/>
                  </a:ext>
                </a:extLst>
              </a:tr>
              <a:tr h="324839">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a:txBody>
                    <a:bodyPr/>
                    <a:lstStyle/>
                    <a:p>
                      <a:r>
                        <a:rPr kumimoji="1" lang="ja-JP" altLang="en-US" sz="1100">
                          <a:latin typeface="+mn-ea"/>
                          <a:ea typeface="+mn-ea"/>
                        </a:rPr>
                        <a:t>現場におけるウェアラブルカメラ等を活用した業務効率化</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r>
                        <a:rPr kumimoji="0" lang="ja-JP" altLang="en-US" sz="1100" kern="0" spc="0">
                          <a:solidFill>
                            <a:schemeClr val="tx1"/>
                          </a:solidFill>
                          <a:latin typeface="+mn-ea"/>
                          <a:ea typeface="+mn-ea"/>
                          <a:cs typeface="ＭＳ Ｐゴシック" panose="020B0600070205080204" pitchFamily="50" charset="-128"/>
                        </a:rPr>
                        <a:t>監督職員などがウェアラブルカメラを装着し現場状況を映すことにより、遠隔地にいる上司や設計担当と現場の状況をリアルタイムに共有し、業務の効率化等を図る。</a:t>
                      </a:r>
                      <a:endParaRPr kumimoji="1" lang="ja-JP" altLang="en-US" sz="1100">
                        <a:solidFill>
                          <a:schemeClr val="tx1"/>
                        </a:solidFill>
                        <a:latin typeface="+mn-ea"/>
                        <a:ea typeface="+mn-ea"/>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rPr>
                        <a:t>90</a:t>
                      </a:r>
                      <a:endParaRPr kumimoji="1"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20568690"/>
                  </a:ext>
                </a:extLst>
              </a:tr>
              <a:tr h="324839">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大阪市の情報セキュリティレベルを向上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ea"/>
                          <a:ea typeface="+mn-ea"/>
                          <a:cs typeface="ＭＳ Ｐゴシック" panose="020B0600070205080204" pitchFamily="50" charset="-128"/>
                        </a:rPr>
                        <a:t>外部専門人材の活用、インシデント対応機能の確保、職員への研修・訓練を通じて、全庁的な情報セキュリティ体制の強化を図る。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91</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052519181"/>
                  </a:ext>
                </a:extLst>
              </a:tr>
            </a:tbl>
          </a:graphicData>
        </a:graphic>
      </p:graphicFrame>
    </p:spTree>
    <p:extLst>
      <p:ext uri="{BB962C8B-B14F-4D97-AF65-F5344CB8AC3E}">
        <p14:creationId xmlns:p14="http://schemas.microsoft.com/office/powerpoint/2010/main" val="138338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2" name="テキスト ボックス 1">
            <a:extLst>
              <a:ext uri="{FF2B5EF4-FFF2-40B4-BE49-F238E27FC236}">
                <a16:creationId xmlns:a16="http://schemas.microsoft.com/office/drawing/2014/main" id="{675AEC6B-9ED1-7893-80E0-50E73AFBB243}"/>
              </a:ext>
            </a:extLst>
          </p:cNvPr>
          <p:cNvSpPr txBox="1"/>
          <p:nvPr/>
        </p:nvSpPr>
        <p:spPr>
          <a:xfrm>
            <a:off x="295200" y="313656"/>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アクションプラン一覧（取組概要）</a:t>
            </a:r>
          </a:p>
        </p:txBody>
      </p:sp>
      <p:graphicFrame>
        <p:nvGraphicFramePr>
          <p:cNvPr id="5" name="表 4">
            <a:extLst>
              <a:ext uri="{FF2B5EF4-FFF2-40B4-BE49-F238E27FC236}">
                <a16:creationId xmlns:a16="http://schemas.microsoft.com/office/drawing/2014/main" id="{B6A24C69-4BA7-DD00-B239-853ECA97748E}"/>
              </a:ext>
            </a:extLst>
          </p:cNvPr>
          <p:cNvGraphicFramePr>
            <a:graphicFrameLocks noGrp="1"/>
          </p:cNvGraphicFramePr>
          <p:nvPr>
            <p:extLst>
              <p:ext uri="{D42A27DB-BD31-4B8C-83A1-F6EECF244321}">
                <p14:modId xmlns:p14="http://schemas.microsoft.com/office/powerpoint/2010/main" val="1607929506"/>
              </p:ext>
            </p:extLst>
          </p:nvPr>
        </p:nvGraphicFramePr>
        <p:xfrm>
          <a:off x="216000" y="792000"/>
          <a:ext cx="9360000" cy="373859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73620059"/>
                    </a:ext>
                  </a:extLst>
                </a:gridCol>
                <a:gridCol w="3240000">
                  <a:extLst>
                    <a:ext uri="{9D8B030D-6E8A-4147-A177-3AD203B41FA5}">
                      <a16:colId xmlns:a16="http://schemas.microsoft.com/office/drawing/2014/main" val="2830433346"/>
                    </a:ext>
                  </a:extLst>
                </a:gridCol>
                <a:gridCol w="5400000">
                  <a:extLst>
                    <a:ext uri="{9D8B030D-6E8A-4147-A177-3AD203B41FA5}">
                      <a16:colId xmlns:a16="http://schemas.microsoft.com/office/drawing/2014/main" val="2267376694"/>
                    </a:ext>
                  </a:extLst>
                </a:gridCol>
                <a:gridCol w="504000">
                  <a:extLst>
                    <a:ext uri="{9D8B030D-6E8A-4147-A177-3AD203B41FA5}">
                      <a16:colId xmlns:a16="http://schemas.microsoft.com/office/drawing/2014/main" val="859247919"/>
                    </a:ext>
                  </a:extLst>
                </a:gridCol>
              </a:tblGrid>
              <a:tr h="0">
                <a:tc gridSpan="2">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rPr>
                        <a:t>タイトル</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hMerge="1">
                  <a:txBody>
                    <a:bodyPr/>
                    <a:lstStyle/>
                    <a:p>
                      <a:endParaRPr kumimoji="1" lang="ja-JP" altLang="en-US"/>
                    </a:p>
                  </a:txBody>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取組概要</a:t>
                      </a:r>
                      <a:endParaRPr kumimoji="1" lang="ja-JP" altLang="en-US" sz="1100" b="1" i="0" u="none" strike="noStrike" kern="1200" cap="none" spc="50" normalizeH="0" baseline="0" noProof="0">
                        <a:ln>
                          <a:noFill/>
                        </a:ln>
                        <a:solidFill>
                          <a:schemeClr val="bg1"/>
                        </a:solidFill>
                        <a:effectLst/>
                        <a:uLnTx/>
                        <a:uFillTx/>
                        <a:latin typeface="Avenir Next LT Pro Demi"/>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1100" b="1" kern="0" spc="0">
                          <a:solidFill>
                            <a:schemeClr val="bg1"/>
                          </a:solidFill>
                          <a:latin typeface="+mn-lt"/>
                          <a:ea typeface="Yu Gothic UI" panose="020B0500000000000000" pitchFamily="50" charset="-128"/>
                          <a:cs typeface="ＭＳ Ｐゴシック" panose="020B0600070205080204" pitchFamily="50" charset="-128"/>
                        </a:rPr>
                        <a:t>項</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AF1932"/>
                    </a:solidFill>
                  </a:tcPr>
                </a:tc>
                <a:extLst>
                  <a:ext uri="{0D108BD9-81ED-4DB2-BD59-A6C34878D82A}">
                    <a16:rowId xmlns:a16="http://schemas.microsoft.com/office/drawing/2014/main" val="1123844982"/>
                  </a:ext>
                </a:extLst>
              </a:tr>
              <a:tr h="214448">
                <a:tc gridSpan="3">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r>
                        <a:rPr kumimoji="1" lang="en-US" altLang="ja-JP" sz="1100" b="1" kern="0">
                          <a:solidFill>
                            <a:schemeClr val="tx1"/>
                          </a:solidFill>
                          <a:latin typeface="Yu Gothic UI" panose="020B0500000000000000" pitchFamily="50" charset="-128"/>
                          <a:ea typeface="Yu Gothic UI" panose="020B0500000000000000" pitchFamily="50" charset="-128"/>
                        </a:rPr>
                        <a:t>DX</a:t>
                      </a:r>
                      <a:r>
                        <a:rPr kumimoji="1" lang="ja-JP" altLang="en-US" sz="1100" b="1" kern="0">
                          <a:solidFill>
                            <a:schemeClr val="tx1"/>
                          </a:solidFill>
                          <a:latin typeface="Yu Gothic UI" panose="020B0500000000000000" pitchFamily="50" charset="-128"/>
                          <a:ea typeface="Yu Gothic UI" panose="020B0500000000000000" pitchFamily="50" charset="-128"/>
                        </a:rPr>
                        <a:t>を推進する仕組みづくり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just" defTabSz="333770" rtl="0" eaLnBrk="1" fontAlgn="auto" latinLnBrk="0" hangingPunct="1">
                        <a:lnSpc>
                          <a:spcPct val="100000"/>
                        </a:lnSpc>
                        <a:spcBef>
                          <a:spcPts val="0"/>
                        </a:spcBef>
                        <a:spcAft>
                          <a:spcPts val="0"/>
                        </a:spcAft>
                        <a:buClrTx/>
                        <a:buSzTx/>
                        <a:buFontTx/>
                        <a:buNone/>
                        <a:tabLst/>
                        <a:defRPr/>
                      </a:pP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F19DAB"/>
                    </a:solidFill>
                  </a:tcPr>
                </a:tc>
                <a:extLst>
                  <a:ext uri="{0D108BD9-81ED-4DB2-BD59-A6C34878D82A}">
                    <a16:rowId xmlns:a16="http://schemas.microsoft.com/office/drawing/2014/main" val="185420162"/>
                  </a:ext>
                </a:extLst>
              </a:tr>
              <a:tr h="365760">
                <a:tc rowSpan="7">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デジタル統括室が各部局の</a:t>
                      </a:r>
                      <a:r>
                        <a:rPr kumimoji="0" lang="en-US" altLang="ja-JP" sz="1100" kern="0" spc="0">
                          <a:solidFill>
                            <a:schemeClr val="tx1"/>
                          </a:solidFill>
                          <a:latin typeface="+mn-lt"/>
                          <a:ea typeface="Yu Gothic UI" panose="020B0500000000000000" pitchFamily="50" charset="-128"/>
                        </a:rPr>
                        <a:t>DX</a:t>
                      </a:r>
                      <a:r>
                        <a:rPr kumimoji="0" lang="ja-JP" altLang="en-US" sz="1100" kern="0" spc="0">
                          <a:solidFill>
                            <a:schemeClr val="tx1"/>
                          </a:solidFill>
                          <a:latin typeface="+mn-lt"/>
                          <a:ea typeface="Yu Gothic UI" panose="020B0500000000000000" pitchFamily="50" charset="-128"/>
                        </a:rPr>
                        <a:t>の取組を伴走支援</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全市的な視点から各部局からの相談案件への支援や他都市・他部局等の事例を参考にした提案を行う。各部局の自律的な</a:t>
                      </a:r>
                      <a:r>
                        <a:rPr kumimoji="0" lang="en-US" altLang="ja-JP" sz="1100" kern="0" spc="0">
                          <a:solidFill>
                            <a:schemeClr val="tx1"/>
                          </a:solidFill>
                          <a:latin typeface="+mn-lt"/>
                          <a:ea typeface="Yu Gothic UI" panose="020B0500000000000000" pitchFamily="50" charset="-128"/>
                        </a:rPr>
                        <a:t>DX</a:t>
                      </a:r>
                      <a:r>
                        <a:rPr kumimoji="0" lang="ja-JP" altLang="en-US" sz="1100" kern="0" spc="0">
                          <a:solidFill>
                            <a:schemeClr val="tx1"/>
                          </a:solidFill>
                          <a:latin typeface="+mn-lt"/>
                          <a:ea typeface="Yu Gothic UI" panose="020B0500000000000000" pitchFamily="50" charset="-128"/>
                        </a:rPr>
                        <a:t>に向けた取組の具体化に向けた支援を行うことで成功事例と知見を蓄積していくとともに、マニュアル化により全市的な</a:t>
                      </a:r>
                      <a:r>
                        <a:rPr kumimoji="0" lang="en-US" altLang="ja-JP" sz="1100" kern="0" spc="0">
                          <a:solidFill>
                            <a:schemeClr val="tx1"/>
                          </a:solidFill>
                          <a:latin typeface="+mn-lt"/>
                          <a:ea typeface="Yu Gothic UI" panose="020B0500000000000000" pitchFamily="50" charset="-128"/>
                        </a:rPr>
                        <a:t>DX</a:t>
                      </a:r>
                      <a:r>
                        <a:rPr kumimoji="0" lang="ja-JP" altLang="en-US" sz="1100" kern="0" spc="0">
                          <a:solidFill>
                            <a:schemeClr val="tx1"/>
                          </a:solidFill>
                          <a:latin typeface="+mn-lt"/>
                          <a:ea typeface="Yu Gothic UI" panose="020B0500000000000000" pitchFamily="50" charset="-128"/>
                        </a:rPr>
                        <a:t>推進の機運を醸成する。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r" defTabSz="33377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sym typeface="Helvetica Light"/>
                        </a:rPr>
                        <a:t>94</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sym typeface="Helvetica Light"/>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33530556"/>
                  </a:ext>
                </a:extLst>
              </a:tr>
              <a:tr h="436880">
                <a:tc vMerge="1">
                  <a:txBody>
                    <a:bodyPr/>
                    <a:lstStyle/>
                    <a:p>
                      <a:endParaRPr lang="ja-JP" altLang="en-US" sz="1100"/>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コンサルティング事業者を活用した全庁的な</a:t>
                      </a:r>
                      <a:r>
                        <a:rPr kumimoji="0" lang="en-US" altLang="ja-JP" sz="1100" kern="0" spc="0">
                          <a:solidFill>
                            <a:schemeClr val="tx1"/>
                          </a:solidFill>
                          <a:latin typeface="+mn-lt"/>
                          <a:ea typeface="Yu Gothic UI" panose="020B0500000000000000" pitchFamily="50" charset="-128"/>
                        </a:rPr>
                        <a:t>DX</a:t>
                      </a:r>
                      <a:r>
                        <a:rPr kumimoji="0" lang="ja-JP" altLang="en-US" sz="1100" kern="0" spc="0">
                          <a:solidFill>
                            <a:schemeClr val="tx1"/>
                          </a:solidFill>
                          <a:latin typeface="+mn-lt"/>
                          <a:ea typeface="Yu Gothic UI" panose="020B0500000000000000" pitchFamily="50" charset="-128"/>
                        </a:rPr>
                        <a:t>推進の仕組みづくり</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デジタル統括室が調達したコンサルティング事業者を活用し、デジタル統括室及び事業所管部局が、業務の見直しや</a:t>
                      </a:r>
                      <a:r>
                        <a:rPr kumimoji="0" lang="en-US" altLang="ja-JP" sz="1100" kern="0" spc="0">
                          <a:solidFill>
                            <a:schemeClr val="tx1"/>
                          </a:solidFill>
                          <a:latin typeface="+mn-lt"/>
                          <a:ea typeface="Yu Gothic UI" panose="020B0500000000000000" pitchFamily="50" charset="-128"/>
                        </a:rPr>
                        <a:t>DX</a:t>
                      </a:r>
                      <a:r>
                        <a:rPr kumimoji="0" lang="ja-JP" altLang="en-US" sz="1100" kern="0" spc="0">
                          <a:solidFill>
                            <a:schemeClr val="tx1"/>
                          </a:solidFill>
                          <a:latin typeface="+mn-lt"/>
                          <a:ea typeface="Yu Gothic UI" panose="020B0500000000000000" pitchFamily="50" charset="-128"/>
                        </a:rPr>
                        <a:t>を職員が自発的に進めるためのノウハウを習得しながら、全庁的に</a:t>
                      </a:r>
                      <a:r>
                        <a:rPr kumimoji="0" lang="en-US" altLang="ja-JP" sz="1100" kern="0" spc="0">
                          <a:solidFill>
                            <a:schemeClr val="tx1"/>
                          </a:solidFill>
                          <a:latin typeface="+mn-lt"/>
                          <a:ea typeface="Yu Gothic UI" panose="020B0500000000000000" pitchFamily="50" charset="-128"/>
                        </a:rPr>
                        <a:t>DX</a:t>
                      </a:r>
                      <a:r>
                        <a:rPr kumimoji="0" lang="ja-JP" altLang="en-US" sz="1100" kern="0" spc="0">
                          <a:solidFill>
                            <a:schemeClr val="tx1"/>
                          </a:solidFill>
                          <a:latin typeface="+mn-lt"/>
                          <a:ea typeface="Yu Gothic UI" panose="020B0500000000000000" pitchFamily="50" charset="-128"/>
                        </a:rPr>
                        <a:t>の取組を推進できる仕組みを構築する。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rPr>
                        <a:t>95</a:t>
                      </a:r>
                      <a:endParaRPr kumimoji="1"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18236314"/>
                  </a:ext>
                </a:extLst>
              </a:tr>
              <a:tr h="344100">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外部専門人材を活用して取組を支援</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を積極的に推進またはけん引できる人材として外部専門人材を採用し、当該人材</a:t>
                      </a:r>
                      <a:r>
                        <a:rPr lang="ja-JP" altLang="en-US" sz="1100">
                          <a:solidFill>
                            <a:schemeClr val="tx1"/>
                          </a:solidFill>
                          <a:ea typeface="Yu Gothic UI" panose="020B0500000000000000" pitchFamily="50" charset="-128"/>
                        </a:rPr>
                        <a:t>が各部局における</a:t>
                      </a:r>
                      <a:r>
                        <a:rPr lang="en-US" altLang="ja-JP" sz="1100">
                          <a:solidFill>
                            <a:schemeClr val="tx1"/>
                          </a:solidFill>
                          <a:ea typeface="Yu Gothic UI" panose="020B0500000000000000" pitchFamily="50" charset="-128"/>
                        </a:rPr>
                        <a:t>DX</a:t>
                      </a:r>
                      <a:r>
                        <a:rPr lang="ja-JP" altLang="en-US" sz="1100">
                          <a:solidFill>
                            <a:schemeClr val="tx1"/>
                          </a:solidFill>
                          <a:ea typeface="Yu Gothic UI" panose="020B0500000000000000" pitchFamily="50" charset="-128"/>
                        </a:rPr>
                        <a:t>の取組に積極的に関与・参画・支援していく。</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mn-cs"/>
                        </a:rPr>
                        <a:t>96</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22726766"/>
                  </a:ext>
                </a:extLst>
              </a:tr>
              <a:tr h="344100">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spc="0">
                          <a:solidFill>
                            <a:schemeClr val="tx1"/>
                          </a:solidFill>
                          <a:latin typeface="+mn-lt"/>
                          <a:ea typeface="Yu Gothic UI" panose="020B0500000000000000" pitchFamily="50" charset="-128"/>
                        </a:rPr>
                        <a:t>DX</a:t>
                      </a:r>
                      <a:r>
                        <a:rPr kumimoji="0" lang="ja-JP" altLang="en-US" sz="1100" kern="0" spc="0">
                          <a:solidFill>
                            <a:schemeClr val="tx1"/>
                          </a:solidFill>
                          <a:latin typeface="+mn-lt"/>
                          <a:ea typeface="Yu Gothic UI" panose="020B0500000000000000" pitchFamily="50" charset="-128"/>
                        </a:rPr>
                        <a:t>マインド・デジタルリテラシーを身につけた人材を育成</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全職員に対してスピード感を持ったリスキリング（学び直し）を行い、職員の</a:t>
                      </a: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マインド・デジタルリテラシーの向上を図り、行政スキルに加えデジタルスキルを身につけた人材を育成する​。</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rPr>
                        <a:t>98</a:t>
                      </a:r>
                      <a:endParaRPr kumimoji="1"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46599471"/>
                  </a:ext>
                </a:extLst>
              </a:tr>
              <a:tr h="39595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lvl="0" fontAlgn="base">
                        <a:spcBef>
                          <a:spcPct val="0"/>
                        </a:spcBef>
                        <a:spcAft>
                          <a:spcPct val="0"/>
                        </a:spcAft>
                        <a:defRPr/>
                      </a:pPr>
                      <a:r>
                        <a:rPr kumimoji="1" lang="ja-JP" altLang="en-US" sz="1100" b="0" kern="0">
                          <a:solidFill>
                            <a:schemeClr val="tx1"/>
                          </a:solidFill>
                          <a:latin typeface="Yu Gothic UI" panose="020B0500000000000000" pitchFamily="50" charset="-128"/>
                          <a:ea typeface="Yu Gothic UI" panose="020B0500000000000000" pitchFamily="50" charset="-128"/>
                        </a:rPr>
                        <a:t>デジタルを活用して“</a:t>
                      </a:r>
                      <a:r>
                        <a:rPr kumimoji="1" lang="en-US" altLang="ja-JP" sz="1100" b="0" kern="0">
                          <a:solidFill>
                            <a:schemeClr val="tx1"/>
                          </a:solidFill>
                          <a:latin typeface="Yu Gothic UI" panose="020B0500000000000000" pitchFamily="50" charset="-128"/>
                          <a:ea typeface="Yu Gothic UI" panose="020B0500000000000000" pitchFamily="50" charset="-128"/>
                        </a:rPr>
                        <a:t>Re-Design</a:t>
                      </a:r>
                      <a:r>
                        <a:rPr kumimoji="1" lang="ja-JP" altLang="en-US" sz="1100" b="0" kern="0">
                          <a:solidFill>
                            <a:schemeClr val="tx1"/>
                          </a:solidFill>
                          <a:latin typeface="Yu Gothic UI" panose="020B0500000000000000" pitchFamily="50" charset="-128"/>
                          <a:ea typeface="Yu Gothic UI" panose="020B0500000000000000" pitchFamily="50" charset="-128"/>
                        </a:rPr>
                        <a:t>”を主体的に担う人材を育成</a:t>
                      </a:r>
                      <a:endParaRPr lang="ja-JP" altLang="en-US" sz="1100" b="0">
                        <a:solidFill>
                          <a:schemeClr val="tx1"/>
                        </a:solidFill>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自らの業務の</a:t>
                      </a: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DX</a:t>
                      </a: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を主体的に担える人材を育成するため、グループワークを中心とした研修を通して、</a:t>
                      </a: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BPR</a:t>
                      </a:r>
                      <a:r>
                        <a:rPr kumimoji="0" lang="ja-JP" altLang="en-US" sz="1100" kern="0" spc="0">
                          <a:solidFill>
                            <a:schemeClr val="tx1"/>
                          </a:solidFill>
                          <a:latin typeface="+mn-lt"/>
                          <a:ea typeface="Yu Gothic UI" panose="020B0500000000000000" pitchFamily="50" charset="-128"/>
                          <a:cs typeface="ＭＳ Ｐゴシック" panose="020B0600070205080204" pitchFamily="50" charset="-128"/>
                        </a:rPr>
                        <a:t>やサービスデザイン思考、デジタル技術に関する知識の習得をめざす。</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r" defTabSz="914400" rtl="0" eaLnBrk="1" latinLnBrk="0" hangingPunct="1"/>
                      <a:r>
                        <a:rPr kumimoji="0" lang="en-US" altLang="ja-JP" sz="1100" kern="0" spc="0">
                          <a:solidFill>
                            <a:schemeClr val="tx1"/>
                          </a:solidFill>
                          <a:latin typeface="+mn-lt"/>
                          <a:ea typeface="Yu Gothic UI" panose="020B0500000000000000" pitchFamily="50" charset="-128"/>
                          <a:cs typeface="+mn-cs"/>
                        </a:rPr>
                        <a:t>99</a:t>
                      </a:r>
                      <a:endParaRPr kumimoji="0" lang="ja-JP" altLang="en-US" sz="1100" kern="0" spc="0">
                        <a:solidFill>
                          <a:schemeClr val="tx1"/>
                        </a:solidFill>
                        <a:latin typeface="+mn-lt"/>
                        <a:ea typeface="Yu Gothic UI" panose="020B0500000000000000" pitchFamily="50" charset="-128"/>
                        <a:cs typeface="+mn-cs"/>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183036927"/>
                  </a:ext>
                </a:extLst>
              </a:tr>
              <a:tr h="324839">
                <a:tc vMerge="1">
                  <a:txBody>
                    <a:bodyPr/>
                    <a:lstStyle/>
                    <a:p>
                      <a:endParaRPr kumimoji="1" lang="ja-JP" altLang="en-US"/>
                    </a:p>
                  </a:txBody>
                  <a:tcPr>
                    <a:lnT w="6350" cap="flat" cmpd="sng" algn="ctr">
                      <a:solidFill>
                        <a:schemeClr val="tx1">
                          <a:lumMod val="50000"/>
                          <a:lumOff val="50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技術分野における</a:t>
                      </a:r>
                      <a:r>
                        <a:rPr kumimoji="0" lang="en-US" altLang="ja-JP" sz="1100" kern="0" spc="0">
                          <a:solidFill>
                            <a:schemeClr val="tx1"/>
                          </a:solidFill>
                          <a:latin typeface="+mn-lt"/>
                          <a:ea typeface="Yu Gothic UI" panose="020B0500000000000000" pitchFamily="50" charset="-128"/>
                        </a:rPr>
                        <a:t>DX</a:t>
                      </a:r>
                      <a:r>
                        <a:rPr kumimoji="0" lang="ja-JP" altLang="en-US" sz="1100" kern="0" spc="0">
                          <a:solidFill>
                            <a:schemeClr val="tx1"/>
                          </a:solidFill>
                          <a:latin typeface="+mn-lt"/>
                          <a:ea typeface="Yu Gothic UI" panose="020B0500000000000000" pitchFamily="50" charset="-128"/>
                        </a:rPr>
                        <a:t>人材を育成</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都市・まち</a:t>
                      </a:r>
                      <a:r>
                        <a:rPr kumimoji="0" lang="en-US" altLang="ja-JP" sz="1100" kern="0" spc="0">
                          <a:solidFill>
                            <a:schemeClr val="tx1"/>
                          </a:solidFill>
                          <a:latin typeface="+mn-lt"/>
                          <a:ea typeface="Yu Gothic UI" panose="020B0500000000000000" pitchFamily="50" charset="-128"/>
                        </a:rPr>
                        <a:t>DX</a:t>
                      </a:r>
                      <a:r>
                        <a:rPr kumimoji="0" lang="ja-JP" altLang="en-US" sz="1100" kern="0" spc="0">
                          <a:solidFill>
                            <a:schemeClr val="tx1"/>
                          </a:solidFill>
                          <a:latin typeface="+mn-lt"/>
                          <a:ea typeface="Yu Gothic UI" panose="020B0500000000000000" pitchFamily="50" charset="-128"/>
                        </a:rPr>
                        <a:t>の実現に向けて、技術職員に対して、デジタル技術にかかる幅広い知識の習得や、実業務を想定したデジタル化推進の企画等を体験する研修を実施する。</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a:solidFill>
                            <a:schemeClr val="tx1"/>
                          </a:solidFill>
                          <a:latin typeface="+mn-lt"/>
                          <a:ea typeface="Yu Gothic UI" panose="020B0500000000000000" pitchFamily="50" charset="-128"/>
                          <a:cs typeface="ＭＳ Ｐゴシック" panose="020B0600070205080204" pitchFamily="50" charset="-128"/>
                        </a:rPr>
                        <a:t>100</a:t>
                      </a:r>
                      <a:endParaRPr kumimoji="0" lang="ja-JP" altLang="en-US" sz="1100" kern="0" spc="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920568690"/>
                  </a:ext>
                </a:extLst>
              </a:tr>
              <a:tr h="324839">
                <a:tc vMerge="1">
                  <a:txBody>
                    <a:bodyPr/>
                    <a:lstStyle/>
                    <a:p>
                      <a:endParaRPr lang="ja-JP" altLang="en-US"/>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kern="0" spc="0">
                          <a:solidFill>
                            <a:schemeClr val="tx1"/>
                          </a:solidFill>
                          <a:latin typeface="+mn-lt"/>
                          <a:ea typeface="Yu Gothic UI" panose="020B0500000000000000" pitchFamily="50" charset="-128"/>
                        </a:rPr>
                        <a:t>民間事業者との連携協定による取組</a:t>
                      </a: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a:solidFill>
                            <a:schemeClr val="tx1"/>
                          </a:solidFill>
                          <a:ea typeface="Yu Gothic UI" panose="020B0500000000000000" pitchFamily="50" charset="-128"/>
                        </a:rPr>
                        <a:t>市民の</a:t>
                      </a:r>
                      <a:r>
                        <a:rPr lang="en-US" altLang="ja-JP" sz="1100">
                          <a:solidFill>
                            <a:schemeClr val="tx1"/>
                          </a:solidFill>
                          <a:ea typeface="Yu Gothic UI" panose="020B0500000000000000" pitchFamily="50" charset="-128"/>
                        </a:rPr>
                        <a:t>QoL</a:t>
                      </a:r>
                      <a:r>
                        <a:rPr lang="ja-JP" altLang="en-US" sz="1100">
                          <a:solidFill>
                            <a:schemeClr val="tx1"/>
                          </a:solidFill>
                          <a:ea typeface="Yu Gothic UI" panose="020B0500000000000000" pitchFamily="50" charset="-128"/>
                        </a:rPr>
                        <a:t>向上や都市力の向上をめざし、民間事業者と連携協定を締結し、取組を進める。</a:t>
                      </a:r>
                      <a:endParaRPr kumimoji="0" lang="ja-JP" altLang="en-US" sz="1100" kern="0" spc="0">
                        <a:solidFill>
                          <a:schemeClr val="tx1"/>
                        </a:solidFill>
                        <a:latin typeface="+mn-lt"/>
                        <a:ea typeface="Yu Gothic UI" panose="020B0500000000000000"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r"/>
                      <a:r>
                        <a:rPr kumimoji="0" lang="en-US" altLang="ja-JP" sz="1100" kern="0" spc="0" dirty="0">
                          <a:solidFill>
                            <a:schemeClr val="tx1"/>
                          </a:solidFill>
                          <a:latin typeface="+mn-lt"/>
                          <a:ea typeface="Yu Gothic UI" panose="020B0500000000000000" pitchFamily="50" charset="-128"/>
                          <a:cs typeface="ＭＳ Ｐゴシック" panose="020B0600070205080204" pitchFamily="50" charset="-128"/>
                        </a:rPr>
                        <a:t>102</a:t>
                      </a:r>
                      <a:endParaRPr kumimoji="0" lang="ja-JP" altLang="en-US" sz="1100" kern="0" spc="0" dirty="0">
                        <a:solidFill>
                          <a:schemeClr val="tx1"/>
                        </a:solidFill>
                        <a:latin typeface="+mn-lt"/>
                        <a:ea typeface="Yu Gothic UI" panose="020B0500000000000000" pitchFamily="50" charset="-128"/>
                        <a:cs typeface="ＭＳ Ｐゴシック" panose="020B0600070205080204" pitchFamily="50" charset="-128"/>
                      </a:endParaRPr>
                    </a:p>
                  </a:txBody>
                  <a:tcPr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92713622"/>
                  </a:ext>
                </a:extLst>
              </a:tr>
            </a:tbl>
          </a:graphicData>
        </a:graphic>
      </p:graphicFrame>
    </p:spTree>
    <p:extLst>
      <p:ext uri="{BB962C8B-B14F-4D97-AF65-F5344CB8AC3E}">
        <p14:creationId xmlns:p14="http://schemas.microsoft.com/office/powerpoint/2010/main" val="1241100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B17042F-B838-4CF5-9BA2-ACE084CDCF4C}"/>
              </a:ext>
            </a:extLst>
          </p:cNvPr>
          <p:cNvSpPr/>
          <p:nvPr/>
        </p:nvSpPr>
        <p:spPr>
          <a:xfrm>
            <a:off x="0" y="74083"/>
            <a:ext cx="4960724" cy="670983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GB" sz="1800" b="0" i="0" u="none" strike="noStrike" kern="1200" cap="none" spc="0" normalizeH="0" baseline="0" noProof="0">
              <a:ln>
                <a:noFill/>
              </a:ln>
              <a:solidFill>
                <a:prstClr val="white"/>
              </a:solidFill>
              <a:effectLst/>
              <a:uLnTx/>
              <a:uFillTx/>
              <a:latin typeface="Avenir Next LT Pro"/>
              <a:ea typeface="Yu Gothic UI"/>
              <a:cs typeface="+mn-cs"/>
            </a:endParaRPr>
          </a:p>
        </p:txBody>
      </p:sp>
      <p:sp>
        <p:nvSpPr>
          <p:cNvPr id="2" name="タイトル 1">
            <a:extLst>
              <a:ext uri="{FF2B5EF4-FFF2-40B4-BE49-F238E27FC236}">
                <a16:creationId xmlns:a16="http://schemas.microsoft.com/office/drawing/2014/main" id="{268C6836-423D-4A90-B834-28796E027B26}"/>
              </a:ext>
            </a:extLst>
          </p:cNvPr>
          <p:cNvSpPr>
            <a:spLocks noGrp="1"/>
          </p:cNvSpPr>
          <p:nvPr>
            <p:ph type="title"/>
          </p:nvPr>
        </p:nvSpPr>
        <p:spPr>
          <a:xfrm>
            <a:off x="452437" y="739881"/>
            <a:ext cx="2856371" cy="919237"/>
          </a:xfrm>
          <a:noFill/>
        </p:spPr>
        <p:txBody>
          <a:bodyPr/>
          <a:lstStyle/>
          <a:p>
            <a:r>
              <a:rPr lang="ja-JP" altLang="en-US" spc="300">
                <a:ln w="9525">
                  <a:solidFill>
                    <a:schemeClr val="bg1"/>
                  </a:solidFill>
                </a:ln>
                <a:solidFill>
                  <a:schemeClr val="bg1"/>
                </a:solidFill>
                <a:latin typeface="+mj-lt"/>
              </a:rPr>
              <a:t>サービス</a:t>
            </a:r>
            <a:r>
              <a:rPr lang="en-US" altLang="ja-JP" spc="300">
                <a:ln w="9525">
                  <a:solidFill>
                    <a:schemeClr val="bg1"/>
                  </a:solidFill>
                </a:ln>
                <a:solidFill>
                  <a:schemeClr val="bg1"/>
                </a:solidFill>
                <a:latin typeface="+mj-lt"/>
              </a:rPr>
              <a:t>DX</a:t>
            </a:r>
            <a:endParaRPr lang="ja-JP" altLang="en-US" spc="300">
              <a:ln w="9525">
                <a:solidFill>
                  <a:schemeClr val="bg1"/>
                </a:solidFill>
              </a:ln>
              <a:solidFill>
                <a:schemeClr val="bg1"/>
              </a:solidFill>
              <a:latin typeface="+mj-lt"/>
            </a:endParaRPr>
          </a:p>
        </p:txBody>
      </p:sp>
      <p:sp>
        <p:nvSpPr>
          <p:cNvPr id="3" name="正方形/長方形 2">
            <a:extLst>
              <a:ext uri="{FF2B5EF4-FFF2-40B4-BE49-F238E27FC236}">
                <a16:creationId xmlns:a16="http://schemas.microsoft.com/office/drawing/2014/main" id="{3947D494-F352-2C5D-6FBD-79A02FE4F5F7}"/>
              </a:ext>
            </a:extLst>
          </p:cNvPr>
          <p:cNvSpPr/>
          <p:nvPr/>
        </p:nvSpPr>
        <p:spPr>
          <a:xfrm>
            <a:off x="5256554" y="1166681"/>
            <a:ext cx="4437787" cy="1064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90000" rIns="108000" rtlCol="0" anchor="t"/>
          <a:lstStyle/>
          <a:p>
            <a:pPr algn="just"/>
            <a:r>
              <a:rPr kumimoji="1" lang="ja-JP" altLang="en-US" sz="1100">
                <a:solidFill>
                  <a:schemeClr val="tx1">
                    <a:lumMod val="75000"/>
                    <a:lumOff val="25000"/>
                  </a:schemeClr>
                </a:solidFill>
                <a:ea typeface="Yu Gothic UI" panose="020B0500000000000000" pitchFamily="50" charset="-128"/>
              </a:rPr>
              <a:t>様々の要因による社会環境の変化、人々の価値観や行動の変化など、社会のニーズを敏感にとらえ、それに見合った対応ができるように、臨機応変に、素早く、そして常にチャレンジ精神を持って、行政サービスの提供のスピードアップや提供スタイルの変革、利用者目線に立った新たな行政サービスの創出を図り、市民</a:t>
            </a:r>
            <a:r>
              <a:rPr kumimoji="1" lang="en-US" altLang="ja-JP" sz="1100">
                <a:solidFill>
                  <a:schemeClr val="tx1">
                    <a:lumMod val="75000"/>
                    <a:lumOff val="25000"/>
                  </a:schemeClr>
                </a:solidFill>
                <a:ea typeface="Yu Gothic UI" panose="020B0500000000000000" pitchFamily="50" charset="-128"/>
              </a:rPr>
              <a:t>QoL</a:t>
            </a:r>
            <a:r>
              <a:rPr kumimoji="1" lang="ja-JP" altLang="en-US" sz="1100">
                <a:solidFill>
                  <a:schemeClr val="tx1">
                    <a:lumMod val="75000"/>
                    <a:lumOff val="25000"/>
                  </a:schemeClr>
                </a:solidFill>
                <a:ea typeface="Yu Gothic UI" panose="020B0500000000000000" pitchFamily="50" charset="-128"/>
              </a:rPr>
              <a:t>の向上をめざします。</a:t>
            </a:r>
          </a:p>
        </p:txBody>
      </p:sp>
      <p:grpSp>
        <p:nvGrpSpPr>
          <p:cNvPr id="5" name="グループ化 4">
            <a:extLst>
              <a:ext uri="{FF2B5EF4-FFF2-40B4-BE49-F238E27FC236}">
                <a16:creationId xmlns:a16="http://schemas.microsoft.com/office/drawing/2014/main" id="{647777EC-FAC5-6C41-79B9-8DE9E03600C3}"/>
              </a:ext>
            </a:extLst>
          </p:cNvPr>
          <p:cNvGrpSpPr/>
          <p:nvPr/>
        </p:nvGrpSpPr>
        <p:grpSpPr>
          <a:xfrm>
            <a:off x="6012000" y="2808000"/>
            <a:ext cx="2880000" cy="2700000"/>
            <a:chOff x="-4482484" y="1878317"/>
            <a:chExt cx="3546568" cy="3365675"/>
          </a:xfrm>
        </p:grpSpPr>
        <p:pic>
          <p:nvPicPr>
            <p:cNvPr id="8" name="図 7">
              <a:extLst>
                <a:ext uri="{FF2B5EF4-FFF2-40B4-BE49-F238E27FC236}">
                  <a16:creationId xmlns:a16="http://schemas.microsoft.com/office/drawing/2014/main" id="{1FD7B968-D289-B448-AE76-4202A520E64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3019" b="90000" l="11424" r="89807">
                          <a14:foregroundMark x1="62742" y1="39057" x2="47979" y2="28679"/>
                          <a14:foregroundMark x1="47979" y1="28679" x2="39719" y2="13396"/>
                          <a14:foregroundMark x1="39719" y1="13396" x2="61336" y2="9434"/>
                          <a14:foregroundMark x1="61336" y1="9434" x2="58524" y2="18868"/>
                          <a14:foregroundMark x1="44288" y1="16226" x2="61336" y2="18679"/>
                          <a14:foregroundMark x1="61336" y1="18679" x2="56415" y2="23396"/>
                          <a14:foregroundMark x1="57821" y1="14906" x2="61687" y2="17358"/>
                          <a14:foregroundMark x1="58348" y1="9623" x2="45694" y2="6226"/>
                          <a14:foregroundMark x1="46221" y1="3774" x2="55360" y2="3019"/>
                        </a14:backgroundRemoval>
                      </a14:imgEffect>
                    </a14:imgLayer>
                  </a14:imgProps>
                </a:ext>
                <a:ext uri="{28A0092B-C50C-407E-A947-70E740481C1C}">
                  <a14:useLocalDpi xmlns:a14="http://schemas.microsoft.com/office/drawing/2010/main"/>
                </a:ext>
              </a:extLst>
            </a:blip>
            <a:srcRect l="1848"/>
            <a:stretch/>
          </p:blipFill>
          <p:spPr>
            <a:xfrm>
              <a:off x="-4482484" y="1878317"/>
              <a:ext cx="3546568" cy="3365673"/>
            </a:xfrm>
            <a:prstGeom prst="rect">
              <a:avLst/>
            </a:prstGeom>
          </p:spPr>
        </p:pic>
        <p:grpSp>
          <p:nvGrpSpPr>
            <p:cNvPr id="9" name="グループ化 8">
              <a:extLst>
                <a:ext uri="{FF2B5EF4-FFF2-40B4-BE49-F238E27FC236}">
                  <a16:creationId xmlns:a16="http://schemas.microsoft.com/office/drawing/2014/main" id="{CB6DD05C-434E-65E6-8471-916218BF0E66}"/>
                </a:ext>
              </a:extLst>
            </p:cNvPr>
            <p:cNvGrpSpPr/>
            <p:nvPr/>
          </p:nvGrpSpPr>
          <p:grpSpPr>
            <a:xfrm>
              <a:off x="-4482484" y="1878318"/>
              <a:ext cx="3546568" cy="3365674"/>
              <a:chOff x="-4482484" y="1878318"/>
              <a:chExt cx="3546568" cy="3365674"/>
            </a:xfrm>
          </p:grpSpPr>
          <p:pic>
            <p:nvPicPr>
              <p:cNvPr id="10" name="図 9">
                <a:extLst>
                  <a:ext uri="{FF2B5EF4-FFF2-40B4-BE49-F238E27FC236}">
                    <a16:creationId xmlns:a16="http://schemas.microsoft.com/office/drawing/2014/main" id="{A4C73A35-46D3-4288-4914-FFE119BF3C78}"/>
                  </a:ext>
                </a:extLst>
              </p:cNvPr>
              <p:cNvPicPr>
                <a:picLocks noChangeAspect="1"/>
              </p:cNvPicPr>
              <p:nvPr/>
            </p:nvPicPr>
            <p:blipFill rotWithShape="1">
              <a:blip r:embed="rId5" cstate="screen">
                <a:alphaModFix amt="40000"/>
                <a:extLst>
                  <a:ext uri="{BEBA8EAE-BF5A-486C-A8C5-ECC9F3942E4B}">
                    <a14:imgProps xmlns:a14="http://schemas.microsoft.com/office/drawing/2010/main">
                      <a14:imgLayer r:embed="rId4">
                        <a14:imgEffect>
                          <a14:backgroundRemoval t="3019" b="97358" l="2988" r="89807">
                            <a14:foregroundMark x1="45167" y1="51321" x2="22144" y2="54340"/>
                            <a14:foregroundMark x1="22144" y1="54340" x2="16169" y2="77547"/>
                            <a14:foregroundMark x1="16169" y1="77547" x2="29174" y2="86038"/>
                            <a14:foregroundMark x1="29174" y1="86038" x2="37258" y2="68302"/>
                            <a14:foregroundMark x1="37258" y1="68302" x2="24429" y2="76604"/>
                            <a14:foregroundMark x1="20387" y1="63019" x2="30404" y2="82453"/>
                            <a14:foregroundMark x1="30404" y1="82453" x2="11951" y2="84151"/>
                            <a14:foregroundMark x1="11951" y1="84151" x2="7557" y2="68679"/>
                            <a14:foregroundMark x1="7557" y1="68679" x2="19684" y2="60943"/>
                            <a14:foregroundMark x1="19684" y1="60943" x2="33040" y2="67358"/>
                            <a14:foregroundMark x1="33040" y1="67358" x2="38489" y2="90566"/>
                            <a14:foregroundMark x1="38489" y1="90566" x2="34271" y2="62453"/>
                            <a14:foregroundMark x1="34271" y1="62453" x2="15290" y2="63774"/>
                            <a14:foregroundMark x1="15290" y1="63774" x2="3163" y2="73396"/>
                            <a14:foregroundMark x1="20738" y1="90755" x2="35325" y2="94528"/>
                            <a14:foregroundMark x1="35325" y1="94528" x2="42707" y2="78679"/>
                            <a14:foregroundMark x1="42707" y1="78679" x2="42355" y2="78868"/>
                            <a14:foregroundMark x1="23550" y1="97358" x2="33216" y2="97358"/>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Removal>
                        </a14:imgEffect>
                      </a14:imgLayer>
                    </a14:imgProps>
                  </a:ext>
                  <a:ext uri="{28A0092B-C50C-407E-A947-70E740481C1C}">
                    <a14:useLocalDpi xmlns:a14="http://schemas.microsoft.com/office/drawing/2010/main"/>
                  </a:ext>
                </a:extLst>
              </a:blip>
              <a:srcRect l="1848"/>
              <a:stretch/>
            </p:blipFill>
            <p:spPr>
              <a:xfrm>
                <a:off x="-4482484" y="1878319"/>
                <a:ext cx="3546568" cy="3365673"/>
              </a:xfrm>
              <a:prstGeom prst="rect">
                <a:avLst/>
              </a:prstGeom>
            </p:spPr>
          </p:pic>
          <p:pic>
            <p:nvPicPr>
              <p:cNvPr id="11" name="図 10">
                <a:extLst>
                  <a:ext uri="{FF2B5EF4-FFF2-40B4-BE49-F238E27FC236}">
                    <a16:creationId xmlns:a16="http://schemas.microsoft.com/office/drawing/2014/main" id="{392F4A6B-4AFD-B776-298E-CCB677157915}"/>
                  </a:ext>
                </a:extLst>
              </p:cNvPr>
              <p:cNvPicPr>
                <a:picLocks noChangeAspect="1"/>
              </p:cNvPicPr>
              <p:nvPr/>
            </p:nvPicPr>
            <p:blipFill rotWithShape="1">
              <a:blip r:embed="rId6" cstate="screen">
                <a:alphaModFix amt="40000"/>
                <a:extLst>
                  <a:ext uri="{BEBA8EAE-BF5A-486C-A8C5-ECC9F3942E4B}">
                    <a14:imgProps xmlns:a14="http://schemas.microsoft.com/office/drawing/2010/main">
                      <a14:imgLayer r:embed="rId4">
                        <a14:imgEffect>
                          <a14:backgroundRemoval t="3019" b="97170" l="2988" r="97891">
                            <a14:foregroundMark x1="50088" y1="66415" x2="59402" y2="83774"/>
                            <a14:foregroundMark x1="59402" y1="83774" x2="74692" y2="94340"/>
                            <a14:foregroundMark x1="74692" y1="94340" x2="89279" y2="86792"/>
                            <a14:foregroundMark x1="89279" y1="86792" x2="94200" y2="62830"/>
                            <a14:foregroundMark x1="94200" y1="62830" x2="82250" y2="51509"/>
                            <a14:foregroundMark x1="82250" y1="51509" x2="68366" y2="61321"/>
                            <a14:foregroundMark x1="68366" y1="61321" x2="66608" y2="79623"/>
                            <a14:foregroundMark x1="66608" y1="79623" x2="76977" y2="89623"/>
                            <a14:foregroundMark x1="76977" y1="89623" x2="82074" y2="61698"/>
                            <a14:foregroundMark x1="78559" y1="58302" x2="97891" y2="70943"/>
                            <a14:foregroundMark x1="83304" y1="64340" x2="69596" y2="82830"/>
                            <a14:foregroundMark x1="69596" y1="82830" x2="76274" y2="68302"/>
                            <a14:foregroundMark x1="76274" y1="68302" x2="78559" y2="70377"/>
                            <a14:foregroundMark x1="74692" y1="79811" x2="77856" y2="84717"/>
                            <a14:backgroundMark x1="61511" y1="46415" x2="42004" y2="28491"/>
                            <a14:backgroundMark x1="42004" y1="28491" x2="65905" y2="22642"/>
                            <a14:backgroundMark x1="65905" y1="22642" x2="67663" y2="23585"/>
                            <a14:backgroundMark x1="56415" y1="52453" x2="43058" y2="38491"/>
                            <a14:backgroundMark x1="43058" y1="38491" x2="30756" y2="33208"/>
                            <a14:backgroundMark x1="30756" y1="33208" x2="41301" y2="13396"/>
                            <a14:backgroundMark x1="41301" y1="13396" x2="60281" y2="17547"/>
                            <a14:backgroundMark x1="60281" y1="17547" x2="70826" y2="28302"/>
                            <a14:backgroundMark x1="70826" y1="28302" x2="63972" y2="46792"/>
                            <a14:backgroundMark x1="63972" y1="46792" x2="45167" y2="37547"/>
                            <a14:backgroundMark x1="45167" y1="37547" x2="60457" y2="27170"/>
                            <a14:backgroundMark x1="60457" y1="27170" x2="63796" y2="44906"/>
                            <a14:backgroundMark x1="63796" y1="44906" x2="72759" y2="31509"/>
                            <a14:backgroundMark x1="72759" y1="31509" x2="62039" y2="14528"/>
                            <a14:backgroundMark x1="62039" y1="14528" x2="55009" y2="9434"/>
                            <a14:backgroundMark x1="36731" y1="14528" x2="57996" y2="7358"/>
                            <a14:backgroundMark x1="57996" y1="7358" x2="60633" y2="25094"/>
                            <a14:backgroundMark x1="60633" y1="25094" x2="54657" y2="41321"/>
                            <a14:backgroundMark x1="54657" y1="41321" x2="48858" y2="26981"/>
                            <a14:backgroundMark x1="48858" y1="26981" x2="62742" y2="10000"/>
                            <a14:backgroundMark x1="62742" y1="10000" x2="39719" y2="8868"/>
                            <a14:backgroundMark x1="46749" y1="3962" x2="54130" y2="3585"/>
                            <a14:backgroundMark x1="54130" y1="3585" x2="56591" y2="3774"/>
                            <a14:backgroundMark x1="46397" y1="3962" x2="46924" y2="4340"/>
                            <a14:backgroundMark x1="47627" y1="3585" x2="43761" y2="6038"/>
                            <a14:backgroundMark x1="37786" y1="18302" x2="52724" y2="31509"/>
                            <a14:backgroundMark x1="39719" y1="52264" x2="18629" y2="61698"/>
                            <a14:backgroundMark x1="18629" y1="61698" x2="26714" y2="81132"/>
                            <a14:backgroundMark x1="26714" y1="81132" x2="11951" y2="75849"/>
                            <a14:backgroundMark x1="11951" y1="75849" x2="30756" y2="84528"/>
                            <a14:backgroundMark x1="30756" y1="84528" x2="29877" y2="67170"/>
                            <a14:backgroundMark x1="29877" y1="67170" x2="42531" y2="53019"/>
                            <a14:backgroundMark x1="42531" y1="53019" x2="24429" y2="49811"/>
                            <a14:backgroundMark x1="24429" y1="49811" x2="27768" y2="70943"/>
                            <a14:backgroundMark x1="27768" y1="70943" x2="15114" y2="76981"/>
                            <a14:backgroundMark x1="15114" y1="76981" x2="21968" y2="92453"/>
                            <a14:backgroundMark x1="21968" y1="92453" x2="39367" y2="89245"/>
                            <a14:backgroundMark x1="39367" y1="89245" x2="42355" y2="62453"/>
                            <a14:backgroundMark x1="42355" y1="62453" x2="33216" y2="66981"/>
                            <a14:backgroundMark x1="33216" y1="66981" x2="33216" y2="66981"/>
                            <a14:backgroundMark x1="33216" y1="66981" x2="39016" y2="82075"/>
                            <a14:backgroundMark x1="39016" y1="82075" x2="21793" y2="83396"/>
                            <a14:backgroundMark x1="21793" y1="83396" x2="5975" y2="70377"/>
                            <a14:backgroundMark x1="5975" y1="70377" x2="18102" y2="87736"/>
                            <a14:backgroundMark x1="18102" y1="87736" x2="18453" y2="89811"/>
                            <a14:backgroundMark x1="7909" y1="55283" x2="18981" y2="83962"/>
                            <a14:backgroundMark x1="18981" y1="83962" x2="33216" y2="97547"/>
                            <a14:backgroundMark x1="33216" y1="97547" x2="43585" y2="73774"/>
                            <a14:backgroundMark x1="43585" y1="73774" x2="45870" y2="59057"/>
                            <a14:backgroundMark x1="45870" y1="59057" x2="31810" y2="61509"/>
                            <a14:backgroundMark x1="31810" y1="61509" x2="31986" y2="68868"/>
                            <a14:backgroundMark x1="43058" y1="79057" x2="10018" y2="69811"/>
                            <a14:backgroundMark x1="10018" y1="69811" x2="19684" y2="95660"/>
                            <a14:backgroundMark x1="19684" y1="95660" x2="23550" y2="97925"/>
                            <a14:backgroundMark x1="41125" y1="83019" x2="38137" y2="63585"/>
                            <a14:backgroundMark x1="38137" y1="63585" x2="45343" y2="51887"/>
                            <a14:backgroundMark x1="45343" y1="51887" x2="45518" y2="51887"/>
                            <a14:backgroundMark x1="45518" y1="51887" x2="38313" y2="52642"/>
                            <a14:backgroundMark x1="8963" y1="68868" x2="5097" y2="69623"/>
                            <a14:backgroundMark x1="27768" y1="98868" x2="21265" y2="98679"/>
                            <a14:backgroundMark x1="40422" y1="81698" x2="40422" y2="86038"/>
                          </a14:backgroundRemoval>
                        </a14:imgEffect>
                      </a14:imgLayer>
                    </a14:imgProps>
                  </a:ext>
                  <a:ext uri="{28A0092B-C50C-407E-A947-70E740481C1C}">
                    <a14:useLocalDpi xmlns:a14="http://schemas.microsoft.com/office/drawing/2010/main"/>
                  </a:ext>
                </a:extLst>
              </a:blip>
              <a:srcRect l="1848"/>
              <a:stretch/>
            </p:blipFill>
            <p:spPr>
              <a:xfrm>
                <a:off x="-4482484" y="1878318"/>
                <a:ext cx="3546568" cy="3365673"/>
              </a:xfrm>
              <a:prstGeom prst="rect">
                <a:avLst/>
              </a:prstGeom>
            </p:spPr>
          </p:pic>
        </p:grpSp>
      </p:grpSp>
      <p:sp>
        <p:nvSpPr>
          <p:cNvPr id="14" name="正方形/長方形 13">
            <a:extLst>
              <a:ext uri="{FF2B5EF4-FFF2-40B4-BE49-F238E27FC236}">
                <a16:creationId xmlns:a16="http://schemas.microsoft.com/office/drawing/2014/main" id="{11EC3E3B-0822-50A8-06A0-D6B18B4D0CCC}"/>
              </a:ext>
            </a:extLst>
          </p:cNvPr>
          <p:cNvSpPr/>
          <p:nvPr/>
        </p:nvSpPr>
        <p:spPr>
          <a:xfrm>
            <a:off x="5256554" y="563708"/>
            <a:ext cx="3739668" cy="4342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kumimoji="1" lang="ja-JP" altLang="en-US" sz="1600" b="1" spc="50">
                <a:solidFill>
                  <a:srgbClr val="AF1932"/>
                </a:solidFill>
                <a:latin typeface="Yu Gothic UI" panose="020B0500000000000000" pitchFamily="50" charset="-128"/>
                <a:ea typeface="Yu Gothic UI" panose="020B0500000000000000" pitchFamily="50" charset="-128"/>
              </a:rPr>
              <a:t>利用者目線でデザインされた便利・快適な行政サービスのスピーディーな提供の実現</a:t>
            </a:r>
            <a:endParaRPr kumimoji="1" lang="en-GB" altLang="ja-JP" sz="1600" b="1" spc="50">
              <a:solidFill>
                <a:srgbClr val="AF1932"/>
              </a:solidFill>
              <a:latin typeface="Yu Gothic UI" panose="020B0500000000000000" pitchFamily="50" charset="-128"/>
              <a:ea typeface="Yu Gothic UI" panose="020B0500000000000000" pitchFamily="50" charset="-128"/>
            </a:endParaRPr>
          </a:p>
        </p:txBody>
      </p:sp>
      <p:cxnSp>
        <p:nvCxnSpPr>
          <p:cNvPr id="16" name="直線コネクタ 15">
            <a:extLst>
              <a:ext uri="{FF2B5EF4-FFF2-40B4-BE49-F238E27FC236}">
                <a16:creationId xmlns:a16="http://schemas.microsoft.com/office/drawing/2014/main" id="{40E3E289-A6F5-6C96-AF52-5148CFC069CE}"/>
              </a:ext>
            </a:extLst>
          </p:cNvPr>
          <p:cNvCxnSpPr>
            <a:cxnSpLocks/>
          </p:cNvCxnSpPr>
          <p:nvPr/>
        </p:nvCxnSpPr>
        <p:spPr>
          <a:xfrm flipH="1">
            <a:off x="5256554" y="1090441"/>
            <a:ext cx="3634901" cy="0"/>
          </a:xfrm>
          <a:prstGeom prst="line">
            <a:avLst/>
          </a:prstGeom>
          <a:ln w="12700">
            <a:solidFill>
              <a:srgbClr val="AF1932"/>
            </a:solidFill>
            <a:headEnd type="ova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4018B92D-E0AE-8105-23F5-1DD92871CFDD}"/>
              </a:ext>
            </a:extLst>
          </p:cNvPr>
          <p:cNvSpPr/>
          <p:nvPr/>
        </p:nvSpPr>
        <p:spPr>
          <a:xfrm>
            <a:off x="1324361" y="3712029"/>
            <a:ext cx="2460172" cy="2449286"/>
          </a:xfrm>
          <a:prstGeom prst="rect">
            <a:avLst/>
          </a:prstGeom>
          <a:gradFill flip="none" rotWithShape="1">
            <a:gsLst>
              <a:gs pos="26000">
                <a:schemeClr val="accent1">
                  <a:lumMod val="5000"/>
                  <a:lumOff val="95000"/>
                </a:schemeClr>
              </a:gs>
              <a:gs pos="100000">
                <a:schemeClr val="accent1">
                  <a:lumMod val="45000"/>
                  <a:lumOff val="55000"/>
                  <a:alpha val="0"/>
                </a:schemeClr>
              </a:gs>
              <a:gs pos="100000">
                <a:schemeClr val="accent1">
                  <a:lumMod val="45000"/>
                  <a:lumOff val="55000"/>
                </a:schemeClr>
              </a:gs>
              <a:gs pos="65000">
                <a:schemeClr val="bg1"/>
              </a:gs>
              <a:gs pos="19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Picture 6">
            <a:extLst>
              <a:ext uri="{FF2B5EF4-FFF2-40B4-BE49-F238E27FC236}">
                <a16:creationId xmlns:a16="http://schemas.microsoft.com/office/drawing/2014/main" id="{0B52E05E-95AB-9C64-BF5F-044EB063757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403882" y="3755920"/>
            <a:ext cx="2272862" cy="2362199"/>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2">
            <a:extLst>
              <a:ext uri="{FF2B5EF4-FFF2-40B4-BE49-F238E27FC236}">
                <a16:creationId xmlns:a16="http://schemas.microsoft.com/office/drawing/2014/main" id="{0DC2886A-76C5-2CCA-E9DB-A4BE10814BB8}"/>
              </a:ext>
            </a:extLst>
          </p:cNvPr>
          <p:cNvSpPr>
            <a:spLocks noGrp="1"/>
          </p:cNvSpPr>
          <p:nvPr>
            <p:ph type="sldNum" sz="quarter" idx="4"/>
          </p:nvPr>
        </p:nvSpPr>
        <p:spPr>
          <a:xfrm>
            <a:off x="7595919" y="6497847"/>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236778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D882B73-27B8-9F36-4314-33F9AD1549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3240" y="3157245"/>
            <a:ext cx="2352542" cy="2352542"/>
          </a:xfrm>
          <a:prstGeom prst="rect">
            <a:avLst/>
          </a:prstGeom>
        </p:spPr>
      </p:pic>
      <p:pic>
        <p:nvPicPr>
          <p:cNvPr id="4" name="図 3">
            <a:extLst>
              <a:ext uri="{FF2B5EF4-FFF2-40B4-BE49-F238E27FC236}">
                <a16:creationId xmlns:a16="http://schemas.microsoft.com/office/drawing/2014/main" id="{CAA56648-1171-C973-9386-C55203710E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405" y="3161567"/>
            <a:ext cx="2352542" cy="2352542"/>
          </a:xfrm>
          <a:prstGeom prst="rect">
            <a:avLst/>
          </a:prstGeom>
        </p:spPr>
      </p:pic>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デジタルで完結する行政手続き・サービス・</a:t>
            </a:r>
            <a:br>
              <a:rPr kumimoji="1" lang="en-US" altLang="ja-JP"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b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相談の実現</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p>
          </p:txBody>
        </p:sp>
      </p:grpSp>
      <p:sp>
        <p:nvSpPr>
          <p:cNvPr id="92"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2" name="正方形/長方形 11">
            <a:extLst>
              <a:ext uri="{FF2B5EF4-FFF2-40B4-BE49-F238E27FC236}">
                <a16:creationId xmlns:a16="http://schemas.microsoft.com/office/drawing/2014/main" id="{5D9F97CE-34B8-7F21-2518-A05DA8526D2C}"/>
              </a:ext>
            </a:extLst>
          </p:cNvPr>
          <p:cNvSpPr/>
          <p:nvPr/>
        </p:nvSpPr>
        <p:spPr>
          <a:xfrm>
            <a:off x="535700" y="1270800"/>
            <a:ext cx="9009351" cy="715426"/>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様々な申請サービスの活用や業務変革により、市民が行政手続きをオンラインで簡素・簡単に完結できるようにする。あわせて業務やルール等の見直しを行っていく。</a:t>
            </a:r>
            <a:endParaRPr lang="en-US" altLang="ja-JP"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大阪市が保有するデータなど情報連携を活用した申請時の初期情報表示や添付書類の削減など手続きの簡素化や手続不要化に向け検討する。これにより、審査や受付処理の業務負荷軽減及び業務効率化につなげる。</a:t>
            </a:r>
            <a:endParaRPr lang="en-US" altLang="ja-JP"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一人ひとりの市民の状況に適切な制度・手続きを回答する</a:t>
            </a:r>
            <a:r>
              <a:rPr lang="en-US" altLang="ja-JP" sz="1100">
                <a:solidFill>
                  <a:srgbClr val="000000"/>
                </a:solidFill>
                <a:ea typeface="Yu Gothic UI" panose="020B0500000000000000" pitchFamily="50" charset="-128"/>
              </a:rPr>
              <a:t>AI</a:t>
            </a:r>
            <a:r>
              <a:rPr lang="ja-JP" altLang="en-US" sz="1100">
                <a:solidFill>
                  <a:srgbClr val="000000"/>
                </a:solidFill>
                <a:ea typeface="Yu Gothic UI" panose="020B0500000000000000" pitchFamily="50" charset="-128"/>
              </a:rPr>
              <a:t>による申請サポートなどの活用検討を行う​。</a:t>
            </a:r>
            <a:endParaRPr lang="en-US" altLang="ja-JP"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オンライン相談など、行政手続き以外の行政サービスのデジタル化も並行して行うことで、行政サービスのリモート化の実現をめざす。</a:t>
            </a:r>
            <a:endParaRPr lang="ja-JP" altLang="en-US" sz="1100">
              <a:solidFill>
                <a:srgbClr val="000000"/>
              </a:solidFill>
              <a:latin typeface="Yu Gothic UI" panose="020B0500000000000000" pitchFamily="50" charset="-128"/>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a:p>
            <a:pPr marL="0" marR="0" lvl="2" indent="0" algn="l" defTabSz="914400" rtl="0" eaLnBrk="1" fontAlgn="auto" latinLnBrk="0" hangingPunct="1">
              <a:lnSpc>
                <a:spcPts val="1200"/>
              </a:lnSpc>
              <a:spcBef>
                <a:spcPts val="0"/>
              </a:spcBef>
              <a:spcAft>
                <a:spcPts val="600"/>
              </a:spcAft>
              <a:buClrTx/>
              <a:buSzTx/>
              <a:buFontTx/>
              <a:buNone/>
              <a:tabLst>
                <a:tab pos="361950" algn="l"/>
              </a:tabLst>
              <a:defRPr/>
            </a:pPr>
            <a:endParaRPr kumimoji="0" lang="en-US" altLang="ja-JP" sz="1100" b="0" i="0" u="none" strike="noStrike" kern="1200" cap="none" spc="0" normalizeH="0" baseline="0" noProof="0">
              <a:ln>
                <a:noFill/>
              </a:ln>
              <a:solidFill>
                <a:srgbClr val="31333F"/>
              </a:solidFill>
              <a:effectLst/>
              <a:uLnTx/>
              <a:uFillTx/>
              <a:latin typeface="Source Sans Pro" panose="020B0503030403020204" pitchFamily="34" charset="0"/>
              <a:ea typeface="Yu Gothic UI"/>
              <a:cs typeface="+mn-cs"/>
            </a:endParaRPr>
          </a:p>
          <a:p>
            <a:pPr marL="0" marR="0" lvl="2" indent="0" algn="l" defTabSz="914400" rtl="0" eaLnBrk="1" fontAlgn="auto" latinLnBrk="0" hangingPunct="1">
              <a:lnSpc>
                <a:spcPts val="1200"/>
              </a:lnSpc>
              <a:spcBef>
                <a:spcPts val="0"/>
              </a:spcBef>
              <a:spcAft>
                <a:spcPts val="600"/>
              </a:spcAft>
              <a:buClrTx/>
              <a:buSzTx/>
              <a:buFontTx/>
              <a:buNone/>
              <a:tabLst>
                <a:tab pos="361950" algn="l"/>
              </a:tabLst>
              <a:defRPr/>
            </a:pPr>
            <a:endParaRPr kumimoji="0" lang="en-US" altLang="ja-JP" sz="1100" b="0" i="0" u="none" strike="noStrike" kern="0" cap="none" spc="0" normalizeH="0" baseline="0" noProof="0">
              <a:ln>
                <a:noFill/>
              </a:ln>
              <a:solidFill>
                <a:prstClr val="black"/>
              </a:solidFill>
              <a:effectLst/>
              <a:uLnTx/>
              <a:uFillTx/>
              <a:latin typeface="Avenir Next LT Pro"/>
              <a:ea typeface="Yu Gothic UI" panose="020B0500000000000000" pitchFamily="50" charset="-128"/>
              <a:cs typeface="ＭＳ Ｐゴシック" panose="020B0600070205080204" pitchFamily="50" charset="-128"/>
              <a:sym typeface="Helvetica Light"/>
            </a:endParaRPr>
          </a:p>
        </p:txBody>
      </p:sp>
      <p:graphicFrame>
        <p:nvGraphicFramePr>
          <p:cNvPr id="8" name="図表 7">
            <a:extLst>
              <a:ext uri="{FF2B5EF4-FFF2-40B4-BE49-F238E27FC236}">
                <a16:creationId xmlns:a16="http://schemas.microsoft.com/office/drawing/2014/main" id="{4ADE2266-CA81-C05E-4C10-69ACC17F3EF4}"/>
              </a:ext>
            </a:extLst>
          </p:cNvPr>
          <p:cNvGraphicFramePr/>
          <p:nvPr>
            <p:extLst>
              <p:ext uri="{D42A27DB-BD31-4B8C-83A1-F6EECF244321}">
                <p14:modId xmlns:p14="http://schemas.microsoft.com/office/powerpoint/2010/main" val="1761015594"/>
              </p:ext>
            </p:extLst>
          </p:nvPr>
        </p:nvGraphicFramePr>
        <p:xfrm>
          <a:off x="5271687" y="3971433"/>
          <a:ext cx="3271949" cy="2179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直方体 8">
            <a:extLst>
              <a:ext uri="{FF2B5EF4-FFF2-40B4-BE49-F238E27FC236}">
                <a16:creationId xmlns:a16="http://schemas.microsoft.com/office/drawing/2014/main" id="{2697C752-DD7B-7EBE-72BC-BF1039AD8A62}"/>
              </a:ext>
            </a:extLst>
          </p:cNvPr>
          <p:cNvSpPr/>
          <p:nvPr/>
        </p:nvSpPr>
        <p:spPr>
          <a:xfrm>
            <a:off x="5435285" y="3406693"/>
            <a:ext cx="2914388" cy="334033"/>
          </a:xfrm>
          <a:prstGeom prst="cube">
            <a:avLst>
              <a:gd name="adj" fmla="val 9723"/>
            </a:avLst>
          </a:prstGeom>
          <a:solidFill>
            <a:srgbClr val="F19DAB"/>
          </a:solidFill>
          <a:ln>
            <a:noFill/>
          </a:ln>
          <a:scene3d>
            <a:camera prst="orthographicFront">
              <a:rot lat="600000" lon="156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a:solidFill>
                  <a:schemeClr val="bg1"/>
                </a:solidFill>
              </a:rPr>
              <a:t>デジタル３</a:t>
            </a:r>
            <a:r>
              <a:rPr kumimoji="1" lang="ja-JP" altLang="en-US" sz="2100" b="1">
                <a:solidFill>
                  <a:schemeClr val="bg1"/>
                </a:solidFill>
              </a:rPr>
              <a:t>原則</a:t>
            </a:r>
          </a:p>
        </p:txBody>
      </p:sp>
    </p:spTree>
    <p:extLst>
      <p:ext uri="{BB962C8B-B14F-4D97-AF65-F5344CB8AC3E}">
        <p14:creationId xmlns:p14="http://schemas.microsoft.com/office/powerpoint/2010/main" val="757207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行政手続きのオンライン化を推進</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90642"/>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0023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0023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0023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79260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88407"/>
            <a:ext cx="972000" cy="162290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139691"/>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09" y="1288555"/>
            <a:ext cx="4166484" cy="2140445"/>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B05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91734"/>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2937495"/>
            <a:ext cx="1414199" cy="244800"/>
            <a:chOff x="423635" y="6255309"/>
            <a:chExt cx="1414199" cy="1573065"/>
          </a:xfrm>
        </p:grpSpPr>
        <p:sp>
          <p:nvSpPr>
            <p:cNvPr id="59" name="正方形/長方形 58">
              <a:extLst>
                <a:ext uri="{FF2B5EF4-FFF2-40B4-BE49-F238E27FC236}">
                  <a16:creationId xmlns:a16="http://schemas.microsoft.com/office/drawing/2014/main" id="{82DB1EFB-130C-DA87-1717-746C35B62291}"/>
                </a:ext>
              </a:extLst>
            </p:cNvPr>
            <p:cNvSpPr/>
            <p:nvPr/>
          </p:nvSpPr>
          <p:spPr>
            <a:xfrm>
              <a:off x="423635" y="6255309"/>
              <a:ext cx="71162" cy="1573065"/>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06728" y="6406260"/>
              <a:ext cx="1231106" cy="1179799"/>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54400" y="2802069"/>
            <a:ext cx="3416614" cy="294110"/>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2" name="テキスト ボックス 1">
            <a:extLst>
              <a:ext uri="{FF2B5EF4-FFF2-40B4-BE49-F238E27FC236}">
                <a16:creationId xmlns:a16="http://schemas.microsoft.com/office/drawing/2014/main" id="{A532F9AE-4B89-1EDF-308C-2A5AF0CD6004}"/>
              </a:ext>
            </a:extLst>
          </p:cNvPr>
          <p:cNvSpPr txBox="1"/>
          <p:nvPr/>
        </p:nvSpPr>
        <p:spPr>
          <a:xfrm>
            <a:off x="5940000" y="1396441"/>
            <a:ext cx="3672000" cy="595231"/>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0" indent="-171450" algn="just">
              <a:buFont typeface="Arial" panose="020B0604020202020204" pitchFamily="34" charset="0"/>
              <a:buChar char="•"/>
              <a:defRPr/>
            </a:pPr>
            <a:r>
              <a:rPr lang="ja-JP" altLang="en-US" sz="1100">
                <a:solidFill>
                  <a:srgbClr val="000000"/>
                </a:solidFill>
              </a:rPr>
              <a:t>全てのライフステージ（出生、入学、結婚、出産、子育て、介護など）にかかる手続きをオンラインで完結できている</a:t>
            </a:r>
            <a:br>
              <a:rPr lang="en-US" altLang="ja-JP" sz="1100">
                <a:solidFill>
                  <a:srgbClr val="000000"/>
                </a:solidFill>
              </a:rPr>
            </a:br>
            <a:r>
              <a:rPr lang="ja-JP" altLang="en-US" sz="1100">
                <a:solidFill>
                  <a:srgbClr val="000000"/>
                </a:solidFill>
              </a:rPr>
              <a:t>こと。</a:t>
            </a:r>
            <a:endParaRPr lang="en-US" altLang="ja-JP" sz="1100">
              <a:solidFill>
                <a:srgbClr val="000000"/>
              </a:solidFill>
            </a:endParaRPr>
          </a:p>
        </p:txBody>
      </p:sp>
      <p:sp>
        <p:nvSpPr>
          <p:cNvPr id="6" name="テキスト ボックス 5">
            <a:extLst>
              <a:ext uri="{FF2B5EF4-FFF2-40B4-BE49-F238E27FC236}">
                <a16:creationId xmlns:a16="http://schemas.microsoft.com/office/drawing/2014/main" id="{FC93D54F-FAFE-D0FB-38E8-ACBE21F2F0F7}"/>
              </a:ext>
            </a:extLst>
          </p:cNvPr>
          <p:cNvSpPr txBox="1"/>
          <p:nvPr/>
        </p:nvSpPr>
        <p:spPr>
          <a:xfrm>
            <a:off x="6092954" y="2789848"/>
            <a:ext cx="3544117" cy="169277"/>
          </a:xfrm>
          <a:prstGeom prst="rect">
            <a:avLst/>
          </a:prstGeom>
          <a:noFill/>
        </p:spPr>
        <p:txBody>
          <a:bodyPr wrap="square" lIns="0" tIns="0" rIns="0" bIns="0" rtlCol="0" anchor="ctr" anchorCtr="0">
            <a:spAutoFit/>
          </a:bodyPr>
          <a:lstStyle/>
          <a:p>
            <a:pPr marL="228600" marR="0" lvl="0" indent="-228600" algn="l" defTabSz="2286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1" lang="ja-JP" altLang="en-US" sz="1100" b="1">
                <a:ln w="0"/>
                <a:solidFill>
                  <a:srgbClr val="000000"/>
                </a:solidFill>
                <a:latin typeface="Yu Gothic UI" panose="020B0500000000000000" pitchFamily="50" charset="-128"/>
                <a:ea typeface="Yu Gothic UI" panose="020B0500000000000000" pitchFamily="50" charset="-128"/>
              </a:rPr>
              <a:t>オンライン化する手続き数</a:t>
            </a:r>
            <a:endParaRPr kumimoji="1" lang="ja-JP" altLang="en-US" sz="1100" b="1" i="0" u="none" strike="noStrike" kern="1200" cap="none" spc="0" normalizeH="0" baseline="0" noProof="0">
              <a:ln w="0"/>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6" name="テキスト ボックス 25">
            <a:extLst>
              <a:ext uri="{FF2B5EF4-FFF2-40B4-BE49-F238E27FC236}">
                <a16:creationId xmlns:a16="http://schemas.microsoft.com/office/drawing/2014/main" id="{08A78AC0-603E-FFA6-1AD7-135C48D8E599}"/>
              </a:ext>
            </a:extLst>
          </p:cNvPr>
          <p:cNvSpPr txBox="1"/>
          <p:nvPr/>
        </p:nvSpPr>
        <p:spPr>
          <a:xfrm>
            <a:off x="5940000" y="2190191"/>
            <a:ext cx="3672000" cy="497628"/>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0" indent="-171450" algn="just">
              <a:buFont typeface="Arial" panose="020B0604020202020204" pitchFamily="34" charset="0"/>
              <a:buChar char="•"/>
              <a:defRPr/>
            </a:pPr>
            <a:r>
              <a:rPr lang="ja-JP" altLang="en-US" sz="1100">
                <a:solidFill>
                  <a:srgbClr val="000000"/>
                </a:solidFill>
              </a:rPr>
              <a:t>行政手続きのために市民が費やしている時間や費用・</a:t>
            </a:r>
            <a:br>
              <a:rPr lang="en-US" altLang="ja-JP" sz="1100">
                <a:solidFill>
                  <a:srgbClr val="000000"/>
                </a:solidFill>
              </a:rPr>
            </a:br>
            <a:r>
              <a:rPr lang="ja-JP" altLang="en-US" sz="1100">
                <a:solidFill>
                  <a:srgbClr val="000000"/>
                </a:solidFill>
              </a:rPr>
              <a:t>労力を削減すること。</a:t>
            </a:r>
            <a:endParaRPr kumimoji="1" lang="ja-JP" altLang="en-US" sz="11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38" name="正方形/長方形 37">
            <a:extLst>
              <a:ext uri="{FF2B5EF4-FFF2-40B4-BE49-F238E27FC236}">
                <a16:creationId xmlns:a16="http://schemas.microsoft.com/office/drawing/2014/main" id="{021A698B-8045-13D1-E573-69471B3D2C20}"/>
              </a:ext>
            </a:extLst>
          </p:cNvPr>
          <p:cNvSpPr/>
          <p:nvPr/>
        </p:nvSpPr>
        <p:spPr>
          <a:xfrm>
            <a:off x="446400" y="3259334"/>
            <a:ext cx="4212000" cy="1360736"/>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市民の利便性向上のため、申請件数の多い手続きや市民生活に関わる手続きを優先的にオンライン化し、</a:t>
            </a:r>
            <a:r>
              <a:rPr lang="en-US" altLang="ja-JP" sz="1100" b="0" i="0">
                <a:effectLst/>
                <a:latin typeface="Source Sans Pro" panose="020B0503030403020204" pitchFamily="34" charset="0"/>
              </a:rPr>
              <a:t>BPR</a:t>
            </a:r>
            <a:r>
              <a:rPr lang="ja-JP" altLang="en-US" sz="1100" b="0" i="0">
                <a:effectLst/>
                <a:latin typeface="Source Sans Pro" panose="020B0503030403020204" pitchFamily="34" charset="0"/>
              </a:rPr>
              <a:t>を支援している。</a:t>
            </a:r>
            <a:endParaRPr lang="en-US" altLang="ja-JP" sz="1100" b="0" i="0">
              <a:effectLst/>
              <a:latin typeface="Source Sans Pro" panose="020B0503030403020204" pitchFamily="34" charset="0"/>
            </a:endParaRPr>
          </a:p>
          <a:p>
            <a:pPr marL="171450" lvl="2" indent="-171450">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データ連携による申請サポートなど、スムーズに申請ができるツール等の活用を検討している。</a:t>
            </a:r>
            <a:endParaRPr lang="en-US" altLang="ja-JP" sz="1100" b="0" i="0">
              <a:effectLst/>
              <a:latin typeface="Source Sans Pro" panose="020B0503030403020204" pitchFamily="34" charset="0"/>
            </a:endParaRPr>
          </a:p>
          <a:p>
            <a:pPr marL="171450" lvl="2" indent="-171450">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行政サービスのデジタル化に関しては、国の検討状況や先進事例を参考に、本市での活用を検討する。</a:t>
            </a:r>
            <a:endParaRPr lang="ja-JP" altLang="en-US"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sp>
        <p:nvSpPr>
          <p:cNvPr id="13" name="テキスト ボックス 12">
            <a:extLst>
              <a:ext uri="{FF2B5EF4-FFF2-40B4-BE49-F238E27FC236}">
                <a16:creationId xmlns:a16="http://schemas.microsoft.com/office/drawing/2014/main" id="{8CBB7A58-0DC0-11C3-EB8F-75B4776CCE0B}"/>
              </a:ext>
            </a:extLst>
          </p:cNvPr>
          <p:cNvSpPr txBox="1"/>
          <p:nvPr/>
        </p:nvSpPr>
        <p:spPr>
          <a:xfrm>
            <a:off x="4881838" y="5156961"/>
            <a:ext cx="972000" cy="823755"/>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オンライン手続き</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err="1">
                <a:solidFill>
                  <a:srgbClr val="FFFFFF"/>
                </a:solidFill>
                <a:latin typeface="Yu Gothic UI" panose="020B0500000000000000" pitchFamily="50" charset="-128"/>
                <a:ea typeface="Yu Gothic UI" panose="020B0500000000000000" pitchFamily="50" charset="-128"/>
              </a:rPr>
              <a:t>の拡</a:t>
            </a:r>
            <a:r>
              <a:rPr kumimoji="1" lang="ja-JP" altLang="en-US" sz="1000" b="1">
                <a:solidFill>
                  <a:srgbClr val="FFFFFF"/>
                </a:solidFill>
                <a:latin typeface="Yu Gothic UI" panose="020B0500000000000000" pitchFamily="50" charset="-128"/>
                <a:ea typeface="Yu Gothic UI" panose="020B0500000000000000" pitchFamily="50" charset="-128"/>
              </a:rPr>
              <a:t>大</a:t>
            </a:r>
          </a:p>
        </p:txBody>
      </p:sp>
      <p:sp>
        <p:nvSpPr>
          <p:cNvPr id="28" name="ホームベース 30">
            <a:extLst>
              <a:ext uri="{FF2B5EF4-FFF2-40B4-BE49-F238E27FC236}">
                <a16:creationId xmlns:a16="http://schemas.microsoft.com/office/drawing/2014/main" id="{07F920C6-7594-202B-E29E-78A2D01101F3}"/>
              </a:ext>
            </a:extLst>
          </p:cNvPr>
          <p:cNvSpPr/>
          <p:nvPr/>
        </p:nvSpPr>
        <p:spPr>
          <a:xfrm>
            <a:off x="6141837" y="5166487"/>
            <a:ext cx="1008000" cy="42223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オンライン化</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支援</a:t>
            </a:r>
          </a:p>
        </p:txBody>
      </p:sp>
      <p:sp>
        <p:nvSpPr>
          <p:cNvPr id="29" name="ホームベース 30">
            <a:extLst>
              <a:ext uri="{FF2B5EF4-FFF2-40B4-BE49-F238E27FC236}">
                <a16:creationId xmlns:a16="http://schemas.microsoft.com/office/drawing/2014/main" id="{5E372130-F9A3-8A6A-2282-7C165531EC15}"/>
              </a:ext>
            </a:extLst>
          </p:cNvPr>
          <p:cNvSpPr/>
          <p:nvPr/>
        </p:nvSpPr>
        <p:spPr>
          <a:xfrm>
            <a:off x="7185838" y="5166487"/>
            <a:ext cx="1008000" cy="42223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オンライン化</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支援</a:t>
            </a:r>
          </a:p>
        </p:txBody>
      </p:sp>
      <p:sp>
        <p:nvSpPr>
          <p:cNvPr id="37" name="ホームベース 30">
            <a:extLst>
              <a:ext uri="{FF2B5EF4-FFF2-40B4-BE49-F238E27FC236}">
                <a16:creationId xmlns:a16="http://schemas.microsoft.com/office/drawing/2014/main" id="{46EEDADD-1233-FECB-2BFC-466454B65D7F}"/>
              </a:ext>
            </a:extLst>
          </p:cNvPr>
          <p:cNvSpPr/>
          <p:nvPr/>
        </p:nvSpPr>
        <p:spPr>
          <a:xfrm>
            <a:off x="8229838" y="5166487"/>
            <a:ext cx="1008000" cy="42223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オンライン化</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支援</a:t>
            </a:r>
            <a:r>
              <a:rPr kumimoji="1" lang="en-US" altLang="ja-JP" sz="900">
                <a:solidFill>
                  <a:srgbClr val="000000"/>
                </a:solidFill>
                <a:latin typeface="Yu Gothic UI" panose="020B0500000000000000" pitchFamily="50" charset="-128"/>
                <a:ea typeface="Yu Gothic UI" panose="020B0500000000000000" pitchFamily="50" charset="-128"/>
              </a:rPr>
              <a:t>※</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39" name="ホームベース 30">
            <a:extLst>
              <a:ext uri="{FF2B5EF4-FFF2-40B4-BE49-F238E27FC236}">
                <a16:creationId xmlns:a16="http://schemas.microsoft.com/office/drawing/2014/main" id="{834F6E29-956A-0148-405B-9EBAC4FFB86A}"/>
              </a:ext>
            </a:extLst>
          </p:cNvPr>
          <p:cNvSpPr/>
          <p:nvPr/>
        </p:nvSpPr>
        <p:spPr>
          <a:xfrm>
            <a:off x="6141837" y="5694151"/>
            <a:ext cx="3096000" cy="26751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オンライン相談の拡充</a:t>
            </a:r>
          </a:p>
        </p:txBody>
      </p:sp>
      <p:sp>
        <p:nvSpPr>
          <p:cNvPr id="40" name="テキスト ボックス 39">
            <a:extLst>
              <a:ext uri="{FF2B5EF4-FFF2-40B4-BE49-F238E27FC236}">
                <a16:creationId xmlns:a16="http://schemas.microsoft.com/office/drawing/2014/main" id="{4C10E27A-B55A-3570-148D-8F37F3C23F95}"/>
              </a:ext>
            </a:extLst>
          </p:cNvPr>
          <p:cNvSpPr txBox="1"/>
          <p:nvPr/>
        </p:nvSpPr>
        <p:spPr>
          <a:xfrm>
            <a:off x="4881838" y="6056255"/>
            <a:ext cx="972000" cy="432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申請サポート</a:t>
            </a:r>
          </a:p>
        </p:txBody>
      </p:sp>
      <p:sp>
        <p:nvSpPr>
          <p:cNvPr id="41" name="ホームベース 30">
            <a:extLst>
              <a:ext uri="{FF2B5EF4-FFF2-40B4-BE49-F238E27FC236}">
                <a16:creationId xmlns:a16="http://schemas.microsoft.com/office/drawing/2014/main" id="{7ABDC550-AFFF-7498-9767-A7073926DB95}"/>
              </a:ext>
            </a:extLst>
          </p:cNvPr>
          <p:cNvSpPr/>
          <p:nvPr/>
        </p:nvSpPr>
        <p:spPr>
          <a:xfrm>
            <a:off x="6141837" y="6134099"/>
            <a:ext cx="3095999" cy="26751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ツールの検討</a:t>
            </a:r>
          </a:p>
        </p:txBody>
      </p:sp>
      <p:graphicFrame>
        <p:nvGraphicFramePr>
          <p:cNvPr id="45" name="表 16">
            <a:extLst>
              <a:ext uri="{FF2B5EF4-FFF2-40B4-BE49-F238E27FC236}">
                <a16:creationId xmlns:a16="http://schemas.microsoft.com/office/drawing/2014/main" id="{196F2048-A5C7-0F84-D35D-22092DFF6882}"/>
              </a:ext>
            </a:extLst>
          </p:cNvPr>
          <p:cNvGraphicFramePr>
            <a:graphicFrameLocks noGrp="1"/>
          </p:cNvGraphicFramePr>
          <p:nvPr>
            <p:extLst>
              <p:ext uri="{D42A27DB-BD31-4B8C-83A1-F6EECF244321}">
                <p14:modId xmlns:p14="http://schemas.microsoft.com/office/powerpoint/2010/main" val="3529784578"/>
              </p:ext>
            </p:extLst>
          </p:nvPr>
        </p:nvGraphicFramePr>
        <p:xfrm>
          <a:off x="5975013" y="3038030"/>
          <a:ext cx="3780000" cy="877050"/>
        </p:xfrm>
        <a:graphic>
          <a:graphicData uri="http://schemas.openxmlformats.org/drawingml/2006/table">
            <a:tbl>
              <a:tblPr firstRow="1" bandRow="1">
                <a:tableStyleId>{5C22544A-7EE6-4342-B048-85BDC9FD1C3A}</a:tableStyleId>
              </a:tblPr>
              <a:tblGrid>
                <a:gridCol w="756000">
                  <a:extLst>
                    <a:ext uri="{9D8B030D-6E8A-4147-A177-3AD203B41FA5}">
                      <a16:colId xmlns:a16="http://schemas.microsoft.com/office/drawing/2014/main" val="1331424037"/>
                    </a:ext>
                  </a:extLst>
                </a:gridCol>
                <a:gridCol w="756000">
                  <a:extLst>
                    <a:ext uri="{9D8B030D-6E8A-4147-A177-3AD203B41FA5}">
                      <a16:colId xmlns:a16="http://schemas.microsoft.com/office/drawing/2014/main" val="455350541"/>
                    </a:ext>
                  </a:extLst>
                </a:gridCol>
                <a:gridCol w="756000">
                  <a:extLst>
                    <a:ext uri="{9D8B030D-6E8A-4147-A177-3AD203B41FA5}">
                      <a16:colId xmlns:a16="http://schemas.microsoft.com/office/drawing/2014/main" val="273502540"/>
                    </a:ext>
                  </a:extLst>
                </a:gridCol>
                <a:gridCol w="756000">
                  <a:extLst>
                    <a:ext uri="{9D8B030D-6E8A-4147-A177-3AD203B41FA5}">
                      <a16:colId xmlns:a16="http://schemas.microsoft.com/office/drawing/2014/main" val="367388705"/>
                    </a:ext>
                  </a:extLst>
                </a:gridCol>
                <a:gridCol w="756000">
                  <a:extLst>
                    <a:ext uri="{9D8B030D-6E8A-4147-A177-3AD203B41FA5}">
                      <a16:colId xmlns:a16="http://schemas.microsoft.com/office/drawing/2014/main" val="882003976"/>
                    </a:ext>
                  </a:extLst>
                </a:gridCol>
              </a:tblGrid>
              <a:tr h="528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2022</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年度末　</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年度末</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年度末</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年度末</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年度末</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320526">
                <a:tc>
                  <a:txBody>
                    <a:bodyPr/>
                    <a:lstStyle/>
                    <a:p>
                      <a:pPr algn="ctr"/>
                      <a:r>
                        <a:rPr kumimoji="1" lang="en-US" altLang="ja-JP" sz="900">
                          <a:latin typeface="Yu Gothic UI" panose="020B0500000000000000" pitchFamily="50" charset="-128"/>
                          <a:ea typeface="Yu Gothic UI" panose="020B0500000000000000" pitchFamily="50" charset="-128"/>
                        </a:rPr>
                        <a:t>700</a:t>
                      </a:r>
                    </a:p>
                    <a:p>
                      <a:pPr algn="ctr"/>
                      <a:r>
                        <a:rPr kumimoji="1" lang="ja-JP" altLang="en-US" sz="900">
                          <a:latin typeface="Yu Gothic UI" panose="020B0500000000000000" pitchFamily="50" charset="-128"/>
                          <a:ea typeface="Yu Gothic UI" panose="020B0500000000000000" pitchFamily="50" charset="-128"/>
                        </a:rPr>
                        <a:t>手続き</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1,000</a:t>
                      </a:r>
                      <a:br>
                        <a:rPr kumimoji="1" lang="en-US" altLang="ja-JP" sz="900">
                          <a:latin typeface="Yu Gothic UI" panose="020B0500000000000000" pitchFamily="50" charset="-128"/>
                          <a:ea typeface="Yu Gothic UI" panose="020B0500000000000000" pitchFamily="50" charset="-128"/>
                        </a:rPr>
                      </a:br>
                      <a:r>
                        <a:rPr kumimoji="1" lang="ja-JP" altLang="en-US" sz="900">
                          <a:latin typeface="Yu Gothic UI" panose="020B0500000000000000" pitchFamily="50" charset="-128"/>
                          <a:ea typeface="Yu Gothic UI" panose="020B0500000000000000" pitchFamily="50" charset="-128"/>
                        </a:rPr>
                        <a:t>手続き</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1,300</a:t>
                      </a:r>
                      <a:br>
                        <a:rPr kumimoji="1" lang="en-US" altLang="ja-JP" sz="900">
                          <a:latin typeface="Yu Gothic UI" panose="020B0500000000000000" pitchFamily="50" charset="-128"/>
                          <a:ea typeface="Yu Gothic UI" panose="020B0500000000000000" pitchFamily="50" charset="-128"/>
                        </a:rPr>
                      </a:br>
                      <a:r>
                        <a:rPr kumimoji="1" lang="ja-JP" altLang="en-US" sz="900">
                          <a:latin typeface="Yu Gothic UI" panose="020B0500000000000000" pitchFamily="50" charset="-128"/>
                          <a:ea typeface="Yu Gothic UI" panose="020B0500000000000000" pitchFamily="50" charset="-128"/>
                        </a:rPr>
                        <a:t>手続き</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2,000</a:t>
                      </a:r>
                      <a:br>
                        <a:rPr kumimoji="1" lang="en-US" altLang="ja-JP" sz="900">
                          <a:latin typeface="Yu Gothic UI" panose="020B0500000000000000" pitchFamily="50" charset="-128"/>
                          <a:ea typeface="Yu Gothic UI" panose="020B0500000000000000" pitchFamily="50" charset="-128"/>
                        </a:rPr>
                      </a:br>
                      <a:r>
                        <a:rPr kumimoji="1" lang="ja-JP" altLang="en-US" sz="900">
                          <a:latin typeface="Yu Gothic UI" panose="020B0500000000000000" pitchFamily="50" charset="-128"/>
                          <a:ea typeface="Yu Gothic UI" panose="020B0500000000000000" pitchFamily="50" charset="-128"/>
                        </a:rPr>
                        <a:t>手続き</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Yu Gothic UI" panose="020B0500000000000000" pitchFamily="50" charset="-128"/>
                          <a:ea typeface="Yu Gothic UI" panose="020B0500000000000000" pitchFamily="50" charset="-128"/>
                        </a:rPr>
                        <a:t>2,000※</a:t>
                      </a:r>
                      <a:br>
                        <a:rPr kumimoji="1" lang="en-US" altLang="ja-JP" sz="900" dirty="0">
                          <a:latin typeface="Yu Gothic UI" panose="020B0500000000000000" pitchFamily="50" charset="-128"/>
                          <a:ea typeface="Yu Gothic UI" panose="020B0500000000000000" pitchFamily="50" charset="-128"/>
                        </a:rPr>
                      </a:br>
                      <a:r>
                        <a:rPr kumimoji="1" lang="ja-JP" altLang="en-US" sz="900" dirty="0">
                          <a:latin typeface="Yu Gothic UI" panose="020B0500000000000000" pitchFamily="50" charset="-128"/>
                          <a:ea typeface="Yu Gothic UI" panose="020B0500000000000000" pitchFamily="50" charset="-128"/>
                        </a:rPr>
                        <a:t>手続き</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46" name="テキスト ボックス 45">
            <a:extLst>
              <a:ext uri="{FF2B5EF4-FFF2-40B4-BE49-F238E27FC236}">
                <a16:creationId xmlns:a16="http://schemas.microsoft.com/office/drawing/2014/main" id="{5953F7CD-0737-CDEC-1898-56F4D6CFB636}"/>
              </a:ext>
            </a:extLst>
          </p:cNvPr>
          <p:cNvSpPr txBox="1"/>
          <p:nvPr/>
        </p:nvSpPr>
        <p:spPr>
          <a:xfrm>
            <a:off x="5962196" y="3846645"/>
            <a:ext cx="3780000" cy="68720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r>
              <a:rPr lang="en-US" altLang="ja-JP" sz="900">
                <a:ea typeface="Yu Gothic UI" panose="020B0500000000000000" pitchFamily="50" charset="-128"/>
              </a:rPr>
              <a:t>※</a:t>
            </a:r>
            <a:r>
              <a:rPr lang="ja-JP" altLang="en-US" sz="900">
                <a:ea typeface="Yu Gothic UI" panose="020B0500000000000000" pitchFamily="50" charset="-128"/>
              </a:rPr>
              <a:t>全体で約</a:t>
            </a:r>
            <a:r>
              <a:rPr lang="en-US" altLang="ja-JP" sz="900">
                <a:ea typeface="Yu Gothic UI" panose="020B0500000000000000" pitchFamily="50" charset="-128"/>
              </a:rPr>
              <a:t>3,000</a:t>
            </a:r>
            <a:r>
              <a:rPr lang="ja-JP" altLang="en-US" sz="900">
                <a:ea typeface="Yu Gothic UI" panose="020B0500000000000000" pitchFamily="50" charset="-128"/>
              </a:rPr>
              <a:t>手続きのうち、法律の規定などで当初にオンライン化が困難とされた手続き等（約</a:t>
            </a:r>
            <a:r>
              <a:rPr lang="en-US" altLang="ja-JP" sz="900">
                <a:ea typeface="Yu Gothic UI" panose="020B0500000000000000" pitchFamily="50" charset="-128"/>
              </a:rPr>
              <a:t>1,000</a:t>
            </a:r>
            <a:r>
              <a:rPr lang="ja-JP" altLang="en-US" sz="900">
                <a:ea typeface="Yu Gothic UI" panose="020B0500000000000000" pitchFamily="50" charset="-128"/>
              </a:rPr>
              <a:t>）について、アナログ規制への対応状況などを</a:t>
            </a:r>
            <a:br>
              <a:rPr lang="en-US" altLang="ja-JP" sz="900">
                <a:ea typeface="Yu Gothic UI" panose="020B0500000000000000" pitchFamily="50" charset="-128"/>
              </a:rPr>
            </a:br>
            <a:r>
              <a:rPr lang="ja-JP" altLang="en-US" sz="900">
                <a:ea typeface="Yu Gothic UI" panose="020B0500000000000000" pitchFamily="50" charset="-128"/>
              </a:rPr>
              <a:t>見極めて改めてオンライン化支援を実施予定</a:t>
            </a:r>
            <a:endParaRPr lang="en-US" altLang="ja-JP" sz="900">
              <a:ea typeface="Yu Gothic UI" panose="020B0500000000000000" pitchFamily="50" charset="-128"/>
            </a:endParaRPr>
          </a:p>
        </p:txBody>
      </p:sp>
      <p:pic>
        <p:nvPicPr>
          <p:cNvPr id="50" name="図 49">
            <a:extLst>
              <a:ext uri="{FF2B5EF4-FFF2-40B4-BE49-F238E27FC236}">
                <a16:creationId xmlns:a16="http://schemas.microsoft.com/office/drawing/2014/main" id="{6A75C8A3-3CF2-DBA7-0200-B22DF716C7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5109" y="4738110"/>
            <a:ext cx="2832654" cy="1654342"/>
          </a:xfrm>
          <a:prstGeom prst="rect">
            <a:avLst/>
          </a:prstGeom>
          <a:ln w="3175">
            <a:solidFill>
              <a:schemeClr val="tx1"/>
            </a:solidFill>
          </a:ln>
        </p:spPr>
      </p:pic>
      <p:sp>
        <p:nvSpPr>
          <p:cNvPr id="5" name="正方形/長方形 4">
            <a:extLst>
              <a:ext uri="{FF2B5EF4-FFF2-40B4-BE49-F238E27FC236}">
                <a16:creationId xmlns:a16="http://schemas.microsoft.com/office/drawing/2014/main" id="{3A10F2AB-88D9-BE15-D211-4DE87088E78A}"/>
              </a:ext>
            </a:extLst>
          </p:cNvPr>
          <p:cNvSpPr/>
          <p:nvPr/>
        </p:nvSpPr>
        <p:spPr>
          <a:xfrm>
            <a:off x="445009" y="1270800"/>
            <a:ext cx="4212000" cy="1485436"/>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様々な申請サービスの活用や業務変革により、市民が行政手続きをオンラインで簡素・簡単に完結できるようにする。あわせて業務やルール等の見直しを行っていく。</a:t>
            </a:r>
            <a:endParaRPr lang="en-US" altLang="ja-JP" sz="1100">
              <a:solidFill>
                <a:srgbClr val="000000"/>
              </a:solidFill>
              <a:ea typeface="Yu Gothic UI" panose="020B0500000000000000" pitchFamily="50" charset="-128"/>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特に申請件数の多い手続きや、市民生活に関わる手続きから優先的に取り組む。これにより、行政手続きに市民や事業者が費やしている時間や費用・労力を削減し、市民の利便性向上や事務負荷軽減が期待できる​。​</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sp>
        <p:nvSpPr>
          <p:cNvPr id="3" name="正方形/長方形 15">
            <a:extLst>
              <a:ext uri="{FF2B5EF4-FFF2-40B4-BE49-F238E27FC236}">
                <a16:creationId xmlns:a16="http://schemas.microsoft.com/office/drawing/2014/main" id="{4C9A2DAF-C840-68DC-FAC9-664459BC6A54}"/>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graphicFrame>
        <p:nvGraphicFramePr>
          <p:cNvPr id="12" name="表 11">
            <a:extLst>
              <a:ext uri="{FF2B5EF4-FFF2-40B4-BE49-F238E27FC236}">
                <a16:creationId xmlns:a16="http://schemas.microsoft.com/office/drawing/2014/main" id="{8C0533A9-75C9-E833-BA0B-2E7937857C19}"/>
              </a:ext>
            </a:extLst>
          </p:cNvPr>
          <p:cNvGraphicFramePr>
            <a:graphicFrameLocks noGrp="1"/>
          </p:cNvGraphicFramePr>
          <p:nvPr>
            <p:extLst>
              <p:ext uri="{D42A27DB-BD31-4B8C-83A1-F6EECF244321}">
                <p14:modId xmlns:p14="http://schemas.microsoft.com/office/powerpoint/2010/main" val="815968548"/>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 name="スライド番号プレースホルダー 2">
            <a:extLst>
              <a:ext uri="{FF2B5EF4-FFF2-40B4-BE49-F238E27FC236}">
                <a16:creationId xmlns:a16="http://schemas.microsoft.com/office/drawing/2014/main" id="{71767305-DC97-A548-5330-AE6C48F6365E}"/>
              </a:ext>
            </a:extLst>
          </p:cNvPr>
          <p:cNvSpPr>
            <a:spLocks noGrp="1"/>
          </p:cNvSpPr>
          <p:nvPr>
            <p:ph type="sldNum" sz="quarter" idx="4"/>
          </p:nvPr>
        </p:nvSpPr>
        <p:spPr>
          <a:xfrm>
            <a:off x="7595919" y="6497847"/>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883180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10" y="135284"/>
            <a:ext cx="4436828" cy="615553"/>
          </a:xfrm>
          <a:prstGeom prst="rect">
            <a:avLst/>
          </a:prstGeom>
          <a:noFill/>
        </p:spPr>
        <p:txBody>
          <a:bodyPr wrap="square" lIns="0" tIns="0" rIns="0" b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コミュニケーションツール活用で</a:t>
            </a:r>
            <a:endParaRPr lang="en-US" altLang="ja-JP" sz="2000" b="1">
              <a:solidFill>
                <a:srgbClr val="AF1932"/>
              </a:solidFill>
              <a:ea typeface="Yu Gothic UI" panose="020B0500000000000000" pitchFamily="50" charset="-128"/>
            </a:endParaRPr>
          </a:p>
          <a:p>
            <a:pPr lvl="0" fontAlgn="base">
              <a:spcBef>
                <a:spcPct val="0"/>
              </a:spcBef>
              <a:spcAft>
                <a:spcPct val="0"/>
              </a:spcAft>
              <a:defRPr/>
            </a:pPr>
            <a:r>
              <a:rPr lang="ja-JP" altLang="en-US" sz="2000" b="1">
                <a:solidFill>
                  <a:srgbClr val="AF1932"/>
                </a:solidFill>
                <a:ea typeface="Yu Gothic UI" panose="020B0500000000000000" pitchFamily="50" charset="-128"/>
              </a:rPr>
              <a:t>園児の安全確保と保護者の利便性を向上</a:t>
            </a:r>
            <a:endParaRPr lang="en-US" altLang="ja-JP" sz="2000" b="1">
              <a:solidFill>
                <a:srgbClr val="AF1932"/>
              </a:solidFill>
              <a:ea typeface="Yu Gothic UI" panose="020B0500000000000000" pitchFamily="50" charset="-128"/>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61578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948970"/>
            <a:ext cx="972000" cy="163842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58924" y="1971531"/>
            <a:ext cx="972000" cy="93871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186999"/>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52529" y="1340363"/>
            <a:ext cx="3600000" cy="430887"/>
          </a:xfrm>
          <a:prstGeom prst="rect">
            <a:avLst/>
          </a:prstGeom>
          <a:noFill/>
          <a:ln>
            <a:noFill/>
          </a:ln>
        </p:spPr>
        <p:txBody>
          <a:bodyPr wrap="square" lIns="144000" rIns="0" anchor="t" anchorCtr="0">
            <a:sp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大阪市立幼稚園を利用する保護者の利便性が向上し、</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園児の安全が確保された状態であること。</a:t>
            </a:r>
            <a:endParaRPr lang="en-US" altLang="ja-JP" sz="1100" b="1">
              <a:solidFill>
                <a:srgbClr val="000000"/>
              </a:solidFill>
              <a:ea typeface="Yu Gothic UI" panose="020B0500000000000000" pitchFamily="50" charset="-128"/>
            </a:endParaRPr>
          </a:p>
        </p:txBody>
      </p:sp>
      <p:sp>
        <p:nvSpPr>
          <p:cNvPr id="18" name="正方形/長方形 17">
            <a:extLst>
              <a:ext uri="{FF2B5EF4-FFF2-40B4-BE49-F238E27FC236}">
                <a16:creationId xmlns:a16="http://schemas.microsoft.com/office/drawing/2014/main" id="{704C4EC5-5161-4A71-7FCC-F5108C8D3FB1}"/>
              </a:ext>
            </a:extLst>
          </p:cNvPr>
          <p:cNvSpPr/>
          <p:nvPr/>
        </p:nvSpPr>
        <p:spPr>
          <a:xfrm>
            <a:off x="7164000" y="505019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9" name="正方形/長方形 18">
            <a:extLst>
              <a:ext uri="{FF2B5EF4-FFF2-40B4-BE49-F238E27FC236}">
                <a16:creationId xmlns:a16="http://schemas.microsoft.com/office/drawing/2014/main" id="{AE15161C-3211-892B-9DAC-DBCCA4DD213F}"/>
              </a:ext>
            </a:extLst>
          </p:cNvPr>
          <p:cNvSpPr/>
          <p:nvPr/>
        </p:nvSpPr>
        <p:spPr>
          <a:xfrm>
            <a:off x="6120000" y="505019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1" name="正方形/長方形 20">
            <a:extLst>
              <a:ext uri="{FF2B5EF4-FFF2-40B4-BE49-F238E27FC236}">
                <a16:creationId xmlns:a16="http://schemas.microsoft.com/office/drawing/2014/main" id="{47B5FB51-4FE4-B6E9-B7F8-887C5B7CDACB}"/>
              </a:ext>
            </a:extLst>
          </p:cNvPr>
          <p:cNvSpPr/>
          <p:nvPr/>
        </p:nvSpPr>
        <p:spPr>
          <a:xfrm>
            <a:off x="8208000" y="5050193"/>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6" name="テキスト ボックス 25">
            <a:extLst>
              <a:ext uri="{FF2B5EF4-FFF2-40B4-BE49-F238E27FC236}">
                <a16:creationId xmlns:a16="http://schemas.microsoft.com/office/drawing/2014/main" id="{E10EC868-8F91-3A9F-7BC5-78D6F2BA3E15}"/>
              </a:ext>
            </a:extLst>
          </p:cNvPr>
          <p:cNvSpPr txBox="1"/>
          <p:nvPr/>
        </p:nvSpPr>
        <p:spPr>
          <a:xfrm>
            <a:off x="4860000" y="5365063"/>
            <a:ext cx="972000" cy="54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次期サービス</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導入</a:t>
            </a:r>
          </a:p>
        </p:txBody>
      </p:sp>
      <p:sp>
        <p:nvSpPr>
          <p:cNvPr id="28" name="ホームベース 30">
            <a:extLst>
              <a:ext uri="{FF2B5EF4-FFF2-40B4-BE49-F238E27FC236}">
                <a16:creationId xmlns:a16="http://schemas.microsoft.com/office/drawing/2014/main" id="{4924E093-9DF3-A72C-EF12-D8F69D798936}"/>
              </a:ext>
            </a:extLst>
          </p:cNvPr>
          <p:cNvSpPr/>
          <p:nvPr/>
        </p:nvSpPr>
        <p:spPr>
          <a:xfrm>
            <a:off x="6120001" y="5365063"/>
            <a:ext cx="503999"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700">
                <a:solidFill>
                  <a:srgbClr val="000000"/>
                </a:solidFill>
                <a:latin typeface="+mn-ea"/>
              </a:rPr>
              <a:t>調達</a:t>
            </a:r>
            <a:endParaRPr kumimoji="1" lang="en-US" altLang="ja-JP" sz="700">
              <a:solidFill>
                <a:srgbClr val="000000"/>
              </a:solidFill>
              <a:latin typeface="+mn-ea"/>
            </a:endParaRPr>
          </a:p>
          <a:p>
            <a:pPr algn="ctr" fontAlgn="base">
              <a:spcAft>
                <a:spcPct val="0"/>
              </a:spcAft>
              <a:defRPr/>
            </a:pPr>
            <a:r>
              <a:rPr kumimoji="1" lang="ja-JP" altLang="en-US" sz="700">
                <a:solidFill>
                  <a:srgbClr val="000000"/>
                </a:solidFill>
                <a:latin typeface="+mn-ea"/>
              </a:rPr>
              <a:t>研修等</a:t>
            </a:r>
          </a:p>
        </p:txBody>
      </p:sp>
      <p:sp>
        <p:nvSpPr>
          <p:cNvPr id="29" name="テキスト ボックス 28">
            <a:extLst>
              <a:ext uri="{FF2B5EF4-FFF2-40B4-BE49-F238E27FC236}">
                <a16:creationId xmlns:a16="http://schemas.microsoft.com/office/drawing/2014/main" id="{BDBB49D7-ABC5-DE67-91B5-B3783984FDBD}"/>
              </a:ext>
            </a:extLst>
          </p:cNvPr>
          <p:cNvSpPr txBox="1"/>
          <p:nvPr/>
        </p:nvSpPr>
        <p:spPr>
          <a:xfrm>
            <a:off x="4860000" y="5970678"/>
            <a:ext cx="972000" cy="54000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他施設との連携</a:t>
            </a:r>
          </a:p>
        </p:txBody>
      </p:sp>
      <p:sp>
        <p:nvSpPr>
          <p:cNvPr id="37" name="ホームベース 30">
            <a:extLst>
              <a:ext uri="{FF2B5EF4-FFF2-40B4-BE49-F238E27FC236}">
                <a16:creationId xmlns:a16="http://schemas.microsoft.com/office/drawing/2014/main" id="{06B5BD25-DF2F-724A-D1DA-16F727E21DC9}"/>
              </a:ext>
            </a:extLst>
          </p:cNvPr>
          <p:cNvSpPr/>
          <p:nvPr/>
        </p:nvSpPr>
        <p:spPr>
          <a:xfrm>
            <a:off x="6847840" y="6015678"/>
            <a:ext cx="2368285" cy="450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mn-ea"/>
              </a:rPr>
              <a:t>市立保育所等との連携検討</a:t>
            </a:r>
          </a:p>
        </p:txBody>
      </p:sp>
      <p:sp>
        <p:nvSpPr>
          <p:cNvPr id="40" name="ホームベース 30">
            <a:extLst>
              <a:ext uri="{FF2B5EF4-FFF2-40B4-BE49-F238E27FC236}">
                <a16:creationId xmlns:a16="http://schemas.microsoft.com/office/drawing/2014/main" id="{EC584B73-794B-4773-C834-29815773D561}"/>
              </a:ext>
            </a:extLst>
          </p:cNvPr>
          <p:cNvSpPr/>
          <p:nvPr/>
        </p:nvSpPr>
        <p:spPr>
          <a:xfrm>
            <a:off x="6624000" y="5653063"/>
            <a:ext cx="2592124" cy="25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fontAlgn="base">
              <a:spcAft>
                <a:spcPct val="0"/>
              </a:spcAft>
              <a:defRPr/>
            </a:pPr>
            <a:r>
              <a:rPr kumimoji="1" lang="ja-JP" altLang="en-US" sz="900">
                <a:solidFill>
                  <a:srgbClr val="000000"/>
                </a:solidFill>
                <a:latin typeface="+mn-ea"/>
              </a:rPr>
              <a:t>サービス利用開始</a:t>
            </a:r>
          </a:p>
        </p:txBody>
      </p:sp>
      <p:sp>
        <p:nvSpPr>
          <p:cNvPr id="8" name="テキスト ボックス 7">
            <a:extLst>
              <a:ext uri="{FF2B5EF4-FFF2-40B4-BE49-F238E27FC236}">
                <a16:creationId xmlns:a16="http://schemas.microsoft.com/office/drawing/2014/main" id="{8C7F989B-9265-914D-6E18-8E908E34F82C}"/>
              </a:ext>
            </a:extLst>
          </p:cNvPr>
          <p:cNvSpPr txBox="1"/>
          <p:nvPr/>
        </p:nvSpPr>
        <p:spPr>
          <a:xfrm>
            <a:off x="5952529" y="1971531"/>
            <a:ext cx="3508461" cy="769441"/>
          </a:xfrm>
          <a:prstGeom prst="rect">
            <a:avLst/>
          </a:prstGeom>
          <a:noFill/>
          <a:ln>
            <a:noFill/>
          </a:ln>
        </p:spPr>
        <p:txBody>
          <a:bodyPr wrap="square" lIns="144000" rIns="0" anchor="t">
            <a:sp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buFont typeface="Arial" panose="020B0604020202020204" pitchFamily="34" charset="0"/>
              <a:buChar char="•"/>
              <a:tabLst>
                <a:tab pos="361950" algn="l"/>
              </a:tabLst>
              <a:defRPr/>
            </a:pPr>
            <a:r>
              <a:rPr lang="ja-JP" altLang="en-US" sz="1100" b="1">
                <a:ea typeface="Yu Gothic UI" panose="020B0500000000000000" pitchFamily="50" charset="-128"/>
              </a:rPr>
              <a:t>市立幼稚園を利用する保護者と幼稚園がともに負担なくスムーズに連絡でき、双方に利便性向上が図られている</a:t>
            </a:r>
            <a:br>
              <a:rPr lang="en-US" altLang="ja-JP" sz="1100" b="1">
                <a:ea typeface="Yu Gothic UI" panose="020B0500000000000000" pitchFamily="50" charset="-128"/>
              </a:rPr>
            </a:br>
            <a:r>
              <a:rPr lang="ja-JP" altLang="en-US" sz="1100" b="1">
                <a:ea typeface="Yu Gothic UI" panose="020B0500000000000000" pitchFamily="50" charset="-128"/>
              </a:rPr>
              <a:t>状態であること。</a:t>
            </a:r>
            <a:endParaRPr lang="en-US" altLang="ja-JP" sz="1100" b="1">
              <a:ea typeface="Yu Gothic UI" panose="020B0500000000000000" pitchFamily="50" charset="-128"/>
            </a:endParaRPr>
          </a:p>
          <a:p>
            <a:pPr marL="171450" lvl="2" indent="-171450" algn="just">
              <a:buFont typeface="Arial" panose="020B0604020202020204" pitchFamily="34" charset="0"/>
              <a:buChar char="•"/>
              <a:tabLst>
                <a:tab pos="361950" algn="l"/>
              </a:tabLst>
              <a:defRPr/>
            </a:pPr>
            <a:r>
              <a:rPr lang="ja-JP" altLang="en-US" sz="1100" b="1">
                <a:ea typeface="Yu Gothic UI" panose="020B0500000000000000" pitchFamily="50" charset="-128"/>
              </a:rPr>
              <a:t>業務が効率化され、園児への教育に注力できていること。</a:t>
            </a:r>
            <a:endParaRPr lang="en-US" altLang="ja-JP" sz="1100" b="1">
              <a:ea typeface="Yu Gothic UI" panose="020B0500000000000000" pitchFamily="50" charset="-128"/>
            </a:endParaRPr>
          </a:p>
        </p:txBody>
      </p:sp>
      <p:grpSp>
        <p:nvGrpSpPr>
          <p:cNvPr id="10" name="グループ化 9">
            <a:extLst>
              <a:ext uri="{FF2B5EF4-FFF2-40B4-BE49-F238E27FC236}">
                <a16:creationId xmlns:a16="http://schemas.microsoft.com/office/drawing/2014/main" id="{C59BA7CC-02B5-5C88-82D4-BF268C6C857B}"/>
              </a:ext>
            </a:extLst>
          </p:cNvPr>
          <p:cNvGrpSpPr/>
          <p:nvPr/>
        </p:nvGrpSpPr>
        <p:grpSpPr>
          <a:xfrm>
            <a:off x="4881838" y="4797000"/>
            <a:ext cx="1157494" cy="243520"/>
            <a:chOff x="528309" y="7695403"/>
            <a:chExt cx="1157494" cy="243520"/>
          </a:xfrm>
        </p:grpSpPr>
        <p:sp>
          <p:nvSpPr>
            <p:cNvPr id="14" name="正方形/長方形 13">
              <a:extLst>
                <a:ext uri="{FF2B5EF4-FFF2-40B4-BE49-F238E27FC236}">
                  <a16:creationId xmlns:a16="http://schemas.microsoft.com/office/drawing/2014/main" id="{B1A09485-0F3C-FB69-ACA6-AC6CDC55F934}"/>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4B728305-E161-7FD5-B66F-1BF7A46D7DAA}"/>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pic>
        <p:nvPicPr>
          <p:cNvPr id="16" name="図 15">
            <a:extLst>
              <a:ext uri="{FF2B5EF4-FFF2-40B4-BE49-F238E27FC236}">
                <a16:creationId xmlns:a16="http://schemas.microsoft.com/office/drawing/2014/main" id="{3C801AEA-1933-9153-886C-33D4347068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4262" y="5346593"/>
            <a:ext cx="864000" cy="1200744"/>
          </a:xfrm>
          <a:prstGeom prst="rect">
            <a:avLst/>
          </a:prstGeom>
        </p:spPr>
      </p:pic>
      <p:pic>
        <p:nvPicPr>
          <p:cNvPr id="20" name="図 19">
            <a:extLst>
              <a:ext uri="{FF2B5EF4-FFF2-40B4-BE49-F238E27FC236}">
                <a16:creationId xmlns:a16="http://schemas.microsoft.com/office/drawing/2014/main" id="{F3430D29-33E8-4FEA-3DD2-3F9EC24C7A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80579" y="5304468"/>
            <a:ext cx="900000" cy="1238500"/>
          </a:xfrm>
          <a:prstGeom prst="rect">
            <a:avLst/>
          </a:prstGeom>
        </p:spPr>
      </p:pic>
      <p:pic>
        <p:nvPicPr>
          <p:cNvPr id="31" name="図 30">
            <a:extLst>
              <a:ext uri="{FF2B5EF4-FFF2-40B4-BE49-F238E27FC236}">
                <a16:creationId xmlns:a16="http://schemas.microsoft.com/office/drawing/2014/main" id="{FD03D1AF-D8A4-0126-F517-1709C82AAC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507" y="4519531"/>
            <a:ext cx="456513" cy="616984"/>
          </a:xfrm>
          <a:prstGeom prst="rect">
            <a:avLst/>
          </a:prstGeom>
        </p:spPr>
      </p:pic>
      <p:pic>
        <p:nvPicPr>
          <p:cNvPr id="39" name="図 38">
            <a:extLst>
              <a:ext uri="{FF2B5EF4-FFF2-40B4-BE49-F238E27FC236}">
                <a16:creationId xmlns:a16="http://schemas.microsoft.com/office/drawing/2014/main" id="{8FF45230-BB75-245B-89DD-44FAE29B40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6155" y="5550231"/>
            <a:ext cx="497841" cy="926900"/>
          </a:xfrm>
          <a:prstGeom prst="rect">
            <a:avLst/>
          </a:prstGeom>
        </p:spPr>
      </p:pic>
      <p:pic>
        <p:nvPicPr>
          <p:cNvPr id="42" name="図 41">
            <a:extLst>
              <a:ext uri="{FF2B5EF4-FFF2-40B4-BE49-F238E27FC236}">
                <a16:creationId xmlns:a16="http://schemas.microsoft.com/office/drawing/2014/main" id="{098591A7-82BF-8931-C502-F74763EE5A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82001" y="5550231"/>
            <a:ext cx="521832" cy="971568"/>
          </a:xfrm>
          <a:prstGeom prst="rect">
            <a:avLst/>
          </a:prstGeom>
        </p:spPr>
      </p:pic>
      <p:pic>
        <p:nvPicPr>
          <p:cNvPr id="44" name="図 43">
            <a:extLst>
              <a:ext uri="{FF2B5EF4-FFF2-40B4-BE49-F238E27FC236}">
                <a16:creationId xmlns:a16="http://schemas.microsoft.com/office/drawing/2014/main" id="{33269CAF-EC1F-28A5-8EC4-A11BCA6014D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33227" y="3890006"/>
            <a:ext cx="621989" cy="978365"/>
          </a:xfrm>
          <a:prstGeom prst="rect">
            <a:avLst/>
          </a:prstGeom>
        </p:spPr>
      </p:pic>
      <p:pic>
        <p:nvPicPr>
          <p:cNvPr id="46" name="図 45">
            <a:extLst>
              <a:ext uri="{FF2B5EF4-FFF2-40B4-BE49-F238E27FC236}">
                <a16:creationId xmlns:a16="http://schemas.microsoft.com/office/drawing/2014/main" id="{B3854C1C-1078-C058-6920-C3AB354EC65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97894" y="3839439"/>
            <a:ext cx="707206" cy="1036199"/>
          </a:xfrm>
          <a:prstGeom prst="rect">
            <a:avLst/>
          </a:prstGeom>
        </p:spPr>
      </p:pic>
      <p:pic>
        <p:nvPicPr>
          <p:cNvPr id="48" name="図 47">
            <a:extLst>
              <a:ext uri="{FF2B5EF4-FFF2-40B4-BE49-F238E27FC236}">
                <a16:creationId xmlns:a16="http://schemas.microsoft.com/office/drawing/2014/main" id="{4F9B3FEC-28BB-A6E4-5A55-C702115E883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44410" y="3525235"/>
            <a:ext cx="550803" cy="573677"/>
          </a:xfrm>
          <a:prstGeom prst="rect">
            <a:avLst/>
          </a:prstGeom>
        </p:spPr>
      </p:pic>
      <p:pic>
        <p:nvPicPr>
          <p:cNvPr id="50" name="図 49">
            <a:extLst>
              <a:ext uri="{FF2B5EF4-FFF2-40B4-BE49-F238E27FC236}">
                <a16:creationId xmlns:a16="http://schemas.microsoft.com/office/drawing/2014/main" id="{33CAF2ED-EE35-9ED8-83DD-D20F9D25036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4516" y="4447829"/>
            <a:ext cx="988904" cy="693754"/>
          </a:xfrm>
          <a:prstGeom prst="rect">
            <a:avLst/>
          </a:prstGeom>
        </p:spPr>
      </p:pic>
      <p:sp>
        <p:nvSpPr>
          <p:cNvPr id="51" name="吹き出し: 角を丸めた四角形 50">
            <a:extLst>
              <a:ext uri="{FF2B5EF4-FFF2-40B4-BE49-F238E27FC236}">
                <a16:creationId xmlns:a16="http://schemas.microsoft.com/office/drawing/2014/main" id="{5A0E90E4-F8EA-05BC-960B-0E31E2D157E8}"/>
              </a:ext>
            </a:extLst>
          </p:cNvPr>
          <p:cNvSpPr/>
          <p:nvPr/>
        </p:nvSpPr>
        <p:spPr>
          <a:xfrm>
            <a:off x="3282001" y="3414938"/>
            <a:ext cx="1097493" cy="397136"/>
          </a:xfrm>
          <a:prstGeom prst="wedgeRoundRectCallout">
            <a:avLst>
              <a:gd name="adj1" fmla="val -62888"/>
              <a:gd name="adj2" fmla="val 12543"/>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sz="1050">
                <a:solidFill>
                  <a:schemeClr val="tx1"/>
                </a:solidFill>
              </a:rPr>
              <a:t>欠席連絡などが簡単に</a:t>
            </a:r>
            <a:endParaRPr lang="ja-JP">
              <a:solidFill>
                <a:schemeClr val="tx1"/>
              </a:solidFill>
            </a:endParaRPr>
          </a:p>
        </p:txBody>
      </p:sp>
      <p:sp>
        <p:nvSpPr>
          <p:cNvPr id="52" name="吹き出し: 角を丸めた四角形 51">
            <a:extLst>
              <a:ext uri="{FF2B5EF4-FFF2-40B4-BE49-F238E27FC236}">
                <a16:creationId xmlns:a16="http://schemas.microsoft.com/office/drawing/2014/main" id="{C4C2EDE9-8FB5-BFD9-BBE5-FEFD0DC1B1DD}"/>
              </a:ext>
            </a:extLst>
          </p:cNvPr>
          <p:cNvSpPr/>
          <p:nvPr/>
        </p:nvSpPr>
        <p:spPr>
          <a:xfrm>
            <a:off x="254042" y="3790284"/>
            <a:ext cx="2132285" cy="462129"/>
          </a:xfrm>
          <a:prstGeom prst="wedgeRoundRectCallout">
            <a:avLst>
              <a:gd name="adj1" fmla="val -18853"/>
              <a:gd name="adj2" fmla="val 68377"/>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a:solidFill>
                  <a:schemeClr val="tx1"/>
                </a:solidFill>
              </a:rPr>
              <a:t>登降園管理と欠席情報を連携</a:t>
            </a:r>
            <a:endParaRPr kumimoji="1" lang="en-US" altLang="ja-JP" sz="1050">
              <a:solidFill>
                <a:schemeClr val="tx1"/>
              </a:solidFill>
            </a:endParaRPr>
          </a:p>
          <a:p>
            <a:r>
              <a:rPr kumimoji="1" lang="ja-JP" altLang="en-US" sz="1050">
                <a:solidFill>
                  <a:schemeClr val="tx1"/>
                </a:solidFill>
              </a:rPr>
              <a:t>置き去り事故などの未然防止</a:t>
            </a:r>
          </a:p>
        </p:txBody>
      </p:sp>
      <p:sp>
        <p:nvSpPr>
          <p:cNvPr id="53" name="吹き出し: 角を丸めた四角形 52">
            <a:extLst>
              <a:ext uri="{FF2B5EF4-FFF2-40B4-BE49-F238E27FC236}">
                <a16:creationId xmlns:a16="http://schemas.microsoft.com/office/drawing/2014/main" id="{FA47CE04-07E9-9288-366B-3129626EBBD3}"/>
              </a:ext>
            </a:extLst>
          </p:cNvPr>
          <p:cNvSpPr/>
          <p:nvPr/>
        </p:nvSpPr>
        <p:spPr>
          <a:xfrm>
            <a:off x="2196171" y="5045007"/>
            <a:ext cx="1666297" cy="328588"/>
          </a:xfrm>
          <a:prstGeom prst="wedgeRoundRectCallout">
            <a:avLst>
              <a:gd name="adj1" fmla="val -36467"/>
              <a:gd name="adj2" fmla="val 92627"/>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a:solidFill>
                  <a:schemeClr val="tx1"/>
                </a:solidFill>
              </a:rPr>
              <a:t>園児の教育時間の充実へ</a:t>
            </a:r>
          </a:p>
        </p:txBody>
      </p:sp>
      <p:graphicFrame>
        <p:nvGraphicFramePr>
          <p:cNvPr id="17" name="表 16">
            <a:extLst>
              <a:ext uri="{FF2B5EF4-FFF2-40B4-BE49-F238E27FC236}">
                <a16:creationId xmlns:a16="http://schemas.microsoft.com/office/drawing/2014/main" id="{0F611EEA-00F9-CD1A-BD60-E2C72CF1CDC6}"/>
              </a:ext>
            </a:extLst>
          </p:cNvPr>
          <p:cNvGraphicFramePr>
            <a:graphicFrameLocks noGrp="1"/>
          </p:cNvGraphicFramePr>
          <p:nvPr>
            <p:extLst>
              <p:ext uri="{D42A27DB-BD31-4B8C-83A1-F6EECF244321}">
                <p14:modId xmlns:p14="http://schemas.microsoft.com/office/powerpoint/2010/main" val="1516667427"/>
              </p:ext>
            </p:extLst>
          </p:nvPr>
        </p:nvGraphicFramePr>
        <p:xfrm>
          <a:off x="6205789" y="2947988"/>
          <a:ext cx="3075531" cy="1607465"/>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662940">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328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2023</a:t>
                      </a:r>
                      <a:r>
                        <a:rPr kumimoji="1" lang="ja-JP" altLang="en-US" sz="900" b="0" kern="1200">
                          <a:solidFill>
                            <a:schemeClr val="lt1"/>
                          </a:solidFill>
                          <a:latin typeface="Yu Gothic UI"/>
                          <a:ea typeface="Yu Gothic UI"/>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2024</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2025</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2026</a:t>
                      </a:r>
                      <a:r>
                        <a:rPr kumimoji="1" lang="ja-JP" altLang="en-US" sz="900" b="0" kern="1200">
                          <a:solidFill>
                            <a:schemeClr val="lt1"/>
                          </a:solidFill>
                          <a:latin typeface="Yu Gothic UI"/>
                          <a:ea typeface="Yu Gothic UI"/>
                          <a:cs typeface="+mn-cs"/>
                        </a:rPr>
                        <a:t>年度</a:t>
                      </a:r>
                      <a:endParaRPr kumimoji="1" lang="en-US" altLang="ja-JP" sz="900" b="0" kern="1200">
                        <a:solidFill>
                          <a:schemeClr val="lt1"/>
                        </a:solidFill>
                        <a:latin typeface="Yu Gothic UI"/>
                        <a:ea typeface="Yu Gothic UI"/>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184868">
                <a:tc gridSpan="4">
                  <a:txBody>
                    <a:bodyPr/>
                    <a:lstStyle/>
                    <a:p>
                      <a:pPr marL="0" lvl="2" indent="0">
                        <a:spcAft>
                          <a:spcPts val="600"/>
                        </a:spcAft>
                        <a:buFont typeface="Arial" panose="020B0604020202020204" pitchFamily="34" charset="0"/>
                        <a:buNone/>
                        <a:tabLst>
                          <a:tab pos="361950" algn="l"/>
                        </a:tabLst>
                        <a:defRPr/>
                      </a:pPr>
                      <a:r>
                        <a:rPr lang="ja-JP" altLang="en-US" sz="900" b="0">
                          <a:solidFill>
                            <a:srgbClr val="000000"/>
                          </a:solidFill>
                          <a:ea typeface="Yu Gothic UI" panose="020B0500000000000000" pitchFamily="50" charset="-128"/>
                        </a:rPr>
                        <a:t>保護者のシステム利用状況</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731342269"/>
                  </a:ext>
                </a:extLst>
              </a:tr>
              <a:tr h="416904">
                <a:tc>
                  <a:txBody>
                    <a:bodyPr/>
                    <a:lstStyle/>
                    <a:p>
                      <a:pPr algn="ctr"/>
                      <a:r>
                        <a:rPr kumimoji="1" lang="ja-JP" altLang="en-US" sz="900">
                          <a:latin typeface="Yu Gothic UI" panose="020B0500000000000000" pitchFamily="50" charset="-128"/>
                          <a:ea typeface="Yu Gothic UI" panose="020B0500000000000000" pitchFamily="50" charset="-128"/>
                        </a:rPr>
                        <a:t>ー</a:t>
                      </a:r>
                      <a:endParaRPr kumimoji="1" lang="en-US" altLang="ja-JP"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100%</a:t>
                      </a:r>
                      <a:endParaRPr kumimoji="1" lang="ja-JP" altLang="en-US"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100%</a:t>
                      </a:r>
                      <a:endParaRPr kumimoji="1" lang="ja-JP" altLang="en-US"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100%</a:t>
                      </a:r>
                      <a:endParaRPr kumimoji="1" lang="ja-JP" altLang="en-US"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r h="213585">
                <a:tc gridSpan="4">
                  <a:txBody>
                    <a:bodyPr/>
                    <a:lstStyle/>
                    <a:p>
                      <a:pPr marL="0" lvl="2" indent="0">
                        <a:spcAft>
                          <a:spcPts val="600"/>
                        </a:spcAft>
                        <a:buFont typeface="Arial" panose="020B0604020202020204" pitchFamily="34" charset="0"/>
                        <a:buNone/>
                        <a:tabLst>
                          <a:tab pos="361950" algn="l"/>
                        </a:tabLst>
                        <a:defRPr/>
                      </a:pPr>
                      <a:r>
                        <a:rPr lang="ja-JP" altLang="en-US" sz="900" b="0">
                          <a:ea typeface="Yu Gothic UI" panose="020B0500000000000000" pitchFamily="50" charset="-128"/>
                        </a:rPr>
                        <a:t>園児の登降園状況の把握漏れ発生件数</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748883863"/>
                  </a:ext>
                </a:extLst>
              </a:tr>
              <a:tr h="416904">
                <a:tc>
                  <a:txBody>
                    <a:bodyPr/>
                    <a:lstStyle/>
                    <a:p>
                      <a:pPr algn="ctr"/>
                      <a:r>
                        <a:rPr kumimoji="1" lang="ja-JP" altLang="en-US" sz="900">
                          <a:latin typeface="Yu Gothic UI" panose="020B0500000000000000" pitchFamily="50" charset="-128"/>
                          <a:ea typeface="Yu Gothic UI" panose="020B0500000000000000" pitchFamily="50" charset="-128"/>
                        </a:rPr>
                        <a:t>０件</a:t>
                      </a:r>
                      <a:endParaRPr kumimoji="1" lang="en-US" altLang="ja-JP"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a:latin typeface="Yu Gothic UI" panose="020B0500000000000000" pitchFamily="50" charset="-128"/>
                          <a:ea typeface="Yu Gothic UI" panose="020B0500000000000000" pitchFamily="50" charset="-128"/>
                        </a:rPr>
                        <a:t>０件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a:latin typeface="Yu Gothic UI" panose="020B0500000000000000" pitchFamily="50" charset="-128"/>
                          <a:ea typeface="Yu Gothic UI" panose="020B0500000000000000" pitchFamily="50" charset="-128"/>
                        </a:rPr>
                        <a:t>０件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Yu Gothic UI" panose="020B0500000000000000" pitchFamily="50" charset="-128"/>
                          <a:ea typeface="Yu Gothic UI" panose="020B0500000000000000" pitchFamily="50" charset="-128"/>
                        </a:rPr>
                        <a:t>０件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4902429"/>
                  </a:ext>
                </a:extLst>
              </a:tr>
            </a:tbl>
          </a:graphicData>
        </a:graphic>
      </p:graphicFrame>
      <p:graphicFrame>
        <p:nvGraphicFramePr>
          <p:cNvPr id="4" name="表 3">
            <a:extLst>
              <a:ext uri="{FF2B5EF4-FFF2-40B4-BE49-F238E27FC236}">
                <a16:creationId xmlns:a16="http://schemas.microsoft.com/office/drawing/2014/main" id="{6798A63F-46D0-3B35-CEB0-20AECEE4E8CD}"/>
              </a:ext>
            </a:extLst>
          </p:cNvPr>
          <p:cNvGraphicFramePr>
            <a:graphicFrameLocks noGrp="1"/>
          </p:cNvGraphicFramePr>
          <p:nvPr>
            <p:extLst>
              <p:ext uri="{D42A27DB-BD31-4B8C-83A1-F6EECF244321}">
                <p14:modId xmlns:p14="http://schemas.microsoft.com/office/powerpoint/2010/main" val="3832223162"/>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 name="正方形/長方形 15">
            <a:extLst>
              <a:ext uri="{FF2B5EF4-FFF2-40B4-BE49-F238E27FC236}">
                <a16:creationId xmlns:a16="http://schemas.microsoft.com/office/drawing/2014/main" id="{24FE3B54-AC41-7446-1535-9CC2E3819BF7}"/>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algn="ctr" fontAlgn="base">
              <a:spcBef>
                <a:spcPct val="0"/>
              </a:spcBef>
              <a:spcAft>
                <a:spcPct val="0"/>
              </a:spcAf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endParaRPr kumimoji="1" lang="ja-JP" altLang="en-US" sz="1100" b="1" kern="0">
              <a:solidFill>
                <a:schemeClr val="bg1"/>
              </a:solidFill>
              <a:latin typeface="Yu Gothic UI" panose="020B0500000000000000" pitchFamily="50" charset="-128"/>
              <a:ea typeface="Yu Gothic UI" panose="020B0500000000000000" pitchFamily="50" charset="-128"/>
            </a:endParaRPr>
          </a:p>
        </p:txBody>
      </p:sp>
      <p:sp>
        <p:nvSpPr>
          <p:cNvPr id="3" name="正方形/長方形 2">
            <a:extLst>
              <a:ext uri="{FF2B5EF4-FFF2-40B4-BE49-F238E27FC236}">
                <a16:creationId xmlns:a16="http://schemas.microsoft.com/office/drawing/2014/main" id="{BA2E56FD-9D18-7F69-49C4-403F677AB516}"/>
              </a:ext>
            </a:extLst>
          </p:cNvPr>
          <p:cNvSpPr/>
          <p:nvPr/>
        </p:nvSpPr>
        <p:spPr>
          <a:xfrm>
            <a:off x="445009" y="1270800"/>
            <a:ext cx="4212000" cy="1757202"/>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登</a:t>
            </a:r>
            <a:r>
              <a:rPr lang="ja-JP" altLang="en-US" sz="1100"/>
              <a:t>降園管理、欠席連絡、緊急時の情報発信等の機能をもつ幼稚園保育補助システムを導入し、保護者・職員の負担軽減を図るとともに、保護者がより安心して市立幼稚園を利用できる環境の実現をめざす</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登</a:t>
            </a:r>
            <a:r>
              <a:rPr lang="ja-JP" altLang="en-US" sz="1100"/>
              <a:t>降園管理と欠席情報を連携することでこどもの置き去り事故や連れ去り事故等の未然防止を図る</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幼稚園</a:t>
            </a:r>
            <a:r>
              <a:rPr lang="ja-JP" altLang="en-US" sz="1100"/>
              <a:t>職員の勤務時間集計等をシステム化し、効率化することで園児の教育時間の充実を図る</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将来</a:t>
            </a:r>
            <a:r>
              <a:rPr lang="ja-JP" altLang="en-US" sz="1100"/>
              <a:t>的には市立保育所等と統一的なシステム運用を検討し、保護者にとって、より利用しやすい環境となることをめざす。</a:t>
            </a: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5" name="スライド番号プレースホルダー 2">
            <a:extLst>
              <a:ext uri="{FF2B5EF4-FFF2-40B4-BE49-F238E27FC236}">
                <a16:creationId xmlns:a16="http://schemas.microsoft.com/office/drawing/2014/main" id="{52E13694-3725-AEFB-DEEF-2136EAF493C3}"/>
              </a:ext>
            </a:extLst>
          </p:cNvPr>
          <p:cNvSpPr>
            <a:spLocks noGrp="1"/>
          </p:cNvSpPr>
          <p:nvPr>
            <p:ph type="sldNum" sz="quarter" idx="4"/>
          </p:nvPr>
        </p:nvSpPr>
        <p:spPr>
          <a:xfrm>
            <a:off x="7595919" y="6497847"/>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88514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習い事・塾代助成をオンラインでより便利に</a:t>
            </a:r>
          </a:p>
        </p:txBody>
      </p:sp>
      <p:sp>
        <p:nvSpPr>
          <p:cNvPr id="3" name="スライド番号プレースホルダー 2"/>
          <p:cNvSpPr>
            <a:spLocks noGrp="1"/>
          </p:cNvSpPr>
          <p:nvPr>
            <p:ph type="sldNum" sz="quarter" idx="4"/>
          </p:nvPr>
        </p:nvSpPr>
        <p:spPr>
          <a:xfrm>
            <a:off x="7181851" y="6174625"/>
            <a:ext cx="2228850" cy="206375"/>
          </a:xfrm>
        </p:spPr>
        <p:txBody>
          <a:bodyPr/>
          <a:lstStyle/>
          <a:p>
            <a:fld id="{15E707BA-883C-4D78-8419-4B7DEB3F4E9F}" type="slidenum">
              <a:rPr kumimoji="1" lang="en-GB" smtClean="0"/>
              <a:t>26</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321191"/>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90097" y="4564936"/>
            <a:ext cx="1260000" cy="216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492535" y="4564936"/>
            <a:ext cx="1260000" cy="216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83871" y="4863953"/>
            <a:ext cx="972000" cy="432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仕様書作成、</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新</a:t>
            </a:r>
            <a:r>
              <a:rPr kumimoji="1" lang="ja-JP" altLang="en-US" sz="1000" b="1">
                <a:solidFill>
                  <a:schemeClr val="bg1"/>
                </a:solidFill>
                <a:latin typeface="Yu Gothic UI" panose="020B0500000000000000" pitchFamily="50" charset="-128"/>
                <a:ea typeface="Yu Gothic UI" panose="020B0500000000000000" pitchFamily="50" charset="-128"/>
              </a:rPr>
              <a:t>規受託者</a:t>
            </a:r>
            <a:r>
              <a:rPr kumimoji="1" lang="ja-JP" altLang="en-US" sz="1000" b="1">
                <a:solidFill>
                  <a:srgbClr val="FFFFFF"/>
                </a:solidFill>
                <a:latin typeface="Yu Gothic UI" panose="020B0500000000000000" pitchFamily="50" charset="-128"/>
                <a:ea typeface="Yu Gothic UI" panose="020B0500000000000000" pitchFamily="50" charset="-128"/>
              </a:rPr>
              <a:t>調達</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5887660" y="4863953"/>
            <a:ext cx="1278280" cy="432000"/>
          </a:xfrm>
          <a:prstGeom prst="homePlate">
            <a:avLst>
              <a:gd name="adj" fmla="val 37398"/>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endParaRPr kumimoji="1" lang="en-US" altLang="ja-JP" sz="10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仕様書作成</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新規運営事者選定</a:t>
            </a:r>
            <a:endParaRPr kumimoji="1" lang="zh-TW" altLang="en-US"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endParaRPr kumimoji="1" lang="ja-JP" altLang="en-US" sz="100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54400" y="1306879"/>
            <a:ext cx="3563359"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習い事・塾代助成事業を通じて、本市の児童・生徒が</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学力や学習意欲、個性や才能を伸ばす機会を得られるよう、より利便性の高い事業を実施していること。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3203"/>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333263"/>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47587" y="2528140"/>
            <a:ext cx="972000" cy="152265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47587" y="2026994"/>
            <a:ext cx="972000" cy="39872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83871" y="5937360"/>
            <a:ext cx="972000" cy="432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再構築後の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新スキーム</a:t>
            </a:r>
          </a:p>
        </p:txBody>
      </p:sp>
      <p:sp>
        <p:nvSpPr>
          <p:cNvPr id="49" name="ホームベース 30">
            <a:extLst>
              <a:ext uri="{FF2B5EF4-FFF2-40B4-BE49-F238E27FC236}">
                <a16:creationId xmlns:a16="http://schemas.microsoft.com/office/drawing/2014/main" id="{C671AEB1-F02C-1B52-75DF-A6D6B6844A8B}"/>
              </a:ext>
            </a:extLst>
          </p:cNvPr>
          <p:cNvSpPr/>
          <p:nvPr/>
        </p:nvSpPr>
        <p:spPr>
          <a:xfrm>
            <a:off x="7327156" y="5937360"/>
            <a:ext cx="1149354" cy="432000"/>
          </a:xfrm>
          <a:prstGeom prst="homePlate">
            <a:avLst>
              <a:gd name="adj" fmla="val 38578"/>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システム構築</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次年度準備</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8547881" y="5937360"/>
            <a:ext cx="1113049" cy="432000"/>
          </a:xfrm>
          <a:prstGeom prst="homePlate">
            <a:avLst>
              <a:gd name="adj" fmla="val 3465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新スキームでの</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事業実施</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5891001" y="2692595"/>
            <a:ext cx="3747698" cy="20637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spcAft>
                <a:spcPts val="600"/>
              </a:spcAft>
              <a:tabLst>
                <a:tab pos="361950" algn="l"/>
              </a:tabLst>
              <a:defRPr/>
            </a:pPr>
            <a:endParaRPr lang="en-US" altLang="ja-JP" sz="1200" b="1">
              <a:solidFill>
                <a:srgbClr val="000000"/>
              </a:solidFill>
              <a:ea typeface="Yu Gothic UI" panose="020B0500000000000000" pitchFamily="50" charset="-128"/>
            </a:endParaRPr>
          </a:p>
        </p:txBody>
      </p:sp>
      <p:sp>
        <p:nvSpPr>
          <p:cNvPr id="28" name="正方形/長方形 27">
            <a:extLst>
              <a:ext uri="{FF2B5EF4-FFF2-40B4-BE49-F238E27FC236}">
                <a16:creationId xmlns:a16="http://schemas.microsoft.com/office/drawing/2014/main" id="{7F86D042-0A32-A32A-A299-0F3090979934}"/>
              </a:ext>
            </a:extLst>
          </p:cNvPr>
          <p:cNvSpPr/>
          <p:nvPr/>
        </p:nvSpPr>
        <p:spPr>
          <a:xfrm>
            <a:off x="774173" y="6310242"/>
            <a:ext cx="3508158" cy="3237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tx1"/>
                </a:solidFill>
              </a:rPr>
              <a:t>オンライン化の推進により、もっと利用しやすい事業へ</a:t>
            </a:r>
            <a:endParaRPr kumimoji="1" lang="en-US" altLang="ja-JP" sz="1200" b="1">
              <a:solidFill>
                <a:schemeClr val="tx1"/>
              </a:solidFill>
            </a:endParaRPr>
          </a:p>
        </p:txBody>
      </p:sp>
      <p:sp>
        <p:nvSpPr>
          <p:cNvPr id="2" name="正方形/長方形 1">
            <a:extLst>
              <a:ext uri="{FF2B5EF4-FFF2-40B4-BE49-F238E27FC236}">
                <a16:creationId xmlns:a16="http://schemas.microsoft.com/office/drawing/2014/main" id="{73E3EA6C-49F8-F745-A26D-121D7E9B0F23}"/>
              </a:ext>
            </a:extLst>
          </p:cNvPr>
          <p:cNvSpPr/>
          <p:nvPr/>
        </p:nvSpPr>
        <p:spPr>
          <a:xfrm>
            <a:off x="5887660" y="4564936"/>
            <a:ext cx="1260000" cy="216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83871" y="5400657"/>
            <a:ext cx="972000" cy="432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現行スキーム</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5887660" y="5400657"/>
            <a:ext cx="1013098" cy="432000"/>
          </a:xfrm>
          <a:prstGeom prst="homePlate">
            <a:avLst>
              <a:gd name="adj" fmla="val 26606"/>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lang="ja-JP" altLang="en-US" sz="900" b="0" i="0">
                <a:solidFill>
                  <a:schemeClr val="tx1"/>
                </a:solidFill>
                <a:effectLst/>
                <a:latin typeface="Yu Gothic UI" panose="020B0500000000000000" pitchFamily="50" charset="-128"/>
                <a:ea typeface="Yu Gothic UI" panose="020B0500000000000000" pitchFamily="50" charset="-128"/>
              </a:rPr>
              <a:t>現行スキームでの事業実施</a:t>
            </a:r>
            <a:r>
              <a:rPr lang="ja-JP" altLang="en-US" sz="1000" b="0" i="0">
                <a:solidFill>
                  <a:schemeClr val="tx1"/>
                </a:solidFill>
                <a:effectLst/>
                <a:latin typeface="Yu Gothic UI" panose="020B0500000000000000" pitchFamily="50" charset="-128"/>
                <a:ea typeface="Yu Gothic UI" panose="020B0500000000000000" pitchFamily="50" charset="-128"/>
              </a:rPr>
              <a:t>​</a:t>
            </a:r>
            <a:br>
              <a:rPr lang="en-US" altLang="ja-JP" sz="1000" b="0" i="0">
                <a:solidFill>
                  <a:schemeClr val="tx1"/>
                </a:solidFill>
                <a:effectLst/>
                <a:latin typeface="Yu Gothic UI" panose="020B0500000000000000" pitchFamily="50" charset="-128"/>
                <a:ea typeface="Yu Gothic UI" panose="020B0500000000000000" pitchFamily="50" charset="-128"/>
              </a:rPr>
            </a:br>
            <a:r>
              <a:rPr lang="ja-JP" altLang="en-US" sz="800" b="0" i="0">
                <a:solidFill>
                  <a:schemeClr val="tx1"/>
                </a:solidFill>
                <a:effectLst/>
                <a:latin typeface="Yu Gothic UI" panose="020B0500000000000000" pitchFamily="50" charset="-128"/>
                <a:ea typeface="Yu Gothic UI" panose="020B0500000000000000" pitchFamily="50" charset="-128"/>
              </a:rPr>
              <a:t>（所得制限有）</a:t>
            </a:r>
            <a:endParaRPr kumimoji="1" lang="ja-JP" altLang="en-US" sz="800">
              <a:solidFill>
                <a:schemeClr val="tx1"/>
              </a:solidFill>
              <a:latin typeface="Yu Gothic UI" panose="020B0500000000000000" pitchFamily="50" charset="-128"/>
              <a:ea typeface="Yu Gothic UI" panose="020B0500000000000000" pitchFamily="50" charset="-128"/>
            </a:endParaRPr>
          </a:p>
        </p:txBody>
      </p:sp>
      <p:sp>
        <p:nvSpPr>
          <p:cNvPr id="12" name="ホームベース 30">
            <a:extLst>
              <a:ext uri="{FF2B5EF4-FFF2-40B4-BE49-F238E27FC236}">
                <a16:creationId xmlns:a16="http://schemas.microsoft.com/office/drawing/2014/main" id="{FD1FAC6D-407E-D562-8F16-93EAADC55BCD}"/>
              </a:ext>
            </a:extLst>
          </p:cNvPr>
          <p:cNvSpPr/>
          <p:nvPr/>
        </p:nvSpPr>
        <p:spPr>
          <a:xfrm>
            <a:off x="6939884" y="5400657"/>
            <a:ext cx="1541352" cy="432000"/>
          </a:xfrm>
          <a:prstGeom prst="homePlate">
            <a:avLst>
              <a:gd name="adj" fmla="val 42699"/>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lang="ja-JP" altLang="en-US" sz="900">
                <a:solidFill>
                  <a:schemeClr val="tx1"/>
                </a:solidFill>
                <a:latin typeface="Yu Gothic UI" panose="020B0500000000000000" pitchFamily="50" charset="-128"/>
                <a:ea typeface="Yu Gothic UI" panose="020B0500000000000000" pitchFamily="50" charset="-128"/>
              </a:rPr>
              <a:t>現行スキームでの事業実施</a:t>
            </a:r>
            <a:endParaRPr lang="en-US" altLang="ja-JP" sz="900">
              <a:solidFill>
                <a:schemeClr val="tx1"/>
              </a:solidFill>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lang="ja-JP" altLang="en-US" sz="900" b="0" i="0">
                <a:solidFill>
                  <a:schemeClr val="tx1"/>
                </a:solidFill>
                <a:effectLst/>
                <a:latin typeface="Yu Gothic UI" panose="020B0500000000000000" pitchFamily="50" charset="-128"/>
                <a:ea typeface="Yu Gothic UI" panose="020B0500000000000000" pitchFamily="50" charset="-128"/>
              </a:rPr>
              <a:t>（所得制限無）</a:t>
            </a:r>
            <a:r>
              <a:rPr lang="ja-JP" altLang="en-US" sz="1000" b="0" i="0">
                <a:solidFill>
                  <a:schemeClr val="tx1"/>
                </a:solidFill>
                <a:effectLst/>
                <a:latin typeface="Yu Gothic UI" panose="020B0500000000000000" pitchFamily="50" charset="-128"/>
                <a:ea typeface="Yu Gothic UI" panose="020B0500000000000000" pitchFamily="50" charset="-128"/>
              </a:rPr>
              <a:t>​</a:t>
            </a:r>
            <a:endParaRPr kumimoji="1" lang="ja-JP" altLang="en-US" sz="1000">
              <a:solidFill>
                <a:schemeClr val="tx1"/>
              </a:solidFill>
              <a:latin typeface="Yu Gothic UI" panose="020B0500000000000000" pitchFamily="50" charset="-128"/>
              <a:ea typeface="Yu Gothic UI" panose="020B0500000000000000" pitchFamily="50" charset="-128"/>
            </a:endParaRPr>
          </a:p>
        </p:txBody>
      </p:sp>
      <p:sp>
        <p:nvSpPr>
          <p:cNvPr id="15" name="テキスト ボックス 14">
            <a:extLst>
              <a:ext uri="{FF2B5EF4-FFF2-40B4-BE49-F238E27FC236}">
                <a16:creationId xmlns:a16="http://schemas.microsoft.com/office/drawing/2014/main" id="{DA82EA39-DB4C-9E7E-5E4B-A96C12553211}"/>
              </a:ext>
            </a:extLst>
          </p:cNvPr>
          <p:cNvSpPr txBox="1"/>
          <p:nvPr/>
        </p:nvSpPr>
        <p:spPr>
          <a:xfrm>
            <a:off x="5954400" y="2001104"/>
            <a:ext cx="3569989"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ea typeface="Yu Gothic UI" panose="020B0500000000000000" pitchFamily="50" charset="-128"/>
              </a:rPr>
              <a:t>手続きのオンライン化を推進することで市民や事業者の</a:t>
            </a:r>
            <a:br>
              <a:rPr lang="en-US" altLang="ja-JP" sz="1100" b="1">
                <a:ea typeface="Yu Gothic UI" panose="020B0500000000000000" pitchFamily="50" charset="-128"/>
              </a:rPr>
            </a:br>
            <a:r>
              <a:rPr lang="ja-JP" altLang="en-US" sz="1100" b="1">
                <a:ea typeface="Yu Gothic UI" panose="020B0500000000000000" pitchFamily="50" charset="-128"/>
              </a:rPr>
              <a:t>負担を軽減すること。</a:t>
            </a:r>
          </a:p>
        </p:txBody>
      </p:sp>
      <p:pic>
        <p:nvPicPr>
          <p:cNvPr id="54" name="図 53">
            <a:extLst>
              <a:ext uri="{FF2B5EF4-FFF2-40B4-BE49-F238E27FC236}">
                <a16:creationId xmlns:a16="http://schemas.microsoft.com/office/drawing/2014/main" id="{598B0602-B2D2-2229-5361-6CDBEE2823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405" y="3814816"/>
            <a:ext cx="1116453" cy="1148251"/>
          </a:xfrm>
          <a:prstGeom prst="rect">
            <a:avLst/>
          </a:prstGeom>
        </p:spPr>
      </p:pic>
      <p:pic>
        <p:nvPicPr>
          <p:cNvPr id="56" name="図 55">
            <a:extLst>
              <a:ext uri="{FF2B5EF4-FFF2-40B4-BE49-F238E27FC236}">
                <a16:creationId xmlns:a16="http://schemas.microsoft.com/office/drawing/2014/main" id="{655DE0EF-3A46-E213-1748-56A4320820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1238" y="3814815"/>
            <a:ext cx="1144718" cy="1180048"/>
          </a:xfrm>
          <a:prstGeom prst="rect">
            <a:avLst/>
          </a:prstGeom>
        </p:spPr>
      </p:pic>
      <p:pic>
        <p:nvPicPr>
          <p:cNvPr id="57" name="図 56">
            <a:extLst>
              <a:ext uri="{FF2B5EF4-FFF2-40B4-BE49-F238E27FC236}">
                <a16:creationId xmlns:a16="http://schemas.microsoft.com/office/drawing/2014/main" id="{CA9EB0EA-552B-BFBD-9F34-8795682E18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3875" y="5111625"/>
            <a:ext cx="1130585" cy="1180048"/>
          </a:xfrm>
          <a:prstGeom prst="rect">
            <a:avLst/>
          </a:prstGeom>
        </p:spPr>
      </p:pic>
      <p:pic>
        <p:nvPicPr>
          <p:cNvPr id="58" name="図 57">
            <a:extLst>
              <a:ext uri="{FF2B5EF4-FFF2-40B4-BE49-F238E27FC236}">
                <a16:creationId xmlns:a16="http://schemas.microsoft.com/office/drawing/2014/main" id="{E4B464C5-74CF-385B-65BD-B3834F88AF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2370" y="2933396"/>
            <a:ext cx="1208313" cy="1208313"/>
          </a:xfrm>
          <a:prstGeom prst="rect">
            <a:avLst/>
          </a:prstGeom>
        </p:spPr>
      </p:pic>
      <p:pic>
        <p:nvPicPr>
          <p:cNvPr id="59" name="図 58">
            <a:extLst>
              <a:ext uri="{FF2B5EF4-FFF2-40B4-BE49-F238E27FC236}">
                <a16:creationId xmlns:a16="http://schemas.microsoft.com/office/drawing/2014/main" id="{52EB4560-8F1E-20EB-85BA-1A4CF15CF16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07831" y="5142368"/>
            <a:ext cx="1123519" cy="1162384"/>
          </a:xfrm>
          <a:prstGeom prst="rect">
            <a:avLst/>
          </a:prstGeom>
        </p:spPr>
      </p:pic>
      <p:pic>
        <p:nvPicPr>
          <p:cNvPr id="18" name="図 17" descr="ロゴ&#10;&#10;自動的に生成された説明">
            <a:extLst>
              <a:ext uri="{FF2B5EF4-FFF2-40B4-BE49-F238E27FC236}">
                <a16:creationId xmlns:a16="http://schemas.microsoft.com/office/drawing/2014/main" id="{1B2C8E91-AFFC-E7E4-B8D5-C4B3D7C7FE3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72370" y="4136001"/>
            <a:ext cx="1155091" cy="1224675"/>
          </a:xfrm>
          <a:prstGeom prst="rect">
            <a:avLst/>
          </a:prstGeom>
        </p:spPr>
      </p:pic>
      <p:graphicFrame>
        <p:nvGraphicFramePr>
          <p:cNvPr id="26" name="Table 4">
            <a:extLst>
              <a:ext uri="{FF2B5EF4-FFF2-40B4-BE49-F238E27FC236}">
                <a16:creationId xmlns:a16="http://schemas.microsoft.com/office/drawing/2014/main" id="{924607D2-F93A-D3DC-5357-4619D6541293}"/>
              </a:ext>
            </a:extLst>
          </p:cNvPr>
          <p:cNvGraphicFramePr>
            <a:graphicFrameLocks noGrp="1"/>
          </p:cNvGraphicFramePr>
          <p:nvPr/>
        </p:nvGraphicFramePr>
        <p:xfrm>
          <a:off x="6056698" y="2577757"/>
          <a:ext cx="3348635" cy="1473036"/>
        </p:xfrm>
        <a:graphic>
          <a:graphicData uri="http://schemas.openxmlformats.org/drawingml/2006/table">
            <a:tbl>
              <a:tblPr firstRow="1" bandRow="1">
                <a:tableStyleId>{5C22544A-7EE6-4342-B048-85BDC9FD1C3A}</a:tableStyleId>
              </a:tblPr>
              <a:tblGrid>
                <a:gridCol w="1158625">
                  <a:extLst>
                    <a:ext uri="{9D8B030D-6E8A-4147-A177-3AD203B41FA5}">
                      <a16:colId xmlns:a16="http://schemas.microsoft.com/office/drawing/2014/main" val="3689004822"/>
                    </a:ext>
                  </a:extLst>
                </a:gridCol>
                <a:gridCol w="2190010">
                  <a:extLst>
                    <a:ext uri="{9D8B030D-6E8A-4147-A177-3AD203B41FA5}">
                      <a16:colId xmlns:a16="http://schemas.microsoft.com/office/drawing/2014/main" val="3110117265"/>
                    </a:ext>
                  </a:extLst>
                </a:gridCol>
              </a:tblGrid>
              <a:tr h="335182">
                <a:tc>
                  <a:txBody>
                    <a:bodyPr/>
                    <a:lstStyle/>
                    <a:p>
                      <a:pPr lvl="0">
                        <a:buNone/>
                      </a:pPr>
                      <a:r>
                        <a:rPr lang="en-US" sz="900" b="0">
                          <a:solidFill>
                            <a:schemeClr val="bg1"/>
                          </a:solidFill>
                          <a:latin typeface="Yu Gothic UI"/>
                        </a:rPr>
                        <a:t>2023</a:t>
                      </a:r>
                      <a:r>
                        <a:rPr lang="ja-JP" altLang="en-US" sz="900" b="0">
                          <a:solidFill>
                            <a:schemeClr val="bg1"/>
                          </a:solidFill>
                          <a:latin typeface="Yu Gothic UI"/>
                        </a:rPr>
                        <a:t>年度現在</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UI" panose="020B0500000000000000" pitchFamily="50" charset="-128"/>
                          <a:ea typeface="Yu Gothic UI" panose="020B0500000000000000" pitchFamily="50" charset="-128"/>
                        </a:rPr>
                        <a:t>手法検討</a:t>
                      </a:r>
                      <a:endParaRPr kumimoji="1" lang="en-US" altLang="ja-JP" sz="900" b="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467490">
                <a:tc>
                  <a:txBody>
                    <a:bodyPr/>
                    <a:lstStyle/>
                    <a:p>
                      <a:pPr lvl="0">
                        <a:buNone/>
                      </a:pPr>
                      <a:r>
                        <a:rPr lang="en-US" sz="900" b="0">
                          <a:solidFill>
                            <a:schemeClr val="bg1"/>
                          </a:solidFill>
                          <a:latin typeface="Yu Gothic UI"/>
                        </a:rPr>
                        <a:t>2024</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900">
                          <a:solidFill>
                            <a:schemeClr val="tx1"/>
                          </a:solidFill>
                          <a:latin typeface="Yu Gothic UI" panose="020B0500000000000000" pitchFamily="50" charset="-128"/>
                          <a:ea typeface="Yu Gothic UI" panose="020B0500000000000000" pitchFamily="50" charset="-128"/>
                        </a:rPr>
                        <a:t>仕様</a:t>
                      </a:r>
                      <a:r>
                        <a:rPr kumimoji="1" lang="ja-JP" altLang="en-US" sz="900">
                          <a:solidFill>
                            <a:schemeClr val="tx1"/>
                          </a:solidFill>
                          <a:latin typeface="Yu Gothic UI" panose="020B0500000000000000" pitchFamily="50" charset="-128"/>
                          <a:ea typeface="Yu Gothic UI" panose="020B0500000000000000" pitchFamily="50" charset="-128"/>
                        </a:rPr>
                        <a:t>書作成</a:t>
                      </a:r>
                      <a:endParaRPr kumimoji="1" lang="zh-TW" altLang="en-US" sz="900">
                        <a:solidFill>
                          <a:schemeClr val="tx1"/>
                        </a:solidFill>
                        <a:latin typeface="Yu Gothic UI" panose="020B0500000000000000" pitchFamily="50" charset="-128"/>
                        <a:ea typeface="Yu Gothic UI" panose="020B05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Yu Gothic UI" panose="020B0500000000000000" pitchFamily="50" charset="-128"/>
                          <a:ea typeface="Yu Gothic UI" panose="020B0500000000000000" pitchFamily="50" charset="-128"/>
                        </a:rPr>
                        <a:t>新規運営事業者選定</a:t>
                      </a:r>
                      <a:endParaRPr kumimoji="1" lang="zh-TW" altLang="en-US" sz="90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335182">
                <a:tc>
                  <a:txBody>
                    <a:bodyPr/>
                    <a:lstStyle/>
                    <a:p>
                      <a:pPr lvl="0">
                        <a:buNone/>
                      </a:pPr>
                      <a:r>
                        <a:rPr lang="en-US" sz="900" b="0">
                          <a:solidFill>
                            <a:schemeClr val="bg1"/>
                          </a:solidFill>
                          <a:latin typeface="Yu Gothic UI"/>
                        </a:rPr>
                        <a:t>2025</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Yu Gothic UI" panose="020B0500000000000000" pitchFamily="50" charset="-128"/>
                          <a:ea typeface="Yu Gothic UI" panose="020B0500000000000000" pitchFamily="50" charset="-128"/>
                        </a:rPr>
                        <a:t>システム構築・次年度準備</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335182">
                <a:tc>
                  <a:txBody>
                    <a:bodyPr/>
                    <a:lstStyle/>
                    <a:p>
                      <a:pPr lvl="0">
                        <a:buNone/>
                      </a:pPr>
                      <a:r>
                        <a:rPr lang="en-US" sz="900" b="0">
                          <a:solidFill>
                            <a:schemeClr val="bg1"/>
                          </a:solidFill>
                          <a:latin typeface="Yu Gothic UI"/>
                        </a:rPr>
                        <a:t>2026</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lvl="0" algn="l">
                        <a:buNone/>
                      </a:pPr>
                      <a:r>
                        <a:rPr lang="ja-JP" altLang="en-US" sz="900" dirty="0"/>
                        <a:t>新スキームでの事業開始時に設定</a:t>
                      </a:r>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5" name="表 4">
            <a:extLst>
              <a:ext uri="{FF2B5EF4-FFF2-40B4-BE49-F238E27FC236}">
                <a16:creationId xmlns:a16="http://schemas.microsoft.com/office/drawing/2014/main" id="{4B7BE222-2D1E-90EC-C4C1-0DC9EA834F9C}"/>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6" name="正方形/長方形 15">
            <a:extLst>
              <a:ext uri="{FF2B5EF4-FFF2-40B4-BE49-F238E27FC236}">
                <a16:creationId xmlns:a16="http://schemas.microsoft.com/office/drawing/2014/main" id="{F7890DC6-9361-0D4C-302B-F792150CD056}"/>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sp>
        <p:nvSpPr>
          <p:cNvPr id="13" name="正方形/長方形 12">
            <a:extLst>
              <a:ext uri="{FF2B5EF4-FFF2-40B4-BE49-F238E27FC236}">
                <a16:creationId xmlns:a16="http://schemas.microsoft.com/office/drawing/2014/main" id="{DE730F9C-E07C-9682-762C-4EF8979D6B59}"/>
              </a:ext>
            </a:extLst>
          </p:cNvPr>
          <p:cNvSpPr/>
          <p:nvPr/>
        </p:nvSpPr>
        <p:spPr>
          <a:xfrm>
            <a:off x="446400" y="1270800"/>
            <a:ext cx="4212000" cy="1620109"/>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習い事</a:t>
            </a:r>
            <a:r>
              <a:rPr lang="ja-JP" altLang="ja-JP" sz="1100" kern="100">
                <a:effectLst/>
                <a:latin typeface="Yu Gothic UI" panose="020B0500000000000000" pitchFamily="50" charset="-128"/>
                <a:ea typeface="Yu Gothic UI" panose="020B0500000000000000" pitchFamily="50" charset="-128"/>
                <a:cs typeface="Times New Roman" panose="02020603050405020304" pitchFamily="18" charset="0"/>
              </a:rPr>
              <a:t>・塾代助成事業は、子育て世帯の経済的負担を軽減するとともに、こどもたちの学力や才能を伸ばす機会を提供するため、学習塾や家庭教師、文化・スポーツ教室などに係る</a:t>
            </a:r>
            <a:r>
              <a:rPr lang="ja-JP" altLang="ja-JP" sz="1100" kern="100">
                <a:latin typeface="Yu Gothic UI" panose="020B0500000000000000" pitchFamily="50" charset="-128"/>
                <a:ea typeface="Yu Gothic UI" panose="020B0500000000000000" pitchFamily="50" charset="-128"/>
                <a:cs typeface="Times New Roman" panose="02020603050405020304" pitchFamily="18" charset="0"/>
              </a:rPr>
              <a:t>費用を助成する事業であ</a:t>
            </a:r>
            <a:r>
              <a:rPr lang="ja-JP" altLang="en-US" sz="1100" kern="100">
                <a:latin typeface="Yu Gothic UI" panose="020B0500000000000000" pitchFamily="50" charset="-128"/>
                <a:ea typeface="Yu Gothic UI" panose="020B0500000000000000" pitchFamily="50" charset="-128"/>
                <a:cs typeface="Times New Roman" panose="02020603050405020304" pitchFamily="18" charset="0"/>
              </a:rPr>
              <a:t>る。</a:t>
            </a:r>
            <a:endParaRPr lang="en-US" altLang="ja-JP" sz="1100" kern="100">
              <a:latin typeface="Yu Gothic UI" panose="020B0500000000000000" pitchFamily="50" charset="-128"/>
              <a:ea typeface="Yu Gothic UI" panose="020B0500000000000000" pitchFamily="50" charset="-128"/>
              <a:cs typeface="Times New Roman" panose="02020603050405020304" pitchFamily="18" charset="0"/>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kern="100">
                <a:latin typeface="Yu Gothic UI" panose="020B0500000000000000" pitchFamily="50" charset="-128"/>
                <a:ea typeface="Yu Gothic UI" panose="020B0500000000000000" pitchFamily="50" charset="-128"/>
                <a:cs typeface="Times New Roman" panose="02020603050405020304" pitchFamily="18" charset="0"/>
              </a:rPr>
              <a:t>現在、紙や</a:t>
            </a:r>
            <a:r>
              <a:rPr lang="en-US" altLang="ja-JP" sz="1100" kern="100">
                <a:latin typeface="Yu Gothic UI" panose="020B0500000000000000" pitchFamily="50" charset="-128"/>
                <a:ea typeface="Yu Gothic UI" panose="020B0500000000000000" pitchFamily="50" charset="-128"/>
                <a:cs typeface="Times New Roman" panose="02020603050405020304" pitchFamily="18" charset="0"/>
              </a:rPr>
              <a:t>FAX</a:t>
            </a:r>
            <a:r>
              <a:rPr lang="ja-JP" altLang="en-US" sz="1100" kern="100">
                <a:latin typeface="Yu Gothic UI" panose="020B0500000000000000" pitchFamily="50" charset="-128"/>
                <a:ea typeface="Yu Gothic UI" panose="020B0500000000000000" pitchFamily="50" charset="-128"/>
                <a:cs typeface="Times New Roman" panose="02020603050405020304" pitchFamily="18" charset="0"/>
              </a:rPr>
              <a:t>、</a:t>
            </a:r>
            <a:r>
              <a:rPr lang="en-US" altLang="ja-JP" sz="1100" kern="100">
                <a:latin typeface="Yu Gothic UI" panose="020B0500000000000000" pitchFamily="50" charset="-128"/>
                <a:ea typeface="Yu Gothic UI" panose="020B0500000000000000" pitchFamily="50" charset="-128"/>
                <a:cs typeface="Times New Roman" panose="02020603050405020304" pitchFamily="18" charset="0"/>
              </a:rPr>
              <a:t>IC</a:t>
            </a:r>
            <a:r>
              <a:rPr lang="ja-JP" altLang="en-US" sz="1100" kern="100">
                <a:latin typeface="Yu Gothic UI" panose="020B0500000000000000" pitchFamily="50" charset="-128"/>
                <a:ea typeface="Yu Gothic UI" panose="020B0500000000000000" pitchFamily="50" charset="-128"/>
                <a:cs typeface="Times New Roman" panose="02020603050405020304" pitchFamily="18" charset="0"/>
              </a:rPr>
              <a:t>カードで行っている手続きについて、オンライン手続きサービスなどシステムのあり方を含めた検討を行い、利用者・参画事業者双方の利便性向上させる</a:t>
            </a:r>
            <a:r>
              <a:rPr lang="ja-JP" altLang="en-US" sz="1100" kern="0">
                <a:effectLst/>
                <a:latin typeface="Yu Gothic UI 本文"/>
                <a:cs typeface="Times New Roman" panose="02020603050405020304" pitchFamily="18" charset="0"/>
              </a:rPr>
              <a:t>。利用率向上により、より多くの児童・生徒が本事業を利用して学力や学習意欲</a:t>
            </a:r>
            <a:r>
              <a:rPr lang="en-US" altLang="ja-JP" sz="1100" kern="0">
                <a:effectLst/>
                <a:latin typeface="Yu Gothic UI 本文"/>
                <a:cs typeface="Times New Roman" panose="02020603050405020304" pitchFamily="18" charset="0"/>
              </a:rPr>
              <a:t>､</a:t>
            </a:r>
            <a:r>
              <a:rPr lang="ja-JP" altLang="en-US" sz="1100" kern="0">
                <a:effectLst/>
                <a:latin typeface="Yu Gothic UI 本文"/>
                <a:cs typeface="Times New Roman" panose="02020603050405020304" pitchFamily="18" charset="0"/>
              </a:rPr>
              <a:t>個性や才能を伸ばす機会を得られることをめざす。</a:t>
            </a:r>
            <a:endParaRPr lang="en-US" altLang="ja-JP" sz="1100" kern="100">
              <a:latin typeface="Yu Gothic UI" panose="020B0500000000000000" pitchFamily="50" charset="-128"/>
              <a:ea typeface="Yu Gothic UI" panose="020B0500000000000000" pitchFamily="50" charset="-128"/>
              <a:cs typeface="Times New Roman" panose="02020603050405020304" pitchFamily="18" charset="0"/>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 name="スライド番号プレースホルダー 2">
            <a:extLst>
              <a:ext uri="{FF2B5EF4-FFF2-40B4-BE49-F238E27FC236}">
                <a16:creationId xmlns:a16="http://schemas.microsoft.com/office/drawing/2014/main" id="{12EA1F98-E158-B54A-D07A-0C8755833C72}"/>
              </a:ext>
            </a:extLst>
          </p:cNvPr>
          <p:cNvSpPr txBox="1">
            <a:spLocks/>
          </p:cNvSpPr>
          <p:nvPr/>
        </p:nvSpPr>
        <p:spPr>
          <a:xfrm>
            <a:off x="7595919" y="6497847"/>
            <a:ext cx="2228850" cy="2063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5E707BA-883C-4D78-8419-4B7DEB3F4E9F}" type="slidenum">
              <a:rPr kumimoji="1" lang="en-GB" smtClean="0">
                <a:solidFill>
                  <a:prstClr val="black">
                    <a:tint val="75000"/>
                  </a:prstClr>
                </a:solidFill>
                <a:latin typeface="Avenir Next LT Pro"/>
                <a:ea typeface="Yu Gothic UI"/>
              </a:rPr>
              <a:pPr>
                <a:defRPr/>
              </a:pPr>
              <a:t>26</a:t>
            </a:fld>
            <a:endParaRPr kumimoji="1" lang="en-GB">
              <a:solidFill>
                <a:prstClr val="black">
                  <a:tint val="75000"/>
                </a:prstClr>
              </a:solidFill>
              <a:latin typeface="Avenir Next LT Pro"/>
              <a:ea typeface="Yu Gothic UI"/>
            </a:endParaRPr>
          </a:p>
        </p:txBody>
      </p:sp>
    </p:spTree>
    <p:extLst>
      <p:ext uri="{BB962C8B-B14F-4D97-AF65-F5344CB8AC3E}">
        <p14:creationId xmlns:p14="http://schemas.microsoft.com/office/powerpoint/2010/main" val="2460964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粗大ごみの申込はスマホが便利​</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437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671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979763"/>
            <a:ext cx="972000" cy="46525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粗大ごみ　　　　受付業務</a:t>
            </a:r>
            <a:endParaRPr kumimoji="1" lang="en-US" altLang="ja-JP" sz="12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575955"/>
            <a:ext cx="972000" cy="46525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2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利用促進</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4979823"/>
            <a:ext cx="3096125"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119999" y="5586917"/>
            <a:ext cx="3096125" cy="42682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2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情報発信</a:t>
            </a:r>
            <a:r>
              <a:rPr kumimoji="0" lang="ja-JP" altLang="en-US" sz="14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a:t>
            </a:r>
            <a:endParaRPr kumimoji="1" lang="ja-JP" altLang="en-US" sz="14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875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粗大ごみ受付において、市民がいつでも、簡単、便利、快適に粗大ごみが申込できていること。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50846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1951888"/>
            <a:ext cx="3625463"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デジタル技術を活用した、粗大ごみ受付方法の多様化や手続きの利便性が向上していること。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254118"/>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4005000"/>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0" y="2579971"/>
            <a:ext cx="3558751"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市民の利便性向上にかかる新規導入項目（チャットボット・画像認識・キャッシュレス決済）の利用件数</a:t>
            </a:r>
            <a:br>
              <a:rPr lang="en-US" altLang="ja-JP" sz="1100" b="1">
                <a:solidFill>
                  <a:srgbClr val="000000"/>
                </a:solidFill>
                <a:latin typeface="Avenir Next LT Pro"/>
                <a:ea typeface="Yu Gothic UI" panose="020B0500000000000000" pitchFamily="50" charset="-128"/>
              </a:rPr>
            </a:br>
            <a:r>
              <a:rPr kumimoji="0" lang="ja-JP" altLang="en-US" sz="1100" b="1" i="0" u="none" strike="noStrike" kern="1200" cap="none" spc="0" normalizeH="0" baseline="0" noProof="0">
                <a:ln>
                  <a:noFill/>
                </a:ln>
                <a:effectLst/>
                <a:uLnTx/>
                <a:uFillTx/>
                <a:latin typeface="Avenir Next LT Pro"/>
                <a:ea typeface="Yu Gothic UI" panose="020B0500000000000000" pitchFamily="50" charset="-128"/>
                <a:cs typeface="+mn-cs"/>
              </a:rPr>
              <a:t>（累計）</a:t>
            </a:r>
          </a:p>
        </p:txBody>
      </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5969898" y="3405346"/>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4" name="テキスト ボックス 3">
            <a:extLst>
              <a:ext uri="{FF2B5EF4-FFF2-40B4-BE49-F238E27FC236}">
                <a16:creationId xmlns:a16="http://schemas.microsoft.com/office/drawing/2014/main" id="{621CDE2D-EC3D-5289-AFD2-54B90F71896D}"/>
              </a:ext>
            </a:extLst>
          </p:cNvPr>
          <p:cNvSpPr txBox="1"/>
          <p:nvPr/>
        </p:nvSpPr>
        <p:spPr>
          <a:xfrm>
            <a:off x="446400" y="1270800"/>
            <a:ext cx="4212000" cy="2246769"/>
          </a:xfrm>
          <a:prstGeom prst="rect">
            <a:avLst/>
          </a:prstGeom>
          <a:noFill/>
        </p:spPr>
        <p:txBody>
          <a:bodyPr wrap="square">
            <a:spAutoFit/>
          </a:bodyPr>
          <a:lstStyle/>
          <a:p>
            <a:pPr marL="158265" marR="0" lvl="2" indent="-158265" algn="l" defTabSz="4572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r>
              <a:rPr kumimoji="0" lang="ja-JP" altLang="en-US"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現在、粗大ごみは、電話またはインターネットにより受付をし、コンビニやスーパー等で処理手数料券を購入のうえ、粗大ごみに貼って排出</a:t>
            </a:r>
            <a:r>
              <a:rPr kumimoji="0" lang="ja-JP" altLang="en-US" sz="1100" b="0" i="0" u="none" strike="noStrike" kern="1200" cap="none" spc="0" normalizeH="0" baseline="0" noProof="0">
                <a:ln>
                  <a:noFill/>
                </a:ln>
                <a:solidFill>
                  <a:prstClr val="black"/>
                </a:solidFill>
                <a:effectLst/>
                <a:uLnTx/>
                <a:uFillTx/>
                <a:latin typeface="Calibri" panose="020F0502020204030204"/>
                <a:ea typeface="Yu Gothic UI" panose="020B0500000000000000" pitchFamily="50" charset="-128"/>
                <a:cs typeface="+mn-cs"/>
              </a:rPr>
              <a:t>されたものを収集している。</a:t>
            </a:r>
          </a:p>
          <a:p>
            <a:pPr marL="158265" marR="0" lvl="2" indent="-158265" algn="l" defTabSz="4572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r>
              <a:rPr kumimoji="0" lang="ja-JP" altLang="en-US" sz="1100" b="0" i="0" u="none" strike="noStrike" kern="1200" cap="none" spc="0" normalizeH="0" baseline="0" noProof="0">
                <a:ln>
                  <a:noFill/>
                </a:ln>
                <a:solidFill>
                  <a:prstClr val="black"/>
                </a:solidFill>
                <a:effectLst/>
                <a:uLnTx/>
                <a:uFillTx/>
                <a:latin typeface="Calibri" panose="020F0502020204030204"/>
                <a:ea typeface="Yu Gothic UI" panose="020B0500000000000000" pitchFamily="50" charset="-128"/>
                <a:cs typeface="+mn-cs"/>
              </a:rPr>
              <a:t>従来の申し込み方法に加え、いつ</a:t>
            </a:r>
            <a:r>
              <a:rPr kumimoji="0" lang="ja-JP" altLang="en-US"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でも、簡単、便利、快適な粗大ごみ受付手段を提供するため、主に次の取組を行う。</a:t>
            </a:r>
          </a:p>
          <a:p>
            <a:pPr marL="0" marR="0" lvl="2" indent="0" algn="l" defTabSz="457200" rtl="0" eaLnBrk="1" fontAlgn="auto" latinLnBrk="0" hangingPunct="1">
              <a:lnSpc>
                <a:spcPts val="1292"/>
              </a:lnSpc>
              <a:spcBef>
                <a:spcPts val="0"/>
              </a:spcBef>
              <a:spcAft>
                <a:spcPts val="554"/>
              </a:spcAft>
              <a:buClrTx/>
              <a:buSzTx/>
              <a:buFontTx/>
              <a:buNone/>
              <a:tabLst>
                <a:tab pos="334116" algn="l"/>
              </a:tabLst>
              <a:defRPr/>
            </a:pPr>
            <a:r>
              <a:rPr kumimoji="0" lang="ja-JP" altLang="en-US"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① チャットボット（</a:t>
            </a:r>
            <a:r>
              <a:rPr kumimoji="0" lang="en-US" altLang="ja-JP"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LINE</a:t>
            </a:r>
            <a:r>
              <a:rPr kumimoji="0" lang="ja-JP" altLang="en-US"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連携含む）による受付</a:t>
            </a:r>
            <a:br>
              <a:rPr kumimoji="0" lang="en-US" altLang="ja-JP"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br>
            <a:r>
              <a:rPr kumimoji="0" lang="en-US" altLang="ja-JP"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       </a:t>
            </a:r>
            <a:r>
              <a:rPr kumimoji="0" lang="ja-JP" altLang="en-US"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受付チャネルの拡大を図ることで、広い世代への利便性向上をめざす。</a:t>
            </a:r>
            <a:endParaRPr kumimoji="0" lang="en-US" altLang="ja-JP"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endParaRPr>
          </a:p>
          <a:p>
            <a:pPr marL="0" marR="0" lvl="2" indent="0" algn="l" defTabSz="457200" rtl="0" eaLnBrk="1" fontAlgn="auto" latinLnBrk="0" hangingPunct="1">
              <a:lnSpc>
                <a:spcPts val="1292"/>
              </a:lnSpc>
              <a:spcBef>
                <a:spcPts val="0"/>
              </a:spcBef>
              <a:spcAft>
                <a:spcPts val="554"/>
              </a:spcAft>
              <a:buClrTx/>
              <a:buSzTx/>
              <a:buFontTx/>
              <a:buNone/>
              <a:tabLst>
                <a:tab pos="334116" algn="l"/>
              </a:tabLst>
              <a:defRPr/>
            </a:pPr>
            <a:r>
              <a:rPr kumimoji="0" lang="ja-JP" altLang="en-US"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② 画像認識による手数料の検索</a:t>
            </a:r>
            <a:endParaRPr kumimoji="0" lang="en-US" altLang="ja-JP"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endParaRPr>
          </a:p>
          <a:p>
            <a:pPr marL="85725" marR="0" lvl="2" indent="0" algn="l" defTabSz="457200" rtl="0" eaLnBrk="1" fontAlgn="auto" latinLnBrk="0" hangingPunct="1">
              <a:lnSpc>
                <a:spcPts val="800"/>
              </a:lnSpc>
              <a:spcBef>
                <a:spcPts val="0"/>
              </a:spcBef>
              <a:spcAft>
                <a:spcPts val="554"/>
              </a:spcAft>
              <a:buClrTx/>
              <a:buSzTx/>
              <a:buFontTx/>
              <a:buNone/>
              <a:tabLst>
                <a:tab pos="265113" algn="l"/>
                <a:tab pos="333375" algn="l"/>
              </a:tabLst>
              <a:defRPr/>
            </a:pPr>
            <a:r>
              <a:rPr kumimoji="0" lang="ja-JP" altLang="en-US"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      手数料額の検索を簡単にし、 申込時間を短縮する。</a:t>
            </a:r>
            <a:endParaRPr kumimoji="0" lang="en-US" altLang="ja-JP"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endParaRPr>
          </a:p>
          <a:p>
            <a:pPr marL="0" marR="0" lvl="2" indent="0" algn="l" defTabSz="457200" rtl="0" eaLnBrk="1" fontAlgn="auto" latinLnBrk="0" hangingPunct="1">
              <a:lnSpc>
                <a:spcPts val="1292"/>
              </a:lnSpc>
              <a:spcBef>
                <a:spcPts val="0"/>
              </a:spcBef>
              <a:spcAft>
                <a:spcPts val="554"/>
              </a:spcAft>
              <a:buClrTx/>
              <a:buSzTx/>
              <a:buFontTx/>
              <a:buNone/>
              <a:tabLst>
                <a:tab pos="265113" algn="l"/>
                <a:tab pos="333375" algn="l"/>
              </a:tabLst>
              <a:defRPr/>
            </a:pPr>
            <a:r>
              <a:rPr kumimoji="0" lang="ja-JP" altLang="en-US"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③ 処理手数料のキャッシュレス決済を導入</a:t>
            </a:r>
            <a:br>
              <a:rPr kumimoji="0" lang="en-US" altLang="ja-JP"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br>
            <a:r>
              <a:rPr kumimoji="0" lang="ja-JP" altLang="en-US" sz="1100" b="0" i="0" u="none" strike="noStrike" kern="1200" cap="none" spc="0" normalizeH="0" baseline="0" noProof="0">
                <a:ln>
                  <a:noFill/>
                </a:ln>
                <a:solidFill>
                  <a:srgbClr val="000000"/>
                </a:solidFill>
                <a:effectLst/>
                <a:uLnTx/>
                <a:uFillTx/>
                <a:latin typeface="Calibri" panose="020F0502020204030204"/>
                <a:ea typeface="Yu Gothic UI" panose="020B0500000000000000" pitchFamily="50" charset="-128"/>
                <a:cs typeface="+mn-cs"/>
              </a:rPr>
              <a:t>　　市民の手数料券購入の手間を省略することで、利便性向上を図る。</a:t>
            </a:r>
            <a:endParaRPr kumimoji="0" lang="ja-JP" altLang="en-US" sz="1100" b="0" i="0" u="none" strike="noStrike" kern="1200" cap="none" spc="0" normalizeH="0" baseline="0" noProof="0">
              <a:ln>
                <a:noFill/>
              </a:ln>
              <a:solidFill>
                <a:srgbClr val="FF0000"/>
              </a:solidFill>
              <a:effectLst/>
              <a:uLnTx/>
              <a:uFillTx/>
              <a:latin typeface="Calibri" panose="020F0502020204030204"/>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1CC09505-6E9C-400B-F3F6-B37D03B8FA8F}"/>
              </a:ext>
            </a:extLst>
          </p:cNvPr>
          <p:cNvSpPr txBox="1"/>
          <p:nvPr/>
        </p:nvSpPr>
        <p:spPr>
          <a:xfrm>
            <a:off x="446400" y="4301274"/>
            <a:ext cx="4165374" cy="425758"/>
          </a:xfrm>
          <a:prstGeom prst="rect">
            <a:avLst/>
          </a:prstGeom>
          <a:noFill/>
        </p:spPr>
        <p:txBody>
          <a:bodyPr wrap="square">
            <a:spAutoFit/>
          </a:bodyPr>
          <a:lstStyle/>
          <a:p>
            <a:pPr marL="158265" marR="0" lvl="2" indent="-158265" algn="l" defTabSz="457200" rtl="0" eaLnBrk="1" fontAlgn="auto" latinLnBrk="0" hangingPunct="1">
              <a:lnSpc>
                <a:spcPts val="1292"/>
              </a:lnSpc>
              <a:spcBef>
                <a:spcPts val="0"/>
              </a:spcBef>
              <a:spcAft>
                <a:spcPts val="554"/>
              </a:spcAft>
              <a:buClrTx/>
              <a:buSzTx/>
              <a:buFont typeface="Arial" panose="020B0604020202020204" pitchFamily="34" charset="0"/>
              <a:buChar char="•"/>
              <a:tabLst>
                <a:tab pos="334116" algn="l"/>
              </a:tabLst>
              <a:defRPr/>
            </a:pPr>
            <a:r>
              <a:rPr kumimoji="0" lang="ja-JP" altLang="en-US" sz="1100" b="0" i="0" u="none" strike="noStrike" kern="1200" cap="none" spc="0" normalizeH="0" baseline="0" noProof="0">
                <a:ln>
                  <a:noFill/>
                </a:ln>
                <a:solidFill>
                  <a:srgbClr val="000000"/>
                </a:solidFill>
                <a:effectLst/>
                <a:uLnTx/>
                <a:uFillTx/>
                <a:latin typeface="+mn-ea"/>
                <a:cs typeface="+mn-cs"/>
              </a:rPr>
              <a:t>上記の取組を実現するシステムの開発を行い、</a:t>
            </a:r>
            <a:r>
              <a:rPr kumimoji="0" lang="en-US" altLang="ja-JP" sz="1100" b="0" i="0" u="none" strike="noStrike" kern="1200" cap="none" spc="0" normalizeH="0" baseline="0" noProof="0">
                <a:ln>
                  <a:noFill/>
                </a:ln>
                <a:solidFill>
                  <a:srgbClr val="000000"/>
                </a:solidFill>
                <a:effectLst/>
                <a:uLnTx/>
                <a:uFillTx/>
                <a:latin typeface="+mn-ea"/>
                <a:cs typeface="+mn-cs"/>
              </a:rPr>
              <a:t>2024</a:t>
            </a:r>
            <a:r>
              <a:rPr kumimoji="0" lang="ja-JP" altLang="en-US" sz="1100" b="0" i="0" u="none" strike="noStrike" kern="1200" cap="none" spc="0" normalizeH="0" baseline="0" noProof="0">
                <a:ln>
                  <a:noFill/>
                </a:ln>
                <a:solidFill>
                  <a:srgbClr val="000000"/>
                </a:solidFill>
                <a:effectLst/>
                <a:uLnTx/>
                <a:uFillTx/>
                <a:latin typeface="+mn-ea"/>
                <a:cs typeface="+mn-cs"/>
              </a:rPr>
              <a:t>年</a:t>
            </a:r>
            <a:r>
              <a:rPr kumimoji="0" lang="en-US" altLang="ja-JP" sz="1100" b="0" i="0" u="none" strike="noStrike" kern="1200" cap="none" spc="0" normalizeH="0" baseline="0" noProof="0">
                <a:ln>
                  <a:noFill/>
                </a:ln>
                <a:solidFill>
                  <a:srgbClr val="000000"/>
                </a:solidFill>
                <a:effectLst/>
                <a:uLnTx/>
                <a:uFillTx/>
                <a:latin typeface="+mn-ea"/>
                <a:cs typeface="+mn-cs"/>
              </a:rPr>
              <a:t>3</a:t>
            </a:r>
            <a:r>
              <a:rPr kumimoji="0" lang="ja-JP" altLang="en-US" sz="1100" b="0" i="0" u="none" strike="noStrike" kern="1200" cap="none" spc="0" normalizeH="0" baseline="0" noProof="0">
                <a:ln>
                  <a:noFill/>
                </a:ln>
                <a:solidFill>
                  <a:srgbClr val="000000"/>
                </a:solidFill>
                <a:effectLst/>
                <a:uLnTx/>
                <a:uFillTx/>
                <a:latin typeface="+mn-ea"/>
                <a:cs typeface="+mn-cs"/>
              </a:rPr>
              <a:t>月より運用を開始した。</a:t>
            </a:r>
          </a:p>
        </p:txBody>
      </p:sp>
      <p:sp>
        <p:nvSpPr>
          <p:cNvPr id="12" name="テキスト ボックス 11">
            <a:extLst>
              <a:ext uri="{FF2B5EF4-FFF2-40B4-BE49-F238E27FC236}">
                <a16:creationId xmlns:a16="http://schemas.microsoft.com/office/drawing/2014/main" id="{50749B6C-BDA0-012A-D1BF-F8B157228F92}"/>
              </a:ext>
            </a:extLst>
          </p:cNvPr>
          <p:cNvSpPr txBox="1"/>
          <p:nvPr/>
        </p:nvSpPr>
        <p:spPr>
          <a:xfrm>
            <a:off x="490354" y="5996332"/>
            <a:ext cx="2191480" cy="4047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チャットボットによる粗大ごみ受付</a:t>
            </a:r>
            <a:endParaRPr kumimoji="0" lang="en-US" altLang="ja-JP"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処理手数料のキャッシュレス決済</a:t>
            </a:r>
            <a:endParaRPr kumimoji="0" lang="en-US" altLang="ja-JP" sz="1015"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pic>
        <p:nvPicPr>
          <p:cNvPr id="26" name="図 25">
            <a:extLst>
              <a:ext uri="{FF2B5EF4-FFF2-40B4-BE49-F238E27FC236}">
                <a16:creationId xmlns:a16="http://schemas.microsoft.com/office/drawing/2014/main" id="{7511B95F-2913-6258-1410-ED0D56A7F2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4569" y="4541326"/>
            <a:ext cx="1973774" cy="1973774"/>
          </a:xfrm>
          <a:prstGeom prst="rect">
            <a:avLst/>
          </a:prstGeom>
        </p:spPr>
      </p:pic>
      <p:pic>
        <p:nvPicPr>
          <p:cNvPr id="28" name="図 27">
            <a:extLst>
              <a:ext uri="{FF2B5EF4-FFF2-40B4-BE49-F238E27FC236}">
                <a16:creationId xmlns:a16="http://schemas.microsoft.com/office/drawing/2014/main" id="{4522F2D7-2A9D-365A-EED7-EFEA161F6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6063" y="4558760"/>
            <a:ext cx="1782907" cy="1782907"/>
          </a:xfrm>
          <a:prstGeom prst="rect">
            <a:avLst/>
          </a:prstGeom>
        </p:spPr>
      </p:pic>
      <p:graphicFrame>
        <p:nvGraphicFramePr>
          <p:cNvPr id="6" name="表 16">
            <a:extLst>
              <a:ext uri="{FF2B5EF4-FFF2-40B4-BE49-F238E27FC236}">
                <a16:creationId xmlns:a16="http://schemas.microsoft.com/office/drawing/2014/main" id="{17D3C68F-3FD2-7F2F-BF62-EA36044EB2C4}"/>
              </a:ext>
            </a:extLst>
          </p:cNvPr>
          <p:cNvGraphicFramePr>
            <a:graphicFrameLocks noGrp="1"/>
          </p:cNvGraphicFramePr>
          <p:nvPr>
            <p:extLst>
              <p:ext uri="{D42A27DB-BD31-4B8C-83A1-F6EECF244321}">
                <p14:modId xmlns:p14="http://schemas.microsoft.com/office/powerpoint/2010/main" val="1650353199"/>
              </p:ext>
            </p:extLst>
          </p:nvPr>
        </p:nvGraphicFramePr>
        <p:xfrm>
          <a:off x="6106387" y="3117292"/>
          <a:ext cx="3216788" cy="887708"/>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385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501896">
                <a:tc>
                  <a:txBody>
                    <a:bodyPr/>
                    <a:lstStyle/>
                    <a:p>
                      <a:pPr algn="ctr"/>
                      <a:r>
                        <a:rPr kumimoji="1" lang="ja-JP" altLang="en-US" sz="900" b="0">
                          <a:ln w="0"/>
                          <a:solidFill>
                            <a:srgbClr val="AF1932"/>
                          </a:solidFill>
                          <a:latin typeface="Yu Gothic UI" panose="020B0500000000000000" pitchFamily="50" charset="-128"/>
                          <a:ea typeface="Yu Gothic UI" panose="020B0500000000000000" pitchFamily="50" charset="-128"/>
                        </a:rPr>
                        <a:t> </a:t>
                      </a:r>
                      <a:r>
                        <a:rPr kumimoji="1" lang="ja-JP" altLang="en-US" sz="900" b="0">
                          <a:ln w="0"/>
                          <a:solidFill>
                            <a:schemeClr val="tx1"/>
                          </a:solidFill>
                          <a:latin typeface="Yu Gothic UI" panose="020B0500000000000000" pitchFamily="50" charset="-128"/>
                          <a:ea typeface="Yu Gothic UI" panose="020B0500000000000000" pitchFamily="50" charset="-128"/>
                        </a:rPr>
                        <a:t>運用開始</a:t>
                      </a:r>
                      <a:endParaRPr kumimoji="1" lang="en-US" altLang="ja-JP" sz="900" b="0">
                        <a:solidFill>
                          <a:schemeClr val="tx1"/>
                        </a:solidFill>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６万件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solidFill>
                            <a:schemeClr val="tx1"/>
                          </a:solidFill>
                          <a:latin typeface="Yu Gothic UI" panose="020B0500000000000000" pitchFamily="50" charset="-128"/>
                          <a:ea typeface="Yu Gothic UI" panose="020B0500000000000000" pitchFamily="50" charset="-128"/>
                        </a:rPr>
                        <a:t>16</a:t>
                      </a:r>
                      <a:r>
                        <a:rPr kumimoji="1" lang="ja-JP" altLang="en-US" sz="900">
                          <a:solidFill>
                            <a:schemeClr val="tx1"/>
                          </a:solidFill>
                          <a:latin typeface="Yu Gothic UI" panose="020B0500000000000000" pitchFamily="50" charset="-128"/>
                          <a:ea typeface="Yu Gothic UI" panose="020B0500000000000000" pitchFamily="50" charset="-128"/>
                        </a:rPr>
                        <a:t>万件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Yu Gothic UI" panose="020B0500000000000000" pitchFamily="50" charset="-128"/>
                          <a:ea typeface="Yu Gothic UI" panose="020B0500000000000000" pitchFamily="50" charset="-128"/>
                        </a:rPr>
                        <a:t>25</a:t>
                      </a:r>
                      <a:r>
                        <a:rPr kumimoji="1" lang="ja-JP" altLang="en-US" sz="900" dirty="0">
                          <a:solidFill>
                            <a:schemeClr val="tx1"/>
                          </a:solidFill>
                          <a:latin typeface="Yu Gothic UI" panose="020B0500000000000000" pitchFamily="50" charset="-128"/>
                          <a:ea typeface="Yu Gothic UI" panose="020B0500000000000000" pitchFamily="50" charset="-128"/>
                        </a:rPr>
                        <a:t>年度までの状況を踏まえて設定</a:t>
                      </a:r>
                      <a:endParaRPr kumimoji="1" lang="en-US" altLang="ja-JP" sz="900" dirty="0">
                        <a:solidFill>
                          <a:schemeClr val="tx1"/>
                        </a:solidFill>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2" name="正方形/長方形 15">
            <a:extLst>
              <a:ext uri="{FF2B5EF4-FFF2-40B4-BE49-F238E27FC236}">
                <a16:creationId xmlns:a16="http://schemas.microsoft.com/office/drawing/2014/main" id="{2565FCB5-50A8-67A1-D495-ED5676AE6A84}"/>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graphicFrame>
        <p:nvGraphicFramePr>
          <p:cNvPr id="13" name="表 12">
            <a:extLst>
              <a:ext uri="{FF2B5EF4-FFF2-40B4-BE49-F238E27FC236}">
                <a16:creationId xmlns:a16="http://schemas.microsoft.com/office/drawing/2014/main" id="{7EC46585-895A-E022-6CF3-A09CF4CF6DF4}"/>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3024667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1015663"/>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新婚・子育て世帯向け分譲住宅購入融資</a:t>
            </a:r>
            <a:br>
              <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b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利子補給手続をオンライン化​</a:t>
            </a:r>
            <a:endPar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204429"/>
            <a:ext cx="972000" cy="46525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利子補給システム</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712137"/>
            <a:ext cx="972000" cy="44949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住基システム連携</a:t>
            </a:r>
            <a:endParaRPr kumimoji="1" lang="en-US" altLang="ja-JP"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1" y="5213644"/>
            <a:ext cx="1043999"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システム開発</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5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（クラウド化・オンライン化）</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7620000" y="5715416"/>
            <a:ext cx="1596125" cy="44943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データ連携​</a:t>
            </a:r>
            <a:endPar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051" y="1341000"/>
            <a:ext cx="3558940" cy="47105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市民が窓口を訪れることなく自宅等から申請ができて</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776607"/>
            <a:ext cx="972000" cy="155639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24807" y="1957390"/>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窓口を訪れずに手続きが完了すること。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添付書類の数が軽減されること。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79215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09" y="1270800"/>
            <a:ext cx="4212000" cy="1757202"/>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本手続きの対象者である新婚・子育て世帯にとって、平日開庁時間に窓口を訪れて手続きをすることは負担が大きい。加えて、申請に必要な住民票の写しを取得するために別途時間や費用がかかっている。また、毎年、利子補給額の確認のため複数回の手続きが必要となっている。</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そのため、市民自身が持つ端末から、開庁時間を気にせずオンライン申請の手続きが可能となるよう業務システムを構築する。</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あわせて、デジタル技術を活用し、業務フローの見直しや本市が保有している住民情報データとの連携により手続きを簡素化し、市民の負担軽減及び申請処理の迅速化を図る。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5009" y="3538504"/>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 name="ホームベース 30">
            <a:extLst>
              <a:ext uri="{FF2B5EF4-FFF2-40B4-BE49-F238E27FC236}">
                <a16:creationId xmlns:a16="http://schemas.microsoft.com/office/drawing/2014/main" id="{05BDA7B1-BA4E-0A98-C1AA-B5A59131AD99}"/>
              </a:ext>
            </a:extLst>
          </p:cNvPr>
          <p:cNvSpPr/>
          <p:nvPr/>
        </p:nvSpPr>
        <p:spPr>
          <a:xfrm>
            <a:off x="7181851" y="5213644"/>
            <a:ext cx="2034274"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オンライン申請開始・運用</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6" name="正方形/長方形 5">
            <a:extLst>
              <a:ext uri="{FF2B5EF4-FFF2-40B4-BE49-F238E27FC236}">
                <a16:creationId xmlns:a16="http://schemas.microsoft.com/office/drawing/2014/main" id="{3213E8AE-B0F7-9F51-8438-FDDAD24BB6AE}"/>
              </a:ext>
            </a:extLst>
          </p:cNvPr>
          <p:cNvSpPr/>
          <p:nvPr/>
        </p:nvSpPr>
        <p:spPr>
          <a:xfrm>
            <a:off x="446400" y="3799459"/>
            <a:ext cx="4090322" cy="296292"/>
          </a:xfrm>
          <a:prstGeom prst="rect">
            <a:avLst/>
          </a:prstGeom>
          <a:noFill/>
          <a:ln w="9525" cap="flat" cmpd="sng" algn="ctr">
            <a:noFill/>
            <a:prstDash val="solid"/>
          </a:ln>
          <a:effectLst/>
        </p:spPr>
        <p:txBody>
          <a:bodyPr lIns="36000" tIns="36000" rIns="36000" bIns="36000" rtlCol="0" anchor="t">
            <a:noAutofit/>
          </a:bodyPr>
          <a:lstStyle/>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2023</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10</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月　業務システム開発開始</a:t>
            </a:r>
          </a:p>
        </p:txBody>
      </p:sp>
      <p:sp>
        <p:nvSpPr>
          <p:cNvPr id="37" name="正方形/長方形 36">
            <a:extLst>
              <a:ext uri="{FF2B5EF4-FFF2-40B4-BE49-F238E27FC236}">
                <a16:creationId xmlns:a16="http://schemas.microsoft.com/office/drawing/2014/main" id="{559DF1CD-837F-9A1B-EA09-B4DEB256CD63}"/>
              </a:ext>
            </a:extLst>
          </p:cNvPr>
          <p:cNvSpPr/>
          <p:nvPr/>
        </p:nvSpPr>
        <p:spPr>
          <a:xfrm>
            <a:off x="2510161" y="5755949"/>
            <a:ext cx="2046250" cy="550020"/>
          </a:xfrm>
          <a:prstGeom prst="rect">
            <a:avLst/>
          </a:prstGeom>
          <a:noFill/>
          <a:ln w="9525" cap="flat" cmpd="sng" algn="ctr">
            <a:noFill/>
            <a:prstDash val="solid"/>
          </a:ln>
          <a:effectLst/>
        </p:spPr>
        <p:txBody>
          <a:bodyPr lIns="36000" tIns="36000" rIns="36000" bIns="36000" rtlCol="0" anchor="t">
            <a:noAutofit/>
          </a:bodyPr>
          <a:lstStyle/>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市民自身が持つ端末から申請手続きが可能となる</a:t>
            </a:r>
          </a:p>
        </p:txBody>
      </p:sp>
      <p:sp>
        <p:nvSpPr>
          <p:cNvPr id="39" name="正方形/長方形 38">
            <a:extLst>
              <a:ext uri="{FF2B5EF4-FFF2-40B4-BE49-F238E27FC236}">
                <a16:creationId xmlns:a16="http://schemas.microsoft.com/office/drawing/2014/main" id="{010EB7B2-4512-0BBD-F6A8-6C1FE9580188}"/>
              </a:ext>
            </a:extLst>
          </p:cNvPr>
          <p:cNvSpPr/>
          <p:nvPr/>
        </p:nvSpPr>
        <p:spPr>
          <a:xfrm>
            <a:off x="358140" y="5755949"/>
            <a:ext cx="1930382" cy="1148596"/>
          </a:xfrm>
          <a:prstGeom prst="rect">
            <a:avLst/>
          </a:prstGeom>
          <a:noFill/>
          <a:ln w="9525" cap="flat" cmpd="sng" algn="ctr">
            <a:noFill/>
            <a:prstDash val="solid"/>
          </a:ln>
          <a:effectLst/>
        </p:spPr>
        <p:txBody>
          <a:bodyPr lIns="36000" tIns="36000" rIns="36000" bIns="36000" rtlCol="0" anchor="t">
            <a:noAutofit/>
          </a:bodyPr>
          <a:lstStyle/>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デジタル技術を活用し、市民の負担軽減及び申請処理の迅速化</a:t>
            </a:r>
          </a:p>
        </p:txBody>
      </p:sp>
      <p:graphicFrame>
        <p:nvGraphicFramePr>
          <p:cNvPr id="12" name="表 11">
            <a:extLst>
              <a:ext uri="{FF2B5EF4-FFF2-40B4-BE49-F238E27FC236}">
                <a16:creationId xmlns:a16="http://schemas.microsoft.com/office/drawing/2014/main" id="{F5BCEA56-6022-C6F8-F00C-5F89F95AE284}"/>
              </a:ext>
            </a:extLst>
          </p:cNvPr>
          <p:cNvGraphicFramePr>
            <a:graphicFrameLocks noGrp="1"/>
          </p:cNvGraphicFramePr>
          <p:nvPr/>
        </p:nvGraphicFramePr>
        <p:xfrm>
          <a:off x="5991662" y="2859853"/>
          <a:ext cx="3462698" cy="1480992"/>
        </p:xfrm>
        <a:graphic>
          <a:graphicData uri="http://schemas.openxmlformats.org/drawingml/2006/table">
            <a:tbl>
              <a:tblPr firstRow="1" firstCol="1" bandRow="1">
                <a:tableStyleId>{5C22544A-7EE6-4342-B048-85BDC9FD1C3A}</a:tableStyleId>
              </a:tblPr>
              <a:tblGrid>
                <a:gridCol w="1040126">
                  <a:extLst>
                    <a:ext uri="{9D8B030D-6E8A-4147-A177-3AD203B41FA5}">
                      <a16:colId xmlns:a16="http://schemas.microsoft.com/office/drawing/2014/main" val="868466010"/>
                    </a:ext>
                  </a:extLst>
                </a:gridCol>
                <a:gridCol w="2422572">
                  <a:extLst>
                    <a:ext uri="{9D8B030D-6E8A-4147-A177-3AD203B41FA5}">
                      <a16:colId xmlns:a16="http://schemas.microsoft.com/office/drawing/2014/main" val="4216812473"/>
                    </a:ext>
                  </a:extLst>
                </a:gridCol>
              </a:tblGrid>
              <a:tr h="370248">
                <a:tc>
                  <a:txBody>
                    <a:bodyPr/>
                    <a:lstStyle/>
                    <a:p>
                      <a:pPr algn="l"/>
                      <a:r>
                        <a:rPr kumimoji="1" lang="en-US" sz="900" b="0">
                          <a:effectLst/>
                        </a:rPr>
                        <a:t>2023</a:t>
                      </a:r>
                      <a:r>
                        <a:rPr kumimoji="1" lang="ja-JP" sz="900" b="0">
                          <a:effectLst/>
                        </a:rPr>
                        <a:t>年度現在</a:t>
                      </a:r>
                      <a:endParaRPr lang="ja-JP" sz="1050" b="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solidFill>
                      <a:srgbClr val="AF1932"/>
                    </a:solidFill>
                  </a:tcPr>
                </a:tc>
                <a:tc>
                  <a:txBody>
                    <a:bodyPr/>
                    <a:lstStyle/>
                    <a:p>
                      <a:pPr algn="l"/>
                      <a:r>
                        <a:rPr kumimoji="1" lang="en-US" altLang="ja-JP" sz="900" b="0">
                          <a:solidFill>
                            <a:schemeClr val="tx1"/>
                          </a:solidFill>
                          <a:effectLst/>
                        </a:rPr>
                        <a:t>1</a:t>
                      </a:r>
                      <a:r>
                        <a:rPr kumimoji="1" lang="ja-JP" altLang="en-US" sz="900" b="0">
                          <a:solidFill>
                            <a:schemeClr val="tx1"/>
                          </a:solidFill>
                          <a:effectLst/>
                        </a:rPr>
                        <a:t>次開発（クラウド化）完了</a:t>
                      </a:r>
                    </a:p>
                  </a:txBody>
                  <a:tcPr anchor="ctr">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54859895"/>
                  </a:ext>
                </a:extLst>
              </a:tr>
              <a:tr h="370248">
                <a:tc>
                  <a:txBody>
                    <a:bodyPr/>
                    <a:lstStyle/>
                    <a:p>
                      <a:pPr algn="l"/>
                      <a:r>
                        <a:rPr kumimoji="1" lang="en-US" sz="900" b="0">
                          <a:effectLst/>
                        </a:rPr>
                        <a:t>2024</a:t>
                      </a:r>
                      <a:r>
                        <a:rPr kumimoji="1" lang="ja-JP" sz="900" b="0">
                          <a:effectLst/>
                        </a:rPr>
                        <a:t>年度</a:t>
                      </a:r>
                      <a:endParaRPr lang="ja-JP" sz="1050" b="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solidFill>
                      <a:srgbClr val="AF1932"/>
                    </a:solidFill>
                  </a:tcPr>
                </a:tc>
                <a:tc>
                  <a:txBody>
                    <a:bodyPr/>
                    <a:lstStyle/>
                    <a:p>
                      <a:pPr algn="l"/>
                      <a:r>
                        <a:rPr kumimoji="1" lang="en-US" altLang="ja-JP" sz="900" b="0">
                          <a:effectLst/>
                        </a:rPr>
                        <a:t>2</a:t>
                      </a:r>
                      <a:r>
                        <a:rPr kumimoji="1" lang="ja-JP" altLang="en-US" sz="900" b="0">
                          <a:effectLst/>
                        </a:rPr>
                        <a:t>次開発（オンライン申請機能拡充）</a:t>
                      </a:r>
                      <a:r>
                        <a:rPr kumimoji="1" lang="ja-JP" altLang="en-US" sz="900" b="0" kern="1200">
                          <a:solidFill>
                            <a:schemeClr val="dk1"/>
                          </a:solidFill>
                          <a:effectLst/>
                          <a:latin typeface="+mn-lt"/>
                          <a:ea typeface="+mn-ea"/>
                          <a:cs typeface="+mn-cs"/>
                        </a:rPr>
                        <a:t>完了</a:t>
                      </a:r>
                      <a:r>
                        <a:rPr kumimoji="1" lang="ja-JP" altLang="en-US" sz="900" b="0">
                          <a:effectLst/>
                        </a:rPr>
                        <a:t>予定</a:t>
                      </a:r>
                      <a:endParaRPr lang="ja-JP" sz="1050" b="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anchor="ctr">
                    <a:lnT w="12700" cap="flat" cmpd="sng" algn="ctr">
                      <a:solidFill>
                        <a:schemeClr val="bg1"/>
                      </a:solidFill>
                      <a:prstDash val="solid"/>
                      <a:round/>
                      <a:headEnd type="none" w="med" len="med"/>
                      <a:tailEnd type="none" w="med" len="med"/>
                    </a:lnT>
                    <a:solidFill>
                      <a:srgbClr val="FCEAED"/>
                    </a:solidFill>
                  </a:tcPr>
                </a:tc>
                <a:extLst>
                  <a:ext uri="{0D108BD9-81ED-4DB2-BD59-A6C34878D82A}">
                    <a16:rowId xmlns:a16="http://schemas.microsoft.com/office/drawing/2014/main" val="4133886527"/>
                  </a:ext>
                </a:extLst>
              </a:tr>
              <a:tr h="370248">
                <a:tc>
                  <a:txBody>
                    <a:bodyPr/>
                    <a:lstStyle/>
                    <a:p>
                      <a:pPr algn="l"/>
                      <a:r>
                        <a:rPr kumimoji="1" lang="en-US" sz="900" b="0">
                          <a:effectLst/>
                        </a:rPr>
                        <a:t>2025</a:t>
                      </a:r>
                      <a:r>
                        <a:rPr kumimoji="1" lang="ja-JP" sz="900" b="0">
                          <a:effectLst/>
                        </a:rPr>
                        <a:t>年度</a:t>
                      </a:r>
                      <a:endParaRPr lang="ja-JP" sz="1050" b="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anchor="ctr">
                    <a:solidFill>
                      <a:srgbClr val="AF1932"/>
                    </a:solidFill>
                  </a:tcPr>
                </a:tc>
                <a:tc>
                  <a:txBody>
                    <a:bodyPr/>
                    <a:lstStyle/>
                    <a:p>
                      <a:pPr marL="0" marR="0" lvl="0" indent="0" algn="l">
                        <a:lnSpc>
                          <a:spcPct val="100000"/>
                        </a:lnSpc>
                        <a:spcBef>
                          <a:spcPts val="0"/>
                        </a:spcBef>
                        <a:spcAft>
                          <a:spcPts val="0"/>
                        </a:spcAft>
                        <a:buNone/>
                      </a:pPr>
                      <a:r>
                        <a:rPr lang="en-US" altLang="ja-JP" sz="900" b="0" i="0" u="none" strike="noStrike" noProof="0">
                          <a:solidFill>
                            <a:schemeClr val="tx1"/>
                          </a:solidFill>
                          <a:latin typeface="Yu Gothic UI"/>
                          <a:ea typeface="+mn-ea"/>
                        </a:rPr>
                        <a:t>24</a:t>
                      </a:r>
                      <a:r>
                        <a:rPr lang="ja-JP" altLang="en-US" sz="900" b="0" i="0" u="none" strike="noStrike" noProof="0">
                          <a:solidFill>
                            <a:schemeClr val="tx1"/>
                          </a:solidFill>
                          <a:latin typeface="Yu Gothic UI"/>
                          <a:ea typeface="+mn-ea"/>
                        </a:rPr>
                        <a:t>年度の状況を踏まえて設定</a:t>
                      </a:r>
                      <a:endParaRPr lang="en-US" altLang="ja-JP" sz="900"/>
                    </a:p>
                  </a:txBody>
                  <a:tcPr anchor="ctr">
                    <a:solidFill>
                      <a:srgbClr val="FCEAED"/>
                    </a:solidFill>
                  </a:tcPr>
                </a:tc>
                <a:extLst>
                  <a:ext uri="{0D108BD9-81ED-4DB2-BD59-A6C34878D82A}">
                    <a16:rowId xmlns:a16="http://schemas.microsoft.com/office/drawing/2014/main" val="3765432752"/>
                  </a:ext>
                </a:extLst>
              </a:tr>
              <a:tr h="370248">
                <a:tc>
                  <a:txBody>
                    <a:bodyPr/>
                    <a:lstStyle/>
                    <a:p>
                      <a:pPr algn="l"/>
                      <a:r>
                        <a:rPr kumimoji="1" lang="en-US" sz="900" b="0">
                          <a:effectLst/>
                        </a:rPr>
                        <a:t>2026</a:t>
                      </a:r>
                      <a:r>
                        <a:rPr kumimoji="1" lang="ja-JP" sz="900" b="0">
                          <a:effectLst/>
                        </a:rPr>
                        <a:t>年度</a:t>
                      </a:r>
                      <a:endParaRPr lang="ja-JP" sz="1050" b="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anchor="ctr">
                    <a:solidFill>
                      <a:srgbClr val="AF1932"/>
                    </a:solidFill>
                  </a:tcPr>
                </a:tc>
                <a:tc>
                  <a:txBody>
                    <a:bodyPr/>
                    <a:lstStyle/>
                    <a:p>
                      <a:pPr lvl="0" algn="l">
                        <a:buNone/>
                      </a:pPr>
                      <a:r>
                        <a:rPr lang="en-US" altLang="ja-JP" sz="900" b="0" i="0" u="none" strike="noStrike" noProof="0" dirty="0">
                          <a:solidFill>
                            <a:srgbClr val="000000"/>
                          </a:solidFill>
                          <a:latin typeface="Yu Gothic UI"/>
                          <a:ea typeface="+mn-ea"/>
                        </a:rPr>
                        <a:t>25</a:t>
                      </a:r>
                      <a:r>
                        <a:rPr lang="ja-JP" altLang="en-US" sz="900" b="0" i="0" u="none" strike="noStrike" noProof="0" dirty="0">
                          <a:solidFill>
                            <a:srgbClr val="000000"/>
                          </a:solidFill>
                          <a:latin typeface="Yu Gothic UI"/>
                          <a:ea typeface="+mn-ea"/>
                        </a:rPr>
                        <a:t>年度までの状況を踏まえて設定</a:t>
                      </a:r>
                      <a:endParaRPr lang="en-US" altLang="ja-JP" sz="900" dirty="0"/>
                    </a:p>
                  </a:txBody>
                  <a:tcPr anchor="ctr">
                    <a:solidFill>
                      <a:srgbClr val="FCEAED"/>
                    </a:solidFill>
                  </a:tcPr>
                </a:tc>
                <a:extLst>
                  <a:ext uri="{0D108BD9-81ED-4DB2-BD59-A6C34878D82A}">
                    <a16:rowId xmlns:a16="http://schemas.microsoft.com/office/drawing/2014/main" val="1059333366"/>
                  </a:ext>
                </a:extLst>
              </a:tr>
            </a:tbl>
          </a:graphicData>
        </a:graphic>
      </p:graphicFrame>
      <p:graphicFrame>
        <p:nvGraphicFramePr>
          <p:cNvPr id="4" name="表 3">
            <a:extLst>
              <a:ext uri="{FF2B5EF4-FFF2-40B4-BE49-F238E27FC236}">
                <a16:creationId xmlns:a16="http://schemas.microsoft.com/office/drawing/2014/main" id="{0FF68A39-5786-1E74-0268-5034EE3CC44B}"/>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pic>
        <p:nvPicPr>
          <p:cNvPr id="26" name="図 25">
            <a:extLst>
              <a:ext uri="{FF2B5EF4-FFF2-40B4-BE49-F238E27FC236}">
                <a16:creationId xmlns:a16="http://schemas.microsoft.com/office/drawing/2014/main" id="{2B985FAF-2C4E-FF78-5847-CEF2848313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15547" y="4022840"/>
            <a:ext cx="2013878" cy="2013878"/>
          </a:xfrm>
          <a:prstGeom prst="rect">
            <a:avLst/>
          </a:prstGeom>
        </p:spPr>
      </p:pic>
      <p:pic>
        <p:nvPicPr>
          <p:cNvPr id="40" name="図 39">
            <a:extLst>
              <a:ext uri="{FF2B5EF4-FFF2-40B4-BE49-F238E27FC236}">
                <a16:creationId xmlns:a16="http://schemas.microsoft.com/office/drawing/2014/main" id="{258D7554-7C8B-3F69-0C04-85D4DBEAE3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7354" y="3635989"/>
            <a:ext cx="2496295" cy="2496295"/>
          </a:xfrm>
          <a:prstGeom prst="rect">
            <a:avLst/>
          </a:prstGeom>
        </p:spPr>
      </p:pic>
      <p:sp>
        <p:nvSpPr>
          <p:cNvPr id="5" name="正方形/長方形 15">
            <a:extLst>
              <a:ext uri="{FF2B5EF4-FFF2-40B4-BE49-F238E27FC236}">
                <a16:creationId xmlns:a16="http://schemas.microsoft.com/office/drawing/2014/main" id="{AEDCC5AD-40E0-8A88-184B-3F1740DC8F92}"/>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spTree>
    <p:extLst>
      <p:ext uri="{BB962C8B-B14F-4D97-AF65-F5344CB8AC3E}">
        <p14:creationId xmlns:p14="http://schemas.microsoft.com/office/powerpoint/2010/main" val="3395041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a:extLst>
              <a:ext uri="{FF2B5EF4-FFF2-40B4-BE49-F238E27FC236}">
                <a16:creationId xmlns:a16="http://schemas.microsoft.com/office/drawing/2014/main" id="{D08204E1-08D7-0765-D0C0-EC9E9B191F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233" y="4408538"/>
            <a:ext cx="809092" cy="809092"/>
          </a:xfrm>
          <a:prstGeom prst="rect">
            <a:avLst/>
          </a:prstGeom>
        </p:spPr>
      </p:pic>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民間保育施設等との</a:t>
            </a:r>
            <a:endParaRPr lang="en-US" altLang="ja-JP" sz="2000" b="1">
              <a:solidFill>
                <a:srgbClr val="AF1932"/>
              </a:solidFill>
              <a:ea typeface="Yu Gothic UI" panose="020B0500000000000000" pitchFamily="50" charset="-128"/>
            </a:endParaRPr>
          </a:p>
          <a:p>
            <a:pPr lvl="0" fontAlgn="base">
              <a:spcBef>
                <a:spcPct val="0"/>
              </a:spcBef>
              <a:spcAft>
                <a:spcPct val="0"/>
              </a:spcAft>
              <a:defRPr/>
            </a:pPr>
            <a:r>
              <a:rPr lang="ja-JP" altLang="en-US" sz="2000" b="1">
                <a:solidFill>
                  <a:srgbClr val="AF1932"/>
                </a:solidFill>
                <a:ea typeface="Yu Gothic UI" panose="020B0500000000000000" pitchFamily="50" charset="-128"/>
              </a:rPr>
              <a:t>スムーズな情報共有を実現</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29</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462225"/>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69722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69722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69722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037065"/>
            <a:ext cx="972000" cy="388386"/>
          </a:xfrm>
          <a:prstGeom prst="rect">
            <a:avLst/>
          </a:prstGeom>
          <a:solidFill>
            <a:srgbClr val="AF1932"/>
          </a:solidFill>
        </p:spPr>
        <p:txBody>
          <a:bodyPr wrap="square" lIns="0" tIns="0" rIns="0" bIns="0" rtlCol="0" anchor="ctr" anchorCtr="0">
            <a:noAutofit/>
          </a:bodyPr>
          <a:lstStyle/>
          <a:p>
            <a:pPr algn="ctr" defTabSz="228600">
              <a:lnSpc>
                <a:spcPts val="1000"/>
              </a:lnSpc>
              <a:defRPr/>
            </a:pPr>
            <a:r>
              <a:rPr kumimoji="1" lang="ja-JP" altLang="en-US" sz="1000" b="1">
                <a:solidFill>
                  <a:schemeClr val="bg1"/>
                </a:solidFill>
                <a:latin typeface="Yu Gothic UI" panose="020B0500000000000000" pitchFamily="50" charset="-128"/>
                <a:ea typeface="Yu Gothic UI" panose="020B0500000000000000" pitchFamily="50" charset="-128"/>
              </a:rPr>
              <a:t>システム</a:t>
            </a:r>
            <a:endParaRPr kumimoji="1" lang="en-US" altLang="ja-JP" sz="1000" b="1">
              <a:solidFill>
                <a:schemeClr val="bg1"/>
              </a:solidFill>
              <a:latin typeface="Yu Gothic UI" panose="020B0500000000000000" pitchFamily="50" charset="-128"/>
              <a:ea typeface="Yu Gothic UI" panose="020B0500000000000000" pitchFamily="50" charset="-128"/>
            </a:endParaRPr>
          </a:p>
          <a:p>
            <a:pPr algn="ctr" defTabSz="228600">
              <a:lnSpc>
                <a:spcPts val="1000"/>
              </a:lnSpc>
              <a:defRPr/>
            </a:pPr>
            <a:r>
              <a:rPr kumimoji="1" lang="ja-JP" altLang="en-US" sz="1000" b="1">
                <a:solidFill>
                  <a:schemeClr val="bg1"/>
                </a:solidFill>
                <a:latin typeface="Yu Gothic UI" panose="020B0500000000000000" pitchFamily="50" charset="-128"/>
                <a:ea typeface="Yu Gothic UI" panose="020B0500000000000000" pitchFamily="50" charset="-128"/>
              </a:rPr>
              <a:t>開発・運用保守</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145998" y="5037065"/>
            <a:ext cx="982127"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システム開発​</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ea typeface="Yu Gothic UI" panose="020B0500000000000000" pitchFamily="50" charset="-128"/>
              </a:rPr>
              <a:t>補助金・給付の各種申請や監査業務における作業</a:t>
            </a:r>
            <a:br>
              <a:rPr lang="en-US" altLang="ja-JP" sz="1100" b="1">
                <a:ea typeface="Yu Gothic UI" panose="020B0500000000000000" pitchFamily="50" charset="-128"/>
              </a:rPr>
            </a:br>
            <a:r>
              <a:rPr lang="ja-JP" altLang="en-US" sz="1100" b="1">
                <a:ea typeface="Yu Gothic UI" panose="020B0500000000000000" pitchFamily="50" charset="-128"/>
              </a:rPr>
              <a:t>効率化及び保育サービスの質向上が図られていること。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22819"/>
            <a:ext cx="972000" cy="143893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79687"/>
            <a:ext cx="3558939" cy="587019"/>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ea typeface="Yu Gothic UI" panose="020B0500000000000000" pitchFamily="50" charset="-128"/>
              </a:rPr>
              <a:t>補助金・給付額の算出の業務簡素化等による事業者</a:t>
            </a:r>
            <a:br>
              <a:rPr lang="en-US" altLang="ja-JP" sz="1100" b="1">
                <a:ea typeface="Yu Gothic UI" panose="020B0500000000000000" pitchFamily="50" charset="-128"/>
              </a:rPr>
            </a:br>
            <a:r>
              <a:rPr lang="ja-JP" altLang="en-US" sz="1100" b="1">
                <a:ea typeface="Yu Gothic UI" panose="020B0500000000000000" pitchFamily="50" charset="-128"/>
              </a:rPr>
              <a:t>からの問い合わせ実績が減少していること。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00594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1974765"/>
          </a:xfrm>
          <a:prstGeom prst="rect">
            <a:avLst/>
          </a:prstGeom>
          <a:noFill/>
          <a:ln w="9525" cap="flat" cmpd="sng" algn="ctr">
            <a:noFill/>
            <a:prstDash val="solid"/>
          </a:ln>
          <a:effectLst/>
        </p:spPr>
        <p:txBody>
          <a:bodyPr lIns="36000" tIns="36000" rIns="36000" bIns="36000" rtlCol="0" anchor="t">
            <a:noAutofit/>
          </a:bodyPr>
          <a:lstStyle/>
          <a:p>
            <a:pPr marL="171450" lvl="2" indent="-171450" algn="just">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こども青少年局では、待機児童対策に伴う保育施設数の増加により、事務作業量が増えている。クラウド環境（</a:t>
            </a:r>
            <a:r>
              <a:rPr lang="en-US" altLang="ja-JP" sz="1100" b="0" i="0" err="1">
                <a:effectLst/>
                <a:latin typeface="Source Sans Pro" panose="020B0503030403020204" pitchFamily="34" charset="0"/>
              </a:rPr>
              <a:t>kintone</a:t>
            </a:r>
            <a:r>
              <a:rPr lang="ja-JP" altLang="en-US" sz="1100" b="0" i="0">
                <a:effectLst/>
                <a:latin typeface="Source Sans Pro" panose="020B0503030403020204" pitchFamily="34" charset="0"/>
              </a:rPr>
              <a:t>）の導入により作業時間を短縮しているが、まだ対応できていない業務がある。</a:t>
            </a:r>
            <a:endParaRPr lang="en-US" altLang="ja-JP" sz="1100" b="0" i="0">
              <a:effectLst/>
              <a:latin typeface="Source Sans Pro" panose="020B0503030403020204" pitchFamily="34" charset="0"/>
            </a:endParaRPr>
          </a:p>
          <a:p>
            <a:pPr marL="171450" lvl="2" indent="-171450" algn="just">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このため、補助金・給付や指導監査の業務において、クラウド環境を活用した業務フローに見直すことで効率化を図る</a:t>
            </a:r>
            <a:r>
              <a:rPr lang="ja-JP" altLang="en-US" sz="1100">
                <a:latin typeface="Source Sans Pro" panose="020B0503030403020204" pitchFamily="34" charset="0"/>
              </a:rPr>
              <a:t>。</a:t>
            </a:r>
            <a:endParaRPr lang="en-US" altLang="ja-JP" sz="1100" b="0" i="0">
              <a:effectLst/>
              <a:latin typeface="Source Sans Pro" panose="020B0503030403020204" pitchFamily="34" charset="0"/>
            </a:endParaRPr>
          </a:p>
          <a:p>
            <a:pPr marL="171450" lvl="2" indent="-171450" algn="just">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将来的には、保育施設とのクラウド上のコミュニケーションを通じて情報共有を密に</a:t>
            </a:r>
            <a:r>
              <a:rPr lang="ja-JP" altLang="en-US" sz="1100">
                <a:latin typeface="Source Sans Pro" panose="020B0503030403020204" pitchFamily="34" charset="0"/>
              </a:rPr>
              <a:t>することで、</a:t>
            </a:r>
            <a:r>
              <a:rPr lang="ja-JP" altLang="en-US" sz="1100">
                <a:latin typeface="Yu Gothic UI" panose="020B0500000000000000" pitchFamily="50" charset="-128"/>
                <a:ea typeface="Yu Gothic UI" panose="020B0500000000000000" pitchFamily="50" charset="-128"/>
              </a:rPr>
              <a:t>事業者・市の職員双方の負荷を軽減するとともに、</a:t>
            </a:r>
            <a:r>
              <a:rPr lang="ja-JP" altLang="en-US" sz="1100" b="0" i="0">
                <a:effectLst/>
                <a:latin typeface="Source Sans Pro" panose="020B0503030403020204" pitchFamily="34" charset="0"/>
              </a:rPr>
              <a:t>モバイル端末を利用した監査を導入することでも、職員の負荷を軽減する。また、監査・指導結果を早期に公表することで事業者の改善を促し、市民の安心を確保する。</a:t>
            </a:r>
            <a:endParaRPr lang="en-US" altLang="ja-JP" sz="1100">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5488612"/>
            <a:ext cx="972000" cy="388386"/>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システム利用</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7205615" y="5488614"/>
            <a:ext cx="205212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シミュレーションツール稼働</a:t>
            </a:r>
            <a:endParaRPr kumimoji="1" lang="en-US" altLang="ja-JP" sz="900">
              <a:solidFill>
                <a:schemeClr val="tx1"/>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モバイル端末による監査の実施</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12" name="グループ化 11">
            <a:extLst>
              <a:ext uri="{FF2B5EF4-FFF2-40B4-BE49-F238E27FC236}">
                <a16:creationId xmlns:a16="http://schemas.microsoft.com/office/drawing/2014/main" id="{28A0A133-6851-DC37-1077-44481EEA921E}"/>
              </a:ext>
            </a:extLst>
          </p:cNvPr>
          <p:cNvGrpSpPr/>
          <p:nvPr/>
        </p:nvGrpSpPr>
        <p:grpSpPr>
          <a:xfrm>
            <a:off x="422396" y="3974613"/>
            <a:ext cx="4943900" cy="2324312"/>
            <a:chOff x="512723" y="4910700"/>
            <a:chExt cx="4943900" cy="2324312"/>
          </a:xfrm>
        </p:grpSpPr>
        <p:sp>
          <p:nvSpPr>
            <p:cNvPr id="79" name="メモ 11">
              <a:extLst>
                <a:ext uri="{FF2B5EF4-FFF2-40B4-BE49-F238E27FC236}">
                  <a16:creationId xmlns:a16="http://schemas.microsoft.com/office/drawing/2014/main" id="{9FF1043E-6CA3-D561-8255-C4433CD25EA4}"/>
                </a:ext>
              </a:extLst>
            </p:cNvPr>
            <p:cNvSpPr/>
            <p:nvPr/>
          </p:nvSpPr>
          <p:spPr>
            <a:xfrm>
              <a:off x="1612265" y="5054779"/>
              <a:ext cx="442105" cy="442181"/>
            </a:xfrm>
            <a:prstGeom prst="foldedCorner">
              <a:avLst>
                <a:gd name="adj" fmla="val 27511"/>
              </a:avLst>
            </a:prstGeom>
            <a:solidFill>
              <a:srgbClr val="66FF6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600">
                  <a:solidFill>
                    <a:schemeClr val="tx1"/>
                  </a:solidFill>
                </a:rPr>
                <a:t>―――</a:t>
              </a:r>
            </a:p>
            <a:p>
              <a:pPr algn="ctr"/>
              <a:r>
                <a:rPr kumimoji="1" lang="en-US" altLang="ja-JP" sz="600">
                  <a:solidFill>
                    <a:schemeClr val="tx1"/>
                  </a:solidFill>
                </a:rPr>
                <a:t>―――</a:t>
              </a:r>
              <a:endParaRPr kumimoji="1" lang="ja-JP" altLang="en-US" sz="600">
                <a:solidFill>
                  <a:schemeClr val="tx1"/>
                </a:solidFill>
              </a:endParaRPr>
            </a:p>
            <a:p>
              <a:pPr algn="ctr"/>
              <a:r>
                <a:rPr kumimoji="1" lang="en-US" altLang="ja-JP" sz="600">
                  <a:solidFill>
                    <a:schemeClr val="tx1"/>
                  </a:solidFill>
                </a:rPr>
                <a:t>―――</a:t>
              </a:r>
              <a:endParaRPr kumimoji="1" lang="ja-JP" altLang="en-US" sz="600">
                <a:solidFill>
                  <a:schemeClr val="tx1"/>
                </a:solidFill>
              </a:endParaRPr>
            </a:p>
            <a:p>
              <a:pPr algn="ctr"/>
              <a:endParaRPr kumimoji="1" lang="ja-JP" altLang="en-US" sz="600">
                <a:solidFill>
                  <a:schemeClr val="tx1"/>
                </a:solidFill>
              </a:endParaRPr>
            </a:p>
          </p:txBody>
        </p:sp>
        <p:sp>
          <p:nvSpPr>
            <p:cNvPr id="80" name="正方形/長方形 79">
              <a:extLst>
                <a:ext uri="{FF2B5EF4-FFF2-40B4-BE49-F238E27FC236}">
                  <a16:creationId xmlns:a16="http://schemas.microsoft.com/office/drawing/2014/main" id="{935A32E2-E4D9-49DD-1579-7A723214336F}"/>
                </a:ext>
              </a:extLst>
            </p:cNvPr>
            <p:cNvSpPr/>
            <p:nvPr/>
          </p:nvSpPr>
          <p:spPr>
            <a:xfrm>
              <a:off x="1521800" y="5395971"/>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81" name="メモ 11">
              <a:extLst>
                <a:ext uri="{FF2B5EF4-FFF2-40B4-BE49-F238E27FC236}">
                  <a16:creationId xmlns:a16="http://schemas.microsoft.com/office/drawing/2014/main" id="{A49F30C1-86BB-12C9-F154-F17B2E928BD2}"/>
                </a:ext>
              </a:extLst>
            </p:cNvPr>
            <p:cNvSpPr/>
            <p:nvPr/>
          </p:nvSpPr>
          <p:spPr>
            <a:xfrm>
              <a:off x="2524500" y="4910700"/>
              <a:ext cx="442105" cy="442181"/>
            </a:xfrm>
            <a:prstGeom prst="foldedCorner">
              <a:avLst>
                <a:gd name="adj" fmla="val 27511"/>
              </a:avLst>
            </a:prstGeom>
            <a:solidFill>
              <a:srgbClr val="66FF66"/>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600">
                  <a:solidFill>
                    <a:schemeClr val="tx1"/>
                  </a:solidFill>
                </a:rPr>
                <a:t>―――</a:t>
              </a:r>
            </a:p>
            <a:p>
              <a:pPr algn="ctr"/>
              <a:r>
                <a:rPr kumimoji="1" lang="en-US" altLang="ja-JP" sz="600">
                  <a:solidFill>
                    <a:schemeClr val="tx1"/>
                  </a:solidFill>
                </a:rPr>
                <a:t>―――</a:t>
              </a:r>
              <a:endParaRPr kumimoji="1" lang="ja-JP" altLang="en-US" sz="600">
                <a:solidFill>
                  <a:schemeClr val="tx1"/>
                </a:solidFill>
              </a:endParaRPr>
            </a:p>
            <a:p>
              <a:pPr algn="ctr"/>
              <a:r>
                <a:rPr kumimoji="1" lang="en-US" altLang="ja-JP" sz="600">
                  <a:solidFill>
                    <a:schemeClr val="tx1"/>
                  </a:solidFill>
                </a:rPr>
                <a:t>―――</a:t>
              </a:r>
              <a:endParaRPr kumimoji="1" lang="ja-JP" altLang="en-US" sz="600">
                <a:solidFill>
                  <a:schemeClr val="tx1"/>
                </a:solidFill>
              </a:endParaRPr>
            </a:p>
            <a:p>
              <a:pPr algn="ctr"/>
              <a:endParaRPr kumimoji="1" lang="ja-JP" altLang="en-US" sz="600">
                <a:solidFill>
                  <a:schemeClr val="tx1"/>
                </a:solidFill>
              </a:endParaRPr>
            </a:p>
          </p:txBody>
        </p:sp>
        <p:sp>
          <p:nvSpPr>
            <p:cNvPr id="28" name="雲 27">
              <a:extLst>
                <a:ext uri="{FF2B5EF4-FFF2-40B4-BE49-F238E27FC236}">
                  <a16:creationId xmlns:a16="http://schemas.microsoft.com/office/drawing/2014/main" id="{1C1AB1CA-79CD-0864-54C4-FF8861D92CAF}"/>
                </a:ext>
              </a:extLst>
            </p:cNvPr>
            <p:cNvSpPr/>
            <p:nvPr/>
          </p:nvSpPr>
          <p:spPr>
            <a:xfrm>
              <a:off x="1820408" y="5499737"/>
              <a:ext cx="972000" cy="465257"/>
            </a:xfrm>
            <a:prstGeom prst="cloud">
              <a:avLst/>
            </a:prstGeom>
            <a:solidFill>
              <a:schemeClr val="bg1"/>
            </a:solidFill>
            <a:ln w="635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263F1F60-A3A8-EA2A-FFC9-4B811FD55D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4034" y="5074518"/>
              <a:ext cx="576966" cy="682800"/>
            </a:xfrm>
            <a:prstGeom prst="rect">
              <a:avLst/>
            </a:prstGeom>
          </p:spPr>
        </p:pic>
        <p:pic>
          <p:nvPicPr>
            <p:cNvPr id="56" name="図 55">
              <a:extLst>
                <a:ext uri="{FF2B5EF4-FFF2-40B4-BE49-F238E27FC236}">
                  <a16:creationId xmlns:a16="http://schemas.microsoft.com/office/drawing/2014/main" id="{35300CDA-EF1F-12FB-66EC-8F70465747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167415" y="6568805"/>
              <a:ext cx="707954" cy="666207"/>
            </a:xfrm>
            <a:prstGeom prst="rect">
              <a:avLst/>
            </a:prstGeom>
          </p:spPr>
        </p:pic>
        <p:pic>
          <p:nvPicPr>
            <p:cNvPr id="73" name="図 72">
              <a:extLst>
                <a:ext uri="{FF2B5EF4-FFF2-40B4-BE49-F238E27FC236}">
                  <a16:creationId xmlns:a16="http://schemas.microsoft.com/office/drawing/2014/main" id="{AAE38EF8-189C-FFC7-5B50-D64CC10AC0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512556" y="5133043"/>
              <a:ext cx="760403" cy="803496"/>
            </a:xfrm>
            <a:prstGeom prst="rect">
              <a:avLst/>
            </a:prstGeom>
          </p:spPr>
        </p:pic>
        <p:sp>
          <p:nvSpPr>
            <p:cNvPr id="85" name="右矢印 98">
              <a:extLst>
                <a:ext uri="{FF2B5EF4-FFF2-40B4-BE49-F238E27FC236}">
                  <a16:creationId xmlns:a16="http://schemas.microsoft.com/office/drawing/2014/main" id="{9E971B61-C716-44C3-F61B-133A66011D32}"/>
                </a:ext>
              </a:extLst>
            </p:cNvPr>
            <p:cNvSpPr/>
            <p:nvPr/>
          </p:nvSpPr>
          <p:spPr>
            <a:xfrm rot="20029576">
              <a:off x="1282485" y="5779209"/>
              <a:ext cx="539480" cy="176493"/>
            </a:xfrm>
            <a:prstGeom prst="rightArrow">
              <a:avLst>
                <a:gd name="adj1" fmla="val 50000"/>
                <a:gd name="adj2" fmla="val 65240"/>
              </a:avLst>
            </a:prstGeom>
            <a:gradFill flip="none" rotWithShape="1">
              <a:gsLst>
                <a:gs pos="0">
                  <a:srgbClr val="4E9CE2">
                    <a:shade val="30000"/>
                    <a:satMod val="115000"/>
                  </a:srgbClr>
                </a:gs>
                <a:gs pos="50000">
                  <a:srgbClr val="4E9CE2">
                    <a:shade val="67500"/>
                    <a:satMod val="115000"/>
                  </a:srgbClr>
                </a:gs>
                <a:gs pos="100000">
                  <a:srgbClr val="4E9CE2">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右矢印 98">
              <a:extLst>
                <a:ext uri="{FF2B5EF4-FFF2-40B4-BE49-F238E27FC236}">
                  <a16:creationId xmlns:a16="http://schemas.microsoft.com/office/drawing/2014/main" id="{75B6A79A-8246-A8A9-38E9-A94AE0E65090}"/>
                </a:ext>
              </a:extLst>
            </p:cNvPr>
            <p:cNvSpPr/>
            <p:nvPr/>
          </p:nvSpPr>
          <p:spPr>
            <a:xfrm rot="15462744">
              <a:off x="2298575" y="6139218"/>
              <a:ext cx="555521" cy="196886"/>
            </a:xfrm>
            <a:prstGeom prst="rightArrow">
              <a:avLst>
                <a:gd name="adj1" fmla="val 50000"/>
                <a:gd name="adj2" fmla="val 65240"/>
              </a:avLst>
            </a:prstGeom>
            <a:gradFill flip="none" rotWithShape="1">
              <a:gsLst>
                <a:gs pos="0">
                  <a:srgbClr val="4E9CE2">
                    <a:shade val="30000"/>
                    <a:satMod val="115000"/>
                  </a:srgbClr>
                </a:gs>
                <a:gs pos="50000">
                  <a:srgbClr val="4E9CE2">
                    <a:shade val="67500"/>
                    <a:satMod val="115000"/>
                  </a:srgbClr>
                </a:gs>
                <a:gs pos="100000">
                  <a:srgbClr val="4E9CE2">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右矢印 98">
              <a:extLst>
                <a:ext uri="{FF2B5EF4-FFF2-40B4-BE49-F238E27FC236}">
                  <a16:creationId xmlns:a16="http://schemas.microsoft.com/office/drawing/2014/main" id="{CDC9E8AB-7771-3DF7-75D6-FE3C36DD6A4D}"/>
                </a:ext>
              </a:extLst>
            </p:cNvPr>
            <p:cNvSpPr/>
            <p:nvPr/>
          </p:nvSpPr>
          <p:spPr>
            <a:xfrm rot="10800000">
              <a:off x="2941714" y="5402705"/>
              <a:ext cx="618978" cy="197367"/>
            </a:xfrm>
            <a:prstGeom prst="rightArrow">
              <a:avLst>
                <a:gd name="adj1" fmla="val 50000"/>
                <a:gd name="adj2" fmla="val 65240"/>
              </a:avLst>
            </a:prstGeom>
            <a:gradFill flip="none" rotWithShape="1">
              <a:gsLst>
                <a:gs pos="0">
                  <a:srgbClr val="4E9CE2">
                    <a:shade val="30000"/>
                    <a:satMod val="115000"/>
                  </a:srgbClr>
                </a:gs>
                <a:gs pos="50000">
                  <a:srgbClr val="4E9CE2">
                    <a:shade val="67500"/>
                    <a:satMod val="115000"/>
                  </a:srgbClr>
                </a:gs>
                <a:gs pos="100000">
                  <a:srgbClr val="4E9CE2">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右矢印 98">
              <a:extLst>
                <a:ext uri="{FF2B5EF4-FFF2-40B4-BE49-F238E27FC236}">
                  <a16:creationId xmlns:a16="http://schemas.microsoft.com/office/drawing/2014/main" id="{E46534EE-AFF1-8DBA-8CCB-E5496ED653AE}"/>
                </a:ext>
              </a:extLst>
            </p:cNvPr>
            <p:cNvSpPr/>
            <p:nvPr/>
          </p:nvSpPr>
          <p:spPr>
            <a:xfrm rot="4500372">
              <a:off x="2058131" y="6227425"/>
              <a:ext cx="555521" cy="196886"/>
            </a:xfrm>
            <a:prstGeom prst="rightArrow">
              <a:avLst>
                <a:gd name="adj1" fmla="val 50000"/>
                <a:gd name="adj2" fmla="val 6524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右矢印 98">
              <a:extLst>
                <a:ext uri="{FF2B5EF4-FFF2-40B4-BE49-F238E27FC236}">
                  <a16:creationId xmlns:a16="http://schemas.microsoft.com/office/drawing/2014/main" id="{7CD2FABF-60BA-B4F2-E698-0356762F9083}"/>
                </a:ext>
              </a:extLst>
            </p:cNvPr>
            <p:cNvSpPr/>
            <p:nvPr/>
          </p:nvSpPr>
          <p:spPr>
            <a:xfrm>
              <a:off x="2947551" y="5577515"/>
              <a:ext cx="618979" cy="197367"/>
            </a:xfrm>
            <a:prstGeom prst="rightArrow">
              <a:avLst>
                <a:gd name="adj1" fmla="val 50000"/>
                <a:gd name="adj2" fmla="val 65240"/>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5" name="図 54">
              <a:extLst>
                <a:ext uri="{FF2B5EF4-FFF2-40B4-BE49-F238E27FC236}">
                  <a16:creationId xmlns:a16="http://schemas.microsoft.com/office/drawing/2014/main" id="{6EB20EB5-CE79-8936-27F6-63593E8F40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2723" y="5605003"/>
              <a:ext cx="760404" cy="760404"/>
            </a:xfrm>
            <a:prstGeom prst="rect">
              <a:avLst/>
            </a:prstGeom>
          </p:spPr>
        </p:pic>
      </p:grpSp>
      <p:sp>
        <p:nvSpPr>
          <p:cNvPr id="95" name="ホームベース 30">
            <a:extLst>
              <a:ext uri="{FF2B5EF4-FFF2-40B4-BE49-F238E27FC236}">
                <a16:creationId xmlns:a16="http://schemas.microsoft.com/office/drawing/2014/main" id="{635C4044-8613-35F7-56E4-452562BBB082}"/>
              </a:ext>
            </a:extLst>
          </p:cNvPr>
          <p:cNvSpPr/>
          <p:nvPr/>
        </p:nvSpPr>
        <p:spPr>
          <a:xfrm>
            <a:off x="7204067" y="5037065"/>
            <a:ext cx="982126"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ts val="1200"/>
              </a:lnSpc>
              <a:spcBef>
                <a:spcPct val="10000"/>
              </a:spcBef>
              <a:spcAft>
                <a:spcPct val="0"/>
              </a:spcAft>
              <a:defRPr/>
            </a:pPr>
            <a:r>
              <a:rPr lang="ja-JP" altLang="en-US" sz="900">
                <a:solidFill>
                  <a:schemeClr val="tx1"/>
                </a:solidFill>
                <a:latin typeface="Yu Gothic UI" panose="020B0500000000000000" pitchFamily="50" charset="-128"/>
                <a:ea typeface="Yu Gothic UI" panose="020B0500000000000000" pitchFamily="50" charset="-128"/>
              </a:rPr>
              <a:t>運用保守</a:t>
            </a:r>
          </a:p>
          <a:p>
            <a:pPr algn="ctr" fontAlgn="base">
              <a:lnSpc>
                <a:spcPts val="1200"/>
              </a:lnSpc>
              <a:spcBef>
                <a:spcPct val="10000"/>
              </a:spcBef>
              <a:spcAft>
                <a:spcPct val="0"/>
              </a:spcAft>
              <a:defRPr/>
            </a:pPr>
            <a:r>
              <a:rPr lang="en-US" altLang="ja-JP" sz="900">
                <a:solidFill>
                  <a:schemeClr val="tx1"/>
                </a:solidFill>
                <a:latin typeface="Yu Gothic UI" panose="020B0500000000000000" pitchFamily="50" charset="-128"/>
                <a:ea typeface="Yu Gothic UI" panose="020B0500000000000000" pitchFamily="50" charset="-128"/>
              </a:rPr>
              <a:t>(</a:t>
            </a:r>
            <a:r>
              <a:rPr lang="ja-JP" altLang="en-US" sz="900" b="0" i="0">
                <a:solidFill>
                  <a:schemeClr val="tx1"/>
                </a:solidFill>
                <a:effectLst/>
                <a:latin typeface="Yu Gothic UI" panose="020B0500000000000000" pitchFamily="50" charset="-128"/>
                <a:ea typeface="Yu Gothic UI" panose="020B0500000000000000" pitchFamily="50" charset="-128"/>
              </a:rPr>
              <a:t>事業者で実施</a:t>
            </a:r>
            <a:r>
              <a:rPr lang="en-US" altLang="ja-JP" sz="900" b="0" i="0">
                <a:solidFill>
                  <a:schemeClr val="tx1"/>
                </a:solidFill>
                <a:effectLst/>
                <a:latin typeface="Yu Gothic UI" panose="020B0500000000000000" pitchFamily="50" charset="-128"/>
                <a:ea typeface="Yu Gothic UI" panose="020B0500000000000000" pitchFamily="50" charset="-128"/>
              </a:rPr>
              <a:t>)</a:t>
            </a:r>
            <a:endParaRPr kumimoji="1" lang="ja-JP" altLang="en-US" sz="900">
              <a:solidFill>
                <a:schemeClr val="tx1"/>
              </a:solidFill>
              <a:latin typeface="Yu Gothic UI" panose="020B0500000000000000" pitchFamily="50" charset="-128"/>
              <a:ea typeface="Yu Gothic UI" panose="020B0500000000000000" pitchFamily="50" charset="-128"/>
            </a:endParaRPr>
          </a:p>
        </p:txBody>
      </p:sp>
      <p:sp>
        <p:nvSpPr>
          <p:cNvPr id="96" name="ホームベース 30">
            <a:extLst>
              <a:ext uri="{FF2B5EF4-FFF2-40B4-BE49-F238E27FC236}">
                <a16:creationId xmlns:a16="http://schemas.microsoft.com/office/drawing/2014/main" id="{4427B91E-D3B1-44CE-02C6-DD131F365C9B}"/>
              </a:ext>
            </a:extLst>
          </p:cNvPr>
          <p:cNvSpPr/>
          <p:nvPr/>
        </p:nvSpPr>
        <p:spPr>
          <a:xfrm>
            <a:off x="6788623" y="5488614"/>
            <a:ext cx="352051"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lnSpc>
                <a:spcPct val="140000"/>
              </a:lnSpc>
              <a:spcBef>
                <a:spcPct val="10000"/>
              </a:spcBef>
              <a:spcAft>
                <a:spcPct val="0"/>
              </a:spcAft>
              <a:defRPr/>
            </a:pPr>
            <a:endParaRPr kumimoji="1" lang="ja-JP" altLang="en-US" sz="500">
              <a:solidFill>
                <a:srgbClr val="000000"/>
              </a:solidFill>
              <a:latin typeface="Yu Gothic UI" panose="020B0500000000000000" pitchFamily="50" charset="-128"/>
              <a:ea typeface="Yu Gothic UI" panose="020B0500000000000000" pitchFamily="50" charset="-128"/>
            </a:endParaRPr>
          </a:p>
        </p:txBody>
      </p:sp>
      <p:sp>
        <p:nvSpPr>
          <p:cNvPr id="2" name="ホームベース 30">
            <a:extLst>
              <a:ext uri="{FF2B5EF4-FFF2-40B4-BE49-F238E27FC236}">
                <a16:creationId xmlns:a16="http://schemas.microsoft.com/office/drawing/2014/main" id="{C5355D5E-9282-B756-5031-226CE22EF9BD}"/>
              </a:ext>
            </a:extLst>
          </p:cNvPr>
          <p:cNvSpPr/>
          <p:nvPr/>
        </p:nvSpPr>
        <p:spPr>
          <a:xfrm>
            <a:off x="8233998" y="5037065"/>
            <a:ext cx="982126"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ts val="1200"/>
              </a:lnSpc>
              <a:spcBef>
                <a:spcPct val="10000"/>
              </a:spcBef>
              <a:spcAft>
                <a:spcPct val="0"/>
              </a:spcAft>
              <a:defRPr/>
            </a:pPr>
            <a:r>
              <a:rPr lang="ja-JP" altLang="en-US" sz="900">
                <a:solidFill>
                  <a:schemeClr val="tx1"/>
                </a:solidFill>
                <a:latin typeface="Yu Gothic UI" panose="020B0500000000000000" pitchFamily="50" charset="-128"/>
                <a:ea typeface="Yu Gothic UI" panose="020B0500000000000000" pitchFamily="50" charset="-128"/>
              </a:rPr>
              <a:t>運用保守</a:t>
            </a:r>
          </a:p>
          <a:p>
            <a:pPr algn="ctr" fontAlgn="base">
              <a:lnSpc>
                <a:spcPts val="1200"/>
              </a:lnSpc>
              <a:spcBef>
                <a:spcPct val="10000"/>
              </a:spcBef>
              <a:spcAft>
                <a:spcPct val="0"/>
              </a:spcAft>
              <a:defRPr/>
            </a:pPr>
            <a:r>
              <a:rPr lang="en-US" altLang="ja-JP" sz="900">
                <a:solidFill>
                  <a:schemeClr val="tx1"/>
                </a:solidFill>
                <a:latin typeface="Yu Gothic UI" panose="020B0500000000000000" pitchFamily="50" charset="-128"/>
                <a:ea typeface="Yu Gothic UI" panose="020B0500000000000000" pitchFamily="50" charset="-128"/>
              </a:rPr>
              <a:t>(</a:t>
            </a:r>
            <a:r>
              <a:rPr lang="ja-JP" altLang="en-US" sz="900">
                <a:solidFill>
                  <a:schemeClr val="tx1"/>
                </a:solidFill>
                <a:latin typeface="Yu Gothic UI" panose="020B0500000000000000" pitchFamily="50" charset="-128"/>
                <a:ea typeface="Yu Gothic UI" panose="020B0500000000000000" pitchFamily="50" charset="-128"/>
              </a:rPr>
              <a:t>職員</a:t>
            </a:r>
            <a:r>
              <a:rPr lang="ja-JP" altLang="en-US" sz="900" b="0" i="0">
                <a:solidFill>
                  <a:schemeClr val="tx1"/>
                </a:solidFill>
                <a:effectLst/>
                <a:latin typeface="Yu Gothic UI" panose="020B0500000000000000" pitchFamily="50" charset="-128"/>
                <a:ea typeface="Yu Gothic UI" panose="020B0500000000000000" pitchFamily="50" charset="-128"/>
              </a:rPr>
              <a:t>で実施</a:t>
            </a:r>
            <a:r>
              <a:rPr lang="en-US" altLang="ja-JP" sz="900" b="0" i="0">
                <a:solidFill>
                  <a:schemeClr val="tx1"/>
                </a:solidFill>
                <a:effectLst/>
                <a:latin typeface="Yu Gothic UI" panose="020B0500000000000000" pitchFamily="50" charset="-128"/>
                <a:ea typeface="Yu Gothic UI" panose="020B0500000000000000" pitchFamily="50" charset="-128"/>
              </a:rPr>
              <a:t>)</a:t>
            </a:r>
            <a:endParaRPr kumimoji="1" lang="ja-JP" altLang="en-US" sz="900">
              <a:solidFill>
                <a:schemeClr val="tx1"/>
              </a:solidFill>
              <a:latin typeface="Yu Gothic UI" panose="020B0500000000000000" pitchFamily="50" charset="-128"/>
              <a:ea typeface="Yu Gothic UI" panose="020B0500000000000000" pitchFamily="50" charset="-128"/>
            </a:endParaRPr>
          </a:p>
        </p:txBody>
      </p:sp>
      <p:sp>
        <p:nvSpPr>
          <p:cNvPr id="4" name="テキスト ボックス 3">
            <a:extLst>
              <a:ext uri="{FF2B5EF4-FFF2-40B4-BE49-F238E27FC236}">
                <a16:creationId xmlns:a16="http://schemas.microsoft.com/office/drawing/2014/main" id="{C2DDAF9B-1535-0AB8-997A-F192DD9B3BA0}"/>
              </a:ext>
            </a:extLst>
          </p:cNvPr>
          <p:cNvSpPr txBox="1"/>
          <p:nvPr/>
        </p:nvSpPr>
        <p:spPr>
          <a:xfrm>
            <a:off x="6684860" y="5543574"/>
            <a:ext cx="590195" cy="232691"/>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lvl="2">
              <a:lnSpc>
                <a:spcPts val="900"/>
              </a:lnSpc>
              <a:tabLst>
                <a:tab pos="361950" algn="l"/>
              </a:tabLst>
              <a:defRPr/>
            </a:pPr>
            <a:r>
              <a:rPr lang="ja-JP" altLang="en-US" sz="700">
                <a:ea typeface="Yu Gothic UI" panose="020B0500000000000000" pitchFamily="50" charset="-128"/>
              </a:rPr>
              <a:t>試用</a:t>
            </a:r>
            <a:endParaRPr lang="en-US" altLang="ja-JP" sz="700">
              <a:ea typeface="Yu Gothic UI" panose="020B0500000000000000" pitchFamily="50" charset="-128"/>
            </a:endParaRPr>
          </a:p>
          <a:p>
            <a:pPr marL="0" lvl="2">
              <a:lnSpc>
                <a:spcPts val="900"/>
              </a:lnSpc>
              <a:tabLst>
                <a:tab pos="361950" algn="l"/>
              </a:tabLst>
              <a:defRPr/>
            </a:pPr>
            <a:r>
              <a:rPr lang="ja-JP" altLang="en-US" sz="700">
                <a:ea typeface="Yu Gothic UI" panose="020B0500000000000000" pitchFamily="50" charset="-128"/>
              </a:rPr>
              <a:t>テスト</a:t>
            </a:r>
            <a:endParaRPr lang="en-US" altLang="ja-JP" sz="700">
              <a:ea typeface="Yu Gothic UI" panose="020B0500000000000000" pitchFamily="50" charset="-128"/>
            </a:endParaRPr>
          </a:p>
        </p:txBody>
      </p:sp>
      <p:sp>
        <p:nvSpPr>
          <p:cNvPr id="18" name="吹き出し: 角を丸めた四角形 17">
            <a:extLst>
              <a:ext uri="{FF2B5EF4-FFF2-40B4-BE49-F238E27FC236}">
                <a16:creationId xmlns:a16="http://schemas.microsoft.com/office/drawing/2014/main" id="{FD0EE391-98E5-3112-1EF5-ECB24F8CAF5F}"/>
              </a:ext>
            </a:extLst>
          </p:cNvPr>
          <p:cNvSpPr/>
          <p:nvPr/>
        </p:nvSpPr>
        <p:spPr>
          <a:xfrm>
            <a:off x="1322053" y="3673548"/>
            <a:ext cx="1065620" cy="358353"/>
          </a:xfrm>
          <a:prstGeom prst="wedgeRoundRectCallout">
            <a:avLst>
              <a:gd name="adj1" fmla="val -12570"/>
              <a:gd name="adj2" fmla="val 4392"/>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0" i="0">
                <a:solidFill>
                  <a:schemeClr val="tx1"/>
                </a:solidFill>
                <a:effectLst/>
                <a:latin typeface="Source Sans Pro" panose="020B0503030403020204" pitchFamily="34" charset="0"/>
              </a:rPr>
              <a:t>クラウド環境（</a:t>
            </a:r>
            <a:r>
              <a:rPr lang="en-US" altLang="ja-JP" sz="1050" b="0" i="0">
                <a:solidFill>
                  <a:schemeClr val="tx1"/>
                </a:solidFill>
                <a:effectLst/>
                <a:latin typeface="Source Sans Pro" panose="020B0503030403020204" pitchFamily="34" charset="0"/>
              </a:rPr>
              <a:t>kintone</a:t>
            </a:r>
            <a:r>
              <a:rPr lang="ja-JP" altLang="en-US" sz="1050" b="0" i="0">
                <a:solidFill>
                  <a:schemeClr val="tx1"/>
                </a:solidFill>
                <a:effectLst/>
                <a:latin typeface="Source Sans Pro" panose="020B0503030403020204" pitchFamily="34" charset="0"/>
              </a:rPr>
              <a:t>）</a:t>
            </a:r>
            <a:endParaRPr kumimoji="1" lang="ja-JP" altLang="en-US" sz="1050">
              <a:solidFill>
                <a:schemeClr val="tx1"/>
              </a:solidFill>
            </a:endParaRPr>
          </a:p>
        </p:txBody>
      </p:sp>
      <p:pic>
        <p:nvPicPr>
          <p:cNvPr id="20" name="図 19">
            <a:extLst>
              <a:ext uri="{FF2B5EF4-FFF2-40B4-BE49-F238E27FC236}">
                <a16:creationId xmlns:a16="http://schemas.microsoft.com/office/drawing/2014/main" id="{B011C323-E452-E97C-CA58-D87C668C9E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70902" y="4722889"/>
            <a:ext cx="667690" cy="496281"/>
          </a:xfrm>
          <a:prstGeom prst="rect">
            <a:avLst/>
          </a:prstGeom>
        </p:spPr>
      </p:pic>
      <p:graphicFrame>
        <p:nvGraphicFramePr>
          <p:cNvPr id="26" name="Table 4">
            <a:extLst>
              <a:ext uri="{FF2B5EF4-FFF2-40B4-BE49-F238E27FC236}">
                <a16:creationId xmlns:a16="http://schemas.microsoft.com/office/drawing/2014/main" id="{B64E5F05-A578-DD83-FB98-33B1F616E646}"/>
              </a:ext>
            </a:extLst>
          </p:cNvPr>
          <p:cNvGraphicFramePr>
            <a:graphicFrameLocks noGrp="1"/>
          </p:cNvGraphicFramePr>
          <p:nvPr>
            <p:extLst>
              <p:ext uri="{D42A27DB-BD31-4B8C-83A1-F6EECF244321}">
                <p14:modId xmlns:p14="http://schemas.microsoft.com/office/powerpoint/2010/main" val="3615934999"/>
              </p:ext>
            </p:extLst>
          </p:nvPr>
        </p:nvGraphicFramePr>
        <p:xfrm>
          <a:off x="6039332" y="2629441"/>
          <a:ext cx="3348633" cy="1432312"/>
        </p:xfrm>
        <a:graphic>
          <a:graphicData uri="http://schemas.openxmlformats.org/drawingml/2006/table">
            <a:tbl>
              <a:tblPr firstRow="1" bandRow="1">
                <a:tableStyleId>{5C22544A-7EE6-4342-B048-85BDC9FD1C3A}</a:tableStyleId>
              </a:tblPr>
              <a:tblGrid>
                <a:gridCol w="1006336">
                  <a:extLst>
                    <a:ext uri="{9D8B030D-6E8A-4147-A177-3AD203B41FA5}">
                      <a16:colId xmlns:a16="http://schemas.microsoft.com/office/drawing/2014/main" val="3689004822"/>
                    </a:ext>
                  </a:extLst>
                </a:gridCol>
                <a:gridCol w="2342297">
                  <a:extLst>
                    <a:ext uri="{9D8B030D-6E8A-4147-A177-3AD203B41FA5}">
                      <a16:colId xmlns:a16="http://schemas.microsoft.com/office/drawing/2014/main" val="3110117265"/>
                    </a:ext>
                  </a:extLst>
                </a:gridCol>
              </a:tblGrid>
              <a:tr h="345484">
                <a:tc>
                  <a:txBody>
                    <a:bodyPr/>
                    <a:lstStyle/>
                    <a:p>
                      <a:pPr lvl="0">
                        <a:buNone/>
                      </a:pPr>
                      <a:r>
                        <a:rPr lang="en-US" sz="900" b="0">
                          <a:solidFill>
                            <a:schemeClr val="bg1"/>
                          </a:solidFill>
                          <a:latin typeface="Yu Gothic UI"/>
                        </a:rPr>
                        <a:t>2023</a:t>
                      </a:r>
                      <a:r>
                        <a:rPr lang="ja-JP" altLang="en-US" sz="900" b="0">
                          <a:solidFill>
                            <a:schemeClr val="bg1"/>
                          </a:solidFill>
                          <a:latin typeface="Yu Gothic UI"/>
                        </a:rPr>
                        <a:t>年度現在</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r>
                        <a:rPr lang="en-US" sz="900" b="0">
                          <a:solidFill>
                            <a:schemeClr val="tx1"/>
                          </a:solidFill>
                          <a:latin typeface="Yu Gothic UI"/>
                        </a:rPr>
                        <a:t>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395860">
                <a:tc>
                  <a:txBody>
                    <a:bodyPr/>
                    <a:lstStyle/>
                    <a:p>
                      <a:pPr lvl="0">
                        <a:buNone/>
                      </a:pPr>
                      <a:r>
                        <a:rPr lang="en-US" sz="900" b="0">
                          <a:solidFill>
                            <a:schemeClr val="bg1"/>
                          </a:solidFill>
                          <a:latin typeface="Yu Gothic UI"/>
                        </a:rPr>
                        <a:t>2024</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b="0" i="0" u="none" strike="noStrike" noProof="0">
                          <a:solidFill>
                            <a:schemeClr val="tx1"/>
                          </a:solidFill>
                          <a:latin typeface="Yu Gothic UI"/>
                        </a:rPr>
                        <a:t>システム開発、テスト完了、</a:t>
                      </a:r>
                      <a:endParaRPr lang="en-US" altLang="ja-JP" sz="900" b="0" i="0" u="none" strike="noStrike" noProof="0">
                        <a:solidFill>
                          <a:schemeClr val="tx1"/>
                        </a:solidFill>
                        <a:latin typeface="Yu Gothic UI"/>
                      </a:endParaRPr>
                    </a:p>
                    <a:p>
                      <a:pPr marL="0" marR="0" lvl="0" indent="0" algn="l">
                        <a:lnSpc>
                          <a:spcPct val="100000"/>
                        </a:lnSpc>
                        <a:spcBef>
                          <a:spcPts val="0"/>
                        </a:spcBef>
                        <a:spcAft>
                          <a:spcPts val="0"/>
                        </a:spcAft>
                        <a:buNone/>
                      </a:pPr>
                      <a:r>
                        <a:rPr lang="ja-JP" altLang="en-US" sz="900" b="0" i="0" u="none" strike="noStrike" noProof="0">
                          <a:solidFill>
                            <a:schemeClr val="tx1"/>
                          </a:solidFill>
                          <a:latin typeface="Yu Gothic UI"/>
                        </a:rPr>
                        <a:t>問い合わせ実績の測定方法の検討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345484">
                <a:tc>
                  <a:txBody>
                    <a:bodyPr/>
                    <a:lstStyle/>
                    <a:p>
                      <a:pPr lvl="0">
                        <a:buNone/>
                      </a:pPr>
                      <a:r>
                        <a:rPr lang="en-US" sz="900" b="0">
                          <a:solidFill>
                            <a:schemeClr val="bg1"/>
                          </a:solidFill>
                          <a:latin typeface="Yu Gothic UI"/>
                        </a:rPr>
                        <a:t>2025</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b="0">
                          <a:ea typeface="Yu Gothic UI" panose="020B0500000000000000" pitchFamily="50" charset="-128"/>
                        </a:rPr>
                        <a:t>システム運用開始</a:t>
                      </a:r>
                      <a:endParaRPr lang="en-US" sz="900" b="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345484">
                <a:tc>
                  <a:txBody>
                    <a:bodyPr/>
                    <a:lstStyle/>
                    <a:p>
                      <a:pPr lvl="0">
                        <a:buNone/>
                      </a:pPr>
                      <a:r>
                        <a:rPr lang="en-US" sz="900" b="0">
                          <a:solidFill>
                            <a:schemeClr val="bg1"/>
                          </a:solidFill>
                          <a:latin typeface="Yu Gothic UI"/>
                        </a:rPr>
                        <a:t>2026</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lvl="0" algn="l">
                        <a:buNone/>
                      </a:pPr>
                      <a:r>
                        <a:rPr lang="ja-JP" altLang="en-US" sz="900" b="0" dirty="0"/>
                        <a:t>運用開始時に設定</a:t>
                      </a:r>
                      <a:endParaRPr lang="en-US" sz="9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pic>
        <p:nvPicPr>
          <p:cNvPr id="29" name="図 28">
            <a:extLst>
              <a:ext uri="{FF2B5EF4-FFF2-40B4-BE49-F238E27FC236}">
                <a16:creationId xmlns:a16="http://schemas.microsoft.com/office/drawing/2014/main" id="{E2DDD4D4-EEB6-8697-8355-9AB73001A5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55225" y="5982497"/>
            <a:ext cx="667690" cy="496281"/>
          </a:xfrm>
          <a:prstGeom prst="rect">
            <a:avLst/>
          </a:prstGeom>
        </p:spPr>
      </p:pic>
      <p:sp>
        <p:nvSpPr>
          <p:cNvPr id="37" name="吹き出し: 角を丸めた四角形 36">
            <a:extLst>
              <a:ext uri="{FF2B5EF4-FFF2-40B4-BE49-F238E27FC236}">
                <a16:creationId xmlns:a16="http://schemas.microsoft.com/office/drawing/2014/main" id="{54B7D416-886E-3CD2-6EFA-FE490B21ACC7}"/>
              </a:ext>
            </a:extLst>
          </p:cNvPr>
          <p:cNvSpPr/>
          <p:nvPr/>
        </p:nvSpPr>
        <p:spPr>
          <a:xfrm>
            <a:off x="2930413" y="5337826"/>
            <a:ext cx="1744326" cy="358353"/>
          </a:xfrm>
          <a:prstGeom prst="wedgeRoundRectCallout">
            <a:avLst>
              <a:gd name="adj1" fmla="val -12570"/>
              <a:gd name="adj2" fmla="val 4392"/>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0" i="0">
                <a:solidFill>
                  <a:schemeClr val="tx1"/>
                </a:solidFill>
                <a:effectLst/>
                <a:latin typeface="Source Sans Pro" panose="020B0503030403020204" pitchFamily="34" charset="0"/>
              </a:rPr>
              <a:t>補助金・給付</a:t>
            </a:r>
            <a:endParaRPr lang="en-US" altLang="ja-JP" sz="1050" b="0" i="0">
              <a:solidFill>
                <a:schemeClr val="tx1"/>
              </a:solidFill>
              <a:effectLst/>
              <a:latin typeface="Source Sans Pro" panose="020B0503030403020204" pitchFamily="34" charset="0"/>
            </a:endParaRPr>
          </a:p>
          <a:p>
            <a:pPr algn="ctr"/>
            <a:r>
              <a:rPr kumimoji="1" lang="ja-JP" altLang="en-US" sz="1050">
                <a:solidFill>
                  <a:schemeClr val="tx1"/>
                </a:solidFill>
                <a:latin typeface="Source Sans Pro" panose="020B0503030403020204" pitchFamily="34" charset="0"/>
              </a:rPr>
              <a:t>指導監査業務などで活用</a:t>
            </a:r>
            <a:endParaRPr kumimoji="1" lang="ja-JP" altLang="en-US" sz="1050">
              <a:solidFill>
                <a:schemeClr val="tx1"/>
              </a:solidFill>
            </a:endParaRPr>
          </a:p>
        </p:txBody>
      </p:sp>
      <p:sp>
        <p:nvSpPr>
          <p:cNvPr id="40" name="AutoShape 6">
            <a:extLst>
              <a:ext uri="{FF2B5EF4-FFF2-40B4-BE49-F238E27FC236}">
                <a16:creationId xmlns:a16="http://schemas.microsoft.com/office/drawing/2014/main" id="{7BE6DA95-9E79-E5A1-AA49-C4B7BB88944E}"/>
              </a:ext>
            </a:extLst>
          </p:cNvPr>
          <p:cNvSpPr>
            <a:spLocks noChangeAspect="1" noChangeArrowheads="1"/>
          </p:cNvSpPr>
          <p:nvPr/>
        </p:nvSpPr>
        <p:spPr bwMode="auto">
          <a:xfrm>
            <a:off x="4953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aphicFrame>
        <p:nvGraphicFramePr>
          <p:cNvPr id="17" name="表 16">
            <a:extLst>
              <a:ext uri="{FF2B5EF4-FFF2-40B4-BE49-F238E27FC236}">
                <a16:creationId xmlns:a16="http://schemas.microsoft.com/office/drawing/2014/main" id="{19FDAC1D-C739-881A-CB2C-BB08D96DE3E3}"/>
              </a:ext>
            </a:extLst>
          </p:cNvPr>
          <p:cNvGraphicFramePr>
            <a:graphicFrameLocks noGrp="1"/>
          </p:cNvGraphicFramePr>
          <p:nvPr>
            <p:extLst>
              <p:ext uri="{D42A27DB-BD31-4B8C-83A1-F6EECF244321}">
                <p14:modId xmlns:p14="http://schemas.microsoft.com/office/powerpoint/2010/main" val="2253222407"/>
              </p:ext>
            </p:extLst>
          </p:nvPr>
        </p:nvGraphicFramePr>
        <p:xfrm>
          <a:off x="5482800" y="560367"/>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6" name="正方形/長方形 15">
            <a:extLst>
              <a:ext uri="{FF2B5EF4-FFF2-40B4-BE49-F238E27FC236}">
                <a16:creationId xmlns:a16="http://schemas.microsoft.com/office/drawing/2014/main" id="{FB2698F4-10B7-9D8F-5CD7-7D63AA6B6504}"/>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spTree>
    <p:extLst>
      <p:ext uri="{BB962C8B-B14F-4D97-AF65-F5344CB8AC3E}">
        <p14:creationId xmlns:p14="http://schemas.microsoft.com/office/powerpoint/2010/main" val="147840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a:t>
            </a:fld>
            <a:endParaRPr kumimoji="1" lang="en-GB"/>
          </a:p>
        </p:txBody>
      </p:sp>
      <p:sp>
        <p:nvSpPr>
          <p:cNvPr id="104" name="テキスト ボックス 103">
            <a:extLst>
              <a:ext uri="{FF2B5EF4-FFF2-40B4-BE49-F238E27FC236}">
                <a16:creationId xmlns:a16="http://schemas.microsoft.com/office/drawing/2014/main" id="{37550ECE-0108-9A04-A83D-638EFF6D7FB6}"/>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目次</a:t>
            </a:r>
          </a:p>
        </p:txBody>
      </p:sp>
      <p:sp>
        <p:nvSpPr>
          <p:cNvPr id="2" name="テキスト ボックス 1">
            <a:extLst>
              <a:ext uri="{FF2B5EF4-FFF2-40B4-BE49-F238E27FC236}">
                <a16:creationId xmlns:a16="http://schemas.microsoft.com/office/drawing/2014/main" id="{65E0A615-30C8-666A-DD0D-08A9757C593E}"/>
              </a:ext>
            </a:extLst>
          </p:cNvPr>
          <p:cNvSpPr txBox="1"/>
          <p:nvPr/>
        </p:nvSpPr>
        <p:spPr>
          <a:xfrm>
            <a:off x="630000" y="816984"/>
            <a:ext cx="8764989" cy="1081065"/>
          </a:xfrm>
          <a:prstGeom prst="rect">
            <a:avLst/>
          </a:prstGeom>
          <a:noFill/>
        </p:spPr>
        <p:txBody>
          <a:bodyPr wrap="square" lIns="0">
            <a:spAutoFit/>
          </a:bodyPr>
          <a:lstStyle/>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第１章</a:t>
            </a:r>
            <a:endParaRPr kumimoji="1" lang="en-US" altLang="ja-JP" sz="2000" b="1" kern="0">
              <a:solidFill>
                <a:srgbClr val="AF1932"/>
              </a:solidFill>
              <a:latin typeface="Yu Gothic UI" panose="020B0500000000000000" pitchFamily="50" charset="-128"/>
              <a:ea typeface="Yu Gothic UI" panose="020B0500000000000000" pitchFamily="50" charset="-128"/>
            </a:endParaRPr>
          </a:p>
          <a:p>
            <a:pPr lvl="0" fontAlgn="base">
              <a:spcBef>
                <a:spcPct val="0"/>
              </a:spcBef>
              <a:spcAft>
                <a:spcPct val="0"/>
              </a:spcAft>
              <a:defRPr/>
            </a:pPr>
            <a:endParaRPr lang="en-US" altLang="ja-JP" sz="1400" spc="-33">
              <a:solidFill>
                <a:srgbClr val="AF1932"/>
              </a:solidFill>
            </a:endParaRPr>
          </a:p>
          <a:p>
            <a:pPr lvl="0" fontAlgn="base">
              <a:spcBef>
                <a:spcPct val="0"/>
              </a:spcBef>
              <a:spcAft>
                <a:spcPct val="0"/>
              </a:spcAft>
              <a:defRPr/>
            </a:pPr>
            <a:r>
              <a:rPr lang="ja-JP" altLang="en-US" sz="1400" spc="-33"/>
              <a:t>６つの</a:t>
            </a:r>
            <a:r>
              <a:rPr lang="en-US" altLang="ja-JP" sz="1400" spc="-33"/>
              <a:t>VALUE</a:t>
            </a:r>
            <a:r>
              <a:rPr lang="ja-JP" altLang="en-US" sz="1400" spc="-33"/>
              <a:t> （実現したい未来・めざす姿）ごとに実現に向けた今後の主な取組工程（ロードマップ）</a:t>
            </a:r>
            <a:br>
              <a:rPr lang="en-US" altLang="ja-JP" sz="1400" spc="-33"/>
            </a:br>
            <a:r>
              <a:rPr kumimoji="1" lang="ja-JP" altLang="en-US" sz="1625" b="1" kern="0">
                <a:solidFill>
                  <a:srgbClr val="AF1932"/>
                </a:solidFill>
                <a:latin typeface="Yu Gothic UI" panose="020B0500000000000000" pitchFamily="50" charset="-128"/>
                <a:ea typeface="Yu Gothic UI" panose="020B0500000000000000" pitchFamily="50" charset="-128"/>
              </a:rPr>
              <a:t>　</a:t>
            </a:r>
          </a:p>
        </p:txBody>
      </p:sp>
      <p:sp>
        <p:nvSpPr>
          <p:cNvPr id="4" name="正方形/長方形 3">
            <a:extLst>
              <a:ext uri="{FF2B5EF4-FFF2-40B4-BE49-F238E27FC236}">
                <a16:creationId xmlns:a16="http://schemas.microsoft.com/office/drawing/2014/main" id="{16CE2E38-B9F8-8F54-D1E6-939A4376F08C}"/>
              </a:ext>
            </a:extLst>
          </p:cNvPr>
          <p:cNvSpPr/>
          <p:nvPr/>
        </p:nvSpPr>
        <p:spPr>
          <a:xfrm>
            <a:off x="437317" y="863707"/>
            <a:ext cx="73693" cy="283303"/>
          </a:xfrm>
          <a:prstGeom prst="rect">
            <a:avLst/>
          </a:prstGeom>
          <a:solidFill>
            <a:srgbClr val="AF1932"/>
          </a:solidFill>
          <a:ln w="9525" cap="flat" cmpd="sng" algn="ctr">
            <a:noFill/>
            <a:prstDash val="solid"/>
          </a:ln>
          <a:effectLst/>
        </p:spPr>
        <p:txBody>
          <a:bodyPr lIns="234000" tIns="58500" rIns="58500" bIns="58500" rtlCol="0" anchor="ctr"/>
          <a:lstStyle/>
          <a:p>
            <a:pPr fontAlgn="base">
              <a:spcBef>
                <a:spcPct val="0"/>
              </a:spcBef>
              <a:spcAft>
                <a:spcPct val="0"/>
              </a:spcAft>
              <a:defRPr/>
            </a:pPr>
            <a:endParaRPr kumimoji="1" lang="ja-JP" altLang="en-US" sz="1300" b="1" kern="0">
              <a:solidFill>
                <a:srgbClr val="FFFFFF"/>
              </a:solidFill>
              <a:latin typeface="Yu Gothic UI" panose="020B0500000000000000" pitchFamily="50" charset="-128"/>
              <a:ea typeface="Yu Gothic UI" panose="020B0500000000000000" pitchFamily="50" charset="-128"/>
            </a:endParaRPr>
          </a:p>
        </p:txBody>
      </p:sp>
      <p:grpSp>
        <p:nvGrpSpPr>
          <p:cNvPr id="5" name="グループ化 4">
            <a:extLst>
              <a:ext uri="{FF2B5EF4-FFF2-40B4-BE49-F238E27FC236}">
                <a16:creationId xmlns:a16="http://schemas.microsoft.com/office/drawing/2014/main" id="{9178CFFC-D152-9128-3B58-20B1E6776B08}"/>
              </a:ext>
            </a:extLst>
          </p:cNvPr>
          <p:cNvGrpSpPr/>
          <p:nvPr/>
        </p:nvGrpSpPr>
        <p:grpSpPr>
          <a:xfrm>
            <a:off x="965158" y="2179639"/>
            <a:ext cx="7331118" cy="2150966"/>
            <a:chOff x="746081" y="1872586"/>
            <a:chExt cx="7331118" cy="2150966"/>
          </a:xfrm>
        </p:grpSpPr>
        <p:sp>
          <p:nvSpPr>
            <p:cNvPr id="6" name="正方形/長方形 5">
              <a:extLst>
                <a:ext uri="{FF2B5EF4-FFF2-40B4-BE49-F238E27FC236}">
                  <a16:creationId xmlns:a16="http://schemas.microsoft.com/office/drawing/2014/main" id="{08E77AF7-B041-4D46-F1EA-DCEAAEA59C79}"/>
                </a:ext>
              </a:extLst>
            </p:cNvPr>
            <p:cNvSpPr/>
            <p:nvPr/>
          </p:nvSpPr>
          <p:spPr>
            <a:xfrm>
              <a:off x="746081" y="1982793"/>
              <a:ext cx="3454011" cy="1380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defRPr/>
              </a:pPr>
              <a:r>
                <a:rPr kumimoji="1" lang="en-GB" altLang="ja-JP" sz="1463">
                  <a:solidFill>
                    <a:schemeClr val="tx1"/>
                  </a:solidFill>
                  <a:latin typeface="Avenir Next LT Pro Demi"/>
                  <a:ea typeface="Yu Gothic UI" panose="020B0500000000000000" pitchFamily="50" charset="-128"/>
                </a:rPr>
                <a:t> </a:t>
              </a:r>
            </a:p>
          </p:txBody>
        </p:sp>
        <p:sp>
          <p:nvSpPr>
            <p:cNvPr id="7" name="正方形/長方形 6">
              <a:extLst>
                <a:ext uri="{FF2B5EF4-FFF2-40B4-BE49-F238E27FC236}">
                  <a16:creationId xmlns:a16="http://schemas.microsoft.com/office/drawing/2014/main" id="{562AAD59-E4DB-E20B-4ABD-D21517FCCC4D}"/>
                </a:ext>
              </a:extLst>
            </p:cNvPr>
            <p:cNvSpPr/>
            <p:nvPr/>
          </p:nvSpPr>
          <p:spPr>
            <a:xfrm>
              <a:off x="1466882" y="1872586"/>
              <a:ext cx="5701549"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latin typeface="+mj-lt"/>
                  <a:ea typeface="Yu Gothic UI" panose="020B0500000000000000" pitchFamily="50" charset="-128"/>
                </a:rPr>
                <a:t>サービスの</a:t>
              </a:r>
              <a:r>
                <a:rPr kumimoji="1" lang="en-US" altLang="ja-JP" sz="1400" b="1">
                  <a:solidFill>
                    <a:schemeClr val="tx1"/>
                  </a:solidFill>
                  <a:latin typeface="+mj-lt"/>
                  <a:ea typeface="Yu Gothic UI" panose="020B0500000000000000" pitchFamily="50" charset="-128"/>
                </a:rPr>
                <a:t>Re-Design</a:t>
              </a:r>
              <a:r>
                <a:rPr kumimoji="1" lang="ja-JP" altLang="en-US" sz="1400" b="1">
                  <a:solidFill>
                    <a:schemeClr val="tx1"/>
                  </a:solidFill>
                  <a:latin typeface="+mj-lt"/>
                  <a:ea typeface="Yu Gothic UI" panose="020B0500000000000000" pitchFamily="50" charset="-128"/>
                </a:rPr>
                <a:t>　 の実現に向けたロードマップ</a:t>
              </a:r>
              <a:r>
                <a:rPr kumimoji="1" lang="en-US" altLang="ja-JP" sz="1400" b="1">
                  <a:solidFill>
                    <a:schemeClr val="tx1"/>
                  </a:solidFill>
                  <a:latin typeface="+mj-lt"/>
                  <a:ea typeface="Yu Gothic UI" panose="020B0500000000000000" pitchFamily="50" charset="-128"/>
                </a:rPr>
                <a:t>		</a:t>
              </a:r>
              <a:r>
                <a:rPr kumimoji="1" lang="ja-JP" altLang="en-US" sz="1400" b="1">
                  <a:solidFill>
                    <a:schemeClr val="tx1"/>
                  </a:solidFill>
                  <a:latin typeface="+mj-lt"/>
                  <a:ea typeface="Yu Gothic UI" panose="020B0500000000000000" pitchFamily="50" charset="-128"/>
                </a:rPr>
                <a:t>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a:t>
              </a:r>
              <a:r>
                <a:rPr kumimoji="1" lang="ja-JP" altLang="en-US" sz="1400" b="1">
                  <a:solidFill>
                    <a:schemeClr val="tx1"/>
                  </a:solidFill>
                  <a:latin typeface="+mj-lt"/>
                  <a:ea typeface="Yu Gothic UI" panose="020B0500000000000000" pitchFamily="50" charset="-128"/>
                </a:rPr>
                <a:t>４</a:t>
              </a:r>
              <a:endParaRPr kumimoji="1" lang="en-GB" altLang="ja-JP" sz="1400">
                <a:solidFill>
                  <a:schemeClr val="tx1"/>
                </a:solidFill>
                <a:ea typeface="Yu Gothic UI" panose="020B0500000000000000" pitchFamily="50" charset="-128"/>
              </a:endParaRPr>
            </a:p>
          </p:txBody>
        </p:sp>
        <p:sp>
          <p:nvSpPr>
            <p:cNvPr id="8" name="正方形/長方形 7">
              <a:extLst>
                <a:ext uri="{FF2B5EF4-FFF2-40B4-BE49-F238E27FC236}">
                  <a16:creationId xmlns:a16="http://schemas.microsoft.com/office/drawing/2014/main" id="{A89D88E3-8D9D-CE4C-C1E2-C2EEF4E14EC5}"/>
                </a:ext>
              </a:extLst>
            </p:cNvPr>
            <p:cNvSpPr/>
            <p:nvPr/>
          </p:nvSpPr>
          <p:spPr>
            <a:xfrm>
              <a:off x="1113359" y="1916461"/>
              <a:ext cx="175500" cy="17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a:solidFill>
                    <a:schemeClr val="tx1"/>
                  </a:solidFill>
                  <a:latin typeface="+mj-lt"/>
                  <a:ea typeface="Yu Gothic UI" panose="020B0500000000000000" pitchFamily="50" charset="-128"/>
                </a:rPr>
                <a:t>0</a:t>
              </a:r>
              <a:r>
                <a:rPr kumimoji="1" lang="en-GB" sz="1400" b="1">
                  <a:solidFill>
                    <a:schemeClr val="tx1"/>
                  </a:solidFill>
                  <a:latin typeface="+mj-lt"/>
                  <a:ea typeface="Yu Gothic UI" panose="020B0500000000000000" pitchFamily="50" charset="-128"/>
                </a:rPr>
                <a:t>1</a:t>
              </a:r>
            </a:p>
          </p:txBody>
        </p:sp>
        <p:cxnSp>
          <p:nvCxnSpPr>
            <p:cNvPr id="9" name="直線コネクタ 8">
              <a:extLst>
                <a:ext uri="{FF2B5EF4-FFF2-40B4-BE49-F238E27FC236}">
                  <a16:creationId xmlns:a16="http://schemas.microsoft.com/office/drawing/2014/main" id="{C2AA8908-6A4B-0646-D9C8-947C6FD39E77}"/>
                </a:ext>
              </a:extLst>
            </p:cNvPr>
            <p:cNvCxnSpPr>
              <a:cxnSpLocks/>
            </p:cNvCxnSpPr>
            <p:nvPr/>
          </p:nvCxnSpPr>
          <p:spPr>
            <a:xfrm>
              <a:off x="1395751" y="1888628"/>
              <a:ext cx="0" cy="26325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6DA32DBC-D7EE-C15C-C3FF-4BC4BD690DF0}"/>
                </a:ext>
              </a:extLst>
            </p:cNvPr>
            <p:cNvSpPr/>
            <p:nvPr/>
          </p:nvSpPr>
          <p:spPr>
            <a:xfrm>
              <a:off x="1466882" y="2250129"/>
              <a:ext cx="5607685"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latin typeface="+mj-lt"/>
                  <a:ea typeface="Yu Gothic UI" panose="020B0500000000000000" pitchFamily="50" charset="-128"/>
                </a:rPr>
                <a:t>あんしんの</a:t>
              </a:r>
              <a:r>
                <a:rPr kumimoji="1" lang="en-US" altLang="ja-JP" sz="1400" b="1">
                  <a:solidFill>
                    <a:schemeClr val="tx1"/>
                  </a:solidFill>
                  <a:latin typeface="+mj-lt"/>
                  <a:ea typeface="Yu Gothic UI" panose="020B0500000000000000" pitchFamily="50" charset="-128"/>
                </a:rPr>
                <a:t>Re-Design</a:t>
              </a:r>
              <a:r>
                <a:rPr kumimoji="1" lang="ja-JP" altLang="en-US" sz="1400" b="1">
                  <a:solidFill>
                    <a:schemeClr val="tx1"/>
                  </a:solidFill>
                  <a:latin typeface="+mj-lt"/>
                  <a:ea typeface="Yu Gothic UI" panose="020B0500000000000000" pitchFamily="50" charset="-128"/>
                </a:rPr>
                <a:t>　 の実現に向けたロードマップ</a:t>
              </a:r>
              <a:r>
                <a:rPr kumimoji="1" lang="en-US" altLang="ja-JP" sz="1400" b="1">
                  <a:solidFill>
                    <a:schemeClr val="tx1"/>
                  </a:solidFill>
                  <a:latin typeface="+mj-lt"/>
                  <a:ea typeface="Yu Gothic UI" panose="020B0500000000000000" pitchFamily="50" charset="-128"/>
                </a:rPr>
                <a:t>	</a:t>
              </a:r>
              <a:r>
                <a:rPr kumimoji="1" lang="ja-JP" altLang="en-US" sz="1400" b="1">
                  <a:solidFill>
                    <a:schemeClr val="tx1"/>
                  </a:solidFill>
                  <a:latin typeface="+mj-lt"/>
                  <a:ea typeface="Yu Gothic UI" panose="020B0500000000000000" pitchFamily="50" charset="-128"/>
                </a:rPr>
                <a:t>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6</a:t>
              </a:r>
              <a:endParaRPr kumimoji="1" lang="en-GB" altLang="ja-JP" sz="1400">
                <a:solidFill>
                  <a:schemeClr val="tx1"/>
                </a:solidFill>
                <a:ea typeface="Yu Gothic UI" panose="020B0500000000000000" pitchFamily="50" charset="-128"/>
              </a:endParaRPr>
            </a:p>
          </p:txBody>
        </p:sp>
        <p:sp>
          <p:nvSpPr>
            <p:cNvPr id="11" name="正方形/長方形 10">
              <a:extLst>
                <a:ext uri="{FF2B5EF4-FFF2-40B4-BE49-F238E27FC236}">
                  <a16:creationId xmlns:a16="http://schemas.microsoft.com/office/drawing/2014/main" id="{5C6A7149-34B6-3CF0-D534-8F9288B4D3CF}"/>
                </a:ext>
              </a:extLst>
            </p:cNvPr>
            <p:cNvSpPr/>
            <p:nvPr/>
          </p:nvSpPr>
          <p:spPr>
            <a:xfrm>
              <a:off x="1113359" y="2294004"/>
              <a:ext cx="175500" cy="17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a:solidFill>
                    <a:schemeClr val="tx1"/>
                  </a:solidFill>
                  <a:latin typeface="Avenir Next LT Pro Demi" panose="020B0704020202020204" pitchFamily="34" charset="0"/>
                </a:rPr>
                <a:t>0</a:t>
              </a:r>
              <a:r>
                <a:rPr kumimoji="1" lang="en-GB" sz="1400">
                  <a:solidFill>
                    <a:schemeClr val="tx1"/>
                  </a:solidFill>
                  <a:latin typeface="Avenir Next LT Pro Demi" panose="020B0704020202020204" pitchFamily="34" charset="0"/>
                </a:rPr>
                <a:t>2</a:t>
              </a:r>
            </a:p>
          </p:txBody>
        </p:sp>
        <p:cxnSp>
          <p:nvCxnSpPr>
            <p:cNvPr id="12" name="直線コネクタ 11">
              <a:extLst>
                <a:ext uri="{FF2B5EF4-FFF2-40B4-BE49-F238E27FC236}">
                  <a16:creationId xmlns:a16="http://schemas.microsoft.com/office/drawing/2014/main" id="{87082C2D-DFE8-E643-6873-8C40AF2CC62C}"/>
                </a:ext>
              </a:extLst>
            </p:cNvPr>
            <p:cNvCxnSpPr>
              <a:cxnSpLocks/>
            </p:cNvCxnSpPr>
            <p:nvPr/>
          </p:nvCxnSpPr>
          <p:spPr>
            <a:xfrm>
              <a:off x="1395752" y="2250129"/>
              <a:ext cx="0" cy="26325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A6328911-0F00-4111-27EE-B2C60A5EDE6F}"/>
                </a:ext>
              </a:extLst>
            </p:cNvPr>
            <p:cNvSpPr/>
            <p:nvPr/>
          </p:nvSpPr>
          <p:spPr>
            <a:xfrm>
              <a:off x="1466882" y="2627673"/>
              <a:ext cx="6088949"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latin typeface="+mj-lt"/>
                  <a:ea typeface="Yu Gothic UI" panose="020B0500000000000000" pitchFamily="50" charset="-128"/>
                </a:rPr>
                <a:t>つながりの</a:t>
              </a:r>
              <a:r>
                <a:rPr kumimoji="1" lang="en-US" altLang="ja-JP" sz="1400" b="1">
                  <a:solidFill>
                    <a:schemeClr val="tx1"/>
                  </a:solidFill>
                  <a:latin typeface="+mj-lt"/>
                  <a:ea typeface="Yu Gothic UI" panose="020B0500000000000000" pitchFamily="50" charset="-128"/>
                </a:rPr>
                <a:t>Re-Design</a:t>
              </a:r>
              <a:r>
                <a:rPr kumimoji="1" lang="ja-JP" altLang="en-US" sz="1400" b="1">
                  <a:solidFill>
                    <a:schemeClr val="tx1"/>
                  </a:solidFill>
                  <a:latin typeface="+mj-lt"/>
                  <a:ea typeface="Yu Gothic UI" panose="020B0500000000000000" pitchFamily="50" charset="-128"/>
                </a:rPr>
                <a:t>　 の実現に向けたロードマップ</a:t>
              </a:r>
              <a:r>
                <a:rPr kumimoji="1" lang="en-US" altLang="ja-JP" sz="1400" b="1">
                  <a:solidFill>
                    <a:schemeClr val="tx1"/>
                  </a:solidFill>
                  <a:latin typeface="+mj-lt"/>
                  <a:ea typeface="Yu Gothic UI" panose="020B0500000000000000" pitchFamily="50" charset="-128"/>
                </a:rPr>
                <a:t>	</a:t>
              </a:r>
              <a:r>
                <a:rPr kumimoji="1" lang="ja-JP" altLang="en-US" sz="1400" b="1">
                  <a:solidFill>
                    <a:schemeClr val="tx1"/>
                  </a:solidFill>
                  <a:latin typeface="+mj-lt"/>
                  <a:ea typeface="Yu Gothic UI" panose="020B0500000000000000" pitchFamily="50" charset="-128"/>
                </a:rPr>
                <a:t>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7</a:t>
              </a:r>
              <a:endParaRPr kumimoji="1" lang="en-GB" altLang="ja-JP" sz="1400">
                <a:solidFill>
                  <a:schemeClr val="tx1"/>
                </a:solidFill>
                <a:ea typeface="Yu Gothic UI" panose="020B0500000000000000" pitchFamily="50" charset="-128"/>
              </a:endParaRPr>
            </a:p>
          </p:txBody>
        </p:sp>
        <p:sp>
          <p:nvSpPr>
            <p:cNvPr id="14" name="正方形/長方形 13">
              <a:extLst>
                <a:ext uri="{FF2B5EF4-FFF2-40B4-BE49-F238E27FC236}">
                  <a16:creationId xmlns:a16="http://schemas.microsoft.com/office/drawing/2014/main" id="{01ADD8BA-0758-04E5-422F-D17D841DCA62}"/>
                </a:ext>
              </a:extLst>
            </p:cNvPr>
            <p:cNvSpPr/>
            <p:nvPr/>
          </p:nvSpPr>
          <p:spPr>
            <a:xfrm>
              <a:off x="1113359" y="2671548"/>
              <a:ext cx="175500" cy="17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a:solidFill>
                    <a:schemeClr val="tx1"/>
                  </a:solidFill>
                  <a:latin typeface="Avenir Next LT Pro Demi" panose="020B0704020202020204" pitchFamily="34" charset="0"/>
                </a:rPr>
                <a:t>0</a:t>
              </a:r>
              <a:r>
                <a:rPr kumimoji="1" lang="en-GB" sz="1400">
                  <a:solidFill>
                    <a:schemeClr val="tx1"/>
                  </a:solidFill>
                  <a:latin typeface="Avenir Next LT Pro Demi" panose="020B0704020202020204" pitchFamily="34" charset="0"/>
                </a:rPr>
                <a:t>3</a:t>
              </a:r>
            </a:p>
          </p:txBody>
        </p:sp>
        <p:cxnSp>
          <p:nvCxnSpPr>
            <p:cNvPr id="15" name="直線コネクタ 14">
              <a:extLst>
                <a:ext uri="{FF2B5EF4-FFF2-40B4-BE49-F238E27FC236}">
                  <a16:creationId xmlns:a16="http://schemas.microsoft.com/office/drawing/2014/main" id="{BD4EA6F0-4E65-5583-3F6A-FC1B73C35A20}"/>
                </a:ext>
              </a:extLst>
            </p:cNvPr>
            <p:cNvCxnSpPr>
              <a:cxnSpLocks/>
            </p:cNvCxnSpPr>
            <p:nvPr/>
          </p:nvCxnSpPr>
          <p:spPr>
            <a:xfrm>
              <a:off x="1395752" y="2627673"/>
              <a:ext cx="0" cy="26325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19DF30D4-268C-4E31-E26A-CEBD9A958DC6}"/>
                </a:ext>
              </a:extLst>
            </p:cNvPr>
            <p:cNvSpPr/>
            <p:nvPr/>
          </p:nvSpPr>
          <p:spPr>
            <a:xfrm>
              <a:off x="1466882" y="3005217"/>
              <a:ext cx="6273433"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latin typeface="+mj-lt"/>
                  <a:ea typeface="Yu Gothic UI" panose="020B0500000000000000" pitchFamily="50" charset="-128"/>
                </a:rPr>
                <a:t>にぎわいの</a:t>
              </a:r>
              <a:r>
                <a:rPr kumimoji="1" lang="en-US" altLang="ja-JP" sz="1400" b="1">
                  <a:solidFill>
                    <a:schemeClr val="tx1"/>
                  </a:solidFill>
                  <a:latin typeface="+mj-lt"/>
                  <a:ea typeface="Yu Gothic UI" panose="020B0500000000000000" pitchFamily="50" charset="-128"/>
                </a:rPr>
                <a:t>Re-Design</a:t>
              </a:r>
              <a:r>
                <a:rPr kumimoji="1" lang="ja-JP" altLang="en-US" sz="1400" b="1">
                  <a:solidFill>
                    <a:schemeClr val="tx1"/>
                  </a:solidFill>
                  <a:latin typeface="+mj-lt"/>
                  <a:ea typeface="Yu Gothic UI" panose="020B0500000000000000" pitchFamily="50" charset="-128"/>
                </a:rPr>
                <a:t>　の実現に向けたロードマップ</a:t>
              </a:r>
              <a:r>
                <a:rPr kumimoji="1" lang="en-US" altLang="ja-JP" sz="1400" b="1">
                  <a:solidFill>
                    <a:schemeClr val="tx1"/>
                  </a:solidFill>
                  <a:latin typeface="+mj-lt"/>
                  <a:ea typeface="Yu Gothic UI" panose="020B0500000000000000" pitchFamily="50" charset="-128"/>
                </a:rPr>
                <a:t>		</a:t>
              </a:r>
              <a:r>
                <a:rPr kumimoji="1" lang="ja-JP" altLang="en-US" sz="1400" b="1">
                  <a:solidFill>
                    <a:schemeClr val="tx1"/>
                  </a:solidFill>
                  <a:latin typeface="+mj-lt"/>
                  <a:ea typeface="Yu Gothic UI" panose="020B0500000000000000" pitchFamily="50" charset="-128"/>
                </a:rPr>
                <a:t>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8</a:t>
              </a:r>
              <a:endParaRPr kumimoji="1" lang="en-GB" altLang="ja-JP" sz="1400">
                <a:solidFill>
                  <a:schemeClr val="tx1"/>
                </a:solidFill>
                <a:ea typeface="Yu Gothic UI" panose="020B0500000000000000" pitchFamily="50" charset="-128"/>
              </a:endParaRPr>
            </a:p>
          </p:txBody>
        </p:sp>
        <p:sp>
          <p:nvSpPr>
            <p:cNvPr id="17" name="正方形/長方形 16">
              <a:extLst>
                <a:ext uri="{FF2B5EF4-FFF2-40B4-BE49-F238E27FC236}">
                  <a16:creationId xmlns:a16="http://schemas.microsoft.com/office/drawing/2014/main" id="{783E60F4-0512-DCB7-B14B-4C29048554AB}"/>
                </a:ext>
              </a:extLst>
            </p:cNvPr>
            <p:cNvSpPr/>
            <p:nvPr/>
          </p:nvSpPr>
          <p:spPr>
            <a:xfrm>
              <a:off x="1113359" y="3049092"/>
              <a:ext cx="175500" cy="17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a:solidFill>
                    <a:schemeClr val="tx1"/>
                  </a:solidFill>
                  <a:latin typeface="Avenir Next LT Pro Demi" panose="020B0704020202020204" pitchFamily="34" charset="0"/>
                </a:rPr>
                <a:t>0</a:t>
              </a:r>
              <a:r>
                <a:rPr kumimoji="1" lang="en-GB" sz="1400">
                  <a:solidFill>
                    <a:schemeClr val="tx1"/>
                  </a:solidFill>
                  <a:latin typeface="Avenir Next LT Pro Demi" panose="020B0704020202020204" pitchFamily="34" charset="0"/>
                </a:rPr>
                <a:t>4</a:t>
              </a:r>
            </a:p>
          </p:txBody>
        </p:sp>
        <p:cxnSp>
          <p:nvCxnSpPr>
            <p:cNvPr id="18" name="直線コネクタ 17">
              <a:extLst>
                <a:ext uri="{FF2B5EF4-FFF2-40B4-BE49-F238E27FC236}">
                  <a16:creationId xmlns:a16="http://schemas.microsoft.com/office/drawing/2014/main" id="{4A7E1324-AEA9-BCB4-8CAF-8816B0F52CCE}"/>
                </a:ext>
              </a:extLst>
            </p:cNvPr>
            <p:cNvCxnSpPr>
              <a:cxnSpLocks/>
            </p:cNvCxnSpPr>
            <p:nvPr/>
          </p:nvCxnSpPr>
          <p:spPr>
            <a:xfrm>
              <a:off x="1395752" y="3005217"/>
              <a:ext cx="0" cy="26325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28A269A4-7528-882C-599F-3F3CD0A3F918}"/>
                </a:ext>
              </a:extLst>
            </p:cNvPr>
            <p:cNvSpPr/>
            <p:nvPr/>
          </p:nvSpPr>
          <p:spPr>
            <a:xfrm>
              <a:off x="1466883" y="3382760"/>
              <a:ext cx="6145096"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latin typeface="+mj-lt"/>
                  <a:ea typeface="Yu Gothic UI" panose="020B0500000000000000" pitchFamily="50" charset="-128"/>
                </a:rPr>
                <a:t>やさしさの</a:t>
              </a:r>
              <a:r>
                <a:rPr kumimoji="1" lang="en-US" altLang="ja-JP" sz="1400" b="1">
                  <a:solidFill>
                    <a:schemeClr val="tx1"/>
                  </a:solidFill>
                  <a:latin typeface="+mj-lt"/>
                  <a:ea typeface="Yu Gothic UI" panose="020B0500000000000000" pitchFamily="50" charset="-128"/>
                </a:rPr>
                <a:t>Re-Design</a:t>
              </a:r>
              <a:r>
                <a:rPr kumimoji="1" lang="ja-JP" altLang="en-US" sz="1400" b="1">
                  <a:solidFill>
                    <a:schemeClr val="tx1"/>
                  </a:solidFill>
                  <a:latin typeface="+mj-lt"/>
                  <a:ea typeface="Yu Gothic UI" panose="020B0500000000000000" pitchFamily="50" charset="-128"/>
                </a:rPr>
                <a:t>　 の実現に向けたロードマップ</a:t>
              </a:r>
              <a:r>
                <a:rPr kumimoji="1" lang="en-US" altLang="ja-JP" sz="1400" b="1">
                  <a:solidFill>
                    <a:schemeClr val="tx1"/>
                  </a:solidFill>
                  <a:latin typeface="+mj-lt"/>
                  <a:ea typeface="Yu Gothic UI" panose="020B0500000000000000" pitchFamily="50" charset="-128"/>
                </a:rPr>
                <a:t>		</a:t>
              </a:r>
              <a:r>
                <a:rPr kumimoji="1" lang="ja-JP" altLang="en-US" sz="1400" b="1">
                  <a:solidFill>
                    <a:schemeClr val="tx1"/>
                  </a:solidFill>
                  <a:latin typeface="+mj-lt"/>
                  <a:ea typeface="Yu Gothic UI" panose="020B0500000000000000" pitchFamily="50" charset="-128"/>
                </a:rPr>
                <a:t>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9</a:t>
              </a:r>
              <a:endParaRPr kumimoji="1" lang="en-GB" altLang="ja-JP" sz="1400">
                <a:solidFill>
                  <a:schemeClr val="tx1"/>
                </a:solidFill>
                <a:ea typeface="Yu Gothic UI" panose="020B0500000000000000" pitchFamily="50" charset="-128"/>
              </a:endParaRPr>
            </a:p>
          </p:txBody>
        </p:sp>
        <p:sp>
          <p:nvSpPr>
            <p:cNvPr id="20" name="正方形/長方形 19">
              <a:extLst>
                <a:ext uri="{FF2B5EF4-FFF2-40B4-BE49-F238E27FC236}">
                  <a16:creationId xmlns:a16="http://schemas.microsoft.com/office/drawing/2014/main" id="{A5C1400C-3425-12B2-8DCF-40E9A83ADD72}"/>
                </a:ext>
              </a:extLst>
            </p:cNvPr>
            <p:cNvSpPr/>
            <p:nvPr/>
          </p:nvSpPr>
          <p:spPr>
            <a:xfrm>
              <a:off x="1113359" y="3426635"/>
              <a:ext cx="175500" cy="17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a:solidFill>
                    <a:schemeClr val="tx1"/>
                  </a:solidFill>
                  <a:latin typeface="Avenir Next LT Pro Demi" panose="020B0704020202020204" pitchFamily="34" charset="0"/>
                </a:rPr>
                <a:t>0</a:t>
              </a:r>
              <a:r>
                <a:rPr kumimoji="1" lang="en-GB" sz="1400">
                  <a:solidFill>
                    <a:schemeClr val="tx1"/>
                  </a:solidFill>
                  <a:latin typeface="Avenir Next LT Pro Demi" panose="020B0704020202020204" pitchFamily="34" charset="0"/>
                </a:rPr>
                <a:t>5</a:t>
              </a:r>
            </a:p>
          </p:txBody>
        </p:sp>
        <p:cxnSp>
          <p:nvCxnSpPr>
            <p:cNvPr id="22" name="直線コネクタ 21">
              <a:extLst>
                <a:ext uri="{FF2B5EF4-FFF2-40B4-BE49-F238E27FC236}">
                  <a16:creationId xmlns:a16="http://schemas.microsoft.com/office/drawing/2014/main" id="{B0B8FA99-792B-93A2-27CF-562A4A5C71D0}"/>
                </a:ext>
              </a:extLst>
            </p:cNvPr>
            <p:cNvCxnSpPr>
              <a:cxnSpLocks/>
            </p:cNvCxnSpPr>
            <p:nvPr/>
          </p:nvCxnSpPr>
          <p:spPr>
            <a:xfrm>
              <a:off x="1395752" y="3382760"/>
              <a:ext cx="0" cy="26325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411285A-82F5-C5FD-BE1B-7CABF6AFE756}"/>
                </a:ext>
              </a:extLst>
            </p:cNvPr>
            <p:cNvSpPr/>
            <p:nvPr/>
          </p:nvSpPr>
          <p:spPr>
            <a:xfrm>
              <a:off x="1466882" y="3760302"/>
              <a:ext cx="6610317" cy="26325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just"/>
              <a:r>
                <a:rPr kumimoji="1" lang="ja-JP" altLang="en-US" sz="1400" b="1">
                  <a:solidFill>
                    <a:schemeClr val="tx1"/>
                  </a:solidFill>
                  <a:latin typeface="+mj-lt"/>
                  <a:ea typeface="Yu Gothic UI" panose="020B0500000000000000" pitchFamily="50" charset="-128"/>
                </a:rPr>
                <a:t>しごとの</a:t>
              </a:r>
              <a:r>
                <a:rPr kumimoji="1" lang="en-US" altLang="ja-JP" sz="1400" b="1">
                  <a:solidFill>
                    <a:schemeClr val="tx1"/>
                  </a:solidFill>
                  <a:latin typeface="+mj-lt"/>
                  <a:ea typeface="Yu Gothic UI" panose="020B0500000000000000" pitchFamily="50" charset="-128"/>
                </a:rPr>
                <a:t>Re-Design</a:t>
              </a:r>
              <a:r>
                <a:rPr kumimoji="1" lang="ja-JP" altLang="en-US" sz="1400" b="1">
                  <a:solidFill>
                    <a:schemeClr val="tx1"/>
                  </a:solidFill>
                  <a:latin typeface="+mj-lt"/>
                  <a:ea typeface="Yu Gothic UI" panose="020B0500000000000000" pitchFamily="50" charset="-128"/>
                </a:rPr>
                <a:t>　　の実現に向けたロードマップ</a:t>
              </a:r>
              <a:r>
                <a:rPr kumimoji="1" lang="en-US" altLang="ja-JP" sz="1400" b="1">
                  <a:solidFill>
                    <a:schemeClr val="tx1"/>
                  </a:solidFill>
                  <a:latin typeface="+mj-lt"/>
                  <a:ea typeface="Yu Gothic UI" panose="020B0500000000000000" pitchFamily="50" charset="-128"/>
                </a:rPr>
                <a:t>		</a:t>
              </a:r>
              <a:r>
                <a:rPr kumimoji="1" lang="ja-JP" altLang="en-US" sz="1400" b="1">
                  <a:solidFill>
                    <a:schemeClr val="tx1"/>
                  </a:solidFill>
                  <a:latin typeface="+mj-lt"/>
                  <a:ea typeface="Yu Gothic UI" panose="020B0500000000000000" pitchFamily="50" charset="-128"/>
                </a:rPr>
                <a:t>ー</a:t>
              </a:r>
              <a:r>
                <a:rPr kumimoji="1" lang="en-US" altLang="ja-JP" sz="1400" b="1"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P 10</a:t>
              </a:r>
              <a:endParaRPr kumimoji="1" lang="en-GB" altLang="ja-JP" sz="1400">
                <a:solidFill>
                  <a:schemeClr val="tx1"/>
                </a:solidFill>
                <a:ea typeface="Yu Gothic UI" panose="020B0500000000000000" pitchFamily="50" charset="-128"/>
              </a:endParaRPr>
            </a:p>
          </p:txBody>
        </p:sp>
        <p:sp>
          <p:nvSpPr>
            <p:cNvPr id="24" name="正方形/長方形 23">
              <a:extLst>
                <a:ext uri="{FF2B5EF4-FFF2-40B4-BE49-F238E27FC236}">
                  <a16:creationId xmlns:a16="http://schemas.microsoft.com/office/drawing/2014/main" id="{DEFB2D18-8383-383F-6B88-F9A8AFC8AA2F}"/>
                </a:ext>
              </a:extLst>
            </p:cNvPr>
            <p:cNvSpPr/>
            <p:nvPr/>
          </p:nvSpPr>
          <p:spPr>
            <a:xfrm>
              <a:off x="1113359" y="3804177"/>
              <a:ext cx="175500" cy="175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a:solidFill>
                    <a:schemeClr val="tx1"/>
                  </a:solidFill>
                  <a:latin typeface="Avenir Next LT Pro Demi" panose="020B0704020202020204" pitchFamily="34" charset="0"/>
                </a:rPr>
                <a:t>0</a:t>
              </a:r>
              <a:r>
                <a:rPr kumimoji="1" lang="en-GB" sz="1400">
                  <a:solidFill>
                    <a:schemeClr val="tx1"/>
                  </a:solidFill>
                  <a:latin typeface="Avenir Next LT Pro Demi" panose="020B0704020202020204" pitchFamily="34" charset="0"/>
                </a:rPr>
                <a:t>6</a:t>
              </a:r>
            </a:p>
          </p:txBody>
        </p:sp>
        <p:cxnSp>
          <p:nvCxnSpPr>
            <p:cNvPr id="25" name="直線コネクタ 24">
              <a:extLst>
                <a:ext uri="{FF2B5EF4-FFF2-40B4-BE49-F238E27FC236}">
                  <a16:creationId xmlns:a16="http://schemas.microsoft.com/office/drawing/2014/main" id="{6A912A3F-1651-9A3A-9F49-6AF880EBC53E}"/>
                </a:ext>
              </a:extLst>
            </p:cNvPr>
            <p:cNvCxnSpPr>
              <a:cxnSpLocks/>
            </p:cNvCxnSpPr>
            <p:nvPr/>
          </p:nvCxnSpPr>
          <p:spPr>
            <a:xfrm>
              <a:off x="1395752" y="3760302"/>
              <a:ext cx="0" cy="263250"/>
            </a:xfrm>
            <a:prstGeom prst="line">
              <a:avLst/>
            </a:prstGeom>
            <a:ln w="9525"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正方形/長方形 20">
            <a:extLst>
              <a:ext uri="{FF2B5EF4-FFF2-40B4-BE49-F238E27FC236}">
                <a16:creationId xmlns:a16="http://schemas.microsoft.com/office/drawing/2014/main" id="{DF816FE3-6C80-73C4-3705-C8D2E4B0AF60}"/>
              </a:ext>
            </a:extLst>
          </p:cNvPr>
          <p:cNvSpPr/>
          <p:nvPr/>
        </p:nvSpPr>
        <p:spPr>
          <a:xfrm>
            <a:off x="437317" y="5893408"/>
            <a:ext cx="8995343" cy="7248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latin typeface="Yu Gothic UI" panose="020B0500000000000000" pitchFamily="50" charset="-128"/>
                <a:ea typeface="Yu Gothic UI" panose="020B0500000000000000" pitchFamily="50" charset="-128"/>
              </a:rPr>
              <a:t>このロードマップは、国が示す将来ビジョンやデジタル技術の進展、様々なニーズなどを踏まえ、大阪市として今後検討・施策化すべき事業や研究課題を明示する</a:t>
            </a:r>
            <a:br>
              <a:rPr kumimoji="1" lang="en-US" altLang="ja-JP" sz="1100">
                <a:solidFill>
                  <a:schemeClr val="tx1"/>
                </a:solidFill>
                <a:latin typeface="Yu Gothic UI" panose="020B0500000000000000" pitchFamily="50" charset="-128"/>
                <a:ea typeface="Yu Gothic UI" panose="020B0500000000000000" pitchFamily="50" charset="-128"/>
              </a:rPr>
            </a:br>
            <a:r>
              <a:rPr kumimoji="1" lang="ja-JP" altLang="en-US" sz="1100">
                <a:solidFill>
                  <a:schemeClr val="tx1"/>
                </a:solidFill>
                <a:latin typeface="Yu Gothic UI" panose="020B0500000000000000" pitchFamily="50" charset="-128"/>
                <a:ea typeface="Yu Gothic UI" panose="020B0500000000000000" pitchFamily="50" charset="-128"/>
              </a:rPr>
              <a:t>ことを目的に作成しています。</a:t>
            </a:r>
            <a:endParaRPr kumimoji="1" lang="en-US" altLang="ja-JP" sz="1100">
              <a:solidFill>
                <a:schemeClr val="tx1"/>
              </a:solidFill>
              <a:latin typeface="Yu Gothic UI" panose="020B0500000000000000" pitchFamily="50" charset="-128"/>
              <a:ea typeface="Yu Gothic UI" panose="020B0500000000000000" pitchFamily="50" charset="-128"/>
            </a:endParaRPr>
          </a:p>
          <a:p>
            <a:r>
              <a:rPr kumimoji="1" lang="ja-JP" altLang="en-US" sz="1100">
                <a:solidFill>
                  <a:schemeClr val="tx1"/>
                </a:solidFill>
                <a:latin typeface="Yu Gothic UI" panose="020B0500000000000000" pitchFamily="50" charset="-128"/>
                <a:ea typeface="Yu Gothic UI" panose="020B0500000000000000" pitchFamily="50" charset="-128"/>
              </a:rPr>
              <a:t>今後、様々な動向等を反映するため、適宜見直しを行います。</a:t>
            </a:r>
            <a:endParaRPr kumimoji="1" lang="en-US" altLang="ja-JP" sz="110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308779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円柱 46">
            <a:extLst>
              <a:ext uri="{FF2B5EF4-FFF2-40B4-BE49-F238E27FC236}">
                <a16:creationId xmlns:a16="http://schemas.microsoft.com/office/drawing/2014/main" id="{A7C60B3D-1A06-F837-E36D-3CE8E407BC34}"/>
              </a:ext>
            </a:extLst>
          </p:cNvPr>
          <p:cNvSpPr/>
          <p:nvPr/>
        </p:nvSpPr>
        <p:spPr>
          <a:xfrm>
            <a:off x="936995" y="4320464"/>
            <a:ext cx="3403123" cy="1767929"/>
          </a:xfrm>
          <a:prstGeom prst="can">
            <a:avLst>
              <a:gd name="adj" fmla="val 26619"/>
            </a:avLst>
          </a:prstGeom>
          <a:solidFill>
            <a:schemeClr val="accent5">
              <a:lumMod val="20000"/>
              <a:lumOff val="80000"/>
            </a:schemeClr>
          </a:solidFill>
          <a:ln w="6350" cmpd="sng">
            <a:solidFill>
              <a:srgbClr val="000000">
                <a:lumMod val="65000"/>
                <a:lumOff val="35000"/>
              </a:srgbClr>
            </a:solidFill>
            <a:round/>
            <a:headEnd/>
            <a:tailEnd/>
          </a:ln>
        </p:spPr>
        <p:txBody>
          <a:bodyPr wrap="none" lIns="0" tIns="18000" rIns="0" bIns="18000" anchor="t" anchorCtr="1"/>
          <a:lstStyle/>
          <a:p>
            <a:pPr marL="363538" marR="0" lvl="0" indent="-363538" algn="ctr" defTabSz="914400" rtl="0" eaLnBrk="1" fontAlgn="auto" latinLnBrk="0" hangingPunct="1">
              <a:lnSpc>
                <a:spcPct val="85000"/>
              </a:lnSpc>
              <a:spcBef>
                <a:spcPts val="0"/>
              </a:spcBef>
              <a:spcAft>
                <a:spcPts val="0"/>
              </a:spcAft>
              <a:buClrTx/>
              <a:buSzTx/>
              <a:buFontTx/>
              <a:buNone/>
              <a:tabLst/>
              <a:defRPr/>
            </a:pPr>
            <a:endParaRPr kumimoji="0" lang="en-US" altLang="ja-JP"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63538" marR="0" lvl="0" indent="-363538" algn="ctr" defTabSz="914400" rtl="0" eaLnBrk="1" fontAlgn="auto" latinLnBrk="0" hangingPunct="1">
              <a:lnSpc>
                <a:spcPct val="85000"/>
              </a:lnSpc>
              <a:spcBef>
                <a:spcPts val="0"/>
              </a:spcBef>
              <a:spcAft>
                <a:spcPts val="0"/>
              </a:spcAft>
              <a:buClrTx/>
              <a:buSzTx/>
              <a:buFontTx/>
              <a:buNone/>
              <a:tabLst/>
              <a:defRPr/>
            </a:pPr>
            <a:endPar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63538" marR="0" lvl="0" indent="-363538" algn="ctr" defTabSz="914400" rtl="0" eaLnBrk="1" fontAlgn="auto" latinLnBrk="0" hangingPunct="1">
              <a:lnSpc>
                <a:spcPct val="85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仮称</a:t>
            </a:r>
            <a:r>
              <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大阪市設計図書情報提供サービス</a:t>
            </a:r>
            <a:endPar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363538" marR="0" lvl="0" indent="-363538" algn="ctr" defTabSz="914400" rtl="0" eaLnBrk="1" fontAlgn="auto" latinLnBrk="0" hangingPunct="1">
              <a:lnSpc>
                <a:spcPct val="85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システム</a:t>
            </a:r>
            <a:r>
              <a:rPr kumimoji="0" lang="en-US" altLang="ja-JP" sz="12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0" lang="ja-JP" altLang="en-US" sz="10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設計図書情報の</a:t>
            </a:r>
            <a:r>
              <a:rPr lang="ja-JP" altLang="en-US" sz="2000" b="1">
                <a:solidFill>
                  <a:srgbClr val="AF1932"/>
                </a:solidFill>
                <a:latin typeface="Avenir Next LT Pro"/>
                <a:ea typeface="Yu Gothic UI" panose="020B0500000000000000" pitchFamily="50" charset="-128"/>
              </a:rPr>
              <a:t>取得</a:t>
            </a: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をより便利に​</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81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15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15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15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123763"/>
            <a:ext cx="972000" cy="432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情報提供システム</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123823"/>
            <a:ext cx="1827499"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開発</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880315" y="1415322"/>
            <a:ext cx="3508461" cy="38971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市民や事業者が必要な情報が速やかに取得できること。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54238"/>
            <a:ext cx="972000" cy="135754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880315" y="1918369"/>
            <a:ext cx="3680685"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設計図書の情報提供業務が簡素化され市民や事業者が即座に知りたい設計図書の情報を得られること。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66715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63948" y="1270801"/>
            <a:ext cx="4212000" cy="120500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現行の設計図書の情報提供は、市民や事業者がメールもしくは郵送等による申出手続きが必要であり、手間と時間がかかっている。また、即座に知りたい設計図書の情報を得ることができない状態となっている。</a:t>
            </a: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そのため、市民や事業者がシステム</a:t>
            </a:r>
            <a:r>
              <a:rPr kumimoji="0" lang="en-US" altLang="ja-JP" sz="1100" b="0" i="0" u="none" strike="noStrike" kern="1200" cap="none" spc="0" normalizeH="0" baseline="0" noProof="0">
                <a:ln>
                  <a:noFill/>
                </a:ln>
                <a:solidFill>
                  <a:srgbClr val="000000"/>
                </a:solidFill>
                <a:effectLst/>
                <a:uLnTx/>
                <a:uFillTx/>
                <a:latin typeface="Yu Gothic UI"/>
                <a:ea typeface="Yu Gothic UI"/>
                <a:cs typeface="+mn-cs"/>
              </a:rPr>
              <a:t>(</a:t>
            </a: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専用サイト</a:t>
            </a:r>
            <a:r>
              <a:rPr kumimoji="0" lang="en-US" altLang="ja-JP" sz="1100" b="0" i="0" u="none" strike="noStrike" kern="1200" cap="none" spc="0" normalizeH="0" baseline="0" noProof="0">
                <a:ln>
                  <a:noFill/>
                </a:ln>
                <a:solidFill>
                  <a:srgbClr val="000000"/>
                </a:solidFill>
                <a:effectLst/>
                <a:uLnTx/>
                <a:uFillTx/>
                <a:latin typeface="Yu Gothic UI"/>
                <a:ea typeface="Yu Gothic UI"/>
                <a:cs typeface="+mn-cs"/>
              </a:rPr>
              <a:t>)</a:t>
            </a: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から設計図書等を取得できる仕組みを構築することで、必要な情報を簡単に入手できるサービスを提供する。</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6677" y="5462016"/>
            <a:ext cx="3753810" cy="809651"/>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65" name="ホームベース 30">
            <a:extLst>
              <a:ext uri="{FF2B5EF4-FFF2-40B4-BE49-F238E27FC236}">
                <a16:creationId xmlns:a16="http://schemas.microsoft.com/office/drawing/2014/main" id="{70BB0F39-AE09-D084-DD3F-B5D4B2B73E19}"/>
              </a:ext>
            </a:extLst>
          </p:cNvPr>
          <p:cNvSpPr/>
          <p:nvPr/>
        </p:nvSpPr>
        <p:spPr>
          <a:xfrm>
            <a:off x="7947499" y="5131672"/>
            <a:ext cx="1268626"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運用開始</a:t>
            </a:r>
          </a:p>
        </p:txBody>
      </p:sp>
      <p:sp>
        <p:nvSpPr>
          <p:cNvPr id="4" name="AutoShape 2" descr="パソコンを使う作業員のイラスト（男性）">
            <a:extLst>
              <a:ext uri="{FF2B5EF4-FFF2-40B4-BE49-F238E27FC236}">
                <a16:creationId xmlns:a16="http://schemas.microsoft.com/office/drawing/2014/main" id="{7F7DC175-3564-08A5-EEA9-B92E57506149}"/>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 name="AutoShape 4" descr="設計書のイラスト">
            <a:extLst>
              <a:ext uri="{FF2B5EF4-FFF2-40B4-BE49-F238E27FC236}">
                <a16:creationId xmlns:a16="http://schemas.microsoft.com/office/drawing/2014/main" id="{DE3E3C8D-8395-F939-6E6D-7896DED13725}"/>
              </a:ext>
            </a:extLst>
          </p:cNvPr>
          <p:cNvSpPr>
            <a:spLocks noChangeAspect="1" noChangeArrowheads="1"/>
          </p:cNvSpPr>
          <p:nvPr/>
        </p:nvSpPr>
        <p:spPr bwMode="auto">
          <a:xfrm>
            <a:off x="4953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28" name="矢印: 五方向 27">
            <a:extLst>
              <a:ext uri="{FF2B5EF4-FFF2-40B4-BE49-F238E27FC236}">
                <a16:creationId xmlns:a16="http://schemas.microsoft.com/office/drawing/2014/main" id="{BE6AA487-C0EB-71DB-FD49-25839395790F}"/>
              </a:ext>
            </a:extLst>
          </p:cNvPr>
          <p:cNvSpPr/>
          <p:nvPr/>
        </p:nvSpPr>
        <p:spPr>
          <a:xfrm>
            <a:off x="636438" y="2613513"/>
            <a:ext cx="1944000" cy="324000"/>
          </a:xfrm>
          <a:prstGeom prst="homePlate">
            <a:avLst>
              <a:gd name="adj" fmla="val 12201"/>
            </a:avLst>
          </a:prstGeom>
          <a:solidFill>
            <a:srgbClr val="F19DAB"/>
          </a:solidFill>
          <a:ln w="9525" cap="flat" cmpd="sng" algn="ctr">
            <a:noFill/>
            <a:prstDash val="solid"/>
          </a:ln>
          <a:effectLst/>
        </p:spPr>
        <p:txBody>
          <a:bodyPr lIns="36000" tIns="36000" r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申出</a:t>
            </a:r>
          </a:p>
        </p:txBody>
      </p:sp>
      <p:sp>
        <p:nvSpPr>
          <p:cNvPr id="29" name="矢印: 五方向 28">
            <a:extLst>
              <a:ext uri="{FF2B5EF4-FFF2-40B4-BE49-F238E27FC236}">
                <a16:creationId xmlns:a16="http://schemas.microsoft.com/office/drawing/2014/main" id="{718992CB-1E92-84E4-FB2A-A7065970416A}"/>
              </a:ext>
            </a:extLst>
          </p:cNvPr>
          <p:cNvSpPr/>
          <p:nvPr/>
        </p:nvSpPr>
        <p:spPr>
          <a:xfrm>
            <a:off x="2674948" y="2608782"/>
            <a:ext cx="1944000" cy="324000"/>
          </a:xfrm>
          <a:prstGeom prst="homePlate">
            <a:avLst>
              <a:gd name="adj" fmla="val 12201"/>
            </a:avLst>
          </a:prstGeom>
          <a:solidFill>
            <a:srgbClr val="F19DAB"/>
          </a:solidFill>
          <a:ln w="9525" cap="flat" cmpd="sng" algn="ctr">
            <a:noFill/>
            <a:prstDash val="solid"/>
          </a:ln>
          <a:effectLst/>
        </p:spPr>
        <p:txBody>
          <a:bodyPr lIns="36000" tIns="36000" rIns="3600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提供</a:t>
            </a:r>
          </a:p>
        </p:txBody>
      </p:sp>
      <p:cxnSp>
        <p:nvCxnSpPr>
          <p:cNvPr id="42" name="直線矢印コネクタ 41">
            <a:extLst>
              <a:ext uri="{FF2B5EF4-FFF2-40B4-BE49-F238E27FC236}">
                <a16:creationId xmlns:a16="http://schemas.microsoft.com/office/drawing/2014/main" id="{D77E6332-E486-0747-14C2-DF552013ADB6}"/>
              </a:ext>
            </a:extLst>
          </p:cNvPr>
          <p:cNvCxnSpPr>
            <a:cxnSpLocks/>
          </p:cNvCxnSpPr>
          <p:nvPr/>
        </p:nvCxnSpPr>
        <p:spPr>
          <a:xfrm>
            <a:off x="1890292" y="3767081"/>
            <a:ext cx="0" cy="791256"/>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44" name="吹き出し: 角を丸めた四角形 43">
            <a:extLst>
              <a:ext uri="{FF2B5EF4-FFF2-40B4-BE49-F238E27FC236}">
                <a16:creationId xmlns:a16="http://schemas.microsoft.com/office/drawing/2014/main" id="{98746BE5-BF67-EA92-9E61-78AFDAF8E4FE}"/>
              </a:ext>
            </a:extLst>
          </p:cNvPr>
          <p:cNvSpPr/>
          <p:nvPr/>
        </p:nvSpPr>
        <p:spPr>
          <a:xfrm>
            <a:off x="653867" y="3158329"/>
            <a:ext cx="834761" cy="345693"/>
          </a:xfrm>
          <a:prstGeom prst="wedgeRoundRectCallout">
            <a:avLst>
              <a:gd name="adj1" fmla="val 64751"/>
              <a:gd name="adj2" fmla="val -5709"/>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システムで申出！</a:t>
            </a:r>
          </a:p>
        </p:txBody>
      </p:sp>
      <p:cxnSp>
        <p:nvCxnSpPr>
          <p:cNvPr id="46" name="直線矢印コネクタ 45">
            <a:extLst>
              <a:ext uri="{FF2B5EF4-FFF2-40B4-BE49-F238E27FC236}">
                <a16:creationId xmlns:a16="http://schemas.microsoft.com/office/drawing/2014/main" id="{0176373E-976D-8234-0DB9-07A800E659AD}"/>
              </a:ext>
            </a:extLst>
          </p:cNvPr>
          <p:cNvCxnSpPr>
            <a:cxnSpLocks/>
          </p:cNvCxnSpPr>
          <p:nvPr/>
        </p:nvCxnSpPr>
        <p:spPr>
          <a:xfrm flipH="1" flipV="1">
            <a:off x="3256829" y="3748415"/>
            <a:ext cx="9704" cy="791256"/>
          </a:xfrm>
          <a:prstGeom prst="straightConnector1">
            <a:avLst/>
          </a:prstGeom>
          <a:ln w="25400">
            <a:solidFill>
              <a:srgbClr val="FF0000"/>
            </a:solidFill>
            <a:headEnd type="none" w="lg" len="lg"/>
            <a:tailEnd type="arrow"/>
          </a:ln>
          <a:effectLst/>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AE1EBE57-75A9-B1E1-1F19-B32938D5FC55}"/>
              </a:ext>
            </a:extLst>
          </p:cNvPr>
          <p:cNvSpPr txBox="1"/>
          <p:nvPr/>
        </p:nvSpPr>
        <p:spPr>
          <a:xfrm>
            <a:off x="1224366" y="4045695"/>
            <a:ext cx="1293822" cy="19814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対象工事検索</a:t>
            </a:r>
            <a:r>
              <a:rPr kumimoji="0" lang="en-US" altLang="ja-JP" sz="11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a:t>
            </a:r>
            <a:r>
              <a:rPr kumimoji="0" lang="ja-JP" altLang="en-US" sz="11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申出</a:t>
            </a:r>
          </a:p>
        </p:txBody>
      </p:sp>
      <p:sp>
        <p:nvSpPr>
          <p:cNvPr id="50" name="テキスト ボックス 49">
            <a:extLst>
              <a:ext uri="{FF2B5EF4-FFF2-40B4-BE49-F238E27FC236}">
                <a16:creationId xmlns:a16="http://schemas.microsoft.com/office/drawing/2014/main" id="{94BD02C6-3A0C-C4AC-8309-5411FEE75CA9}"/>
              </a:ext>
            </a:extLst>
          </p:cNvPr>
          <p:cNvSpPr txBox="1"/>
          <p:nvPr/>
        </p:nvSpPr>
        <p:spPr>
          <a:xfrm>
            <a:off x="2974740" y="4081711"/>
            <a:ext cx="559174" cy="16924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受領</a:t>
            </a:r>
          </a:p>
        </p:txBody>
      </p:sp>
      <p:sp>
        <p:nvSpPr>
          <p:cNvPr id="53" name="Freeform 18">
            <a:extLst>
              <a:ext uri="{FF2B5EF4-FFF2-40B4-BE49-F238E27FC236}">
                <a16:creationId xmlns:a16="http://schemas.microsoft.com/office/drawing/2014/main" id="{7E998E3E-DE01-9B2D-5E4D-4B69679503F9}"/>
              </a:ext>
            </a:extLst>
          </p:cNvPr>
          <p:cNvSpPr>
            <a:spLocks/>
          </p:cNvSpPr>
          <p:nvPr/>
        </p:nvSpPr>
        <p:spPr bwMode="auto">
          <a:xfrm>
            <a:off x="4172331" y="3106051"/>
            <a:ext cx="159729" cy="259389"/>
          </a:xfrm>
          <a:custGeom>
            <a:avLst/>
            <a:gdLst>
              <a:gd name="T0" fmla="*/ 22 w 77"/>
              <a:gd name="T1" fmla="*/ 15 h 88"/>
              <a:gd name="T2" fmla="*/ 28 w 77"/>
              <a:gd name="T3" fmla="*/ 13 h 88"/>
              <a:gd name="T4" fmla="*/ 75 w 77"/>
              <a:gd name="T5" fmla="*/ 0 h 88"/>
              <a:gd name="T6" fmla="*/ 77 w 77"/>
              <a:gd name="T7" fmla="*/ 2 h 88"/>
              <a:gd name="T8" fmla="*/ 77 w 77"/>
              <a:gd name="T9" fmla="*/ 14 h 88"/>
              <a:gd name="T10" fmla="*/ 77 w 77"/>
              <a:gd name="T11" fmla="*/ 59 h 88"/>
              <a:gd name="T12" fmla="*/ 77 w 77"/>
              <a:gd name="T13" fmla="*/ 62 h 88"/>
              <a:gd name="T14" fmla="*/ 63 w 77"/>
              <a:gd name="T15" fmla="*/ 74 h 88"/>
              <a:gd name="T16" fmla="*/ 50 w 77"/>
              <a:gd name="T17" fmla="*/ 62 h 88"/>
              <a:gd name="T18" fmla="*/ 63 w 77"/>
              <a:gd name="T19" fmla="*/ 50 h 88"/>
              <a:gd name="T20" fmla="*/ 70 w 77"/>
              <a:gd name="T21" fmla="*/ 52 h 88"/>
              <a:gd name="T22" fmla="*/ 70 w 77"/>
              <a:gd name="T23" fmla="*/ 18 h 88"/>
              <a:gd name="T24" fmla="*/ 26 w 77"/>
              <a:gd name="T25" fmla="*/ 30 h 88"/>
              <a:gd name="T26" fmla="*/ 26 w 77"/>
              <a:gd name="T27" fmla="*/ 50 h 88"/>
              <a:gd name="T28" fmla="*/ 26 w 77"/>
              <a:gd name="T29" fmla="*/ 74 h 88"/>
              <a:gd name="T30" fmla="*/ 26 w 77"/>
              <a:gd name="T31" fmla="*/ 76 h 88"/>
              <a:gd name="T32" fmla="*/ 13 w 77"/>
              <a:gd name="T33" fmla="*/ 88 h 88"/>
              <a:gd name="T34" fmla="*/ 0 w 77"/>
              <a:gd name="T35" fmla="*/ 76 h 88"/>
              <a:gd name="T36" fmla="*/ 13 w 77"/>
              <a:gd name="T37" fmla="*/ 64 h 88"/>
              <a:gd name="T38" fmla="*/ 20 w 77"/>
              <a:gd name="T39" fmla="*/ 66 h 88"/>
              <a:gd name="T40" fmla="*/ 20 w 77"/>
              <a:gd name="T41" fmla="*/ 25 h 88"/>
              <a:gd name="T42" fmla="*/ 20 w 77"/>
              <a:gd name="T43" fmla="*/ 23 h 88"/>
              <a:gd name="T44" fmla="*/ 20 w 77"/>
              <a:gd name="T45" fmla="*/ 17 h 88"/>
              <a:gd name="T46" fmla="*/ 22 w 77"/>
              <a:gd name="T47"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88">
                <a:moveTo>
                  <a:pt x="22" y="15"/>
                </a:moveTo>
                <a:cubicBezTo>
                  <a:pt x="28" y="13"/>
                  <a:pt x="28" y="13"/>
                  <a:pt x="28" y="13"/>
                </a:cubicBezTo>
                <a:cubicBezTo>
                  <a:pt x="75" y="0"/>
                  <a:pt x="75" y="0"/>
                  <a:pt x="75" y="0"/>
                </a:cubicBezTo>
                <a:cubicBezTo>
                  <a:pt x="76" y="0"/>
                  <a:pt x="77" y="1"/>
                  <a:pt x="77" y="2"/>
                </a:cubicBezTo>
                <a:cubicBezTo>
                  <a:pt x="77" y="14"/>
                  <a:pt x="77" y="14"/>
                  <a:pt x="77" y="14"/>
                </a:cubicBezTo>
                <a:cubicBezTo>
                  <a:pt x="77" y="59"/>
                  <a:pt x="77" y="59"/>
                  <a:pt x="77" y="59"/>
                </a:cubicBezTo>
                <a:cubicBezTo>
                  <a:pt x="77" y="62"/>
                  <a:pt x="77" y="62"/>
                  <a:pt x="77" y="62"/>
                </a:cubicBezTo>
                <a:cubicBezTo>
                  <a:pt x="77" y="68"/>
                  <a:pt x="71" y="74"/>
                  <a:pt x="63" y="74"/>
                </a:cubicBezTo>
                <a:cubicBezTo>
                  <a:pt x="56" y="74"/>
                  <a:pt x="50" y="68"/>
                  <a:pt x="50" y="62"/>
                </a:cubicBezTo>
                <a:cubicBezTo>
                  <a:pt x="50" y="55"/>
                  <a:pt x="56" y="50"/>
                  <a:pt x="63" y="50"/>
                </a:cubicBezTo>
                <a:cubicBezTo>
                  <a:pt x="66" y="50"/>
                  <a:pt x="68" y="51"/>
                  <a:pt x="70" y="52"/>
                </a:cubicBezTo>
                <a:cubicBezTo>
                  <a:pt x="70" y="18"/>
                  <a:pt x="70" y="18"/>
                  <a:pt x="70" y="18"/>
                </a:cubicBezTo>
                <a:cubicBezTo>
                  <a:pt x="26" y="30"/>
                  <a:pt x="26" y="30"/>
                  <a:pt x="26" y="30"/>
                </a:cubicBezTo>
                <a:cubicBezTo>
                  <a:pt x="26" y="50"/>
                  <a:pt x="26" y="50"/>
                  <a:pt x="26" y="50"/>
                </a:cubicBezTo>
                <a:cubicBezTo>
                  <a:pt x="26" y="74"/>
                  <a:pt x="26" y="74"/>
                  <a:pt x="26" y="74"/>
                </a:cubicBezTo>
                <a:cubicBezTo>
                  <a:pt x="26" y="76"/>
                  <a:pt x="26" y="76"/>
                  <a:pt x="26" y="76"/>
                </a:cubicBezTo>
                <a:cubicBezTo>
                  <a:pt x="26" y="82"/>
                  <a:pt x="20" y="88"/>
                  <a:pt x="13" y="88"/>
                </a:cubicBezTo>
                <a:cubicBezTo>
                  <a:pt x="6" y="88"/>
                  <a:pt x="0" y="82"/>
                  <a:pt x="0" y="76"/>
                </a:cubicBezTo>
                <a:cubicBezTo>
                  <a:pt x="0" y="69"/>
                  <a:pt x="6" y="64"/>
                  <a:pt x="13" y="64"/>
                </a:cubicBezTo>
                <a:cubicBezTo>
                  <a:pt x="15" y="64"/>
                  <a:pt x="18" y="65"/>
                  <a:pt x="20" y="66"/>
                </a:cubicBezTo>
                <a:cubicBezTo>
                  <a:pt x="20" y="25"/>
                  <a:pt x="20" y="25"/>
                  <a:pt x="20" y="25"/>
                </a:cubicBezTo>
                <a:cubicBezTo>
                  <a:pt x="20" y="23"/>
                  <a:pt x="20" y="23"/>
                  <a:pt x="20" y="23"/>
                </a:cubicBezTo>
                <a:cubicBezTo>
                  <a:pt x="20" y="17"/>
                  <a:pt x="20" y="17"/>
                  <a:pt x="20" y="17"/>
                </a:cubicBezTo>
                <a:cubicBezTo>
                  <a:pt x="20" y="16"/>
                  <a:pt x="20" y="15"/>
                  <a:pt x="22" y="15"/>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4" name="図 83">
            <a:extLst>
              <a:ext uri="{FF2B5EF4-FFF2-40B4-BE49-F238E27FC236}">
                <a16:creationId xmlns:a16="http://schemas.microsoft.com/office/drawing/2014/main" id="{D40F4044-4FB6-1FA2-DA19-3F257FE05D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76965" y="3114355"/>
            <a:ext cx="658007" cy="610302"/>
          </a:xfrm>
          <a:prstGeom prst="rect">
            <a:avLst/>
          </a:prstGeom>
        </p:spPr>
      </p:pic>
      <p:pic>
        <p:nvPicPr>
          <p:cNvPr id="87" name="図 86">
            <a:extLst>
              <a:ext uri="{FF2B5EF4-FFF2-40B4-BE49-F238E27FC236}">
                <a16:creationId xmlns:a16="http://schemas.microsoft.com/office/drawing/2014/main" id="{A4690BED-4837-792D-3D93-5C54E8DFC9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5988" y="3074347"/>
            <a:ext cx="658007" cy="610302"/>
          </a:xfrm>
          <a:prstGeom prst="rect">
            <a:avLst/>
          </a:prstGeom>
        </p:spPr>
      </p:pic>
      <p:pic>
        <p:nvPicPr>
          <p:cNvPr id="41" name="図 40">
            <a:extLst>
              <a:ext uri="{FF2B5EF4-FFF2-40B4-BE49-F238E27FC236}">
                <a16:creationId xmlns:a16="http://schemas.microsoft.com/office/drawing/2014/main" id="{C2FDC134-4B4A-FAB0-1B34-8DD84E2D54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6923" y="3017473"/>
            <a:ext cx="513402" cy="583411"/>
          </a:xfrm>
          <a:prstGeom prst="rect">
            <a:avLst/>
          </a:prstGeom>
        </p:spPr>
      </p:pic>
      <p:sp>
        <p:nvSpPr>
          <p:cNvPr id="54" name="テキスト ボックス 53">
            <a:extLst>
              <a:ext uri="{FF2B5EF4-FFF2-40B4-BE49-F238E27FC236}">
                <a16:creationId xmlns:a16="http://schemas.microsoft.com/office/drawing/2014/main" id="{E6DDDE2C-CE9D-BFD2-051E-F23567D906FA}"/>
              </a:ext>
            </a:extLst>
          </p:cNvPr>
          <p:cNvSpPr txBox="1"/>
          <p:nvPr/>
        </p:nvSpPr>
        <p:spPr>
          <a:xfrm>
            <a:off x="2919939" y="3534458"/>
            <a:ext cx="596049" cy="23262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6000" tIns="36000" rIns="36000" bIns="36000" numCol="1" spcCol="0" rtlCol="0" fromWordArt="0" anchor="ctr" anchorCtr="0" forceAA="0" compatLnSpc="1">
            <a:prstTxWarp prst="textNoShape">
              <a:avLst/>
            </a:prstTxWarp>
            <a:noAutofit/>
          </a:bodyPr>
          <a:lstStyle>
            <a:defPPr>
              <a:defRPr lang="de-DE"/>
            </a:defPPr>
            <a:lvl1pPr>
              <a:defRPr sz="1000">
                <a:solidFill>
                  <a:srgbClr val="002060"/>
                </a:solidFill>
                <a:latin typeface="Meiryo UI" panose="020B0604030504040204" pitchFamily="50" charset="-128"/>
                <a:ea typeface="Meiryo UI" panose="020B0604030504040204" pitchFamily="50" charset="-128"/>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a:ln>
                  <a:noFill/>
                </a:ln>
                <a:solidFill>
                  <a:srgbClr val="002060"/>
                </a:solidFill>
                <a:effectLst/>
                <a:uLnTx/>
                <a:uFillTx/>
                <a:latin typeface="Meiryo UI" panose="020B0604030504040204" pitchFamily="50" charset="-128"/>
                <a:ea typeface="Meiryo UI" panose="020B0604030504040204" pitchFamily="50" charset="-128"/>
                <a:cs typeface="+mn-cs"/>
              </a:rPr>
              <a:t>ダウンロード</a:t>
            </a:r>
          </a:p>
        </p:txBody>
      </p:sp>
      <p:sp>
        <p:nvSpPr>
          <p:cNvPr id="45" name="吹き出し: 角を丸めた四角形 44">
            <a:extLst>
              <a:ext uri="{FF2B5EF4-FFF2-40B4-BE49-F238E27FC236}">
                <a16:creationId xmlns:a16="http://schemas.microsoft.com/office/drawing/2014/main" id="{BA9E11F8-67AE-7FEB-EF04-7FBDDD9C25E0}"/>
              </a:ext>
            </a:extLst>
          </p:cNvPr>
          <p:cNvSpPr/>
          <p:nvPr/>
        </p:nvSpPr>
        <p:spPr>
          <a:xfrm>
            <a:off x="3584045" y="3876104"/>
            <a:ext cx="1141580" cy="409603"/>
          </a:xfrm>
          <a:prstGeom prst="wedgeRoundRectCallout">
            <a:avLst>
              <a:gd name="adj1" fmla="val -33715"/>
              <a:gd name="adj2" fmla="val -102773"/>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すぐに設計図書を</a:t>
            </a:r>
            <a:br>
              <a:rPr kumimoji="1" lang="en-US" altLang="ja-JP"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入手できた！</a:t>
            </a:r>
          </a:p>
        </p:txBody>
      </p:sp>
      <p:pic>
        <p:nvPicPr>
          <p:cNvPr id="26" name="図 25">
            <a:extLst>
              <a:ext uri="{FF2B5EF4-FFF2-40B4-BE49-F238E27FC236}">
                <a16:creationId xmlns:a16="http://schemas.microsoft.com/office/drawing/2014/main" id="{601AB910-1DC1-62D6-7A51-E489FCDFE7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14260" y="5421224"/>
            <a:ext cx="515028" cy="624174"/>
          </a:xfrm>
          <a:prstGeom prst="rect">
            <a:avLst/>
          </a:prstGeom>
        </p:spPr>
      </p:pic>
      <p:pic>
        <p:nvPicPr>
          <p:cNvPr id="62" name="図 61">
            <a:extLst>
              <a:ext uri="{FF2B5EF4-FFF2-40B4-BE49-F238E27FC236}">
                <a16:creationId xmlns:a16="http://schemas.microsoft.com/office/drawing/2014/main" id="{CEA33D16-1E6C-2BBF-983D-E5AAF5FCB7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48667" y="5466112"/>
            <a:ext cx="515028" cy="624174"/>
          </a:xfrm>
          <a:prstGeom prst="rect">
            <a:avLst/>
          </a:prstGeom>
        </p:spPr>
      </p:pic>
      <p:pic>
        <p:nvPicPr>
          <p:cNvPr id="63" name="図 62">
            <a:extLst>
              <a:ext uri="{FF2B5EF4-FFF2-40B4-BE49-F238E27FC236}">
                <a16:creationId xmlns:a16="http://schemas.microsoft.com/office/drawing/2014/main" id="{388707C8-C8DD-50F9-1663-428A624847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2094" y="5466112"/>
            <a:ext cx="515028" cy="624174"/>
          </a:xfrm>
          <a:prstGeom prst="rect">
            <a:avLst/>
          </a:prstGeom>
        </p:spPr>
      </p:pic>
      <p:pic>
        <p:nvPicPr>
          <p:cNvPr id="64" name="図 63">
            <a:extLst>
              <a:ext uri="{FF2B5EF4-FFF2-40B4-BE49-F238E27FC236}">
                <a16:creationId xmlns:a16="http://schemas.microsoft.com/office/drawing/2014/main" id="{1EA290B0-5D44-DA48-E296-ABA32B53AD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44042" y="5443839"/>
            <a:ext cx="515028" cy="624174"/>
          </a:xfrm>
          <a:prstGeom prst="rect">
            <a:avLst/>
          </a:prstGeom>
        </p:spPr>
      </p:pic>
      <p:pic>
        <p:nvPicPr>
          <p:cNvPr id="67" name="図 66">
            <a:extLst>
              <a:ext uri="{FF2B5EF4-FFF2-40B4-BE49-F238E27FC236}">
                <a16:creationId xmlns:a16="http://schemas.microsoft.com/office/drawing/2014/main" id="{F41F3B89-49FF-C494-7354-6C88ACA655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82249" y="5409875"/>
            <a:ext cx="515028" cy="624174"/>
          </a:xfrm>
          <a:prstGeom prst="rect">
            <a:avLst/>
          </a:prstGeom>
        </p:spPr>
      </p:pic>
      <p:pic>
        <p:nvPicPr>
          <p:cNvPr id="68" name="図 67">
            <a:extLst>
              <a:ext uri="{FF2B5EF4-FFF2-40B4-BE49-F238E27FC236}">
                <a16:creationId xmlns:a16="http://schemas.microsoft.com/office/drawing/2014/main" id="{554ACE03-B9AE-F844-82BA-28A6EA8C3B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9772" y="5352850"/>
            <a:ext cx="515028" cy="585258"/>
          </a:xfrm>
          <a:prstGeom prst="rect">
            <a:avLst/>
          </a:prstGeom>
        </p:spPr>
      </p:pic>
      <p:pic>
        <p:nvPicPr>
          <p:cNvPr id="69" name="図 68">
            <a:extLst>
              <a:ext uri="{FF2B5EF4-FFF2-40B4-BE49-F238E27FC236}">
                <a16:creationId xmlns:a16="http://schemas.microsoft.com/office/drawing/2014/main" id="{ED64EE62-6A37-1413-DA48-66EAA53F24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64179" y="5397738"/>
            <a:ext cx="515028" cy="624174"/>
          </a:xfrm>
          <a:prstGeom prst="rect">
            <a:avLst/>
          </a:prstGeom>
        </p:spPr>
      </p:pic>
      <p:pic>
        <p:nvPicPr>
          <p:cNvPr id="70" name="図 69">
            <a:extLst>
              <a:ext uri="{FF2B5EF4-FFF2-40B4-BE49-F238E27FC236}">
                <a16:creationId xmlns:a16="http://schemas.microsoft.com/office/drawing/2014/main" id="{38EA81AD-D8B1-5CBA-483E-828FDB7AF0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7606" y="5397738"/>
            <a:ext cx="515028" cy="624174"/>
          </a:xfrm>
          <a:prstGeom prst="rect">
            <a:avLst/>
          </a:prstGeom>
        </p:spPr>
      </p:pic>
      <p:pic>
        <p:nvPicPr>
          <p:cNvPr id="71" name="図 70">
            <a:extLst>
              <a:ext uri="{FF2B5EF4-FFF2-40B4-BE49-F238E27FC236}">
                <a16:creationId xmlns:a16="http://schemas.microsoft.com/office/drawing/2014/main" id="{EB19A92E-E650-5511-BAC1-02D1B6A017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9554" y="5375465"/>
            <a:ext cx="515028" cy="624174"/>
          </a:xfrm>
          <a:prstGeom prst="rect">
            <a:avLst/>
          </a:prstGeom>
        </p:spPr>
      </p:pic>
      <p:pic>
        <p:nvPicPr>
          <p:cNvPr id="72" name="図 71">
            <a:extLst>
              <a:ext uri="{FF2B5EF4-FFF2-40B4-BE49-F238E27FC236}">
                <a16:creationId xmlns:a16="http://schemas.microsoft.com/office/drawing/2014/main" id="{42F561A5-AE78-CFD1-3CA5-390F4C047D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7761" y="5341501"/>
            <a:ext cx="515028" cy="585258"/>
          </a:xfrm>
          <a:prstGeom prst="rect">
            <a:avLst/>
          </a:prstGeom>
        </p:spPr>
      </p:pic>
      <p:graphicFrame>
        <p:nvGraphicFramePr>
          <p:cNvPr id="39" name="Table 4">
            <a:extLst>
              <a:ext uri="{FF2B5EF4-FFF2-40B4-BE49-F238E27FC236}">
                <a16:creationId xmlns:a16="http://schemas.microsoft.com/office/drawing/2014/main" id="{78D56272-87B6-9579-C31A-C0AD71CE0CF5}"/>
              </a:ext>
            </a:extLst>
          </p:cNvPr>
          <p:cNvGraphicFramePr>
            <a:graphicFrameLocks noGrp="1"/>
          </p:cNvGraphicFramePr>
          <p:nvPr>
            <p:extLst>
              <p:ext uri="{D42A27DB-BD31-4B8C-83A1-F6EECF244321}">
                <p14:modId xmlns:p14="http://schemas.microsoft.com/office/powerpoint/2010/main" val="1480952800"/>
              </p:ext>
            </p:extLst>
          </p:nvPr>
        </p:nvGraphicFramePr>
        <p:xfrm>
          <a:off x="6148428" y="2817819"/>
          <a:ext cx="3039268" cy="1193960"/>
        </p:xfrm>
        <a:graphic>
          <a:graphicData uri="http://schemas.openxmlformats.org/drawingml/2006/table">
            <a:tbl>
              <a:tblPr firstRow="1" bandRow="1">
                <a:tableStyleId>{5C22544A-7EE6-4342-B048-85BDC9FD1C3A}</a:tableStyleId>
              </a:tblPr>
              <a:tblGrid>
                <a:gridCol w="1073641">
                  <a:extLst>
                    <a:ext uri="{9D8B030D-6E8A-4147-A177-3AD203B41FA5}">
                      <a16:colId xmlns:a16="http://schemas.microsoft.com/office/drawing/2014/main" val="3689004822"/>
                    </a:ext>
                  </a:extLst>
                </a:gridCol>
                <a:gridCol w="1965627">
                  <a:extLst>
                    <a:ext uri="{9D8B030D-6E8A-4147-A177-3AD203B41FA5}">
                      <a16:colId xmlns:a16="http://schemas.microsoft.com/office/drawing/2014/main" val="3110117265"/>
                    </a:ext>
                  </a:extLst>
                </a:gridCol>
              </a:tblGrid>
              <a:tr h="298490">
                <a:tc>
                  <a:txBody>
                    <a:bodyPr/>
                    <a:lstStyle/>
                    <a:p>
                      <a:pPr lvl="0">
                        <a:buNone/>
                      </a:pPr>
                      <a:r>
                        <a:rPr lang="en-US" sz="900" b="0">
                          <a:solidFill>
                            <a:schemeClr val="bg1"/>
                          </a:solidFill>
                          <a:latin typeface="Yu Gothic UI"/>
                        </a:rPr>
                        <a:t>2023</a:t>
                      </a:r>
                      <a:r>
                        <a:rPr lang="ja-JP" altLang="en-US" sz="900" b="0">
                          <a:solidFill>
                            <a:schemeClr val="bg1"/>
                          </a:solidFill>
                          <a:latin typeface="Yu Gothic UI"/>
                        </a:rPr>
                        <a:t>年度現在</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a:solidFill>
                            <a:schemeClr val="tx1"/>
                          </a:solidFill>
                          <a:latin typeface="Yu Gothic UI" panose="020B0500000000000000" pitchFamily="50" charset="-128"/>
                          <a:ea typeface="Yu Gothic UI" panose="020B0500000000000000" pitchFamily="50" charset="-128"/>
                        </a:rPr>
                        <a:t>－</a:t>
                      </a:r>
                      <a:endParaRPr kumimoji="1" lang="en-US" altLang="ja-JP" sz="900" b="0">
                        <a:solidFill>
                          <a:schemeClr val="tx1"/>
                        </a:solidFill>
                        <a:latin typeface="Yu Gothic UI" panose="020B0500000000000000" pitchFamily="50" charset="-128"/>
                        <a:ea typeface="Yu Gothic UI" panose="020B05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298490">
                <a:tc>
                  <a:txBody>
                    <a:bodyPr/>
                    <a:lstStyle/>
                    <a:p>
                      <a:pPr lvl="0">
                        <a:buNone/>
                      </a:pPr>
                      <a:r>
                        <a:rPr lang="en-US" sz="900" b="0">
                          <a:solidFill>
                            <a:schemeClr val="bg1"/>
                          </a:solidFill>
                          <a:latin typeface="Yu Gothic UI"/>
                        </a:rPr>
                        <a:t>2024</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a:solidFill>
                            <a:schemeClr val="tx1"/>
                          </a:solidFill>
                          <a:latin typeface="Yu Gothic UI" panose="020B0500000000000000" pitchFamily="50" charset="-128"/>
                          <a:ea typeface="Yu Gothic UI" panose="020B0500000000000000" pitchFamily="50" charset="-128"/>
                        </a:rPr>
                        <a:t>システム設計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298490">
                <a:tc>
                  <a:txBody>
                    <a:bodyPr/>
                    <a:lstStyle/>
                    <a:p>
                      <a:pPr lvl="0">
                        <a:buNone/>
                      </a:pPr>
                      <a:r>
                        <a:rPr lang="en-US" sz="900" b="0">
                          <a:solidFill>
                            <a:schemeClr val="bg1"/>
                          </a:solidFill>
                          <a:latin typeface="Yu Gothic UI"/>
                        </a:rPr>
                        <a:t>2025</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a:solidFill>
                            <a:schemeClr val="tx1"/>
                          </a:solidFill>
                        </a:rPr>
                        <a:t>システム構築・サービス開始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298490">
                <a:tc>
                  <a:txBody>
                    <a:bodyPr/>
                    <a:lstStyle/>
                    <a:p>
                      <a:pPr lvl="0">
                        <a:buNone/>
                      </a:pPr>
                      <a:r>
                        <a:rPr lang="en-US" sz="900" b="0">
                          <a:solidFill>
                            <a:schemeClr val="bg1"/>
                          </a:solidFill>
                          <a:latin typeface="Yu Gothic UI"/>
                        </a:rPr>
                        <a:t>2026</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lvl="0" algn="l">
                        <a:buNone/>
                      </a:pPr>
                      <a:r>
                        <a:rPr lang="ja-JP" altLang="en-US" sz="900" dirty="0">
                          <a:solidFill>
                            <a:schemeClr val="tx1"/>
                          </a:solidFill>
                        </a:rPr>
                        <a:t>システム稼働後に検討</a:t>
                      </a:r>
                      <a:endParaRPr lang="en-US" sz="9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13" name="表 12">
            <a:extLst>
              <a:ext uri="{FF2B5EF4-FFF2-40B4-BE49-F238E27FC236}">
                <a16:creationId xmlns:a16="http://schemas.microsoft.com/office/drawing/2014/main" id="{52DB680D-E4D7-9D33-6988-E822BFCC83A4}"/>
              </a:ext>
            </a:extLst>
          </p:cNvPr>
          <p:cNvGraphicFramePr>
            <a:graphicFrameLocks noGrp="1"/>
          </p:cNvGraphicFramePr>
          <p:nvPr/>
        </p:nvGraphicFramePr>
        <p:xfrm>
          <a:off x="5483369"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 name="正方形/長方形 15">
            <a:extLst>
              <a:ext uri="{FF2B5EF4-FFF2-40B4-BE49-F238E27FC236}">
                <a16:creationId xmlns:a16="http://schemas.microsoft.com/office/drawing/2014/main" id="{CE2CCA5F-3579-493A-2509-28E66A87448D}"/>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spTree>
    <p:extLst>
      <p:ext uri="{BB962C8B-B14F-4D97-AF65-F5344CB8AC3E}">
        <p14:creationId xmlns:p14="http://schemas.microsoft.com/office/powerpoint/2010/main" val="4110601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846082"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消防手続きをオンラインで完結</a:t>
            </a:r>
            <a:endPar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255271"/>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490266"/>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490266"/>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490266"/>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742265"/>
            <a:ext cx="972000" cy="884589"/>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図面を含む申請のデジタル化</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7163999" y="4798094"/>
            <a:ext cx="2052126"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普及拡大</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120001" y="5305984"/>
            <a:ext cx="3096124" cy="27717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職員技能等の習熟・課題の抽出​</a:t>
            </a:r>
            <a:endPar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802760" cy="667153"/>
          </a:xfrm>
          <a:prstGeom prst="rect">
            <a:avLst/>
          </a:prstGeom>
          <a:noFill/>
          <a:ln>
            <a:noFill/>
          </a:ln>
        </p:spPr>
        <p:txBody>
          <a:bodyPr wrap="square" lIns="144000" anchor="ctr" anchorCtr="0">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図面を含む届出・申請のデジタル化などにより、より効率的で質の高い消防行政サービスが提供できていること。</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450346"/>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802760"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市民・事業者が消防手続にかかる届出・申請をオンラインで完結できていること。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1522847"/>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消防行政手続きのデジタル化により、効率的で質の高い消防行政サービスを提供する。</a:t>
            </a:r>
            <a:endPar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具体的には、図面データを多く扱う申請や検査などの業務の申請・届出をオンラインで完結できるようにすることで、</a:t>
            </a:r>
            <a:r>
              <a:rPr kumimoji="0" lang="ja-JP" altLang="en-US" sz="1100" b="0" i="0" u="none" strike="noStrike" kern="1200" cap="none" spc="0" normalizeH="0" baseline="0" noProof="0">
                <a:ln>
                  <a:noFill/>
                </a:ln>
                <a:solidFill>
                  <a:prstClr val="black"/>
                </a:solidFill>
                <a:effectLst/>
                <a:uLnTx/>
                <a:uFillTx/>
                <a:latin typeface="Source Sans Pro" panose="020B0503030403020204" pitchFamily="34" charset="0"/>
                <a:ea typeface="Yu Gothic UI"/>
                <a:cs typeface="+mn-cs"/>
              </a:rPr>
              <a:t>市民や事業者の時間や費用・労力の削減、業務の負荷軽減と効率化をめざす</a:t>
            </a: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a:t>
            </a:r>
            <a:endPar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また、図面を含むデジタルデータを、検査のフォローアップや人材育成</a:t>
            </a:r>
            <a:r>
              <a:rPr lang="ja-JP" altLang="en-US" sz="1100">
                <a:solidFill>
                  <a:prstClr val="black"/>
                </a:solidFill>
                <a:latin typeface="Yu Gothic UI" panose="020B0500000000000000" pitchFamily="50" charset="-128"/>
                <a:ea typeface="Yu Gothic UI" panose="020B0500000000000000" pitchFamily="50" charset="-128"/>
              </a:rPr>
              <a:t>、</a:t>
            </a: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消防活動へ活用するなど、更なる消防分野において</a:t>
            </a:r>
            <a:r>
              <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DX</a:t>
            </a:r>
            <a:r>
              <a:rPr kumimoji="0" lang="ja-JP" altLang="en-US"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を推進する。</a:t>
            </a:r>
            <a:endParaRPr kumimoji="0" lang="en-US" altLang="ja-JP" sz="1100" b="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5659117"/>
            <a:ext cx="972000" cy="457109"/>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データ活用の検討</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7682743" y="5692125"/>
            <a:ext cx="1533382"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検討・実施</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1" name="ホームベース 30">
            <a:extLst>
              <a:ext uri="{FF2B5EF4-FFF2-40B4-BE49-F238E27FC236}">
                <a16:creationId xmlns:a16="http://schemas.microsoft.com/office/drawing/2014/main" id="{98842EE3-58B6-0828-F10F-DD680AED635B}"/>
              </a:ext>
            </a:extLst>
          </p:cNvPr>
          <p:cNvSpPr/>
          <p:nvPr/>
        </p:nvSpPr>
        <p:spPr>
          <a:xfrm>
            <a:off x="6127402" y="4790820"/>
            <a:ext cx="1008125"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図面</a:t>
            </a:r>
            <a:endParaRPr kumimoji="1"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デジタル化</a:t>
            </a:r>
          </a:p>
        </p:txBody>
      </p:sp>
      <p:pic>
        <p:nvPicPr>
          <p:cNvPr id="26" name="図 25">
            <a:extLst>
              <a:ext uri="{FF2B5EF4-FFF2-40B4-BE49-F238E27FC236}">
                <a16:creationId xmlns:a16="http://schemas.microsoft.com/office/drawing/2014/main" id="{034AC301-AB54-7434-A03B-805C1942CD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99460" y="5173884"/>
            <a:ext cx="1250815" cy="1250815"/>
          </a:xfrm>
          <a:prstGeom prst="rect">
            <a:avLst/>
          </a:prstGeom>
        </p:spPr>
      </p:pic>
      <p:sp>
        <p:nvSpPr>
          <p:cNvPr id="76" name="テキスト ボックス 75">
            <a:extLst>
              <a:ext uri="{FF2B5EF4-FFF2-40B4-BE49-F238E27FC236}">
                <a16:creationId xmlns:a16="http://schemas.microsoft.com/office/drawing/2014/main" id="{DBA4FAEB-08F2-46CD-DED0-2B339044AE79}"/>
              </a:ext>
            </a:extLst>
          </p:cNvPr>
          <p:cNvSpPr txBox="1"/>
          <p:nvPr/>
        </p:nvSpPr>
        <p:spPr>
          <a:xfrm>
            <a:off x="1155542" y="6399641"/>
            <a:ext cx="364742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Avenir Next LT Pro"/>
                <a:ea typeface="Yu Gothic UI"/>
                <a:cs typeface="+mn-cs"/>
              </a:rPr>
              <a:t>デジタルデータを研修や消防活動などへ活用</a:t>
            </a:r>
          </a:p>
        </p:txBody>
      </p:sp>
      <p:grpSp>
        <p:nvGrpSpPr>
          <p:cNvPr id="82" name="グループ化 81">
            <a:extLst>
              <a:ext uri="{FF2B5EF4-FFF2-40B4-BE49-F238E27FC236}">
                <a16:creationId xmlns:a16="http://schemas.microsoft.com/office/drawing/2014/main" id="{1A7A2388-BF0A-5191-90AE-F92D43365912}"/>
              </a:ext>
            </a:extLst>
          </p:cNvPr>
          <p:cNvGrpSpPr>
            <a:grpSpLocks noChangeAspect="1"/>
          </p:cNvGrpSpPr>
          <p:nvPr/>
        </p:nvGrpSpPr>
        <p:grpSpPr>
          <a:xfrm>
            <a:off x="592717" y="2915073"/>
            <a:ext cx="3174146" cy="2172700"/>
            <a:chOff x="1376984" y="3839036"/>
            <a:chExt cx="4354753" cy="2980819"/>
          </a:xfrm>
        </p:grpSpPr>
        <p:sp>
          <p:nvSpPr>
            <p:cNvPr id="46" name="正方形/長方形 45">
              <a:extLst>
                <a:ext uri="{FF2B5EF4-FFF2-40B4-BE49-F238E27FC236}">
                  <a16:creationId xmlns:a16="http://schemas.microsoft.com/office/drawing/2014/main" id="{9CDA20BC-CA46-2684-D2AF-0CA02C1CD183}"/>
                </a:ext>
              </a:extLst>
            </p:cNvPr>
            <p:cNvSpPr/>
            <p:nvPr/>
          </p:nvSpPr>
          <p:spPr>
            <a:xfrm rot="1266652">
              <a:off x="1376984" y="3839036"/>
              <a:ext cx="685742" cy="414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54" name="図 53">
              <a:extLst>
                <a:ext uri="{FF2B5EF4-FFF2-40B4-BE49-F238E27FC236}">
                  <a16:creationId xmlns:a16="http://schemas.microsoft.com/office/drawing/2014/main" id="{F6BF7338-552E-6076-F22E-F065AC1A46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05"/>
            <a:stretch/>
          </p:blipFill>
          <p:spPr>
            <a:xfrm>
              <a:off x="1547754" y="4046269"/>
              <a:ext cx="2674490" cy="2674490"/>
            </a:xfrm>
            <a:prstGeom prst="rect">
              <a:avLst/>
            </a:prstGeom>
          </p:spPr>
        </p:pic>
        <p:sp>
          <p:nvSpPr>
            <p:cNvPr id="58" name="テキスト ボックス 57">
              <a:extLst>
                <a:ext uri="{FF2B5EF4-FFF2-40B4-BE49-F238E27FC236}">
                  <a16:creationId xmlns:a16="http://schemas.microsoft.com/office/drawing/2014/main" id="{19AD8C6F-C791-E5E2-C76A-76223E87B185}"/>
                </a:ext>
              </a:extLst>
            </p:cNvPr>
            <p:cNvSpPr txBox="1"/>
            <p:nvPr/>
          </p:nvSpPr>
          <p:spPr>
            <a:xfrm>
              <a:off x="3487029" y="5564108"/>
              <a:ext cx="1171576" cy="79588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59" name="テキスト ボックス 58">
              <a:extLst>
                <a:ext uri="{FF2B5EF4-FFF2-40B4-BE49-F238E27FC236}">
                  <a16:creationId xmlns:a16="http://schemas.microsoft.com/office/drawing/2014/main" id="{C5C519C6-EC7F-5E52-B5E0-537E062F859A}"/>
                </a:ext>
              </a:extLst>
            </p:cNvPr>
            <p:cNvSpPr txBox="1"/>
            <p:nvPr/>
          </p:nvSpPr>
          <p:spPr>
            <a:xfrm>
              <a:off x="3146241" y="5816660"/>
              <a:ext cx="1171576" cy="79588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0" name="テキスト ボックス 59">
              <a:extLst>
                <a:ext uri="{FF2B5EF4-FFF2-40B4-BE49-F238E27FC236}">
                  <a16:creationId xmlns:a16="http://schemas.microsoft.com/office/drawing/2014/main" id="{87FA009C-EA46-70C9-B074-541C656C754E}"/>
                </a:ext>
              </a:extLst>
            </p:cNvPr>
            <p:cNvSpPr txBox="1"/>
            <p:nvPr/>
          </p:nvSpPr>
          <p:spPr>
            <a:xfrm>
              <a:off x="3348844" y="5711547"/>
              <a:ext cx="1171576" cy="79588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1" name="吹き出し: 四角形 60">
              <a:extLst>
                <a:ext uri="{FF2B5EF4-FFF2-40B4-BE49-F238E27FC236}">
                  <a16:creationId xmlns:a16="http://schemas.microsoft.com/office/drawing/2014/main" id="{8541E26B-0037-AAAF-21B6-3C9550BE277E}"/>
                </a:ext>
              </a:extLst>
            </p:cNvPr>
            <p:cNvSpPr/>
            <p:nvPr/>
          </p:nvSpPr>
          <p:spPr>
            <a:xfrm>
              <a:off x="3241359" y="5335525"/>
              <a:ext cx="2490378" cy="1228649"/>
            </a:xfrm>
            <a:custGeom>
              <a:avLst/>
              <a:gdLst>
                <a:gd name="connsiteX0" fmla="*/ 0 w 1227535"/>
                <a:gd name="connsiteY0" fmla="*/ 0 h 777078"/>
                <a:gd name="connsiteX1" fmla="*/ 204589 w 1227535"/>
                <a:gd name="connsiteY1" fmla="*/ 0 h 777078"/>
                <a:gd name="connsiteX2" fmla="*/ 204589 w 1227535"/>
                <a:gd name="connsiteY2" fmla="*/ 0 h 777078"/>
                <a:gd name="connsiteX3" fmla="*/ 511473 w 1227535"/>
                <a:gd name="connsiteY3" fmla="*/ 0 h 777078"/>
                <a:gd name="connsiteX4" fmla="*/ 1227535 w 1227535"/>
                <a:gd name="connsiteY4" fmla="*/ 0 h 777078"/>
                <a:gd name="connsiteX5" fmla="*/ 1227535 w 1227535"/>
                <a:gd name="connsiteY5" fmla="*/ 129513 h 777078"/>
                <a:gd name="connsiteX6" fmla="*/ 1227535 w 1227535"/>
                <a:gd name="connsiteY6" fmla="*/ 129513 h 777078"/>
                <a:gd name="connsiteX7" fmla="*/ 1227535 w 1227535"/>
                <a:gd name="connsiteY7" fmla="*/ 323783 h 777078"/>
                <a:gd name="connsiteX8" fmla="*/ 1227535 w 1227535"/>
                <a:gd name="connsiteY8" fmla="*/ 777078 h 777078"/>
                <a:gd name="connsiteX9" fmla="*/ 511473 w 1227535"/>
                <a:gd name="connsiteY9" fmla="*/ 777078 h 777078"/>
                <a:gd name="connsiteX10" fmla="*/ 204589 w 1227535"/>
                <a:gd name="connsiteY10" fmla="*/ 777078 h 777078"/>
                <a:gd name="connsiteX11" fmla="*/ 204589 w 1227535"/>
                <a:gd name="connsiteY11" fmla="*/ 777078 h 777078"/>
                <a:gd name="connsiteX12" fmla="*/ 0 w 1227535"/>
                <a:gd name="connsiteY12" fmla="*/ 777078 h 777078"/>
                <a:gd name="connsiteX13" fmla="*/ 0 w 1227535"/>
                <a:gd name="connsiteY13" fmla="*/ 323783 h 777078"/>
                <a:gd name="connsiteX14" fmla="*/ -268265 w 1227535"/>
                <a:gd name="connsiteY14" fmla="*/ 101393 h 777078"/>
                <a:gd name="connsiteX15" fmla="*/ 0 w 1227535"/>
                <a:gd name="connsiteY15" fmla="*/ 129513 h 777078"/>
                <a:gd name="connsiteX16" fmla="*/ 0 w 1227535"/>
                <a:gd name="connsiteY16" fmla="*/ 0 h 777078"/>
                <a:gd name="connsiteX0" fmla="*/ 268265 w 1495800"/>
                <a:gd name="connsiteY0" fmla="*/ 129513 h 777078"/>
                <a:gd name="connsiteX1" fmla="*/ 268265 w 1495800"/>
                <a:gd name="connsiteY1" fmla="*/ 0 h 777078"/>
                <a:gd name="connsiteX2" fmla="*/ 472854 w 1495800"/>
                <a:gd name="connsiteY2" fmla="*/ 0 h 777078"/>
                <a:gd name="connsiteX3" fmla="*/ 472854 w 1495800"/>
                <a:gd name="connsiteY3" fmla="*/ 0 h 777078"/>
                <a:gd name="connsiteX4" fmla="*/ 779738 w 1495800"/>
                <a:gd name="connsiteY4" fmla="*/ 0 h 777078"/>
                <a:gd name="connsiteX5" fmla="*/ 1495800 w 1495800"/>
                <a:gd name="connsiteY5" fmla="*/ 0 h 777078"/>
                <a:gd name="connsiteX6" fmla="*/ 1495800 w 1495800"/>
                <a:gd name="connsiteY6" fmla="*/ 129513 h 777078"/>
                <a:gd name="connsiteX7" fmla="*/ 1495800 w 1495800"/>
                <a:gd name="connsiteY7" fmla="*/ 129513 h 777078"/>
                <a:gd name="connsiteX8" fmla="*/ 1495800 w 1495800"/>
                <a:gd name="connsiteY8" fmla="*/ 323783 h 777078"/>
                <a:gd name="connsiteX9" fmla="*/ 1495800 w 1495800"/>
                <a:gd name="connsiteY9" fmla="*/ 777078 h 777078"/>
                <a:gd name="connsiteX10" fmla="*/ 779738 w 1495800"/>
                <a:gd name="connsiteY10" fmla="*/ 777078 h 777078"/>
                <a:gd name="connsiteX11" fmla="*/ 472854 w 1495800"/>
                <a:gd name="connsiteY11" fmla="*/ 777078 h 777078"/>
                <a:gd name="connsiteX12" fmla="*/ 472854 w 1495800"/>
                <a:gd name="connsiteY12" fmla="*/ 777078 h 777078"/>
                <a:gd name="connsiteX13" fmla="*/ 268265 w 1495800"/>
                <a:gd name="connsiteY13" fmla="*/ 777078 h 777078"/>
                <a:gd name="connsiteX14" fmla="*/ 268265 w 1495800"/>
                <a:gd name="connsiteY14" fmla="*/ 323783 h 777078"/>
                <a:gd name="connsiteX15" fmla="*/ 0 w 1495800"/>
                <a:gd name="connsiteY15" fmla="*/ 101393 h 777078"/>
                <a:gd name="connsiteX16" fmla="*/ 359705 w 1495800"/>
                <a:gd name="connsiteY16" fmla="*/ 220953 h 777078"/>
                <a:gd name="connsiteX0" fmla="*/ 268265 w 1495800"/>
                <a:gd name="connsiteY0" fmla="*/ 129513 h 777078"/>
                <a:gd name="connsiteX1" fmla="*/ 268265 w 1495800"/>
                <a:gd name="connsiteY1" fmla="*/ 0 h 777078"/>
                <a:gd name="connsiteX2" fmla="*/ 472854 w 1495800"/>
                <a:gd name="connsiteY2" fmla="*/ 0 h 777078"/>
                <a:gd name="connsiteX3" fmla="*/ 472854 w 1495800"/>
                <a:gd name="connsiteY3" fmla="*/ 0 h 777078"/>
                <a:gd name="connsiteX4" fmla="*/ 779738 w 1495800"/>
                <a:gd name="connsiteY4" fmla="*/ 0 h 777078"/>
                <a:gd name="connsiteX5" fmla="*/ 1495800 w 1495800"/>
                <a:gd name="connsiteY5" fmla="*/ 0 h 777078"/>
                <a:gd name="connsiteX6" fmla="*/ 1495800 w 1495800"/>
                <a:gd name="connsiteY6" fmla="*/ 129513 h 777078"/>
                <a:gd name="connsiteX7" fmla="*/ 1495800 w 1495800"/>
                <a:gd name="connsiteY7" fmla="*/ 129513 h 777078"/>
                <a:gd name="connsiteX8" fmla="*/ 1495800 w 1495800"/>
                <a:gd name="connsiteY8" fmla="*/ 323783 h 777078"/>
                <a:gd name="connsiteX9" fmla="*/ 1495800 w 1495800"/>
                <a:gd name="connsiteY9" fmla="*/ 777078 h 777078"/>
                <a:gd name="connsiteX10" fmla="*/ 779738 w 1495800"/>
                <a:gd name="connsiteY10" fmla="*/ 777078 h 777078"/>
                <a:gd name="connsiteX11" fmla="*/ 472854 w 1495800"/>
                <a:gd name="connsiteY11" fmla="*/ 777078 h 777078"/>
                <a:gd name="connsiteX12" fmla="*/ 472854 w 1495800"/>
                <a:gd name="connsiteY12" fmla="*/ 777078 h 777078"/>
                <a:gd name="connsiteX13" fmla="*/ 268265 w 1495800"/>
                <a:gd name="connsiteY13" fmla="*/ 777078 h 777078"/>
                <a:gd name="connsiteX14" fmla="*/ 268265 w 1495800"/>
                <a:gd name="connsiteY14" fmla="*/ 323783 h 777078"/>
                <a:gd name="connsiteX15" fmla="*/ 0 w 1495800"/>
                <a:gd name="connsiteY15" fmla="*/ 101393 h 777078"/>
                <a:gd name="connsiteX16" fmla="*/ 259693 w 1495800"/>
                <a:gd name="connsiteY16" fmla="*/ 182853 h 777078"/>
                <a:gd name="connsiteX0" fmla="*/ 268265 w 1495800"/>
                <a:gd name="connsiteY0" fmla="*/ 115225 h 777078"/>
                <a:gd name="connsiteX1" fmla="*/ 268265 w 1495800"/>
                <a:gd name="connsiteY1" fmla="*/ 0 h 777078"/>
                <a:gd name="connsiteX2" fmla="*/ 472854 w 1495800"/>
                <a:gd name="connsiteY2" fmla="*/ 0 h 777078"/>
                <a:gd name="connsiteX3" fmla="*/ 472854 w 1495800"/>
                <a:gd name="connsiteY3" fmla="*/ 0 h 777078"/>
                <a:gd name="connsiteX4" fmla="*/ 779738 w 1495800"/>
                <a:gd name="connsiteY4" fmla="*/ 0 h 777078"/>
                <a:gd name="connsiteX5" fmla="*/ 1495800 w 1495800"/>
                <a:gd name="connsiteY5" fmla="*/ 0 h 777078"/>
                <a:gd name="connsiteX6" fmla="*/ 1495800 w 1495800"/>
                <a:gd name="connsiteY6" fmla="*/ 129513 h 777078"/>
                <a:gd name="connsiteX7" fmla="*/ 1495800 w 1495800"/>
                <a:gd name="connsiteY7" fmla="*/ 129513 h 777078"/>
                <a:gd name="connsiteX8" fmla="*/ 1495800 w 1495800"/>
                <a:gd name="connsiteY8" fmla="*/ 323783 h 777078"/>
                <a:gd name="connsiteX9" fmla="*/ 1495800 w 1495800"/>
                <a:gd name="connsiteY9" fmla="*/ 777078 h 777078"/>
                <a:gd name="connsiteX10" fmla="*/ 779738 w 1495800"/>
                <a:gd name="connsiteY10" fmla="*/ 777078 h 777078"/>
                <a:gd name="connsiteX11" fmla="*/ 472854 w 1495800"/>
                <a:gd name="connsiteY11" fmla="*/ 777078 h 777078"/>
                <a:gd name="connsiteX12" fmla="*/ 472854 w 1495800"/>
                <a:gd name="connsiteY12" fmla="*/ 777078 h 777078"/>
                <a:gd name="connsiteX13" fmla="*/ 268265 w 1495800"/>
                <a:gd name="connsiteY13" fmla="*/ 777078 h 777078"/>
                <a:gd name="connsiteX14" fmla="*/ 268265 w 1495800"/>
                <a:gd name="connsiteY14" fmla="*/ 323783 h 777078"/>
                <a:gd name="connsiteX15" fmla="*/ 0 w 1495800"/>
                <a:gd name="connsiteY15" fmla="*/ 101393 h 777078"/>
                <a:gd name="connsiteX16" fmla="*/ 259693 w 1495800"/>
                <a:gd name="connsiteY16" fmla="*/ 182853 h 777078"/>
                <a:gd name="connsiteX0" fmla="*/ 268265 w 1495800"/>
                <a:gd name="connsiteY0" fmla="*/ 115225 h 777078"/>
                <a:gd name="connsiteX1" fmla="*/ 268265 w 1495800"/>
                <a:gd name="connsiteY1" fmla="*/ 0 h 777078"/>
                <a:gd name="connsiteX2" fmla="*/ 472854 w 1495800"/>
                <a:gd name="connsiteY2" fmla="*/ 0 h 777078"/>
                <a:gd name="connsiteX3" fmla="*/ 472854 w 1495800"/>
                <a:gd name="connsiteY3" fmla="*/ 0 h 777078"/>
                <a:gd name="connsiteX4" fmla="*/ 779738 w 1495800"/>
                <a:gd name="connsiteY4" fmla="*/ 0 h 777078"/>
                <a:gd name="connsiteX5" fmla="*/ 1495800 w 1495800"/>
                <a:gd name="connsiteY5" fmla="*/ 0 h 777078"/>
                <a:gd name="connsiteX6" fmla="*/ 1495800 w 1495800"/>
                <a:gd name="connsiteY6" fmla="*/ 129513 h 777078"/>
                <a:gd name="connsiteX7" fmla="*/ 1495800 w 1495800"/>
                <a:gd name="connsiteY7" fmla="*/ 129513 h 777078"/>
                <a:gd name="connsiteX8" fmla="*/ 1495800 w 1495800"/>
                <a:gd name="connsiteY8" fmla="*/ 323783 h 777078"/>
                <a:gd name="connsiteX9" fmla="*/ 1495800 w 1495800"/>
                <a:gd name="connsiteY9" fmla="*/ 777078 h 777078"/>
                <a:gd name="connsiteX10" fmla="*/ 779738 w 1495800"/>
                <a:gd name="connsiteY10" fmla="*/ 777078 h 777078"/>
                <a:gd name="connsiteX11" fmla="*/ 472854 w 1495800"/>
                <a:gd name="connsiteY11" fmla="*/ 777078 h 777078"/>
                <a:gd name="connsiteX12" fmla="*/ 472854 w 1495800"/>
                <a:gd name="connsiteY12" fmla="*/ 777078 h 777078"/>
                <a:gd name="connsiteX13" fmla="*/ 268265 w 1495800"/>
                <a:gd name="connsiteY13" fmla="*/ 777078 h 777078"/>
                <a:gd name="connsiteX14" fmla="*/ 268265 w 1495800"/>
                <a:gd name="connsiteY14" fmla="*/ 323783 h 777078"/>
                <a:gd name="connsiteX15" fmla="*/ 0 w 1495800"/>
                <a:gd name="connsiteY15" fmla="*/ 101393 h 777078"/>
                <a:gd name="connsiteX16" fmla="*/ 264455 w 1495800"/>
                <a:gd name="connsiteY16" fmla="*/ 163803 h 777078"/>
                <a:gd name="connsiteX0" fmla="*/ 359213 w 1586748"/>
                <a:gd name="connsiteY0" fmla="*/ 115225 h 777078"/>
                <a:gd name="connsiteX1" fmla="*/ 359213 w 1586748"/>
                <a:gd name="connsiteY1" fmla="*/ 0 h 777078"/>
                <a:gd name="connsiteX2" fmla="*/ 563802 w 1586748"/>
                <a:gd name="connsiteY2" fmla="*/ 0 h 777078"/>
                <a:gd name="connsiteX3" fmla="*/ 563802 w 1586748"/>
                <a:gd name="connsiteY3" fmla="*/ 0 h 777078"/>
                <a:gd name="connsiteX4" fmla="*/ 870686 w 1586748"/>
                <a:gd name="connsiteY4" fmla="*/ 0 h 777078"/>
                <a:gd name="connsiteX5" fmla="*/ 1586748 w 1586748"/>
                <a:gd name="connsiteY5" fmla="*/ 0 h 777078"/>
                <a:gd name="connsiteX6" fmla="*/ 1586748 w 1586748"/>
                <a:gd name="connsiteY6" fmla="*/ 129513 h 777078"/>
                <a:gd name="connsiteX7" fmla="*/ 1586748 w 1586748"/>
                <a:gd name="connsiteY7" fmla="*/ 129513 h 777078"/>
                <a:gd name="connsiteX8" fmla="*/ 1586748 w 1586748"/>
                <a:gd name="connsiteY8" fmla="*/ 323783 h 777078"/>
                <a:gd name="connsiteX9" fmla="*/ 1586748 w 1586748"/>
                <a:gd name="connsiteY9" fmla="*/ 777078 h 777078"/>
                <a:gd name="connsiteX10" fmla="*/ 870686 w 1586748"/>
                <a:gd name="connsiteY10" fmla="*/ 777078 h 777078"/>
                <a:gd name="connsiteX11" fmla="*/ 563802 w 1586748"/>
                <a:gd name="connsiteY11" fmla="*/ 777078 h 777078"/>
                <a:gd name="connsiteX12" fmla="*/ 563802 w 1586748"/>
                <a:gd name="connsiteY12" fmla="*/ 777078 h 777078"/>
                <a:gd name="connsiteX13" fmla="*/ 359213 w 1586748"/>
                <a:gd name="connsiteY13" fmla="*/ 777078 h 777078"/>
                <a:gd name="connsiteX14" fmla="*/ 359213 w 1586748"/>
                <a:gd name="connsiteY14" fmla="*/ 323783 h 777078"/>
                <a:gd name="connsiteX15" fmla="*/ 0 w 1586748"/>
                <a:gd name="connsiteY15" fmla="*/ 316281 h 777078"/>
                <a:gd name="connsiteX16" fmla="*/ 355403 w 1586748"/>
                <a:gd name="connsiteY16" fmla="*/ 163803 h 777078"/>
                <a:gd name="connsiteX0" fmla="*/ 371997 w 1599532"/>
                <a:gd name="connsiteY0" fmla="*/ 115225 h 777078"/>
                <a:gd name="connsiteX1" fmla="*/ 371997 w 1599532"/>
                <a:gd name="connsiteY1" fmla="*/ 0 h 777078"/>
                <a:gd name="connsiteX2" fmla="*/ 576586 w 1599532"/>
                <a:gd name="connsiteY2" fmla="*/ 0 h 777078"/>
                <a:gd name="connsiteX3" fmla="*/ 576586 w 1599532"/>
                <a:gd name="connsiteY3" fmla="*/ 0 h 777078"/>
                <a:gd name="connsiteX4" fmla="*/ 883470 w 1599532"/>
                <a:gd name="connsiteY4" fmla="*/ 0 h 777078"/>
                <a:gd name="connsiteX5" fmla="*/ 1599532 w 1599532"/>
                <a:gd name="connsiteY5" fmla="*/ 0 h 777078"/>
                <a:gd name="connsiteX6" fmla="*/ 1599532 w 1599532"/>
                <a:gd name="connsiteY6" fmla="*/ 129513 h 777078"/>
                <a:gd name="connsiteX7" fmla="*/ 1599532 w 1599532"/>
                <a:gd name="connsiteY7" fmla="*/ 129513 h 777078"/>
                <a:gd name="connsiteX8" fmla="*/ 1599532 w 1599532"/>
                <a:gd name="connsiteY8" fmla="*/ 323783 h 777078"/>
                <a:gd name="connsiteX9" fmla="*/ 1599532 w 1599532"/>
                <a:gd name="connsiteY9" fmla="*/ 777078 h 777078"/>
                <a:gd name="connsiteX10" fmla="*/ 883470 w 1599532"/>
                <a:gd name="connsiteY10" fmla="*/ 777078 h 777078"/>
                <a:gd name="connsiteX11" fmla="*/ 576586 w 1599532"/>
                <a:gd name="connsiteY11" fmla="*/ 777078 h 777078"/>
                <a:gd name="connsiteX12" fmla="*/ 576586 w 1599532"/>
                <a:gd name="connsiteY12" fmla="*/ 777078 h 777078"/>
                <a:gd name="connsiteX13" fmla="*/ 371997 w 1599532"/>
                <a:gd name="connsiteY13" fmla="*/ 777078 h 777078"/>
                <a:gd name="connsiteX14" fmla="*/ 371997 w 1599532"/>
                <a:gd name="connsiteY14" fmla="*/ 323783 h 777078"/>
                <a:gd name="connsiteX15" fmla="*/ 12784 w 1599532"/>
                <a:gd name="connsiteY15" fmla="*/ 316281 h 777078"/>
                <a:gd name="connsiteX16" fmla="*/ 107387 w 1599532"/>
                <a:gd name="connsiteY16" fmla="*/ 290138 h 777078"/>
                <a:gd name="connsiteX17" fmla="*/ 368187 w 1599532"/>
                <a:gd name="connsiteY17" fmla="*/ 163803 h 777078"/>
                <a:gd name="connsiteX0" fmla="*/ 348141 w 1575676"/>
                <a:gd name="connsiteY0" fmla="*/ 115225 h 777078"/>
                <a:gd name="connsiteX1" fmla="*/ 348141 w 1575676"/>
                <a:gd name="connsiteY1" fmla="*/ 0 h 777078"/>
                <a:gd name="connsiteX2" fmla="*/ 552730 w 1575676"/>
                <a:gd name="connsiteY2" fmla="*/ 0 h 777078"/>
                <a:gd name="connsiteX3" fmla="*/ 552730 w 1575676"/>
                <a:gd name="connsiteY3" fmla="*/ 0 h 777078"/>
                <a:gd name="connsiteX4" fmla="*/ 859614 w 1575676"/>
                <a:gd name="connsiteY4" fmla="*/ 0 h 777078"/>
                <a:gd name="connsiteX5" fmla="*/ 1575676 w 1575676"/>
                <a:gd name="connsiteY5" fmla="*/ 0 h 777078"/>
                <a:gd name="connsiteX6" fmla="*/ 1575676 w 1575676"/>
                <a:gd name="connsiteY6" fmla="*/ 129513 h 777078"/>
                <a:gd name="connsiteX7" fmla="*/ 1575676 w 1575676"/>
                <a:gd name="connsiteY7" fmla="*/ 129513 h 777078"/>
                <a:gd name="connsiteX8" fmla="*/ 1575676 w 1575676"/>
                <a:gd name="connsiteY8" fmla="*/ 323783 h 777078"/>
                <a:gd name="connsiteX9" fmla="*/ 1575676 w 1575676"/>
                <a:gd name="connsiteY9" fmla="*/ 777078 h 777078"/>
                <a:gd name="connsiteX10" fmla="*/ 859614 w 1575676"/>
                <a:gd name="connsiteY10" fmla="*/ 777078 h 777078"/>
                <a:gd name="connsiteX11" fmla="*/ 552730 w 1575676"/>
                <a:gd name="connsiteY11" fmla="*/ 777078 h 777078"/>
                <a:gd name="connsiteX12" fmla="*/ 552730 w 1575676"/>
                <a:gd name="connsiteY12" fmla="*/ 777078 h 777078"/>
                <a:gd name="connsiteX13" fmla="*/ 348141 w 1575676"/>
                <a:gd name="connsiteY13" fmla="*/ 777078 h 777078"/>
                <a:gd name="connsiteX14" fmla="*/ 348141 w 1575676"/>
                <a:gd name="connsiteY14" fmla="*/ 323783 h 777078"/>
                <a:gd name="connsiteX15" fmla="*/ 16488 w 1575676"/>
                <a:gd name="connsiteY15" fmla="*/ 319036 h 777078"/>
                <a:gd name="connsiteX16" fmla="*/ 83531 w 1575676"/>
                <a:gd name="connsiteY16" fmla="*/ 290138 h 777078"/>
                <a:gd name="connsiteX17" fmla="*/ 344331 w 1575676"/>
                <a:gd name="connsiteY17" fmla="*/ 163803 h 77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75676" h="777078">
                  <a:moveTo>
                    <a:pt x="348141" y="115225"/>
                  </a:moveTo>
                  <a:lnTo>
                    <a:pt x="348141" y="0"/>
                  </a:lnTo>
                  <a:lnTo>
                    <a:pt x="552730" y="0"/>
                  </a:lnTo>
                  <a:lnTo>
                    <a:pt x="552730" y="0"/>
                  </a:lnTo>
                  <a:lnTo>
                    <a:pt x="859614" y="0"/>
                  </a:lnTo>
                  <a:lnTo>
                    <a:pt x="1575676" y="0"/>
                  </a:lnTo>
                  <a:lnTo>
                    <a:pt x="1575676" y="129513"/>
                  </a:lnTo>
                  <a:lnTo>
                    <a:pt x="1575676" y="129513"/>
                  </a:lnTo>
                  <a:lnTo>
                    <a:pt x="1575676" y="323783"/>
                  </a:lnTo>
                  <a:lnTo>
                    <a:pt x="1575676" y="777078"/>
                  </a:lnTo>
                  <a:lnTo>
                    <a:pt x="859614" y="777078"/>
                  </a:lnTo>
                  <a:lnTo>
                    <a:pt x="552730" y="777078"/>
                  </a:lnTo>
                  <a:lnTo>
                    <a:pt x="552730" y="777078"/>
                  </a:lnTo>
                  <a:lnTo>
                    <a:pt x="348141" y="777078"/>
                  </a:lnTo>
                  <a:lnTo>
                    <a:pt x="348141" y="323783"/>
                  </a:lnTo>
                  <a:lnTo>
                    <a:pt x="16488" y="319036"/>
                  </a:lnTo>
                  <a:cubicBezTo>
                    <a:pt x="-27614" y="314806"/>
                    <a:pt x="24297" y="315551"/>
                    <a:pt x="83531" y="290138"/>
                  </a:cubicBezTo>
                  <a:cubicBezTo>
                    <a:pt x="142765" y="264725"/>
                    <a:pt x="300864" y="186236"/>
                    <a:pt x="344331" y="163803"/>
                  </a:cubicBezTo>
                </a:path>
              </a:pathLst>
            </a:custGeom>
            <a:noFill/>
            <a:ln w="15875" cap="rnd">
              <a:solidFill>
                <a:srgbClr val="2420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44" name="図 43">
              <a:extLst>
                <a:ext uri="{FF2B5EF4-FFF2-40B4-BE49-F238E27FC236}">
                  <a16:creationId xmlns:a16="http://schemas.microsoft.com/office/drawing/2014/main" id="{5C8EF232-8327-2F5A-C426-D52663D3D1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7719" y="4890779"/>
              <a:ext cx="2014018" cy="1929076"/>
            </a:xfrm>
            <a:prstGeom prst="rect">
              <a:avLst/>
            </a:prstGeom>
          </p:spPr>
        </p:pic>
        <p:sp>
          <p:nvSpPr>
            <p:cNvPr id="62" name="正方形/長方形 61">
              <a:extLst>
                <a:ext uri="{FF2B5EF4-FFF2-40B4-BE49-F238E27FC236}">
                  <a16:creationId xmlns:a16="http://schemas.microsoft.com/office/drawing/2014/main" id="{02EAA28D-39E1-1264-8E8E-DB03C5100858}"/>
                </a:ext>
              </a:extLst>
            </p:cNvPr>
            <p:cNvSpPr/>
            <p:nvPr/>
          </p:nvSpPr>
          <p:spPr>
            <a:xfrm>
              <a:off x="2233615" y="4573273"/>
              <a:ext cx="422983" cy="64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3" name="正方形/長方形 62">
              <a:extLst>
                <a:ext uri="{FF2B5EF4-FFF2-40B4-BE49-F238E27FC236}">
                  <a16:creationId xmlns:a16="http://schemas.microsoft.com/office/drawing/2014/main" id="{CEEFBEC6-1613-0BF6-7D18-AC8D2EA09FAE}"/>
                </a:ext>
              </a:extLst>
            </p:cNvPr>
            <p:cNvSpPr/>
            <p:nvPr/>
          </p:nvSpPr>
          <p:spPr>
            <a:xfrm>
              <a:off x="1929108" y="4516270"/>
              <a:ext cx="422983" cy="64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sp>
          <p:nvSpPr>
            <p:cNvPr id="64" name="吹き出し: 四角形 63">
              <a:extLst>
                <a:ext uri="{FF2B5EF4-FFF2-40B4-BE49-F238E27FC236}">
                  <a16:creationId xmlns:a16="http://schemas.microsoft.com/office/drawing/2014/main" id="{9EF21088-2B92-F35C-3054-06D5E58DB06A}"/>
                </a:ext>
              </a:extLst>
            </p:cNvPr>
            <p:cNvSpPr/>
            <p:nvPr/>
          </p:nvSpPr>
          <p:spPr>
            <a:xfrm>
              <a:off x="1579527" y="4162428"/>
              <a:ext cx="900001" cy="1149722"/>
            </a:xfrm>
            <a:custGeom>
              <a:avLst/>
              <a:gdLst>
                <a:gd name="connsiteX0" fmla="*/ 0 w 940912"/>
                <a:gd name="connsiteY0" fmla="*/ 0 h 940574"/>
                <a:gd name="connsiteX1" fmla="*/ 156819 w 940912"/>
                <a:gd name="connsiteY1" fmla="*/ 0 h 940574"/>
                <a:gd name="connsiteX2" fmla="*/ 156819 w 940912"/>
                <a:gd name="connsiteY2" fmla="*/ 0 h 940574"/>
                <a:gd name="connsiteX3" fmla="*/ 392047 w 940912"/>
                <a:gd name="connsiteY3" fmla="*/ 0 h 940574"/>
                <a:gd name="connsiteX4" fmla="*/ 940912 w 940912"/>
                <a:gd name="connsiteY4" fmla="*/ 0 h 940574"/>
                <a:gd name="connsiteX5" fmla="*/ 940912 w 940912"/>
                <a:gd name="connsiteY5" fmla="*/ 548668 h 940574"/>
                <a:gd name="connsiteX6" fmla="*/ 940912 w 940912"/>
                <a:gd name="connsiteY6" fmla="*/ 548668 h 940574"/>
                <a:gd name="connsiteX7" fmla="*/ 940912 w 940912"/>
                <a:gd name="connsiteY7" fmla="*/ 783812 h 940574"/>
                <a:gd name="connsiteX8" fmla="*/ 940912 w 940912"/>
                <a:gd name="connsiteY8" fmla="*/ 940574 h 940574"/>
                <a:gd name="connsiteX9" fmla="*/ 392047 w 940912"/>
                <a:gd name="connsiteY9" fmla="*/ 940574 h 940574"/>
                <a:gd name="connsiteX10" fmla="*/ 417144 w 940912"/>
                <a:gd name="connsiteY10" fmla="*/ 1220743 h 940574"/>
                <a:gd name="connsiteX11" fmla="*/ 156819 w 940912"/>
                <a:gd name="connsiteY11" fmla="*/ 940574 h 940574"/>
                <a:gd name="connsiteX12" fmla="*/ 0 w 940912"/>
                <a:gd name="connsiteY12" fmla="*/ 940574 h 940574"/>
                <a:gd name="connsiteX13" fmla="*/ 0 w 940912"/>
                <a:gd name="connsiteY13" fmla="*/ 783812 h 940574"/>
                <a:gd name="connsiteX14" fmla="*/ 0 w 940912"/>
                <a:gd name="connsiteY14" fmla="*/ 548668 h 940574"/>
                <a:gd name="connsiteX15" fmla="*/ 0 w 940912"/>
                <a:gd name="connsiteY15" fmla="*/ 548668 h 940574"/>
                <a:gd name="connsiteX16" fmla="*/ 0 w 940912"/>
                <a:gd name="connsiteY16" fmla="*/ 0 h 940574"/>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392047 w 940912"/>
                <a:gd name="connsiteY9" fmla="*/ 940574 h 1220743"/>
                <a:gd name="connsiteX10" fmla="*/ 417144 w 940912"/>
                <a:gd name="connsiteY10" fmla="*/ 1220743 h 1220743"/>
                <a:gd name="connsiteX11" fmla="*/ 156819 w 940912"/>
                <a:gd name="connsiteY11" fmla="*/ 940574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23004 w 940912"/>
                <a:gd name="connsiteY9" fmla="*/ 940574 h 1220743"/>
                <a:gd name="connsiteX10" fmla="*/ 417144 w 940912"/>
                <a:gd name="connsiteY10" fmla="*/ 1220743 h 1220743"/>
                <a:gd name="connsiteX11" fmla="*/ 156819 w 940912"/>
                <a:gd name="connsiteY11" fmla="*/ 940574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514444 w 940912"/>
                <a:gd name="connsiteY16" fmla="*/ 1032014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523969 w 940912"/>
                <a:gd name="connsiteY16" fmla="*/ 965339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523969 w 940912"/>
                <a:gd name="connsiteY16" fmla="*/ 948670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526350 w 940912"/>
                <a:gd name="connsiteY16" fmla="*/ 946288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471581 w 940912"/>
                <a:gd name="connsiteY16" fmla="*/ 948669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485868 w 940912"/>
                <a:gd name="connsiteY16" fmla="*/ 939144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452530 w 940912"/>
                <a:gd name="connsiteY16" fmla="*/ 939144 h 1220743"/>
                <a:gd name="connsiteX0" fmla="*/ 423004 w 940912"/>
                <a:gd name="connsiteY0" fmla="*/ 940574 h 1220743"/>
                <a:gd name="connsiteX1" fmla="*/ 417144 w 940912"/>
                <a:gd name="connsiteY1" fmla="*/ 1220743 h 1220743"/>
                <a:gd name="connsiteX2" fmla="*/ 156819 w 940912"/>
                <a:gd name="connsiteY2" fmla="*/ 940574 h 1220743"/>
                <a:gd name="connsiteX3" fmla="*/ 0 w 940912"/>
                <a:gd name="connsiteY3" fmla="*/ 940574 h 1220743"/>
                <a:gd name="connsiteX4" fmla="*/ 0 w 940912"/>
                <a:gd name="connsiteY4" fmla="*/ 783812 h 1220743"/>
                <a:gd name="connsiteX5" fmla="*/ 0 w 940912"/>
                <a:gd name="connsiteY5" fmla="*/ 548668 h 1220743"/>
                <a:gd name="connsiteX6" fmla="*/ 0 w 940912"/>
                <a:gd name="connsiteY6" fmla="*/ 548668 h 1220743"/>
                <a:gd name="connsiteX7" fmla="*/ 0 w 940912"/>
                <a:gd name="connsiteY7" fmla="*/ 0 h 1220743"/>
                <a:gd name="connsiteX8" fmla="*/ 156819 w 940912"/>
                <a:gd name="connsiteY8" fmla="*/ 0 h 1220743"/>
                <a:gd name="connsiteX9" fmla="*/ 156819 w 940912"/>
                <a:gd name="connsiteY9" fmla="*/ 0 h 1220743"/>
                <a:gd name="connsiteX10" fmla="*/ 392047 w 940912"/>
                <a:gd name="connsiteY10" fmla="*/ 0 h 1220743"/>
                <a:gd name="connsiteX11" fmla="*/ 940912 w 940912"/>
                <a:gd name="connsiteY11" fmla="*/ 0 h 1220743"/>
                <a:gd name="connsiteX12" fmla="*/ 940912 w 940912"/>
                <a:gd name="connsiteY12" fmla="*/ 548668 h 1220743"/>
                <a:gd name="connsiteX13" fmla="*/ 940912 w 940912"/>
                <a:gd name="connsiteY13" fmla="*/ 548668 h 1220743"/>
                <a:gd name="connsiteX14" fmla="*/ 940912 w 940912"/>
                <a:gd name="connsiteY14" fmla="*/ 783812 h 1220743"/>
                <a:gd name="connsiteX15" fmla="*/ 940912 w 940912"/>
                <a:gd name="connsiteY15" fmla="*/ 940574 h 1220743"/>
                <a:gd name="connsiteX16" fmla="*/ 465230 w 940912"/>
                <a:gd name="connsiteY16" fmla="*/ 939144 h 1220743"/>
                <a:gd name="connsiteX0" fmla="*/ 423004 w 940912"/>
                <a:gd name="connsiteY0" fmla="*/ 940574 h 1149721"/>
                <a:gd name="connsiteX1" fmla="*/ 497043 w 940912"/>
                <a:gd name="connsiteY1" fmla="*/ 1149721 h 1149721"/>
                <a:gd name="connsiteX2" fmla="*/ 156819 w 940912"/>
                <a:gd name="connsiteY2" fmla="*/ 940574 h 1149721"/>
                <a:gd name="connsiteX3" fmla="*/ 0 w 940912"/>
                <a:gd name="connsiteY3" fmla="*/ 940574 h 1149721"/>
                <a:gd name="connsiteX4" fmla="*/ 0 w 940912"/>
                <a:gd name="connsiteY4" fmla="*/ 783812 h 1149721"/>
                <a:gd name="connsiteX5" fmla="*/ 0 w 940912"/>
                <a:gd name="connsiteY5" fmla="*/ 548668 h 1149721"/>
                <a:gd name="connsiteX6" fmla="*/ 0 w 940912"/>
                <a:gd name="connsiteY6" fmla="*/ 548668 h 1149721"/>
                <a:gd name="connsiteX7" fmla="*/ 0 w 940912"/>
                <a:gd name="connsiteY7" fmla="*/ 0 h 1149721"/>
                <a:gd name="connsiteX8" fmla="*/ 156819 w 940912"/>
                <a:gd name="connsiteY8" fmla="*/ 0 h 1149721"/>
                <a:gd name="connsiteX9" fmla="*/ 156819 w 940912"/>
                <a:gd name="connsiteY9" fmla="*/ 0 h 1149721"/>
                <a:gd name="connsiteX10" fmla="*/ 392047 w 940912"/>
                <a:gd name="connsiteY10" fmla="*/ 0 h 1149721"/>
                <a:gd name="connsiteX11" fmla="*/ 940912 w 940912"/>
                <a:gd name="connsiteY11" fmla="*/ 0 h 1149721"/>
                <a:gd name="connsiteX12" fmla="*/ 940912 w 940912"/>
                <a:gd name="connsiteY12" fmla="*/ 548668 h 1149721"/>
                <a:gd name="connsiteX13" fmla="*/ 940912 w 940912"/>
                <a:gd name="connsiteY13" fmla="*/ 548668 h 1149721"/>
                <a:gd name="connsiteX14" fmla="*/ 940912 w 940912"/>
                <a:gd name="connsiteY14" fmla="*/ 783812 h 1149721"/>
                <a:gd name="connsiteX15" fmla="*/ 940912 w 940912"/>
                <a:gd name="connsiteY15" fmla="*/ 940574 h 1149721"/>
                <a:gd name="connsiteX16" fmla="*/ 465230 w 940912"/>
                <a:gd name="connsiteY16" fmla="*/ 939144 h 114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0912" h="1149721">
                  <a:moveTo>
                    <a:pt x="423004" y="940574"/>
                  </a:moveTo>
                  <a:lnTo>
                    <a:pt x="497043" y="1149721"/>
                  </a:lnTo>
                  <a:lnTo>
                    <a:pt x="156819" y="940574"/>
                  </a:lnTo>
                  <a:lnTo>
                    <a:pt x="0" y="940574"/>
                  </a:lnTo>
                  <a:lnTo>
                    <a:pt x="0" y="783812"/>
                  </a:lnTo>
                  <a:lnTo>
                    <a:pt x="0" y="548668"/>
                  </a:lnTo>
                  <a:lnTo>
                    <a:pt x="0" y="548668"/>
                  </a:lnTo>
                  <a:lnTo>
                    <a:pt x="0" y="0"/>
                  </a:lnTo>
                  <a:lnTo>
                    <a:pt x="156819" y="0"/>
                  </a:lnTo>
                  <a:lnTo>
                    <a:pt x="156819" y="0"/>
                  </a:lnTo>
                  <a:lnTo>
                    <a:pt x="392047" y="0"/>
                  </a:lnTo>
                  <a:lnTo>
                    <a:pt x="940912" y="0"/>
                  </a:lnTo>
                  <a:lnTo>
                    <a:pt x="940912" y="548668"/>
                  </a:lnTo>
                  <a:lnTo>
                    <a:pt x="940912" y="548668"/>
                  </a:lnTo>
                  <a:lnTo>
                    <a:pt x="940912" y="783812"/>
                  </a:lnTo>
                  <a:lnTo>
                    <a:pt x="940912" y="940574"/>
                  </a:lnTo>
                  <a:lnTo>
                    <a:pt x="465230" y="939144"/>
                  </a:lnTo>
                </a:path>
              </a:pathLst>
            </a:custGeom>
            <a:noFill/>
            <a:ln w="15875" cap="rnd">
              <a:solidFill>
                <a:srgbClr val="24202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51" name="図 50">
              <a:extLst>
                <a:ext uri="{FF2B5EF4-FFF2-40B4-BE49-F238E27FC236}">
                  <a16:creationId xmlns:a16="http://schemas.microsoft.com/office/drawing/2014/main" id="{88486170-6785-5F1D-8F0A-BFE6A33964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5118" y="4076037"/>
              <a:ext cx="1070702" cy="1070703"/>
            </a:xfrm>
            <a:prstGeom prst="rect">
              <a:avLst/>
            </a:prstGeom>
          </p:spPr>
        </p:pic>
        <p:sp>
          <p:nvSpPr>
            <p:cNvPr id="74" name="吹き出し: 四角形 63">
              <a:extLst>
                <a:ext uri="{FF2B5EF4-FFF2-40B4-BE49-F238E27FC236}">
                  <a16:creationId xmlns:a16="http://schemas.microsoft.com/office/drawing/2014/main" id="{E7F01802-43BF-1EC3-EAAA-FA4B616E9E8C}"/>
                </a:ext>
              </a:extLst>
            </p:cNvPr>
            <p:cNvSpPr/>
            <p:nvPr/>
          </p:nvSpPr>
          <p:spPr>
            <a:xfrm flipV="1">
              <a:off x="2016841" y="5610114"/>
              <a:ext cx="856076" cy="812005"/>
            </a:xfrm>
            <a:custGeom>
              <a:avLst/>
              <a:gdLst>
                <a:gd name="connsiteX0" fmla="*/ 0 w 940912"/>
                <a:gd name="connsiteY0" fmla="*/ 0 h 940574"/>
                <a:gd name="connsiteX1" fmla="*/ 156819 w 940912"/>
                <a:gd name="connsiteY1" fmla="*/ 0 h 940574"/>
                <a:gd name="connsiteX2" fmla="*/ 156819 w 940912"/>
                <a:gd name="connsiteY2" fmla="*/ 0 h 940574"/>
                <a:gd name="connsiteX3" fmla="*/ 392047 w 940912"/>
                <a:gd name="connsiteY3" fmla="*/ 0 h 940574"/>
                <a:gd name="connsiteX4" fmla="*/ 940912 w 940912"/>
                <a:gd name="connsiteY4" fmla="*/ 0 h 940574"/>
                <a:gd name="connsiteX5" fmla="*/ 940912 w 940912"/>
                <a:gd name="connsiteY5" fmla="*/ 548668 h 940574"/>
                <a:gd name="connsiteX6" fmla="*/ 940912 w 940912"/>
                <a:gd name="connsiteY6" fmla="*/ 548668 h 940574"/>
                <a:gd name="connsiteX7" fmla="*/ 940912 w 940912"/>
                <a:gd name="connsiteY7" fmla="*/ 783812 h 940574"/>
                <a:gd name="connsiteX8" fmla="*/ 940912 w 940912"/>
                <a:gd name="connsiteY8" fmla="*/ 940574 h 940574"/>
                <a:gd name="connsiteX9" fmla="*/ 392047 w 940912"/>
                <a:gd name="connsiteY9" fmla="*/ 940574 h 940574"/>
                <a:gd name="connsiteX10" fmla="*/ 417144 w 940912"/>
                <a:gd name="connsiteY10" fmla="*/ 1220743 h 940574"/>
                <a:gd name="connsiteX11" fmla="*/ 156819 w 940912"/>
                <a:gd name="connsiteY11" fmla="*/ 940574 h 940574"/>
                <a:gd name="connsiteX12" fmla="*/ 0 w 940912"/>
                <a:gd name="connsiteY12" fmla="*/ 940574 h 940574"/>
                <a:gd name="connsiteX13" fmla="*/ 0 w 940912"/>
                <a:gd name="connsiteY13" fmla="*/ 783812 h 940574"/>
                <a:gd name="connsiteX14" fmla="*/ 0 w 940912"/>
                <a:gd name="connsiteY14" fmla="*/ 548668 h 940574"/>
                <a:gd name="connsiteX15" fmla="*/ 0 w 940912"/>
                <a:gd name="connsiteY15" fmla="*/ 548668 h 940574"/>
                <a:gd name="connsiteX16" fmla="*/ 0 w 940912"/>
                <a:gd name="connsiteY16" fmla="*/ 0 h 940574"/>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392047 w 940912"/>
                <a:gd name="connsiteY9" fmla="*/ 940574 h 1220743"/>
                <a:gd name="connsiteX10" fmla="*/ 417144 w 940912"/>
                <a:gd name="connsiteY10" fmla="*/ 1220743 h 1220743"/>
                <a:gd name="connsiteX11" fmla="*/ 156819 w 940912"/>
                <a:gd name="connsiteY11" fmla="*/ 940574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23004 w 940912"/>
                <a:gd name="connsiteY9" fmla="*/ 940574 h 1220743"/>
                <a:gd name="connsiteX10" fmla="*/ 417144 w 940912"/>
                <a:gd name="connsiteY10" fmla="*/ 1220743 h 1220743"/>
                <a:gd name="connsiteX11" fmla="*/ 156819 w 940912"/>
                <a:gd name="connsiteY11" fmla="*/ 940574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23004 w 940912"/>
                <a:gd name="connsiteY9" fmla="*/ 940574 h 1220743"/>
                <a:gd name="connsiteX10" fmla="*/ 417144 w 940912"/>
                <a:gd name="connsiteY10" fmla="*/ 1220743 h 1220743"/>
                <a:gd name="connsiteX11" fmla="*/ 226581 w 940912"/>
                <a:gd name="connsiteY11" fmla="*/ 889467 h 1220743"/>
                <a:gd name="connsiteX12" fmla="*/ 0 w 940912"/>
                <a:gd name="connsiteY12" fmla="*/ 940574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23004 w 940912"/>
                <a:gd name="connsiteY9" fmla="*/ 940574 h 1220743"/>
                <a:gd name="connsiteX10" fmla="*/ 417144 w 940912"/>
                <a:gd name="connsiteY10" fmla="*/ 1220743 h 1220743"/>
                <a:gd name="connsiteX11" fmla="*/ 226581 w 940912"/>
                <a:gd name="connsiteY11" fmla="*/ 889467 h 1220743"/>
                <a:gd name="connsiteX12" fmla="*/ 0 w 940912"/>
                <a:gd name="connsiteY12" fmla="*/ 898759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40912 w 940912"/>
                <a:gd name="connsiteY8" fmla="*/ 940574 h 1220743"/>
                <a:gd name="connsiteX9" fmla="*/ 461956 w 940912"/>
                <a:gd name="connsiteY9" fmla="*/ 889467 h 1220743"/>
                <a:gd name="connsiteX10" fmla="*/ 417144 w 940912"/>
                <a:gd name="connsiteY10" fmla="*/ 1220743 h 1220743"/>
                <a:gd name="connsiteX11" fmla="*/ 226581 w 940912"/>
                <a:gd name="connsiteY11" fmla="*/ 889467 h 1220743"/>
                <a:gd name="connsiteX12" fmla="*/ 0 w 940912"/>
                <a:gd name="connsiteY12" fmla="*/ 898759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220743"/>
                <a:gd name="connsiteX1" fmla="*/ 156819 w 940912"/>
                <a:gd name="connsiteY1" fmla="*/ 0 h 1220743"/>
                <a:gd name="connsiteX2" fmla="*/ 156819 w 940912"/>
                <a:gd name="connsiteY2" fmla="*/ 0 h 1220743"/>
                <a:gd name="connsiteX3" fmla="*/ 392047 w 940912"/>
                <a:gd name="connsiteY3" fmla="*/ 0 h 1220743"/>
                <a:gd name="connsiteX4" fmla="*/ 940912 w 940912"/>
                <a:gd name="connsiteY4" fmla="*/ 0 h 1220743"/>
                <a:gd name="connsiteX5" fmla="*/ 940912 w 940912"/>
                <a:gd name="connsiteY5" fmla="*/ 548668 h 1220743"/>
                <a:gd name="connsiteX6" fmla="*/ 940912 w 940912"/>
                <a:gd name="connsiteY6" fmla="*/ 548668 h 1220743"/>
                <a:gd name="connsiteX7" fmla="*/ 940912 w 940912"/>
                <a:gd name="connsiteY7" fmla="*/ 783812 h 1220743"/>
                <a:gd name="connsiteX8" fmla="*/ 933830 w 940912"/>
                <a:gd name="connsiteY8" fmla="*/ 889467 h 1220743"/>
                <a:gd name="connsiteX9" fmla="*/ 461956 w 940912"/>
                <a:gd name="connsiteY9" fmla="*/ 889467 h 1220743"/>
                <a:gd name="connsiteX10" fmla="*/ 417144 w 940912"/>
                <a:gd name="connsiteY10" fmla="*/ 1220743 h 1220743"/>
                <a:gd name="connsiteX11" fmla="*/ 226581 w 940912"/>
                <a:gd name="connsiteY11" fmla="*/ 889467 h 1220743"/>
                <a:gd name="connsiteX12" fmla="*/ 0 w 940912"/>
                <a:gd name="connsiteY12" fmla="*/ 898759 h 1220743"/>
                <a:gd name="connsiteX13" fmla="*/ 0 w 940912"/>
                <a:gd name="connsiteY13" fmla="*/ 783812 h 1220743"/>
                <a:gd name="connsiteX14" fmla="*/ 0 w 940912"/>
                <a:gd name="connsiteY14" fmla="*/ 548668 h 1220743"/>
                <a:gd name="connsiteX15" fmla="*/ 0 w 940912"/>
                <a:gd name="connsiteY15" fmla="*/ 548668 h 1220743"/>
                <a:gd name="connsiteX16" fmla="*/ 0 w 940912"/>
                <a:gd name="connsiteY16" fmla="*/ 0 h 1220743"/>
                <a:gd name="connsiteX0" fmla="*/ 0 w 940912"/>
                <a:gd name="connsiteY0" fmla="*/ 0 h 1188221"/>
                <a:gd name="connsiteX1" fmla="*/ 156819 w 940912"/>
                <a:gd name="connsiteY1" fmla="*/ 0 h 1188221"/>
                <a:gd name="connsiteX2" fmla="*/ 156819 w 940912"/>
                <a:gd name="connsiteY2" fmla="*/ 0 h 1188221"/>
                <a:gd name="connsiteX3" fmla="*/ 392047 w 940912"/>
                <a:gd name="connsiteY3" fmla="*/ 0 h 1188221"/>
                <a:gd name="connsiteX4" fmla="*/ 940912 w 940912"/>
                <a:gd name="connsiteY4" fmla="*/ 0 h 1188221"/>
                <a:gd name="connsiteX5" fmla="*/ 940912 w 940912"/>
                <a:gd name="connsiteY5" fmla="*/ 548668 h 1188221"/>
                <a:gd name="connsiteX6" fmla="*/ 940912 w 940912"/>
                <a:gd name="connsiteY6" fmla="*/ 548668 h 1188221"/>
                <a:gd name="connsiteX7" fmla="*/ 940912 w 940912"/>
                <a:gd name="connsiteY7" fmla="*/ 783812 h 1188221"/>
                <a:gd name="connsiteX8" fmla="*/ 933830 w 940912"/>
                <a:gd name="connsiteY8" fmla="*/ 889467 h 1188221"/>
                <a:gd name="connsiteX9" fmla="*/ 461956 w 940912"/>
                <a:gd name="connsiteY9" fmla="*/ 889467 h 1188221"/>
                <a:gd name="connsiteX10" fmla="*/ 534001 w 940912"/>
                <a:gd name="connsiteY10" fmla="*/ 1188221 h 1188221"/>
                <a:gd name="connsiteX11" fmla="*/ 226581 w 940912"/>
                <a:gd name="connsiteY11" fmla="*/ 889467 h 1188221"/>
                <a:gd name="connsiteX12" fmla="*/ 0 w 940912"/>
                <a:gd name="connsiteY12" fmla="*/ 898759 h 1188221"/>
                <a:gd name="connsiteX13" fmla="*/ 0 w 940912"/>
                <a:gd name="connsiteY13" fmla="*/ 783812 h 1188221"/>
                <a:gd name="connsiteX14" fmla="*/ 0 w 940912"/>
                <a:gd name="connsiteY14" fmla="*/ 548668 h 1188221"/>
                <a:gd name="connsiteX15" fmla="*/ 0 w 940912"/>
                <a:gd name="connsiteY15" fmla="*/ 548668 h 1188221"/>
                <a:gd name="connsiteX16" fmla="*/ 0 w 940912"/>
                <a:gd name="connsiteY16" fmla="*/ 0 h 1188221"/>
                <a:gd name="connsiteX0" fmla="*/ 0 w 940912"/>
                <a:gd name="connsiteY0" fmla="*/ 0 h 1188221"/>
                <a:gd name="connsiteX1" fmla="*/ 156819 w 940912"/>
                <a:gd name="connsiteY1" fmla="*/ 0 h 1188221"/>
                <a:gd name="connsiteX2" fmla="*/ 156819 w 940912"/>
                <a:gd name="connsiteY2" fmla="*/ 0 h 1188221"/>
                <a:gd name="connsiteX3" fmla="*/ 392047 w 940912"/>
                <a:gd name="connsiteY3" fmla="*/ 0 h 1188221"/>
                <a:gd name="connsiteX4" fmla="*/ 940912 w 940912"/>
                <a:gd name="connsiteY4" fmla="*/ 0 h 1188221"/>
                <a:gd name="connsiteX5" fmla="*/ 940912 w 940912"/>
                <a:gd name="connsiteY5" fmla="*/ 548668 h 1188221"/>
                <a:gd name="connsiteX6" fmla="*/ 940912 w 940912"/>
                <a:gd name="connsiteY6" fmla="*/ 548668 h 1188221"/>
                <a:gd name="connsiteX7" fmla="*/ 940912 w 940912"/>
                <a:gd name="connsiteY7" fmla="*/ 783812 h 1188221"/>
                <a:gd name="connsiteX8" fmla="*/ 933830 w 940912"/>
                <a:gd name="connsiteY8" fmla="*/ 889467 h 1188221"/>
                <a:gd name="connsiteX9" fmla="*/ 461956 w 940912"/>
                <a:gd name="connsiteY9" fmla="*/ 889467 h 1188221"/>
                <a:gd name="connsiteX10" fmla="*/ 534001 w 940912"/>
                <a:gd name="connsiteY10" fmla="*/ 1188221 h 1188221"/>
                <a:gd name="connsiteX11" fmla="*/ 286781 w 940912"/>
                <a:gd name="connsiteY11" fmla="*/ 889467 h 1188221"/>
                <a:gd name="connsiteX12" fmla="*/ 0 w 940912"/>
                <a:gd name="connsiteY12" fmla="*/ 898759 h 1188221"/>
                <a:gd name="connsiteX13" fmla="*/ 0 w 940912"/>
                <a:gd name="connsiteY13" fmla="*/ 783812 h 1188221"/>
                <a:gd name="connsiteX14" fmla="*/ 0 w 940912"/>
                <a:gd name="connsiteY14" fmla="*/ 548668 h 1188221"/>
                <a:gd name="connsiteX15" fmla="*/ 0 w 940912"/>
                <a:gd name="connsiteY15" fmla="*/ 548668 h 1188221"/>
                <a:gd name="connsiteX16" fmla="*/ 0 w 940912"/>
                <a:gd name="connsiteY16" fmla="*/ 0 h 1188221"/>
                <a:gd name="connsiteX0" fmla="*/ 286781 w 940912"/>
                <a:gd name="connsiteY0" fmla="*/ 889467 h 1188221"/>
                <a:gd name="connsiteX1" fmla="*/ 0 w 940912"/>
                <a:gd name="connsiteY1" fmla="*/ 898759 h 1188221"/>
                <a:gd name="connsiteX2" fmla="*/ 0 w 940912"/>
                <a:gd name="connsiteY2" fmla="*/ 783812 h 1188221"/>
                <a:gd name="connsiteX3" fmla="*/ 0 w 940912"/>
                <a:gd name="connsiteY3" fmla="*/ 548668 h 1188221"/>
                <a:gd name="connsiteX4" fmla="*/ 0 w 940912"/>
                <a:gd name="connsiteY4" fmla="*/ 548668 h 1188221"/>
                <a:gd name="connsiteX5" fmla="*/ 0 w 940912"/>
                <a:gd name="connsiteY5" fmla="*/ 0 h 1188221"/>
                <a:gd name="connsiteX6" fmla="*/ 156819 w 940912"/>
                <a:gd name="connsiteY6" fmla="*/ 0 h 1188221"/>
                <a:gd name="connsiteX7" fmla="*/ 156819 w 940912"/>
                <a:gd name="connsiteY7" fmla="*/ 0 h 1188221"/>
                <a:gd name="connsiteX8" fmla="*/ 392047 w 940912"/>
                <a:gd name="connsiteY8" fmla="*/ 0 h 1188221"/>
                <a:gd name="connsiteX9" fmla="*/ 940912 w 940912"/>
                <a:gd name="connsiteY9" fmla="*/ 0 h 1188221"/>
                <a:gd name="connsiteX10" fmla="*/ 940912 w 940912"/>
                <a:gd name="connsiteY10" fmla="*/ 548668 h 1188221"/>
                <a:gd name="connsiteX11" fmla="*/ 940912 w 940912"/>
                <a:gd name="connsiteY11" fmla="*/ 548668 h 1188221"/>
                <a:gd name="connsiteX12" fmla="*/ 940912 w 940912"/>
                <a:gd name="connsiteY12" fmla="*/ 783812 h 1188221"/>
                <a:gd name="connsiteX13" fmla="*/ 933830 w 940912"/>
                <a:gd name="connsiteY13" fmla="*/ 889467 h 1188221"/>
                <a:gd name="connsiteX14" fmla="*/ 461956 w 940912"/>
                <a:gd name="connsiteY14" fmla="*/ 889467 h 1188221"/>
                <a:gd name="connsiteX15" fmla="*/ 534001 w 940912"/>
                <a:gd name="connsiteY15" fmla="*/ 1188221 h 1188221"/>
                <a:gd name="connsiteX16" fmla="*/ 388765 w 940912"/>
                <a:gd name="connsiteY16" fmla="*/ 1023273 h 1188221"/>
                <a:gd name="connsiteX0" fmla="*/ 286781 w 940912"/>
                <a:gd name="connsiteY0" fmla="*/ 889467 h 1188221"/>
                <a:gd name="connsiteX1" fmla="*/ 0 w 940912"/>
                <a:gd name="connsiteY1" fmla="*/ 898759 h 1188221"/>
                <a:gd name="connsiteX2" fmla="*/ 0 w 940912"/>
                <a:gd name="connsiteY2" fmla="*/ 783812 h 1188221"/>
                <a:gd name="connsiteX3" fmla="*/ 0 w 940912"/>
                <a:gd name="connsiteY3" fmla="*/ 548668 h 1188221"/>
                <a:gd name="connsiteX4" fmla="*/ 0 w 940912"/>
                <a:gd name="connsiteY4" fmla="*/ 548668 h 1188221"/>
                <a:gd name="connsiteX5" fmla="*/ 0 w 940912"/>
                <a:gd name="connsiteY5" fmla="*/ 0 h 1188221"/>
                <a:gd name="connsiteX6" fmla="*/ 156819 w 940912"/>
                <a:gd name="connsiteY6" fmla="*/ 0 h 1188221"/>
                <a:gd name="connsiteX7" fmla="*/ 156819 w 940912"/>
                <a:gd name="connsiteY7" fmla="*/ 0 h 1188221"/>
                <a:gd name="connsiteX8" fmla="*/ 392047 w 940912"/>
                <a:gd name="connsiteY8" fmla="*/ 0 h 1188221"/>
                <a:gd name="connsiteX9" fmla="*/ 940912 w 940912"/>
                <a:gd name="connsiteY9" fmla="*/ 0 h 1188221"/>
                <a:gd name="connsiteX10" fmla="*/ 940912 w 940912"/>
                <a:gd name="connsiteY10" fmla="*/ 548668 h 1188221"/>
                <a:gd name="connsiteX11" fmla="*/ 940912 w 940912"/>
                <a:gd name="connsiteY11" fmla="*/ 548668 h 1188221"/>
                <a:gd name="connsiteX12" fmla="*/ 940912 w 940912"/>
                <a:gd name="connsiteY12" fmla="*/ 783812 h 1188221"/>
                <a:gd name="connsiteX13" fmla="*/ 933830 w 940912"/>
                <a:gd name="connsiteY13" fmla="*/ 889467 h 1188221"/>
                <a:gd name="connsiteX14" fmla="*/ 461956 w 940912"/>
                <a:gd name="connsiteY14" fmla="*/ 889467 h 1188221"/>
                <a:gd name="connsiteX15" fmla="*/ 534001 w 940912"/>
                <a:gd name="connsiteY15" fmla="*/ 1188221 h 1188221"/>
                <a:gd name="connsiteX16" fmla="*/ 342730 w 940912"/>
                <a:gd name="connsiteY16" fmla="*/ 916414 h 118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0912" h="1188221">
                  <a:moveTo>
                    <a:pt x="286781" y="889467"/>
                  </a:moveTo>
                  <a:lnTo>
                    <a:pt x="0" y="898759"/>
                  </a:lnTo>
                  <a:lnTo>
                    <a:pt x="0" y="783812"/>
                  </a:lnTo>
                  <a:lnTo>
                    <a:pt x="0" y="548668"/>
                  </a:lnTo>
                  <a:lnTo>
                    <a:pt x="0" y="548668"/>
                  </a:lnTo>
                  <a:lnTo>
                    <a:pt x="0" y="0"/>
                  </a:lnTo>
                  <a:lnTo>
                    <a:pt x="156819" y="0"/>
                  </a:lnTo>
                  <a:lnTo>
                    <a:pt x="156819" y="0"/>
                  </a:lnTo>
                  <a:lnTo>
                    <a:pt x="392047" y="0"/>
                  </a:lnTo>
                  <a:lnTo>
                    <a:pt x="940912" y="0"/>
                  </a:lnTo>
                  <a:lnTo>
                    <a:pt x="940912" y="548668"/>
                  </a:lnTo>
                  <a:lnTo>
                    <a:pt x="940912" y="548668"/>
                  </a:lnTo>
                  <a:lnTo>
                    <a:pt x="940912" y="783812"/>
                  </a:lnTo>
                  <a:lnTo>
                    <a:pt x="933830" y="889467"/>
                  </a:lnTo>
                  <a:lnTo>
                    <a:pt x="461956" y="889467"/>
                  </a:lnTo>
                  <a:lnTo>
                    <a:pt x="534001" y="1188221"/>
                  </a:lnTo>
                  <a:cubicBezTo>
                    <a:pt x="451594" y="1088636"/>
                    <a:pt x="342730" y="916414"/>
                    <a:pt x="342730" y="916414"/>
                  </a:cubicBezTo>
                </a:path>
              </a:pathLst>
            </a:custGeom>
            <a:solidFill>
              <a:schemeClr val="bg1"/>
            </a:solidFill>
            <a:ln w="15875">
              <a:solidFill>
                <a:srgbClr val="242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81" name="図 80">
              <a:extLst>
                <a:ext uri="{FF2B5EF4-FFF2-40B4-BE49-F238E27FC236}">
                  <a16:creationId xmlns:a16="http://schemas.microsoft.com/office/drawing/2014/main" id="{164A75D0-991A-1180-D2F5-4A7A753022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01943" y="5720819"/>
              <a:ext cx="860549" cy="812008"/>
            </a:xfrm>
            <a:prstGeom prst="rect">
              <a:avLst/>
            </a:prstGeom>
          </p:spPr>
        </p:pic>
      </p:grpSp>
      <p:pic>
        <p:nvPicPr>
          <p:cNvPr id="73" name="図 72">
            <a:extLst>
              <a:ext uri="{FF2B5EF4-FFF2-40B4-BE49-F238E27FC236}">
                <a16:creationId xmlns:a16="http://schemas.microsoft.com/office/drawing/2014/main" id="{82CA7649-B702-AEED-F6AD-3B45E6F1245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1071415" y="4368424"/>
            <a:ext cx="193549" cy="193549"/>
          </a:xfrm>
          <a:prstGeom prst="rect">
            <a:avLst/>
          </a:prstGeom>
        </p:spPr>
      </p:pic>
      <p:sp>
        <p:nvSpPr>
          <p:cNvPr id="86" name="吹き出し: 角を丸めた四角形 85">
            <a:extLst>
              <a:ext uri="{FF2B5EF4-FFF2-40B4-BE49-F238E27FC236}">
                <a16:creationId xmlns:a16="http://schemas.microsoft.com/office/drawing/2014/main" id="{193F652E-D859-32F0-DBB8-C1684697B641}"/>
              </a:ext>
            </a:extLst>
          </p:cNvPr>
          <p:cNvSpPr/>
          <p:nvPr/>
        </p:nvSpPr>
        <p:spPr>
          <a:xfrm>
            <a:off x="2411851" y="3185006"/>
            <a:ext cx="1866049" cy="704052"/>
          </a:xfrm>
          <a:prstGeom prst="wedgeRoundRectCallout">
            <a:avLst>
              <a:gd name="adj1" fmla="val -22454"/>
              <a:gd name="adj2" fmla="val 49099"/>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venir Next LT Pro"/>
                <a:ea typeface="Yu Gothic UI"/>
                <a:cs typeface="+mn-cs"/>
              </a:rPr>
              <a:t>図面データを多く扱う申請や</a:t>
            </a:r>
            <a:endParaRPr kumimoji="1" lang="en-US" altLang="ja-JP" sz="1000" b="0" i="0" u="none" strike="noStrike" kern="1200" cap="none" spc="0" normalizeH="0" baseline="0" noProof="0" dirty="0">
              <a:ln>
                <a:noFill/>
              </a:ln>
              <a:solidFill>
                <a:prstClr val="black"/>
              </a:solidFill>
              <a:effectLst/>
              <a:uLnTx/>
              <a:uFillTx/>
              <a:latin typeface="Avenir Next LT Pro"/>
              <a:ea typeface="Yu Gothic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venir Next LT Pro"/>
                <a:ea typeface="Yu Gothic UI"/>
                <a:cs typeface="+mn-cs"/>
              </a:rPr>
              <a:t>検査など業務の申請・届出を</a:t>
            </a:r>
            <a:endParaRPr kumimoji="1" lang="en-US" altLang="ja-JP" sz="1000" b="0" i="0" u="none" strike="noStrike" kern="1200" cap="none" spc="0" normalizeH="0" baseline="0" noProof="0" dirty="0">
              <a:ln>
                <a:noFill/>
              </a:ln>
              <a:solidFill>
                <a:prstClr val="black"/>
              </a:solidFill>
              <a:effectLst/>
              <a:uLnTx/>
              <a:uFillTx/>
              <a:latin typeface="Avenir Next LT Pro"/>
              <a:ea typeface="Yu Gothic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Avenir Next LT Pro"/>
                <a:ea typeface="Yu Gothic UI"/>
                <a:cs typeface="+mn-cs"/>
              </a:rPr>
              <a:t>オンラインで完結</a:t>
            </a:r>
          </a:p>
        </p:txBody>
      </p:sp>
      <p:pic>
        <p:nvPicPr>
          <p:cNvPr id="89" name="図 88">
            <a:extLst>
              <a:ext uri="{FF2B5EF4-FFF2-40B4-BE49-F238E27FC236}">
                <a16:creationId xmlns:a16="http://schemas.microsoft.com/office/drawing/2014/main" id="{16B6BBF4-B9AB-7566-2EEA-1A915782492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52423" y="5533904"/>
            <a:ext cx="832721" cy="832721"/>
          </a:xfrm>
          <a:prstGeom prst="rect">
            <a:avLst/>
          </a:prstGeom>
        </p:spPr>
      </p:pic>
      <p:pic>
        <p:nvPicPr>
          <p:cNvPr id="93" name="図 92">
            <a:extLst>
              <a:ext uri="{FF2B5EF4-FFF2-40B4-BE49-F238E27FC236}">
                <a16:creationId xmlns:a16="http://schemas.microsoft.com/office/drawing/2014/main" id="{1B19625C-916B-D102-D666-97AFB07A9F2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0397" y="5142690"/>
            <a:ext cx="1352550" cy="1352550"/>
          </a:xfrm>
          <a:prstGeom prst="rect">
            <a:avLst/>
          </a:prstGeom>
        </p:spPr>
      </p:pic>
      <p:graphicFrame>
        <p:nvGraphicFramePr>
          <p:cNvPr id="97" name="Table 4">
            <a:extLst>
              <a:ext uri="{FF2B5EF4-FFF2-40B4-BE49-F238E27FC236}">
                <a16:creationId xmlns:a16="http://schemas.microsoft.com/office/drawing/2014/main" id="{68DF2A3E-A163-ADC2-695D-72C0F01904D8}"/>
              </a:ext>
            </a:extLst>
          </p:cNvPr>
          <p:cNvGraphicFramePr>
            <a:graphicFrameLocks noGrp="1"/>
          </p:cNvGraphicFramePr>
          <p:nvPr>
            <p:extLst>
              <p:ext uri="{D42A27DB-BD31-4B8C-83A1-F6EECF244321}">
                <p14:modId xmlns:p14="http://schemas.microsoft.com/office/powerpoint/2010/main" val="419023268"/>
              </p:ext>
            </p:extLst>
          </p:nvPr>
        </p:nvGraphicFramePr>
        <p:xfrm>
          <a:off x="6039332" y="2514566"/>
          <a:ext cx="3348633" cy="1432312"/>
        </p:xfrm>
        <a:graphic>
          <a:graphicData uri="http://schemas.openxmlformats.org/drawingml/2006/table">
            <a:tbl>
              <a:tblPr firstRow="1" bandRow="1">
                <a:tableStyleId>{5C22544A-7EE6-4342-B048-85BDC9FD1C3A}</a:tableStyleId>
              </a:tblPr>
              <a:tblGrid>
                <a:gridCol w="1006336">
                  <a:extLst>
                    <a:ext uri="{9D8B030D-6E8A-4147-A177-3AD203B41FA5}">
                      <a16:colId xmlns:a16="http://schemas.microsoft.com/office/drawing/2014/main" val="3689004822"/>
                    </a:ext>
                  </a:extLst>
                </a:gridCol>
                <a:gridCol w="2342297">
                  <a:extLst>
                    <a:ext uri="{9D8B030D-6E8A-4147-A177-3AD203B41FA5}">
                      <a16:colId xmlns:a16="http://schemas.microsoft.com/office/drawing/2014/main" val="3110117265"/>
                    </a:ext>
                  </a:extLst>
                </a:gridCol>
              </a:tblGrid>
              <a:tr h="345484">
                <a:tc>
                  <a:txBody>
                    <a:bodyPr/>
                    <a:lstStyle/>
                    <a:p>
                      <a:pPr lvl="0">
                        <a:buNone/>
                      </a:pPr>
                      <a:r>
                        <a:rPr lang="en-US" sz="900" b="0">
                          <a:solidFill>
                            <a:schemeClr val="bg1"/>
                          </a:solidFill>
                          <a:latin typeface="Yu Gothic UI"/>
                        </a:rPr>
                        <a:t>2023</a:t>
                      </a:r>
                      <a:r>
                        <a:rPr lang="ja-JP" altLang="en-US" sz="900" b="0">
                          <a:solidFill>
                            <a:schemeClr val="bg1"/>
                          </a:solidFill>
                          <a:latin typeface="Yu Gothic UI"/>
                        </a:rPr>
                        <a:t>年度現在</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r>
                        <a:rPr lang="en-US" sz="900" b="0">
                          <a:solidFill>
                            <a:schemeClr val="tx1"/>
                          </a:solidFill>
                          <a:latin typeface="Yu Gothic UI"/>
                        </a:rPr>
                        <a:t>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395860">
                <a:tc>
                  <a:txBody>
                    <a:bodyPr/>
                    <a:lstStyle/>
                    <a:p>
                      <a:pPr lvl="0">
                        <a:buNone/>
                      </a:pPr>
                      <a:r>
                        <a:rPr lang="en-US" sz="900" b="0">
                          <a:solidFill>
                            <a:schemeClr val="bg1"/>
                          </a:solidFill>
                          <a:latin typeface="Yu Gothic UI"/>
                        </a:rPr>
                        <a:t>2024</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b="0" i="0" u="none" strike="noStrike" noProof="0">
                          <a:solidFill>
                            <a:schemeClr val="tx1"/>
                          </a:solidFill>
                          <a:latin typeface="Yu Gothic UI"/>
                        </a:rPr>
                        <a:t>図面を含む申請のデジタル化運用開始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345484">
                <a:tc>
                  <a:txBody>
                    <a:bodyPr/>
                    <a:lstStyle/>
                    <a:p>
                      <a:pPr lvl="0">
                        <a:buNone/>
                      </a:pPr>
                      <a:r>
                        <a:rPr lang="en-US" sz="900" b="0">
                          <a:solidFill>
                            <a:schemeClr val="bg1"/>
                          </a:solidFill>
                          <a:latin typeface="Yu Gothic UI"/>
                        </a:rPr>
                        <a:t>2025</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en-US" altLang="ja-JP" sz="900" b="0" i="0" u="none" strike="noStrike" noProof="0">
                          <a:solidFill>
                            <a:schemeClr val="tx1"/>
                          </a:solidFill>
                          <a:latin typeface="Yu Gothic UI"/>
                          <a:ea typeface="+mn-ea"/>
                        </a:rPr>
                        <a:t>24</a:t>
                      </a:r>
                      <a:r>
                        <a:rPr lang="ja-JP" altLang="en-US" sz="900" b="0" i="0" u="none" strike="noStrike" noProof="0">
                          <a:solidFill>
                            <a:schemeClr val="tx1"/>
                          </a:solidFill>
                          <a:latin typeface="Yu Gothic UI"/>
                          <a:ea typeface="+mn-ea"/>
                        </a:rPr>
                        <a:t>年度の状況を設定</a:t>
                      </a:r>
                      <a:endParaRPr lang="en-US" altLang="ja-JP" sz="9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345484">
                <a:tc>
                  <a:txBody>
                    <a:bodyPr/>
                    <a:lstStyle/>
                    <a:p>
                      <a:pPr lvl="0">
                        <a:buNone/>
                      </a:pPr>
                      <a:r>
                        <a:rPr lang="en-US" sz="900" b="0">
                          <a:solidFill>
                            <a:schemeClr val="bg1"/>
                          </a:solidFill>
                          <a:latin typeface="Yu Gothic UI"/>
                        </a:rPr>
                        <a:t>2026</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lvl="0" algn="l">
                        <a:buNone/>
                      </a:pPr>
                      <a:r>
                        <a:rPr lang="en-US" altLang="ja-JP" sz="900" b="0" i="0" u="none" strike="noStrike" noProof="0" dirty="0">
                          <a:solidFill>
                            <a:srgbClr val="000000"/>
                          </a:solidFill>
                          <a:latin typeface="Yu Gothic UI"/>
                          <a:ea typeface="+mn-ea"/>
                        </a:rPr>
                        <a:t>25</a:t>
                      </a:r>
                      <a:r>
                        <a:rPr lang="ja-JP" altLang="en-US" sz="900" b="0" i="0" u="none" strike="noStrike" noProof="0" dirty="0">
                          <a:solidFill>
                            <a:srgbClr val="000000"/>
                          </a:solidFill>
                          <a:latin typeface="Yu Gothic UI"/>
                          <a:ea typeface="+mn-ea"/>
                        </a:rPr>
                        <a:t>年度までの状況を踏まえて設定</a:t>
                      </a:r>
                      <a:endParaRPr lang="en-US" altLang="ja-JP"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98" name="表 97">
            <a:extLst>
              <a:ext uri="{FF2B5EF4-FFF2-40B4-BE49-F238E27FC236}">
                <a16:creationId xmlns:a16="http://schemas.microsoft.com/office/drawing/2014/main" id="{DC93D6B1-830D-ED24-F687-8F1CFCB428C8}"/>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 name="正方形/長方形 15">
            <a:extLst>
              <a:ext uri="{FF2B5EF4-FFF2-40B4-BE49-F238E27FC236}">
                <a16:creationId xmlns:a16="http://schemas.microsoft.com/office/drawing/2014/main" id="{C837B9AE-BC18-D563-E371-39ED5A76119B}"/>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spTree>
    <p:extLst>
      <p:ext uri="{BB962C8B-B14F-4D97-AF65-F5344CB8AC3E}">
        <p14:creationId xmlns:p14="http://schemas.microsoft.com/office/powerpoint/2010/main" val="2412181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6400" y="136800"/>
            <a:ext cx="4455268"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防火・防災管理者のニーズに合った</a:t>
            </a:r>
            <a:endParaRPr kumimoji="0" lang="en-US" altLang="ja-JP"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スマートな消防行政サービスの提供</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365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599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599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599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907763"/>
            <a:ext cx="972000" cy="465257"/>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402110"/>
            <a:ext cx="972000" cy="326221"/>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4907823"/>
            <a:ext cx="1044001"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1" name="ホームベース 30">
            <a:extLst>
              <a:ext uri="{FF2B5EF4-FFF2-40B4-BE49-F238E27FC236}">
                <a16:creationId xmlns:a16="http://schemas.microsoft.com/office/drawing/2014/main" id="{561A15C5-3D9C-479B-B739-7CF6E5E211DF}"/>
              </a:ext>
            </a:extLst>
          </p:cNvPr>
          <p:cNvSpPr/>
          <p:nvPr/>
        </p:nvSpPr>
        <p:spPr>
          <a:xfrm>
            <a:off x="8256253" y="5415712"/>
            <a:ext cx="1062412" cy="31954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a:t>
            </a:r>
            <a:endPar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1"/>
            <a:ext cx="972000" cy="81489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3090760"/>
            <a:ext cx="972000" cy="112657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184422"/>
            <a:ext cx="972000" cy="768483"/>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5768846"/>
            <a:ext cx="972000" cy="457109"/>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endPar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50" name="ホームベース 30">
            <a:extLst>
              <a:ext uri="{FF2B5EF4-FFF2-40B4-BE49-F238E27FC236}">
                <a16:creationId xmlns:a16="http://schemas.microsoft.com/office/drawing/2014/main" id="{A398CE64-797F-9DDF-7D30-89F4AADADCD7}"/>
              </a:ext>
            </a:extLst>
          </p:cNvPr>
          <p:cNvSpPr/>
          <p:nvPr/>
        </p:nvSpPr>
        <p:spPr>
          <a:xfrm>
            <a:off x="6119999" y="5801854"/>
            <a:ext cx="319866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1973006464"/>
              </p:ext>
            </p:extLst>
          </p:nvPr>
        </p:nvGraphicFramePr>
        <p:xfrm>
          <a:off x="6059668" y="3371541"/>
          <a:ext cx="3216788" cy="849459"/>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4434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406002">
                <a:tc>
                  <a:txBody>
                    <a:bodyPr/>
                    <a:lstStyle/>
                    <a:p>
                      <a:pPr algn="ctr"/>
                      <a:r>
                        <a:rPr kumimoji="1" lang="ja-JP" altLang="en-US" sz="900">
                          <a:latin typeface="Yu Gothic UI" panose="020B0500000000000000" pitchFamily="50" charset="-128"/>
                          <a:ea typeface="Yu Gothic UI" panose="020B0500000000000000" pitchFamily="50" charset="-128"/>
                        </a:rPr>
                        <a:t>ー</a:t>
                      </a:r>
                      <a:endParaRPr kumimoji="1" lang="en-US" altLang="ja-JP" sz="900">
                        <a:latin typeface="Yu Gothic UI" panose="020B0500000000000000" pitchFamily="50" charset="-128"/>
                        <a:ea typeface="Yu Gothic UI" panose="020B0500000000000000" pitchFamily="50" charset="-128"/>
                      </a:endParaRPr>
                    </a:p>
                    <a:p>
                      <a:pPr algn="ctr"/>
                      <a:r>
                        <a:rPr kumimoji="1" lang="ja-JP" altLang="en-US" sz="900">
                          <a:latin typeface="Yu Gothic UI" panose="020B0500000000000000" pitchFamily="50" charset="-128"/>
                          <a:ea typeface="Yu Gothic UI" panose="020B0500000000000000" pitchFamily="50" charset="-128"/>
                        </a:rPr>
                        <a:t>（未導入）</a:t>
                      </a:r>
                      <a:endParaRPr kumimoji="1" lang="en-US" altLang="ja-JP"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80</a:t>
                      </a:r>
                      <a:r>
                        <a:rPr kumimoji="1" lang="ja-JP" altLang="en-US" sz="900">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80</a:t>
                      </a:r>
                      <a:r>
                        <a:rPr kumimoji="1" lang="ja-JP" altLang="en-US" sz="900">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Yu Gothic UI" panose="020B0500000000000000" pitchFamily="50" charset="-128"/>
                          <a:ea typeface="Yu Gothic UI" panose="020B0500000000000000" pitchFamily="50" charset="-128"/>
                        </a:rPr>
                        <a:t>80</a:t>
                      </a:r>
                      <a:r>
                        <a:rPr kumimoji="1" lang="ja-JP" altLang="en-US" sz="900" dirty="0">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46" name="正方形/長方形 22">
            <a:extLst>
              <a:ext uri="{FF2B5EF4-FFF2-40B4-BE49-F238E27FC236}">
                <a16:creationId xmlns:a16="http://schemas.microsoft.com/office/drawing/2014/main" id="{CD6943AD-D6DA-C053-E1E1-B63B887CFCA0}"/>
              </a:ext>
            </a:extLst>
          </p:cNvPr>
          <p:cNvSpPr/>
          <p:nvPr/>
        </p:nvSpPr>
        <p:spPr>
          <a:xfrm>
            <a:off x="4927183" y="4947875"/>
            <a:ext cx="88864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講習種別の　順次拡大</a:t>
            </a:r>
            <a:r>
              <a:rPr kumimoji="1" lang="en-US" altLang="ja-JP"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１</a:t>
            </a:r>
            <a:endParaRPr kumimoji="1" lang="en-US" altLang="ja-JP"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22">
            <a:extLst>
              <a:ext uri="{FF2B5EF4-FFF2-40B4-BE49-F238E27FC236}">
                <a16:creationId xmlns:a16="http://schemas.microsoft.com/office/drawing/2014/main" id="{088FAF5B-0838-B728-C173-4F941E1A8366}"/>
              </a:ext>
            </a:extLst>
          </p:cNvPr>
          <p:cNvSpPr/>
          <p:nvPr/>
        </p:nvSpPr>
        <p:spPr>
          <a:xfrm>
            <a:off x="4915157" y="5380608"/>
            <a:ext cx="88864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デジタル修了証の交付</a:t>
            </a:r>
            <a:r>
              <a:rPr kumimoji="1" lang="en-US" altLang="ja-JP"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２</a:t>
            </a:r>
            <a:endParaRPr kumimoji="1" lang="en-US" altLang="ja-JP"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1" name="正方形/長方形 22">
            <a:extLst>
              <a:ext uri="{FF2B5EF4-FFF2-40B4-BE49-F238E27FC236}">
                <a16:creationId xmlns:a16="http://schemas.microsoft.com/office/drawing/2014/main" id="{A5E9B0DE-4BC8-3CC3-A907-0E9FF6BA6A01}"/>
              </a:ext>
            </a:extLst>
          </p:cNvPr>
          <p:cNvSpPr/>
          <p:nvPr/>
        </p:nvSpPr>
        <p:spPr>
          <a:xfrm>
            <a:off x="4881838" y="5801854"/>
            <a:ext cx="100037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ユーザー獲得に</a:t>
            </a:r>
            <a:endParaRPr kumimoji="1" lang="en-US" altLang="ja-JP"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向けた周知広報</a:t>
            </a:r>
            <a:endParaRPr kumimoji="1" lang="en-US" altLang="ja-JP" sz="9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3" name="正方形/長方形 22">
            <a:extLst>
              <a:ext uri="{FF2B5EF4-FFF2-40B4-BE49-F238E27FC236}">
                <a16:creationId xmlns:a16="http://schemas.microsoft.com/office/drawing/2014/main" id="{4D7FE957-90E4-6DF1-E533-2F28C29148E2}"/>
              </a:ext>
            </a:extLst>
          </p:cNvPr>
          <p:cNvSpPr/>
          <p:nvPr/>
        </p:nvSpPr>
        <p:spPr>
          <a:xfrm>
            <a:off x="6197678" y="5017125"/>
            <a:ext cx="888641"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①甲種新規</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4" name="ホームベース 30">
            <a:extLst>
              <a:ext uri="{FF2B5EF4-FFF2-40B4-BE49-F238E27FC236}">
                <a16:creationId xmlns:a16="http://schemas.microsoft.com/office/drawing/2014/main" id="{188AFFFF-8A8C-BC09-9F31-435146A9D314}"/>
              </a:ext>
            </a:extLst>
          </p:cNvPr>
          <p:cNvSpPr/>
          <p:nvPr/>
        </p:nvSpPr>
        <p:spPr>
          <a:xfrm>
            <a:off x="7218819" y="4907823"/>
            <a:ext cx="989182"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55" name="正方形/長方形 22">
            <a:extLst>
              <a:ext uri="{FF2B5EF4-FFF2-40B4-BE49-F238E27FC236}">
                <a16:creationId xmlns:a16="http://schemas.microsoft.com/office/drawing/2014/main" id="{D1279782-3E2A-A74A-C9FD-47AA380B2964}"/>
              </a:ext>
            </a:extLst>
          </p:cNvPr>
          <p:cNvSpPr/>
          <p:nvPr/>
        </p:nvSpPr>
        <p:spPr>
          <a:xfrm>
            <a:off x="7182986" y="4942752"/>
            <a:ext cx="113297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①甲種新規　　</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a:t>
            </a:r>
            <a:r>
              <a:rPr kumimoji="0"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防火・防災新規</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ホームベース 30">
            <a:extLst>
              <a:ext uri="{FF2B5EF4-FFF2-40B4-BE49-F238E27FC236}">
                <a16:creationId xmlns:a16="http://schemas.microsoft.com/office/drawing/2014/main" id="{E9841A54-4D22-63A8-D3A3-0961BD06C949}"/>
              </a:ext>
            </a:extLst>
          </p:cNvPr>
          <p:cNvSpPr/>
          <p:nvPr/>
        </p:nvSpPr>
        <p:spPr>
          <a:xfrm>
            <a:off x="8256253" y="4907823"/>
            <a:ext cx="1069968"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59" name="正方形/長方形 22">
            <a:extLst>
              <a:ext uri="{FF2B5EF4-FFF2-40B4-BE49-F238E27FC236}">
                <a16:creationId xmlns:a16="http://schemas.microsoft.com/office/drawing/2014/main" id="{58A2ADB5-730A-92BB-568D-EC020D5A8C0F}"/>
              </a:ext>
            </a:extLst>
          </p:cNvPr>
          <p:cNvSpPr/>
          <p:nvPr/>
        </p:nvSpPr>
        <p:spPr>
          <a:xfrm>
            <a:off x="8214841" y="4925760"/>
            <a:ext cx="1187097"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①甲種新規　　</a:t>
            </a:r>
            <a:endParaRPr kumimoji="1"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②</a:t>
            </a:r>
            <a:r>
              <a:rPr kumimoji="0"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防火・防災新規</a:t>
            </a:r>
            <a:endParaRPr kumimoji="0"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③甲種再④防火・防災再</a:t>
            </a:r>
          </a:p>
        </p:txBody>
      </p:sp>
      <p:sp>
        <p:nvSpPr>
          <p:cNvPr id="33" name="テキスト ボックス 86">
            <a:extLst>
              <a:ext uri="{FF2B5EF4-FFF2-40B4-BE49-F238E27FC236}">
                <a16:creationId xmlns:a16="http://schemas.microsoft.com/office/drawing/2014/main" id="{08EC3998-1205-F466-F70F-4D6075C6E8FC}"/>
              </a:ext>
            </a:extLst>
          </p:cNvPr>
          <p:cNvSpPr txBox="1"/>
          <p:nvPr/>
        </p:nvSpPr>
        <p:spPr>
          <a:xfrm>
            <a:off x="8172125" y="5413088"/>
            <a:ext cx="117167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デジタル修了証の交付</a:t>
            </a:r>
            <a:endParaRPr kumimoji="0"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（現在は紙媒体で交付）</a:t>
            </a:r>
            <a:endParaRPr kumimoji="0" lang="en-US" altLang="ja-JP" sz="7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86">
            <a:extLst>
              <a:ext uri="{FF2B5EF4-FFF2-40B4-BE49-F238E27FC236}">
                <a16:creationId xmlns:a16="http://schemas.microsoft.com/office/drawing/2014/main" id="{D9ED03E4-5D94-7E4D-646E-070ACAA33F54}"/>
              </a:ext>
            </a:extLst>
          </p:cNvPr>
          <p:cNvSpPr txBox="1"/>
          <p:nvPr/>
        </p:nvSpPr>
        <p:spPr>
          <a:xfrm>
            <a:off x="6150139" y="5891556"/>
            <a:ext cx="3198665"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オンライン講習システム利用促進に向けた</a:t>
            </a:r>
            <a:r>
              <a:rPr kumimoji="0"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SNS</a:t>
            </a:r>
            <a:r>
              <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や公式</a:t>
            </a:r>
            <a:r>
              <a:rPr kumimoji="0" lang="en-US" altLang="ja-JP"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0" lang="ja-JP" altLang="en-US" sz="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等を通じた周知</a:t>
            </a:r>
          </a:p>
        </p:txBody>
      </p:sp>
      <p:sp>
        <p:nvSpPr>
          <p:cNvPr id="49" name="正方形/長方形 22">
            <a:extLst>
              <a:ext uri="{FF2B5EF4-FFF2-40B4-BE49-F238E27FC236}">
                <a16:creationId xmlns:a16="http://schemas.microsoft.com/office/drawing/2014/main" id="{E8C1B9B0-88D5-AD9D-01D5-E2A5ADD4C7CC}"/>
              </a:ext>
            </a:extLst>
          </p:cNvPr>
          <p:cNvSpPr/>
          <p:nvPr/>
        </p:nvSpPr>
        <p:spPr>
          <a:xfrm>
            <a:off x="5893952" y="1266490"/>
            <a:ext cx="3667048" cy="769441"/>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a:ln>
                  <a:noFill/>
                </a:ln>
                <a:solidFill>
                  <a:prstClr val="black"/>
                </a:solidFill>
                <a:effectLst/>
                <a:uLnTx/>
                <a:uFillTx/>
                <a:latin typeface="Yu Gothic UI"/>
                <a:ea typeface="Yu Gothic UI"/>
                <a:cs typeface="+mn-cs"/>
              </a:rPr>
              <a:t>防火管理者等講習をオンライン化（予約から修了証交付までをオンラインで完結）し、防火・防災管理者が管理する施設に応じたコンテンツを提供することでオンライン講習</a:t>
            </a:r>
            <a:br>
              <a:rPr kumimoji="0" lang="en-US" altLang="ja-JP" sz="1100" b="1" i="0" u="none" strike="noStrike" kern="1200" cap="none" spc="0" normalizeH="0" baseline="0" noProof="0">
                <a:ln>
                  <a:noFill/>
                </a:ln>
                <a:solidFill>
                  <a:prstClr val="black"/>
                </a:solidFill>
                <a:effectLst/>
                <a:uLnTx/>
                <a:uFillTx/>
                <a:latin typeface="Yu Gothic UI"/>
                <a:ea typeface="Yu Gothic UI"/>
                <a:cs typeface="+mn-cs"/>
              </a:rPr>
            </a:br>
            <a:r>
              <a:rPr kumimoji="0" lang="ja-JP" altLang="en-US" sz="1100" b="1" i="0" u="none" strike="noStrike" kern="1200" cap="none" spc="0" normalizeH="0" baseline="0" noProof="0">
                <a:ln>
                  <a:noFill/>
                </a:ln>
                <a:solidFill>
                  <a:prstClr val="black"/>
                </a:solidFill>
                <a:effectLst/>
                <a:uLnTx/>
                <a:uFillTx/>
                <a:latin typeface="Yu Gothic UI"/>
                <a:ea typeface="Yu Gothic UI"/>
                <a:cs typeface="+mn-cs"/>
              </a:rPr>
              <a:t>システムサービスの満足度が向上していること。</a:t>
            </a:r>
          </a:p>
        </p:txBody>
      </p:sp>
      <p:sp>
        <p:nvSpPr>
          <p:cNvPr id="58" name="正方形/長方形 22">
            <a:extLst>
              <a:ext uri="{FF2B5EF4-FFF2-40B4-BE49-F238E27FC236}">
                <a16:creationId xmlns:a16="http://schemas.microsoft.com/office/drawing/2014/main" id="{B40CC8AD-D336-87B1-1F32-E4F701C6279A}"/>
              </a:ext>
            </a:extLst>
          </p:cNvPr>
          <p:cNvSpPr/>
          <p:nvPr/>
        </p:nvSpPr>
        <p:spPr>
          <a:xfrm>
            <a:off x="5893952" y="3115306"/>
            <a:ext cx="3458412" cy="261610"/>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1" i="1" u="none" strike="noStrike" kern="1200" cap="none" spc="0" normalizeH="0" baseline="0" noProof="0">
                <a:ln>
                  <a:noFill/>
                </a:ln>
                <a:solidFill>
                  <a:prstClr val="black"/>
                </a:solidFill>
                <a:effectLst/>
                <a:uLnTx/>
                <a:uFillTx/>
                <a:latin typeface="Yu Gothic UI"/>
                <a:ea typeface="Yu Gothic UI"/>
                <a:cs typeface="+mn-cs"/>
              </a:rPr>
              <a:t> </a:t>
            </a:r>
            <a:r>
              <a:rPr kumimoji="0" lang="ja-JP" altLang="en-US" sz="1100" b="1" i="0" u="none" strike="noStrike" kern="1200" cap="none" spc="0" normalizeH="0" baseline="0" noProof="0">
                <a:ln>
                  <a:noFill/>
                </a:ln>
                <a:solidFill>
                  <a:srgbClr val="000000"/>
                </a:solidFill>
                <a:effectLst/>
                <a:uLnTx/>
                <a:uFillTx/>
                <a:latin typeface="Yu Gothic UI"/>
                <a:ea typeface="Yu Gothic UI"/>
                <a:cs typeface="+mn-cs"/>
              </a:rPr>
              <a:t>防火管理等オンライン講習システムサービスの満足度</a:t>
            </a:r>
          </a:p>
        </p:txBody>
      </p:sp>
      <p:sp>
        <p:nvSpPr>
          <p:cNvPr id="71" name="正方形/長方形 22">
            <a:extLst>
              <a:ext uri="{FF2B5EF4-FFF2-40B4-BE49-F238E27FC236}">
                <a16:creationId xmlns:a16="http://schemas.microsoft.com/office/drawing/2014/main" id="{10EAC3A3-DD02-D723-605C-D95A77AEE4F3}"/>
              </a:ext>
            </a:extLst>
          </p:cNvPr>
          <p:cNvSpPr/>
          <p:nvPr/>
        </p:nvSpPr>
        <p:spPr>
          <a:xfrm>
            <a:off x="6034503" y="6196702"/>
            <a:ext cx="2965467" cy="1692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１ 講習は全部で６種類。残りの講習については、</a:t>
            </a:r>
            <a:r>
              <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2027</a:t>
            </a:r>
            <a:r>
              <a:rPr kumimoji="0"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年度に⑤防災新、</a:t>
            </a:r>
            <a:r>
              <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2028</a:t>
            </a:r>
            <a:r>
              <a:rPr kumimoji="0"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年度に⑥乙種を拡大する。</a:t>
            </a:r>
            <a:endPar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2" name="正方形/長方形 22">
            <a:extLst>
              <a:ext uri="{FF2B5EF4-FFF2-40B4-BE49-F238E27FC236}">
                <a16:creationId xmlns:a16="http://schemas.microsoft.com/office/drawing/2014/main" id="{A9DA7522-6720-EF08-7EF3-71BA522578AC}"/>
              </a:ext>
            </a:extLst>
          </p:cNvPr>
          <p:cNvSpPr/>
          <p:nvPr/>
        </p:nvSpPr>
        <p:spPr>
          <a:xfrm>
            <a:off x="6034503" y="6298461"/>
            <a:ext cx="2965467" cy="1692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２ ここ数年の内に市の運用が決まる予定。決まり次第デジタル修了証を交付する。</a:t>
            </a:r>
            <a:endParaRPr kumimoji="0" lang="en-US" altLang="ja-JP" sz="5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22">
            <a:extLst>
              <a:ext uri="{FF2B5EF4-FFF2-40B4-BE49-F238E27FC236}">
                <a16:creationId xmlns:a16="http://schemas.microsoft.com/office/drawing/2014/main" id="{BBCC847F-D394-86FF-AE62-E428886989CE}"/>
              </a:ext>
            </a:extLst>
          </p:cNvPr>
          <p:cNvSpPr/>
          <p:nvPr/>
        </p:nvSpPr>
        <p:spPr>
          <a:xfrm>
            <a:off x="5911428" y="2218229"/>
            <a:ext cx="3560967" cy="769441"/>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a:ln>
                  <a:noFill/>
                </a:ln>
                <a:solidFill>
                  <a:prstClr val="black"/>
                </a:solidFill>
                <a:effectLst/>
                <a:uLnTx/>
                <a:uFillTx/>
                <a:latin typeface="Yu Gothic UI"/>
                <a:ea typeface="Yu Gothic UI"/>
                <a:cs typeface="+mn-cs"/>
              </a:rPr>
              <a:t>場所を選ばず、</a:t>
            </a:r>
            <a:r>
              <a:rPr kumimoji="0" lang="en-US" altLang="ja-JP" sz="1100" b="1" i="0" u="none" strike="noStrike" kern="1200" cap="none" spc="0" normalizeH="0" baseline="0" noProof="0">
                <a:ln>
                  <a:noFill/>
                </a:ln>
                <a:solidFill>
                  <a:prstClr val="black"/>
                </a:solidFill>
                <a:effectLst/>
                <a:uLnTx/>
                <a:uFillTx/>
                <a:latin typeface="Yu Gothic UI"/>
                <a:ea typeface="Yu Gothic UI"/>
                <a:cs typeface="+mn-cs"/>
              </a:rPr>
              <a:t>24</a:t>
            </a:r>
            <a:r>
              <a:rPr kumimoji="0" lang="ja-JP" altLang="en-US" sz="1100" b="1" i="0" u="none" strike="noStrike" kern="1200" cap="none" spc="0" normalizeH="0" baseline="0" noProof="0">
                <a:ln>
                  <a:noFill/>
                </a:ln>
                <a:solidFill>
                  <a:prstClr val="black"/>
                </a:solidFill>
                <a:effectLst/>
                <a:uLnTx/>
                <a:uFillTx/>
                <a:latin typeface="Yu Gothic UI"/>
                <a:ea typeface="Yu Gothic UI"/>
                <a:cs typeface="+mn-cs"/>
              </a:rPr>
              <a:t>時間いつでもどこでも受講が可能であること。</a:t>
            </a:r>
            <a:endParaRPr kumimoji="0" lang="en-US" altLang="ja-JP" sz="1100" b="1" i="0" u="none" strike="noStrike" kern="1200" cap="none" spc="0" normalizeH="0" baseline="0" noProof="0">
              <a:ln>
                <a:noFill/>
              </a:ln>
              <a:solidFill>
                <a:prstClr val="black"/>
              </a:solidFill>
              <a:effectLst/>
              <a:uLnTx/>
              <a:uFillTx/>
              <a:latin typeface="Yu Gothic UI"/>
              <a:ea typeface="Yu Gothic UI"/>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1" i="0" u="none" strike="noStrike" kern="1200" cap="none" spc="0" normalizeH="0" baseline="0" noProof="0">
                <a:ln>
                  <a:noFill/>
                </a:ln>
                <a:solidFill>
                  <a:prstClr val="black"/>
                </a:solidFill>
                <a:effectLst/>
                <a:uLnTx/>
                <a:uFillTx/>
                <a:latin typeface="Yu Gothic UI"/>
                <a:ea typeface="Yu Gothic UI"/>
                <a:cs typeface="+mn-cs"/>
              </a:rPr>
              <a:t>防火・防災管理者が管理する施設に応じたコンテンツを</a:t>
            </a:r>
            <a:br>
              <a:rPr kumimoji="0" lang="en-US" altLang="ja-JP" sz="1100" b="1" i="0" u="none" strike="noStrike" kern="1200" cap="none" spc="0" normalizeH="0" baseline="0" noProof="0">
                <a:ln>
                  <a:noFill/>
                </a:ln>
                <a:solidFill>
                  <a:prstClr val="black"/>
                </a:solidFill>
                <a:effectLst/>
                <a:uLnTx/>
                <a:uFillTx/>
                <a:latin typeface="Yu Gothic UI"/>
                <a:ea typeface="Yu Gothic UI"/>
                <a:cs typeface="+mn-cs"/>
              </a:rPr>
            </a:br>
            <a:r>
              <a:rPr kumimoji="0" lang="ja-JP" altLang="en-US" sz="1100" b="1" i="0" u="none" strike="noStrike" kern="1200" cap="none" spc="0" normalizeH="0" baseline="0" noProof="0">
                <a:ln>
                  <a:noFill/>
                </a:ln>
                <a:solidFill>
                  <a:prstClr val="black"/>
                </a:solidFill>
                <a:effectLst/>
                <a:uLnTx/>
                <a:uFillTx/>
                <a:latin typeface="Yu Gothic UI"/>
                <a:ea typeface="Yu Gothic UI"/>
                <a:cs typeface="+mn-cs"/>
              </a:rPr>
              <a:t>享受できる方法が充実していること。</a:t>
            </a:r>
          </a:p>
        </p:txBody>
      </p:sp>
      <p:sp>
        <p:nvSpPr>
          <p:cNvPr id="65" name="正方形/長方形 22">
            <a:extLst>
              <a:ext uri="{FF2B5EF4-FFF2-40B4-BE49-F238E27FC236}">
                <a16:creationId xmlns:a16="http://schemas.microsoft.com/office/drawing/2014/main" id="{64AF777C-0C12-E942-9C28-68EFAAF70A3B}"/>
              </a:ext>
            </a:extLst>
          </p:cNvPr>
          <p:cNvSpPr/>
          <p:nvPr/>
        </p:nvSpPr>
        <p:spPr>
          <a:xfrm>
            <a:off x="1248374" y="5775432"/>
            <a:ext cx="2902518"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a:ln>
                  <a:noFill/>
                </a:ln>
                <a:solidFill>
                  <a:prstClr val="black"/>
                </a:solidFill>
                <a:effectLst/>
                <a:uLnTx/>
                <a:uFillTx/>
                <a:latin typeface="Yu Gothic UI"/>
                <a:ea typeface="Yu Gothic UI"/>
                <a:cs typeface="+mn-cs"/>
              </a:rPr>
              <a:t>防火管理等講習をオンラインで受講可能へ！</a:t>
            </a:r>
          </a:p>
        </p:txBody>
      </p:sp>
      <p:grpSp>
        <p:nvGrpSpPr>
          <p:cNvPr id="77" name="グループ化 76">
            <a:extLst>
              <a:ext uri="{FF2B5EF4-FFF2-40B4-BE49-F238E27FC236}">
                <a16:creationId xmlns:a16="http://schemas.microsoft.com/office/drawing/2014/main" id="{EEF32728-E444-027F-1F41-26FC7160C766}"/>
              </a:ext>
            </a:extLst>
          </p:cNvPr>
          <p:cNvGrpSpPr/>
          <p:nvPr/>
        </p:nvGrpSpPr>
        <p:grpSpPr>
          <a:xfrm>
            <a:off x="922456" y="3429000"/>
            <a:ext cx="3132446" cy="2365172"/>
            <a:chOff x="1036555" y="3222679"/>
            <a:chExt cx="3132446" cy="2365172"/>
          </a:xfrm>
        </p:grpSpPr>
        <p:pic>
          <p:nvPicPr>
            <p:cNvPr id="64" name="図 63">
              <a:extLst>
                <a:ext uri="{FF2B5EF4-FFF2-40B4-BE49-F238E27FC236}">
                  <a16:creationId xmlns:a16="http://schemas.microsoft.com/office/drawing/2014/main" id="{EFA7AE7B-964F-91F3-7EEA-B5850FAE61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555" y="3222679"/>
              <a:ext cx="2365172" cy="2365172"/>
            </a:xfrm>
            <a:prstGeom prst="rect">
              <a:avLst/>
            </a:prstGeom>
          </p:spPr>
        </p:pic>
        <p:grpSp>
          <p:nvGrpSpPr>
            <p:cNvPr id="66" name="グループ化 65">
              <a:extLst>
                <a:ext uri="{FF2B5EF4-FFF2-40B4-BE49-F238E27FC236}">
                  <a16:creationId xmlns:a16="http://schemas.microsoft.com/office/drawing/2014/main" id="{071303B2-AFA5-1FC8-4F44-94F541F040E4}"/>
                </a:ext>
              </a:extLst>
            </p:cNvPr>
            <p:cNvGrpSpPr/>
            <p:nvPr/>
          </p:nvGrpSpPr>
          <p:grpSpPr>
            <a:xfrm>
              <a:off x="3197000" y="3387555"/>
              <a:ext cx="972001" cy="939333"/>
              <a:chOff x="3275385" y="3250575"/>
              <a:chExt cx="1195056" cy="1150655"/>
            </a:xfrm>
          </p:grpSpPr>
          <p:pic>
            <p:nvPicPr>
              <p:cNvPr id="76" name="図 75">
                <a:extLst>
                  <a:ext uri="{FF2B5EF4-FFF2-40B4-BE49-F238E27FC236}">
                    <a16:creationId xmlns:a16="http://schemas.microsoft.com/office/drawing/2014/main" id="{210C352C-BFBB-BEA8-27B0-B30285FEB3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1698" y="3250575"/>
                <a:ext cx="1118743" cy="1118742"/>
              </a:xfrm>
              <a:prstGeom prst="rect">
                <a:avLst/>
              </a:prstGeom>
            </p:spPr>
          </p:pic>
          <p:sp>
            <p:nvSpPr>
              <p:cNvPr id="57" name="フローチャート: 結合子 56">
                <a:extLst>
                  <a:ext uri="{FF2B5EF4-FFF2-40B4-BE49-F238E27FC236}">
                    <a16:creationId xmlns:a16="http://schemas.microsoft.com/office/drawing/2014/main" id="{477FEE86-566C-E1ED-52DA-A07FD9525CB3}"/>
                  </a:ext>
                </a:extLst>
              </p:cNvPr>
              <p:cNvSpPr/>
              <p:nvPr/>
            </p:nvSpPr>
            <p:spPr>
              <a:xfrm>
                <a:off x="3275385" y="3252597"/>
                <a:ext cx="1195056" cy="1148633"/>
              </a:xfrm>
              <a:prstGeom prst="flowChartConnector">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grpSp>
        <p:pic>
          <p:nvPicPr>
            <p:cNvPr id="75" name="図 74">
              <a:extLst>
                <a:ext uri="{FF2B5EF4-FFF2-40B4-BE49-F238E27FC236}">
                  <a16:creationId xmlns:a16="http://schemas.microsoft.com/office/drawing/2014/main" id="{FC9927A5-4A8A-20BC-8A04-C99939E982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262821">
              <a:off x="2973080" y="4253946"/>
              <a:ext cx="346371" cy="318129"/>
            </a:xfrm>
            <a:prstGeom prst="rect">
              <a:avLst/>
            </a:prstGeom>
          </p:spPr>
        </p:pic>
      </p:grpSp>
      <p:graphicFrame>
        <p:nvGraphicFramePr>
          <p:cNvPr id="69" name="表 68">
            <a:extLst>
              <a:ext uri="{FF2B5EF4-FFF2-40B4-BE49-F238E27FC236}">
                <a16:creationId xmlns:a16="http://schemas.microsoft.com/office/drawing/2014/main" id="{D8A2C15E-642E-1F99-4999-6AF9F51A1E77}"/>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4" name="テキスト ボックス 3">
            <a:extLst>
              <a:ext uri="{FF2B5EF4-FFF2-40B4-BE49-F238E27FC236}">
                <a16:creationId xmlns:a16="http://schemas.microsoft.com/office/drawing/2014/main" id="{1AFEF9CD-3C9F-0CB4-A656-52F4832E4E27}"/>
              </a:ext>
            </a:extLst>
          </p:cNvPr>
          <p:cNvSpPr txBox="1"/>
          <p:nvPr/>
        </p:nvSpPr>
        <p:spPr>
          <a:xfrm>
            <a:off x="446400" y="1270800"/>
            <a:ext cx="4212000" cy="1951688"/>
          </a:xfrm>
          <a:prstGeom prst="rect">
            <a:avLst/>
          </a:prstGeom>
          <a:noFill/>
        </p:spPr>
        <p:txBody>
          <a:bodyPr wrap="square">
            <a:spAutoFit/>
          </a:bodyPr>
          <a:lstStyle/>
          <a:p>
            <a:pPr marL="171450" lvl="2" indent="-171450" defTabSz="914400">
              <a:lnSpc>
                <a:spcPts val="1400"/>
              </a:lnSpc>
              <a:spcAft>
                <a:spcPts val="600"/>
              </a:spcAft>
              <a:buFont typeface="Arial" panose="020B0604020202020204" pitchFamily="34" charset="0"/>
              <a:buChar char="•"/>
              <a:tabLst>
                <a:tab pos="361950" algn="l"/>
              </a:tabLst>
              <a:defRPr/>
            </a:pPr>
            <a:r>
              <a:rPr lang="ja-JP" altLang="en-US" sz="1100"/>
              <a:t>アナログ</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規制緩和を受け、</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2024</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年度からオンラインでの実施が求められている防火管理者等講習について、品質を保ちつつ、</a:t>
            </a:r>
            <a:r>
              <a:rPr kumimoji="1" lang="ja-JP" altLang="en-US" sz="1100" b="0" i="0" u="none" strike="noStrike" kern="1200" cap="none" spc="0" normalizeH="0" baseline="0" noProof="0">
                <a:ln>
                  <a:noFill/>
                </a:ln>
                <a:solidFill>
                  <a:prstClr val="black"/>
                </a:solidFill>
                <a:effectLst/>
                <a:uLnTx/>
                <a:uFillTx/>
                <a:latin typeface="Yu Gothic UI"/>
                <a:ea typeface="Yu Gothic UI"/>
                <a:cs typeface="+mn-cs"/>
              </a:rPr>
              <a:t>予約から修了証の交付を含むすべてを</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オンラインで完結できる仕組みを導入する。場所を選ばず、</a:t>
            </a:r>
            <a:r>
              <a:rPr kumimoji="0" lang="en-US" altLang="ja-JP" sz="1100" b="0" i="0" u="none" strike="noStrike" kern="1200" cap="none" spc="0" normalizeH="0" baseline="0" noProof="0">
                <a:ln>
                  <a:noFill/>
                </a:ln>
                <a:solidFill>
                  <a:prstClr val="black"/>
                </a:solidFill>
                <a:effectLst/>
                <a:uLnTx/>
                <a:uFillTx/>
                <a:latin typeface="Yu Gothic UI"/>
                <a:ea typeface="Yu Gothic UI"/>
                <a:cs typeface="+mn-cs"/>
              </a:rPr>
              <a:t>24</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時間いつでもどこでも受講できる防火管理等オンライン講習システムを構築することで、受講者の利便性を向上させる</a:t>
            </a:r>
            <a:r>
              <a:rPr lang="ja-JP" altLang="en-US" sz="1100">
                <a:solidFill>
                  <a:prstClr val="black"/>
                </a:solidFill>
                <a:latin typeface="Yu Gothic UI"/>
                <a:ea typeface="Yu Gothic UI"/>
              </a:rPr>
              <a:t>。</a:t>
            </a:r>
            <a:endParaRPr lang="en-US" altLang="ja-JP" sz="1100">
              <a:solidFill>
                <a:prstClr val="black"/>
              </a:solidFill>
              <a:latin typeface="Yu Gothic UI"/>
              <a:ea typeface="Yu Gothic UI"/>
            </a:endParaRPr>
          </a:p>
          <a:p>
            <a:pPr marL="171450" lvl="2" indent="-171450" defTabSz="914400">
              <a:lnSpc>
                <a:spcPts val="1400"/>
              </a:lnSpc>
              <a:spcAft>
                <a:spcPts val="600"/>
              </a:spcAft>
              <a:buFont typeface="Arial" panose="020B0604020202020204" pitchFamily="34" charset="0"/>
              <a:buChar char="•"/>
              <a:tabLst>
                <a:tab pos="361950" algn="l"/>
              </a:tabLst>
              <a:defRPr/>
            </a:pPr>
            <a:r>
              <a:rPr lang="ja-JP" altLang="en-US" sz="1100">
                <a:solidFill>
                  <a:prstClr val="black"/>
                </a:solidFill>
                <a:latin typeface="Yu Gothic UI"/>
                <a:ea typeface="Yu Gothic UI"/>
              </a:rPr>
              <a:t>将来的には、</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建物情報と受講時に登録される受講者情報を活用し、講習内容に基づく各施設の特性に応じたチェックリストの提供や施設の状況に応じた講習再受講のお知らせ等、個別建物・管理者に応じた防火・防災管理方法を提供する。これらにより、建物が適切に管理され、災害に強いまちの実現をめざす</a:t>
            </a:r>
            <a:r>
              <a:rPr lang="ja-JP" altLang="en-US" sz="1100">
                <a:solidFill>
                  <a:srgbClr val="000000"/>
                </a:solidFill>
                <a:latin typeface="Yu Gothic UI"/>
                <a:ea typeface="Yu Gothic UI"/>
              </a:rPr>
              <a:t>。</a:t>
            </a:r>
            <a:endParaRPr lang="en-US" altLang="ja-JP" sz="1100">
              <a:solidFill>
                <a:srgbClr val="000000"/>
              </a:solidFill>
              <a:latin typeface="Yu Gothic UI"/>
              <a:ea typeface="Yu Gothic UI"/>
            </a:endParaRPr>
          </a:p>
        </p:txBody>
      </p:sp>
      <p:sp>
        <p:nvSpPr>
          <p:cNvPr id="2" name="正方形/長方形 15">
            <a:extLst>
              <a:ext uri="{FF2B5EF4-FFF2-40B4-BE49-F238E27FC236}">
                <a16:creationId xmlns:a16="http://schemas.microsoft.com/office/drawing/2014/main" id="{91A0B98D-F835-F870-5A08-2FD1E931BAD6}"/>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chemeClr val="bg1"/>
                </a:solidFill>
                <a:effectLst/>
                <a:uLnTx/>
                <a:uFillTx/>
                <a:latin typeface="Yu Gothic UI" panose="020B0500000000000000" pitchFamily="50" charset="-128"/>
                <a:ea typeface="Yu Gothic UI" panose="020B0500000000000000" pitchFamily="50" charset="-128"/>
                <a:cs typeface="+mn-cs"/>
              </a:rPr>
              <a:t>デジタルで完結する行政手続き・サービス・相談の実現</a:t>
            </a:r>
          </a:p>
        </p:txBody>
      </p:sp>
      <p:sp>
        <p:nvSpPr>
          <p:cNvPr id="3" name="スライド番号プレースホルダー 2">
            <a:extLst>
              <a:ext uri="{FF2B5EF4-FFF2-40B4-BE49-F238E27FC236}">
                <a16:creationId xmlns:a16="http://schemas.microsoft.com/office/drawing/2014/main" id="{6819B8D8-C7A1-002B-C19C-9F5733A36D5F}"/>
              </a:ext>
            </a:extLst>
          </p:cNvPr>
          <p:cNvSpPr>
            <a:spLocks noGrp="1"/>
          </p:cNvSpPr>
          <p:nvPr>
            <p:ph type="sldNum" sz="quarter" idx="4"/>
          </p:nvPr>
        </p:nvSpPr>
        <p:spPr>
          <a:xfrm>
            <a:off x="7595919" y="6497847"/>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3035789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ストレスを感じない窓口サービスの実現</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p>
          </p:txBody>
        </p:sp>
      </p:grpSp>
      <p:sp>
        <p:nvSpPr>
          <p:cNvPr id="92"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2" name="正方形/長方形 11">
            <a:extLst>
              <a:ext uri="{FF2B5EF4-FFF2-40B4-BE49-F238E27FC236}">
                <a16:creationId xmlns:a16="http://schemas.microsoft.com/office/drawing/2014/main" id="{5D9F97CE-34B8-7F21-2518-A05DA8526D2C}"/>
              </a:ext>
            </a:extLst>
          </p:cNvPr>
          <p:cNvSpPr/>
          <p:nvPr/>
        </p:nvSpPr>
        <p:spPr>
          <a:xfrm>
            <a:off x="446400" y="1270800"/>
            <a:ext cx="9009351" cy="715426"/>
          </a:xfrm>
          <a:prstGeom prst="rect">
            <a:avLst/>
          </a:prstGeom>
          <a:noFill/>
          <a:ln w="9525" cap="flat" cmpd="sng" algn="ctr">
            <a:noFill/>
            <a:prstDash val="solid"/>
          </a:ln>
          <a:effectLst/>
        </p:spPr>
        <p:txBody>
          <a:bodyPr lIns="36000" tIns="36000" rIns="36000" bIns="36000" rtlCol="0" anchor="t">
            <a:noAutofit/>
          </a:bodyPr>
          <a:lstStyle/>
          <a:p>
            <a:pPr marL="0" marR="0" lvl="2" indent="0" algn="l" defTabSz="914400" rtl="0" eaLnBrk="1" fontAlgn="auto" latinLnBrk="0" hangingPunct="1">
              <a:lnSpc>
                <a:spcPts val="1200"/>
              </a:lnSpc>
              <a:spcBef>
                <a:spcPts val="0"/>
              </a:spcBef>
              <a:spcAft>
                <a:spcPts val="600"/>
              </a:spcAft>
              <a:buClrTx/>
              <a:buSzTx/>
              <a:buFontTx/>
              <a:buNone/>
              <a:tabLst>
                <a:tab pos="361950" algn="l"/>
              </a:tabLst>
              <a:defRPr/>
            </a:pPr>
            <a:r>
              <a:rPr kumimoji="0" lang="ja-JP" altLang="en-US" sz="1100" b="0" i="0" u="none" strike="noStrike" kern="1200" cap="none" spc="0" normalizeH="0" baseline="0" noProof="0">
                <a:ln>
                  <a:noFill/>
                </a:ln>
                <a:solidFill>
                  <a:srgbClr val="31333F"/>
                </a:solidFill>
                <a:effectLst/>
                <a:uLnTx/>
                <a:uFillTx/>
                <a:latin typeface="Source Sans Pro" panose="020B0503030403020204" pitchFamily="34" charset="0"/>
                <a:ea typeface="Yu Gothic UI"/>
                <a:cs typeface="+mn-cs"/>
              </a:rPr>
              <a:t>区役所窓口等にお越しいただいた方に、ストレスを感じさせない窓口サービスの実現に取り組む。</a:t>
            </a:r>
          </a:p>
          <a:p>
            <a:pPr marL="171450" marR="0" lvl="2" indent="-171450" algn="l" defTabSz="914400" rtl="0" eaLnBrk="1" fontAlgn="auto" latinLnBrk="0" hangingPunct="1">
              <a:lnSpc>
                <a:spcPts val="12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31333F"/>
                </a:solidFill>
                <a:effectLst/>
                <a:uLnTx/>
                <a:uFillTx/>
                <a:latin typeface="Source Sans Pro" panose="020B0503030403020204" pitchFamily="34" charset="0"/>
                <a:ea typeface="Yu Gothic UI"/>
                <a:cs typeface="+mn-cs"/>
              </a:rPr>
              <a:t>申請書を書かずに手続きができる「書かない窓口」を実現するとともに、情報を電子化することにより、スムーズな窓口対応や業務の効率化を図る。</a:t>
            </a:r>
          </a:p>
          <a:p>
            <a:pPr marL="171450" marR="0" lvl="2" indent="-171450" algn="l" defTabSz="914400" rtl="0" eaLnBrk="1" fontAlgn="auto" latinLnBrk="0" hangingPunct="1">
              <a:lnSpc>
                <a:spcPts val="12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31333F"/>
                </a:solidFill>
                <a:effectLst/>
                <a:uLnTx/>
                <a:uFillTx/>
                <a:latin typeface="Source Sans Pro" panose="020B0503030403020204" pitchFamily="34" charset="0"/>
                <a:ea typeface="Yu Gothic UI"/>
                <a:cs typeface="+mn-cs"/>
              </a:rPr>
              <a:t>行政キオスク端末や、キャッシュレス決済の導入をはじめ、行政手続きのために市民が費やしている時間や費用を削減する取組を実施していく。</a:t>
            </a:r>
          </a:p>
          <a:p>
            <a:pPr marL="0" marR="0" lvl="2" indent="0" algn="l" defTabSz="914400" rtl="0" eaLnBrk="1" fontAlgn="auto" latinLnBrk="0" hangingPunct="1">
              <a:lnSpc>
                <a:spcPts val="1200"/>
              </a:lnSpc>
              <a:spcBef>
                <a:spcPts val="0"/>
              </a:spcBef>
              <a:spcAft>
                <a:spcPts val="600"/>
              </a:spcAft>
              <a:buClrTx/>
              <a:buSzTx/>
              <a:buFontTx/>
              <a:buNone/>
              <a:tabLst>
                <a:tab pos="361950" algn="l"/>
              </a:tabLst>
              <a:defRPr/>
            </a:pPr>
            <a:endParaRPr kumimoji="0" lang="en-US" altLang="ja-JP" sz="1100" b="0" i="0" u="none" strike="noStrike" kern="1200" cap="none" spc="0" normalizeH="0" baseline="0" noProof="0">
              <a:ln>
                <a:noFill/>
              </a:ln>
              <a:solidFill>
                <a:srgbClr val="31333F"/>
              </a:solidFill>
              <a:effectLst/>
              <a:uLnTx/>
              <a:uFillTx/>
              <a:latin typeface="Source Sans Pro" panose="020B0503030403020204" pitchFamily="34" charset="0"/>
              <a:ea typeface="Yu Gothic UI"/>
              <a:cs typeface="+mn-cs"/>
            </a:endParaRPr>
          </a:p>
          <a:p>
            <a:pPr marL="0" marR="0" lvl="2" indent="0" algn="l" defTabSz="914400" rtl="0" eaLnBrk="1" fontAlgn="auto" latinLnBrk="0" hangingPunct="1">
              <a:lnSpc>
                <a:spcPts val="1200"/>
              </a:lnSpc>
              <a:spcBef>
                <a:spcPts val="0"/>
              </a:spcBef>
              <a:spcAft>
                <a:spcPts val="600"/>
              </a:spcAft>
              <a:buClrTx/>
              <a:buSzTx/>
              <a:buFontTx/>
              <a:buNone/>
              <a:tabLst>
                <a:tab pos="361950" algn="l"/>
              </a:tabLst>
              <a:defRPr/>
            </a:pPr>
            <a:endParaRPr kumimoji="0" lang="en-US" altLang="ja-JP" sz="1100" b="0" i="0" u="none" strike="noStrike" kern="0" cap="none" spc="0" normalizeH="0" baseline="0" noProof="0">
              <a:ln>
                <a:noFill/>
              </a:ln>
              <a:solidFill>
                <a:prstClr val="black"/>
              </a:solidFill>
              <a:effectLst/>
              <a:uLnTx/>
              <a:uFillTx/>
              <a:latin typeface="Avenir Next LT Pro"/>
              <a:ea typeface="Yu Gothic UI" panose="020B0500000000000000" pitchFamily="50" charset="-128"/>
              <a:cs typeface="ＭＳ Ｐゴシック" panose="020B0600070205080204" pitchFamily="50" charset="-128"/>
              <a:sym typeface="Helvetica Light"/>
            </a:endParaRPr>
          </a:p>
        </p:txBody>
      </p:sp>
      <p:pic>
        <p:nvPicPr>
          <p:cNvPr id="2" name="図 1">
            <a:extLst>
              <a:ext uri="{FF2B5EF4-FFF2-40B4-BE49-F238E27FC236}">
                <a16:creationId xmlns:a16="http://schemas.microsoft.com/office/drawing/2014/main" id="{B3476CC7-417B-2A05-3693-8896D5AB5CED}"/>
              </a:ext>
            </a:extLst>
          </p:cNvPr>
          <p:cNvPicPr>
            <a:picLocks noChangeAspect="1"/>
          </p:cNvPicPr>
          <p:nvPr/>
        </p:nvPicPr>
        <p:blipFill>
          <a:blip r:embed="rId2"/>
          <a:stretch>
            <a:fillRect/>
          </a:stretch>
        </p:blipFill>
        <p:spPr>
          <a:xfrm>
            <a:off x="933203" y="2864300"/>
            <a:ext cx="1879779" cy="2452526"/>
          </a:xfrm>
          <a:prstGeom prst="rect">
            <a:avLst/>
          </a:prstGeom>
          <a:ln>
            <a:noFill/>
          </a:ln>
        </p:spPr>
      </p:pic>
      <p:pic>
        <p:nvPicPr>
          <p:cNvPr id="5" name="図 4">
            <a:extLst>
              <a:ext uri="{FF2B5EF4-FFF2-40B4-BE49-F238E27FC236}">
                <a16:creationId xmlns:a16="http://schemas.microsoft.com/office/drawing/2014/main" id="{911FF196-0A96-771F-B350-7AC941887300}"/>
              </a:ext>
            </a:extLst>
          </p:cNvPr>
          <p:cNvPicPr>
            <a:picLocks noChangeAspect="1"/>
          </p:cNvPicPr>
          <p:nvPr/>
        </p:nvPicPr>
        <p:blipFill>
          <a:blip r:embed="rId3"/>
          <a:stretch>
            <a:fillRect/>
          </a:stretch>
        </p:blipFill>
        <p:spPr>
          <a:xfrm>
            <a:off x="3606381" y="3199717"/>
            <a:ext cx="2489732" cy="1892196"/>
          </a:xfrm>
          <a:prstGeom prst="rect">
            <a:avLst/>
          </a:prstGeom>
        </p:spPr>
      </p:pic>
      <p:pic>
        <p:nvPicPr>
          <p:cNvPr id="6" name="図 5">
            <a:extLst>
              <a:ext uri="{FF2B5EF4-FFF2-40B4-BE49-F238E27FC236}">
                <a16:creationId xmlns:a16="http://schemas.microsoft.com/office/drawing/2014/main" id="{31BFCCE9-F7FA-569B-3D81-9C5CA6C18C80}"/>
              </a:ext>
            </a:extLst>
          </p:cNvPr>
          <p:cNvPicPr>
            <a:picLocks noChangeAspect="1"/>
          </p:cNvPicPr>
          <p:nvPr/>
        </p:nvPicPr>
        <p:blipFill>
          <a:blip r:embed="rId4"/>
          <a:stretch>
            <a:fillRect/>
          </a:stretch>
        </p:blipFill>
        <p:spPr>
          <a:xfrm>
            <a:off x="6564470" y="2812702"/>
            <a:ext cx="2489732" cy="2504124"/>
          </a:xfrm>
          <a:prstGeom prst="rect">
            <a:avLst/>
          </a:prstGeom>
        </p:spPr>
      </p:pic>
    </p:spTree>
    <p:extLst>
      <p:ext uri="{BB962C8B-B14F-4D97-AF65-F5344CB8AC3E}">
        <p14:creationId xmlns:p14="http://schemas.microsoft.com/office/powerpoint/2010/main" val="3267157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i="0" u="none" strike="noStrike" baseline="0">
                <a:solidFill>
                  <a:srgbClr val="AF1932"/>
                </a:solidFill>
                <a:latin typeface="YuGothicUI-Bold"/>
              </a:rPr>
              <a:t>マイナンバーカードを活用して申請手続きを</a:t>
            </a:r>
            <a:br>
              <a:rPr lang="en-US" altLang="ja-JP" sz="2000" b="1" i="0" u="none" strike="noStrike" baseline="0">
                <a:solidFill>
                  <a:srgbClr val="AF1932"/>
                </a:solidFill>
                <a:latin typeface="YuGothicUI-Bold"/>
              </a:rPr>
            </a:br>
            <a:r>
              <a:rPr lang="ja-JP" altLang="en-US" sz="2000" b="1" i="0" u="none" strike="noStrike" baseline="0">
                <a:solidFill>
                  <a:srgbClr val="AF1932"/>
                </a:solidFill>
                <a:latin typeface="YuGothicUI-Bold"/>
              </a:rPr>
              <a:t>簡単に</a:t>
            </a:r>
            <a:endParaRPr lang="ja-JP" altLang="en-US" sz="2000" b="1">
              <a:solidFill>
                <a:srgbClr val="AF1932"/>
              </a:solidFill>
              <a:ea typeface="Yu Gothic UI" panose="020B0500000000000000" pitchFamily="50" charset="-128"/>
            </a:endParaRP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34</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158028"/>
            <a:ext cx="972000" cy="687061"/>
          </a:xfrm>
          <a:prstGeom prst="rect">
            <a:avLst/>
          </a:prstGeom>
          <a:solidFill>
            <a:srgbClr val="AF1932"/>
          </a:solidFill>
        </p:spPr>
        <p:txBody>
          <a:bodyPr wrap="square" lIns="0" tIns="0" rIns="0" bIns="0" rtlCol="0" anchor="ctr" anchorCtr="0">
            <a:noAutofit/>
          </a:bodyPr>
          <a:lstStyle/>
          <a:p>
            <a:pPr algn="ctr" defTabSz="228600">
              <a:defRPr/>
            </a:pPr>
            <a:r>
              <a:rPr kumimoji="1" lang="zh-TW" altLang="en-US" sz="1000" b="1">
                <a:solidFill>
                  <a:srgbClr val="FFFFFF"/>
                </a:solidFill>
                <a:latin typeface="Yu Gothic UI" panose="020B0500000000000000" pitchFamily="50" charset="-128"/>
                <a:ea typeface="Yu Gothic UI" panose="020B0500000000000000" pitchFamily="50" charset="-128"/>
              </a:rPr>
              <a:t>券面記載事項</a:t>
            </a:r>
            <a:endParaRPr kumimoji="1" lang="en-US" altLang="zh-TW"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zh-TW" altLang="en-US" sz="1000" b="1">
                <a:solidFill>
                  <a:srgbClr val="FFFFFF"/>
                </a:solidFill>
                <a:latin typeface="Yu Gothic UI" panose="020B0500000000000000" pitchFamily="50" charset="-128"/>
                <a:ea typeface="Yu Gothic UI" panose="020B0500000000000000" pitchFamily="50" charset="-128"/>
              </a:rPr>
              <a:t>読取印刷機器</a:t>
            </a:r>
            <a:endParaRPr kumimoji="1" lang="en-US" altLang="zh-TW"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の導入</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5204428"/>
            <a:ext cx="1008125" cy="63986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機器調達</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サービス実装</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latin typeface="+mn-ea"/>
              </a:rPr>
              <a:t>手続きに必要となる届出書や申請書等に</a:t>
            </a:r>
            <a:r>
              <a:rPr lang="en-US" altLang="ja-JP" sz="1100" b="1">
                <a:solidFill>
                  <a:srgbClr val="000000"/>
                </a:solidFill>
                <a:latin typeface="+mn-ea"/>
              </a:rPr>
              <a:t>4</a:t>
            </a:r>
            <a:r>
              <a:rPr lang="ja-JP" altLang="en-US" sz="1100" b="1">
                <a:solidFill>
                  <a:srgbClr val="000000"/>
                </a:solidFill>
                <a:latin typeface="+mn-ea"/>
              </a:rPr>
              <a:t>情報</a:t>
            </a:r>
            <a:br>
              <a:rPr lang="en-US" altLang="ja-JP" sz="1100" b="1">
                <a:solidFill>
                  <a:srgbClr val="000000"/>
                </a:solidFill>
                <a:latin typeface="+mn-ea"/>
              </a:rPr>
            </a:br>
            <a:r>
              <a:rPr lang="ja-JP" altLang="en-US" sz="1100" b="1">
                <a:solidFill>
                  <a:srgbClr val="000000"/>
                </a:solidFill>
                <a:latin typeface="+mn-ea"/>
              </a:rPr>
              <a:t>（氏名・住所・生年月日・性別）を記入する必要がないことから手続きが省力化されること。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98909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窓口手続き時間が短縮してること。</a:t>
            </a:r>
          </a:p>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機器利用者の満足度が向上していること。</a:t>
            </a:r>
          </a:p>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pic>
        <p:nvPicPr>
          <p:cNvPr id="28" name="図 27" descr="アイコン が含まれている画像&#10;&#10;自動的に生成された説明">
            <a:extLst>
              <a:ext uri="{FF2B5EF4-FFF2-40B4-BE49-F238E27FC236}">
                <a16:creationId xmlns:a16="http://schemas.microsoft.com/office/drawing/2014/main" id="{C81E163C-AF5E-9EF1-BFA2-8B4A49D5B3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62272" y="3821855"/>
            <a:ext cx="1727083" cy="1727083"/>
          </a:xfrm>
          <a:prstGeom prst="rect">
            <a:avLst/>
          </a:prstGeom>
        </p:spPr>
      </p:pic>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507173" y="1290086"/>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sp>
        <p:nvSpPr>
          <p:cNvPr id="49" name="ホームベース 30">
            <a:extLst>
              <a:ext uri="{FF2B5EF4-FFF2-40B4-BE49-F238E27FC236}">
                <a16:creationId xmlns:a16="http://schemas.microsoft.com/office/drawing/2014/main" id="{C671AEB1-F02C-1B52-75DF-A6D6B6844A8B}"/>
              </a:ext>
            </a:extLst>
          </p:cNvPr>
          <p:cNvSpPr/>
          <p:nvPr/>
        </p:nvSpPr>
        <p:spPr>
          <a:xfrm>
            <a:off x="7179139" y="5205227"/>
            <a:ext cx="1044001" cy="63986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登録する申請書様式の見直し</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8274155" y="5204430"/>
            <a:ext cx="965576" cy="64066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800">
                <a:solidFill>
                  <a:srgbClr val="000000"/>
                </a:solidFill>
                <a:latin typeface="Yu Gothic UI" panose="020B0500000000000000" pitchFamily="50" charset="-128"/>
                <a:ea typeface="Yu Gothic UI" panose="020B0500000000000000" pitchFamily="50" charset="-128"/>
              </a:rPr>
              <a:t>オンライン手続きの拡大に伴う</a:t>
            </a:r>
          </a:p>
          <a:p>
            <a:pPr algn="ctr" fontAlgn="base">
              <a:spcAft>
                <a:spcPct val="0"/>
              </a:spcAft>
              <a:defRPr/>
            </a:pPr>
            <a:r>
              <a:rPr kumimoji="1" lang="ja-JP" altLang="en-US" sz="800">
                <a:solidFill>
                  <a:srgbClr val="000000"/>
                </a:solidFill>
                <a:latin typeface="Yu Gothic UI" panose="020B0500000000000000" pitchFamily="50" charset="-128"/>
                <a:ea typeface="Yu Gothic UI" panose="020B0500000000000000" pitchFamily="50" charset="-128"/>
              </a:rPr>
              <a:t>機器運用方法の改善</a:t>
            </a:r>
          </a:p>
        </p:txBody>
      </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572250"/>
            <a:ext cx="3496776" cy="922231"/>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券面記載事項読取印刷機器を利用することで短縮</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する窓口手続き時間</a:t>
            </a:r>
            <a:endParaRPr lang="en-US" altLang="ja-JP" sz="1100" b="1">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機器</a:t>
            </a:r>
            <a:r>
              <a:rPr lang="en-US" altLang="ja-JP" sz="1100" b="1">
                <a:solidFill>
                  <a:srgbClr val="000000"/>
                </a:solidFill>
                <a:latin typeface="+mn-ea"/>
              </a:rPr>
              <a:t>1</a:t>
            </a:r>
            <a:r>
              <a:rPr lang="ja-JP" altLang="en-US" sz="1100" b="1">
                <a:solidFill>
                  <a:srgbClr val="000000"/>
                </a:solidFill>
                <a:latin typeface="+mn-ea"/>
              </a:rPr>
              <a:t>台当たり・年間</a:t>
            </a:r>
            <a:r>
              <a:rPr lang="en-US" altLang="ja-JP" sz="1100" b="1">
                <a:solidFill>
                  <a:srgbClr val="000000"/>
                </a:solidFill>
                <a:latin typeface="+mn-ea"/>
              </a:rPr>
              <a:t>330</a:t>
            </a:r>
            <a:r>
              <a:rPr lang="ja-JP" altLang="en-US" sz="1100" b="1">
                <a:solidFill>
                  <a:srgbClr val="000000"/>
                </a:solidFill>
                <a:ea typeface="Yu Gothic UI" panose="020B0500000000000000" pitchFamily="50" charset="-128"/>
              </a:rPr>
              <a:t>時間の手続き時間の短縮</a:t>
            </a:r>
            <a:endParaRPr lang="en-US" altLang="ja-JP" sz="1100" b="1">
              <a:solidFill>
                <a:srgbClr val="000000"/>
              </a:solidFill>
              <a:ea typeface="Yu Gothic UI" panose="020B0500000000000000" pitchFamily="50" charset="-128"/>
            </a:endParaRPr>
          </a:p>
          <a:p>
            <a:pPr marL="0" lvl="2">
              <a:spcAft>
                <a:spcPts val="600"/>
              </a:spcAft>
              <a:tabLst>
                <a:tab pos="361950" algn="l"/>
              </a:tabLst>
              <a:defRPr/>
            </a:pPr>
            <a:r>
              <a:rPr lang="ja-JP" altLang="en-US" sz="1100" b="1">
                <a:solidFill>
                  <a:srgbClr val="000000"/>
                </a:solidFill>
                <a:ea typeface="Yu Gothic UI" panose="020B0500000000000000" pitchFamily="50" charset="-128"/>
              </a:rPr>
              <a:t>　（</a:t>
            </a:r>
            <a:r>
              <a:rPr lang="en-US" altLang="ja-JP" sz="1100" b="1">
                <a:solidFill>
                  <a:srgbClr val="000000"/>
                </a:solidFill>
                <a:latin typeface="+mn-ea"/>
              </a:rPr>
              <a:t>6,600</a:t>
            </a:r>
            <a:r>
              <a:rPr lang="ja-JP" altLang="en-US" sz="1100" b="1">
                <a:solidFill>
                  <a:srgbClr val="000000"/>
                </a:solidFill>
                <a:latin typeface="+mn-ea"/>
              </a:rPr>
              <a:t>件</a:t>
            </a:r>
            <a:r>
              <a:rPr lang="en-US" altLang="ja-JP" sz="1100" b="1">
                <a:solidFill>
                  <a:srgbClr val="000000"/>
                </a:solidFill>
                <a:latin typeface="+mn-ea"/>
              </a:rPr>
              <a:t>×3</a:t>
            </a:r>
            <a:r>
              <a:rPr lang="ja-JP" altLang="en-US" sz="1100" b="1">
                <a:solidFill>
                  <a:srgbClr val="000000"/>
                </a:solidFill>
                <a:latin typeface="+mn-ea"/>
              </a:rPr>
              <a:t>分間＝</a:t>
            </a:r>
            <a:r>
              <a:rPr lang="en-US" altLang="ja-JP" sz="1100" b="1">
                <a:solidFill>
                  <a:srgbClr val="000000"/>
                </a:solidFill>
                <a:latin typeface="+mn-ea"/>
              </a:rPr>
              <a:t>330</a:t>
            </a:r>
            <a:r>
              <a:rPr lang="ja-JP" altLang="en-US" sz="1100" b="1">
                <a:solidFill>
                  <a:srgbClr val="000000"/>
                </a:solidFill>
                <a:latin typeface="+mn-ea"/>
              </a:rPr>
              <a:t>時間</a:t>
            </a:r>
            <a:r>
              <a:rPr lang="ja-JP" altLang="en-US" sz="1100" b="1">
                <a:solidFill>
                  <a:srgbClr val="000000"/>
                </a:solidFill>
                <a:ea typeface="Yu Gothic UI" panose="020B0500000000000000" pitchFamily="50" charset="-128"/>
              </a:rPr>
              <a:t>）</a:t>
            </a:r>
          </a:p>
        </p:txBody>
      </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1623218845"/>
              </p:ext>
            </p:extLst>
          </p:nvPr>
        </p:nvGraphicFramePr>
        <p:xfrm>
          <a:off x="6193913" y="3676164"/>
          <a:ext cx="3216788" cy="809458"/>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4047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bg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bg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bg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bg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bg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bg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bg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bg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bg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404729">
                <a:tc>
                  <a:txBody>
                    <a:bodyPr/>
                    <a:lstStyle/>
                    <a:p>
                      <a:pPr algn="ctr"/>
                      <a:r>
                        <a:rPr kumimoji="1" lang="en-US" altLang="ja-JP" sz="900" b="0">
                          <a:solidFill>
                            <a:schemeClr val="tx1"/>
                          </a:solidFill>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165</a:t>
                      </a:r>
                      <a:r>
                        <a:rPr kumimoji="1" lang="ja-JP" altLang="en-US" sz="900" b="0">
                          <a:solidFill>
                            <a:schemeClr val="tx1"/>
                          </a:solidFill>
                          <a:latin typeface="Yu Gothic UI" panose="020B0500000000000000" pitchFamily="50" charset="-128"/>
                          <a:ea typeface="Yu Gothic UI" panose="020B0500000000000000" pitchFamily="50" charset="-128"/>
                        </a:rPr>
                        <a:t>時間</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solidFill>
                            <a:schemeClr val="tx1"/>
                          </a:solidFill>
                          <a:latin typeface="Yu Gothic UI" panose="020B0500000000000000" pitchFamily="50" charset="-128"/>
                          <a:ea typeface="Yu Gothic UI" panose="020B0500000000000000" pitchFamily="50" charset="-128"/>
                        </a:rPr>
                        <a:t>330</a:t>
                      </a:r>
                      <a:r>
                        <a:rPr kumimoji="1" lang="ja-JP" altLang="en-US" sz="900" b="0">
                          <a:solidFill>
                            <a:schemeClr val="tx1"/>
                          </a:solidFill>
                          <a:latin typeface="Yu Gothic UI" panose="020B0500000000000000" pitchFamily="50" charset="-128"/>
                          <a:ea typeface="Yu Gothic UI" panose="020B0500000000000000" pitchFamily="50" charset="-128"/>
                        </a:rPr>
                        <a:t>時間</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solidFill>
                            <a:schemeClr val="tx1"/>
                          </a:solidFill>
                          <a:latin typeface="Yu Gothic UI" panose="020B0500000000000000" pitchFamily="50" charset="-128"/>
                          <a:ea typeface="Yu Gothic UI" panose="020B0500000000000000" pitchFamily="50" charset="-128"/>
                        </a:rPr>
                        <a:t>330</a:t>
                      </a:r>
                      <a:r>
                        <a:rPr kumimoji="1" lang="ja-JP" altLang="en-US" sz="900" b="0" dirty="0">
                          <a:solidFill>
                            <a:schemeClr val="tx1"/>
                          </a:solidFill>
                          <a:latin typeface="Yu Gothic UI" panose="020B0500000000000000" pitchFamily="50" charset="-128"/>
                          <a:ea typeface="Yu Gothic UI" panose="020B0500000000000000" pitchFamily="50" charset="-128"/>
                        </a:rPr>
                        <a:t>時間</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41" name="フローチャート: 手操作入力 40">
            <a:extLst>
              <a:ext uri="{FF2B5EF4-FFF2-40B4-BE49-F238E27FC236}">
                <a16:creationId xmlns:a16="http://schemas.microsoft.com/office/drawing/2014/main" id="{744C5A37-DC6A-6C78-B0F2-2E23A79BC41C}"/>
              </a:ext>
            </a:extLst>
          </p:cNvPr>
          <p:cNvSpPr/>
          <p:nvPr/>
        </p:nvSpPr>
        <p:spPr>
          <a:xfrm flipV="1">
            <a:off x="711221" y="3907922"/>
            <a:ext cx="3914615" cy="1439329"/>
          </a:xfrm>
          <a:prstGeom prst="flowChartManualInput">
            <a:avLst/>
          </a:prstGeom>
          <a:noFill/>
          <a:ln w="57150">
            <a:solidFill>
              <a:srgbClr val="F7C5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フローチャート: 手操作入力 41">
            <a:extLst>
              <a:ext uri="{FF2B5EF4-FFF2-40B4-BE49-F238E27FC236}">
                <a16:creationId xmlns:a16="http://schemas.microsoft.com/office/drawing/2014/main" id="{3D1DC749-2EE1-7151-53C2-5E7F07886168}"/>
              </a:ext>
            </a:extLst>
          </p:cNvPr>
          <p:cNvSpPr/>
          <p:nvPr/>
        </p:nvSpPr>
        <p:spPr>
          <a:xfrm flipH="1">
            <a:off x="711221" y="5190266"/>
            <a:ext cx="3900272" cy="1166147"/>
          </a:xfrm>
          <a:prstGeom prst="flowChartManualInput">
            <a:avLst/>
          </a:prstGeom>
          <a:noFill/>
          <a:ln w="57150">
            <a:solidFill>
              <a:srgbClr val="9FE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テキスト ボックス 44">
            <a:extLst>
              <a:ext uri="{FF2B5EF4-FFF2-40B4-BE49-F238E27FC236}">
                <a16:creationId xmlns:a16="http://schemas.microsoft.com/office/drawing/2014/main" id="{C3EAC884-7A91-8A3B-E892-7614204A1B4C}"/>
              </a:ext>
            </a:extLst>
          </p:cNvPr>
          <p:cNvSpPr txBox="1"/>
          <p:nvPr/>
        </p:nvSpPr>
        <p:spPr>
          <a:xfrm>
            <a:off x="678145" y="6356677"/>
            <a:ext cx="3947692" cy="276999"/>
          </a:xfrm>
          <a:prstGeom prst="rect">
            <a:avLst/>
          </a:prstGeom>
          <a:noFill/>
        </p:spPr>
        <p:txBody>
          <a:bodyPr wrap="square" rtlCol="0">
            <a:spAutoFit/>
          </a:bodyPr>
          <a:lstStyle/>
          <a:p>
            <a:pPr algn="ctr"/>
            <a:r>
              <a:rPr kumimoji="1" lang="ja-JP" altLang="en-US" sz="1100" b="1">
                <a:latin typeface="+mn-ea"/>
              </a:rPr>
              <a:t>申請書に、氏名・住所等が</a:t>
            </a:r>
            <a:r>
              <a:rPr kumimoji="1" lang="ja-JP" altLang="en-US" sz="1200" b="1"/>
              <a:t>正しく印刷される。</a:t>
            </a:r>
          </a:p>
        </p:txBody>
      </p:sp>
      <p:pic>
        <p:nvPicPr>
          <p:cNvPr id="39" name="図 38" descr="黒い背景と白い文字の絵&#10;&#10;中程度の精度で自動的に生成された説明">
            <a:extLst>
              <a:ext uri="{FF2B5EF4-FFF2-40B4-BE49-F238E27FC236}">
                <a16:creationId xmlns:a16="http://schemas.microsoft.com/office/drawing/2014/main" id="{6C5296CE-C776-04A8-C938-E7037B986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805" y="2806644"/>
            <a:ext cx="1947984" cy="1947984"/>
          </a:xfrm>
          <a:prstGeom prst="rect">
            <a:avLst/>
          </a:prstGeom>
        </p:spPr>
      </p:pic>
      <p:pic>
        <p:nvPicPr>
          <p:cNvPr id="54" name="図 53">
            <a:extLst>
              <a:ext uri="{FF2B5EF4-FFF2-40B4-BE49-F238E27FC236}">
                <a16:creationId xmlns:a16="http://schemas.microsoft.com/office/drawing/2014/main" id="{6C06BC9C-09FC-2CC4-C613-CDC5AC9A58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V="1">
            <a:off x="2709124" y="4513104"/>
            <a:ext cx="438535" cy="534424"/>
          </a:xfrm>
          <a:prstGeom prst="rect">
            <a:avLst/>
          </a:prstGeom>
        </p:spPr>
      </p:pic>
      <p:pic>
        <p:nvPicPr>
          <p:cNvPr id="13" name="図 12">
            <a:extLst>
              <a:ext uri="{FF2B5EF4-FFF2-40B4-BE49-F238E27FC236}">
                <a16:creationId xmlns:a16="http://schemas.microsoft.com/office/drawing/2014/main" id="{C7592336-5DE2-04A9-79A8-78DB90974C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69" y="3494481"/>
            <a:ext cx="1876711" cy="1876711"/>
          </a:xfrm>
          <a:prstGeom prst="rect">
            <a:avLst/>
          </a:prstGeom>
        </p:spPr>
      </p:pic>
      <p:sp>
        <p:nvSpPr>
          <p:cNvPr id="6" name="正方形/長方形 15">
            <a:extLst>
              <a:ext uri="{FF2B5EF4-FFF2-40B4-BE49-F238E27FC236}">
                <a16:creationId xmlns:a16="http://schemas.microsoft.com/office/drawing/2014/main" id="{4A25F9F0-0C63-C766-AD90-505EFE59597C}"/>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ストレスを感じない窓口サービスの実現</a:t>
            </a:r>
          </a:p>
        </p:txBody>
      </p:sp>
      <p:graphicFrame>
        <p:nvGraphicFramePr>
          <p:cNvPr id="12" name="表 11">
            <a:extLst>
              <a:ext uri="{FF2B5EF4-FFF2-40B4-BE49-F238E27FC236}">
                <a16:creationId xmlns:a16="http://schemas.microsoft.com/office/drawing/2014/main" id="{7DE9EA0F-6E14-2A82-59F7-AAB4F5A94916}"/>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1"/>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pic>
        <p:nvPicPr>
          <p:cNvPr id="43" name="図 42">
            <a:extLst>
              <a:ext uri="{FF2B5EF4-FFF2-40B4-BE49-F238E27FC236}">
                <a16:creationId xmlns:a16="http://schemas.microsoft.com/office/drawing/2014/main" id="{E1189148-AF64-5F50-1DC1-CA37E1BE4A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9374" y="5089024"/>
            <a:ext cx="1547439" cy="1547439"/>
          </a:xfrm>
          <a:prstGeom prst="rect">
            <a:avLst/>
          </a:prstGeom>
        </p:spPr>
      </p:pic>
      <p:pic>
        <p:nvPicPr>
          <p:cNvPr id="48" name="図 47">
            <a:extLst>
              <a:ext uri="{FF2B5EF4-FFF2-40B4-BE49-F238E27FC236}">
                <a16:creationId xmlns:a16="http://schemas.microsoft.com/office/drawing/2014/main" id="{A62E131D-B8A4-A31E-9258-1962EF2A0C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2927" y="5342793"/>
            <a:ext cx="995458" cy="995458"/>
          </a:xfrm>
          <a:prstGeom prst="rect">
            <a:avLst/>
          </a:prstGeom>
        </p:spPr>
      </p:pic>
      <p:pic>
        <p:nvPicPr>
          <p:cNvPr id="62" name="グラフィックス 61" descr="線矢印: 反時計回りの曲線 単色塗りつぶし">
            <a:extLst>
              <a:ext uri="{FF2B5EF4-FFF2-40B4-BE49-F238E27FC236}">
                <a16:creationId xmlns:a16="http://schemas.microsoft.com/office/drawing/2014/main" id="{9337772C-6C22-3935-B209-3B8E8A25FEB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3006058" flipH="1">
            <a:off x="1651899" y="3961598"/>
            <a:ext cx="318919" cy="340503"/>
          </a:xfrm>
          <a:prstGeom prst="rect">
            <a:avLst/>
          </a:prstGeom>
        </p:spPr>
      </p:pic>
      <p:pic>
        <p:nvPicPr>
          <p:cNvPr id="63" name="グラフィックス 62" descr="線矢印: 反時計回りの曲線 単色塗りつぶし">
            <a:extLst>
              <a:ext uri="{FF2B5EF4-FFF2-40B4-BE49-F238E27FC236}">
                <a16:creationId xmlns:a16="http://schemas.microsoft.com/office/drawing/2014/main" id="{15F721CD-A0F7-F029-CE75-BE233DC9FE1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8460397">
            <a:off x="2273656" y="4529279"/>
            <a:ext cx="339986" cy="362996"/>
          </a:xfrm>
          <a:prstGeom prst="rect">
            <a:avLst/>
          </a:prstGeom>
        </p:spPr>
      </p:pic>
      <p:pic>
        <p:nvPicPr>
          <p:cNvPr id="64" name="グラフィックス 63" descr="線矢印: 反時計回りの曲線 単色塗りつぶし">
            <a:extLst>
              <a:ext uri="{FF2B5EF4-FFF2-40B4-BE49-F238E27FC236}">
                <a16:creationId xmlns:a16="http://schemas.microsoft.com/office/drawing/2014/main" id="{6ED658C7-6BBF-19BF-5B0B-2B934F02D9B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3006058" flipH="1">
            <a:off x="3064066" y="4181542"/>
            <a:ext cx="318919" cy="340503"/>
          </a:xfrm>
          <a:prstGeom prst="rect">
            <a:avLst/>
          </a:prstGeom>
        </p:spPr>
      </p:pic>
      <p:pic>
        <p:nvPicPr>
          <p:cNvPr id="65" name="グラフィックス 64" descr="線矢印: 反時計回りの曲線 単色塗りつぶし">
            <a:extLst>
              <a:ext uri="{FF2B5EF4-FFF2-40B4-BE49-F238E27FC236}">
                <a16:creationId xmlns:a16="http://schemas.microsoft.com/office/drawing/2014/main" id="{D06C36A4-C8FA-0292-57A9-3C1DCFFA6FF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7298280">
            <a:off x="2517088" y="5911305"/>
            <a:ext cx="339986" cy="362996"/>
          </a:xfrm>
          <a:prstGeom prst="rect">
            <a:avLst/>
          </a:prstGeom>
        </p:spPr>
      </p:pic>
      <p:sp>
        <p:nvSpPr>
          <p:cNvPr id="4" name="正方形/長方形 3">
            <a:extLst>
              <a:ext uri="{FF2B5EF4-FFF2-40B4-BE49-F238E27FC236}">
                <a16:creationId xmlns:a16="http://schemas.microsoft.com/office/drawing/2014/main" id="{09072CB4-AC80-2ED6-3C9E-F9855C1524C9}"/>
              </a:ext>
            </a:extLst>
          </p:cNvPr>
          <p:cNvSpPr/>
          <p:nvPr/>
        </p:nvSpPr>
        <p:spPr>
          <a:xfrm>
            <a:off x="445010" y="1270800"/>
            <a:ext cx="4212000" cy="1543599"/>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a:solidFill>
                  <a:srgbClr val="000000"/>
                </a:solidFill>
                <a:latin typeface="Yu Gothic UI"/>
                <a:ea typeface="Yu Gothic UI"/>
              </a:rPr>
              <a:t>本市</a:t>
            </a:r>
            <a:r>
              <a:rPr kumimoji="1" lang="ja-JP" altLang="en-US" sz="1100">
                <a:latin typeface="+mn-ea"/>
              </a:rPr>
              <a:t>では、区役所</a:t>
            </a:r>
            <a:r>
              <a:rPr kumimoji="1" lang="en-US" altLang="ja-JP" sz="1100">
                <a:latin typeface="+mn-ea"/>
              </a:rPr>
              <a:t>DX</a:t>
            </a:r>
            <a:r>
              <a:rPr kumimoji="1" lang="ja-JP" altLang="en-US" sz="1100">
                <a:latin typeface="+mn-ea"/>
              </a:rPr>
              <a:t>として、あらゆる行政手続きのオンライン化を加速し、市民が区役所に行くことなく手続きができる区役所の実現をめざしている</a:t>
            </a: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a:t>
            </a:r>
            <a:endParaRPr kumimoji="0" lang="en-US" altLang="ja-JP" sz="1100" b="0" i="0" u="none" strike="noStrike" kern="1200" cap="none" spc="0" normalizeH="0" baseline="0" noProof="0">
              <a:ln>
                <a:noFill/>
              </a:ln>
              <a:solidFill>
                <a:srgbClr val="000000"/>
              </a:solidFill>
              <a:effectLst/>
              <a:uLnTx/>
              <a:uFillTx/>
              <a:latin typeface="Yu Gothic UI"/>
              <a:ea typeface="Yu Gothic UI"/>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しかし</a:t>
            </a:r>
            <a:r>
              <a:rPr kumimoji="1" lang="ja-JP" altLang="en-US" sz="1100">
                <a:latin typeface="+mn-ea"/>
              </a:rPr>
              <a:t>、機器の操作に不慣れな方等は、従前同様に来庁しすべて手書きで申請書を作成する必要があり、これらの事業の便益を享受することができない</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a:t>
            </a:r>
            <a:endParaRPr kumimoji="0" lang="en-US" altLang="ja-JP" sz="1100" b="0" i="0" u="none" strike="noStrike" kern="1200" cap="none" spc="0" normalizeH="0" baseline="0" noProof="0">
              <a:ln>
                <a:noFill/>
              </a:ln>
              <a:solidFill>
                <a:prstClr val="black"/>
              </a:solidFill>
              <a:effectLst/>
              <a:uLnTx/>
              <a:uFillTx/>
              <a:latin typeface="Yu Gothic UI"/>
              <a:ea typeface="Yu Gothic UI"/>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a:solidFill>
                  <a:prstClr val="black"/>
                </a:solidFill>
                <a:latin typeface="Yu Gothic UI"/>
                <a:ea typeface="Yu Gothic UI"/>
              </a:rPr>
              <a:t>市民</a:t>
            </a:r>
            <a:r>
              <a:rPr kumimoji="1" lang="en-US" altLang="ja-JP" sz="1100">
                <a:latin typeface="+mn-ea"/>
              </a:rPr>
              <a:t>QoL</a:t>
            </a:r>
            <a:r>
              <a:rPr kumimoji="1" lang="ja-JP" altLang="en-US" sz="1100">
                <a:latin typeface="+mn-ea"/>
              </a:rPr>
              <a:t>向上をめざし、機器の操作に不慣れな方等に対しても、できる限り窓口における手続きの負担軽減を図るため、区役所窓口等にマイナンバーカード券面記載事項読取印刷機器を導入し、各種申請書への基本４情報（氏名・住所・生年月日・性別）の事前印刷により、来庁者の利便性を向上させる。</a:t>
            </a:r>
            <a:endParaRPr kumimoji="0" lang="ja-JP" altLang="en-US" sz="1100" b="1" i="0" u="none" strike="noStrike" kern="1200" cap="none" spc="0" normalizeH="0" baseline="0" noProof="0">
              <a:ln>
                <a:noFill/>
              </a:ln>
              <a:solidFill>
                <a:prstClr val="black"/>
              </a:solidFill>
              <a:effectLst/>
              <a:uLnTx/>
              <a:uFillTx/>
              <a:latin typeface="Yu Gothic UI"/>
              <a:ea typeface="Yu Gothic UI"/>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en-US" altLang="ja-JP" sz="1100" b="0" i="1"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40" name="グループ化 39">
            <a:extLst>
              <a:ext uri="{FF2B5EF4-FFF2-40B4-BE49-F238E27FC236}">
                <a16:creationId xmlns:a16="http://schemas.microsoft.com/office/drawing/2014/main" id="{06356BBE-95E9-2651-0975-D1356196D908}"/>
              </a:ext>
            </a:extLst>
          </p:cNvPr>
          <p:cNvGrpSpPr/>
          <p:nvPr/>
        </p:nvGrpSpPr>
        <p:grpSpPr>
          <a:xfrm>
            <a:off x="445009" y="893203"/>
            <a:ext cx="1179936" cy="243520"/>
            <a:chOff x="528309" y="3016181"/>
            <a:chExt cx="1179936" cy="243520"/>
          </a:xfrm>
        </p:grpSpPr>
        <p:sp>
          <p:nvSpPr>
            <p:cNvPr id="44" name="正方形/長方形 43">
              <a:extLst>
                <a:ext uri="{FF2B5EF4-FFF2-40B4-BE49-F238E27FC236}">
                  <a16:creationId xmlns:a16="http://schemas.microsoft.com/office/drawing/2014/main" id="{D18C09E1-CAEF-6677-926F-CF9986524FC6}"/>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46" name="テキスト ボックス 45">
              <a:extLst>
                <a:ext uri="{FF2B5EF4-FFF2-40B4-BE49-F238E27FC236}">
                  <a16:creationId xmlns:a16="http://schemas.microsoft.com/office/drawing/2014/main" id="{C7287613-EECD-1DF0-5A62-8293FF875085}"/>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Tree>
    <p:extLst>
      <p:ext uri="{BB962C8B-B14F-4D97-AF65-F5344CB8AC3E}">
        <p14:creationId xmlns:p14="http://schemas.microsoft.com/office/powerpoint/2010/main" val="2895819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6400" y="136800"/>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000" b="1">
                <a:solidFill>
                  <a:srgbClr val="AF1932"/>
                </a:solidFill>
                <a:latin typeface="Avenir Next LT Pro"/>
                <a:ea typeface="Yu Gothic UI" panose="020B0500000000000000" pitchFamily="50" charset="-128"/>
              </a:rPr>
              <a:t>住民票などの証明書の取得をスピーディーに</a:t>
            </a: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424593"/>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65958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65958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65958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4967356"/>
            <a:ext cx="972000" cy="1318192"/>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ja-JP" altLang="en-US" sz="1000" b="1" i="0" u="none" strike="noStrike" kern="1200" cap="none" spc="0" normalizeH="0" baseline="0" noProof="0">
                <a:ln>
                  <a:noFill/>
                </a:ln>
                <a:solidFill>
                  <a:prstClr val="white"/>
                </a:solidFill>
                <a:effectLst/>
                <a:uLnTx/>
                <a:uFillTx/>
                <a:latin typeface="Avenir Next LT Pro"/>
                <a:ea typeface="Yu Gothic UI" panose="020B0500000000000000" pitchFamily="50" charset="-128"/>
                <a:cs typeface="+mn-cs"/>
              </a:rPr>
              <a:t>住民情報待合への行政キオスク端末導入</a:t>
            </a:r>
            <a:endPar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4967417"/>
            <a:ext cx="820550" cy="35313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導入</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734623" y="5475305"/>
            <a:ext cx="2481502" cy="3262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利用促進に向けた取組​</a:t>
            </a:r>
            <a:endPar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39" y="1306835"/>
            <a:ext cx="3552121" cy="49809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Yu Gothic UI"/>
                <a:ea typeface="Yu Gothic UI"/>
                <a:cs typeface="+mn-cs"/>
              </a:rPr>
              <a:t>窓口の待ち時間の短縮や待合の混雑解消により、窓口で行政サービスを受ける必要ある市民がストレスなくサービスを享受できていること。</a:t>
            </a:r>
            <a:endParaRPr kumimoji="0" lang="en-US" altLang="ja-JP" sz="1100" b="1" i="0" u="none" strike="noStrike" kern="1200" cap="none" spc="0" normalizeH="0" baseline="0" noProof="0">
              <a:ln>
                <a:noFill/>
              </a:ln>
              <a:solidFill>
                <a:srgbClr val="000000"/>
              </a:solidFill>
              <a:effectLst/>
              <a:uLnTx/>
              <a:uFillTx/>
              <a:latin typeface="Yu Gothic UI"/>
              <a:ea typeface="Yu Gothic UI"/>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75927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948899"/>
            <a:ext cx="972000" cy="98978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135164"/>
            <a:ext cx="3558939" cy="48502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Yu Gothic UI"/>
                <a:ea typeface="Yu Gothic UI"/>
                <a:cs typeface="+mn-cs"/>
              </a:rPr>
              <a:t>市民がコンビニ交付サービスの利便性を認識し、利用が促進されていること。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125985"/>
            <a:ext cx="972000" cy="752206"/>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09" y="1269625"/>
            <a:ext cx="4212000" cy="1371613"/>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31333F"/>
                </a:solidFill>
                <a:effectLst/>
                <a:uLnTx/>
                <a:uFillTx/>
                <a:latin typeface="Source Sans Pro" panose="020B0503030403020204" pitchFamily="34" charset="0"/>
                <a:ea typeface="Yu Gothic UI"/>
                <a:cs typeface="+mn-cs"/>
              </a:rPr>
              <a:t>区役所の待合室に行政キオスク端末を設置し、市民がマイナンバーカードを活用して、全国のコンビニで証明書の発行が可能なコンビニ交付サービスを体験できるようにする。</a:t>
            </a:r>
            <a:endParaRPr kumimoji="0" lang="en-US" altLang="ja-JP" sz="1100" b="0" i="0" u="none" strike="noStrike" kern="1200" cap="none" spc="0" normalizeH="0" baseline="0" noProof="0">
              <a:ln>
                <a:noFill/>
              </a:ln>
              <a:solidFill>
                <a:srgbClr val="31333F"/>
              </a:solidFill>
              <a:effectLst/>
              <a:uLnTx/>
              <a:uFillTx/>
              <a:latin typeface="Source Sans Pro" panose="020B0503030403020204" pitchFamily="34" charset="0"/>
              <a:ea typeface="Yu Gothic UI"/>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31333F"/>
                </a:solidFill>
                <a:effectLst/>
                <a:uLnTx/>
                <a:uFillTx/>
                <a:latin typeface="Source Sans Pro" panose="020B0503030403020204" pitchFamily="34" charset="0"/>
                <a:ea typeface="Yu Gothic UI"/>
                <a:cs typeface="+mn-cs"/>
              </a:rPr>
              <a:t>コンビニでも安心して簡単に証明書を取得できることを知っていただくことで、区役所への来庁者を減らし、窓口の待ち時間の短縮や待合の混雑解消につなげ、住民サービスの充実を図る。</a:t>
            </a:r>
            <a:endParaRPr kumimoji="0" lang="en-US" altLang="ja-JP" sz="1100" b="0" i="0" u="none" strike="noStrike" kern="1200" cap="none" spc="0" normalizeH="0" baseline="0" noProof="0">
              <a:ln>
                <a:noFill/>
              </a:ln>
              <a:solidFill>
                <a:prstClr val="black"/>
              </a:solidFill>
              <a:effectLst/>
              <a:uLnTx/>
              <a:uFillTx/>
              <a:latin typeface="Yu Gothic UI"/>
              <a:ea typeface="Yu Gothic UI"/>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graphicFrame>
        <p:nvGraphicFramePr>
          <p:cNvPr id="68" name="表 16">
            <a:extLst>
              <a:ext uri="{FF2B5EF4-FFF2-40B4-BE49-F238E27FC236}">
                <a16:creationId xmlns:a16="http://schemas.microsoft.com/office/drawing/2014/main" id="{9DB68C29-91BF-08D0-9900-F5254F5033B5}"/>
              </a:ext>
            </a:extLst>
          </p:cNvPr>
          <p:cNvGraphicFramePr>
            <a:graphicFrameLocks noGrp="1"/>
          </p:cNvGraphicFramePr>
          <p:nvPr>
            <p:extLst>
              <p:ext uri="{D42A27DB-BD31-4B8C-83A1-F6EECF244321}">
                <p14:modId xmlns:p14="http://schemas.microsoft.com/office/powerpoint/2010/main" val="2056391810"/>
              </p:ext>
            </p:extLst>
          </p:nvPr>
        </p:nvGraphicFramePr>
        <p:xfrm>
          <a:off x="6191246" y="3251926"/>
          <a:ext cx="3216788" cy="686754"/>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4297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56993">
                <a:tc>
                  <a:txBody>
                    <a:bodyPr/>
                    <a:lstStyle/>
                    <a:p>
                      <a:pPr algn="ctr"/>
                      <a:r>
                        <a:rPr kumimoji="1" lang="en-US" altLang="ja-JP" sz="1000">
                          <a:latin typeface="Yu Gothic UI" panose="020B0500000000000000" pitchFamily="50" charset="-128"/>
                          <a:ea typeface="Yu Gothic UI" panose="020B0500000000000000" pitchFamily="50" charset="-128"/>
                        </a:rPr>
                        <a:t>30.8</a:t>
                      </a:r>
                      <a:r>
                        <a:rPr kumimoji="1" lang="ja-JP" altLang="en-US" sz="1000">
                          <a:latin typeface="Yu Gothic UI" panose="020B0500000000000000" pitchFamily="50" charset="-128"/>
                          <a:ea typeface="Yu Gothic UI" panose="020B0500000000000000" pitchFamily="50" charset="-128"/>
                        </a:rPr>
                        <a:t>％</a:t>
                      </a:r>
                      <a:endParaRPr kumimoji="1" lang="en-US" altLang="ja-JP" sz="10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39.8</a:t>
                      </a:r>
                      <a:r>
                        <a:rPr kumimoji="1" lang="ja-JP" altLang="en-US" sz="100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48.8</a:t>
                      </a:r>
                      <a:r>
                        <a:rPr kumimoji="1" lang="ja-JP" altLang="en-US" sz="100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57.8</a:t>
                      </a:r>
                      <a:r>
                        <a:rPr kumimoji="1" lang="ja-JP" altLang="en-US" sz="1000" dirty="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pic>
        <p:nvPicPr>
          <p:cNvPr id="2" name="図 1">
            <a:extLst>
              <a:ext uri="{FF2B5EF4-FFF2-40B4-BE49-F238E27FC236}">
                <a16:creationId xmlns:a16="http://schemas.microsoft.com/office/drawing/2014/main" id="{73B3608F-1296-0B0F-B4ED-C09BA257861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2527" y="3211624"/>
            <a:ext cx="1433445" cy="1433445"/>
          </a:xfrm>
          <a:prstGeom prst="rect">
            <a:avLst/>
          </a:prstGeom>
        </p:spPr>
      </p:pic>
      <p:pic>
        <p:nvPicPr>
          <p:cNvPr id="5" name="図 4">
            <a:extLst>
              <a:ext uri="{FF2B5EF4-FFF2-40B4-BE49-F238E27FC236}">
                <a16:creationId xmlns:a16="http://schemas.microsoft.com/office/drawing/2014/main" id="{E53A5DDB-0AE9-1800-452A-DB69B46FF0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8977" y="5055404"/>
            <a:ext cx="1433445" cy="1433445"/>
          </a:xfrm>
          <a:prstGeom prst="rect">
            <a:avLst/>
          </a:prstGeom>
        </p:spPr>
      </p:pic>
      <p:pic>
        <p:nvPicPr>
          <p:cNvPr id="26" name="図 25">
            <a:extLst>
              <a:ext uri="{FF2B5EF4-FFF2-40B4-BE49-F238E27FC236}">
                <a16:creationId xmlns:a16="http://schemas.microsoft.com/office/drawing/2014/main" id="{D7B69F3B-B40A-C93B-390A-2853B55DF6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33574" y="5499413"/>
            <a:ext cx="648000" cy="871913"/>
          </a:xfrm>
          <a:prstGeom prst="rect">
            <a:avLst/>
          </a:prstGeom>
        </p:spPr>
      </p:pic>
      <p:pic>
        <p:nvPicPr>
          <p:cNvPr id="63" name="図 62">
            <a:extLst>
              <a:ext uri="{FF2B5EF4-FFF2-40B4-BE49-F238E27FC236}">
                <a16:creationId xmlns:a16="http://schemas.microsoft.com/office/drawing/2014/main" id="{19B17C54-91F6-E496-76D8-DFEB42679E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4046" y="4315466"/>
            <a:ext cx="642748" cy="804692"/>
          </a:xfrm>
          <a:prstGeom prst="rect">
            <a:avLst/>
          </a:prstGeom>
        </p:spPr>
      </p:pic>
      <p:pic>
        <p:nvPicPr>
          <p:cNvPr id="65" name="図 64">
            <a:extLst>
              <a:ext uri="{FF2B5EF4-FFF2-40B4-BE49-F238E27FC236}">
                <a16:creationId xmlns:a16="http://schemas.microsoft.com/office/drawing/2014/main" id="{006A7ED9-D572-DCC6-5783-D1BA8203E6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8826">
            <a:off x="1204062" y="4561793"/>
            <a:ext cx="834042" cy="618234"/>
          </a:xfrm>
          <a:prstGeom prst="rect">
            <a:avLst/>
          </a:prstGeom>
        </p:spPr>
      </p:pic>
      <p:sp>
        <p:nvSpPr>
          <p:cNvPr id="71" name="テキスト ボックス 70">
            <a:extLst>
              <a:ext uri="{FF2B5EF4-FFF2-40B4-BE49-F238E27FC236}">
                <a16:creationId xmlns:a16="http://schemas.microsoft.com/office/drawing/2014/main" id="{10A84810-55DD-8B84-3B71-3C4FFD5976BF}"/>
              </a:ext>
            </a:extLst>
          </p:cNvPr>
          <p:cNvSpPr txBox="1"/>
          <p:nvPr/>
        </p:nvSpPr>
        <p:spPr>
          <a:xfrm>
            <a:off x="5908681" y="2959126"/>
            <a:ext cx="3724791" cy="22748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1" lang="ja-JP" altLang="en-US" sz="1100" b="1" i="0" u="none" strike="noStrike" kern="1200" cap="none" spc="0" normalizeH="0" baseline="0" noProof="0">
                <a:ln>
                  <a:noFill/>
                </a:ln>
                <a:solidFill>
                  <a:prstClr val="black"/>
                </a:solidFill>
                <a:effectLst/>
                <a:uLnTx/>
                <a:uFillTx/>
                <a:latin typeface="Yu Gothic UI"/>
                <a:ea typeface="Yu Gothic UI"/>
                <a:cs typeface="+mn-cs"/>
              </a:rPr>
              <a:t>行政キオスク端末とコンビニ交付サービスをあわせた交付率</a:t>
            </a:r>
            <a:endParaRPr kumimoji="0" lang="ja-JP" altLang="en-US" sz="1100" b="1" i="0" u="none" strike="noStrike" kern="1200" cap="none" spc="0" normalizeH="0" baseline="0" noProof="0">
              <a:ln>
                <a:noFill/>
              </a:ln>
              <a:solidFill>
                <a:srgbClr val="000000"/>
              </a:solidFill>
              <a:effectLst/>
              <a:uLnTx/>
              <a:uFillTx/>
              <a:latin typeface="Yu Gothic UI"/>
              <a:ea typeface="Yu Gothic UI"/>
              <a:cs typeface="+mn-cs"/>
            </a:endParaRPr>
          </a:p>
        </p:txBody>
      </p:sp>
      <p:sp>
        <p:nvSpPr>
          <p:cNvPr id="72" name="ホームベース 30">
            <a:extLst>
              <a:ext uri="{FF2B5EF4-FFF2-40B4-BE49-F238E27FC236}">
                <a16:creationId xmlns:a16="http://schemas.microsoft.com/office/drawing/2014/main" id="{B9FC7083-C436-AC38-69FB-D5BDEA566D15}"/>
              </a:ext>
            </a:extLst>
          </p:cNvPr>
          <p:cNvSpPr/>
          <p:nvPr/>
        </p:nvSpPr>
        <p:spPr>
          <a:xfrm>
            <a:off x="6997700" y="4969597"/>
            <a:ext cx="2199375" cy="35313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a:t>
            </a:r>
          </a:p>
        </p:txBody>
      </p:sp>
      <p:sp>
        <p:nvSpPr>
          <p:cNvPr id="73" name="ホームベース 30">
            <a:extLst>
              <a:ext uri="{FF2B5EF4-FFF2-40B4-BE49-F238E27FC236}">
                <a16:creationId xmlns:a16="http://schemas.microsoft.com/office/drawing/2014/main" id="{EC5B1CB3-E860-675D-6886-161EC852574F}"/>
              </a:ext>
            </a:extLst>
          </p:cNvPr>
          <p:cNvSpPr/>
          <p:nvPr/>
        </p:nvSpPr>
        <p:spPr>
          <a:xfrm>
            <a:off x="7693417" y="5947018"/>
            <a:ext cx="1529968" cy="29882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効果検証</a:t>
            </a:r>
          </a:p>
        </p:txBody>
      </p:sp>
      <p:sp>
        <p:nvSpPr>
          <p:cNvPr id="4" name="矢印: 右 3">
            <a:extLst>
              <a:ext uri="{FF2B5EF4-FFF2-40B4-BE49-F238E27FC236}">
                <a16:creationId xmlns:a16="http://schemas.microsoft.com/office/drawing/2014/main" id="{D50FE657-EDB3-1D1A-5DB4-F689478E8007}"/>
              </a:ext>
            </a:extLst>
          </p:cNvPr>
          <p:cNvSpPr/>
          <p:nvPr/>
        </p:nvSpPr>
        <p:spPr>
          <a:xfrm>
            <a:off x="2210013" y="4603912"/>
            <a:ext cx="710924" cy="446769"/>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pic>
        <p:nvPicPr>
          <p:cNvPr id="39" name="図 38">
            <a:extLst>
              <a:ext uri="{FF2B5EF4-FFF2-40B4-BE49-F238E27FC236}">
                <a16:creationId xmlns:a16="http://schemas.microsoft.com/office/drawing/2014/main" id="{4EAA60EF-BAEC-5290-12C2-BBAAE019189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92909" y="3122832"/>
            <a:ext cx="1282446" cy="918972"/>
          </a:xfrm>
          <a:prstGeom prst="rect">
            <a:avLst/>
          </a:prstGeom>
        </p:spPr>
      </p:pic>
      <p:pic>
        <p:nvPicPr>
          <p:cNvPr id="37" name="図 36">
            <a:extLst>
              <a:ext uri="{FF2B5EF4-FFF2-40B4-BE49-F238E27FC236}">
                <a16:creationId xmlns:a16="http://schemas.microsoft.com/office/drawing/2014/main" id="{D1573151-3857-3202-54BD-51466A80697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41831" y="3422297"/>
            <a:ext cx="1282446" cy="918972"/>
          </a:xfrm>
          <a:prstGeom prst="rect">
            <a:avLst/>
          </a:prstGeom>
        </p:spPr>
      </p:pic>
      <p:pic>
        <p:nvPicPr>
          <p:cNvPr id="6" name="図 5">
            <a:extLst>
              <a:ext uri="{FF2B5EF4-FFF2-40B4-BE49-F238E27FC236}">
                <a16:creationId xmlns:a16="http://schemas.microsoft.com/office/drawing/2014/main" id="{63F404DF-8564-DEEC-F90F-63A696972D6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3406000" y="3330070"/>
            <a:ext cx="1224000" cy="1224000"/>
          </a:xfrm>
          <a:prstGeom prst="rect">
            <a:avLst/>
          </a:prstGeom>
        </p:spPr>
      </p:pic>
      <p:pic>
        <p:nvPicPr>
          <p:cNvPr id="18" name="図 17">
            <a:extLst>
              <a:ext uri="{FF2B5EF4-FFF2-40B4-BE49-F238E27FC236}">
                <a16:creationId xmlns:a16="http://schemas.microsoft.com/office/drawing/2014/main" id="{EA1FAC74-4A8A-1B3A-3209-A7D7A1F128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2185" y="4309533"/>
            <a:ext cx="642748" cy="804692"/>
          </a:xfrm>
          <a:prstGeom prst="rect">
            <a:avLst/>
          </a:prstGeom>
        </p:spPr>
      </p:pic>
      <p:pic>
        <p:nvPicPr>
          <p:cNvPr id="19" name="図 18">
            <a:extLst>
              <a:ext uri="{FF2B5EF4-FFF2-40B4-BE49-F238E27FC236}">
                <a16:creationId xmlns:a16="http://schemas.microsoft.com/office/drawing/2014/main" id="{A1E4DB1A-154F-AAFC-D292-0AB9AE0802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858826">
            <a:off x="3782201" y="4555860"/>
            <a:ext cx="834042" cy="618234"/>
          </a:xfrm>
          <a:prstGeom prst="rect">
            <a:avLst/>
          </a:prstGeom>
        </p:spPr>
      </p:pic>
      <p:pic>
        <p:nvPicPr>
          <p:cNvPr id="13" name="図 12">
            <a:extLst>
              <a:ext uri="{FF2B5EF4-FFF2-40B4-BE49-F238E27FC236}">
                <a16:creationId xmlns:a16="http://schemas.microsoft.com/office/drawing/2014/main" id="{FD749ABE-A137-9F49-3D7E-B1E53C8162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87116" y="5049471"/>
            <a:ext cx="1433445" cy="1433445"/>
          </a:xfrm>
          <a:prstGeom prst="rect">
            <a:avLst/>
          </a:prstGeom>
        </p:spPr>
      </p:pic>
      <p:pic>
        <p:nvPicPr>
          <p:cNvPr id="29" name="図 28">
            <a:extLst>
              <a:ext uri="{FF2B5EF4-FFF2-40B4-BE49-F238E27FC236}">
                <a16:creationId xmlns:a16="http://schemas.microsoft.com/office/drawing/2014/main" id="{C28DA1F1-0549-D6F5-5EC8-6409F15210A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939085" y="5503369"/>
            <a:ext cx="603260" cy="900000"/>
          </a:xfrm>
          <a:prstGeom prst="rect">
            <a:avLst/>
          </a:prstGeom>
        </p:spPr>
      </p:pic>
      <p:graphicFrame>
        <p:nvGraphicFramePr>
          <p:cNvPr id="40" name="表 39">
            <a:extLst>
              <a:ext uri="{FF2B5EF4-FFF2-40B4-BE49-F238E27FC236}">
                <a16:creationId xmlns:a16="http://schemas.microsoft.com/office/drawing/2014/main" id="{B3117743-3739-FBB8-3738-4FE934E257BA}"/>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1"/>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8" name="正方形/長方形 15">
            <a:extLst>
              <a:ext uri="{FF2B5EF4-FFF2-40B4-BE49-F238E27FC236}">
                <a16:creationId xmlns:a16="http://schemas.microsoft.com/office/drawing/2014/main" id="{670D04B2-9A57-9FA0-37B9-6658B538F93A}"/>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ストレスを感じない窓口サービスの実現</a:t>
            </a:r>
          </a:p>
        </p:txBody>
      </p:sp>
    </p:spTree>
    <p:extLst>
      <p:ext uri="{BB962C8B-B14F-4D97-AF65-F5344CB8AC3E}">
        <p14:creationId xmlns:p14="http://schemas.microsoft.com/office/powerpoint/2010/main" val="2201459323"/>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Yu Gothic UI" panose="020B0500000000000000" pitchFamily="50" charset="-128"/>
                <a:ea typeface="Yu Gothic UI" panose="020B0500000000000000" pitchFamily="50" charset="-128"/>
                <a:cs typeface="+mn-cs"/>
              </a:rPr>
              <a:t>手数料等の支払いをキャッシュレス</a:t>
            </a:r>
            <a:r>
              <a:rPr lang="ja-JP" altLang="en-US" sz="2000" b="1">
                <a:solidFill>
                  <a:srgbClr val="AF1932"/>
                </a:solidFill>
                <a:latin typeface="Yu Gothic UI" panose="020B0500000000000000" pitchFamily="50" charset="-128"/>
                <a:ea typeface="Yu Gothic UI" panose="020B0500000000000000" pitchFamily="50" charset="-128"/>
              </a:rPr>
              <a:t>で便利に</a:t>
            </a:r>
            <a:endPar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endParaRP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204429"/>
            <a:ext cx="972000" cy="363995"/>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キャッシュレス決済等導入</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20000" y="5204490"/>
            <a:ext cx="543350" cy="33881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導入</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7000340" y="6062672"/>
            <a:ext cx="2199376" cy="33881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利用促進に向けた取組​</a:t>
            </a:r>
            <a:endPar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314697"/>
            <a:ext cx="3508461" cy="752609"/>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Yu Gothic UI"/>
                <a:ea typeface="Yu Gothic UI"/>
                <a:cs typeface="+mn-cs"/>
              </a:rPr>
              <a:t>市民が窓口でストレスを感じることなく手続きでき、窓口サービスの満足度が向上していること。</a:t>
            </a:r>
            <a:endParaRPr kumimoji="0" lang="en-US" altLang="ja-JP" sz="1100" b="1" i="0" u="none" strike="noStrike" kern="1200" cap="none" spc="0" normalizeH="0" baseline="0" noProof="0">
              <a:ln>
                <a:noFill/>
              </a:ln>
              <a:solidFill>
                <a:srgbClr val="000000"/>
              </a:solidFill>
              <a:effectLst/>
              <a:uLnTx/>
              <a:uFillTx/>
              <a:latin typeface="Yu Gothic UI"/>
              <a:ea typeface="Yu Gothic UI"/>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5394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66835"/>
            <a:ext cx="972000" cy="169558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880314" y="1960710"/>
            <a:ext cx="3580675" cy="760187"/>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prstClr val="black"/>
                </a:solidFill>
                <a:effectLst/>
                <a:uLnTx/>
                <a:uFillTx/>
                <a:latin typeface="Yu Gothic UI"/>
                <a:ea typeface="Yu Gothic UI"/>
                <a:cs typeface="+mn-cs"/>
              </a:rPr>
              <a:t>キャッシュレス決済の導入により、様々の支払い手段を</a:t>
            </a:r>
            <a:br>
              <a:rPr kumimoji="0" lang="en-US" altLang="ja-JP" sz="1100" b="1" i="0" u="none" strike="noStrike" kern="1200" cap="none" spc="0" normalizeH="0" baseline="0" noProof="0">
                <a:ln>
                  <a:noFill/>
                </a:ln>
                <a:solidFill>
                  <a:prstClr val="black"/>
                </a:solidFill>
                <a:effectLst/>
                <a:uLnTx/>
                <a:uFillTx/>
                <a:latin typeface="Yu Gothic UI"/>
                <a:ea typeface="Yu Gothic UI"/>
                <a:cs typeface="+mn-cs"/>
              </a:rPr>
            </a:br>
            <a:r>
              <a:rPr kumimoji="0" lang="ja-JP" altLang="en-US" sz="1100" b="1" i="0" u="none" strike="noStrike" kern="1200" cap="none" spc="0" normalizeH="0" baseline="0" noProof="0">
                <a:ln>
                  <a:noFill/>
                </a:ln>
                <a:solidFill>
                  <a:prstClr val="black"/>
                </a:solidFill>
                <a:effectLst/>
                <a:uLnTx/>
                <a:uFillTx/>
                <a:latin typeface="Yu Gothic UI"/>
                <a:ea typeface="Yu Gothic UI"/>
                <a:cs typeface="+mn-cs"/>
              </a:rPr>
              <a:t>選択できる環境を整え、手続きにかかる待ち時間の短縮など市民の利便性が向上していること。</a:t>
            </a:r>
            <a:endParaRPr kumimoji="0" lang="en-US" altLang="ja-JP" sz="1100" b="1" i="0" u="none" strike="noStrike" kern="1200" cap="none" spc="0" normalizeH="0" baseline="0" noProof="0">
              <a:ln>
                <a:noFill/>
              </a:ln>
              <a:solidFill>
                <a:prstClr val="black"/>
              </a:solidFill>
              <a:effectLst/>
              <a:uLnTx/>
              <a:uFillTx/>
              <a:latin typeface="Yu Gothic UI"/>
              <a:ea typeface="Yu Gothic UI"/>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99313"/>
            <a:ext cx="972000" cy="62091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1302673"/>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ストレスを感じない窓口サービスの実現のため、</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区役所の住民情報窓口で発行する各種証明書の手数料及び、</a:t>
            </a:r>
            <a:r>
              <a:rPr kumimoji="0" lang="ja-JP" altLang="en-US" sz="1100" b="0" i="0" u="none" strike="noStrike" kern="1200" cap="none" spc="0" normalizeH="0" baseline="0" noProof="0">
                <a:ln>
                  <a:noFill/>
                </a:ln>
                <a:solidFill>
                  <a:srgbClr val="000000"/>
                </a:solidFill>
                <a:effectLst/>
                <a:uLnTx/>
                <a:uFillTx/>
                <a:latin typeface="Yu Gothic UI"/>
                <a:ea typeface="Yu Gothic UI"/>
                <a:cs typeface="+mn-cs"/>
              </a:rPr>
              <a:t>市税事務所における税証明等発行手数料の納付窓口においてキャッシュレス端末を導入する。</a:t>
            </a:r>
            <a:endParaRPr kumimoji="0" lang="en-US" altLang="ja-JP" sz="1100" b="0" i="0" u="none" strike="noStrike" kern="1200" cap="none" spc="0" normalizeH="0" baseline="0" noProof="0">
              <a:ln>
                <a:noFill/>
              </a:ln>
              <a:solidFill>
                <a:srgbClr val="000000"/>
              </a:solidFill>
              <a:effectLst/>
              <a:uLnTx/>
              <a:uFillTx/>
              <a:latin typeface="Yu Gothic UI"/>
              <a:ea typeface="Yu Gothic UI"/>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現金以外での支払方法が選択でき、利用できる環境を整え、金銭の受渡にかかる時間が短縮されるなど、来庁者の滞在時間を減らし、市民の利便性向上につなげ、住民サービスの充実を図る。</a:t>
            </a:r>
            <a:endParaRPr kumimoji="0" lang="ja-JP" altLang="en-US" sz="1100" b="1" i="0" u="none" strike="noStrike" kern="1200" cap="none" spc="0" normalizeH="0" baseline="0" noProof="0">
              <a:ln>
                <a:noFill/>
              </a:ln>
              <a:solidFill>
                <a:prstClr val="black"/>
              </a:solidFill>
              <a:effectLst/>
              <a:uLnTx/>
              <a:uFillTx/>
              <a:latin typeface="Yu Gothic UI"/>
              <a:ea typeface="Yu Gothic UI"/>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en-US" altLang="ja-JP" sz="1100" b="0" i="1"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5969898" y="3300839"/>
            <a:ext cx="3416614" cy="202944"/>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pic>
        <p:nvPicPr>
          <p:cNvPr id="2" name="図 1">
            <a:extLst>
              <a:ext uri="{FF2B5EF4-FFF2-40B4-BE49-F238E27FC236}">
                <a16:creationId xmlns:a16="http://schemas.microsoft.com/office/drawing/2014/main" id="{73B3608F-1296-0B0F-B4ED-C09BA257861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91642" y="4710663"/>
            <a:ext cx="1433445" cy="1433445"/>
          </a:xfrm>
          <a:prstGeom prst="rect">
            <a:avLst/>
          </a:prstGeom>
        </p:spPr>
      </p:pic>
      <p:pic>
        <p:nvPicPr>
          <p:cNvPr id="37" name="図 36">
            <a:extLst>
              <a:ext uri="{FF2B5EF4-FFF2-40B4-BE49-F238E27FC236}">
                <a16:creationId xmlns:a16="http://schemas.microsoft.com/office/drawing/2014/main" id="{7AEC3C63-2919-59C8-4E3F-232B8D1781F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0269" y="3050809"/>
            <a:ext cx="1261000" cy="1368000"/>
          </a:xfrm>
          <a:prstGeom prst="rect">
            <a:avLst/>
          </a:prstGeom>
          <a:noFill/>
          <a:ln>
            <a:noFill/>
          </a:ln>
        </p:spPr>
      </p:pic>
      <p:pic>
        <p:nvPicPr>
          <p:cNvPr id="41" name="図 40">
            <a:extLst>
              <a:ext uri="{FF2B5EF4-FFF2-40B4-BE49-F238E27FC236}">
                <a16:creationId xmlns:a16="http://schemas.microsoft.com/office/drawing/2014/main" id="{2DC5AF28-7B97-4B21-0A3F-C24987CA20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281" y="4320788"/>
            <a:ext cx="477967" cy="617847"/>
          </a:xfrm>
          <a:prstGeom prst="rect">
            <a:avLst/>
          </a:prstGeom>
        </p:spPr>
      </p:pic>
      <p:pic>
        <p:nvPicPr>
          <p:cNvPr id="43" name="図 42">
            <a:extLst>
              <a:ext uri="{FF2B5EF4-FFF2-40B4-BE49-F238E27FC236}">
                <a16:creationId xmlns:a16="http://schemas.microsoft.com/office/drawing/2014/main" id="{9C37C493-212B-5CE2-E78A-8B9B00F18AE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520" y="4997838"/>
            <a:ext cx="526604" cy="344954"/>
          </a:xfrm>
          <a:prstGeom prst="rect">
            <a:avLst/>
          </a:prstGeom>
        </p:spPr>
      </p:pic>
      <p:pic>
        <p:nvPicPr>
          <p:cNvPr id="46" name="図 45">
            <a:extLst>
              <a:ext uri="{FF2B5EF4-FFF2-40B4-BE49-F238E27FC236}">
                <a16:creationId xmlns:a16="http://schemas.microsoft.com/office/drawing/2014/main" id="{8DDDDE5E-C1AB-1C07-5178-E9DA6453489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3080" y="5616817"/>
            <a:ext cx="325162" cy="383376"/>
          </a:xfrm>
          <a:prstGeom prst="rect">
            <a:avLst/>
          </a:prstGeom>
        </p:spPr>
      </p:pic>
      <p:pic>
        <p:nvPicPr>
          <p:cNvPr id="51" name="図 50">
            <a:extLst>
              <a:ext uri="{FF2B5EF4-FFF2-40B4-BE49-F238E27FC236}">
                <a16:creationId xmlns:a16="http://schemas.microsoft.com/office/drawing/2014/main" id="{C8006036-B2C9-12AC-0D9A-65BF3B72F5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220" y="4757120"/>
            <a:ext cx="705516" cy="1302672"/>
          </a:xfrm>
          <a:prstGeom prst="rect">
            <a:avLst/>
          </a:prstGeom>
        </p:spPr>
      </p:pic>
      <p:sp>
        <p:nvSpPr>
          <p:cNvPr id="72" name="ホームベース 30">
            <a:extLst>
              <a:ext uri="{FF2B5EF4-FFF2-40B4-BE49-F238E27FC236}">
                <a16:creationId xmlns:a16="http://schemas.microsoft.com/office/drawing/2014/main" id="{B9FC7083-C436-AC38-69FB-D5BDEA566D15}"/>
              </a:ext>
            </a:extLst>
          </p:cNvPr>
          <p:cNvSpPr/>
          <p:nvPr/>
        </p:nvSpPr>
        <p:spPr>
          <a:xfrm>
            <a:off x="6726726" y="5206670"/>
            <a:ext cx="2470350" cy="33881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運用</a:t>
            </a:r>
          </a:p>
        </p:txBody>
      </p:sp>
      <p:pic>
        <p:nvPicPr>
          <p:cNvPr id="12" name="図 11">
            <a:extLst>
              <a:ext uri="{FF2B5EF4-FFF2-40B4-BE49-F238E27FC236}">
                <a16:creationId xmlns:a16="http://schemas.microsoft.com/office/drawing/2014/main" id="{A2A64EB5-4A75-7597-3D15-5AD111560CC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19167" y="2686770"/>
            <a:ext cx="2023314" cy="2041310"/>
          </a:xfrm>
          <a:prstGeom prst="rect">
            <a:avLst/>
          </a:prstGeom>
        </p:spPr>
      </p:pic>
      <p:sp>
        <p:nvSpPr>
          <p:cNvPr id="4" name="テキスト ボックス 3">
            <a:extLst>
              <a:ext uri="{FF2B5EF4-FFF2-40B4-BE49-F238E27FC236}">
                <a16:creationId xmlns:a16="http://schemas.microsoft.com/office/drawing/2014/main" id="{4A9F418A-2A03-0519-DDC7-FA298C050CBA}"/>
              </a:ext>
            </a:extLst>
          </p:cNvPr>
          <p:cNvSpPr txBox="1"/>
          <p:nvPr/>
        </p:nvSpPr>
        <p:spPr>
          <a:xfrm>
            <a:off x="4862641" y="6047089"/>
            <a:ext cx="972000" cy="363996"/>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ja-JP" altLang="en-US" sz="1000" b="1" i="0" u="none" strike="noStrike" kern="1200" cap="none" spc="0" normalizeH="0" baseline="0" noProof="0">
                <a:ln>
                  <a:noFill/>
                </a:ln>
                <a:solidFill>
                  <a:prstClr val="white"/>
                </a:solidFill>
                <a:effectLst/>
                <a:uLnTx/>
                <a:uFillTx/>
                <a:latin typeface="Avenir Next LT Pro"/>
                <a:ea typeface="Yu Gothic UI" panose="020B0500000000000000" pitchFamily="50" charset="-128"/>
                <a:cs typeface="+mn-cs"/>
              </a:rPr>
              <a:t>利用促進</a:t>
            </a:r>
            <a:endPar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39" name="ホームベース 30">
            <a:extLst>
              <a:ext uri="{FF2B5EF4-FFF2-40B4-BE49-F238E27FC236}">
                <a16:creationId xmlns:a16="http://schemas.microsoft.com/office/drawing/2014/main" id="{6723CD5C-EB36-3C64-1CA2-0E972182BC00}"/>
              </a:ext>
            </a:extLst>
          </p:cNvPr>
          <p:cNvSpPr/>
          <p:nvPr/>
        </p:nvSpPr>
        <p:spPr>
          <a:xfrm>
            <a:off x="6134780" y="6072273"/>
            <a:ext cx="820550" cy="33881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開始に向けた広報</a:t>
            </a:r>
          </a:p>
        </p:txBody>
      </p:sp>
      <p:sp>
        <p:nvSpPr>
          <p:cNvPr id="40" name="テキスト ボックス 39">
            <a:extLst>
              <a:ext uri="{FF2B5EF4-FFF2-40B4-BE49-F238E27FC236}">
                <a16:creationId xmlns:a16="http://schemas.microsoft.com/office/drawing/2014/main" id="{00A88562-C519-53B9-4A96-C79FE2FC43C9}"/>
              </a:ext>
            </a:extLst>
          </p:cNvPr>
          <p:cNvSpPr txBox="1"/>
          <p:nvPr/>
        </p:nvSpPr>
        <p:spPr>
          <a:xfrm>
            <a:off x="4860000" y="5615032"/>
            <a:ext cx="972000" cy="363995"/>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サービスの拡充</a:t>
            </a:r>
          </a:p>
        </p:txBody>
      </p:sp>
      <p:sp>
        <p:nvSpPr>
          <p:cNvPr id="42" name="ホームベース 30">
            <a:extLst>
              <a:ext uri="{FF2B5EF4-FFF2-40B4-BE49-F238E27FC236}">
                <a16:creationId xmlns:a16="http://schemas.microsoft.com/office/drawing/2014/main" id="{9FA3C7A3-74A0-6BED-7DCD-664BC001FEF3}"/>
              </a:ext>
            </a:extLst>
          </p:cNvPr>
          <p:cNvSpPr/>
          <p:nvPr/>
        </p:nvSpPr>
        <p:spPr>
          <a:xfrm>
            <a:off x="6119999" y="5611239"/>
            <a:ext cx="3096125" cy="37796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0"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決済ブランド順次追加​</a:t>
            </a:r>
            <a:endPar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29" name="グループ化 28">
            <a:extLst>
              <a:ext uri="{FF2B5EF4-FFF2-40B4-BE49-F238E27FC236}">
                <a16:creationId xmlns:a16="http://schemas.microsoft.com/office/drawing/2014/main" id="{D42B2D9D-45A9-17B5-C7B7-7B1A54A1914A}"/>
              </a:ext>
            </a:extLst>
          </p:cNvPr>
          <p:cNvGrpSpPr/>
          <p:nvPr/>
        </p:nvGrpSpPr>
        <p:grpSpPr>
          <a:xfrm>
            <a:off x="3029857" y="4630545"/>
            <a:ext cx="1476000" cy="1511761"/>
            <a:chOff x="2956301" y="5055128"/>
            <a:chExt cx="1476000" cy="1511761"/>
          </a:xfrm>
        </p:grpSpPr>
        <p:pic>
          <p:nvPicPr>
            <p:cNvPr id="26" name="図 25">
              <a:extLst>
                <a:ext uri="{FF2B5EF4-FFF2-40B4-BE49-F238E27FC236}">
                  <a16:creationId xmlns:a16="http://schemas.microsoft.com/office/drawing/2014/main" id="{57C03F7F-0BAA-1D10-6B77-5FDF336B15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56301" y="5055128"/>
              <a:ext cx="1476000" cy="1511761"/>
            </a:xfrm>
            <a:prstGeom prst="rect">
              <a:avLst/>
            </a:prstGeom>
          </p:spPr>
        </p:pic>
        <p:sp>
          <p:nvSpPr>
            <p:cNvPr id="28" name="正方形/長方形 27">
              <a:extLst>
                <a:ext uri="{FF2B5EF4-FFF2-40B4-BE49-F238E27FC236}">
                  <a16:creationId xmlns:a16="http://schemas.microsoft.com/office/drawing/2014/main" id="{72571B26-6AB1-DF43-BFA3-6F11A73EA355}"/>
                </a:ext>
              </a:extLst>
            </p:cNvPr>
            <p:cNvSpPr/>
            <p:nvPr/>
          </p:nvSpPr>
          <p:spPr>
            <a:xfrm>
              <a:off x="3133963" y="5100719"/>
              <a:ext cx="1136168" cy="273392"/>
            </a:xfrm>
            <a:prstGeom prst="rect">
              <a:avLst/>
            </a:prstGeom>
            <a:solidFill>
              <a:schemeClr val="tx1">
                <a:lumMod val="65000"/>
                <a:lumOff val="35000"/>
              </a:schemeClr>
            </a:solidFill>
            <a:ln w="9525" cap="flat" cmpd="sng" algn="ctr">
              <a:noFill/>
              <a:prstDash val="solid"/>
            </a:ln>
            <a:effectLst/>
          </p:spPr>
          <p:txBody>
            <a:bodyPr lIns="36000" tIns="36000" rIns="36000" bIns="36000" rtlCol="0" anchor="ctr">
              <a:noAutofit/>
            </a:bodyPr>
            <a:lstStyle/>
            <a:p>
              <a:pPr marL="0" marR="0" lvl="2" indent="0" algn="ctr" defTabSz="914400" rtl="0" eaLnBrk="1" fontAlgn="auto" latinLnBrk="0" hangingPunct="1">
                <a:lnSpc>
                  <a:spcPct val="100000"/>
                </a:lnSpc>
                <a:spcBef>
                  <a:spcPts val="0"/>
                </a:spcBef>
                <a:spcAft>
                  <a:spcPts val="600"/>
                </a:spcAft>
                <a:buClrTx/>
                <a:buSzTx/>
                <a:buFontTx/>
                <a:buNone/>
                <a:tabLst>
                  <a:tab pos="361950" algn="l"/>
                </a:tabLst>
                <a:defRPr/>
              </a:pPr>
              <a:r>
                <a:rPr kumimoji="0" lang="ja-JP" altLang="en-US" sz="1400" b="0" i="0" u="none" strike="noStrike" kern="1200" cap="none" spc="0" normalizeH="0" baseline="0" noProof="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rPr>
                <a:t>市税事務所</a:t>
              </a:r>
              <a:endParaRPr kumimoji="0" lang="en-US" altLang="ja-JP" sz="1400" b="0" i="1" u="none" strike="noStrike" kern="1200" cap="none" spc="0" normalizeH="0" baseline="0" noProof="0">
                <a:ln>
                  <a:noFill/>
                </a:ln>
                <a:solidFill>
                  <a:prstClr val="white"/>
                </a:solidFill>
                <a:effectLst/>
                <a:uLnTx/>
                <a:uFillTx/>
                <a:latin typeface="HGP創英角ﾎﾟｯﾌﾟ体" panose="040B0A00000000000000" pitchFamily="50" charset="-128"/>
                <a:ea typeface="HGP創英角ﾎﾟｯﾌﾟ体" panose="040B0A00000000000000" pitchFamily="50" charset="-128"/>
                <a:cs typeface="+mn-cs"/>
              </a:endParaRPr>
            </a:p>
          </p:txBody>
        </p:sp>
      </p:grpSp>
      <p:graphicFrame>
        <p:nvGraphicFramePr>
          <p:cNvPr id="47" name="表 46">
            <a:extLst>
              <a:ext uri="{FF2B5EF4-FFF2-40B4-BE49-F238E27FC236}">
                <a16:creationId xmlns:a16="http://schemas.microsoft.com/office/drawing/2014/main" id="{6A746962-F5E3-D1D4-7AA5-BE6CEE7E1D26}"/>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1"/>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graphicFrame>
        <p:nvGraphicFramePr>
          <p:cNvPr id="5" name="表 4">
            <a:extLst>
              <a:ext uri="{FF2B5EF4-FFF2-40B4-BE49-F238E27FC236}">
                <a16:creationId xmlns:a16="http://schemas.microsoft.com/office/drawing/2014/main" id="{23691291-BE6E-D2F4-81E2-5336E1BC40E0}"/>
              </a:ext>
            </a:extLst>
          </p:cNvPr>
          <p:cNvGraphicFramePr>
            <a:graphicFrameLocks noGrp="1"/>
          </p:cNvGraphicFramePr>
          <p:nvPr>
            <p:extLst>
              <p:ext uri="{D42A27DB-BD31-4B8C-83A1-F6EECF244321}">
                <p14:modId xmlns:p14="http://schemas.microsoft.com/office/powerpoint/2010/main" val="566334084"/>
              </p:ext>
            </p:extLst>
          </p:nvPr>
        </p:nvGraphicFramePr>
        <p:xfrm>
          <a:off x="6202009" y="2952041"/>
          <a:ext cx="3075531" cy="1468760"/>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662940">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328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2023</a:t>
                      </a:r>
                      <a:r>
                        <a:rPr kumimoji="1" lang="ja-JP" altLang="en-US" sz="900" b="0" kern="1200">
                          <a:solidFill>
                            <a:schemeClr val="lt1"/>
                          </a:solidFill>
                          <a:latin typeface="Yu Gothic UI"/>
                          <a:ea typeface="Yu Gothic UI"/>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2024</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2025</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2026</a:t>
                      </a:r>
                      <a:r>
                        <a:rPr kumimoji="1" lang="ja-JP" altLang="en-US" sz="900" b="0" kern="1200">
                          <a:solidFill>
                            <a:schemeClr val="lt1"/>
                          </a:solidFill>
                          <a:latin typeface="Yu Gothic UI"/>
                          <a:ea typeface="Yu Gothic UI"/>
                          <a:cs typeface="+mn-cs"/>
                        </a:rPr>
                        <a:t>年度</a:t>
                      </a:r>
                      <a:endParaRPr kumimoji="1" lang="en-US" altLang="ja-JP" sz="900" b="0" kern="1200">
                        <a:solidFill>
                          <a:schemeClr val="lt1"/>
                        </a:solidFill>
                        <a:latin typeface="Yu Gothic UI"/>
                        <a:ea typeface="Yu Gothic UI"/>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138746">
                <a:tc gridSpan="4">
                  <a:txBody>
                    <a:bodyPr/>
                    <a:lstStyle/>
                    <a:p>
                      <a:pPr marL="0" lvl="2" indent="0">
                        <a:spcAft>
                          <a:spcPts val="600"/>
                        </a:spcAft>
                        <a:buFont typeface="Arial" panose="020B0604020202020204" pitchFamily="34" charset="0"/>
                        <a:buNone/>
                        <a:tabLst>
                          <a:tab pos="361950" algn="l"/>
                        </a:tabLst>
                        <a:defRPr/>
                      </a:pPr>
                      <a:r>
                        <a:rPr lang="ja-JP" altLang="en-US" sz="900" b="0">
                          <a:solidFill>
                            <a:srgbClr val="000000"/>
                          </a:solidFill>
                          <a:ea typeface="Yu Gothic UI" panose="020B0500000000000000" pitchFamily="50" charset="-128"/>
                        </a:rPr>
                        <a:t>区役所</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731342269"/>
                  </a:ext>
                </a:extLst>
              </a:tr>
              <a:tr h="321800">
                <a:tc>
                  <a:txBody>
                    <a:bodyPr/>
                    <a:lstStyle/>
                    <a:p>
                      <a:pPr algn="ctr"/>
                      <a:r>
                        <a:rPr kumimoji="1" lang="ja-JP" altLang="en-US" sz="900">
                          <a:latin typeface="Yu Gothic UI" panose="020B0500000000000000" pitchFamily="50" charset="-128"/>
                          <a:ea typeface="Yu Gothic UI" panose="020B0500000000000000" pitchFamily="50" charset="-128"/>
                        </a:rPr>
                        <a:t>ー</a:t>
                      </a:r>
                      <a:endParaRPr kumimoji="1" lang="en-US" altLang="ja-JP" sz="900">
                        <a:latin typeface="Yu Gothic UI" panose="020B0500000000000000" pitchFamily="50" charset="-128"/>
                        <a:ea typeface="Yu Gothic UI" panose="020B0500000000000000" pitchFamily="50" charset="-128"/>
                      </a:endParaRPr>
                    </a:p>
                    <a:p>
                      <a:pPr algn="ctr"/>
                      <a:r>
                        <a:rPr kumimoji="1" lang="ja-JP" altLang="en-US" sz="900">
                          <a:latin typeface="Yu Gothic UI" panose="020B0500000000000000" pitchFamily="50" charset="-128"/>
                          <a:ea typeface="Yu Gothic UI" panose="020B0500000000000000" pitchFamily="50" charset="-128"/>
                        </a:rPr>
                        <a:t>（導入前）</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15.0</a:t>
                      </a:r>
                      <a:r>
                        <a:rPr kumimoji="1" lang="ja-JP" altLang="en-US" sz="90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40.0</a:t>
                      </a:r>
                      <a:r>
                        <a:rPr kumimoji="1" lang="ja-JP" altLang="en-US" sz="90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45.0</a:t>
                      </a:r>
                      <a:r>
                        <a:rPr kumimoji="1" lang="ja-JP" altLang="en-US" sz="90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r h="174450">
                <a:tc gridSpan="4">
                  <a:txBody>
                    <a:bodyPr/>
                    <a:lstStyle/>
                    <a:p>
                      <a:pPr marL="0" lvl="2" indent="0">
                        <a:spcAft>
                          <a:spcPts val="600"/>
                        </a:spcAft>
                        <a:buFont typeface="Arial" panose="020B0604020202020204" pitchFamily="34" charset="0"/>
                        <a:buNone/>
                        <a:tabLst>
                          <a:tab pos="361950" algn="l"/>
                        </a:tabLst>
                        <a:defRPr/>
                      </a:pPr>
                      <a:r>
                        <a:rPr lang="ja-JP" altLang="en-US" sz="900" b="0">
                          <a:ea typeface="Yu Gothic UI" panose="020B0500000000000000" pitchFamily="50" charset="-128"/>
                        </a:rPr>
                        <a:t>市税事務所</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748883863"/>
                  </a:ext>
                </a:extLst>
              </a:tr>
              <a:tr h="321800">
                <a:tc>
                  <a:txBody>
                    <a:bodyPr/>
                    <a:lstStyle/>
                    <a:p>
                      <a:pPr algn="ctr"/>
                      <a:r>
                        <a:rPr kumimoji="1" lang="ja-JP" altLang="en-US" sz="900">
                          <a:latin typeface="Yu Gothic UI" panose="020B0500000000000000" pitchFamily="50" charset="-128"/>
                          <a:ea typeface="Yu Gothic UI" panose="020B0500000000000000" pitchFamily="50" charset="-128"/>
                        </a:rPr>
                        <a:t>ー</a:t>
                      </a:r>
                      <a:endParaRPr kumimoji="1" lang="en-US" altLang="ja-JP" sz="900">
                        <a:latin typeface="Yu Gothic UI" panose="020B0500000000000000" pitchFamily="50" charset="-128"/>
                        <a:ea typeface="Yu Gothic UI" panose="020B0500000000000000" pitchFamily="50" charset="-128"/>
                      </a:endParaRPr>
                    </a:p>
                    <a:p>
                      <a:pPr algn="ctr"/>
                      <a:r>
                        <a:rPr kumimoji="1" lang="ja-JP" altLang="en-US" sz="900">
                          <a:latin typeface="Yu Gothic UI" panose="020B0500000000000000" pitchFamily="50" charset="-128"/>
                          <a:ea typeface="Yu Gothic UI" panose="020B0500000000000000" pitchFamily="50" charset="-128"/>
                        </a:rPr>
                        <a:t>（導入前）</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5.0</a:t>
                      </a:r>
                      <a:r>
                        <a:rPr kumimoji="1" lang="ja-JP" altLang="en-US" sz="90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7.0</a:t>
                      </a:r>
                      <a:r>
                        <a:rPr kumimoji="1" lang="ja-JP" altLang="en-US" sz="90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Yu Gothic UI" panose="020B0500000000000000" pitchFamily="50" charset="-128"/>
                          <a:ea typeface="Yu Gothic UI" panose="020B0500000000000000" pitchFamily="50" charset="-128"/>
                        </a:rPr>
                        <a:t>10.0</a:t>
                      </a:r>
                      <a:r>
                        <a:rPr kumimoji="1" lang="ja-JP" altLang="en-US" sz="900" dirty="0">
                          <a:latin typeface="Yu Gothic UI" panose="020B0500000000000000" pitchFamily="50" charset="-128"/>
                          <a:ea typeface="Yu Gothic UI" panose="020B0500000000000000" pitchFamily="50" charset="-128"/>
                        </a:rPr>
                        <a:t>％</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4902429"/>
                  </a:ext>
                </a:extLst>
              </a:tr>
            </a:tbl>
          </a:graphicData>
        </a:graphic>
      </p:graphicFrame>
      <p:sp>
        <p:nvSpPr>
          <p:cNvPr id="6" name="テキスト ボックス 5">
            <a:extLst>
              <a:ext uri="{FF2B5EF4-FFF2-40B4-BE49-F238E27FC236}">
                <a16:creationId xmlns:a16="http://schemas.microsoft.com/office/drawing/2014/main" id="{8719DD5F-2896-D91E-0027-9DB147A83916}"/>
              </a:ext>
            </a:extLst>
          </p:cNvPr>
          <p:cNvSpPr txBox="1"/>
          <p:nvPr/>
        </p:nvSpPr>
        <p:spPr>
          <a:xfrm>
            <a:off x="5902051" y="2713319"/>
            <a:ext cx="3552309" cy="27503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1" lang="ja-JP" altLang="en-US" sz="1100" b="1" i="0" u="none" strike="noStrike" kern="1200" cap="none" spc="0" normalizeH="0" baseline="0" noProof="0">
                <a:ln>
                  <a:noFill/>
                </a:ln>
                <a:solidFill>
                  <a:prstClr val="black"/>
                </a:solidFill>
                <a:effectLst/>
                <a:uLnTx/>
                <a:uFillTx/>
                <a:latin typeface="Yu Gothic UI"/>
                <a:ea typeface="Yu Gothic UI"/>
                <a:cs typeface="+mn-cs"/>
              </a:rPr>
              <a:t>キャッシュレス決済の利用率</a:t>
            </a:r>
            <a:endParaRPr kumimoji="1" lang="en-US" altLang="ja-JP" sz="1100" b="1" i="0" u="none" strike="noStrike" kern="1200" cap="none" spc="0" normalizeH="0" baseline="0" noProof="0">
              <a:ln>
                <a:noFill/>
              </a:ln>
              <a:solidFill>
                <a:prstClr val="black"/>
              </a:solidFill>
              <a:effectLst/>
              <a:uLnTx/>
              <a:uFillTx/>
              <a:latin typeface="Yu Gothic UI"/>
              <a:ea typeface="Yu Gothic UI"/>
              <a:cs typeface="+mn-cs"/>
            </a:endParaRPr>
          </a:p>
        </p:txBody>
      </p:sp>
      <p:sp>
        <p:nvSpPr>
          <p:cNvPr id="13" name="正方形/長方形 15">
            <a:extLst>
              <a:ext uri="{FF2B5EF4-FFF2-40B4-BE49-F238E27FC236}">
                <a16:creationId xmlns:a16="http://schemas.microsoft.com/office/drawing/2014/main" id="{80A933B9-AC53-B615-BB4E-F165452D5AAE}"/>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ストレスを感じない窓口サービスの実現</a:t>
            </a:r>
          </a:p>
        </p:txBody>
      </p:sp>
    </p:spTree>
    <p:extLst>
      <p:ext uri="{BB962C8B-B14F-4D97-AF65-F5344CB8AC3E}">
        <p14:creationId xmlns:p14="http://schemas.microsoft.com/office/powerpoint/2010/main" val="1766431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6400" y="135284"/>
            <a:ext cx="4396903" cy="707886"/>
          </a:xfrm>
          <a:prstGeom prst="rect">
            <a:avLst/>
          </a:prstGeom>
          <a:noFill/>
        </p:spPr>
        <p:txBody>
          <a:bodyPr wrap="square" lIns="0">
            <a:spAutoFit/>
          </a:bodyPr>
          <a:lstStyle/>
          <a:p>
            <a:pPr defTabSz="457200" fontAlgn="base">
              <a:spcBef>
                <a:spcPct val="0"/>
              </a:spcBef>
              <a:spcAft>
                <a:spcPct val="0"/>
              </a:spcAft>
              <a:defRPr/>
            </a:pPr>
            <a:r>
              <a:rPr lang="ja-JP" altLang="en-US" sz="2000" b="1" kern="0">
                <a:solidFill>
                  <a:srgbClr val="AF1932"/>
                </a:solidFill>
                <a:latin typeface="Yu Gothic UI" panose="020B0500000000000000" pitchFamily="50" charset="-128"/>
                <a:ea typeface="Yu Gothic UI" panose="020B0500000000000000" pitchFamily="50" charset="-128"/>
              </a:rPr>
              <a:t>マイナンバー・マイナンバーカードの</a:t>
            </a:r>
            <a:br>
              <a:rPr lang="en-US" altLang="ja-JP" sz="2000" b="1" kern="0">
                <a:solidFill>
                  <a:srgbClr val="AF1932"/>
                </a:solidFill>
                <a:latin typeface="Yu Gothic UI" panose="020B0500000000000000" pitchFamily="50" charset="-128"/>
                <a:ea typeface="Yu Gothic UI" panose="020B0500000000000000" pitchFamily="50" charset="-128"/>
              </a:rPr>
            </a:br>
            <a:r>
              <a:rPr lang="ja-JP" altLang="en-US" sz="2000" b="1" kern="0">
                <a:solidFill>
                  <a:srgbClr val="AF1932"/>
                </a:solidFill>
                <a:latin typeface="Yu Gothic UI" panose="020B0500000000000000" pitchFamily="50" charset="-128"/>
                <a:ea typeface="Yu Gothic UI" panose="020B0500000000000000" pitchFamily="50" charset="-128"/>
              </a:rPr>
              <a:t>活用シーンを拡大</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6400"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defTabSz="457200" fontAlgn="base">
                <a:spcBef>
                  <a:spcPct val="0"/>
                </a:spcBef>
                <a:spcAft>
                  <a:spcPct val="0"/>
                </a:spcAft>
                <a:defRPr/>
              </a:pPr>
              <a:endParaRPr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defTabSz="457200" fontAlgn="base">
                <a:spcBef>
                  <a:spcPct val="0"/>
                </a:spcBef>
                <a:spcAft>
                  <a:spcPct val="0"/>
                </a:spcAft>
                <a:defRPr/>
              </a:pPr>
              <a:r>
                <a:rPr lang="ja-JP" altLang="en-US" sz="1200" b="1" kern="0">
                  <a:solidFill>
                    <a:srgbClr val="000000"/>
                  </a:solidFill>
                  <a:latin typeface="Yu Gothic UI" panose="020B0500000000000000" pitchFamily="50" charset="-128"/>
                  <a:ea typeface="Yu Gothic UI" panose="020B0500000000000000" pitchFamily="50" charset="-128"/>
                </a:rPr>
                <a:t>施策概要と効果</a:t>
              </a:r>
            </a:p>
          </p:txBody>
        </p:sp>
      </p:grpSp>
      <p:sp>
        <p:nvSpPr>
          <p:cNvPr id="92" name="正方形/長方形 15">
            <a:extLst>
              <a:ext uri="{FF2B5EF4-FFF2-40B4-BE49-F238E27FC236}">
                <a16:creationId xmlns:a16="http://schemas.microsoft.com/office/drawing/2014/main" id="{DF0C7E93-B45B-4F56-9FAC-297AABF3B332}"/>
              </a:ext>
            </a:extLst>
          </p:cNvPr>
          <p:cNvSpPr/>
          <p:nvPr/>
        </p:nvSpPr>
        <p:spPr>
          <a:xfrm>
            <a:off x="5190348" y="93518"/>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defTabSz="457200" fontAlgn="base">
              <a:spcBef>
                <a:spcPct val="0"/>
              </a:spcBef>
              <a:spcAft>
                <a:spcPct val="0"/>
              </a:spcAft>
              <a:defRPr/>
            </a:pPr>
            <a:r>
              <a:rPr lang="ja-JP" altLang="en-US" sz="1100" b="1" kern="0">
                <a:solidFill>
                  <a:srgbClr val="FFFFFF"/>
                </a:solidFill>
                <a:latin typeface="Yu Gothic UI" panose="020B0500000000000000" pitchFamily="50" charset="-128"/>
                <a:ea typeface="Yu Gothic UI" panose="020B0500000000000000" pitchFamily="50" charset="-128"/>
              </a:rPr>
              <a:t>サービス</a:t>
            </a:r>
            <a:r>
              <a:rPr lang="en-US" altLang="ja-JP" sz="1100" b="1" kern="0">
                <a:solidFill>
                  <a:srgbClr val="FFFFFF"/>
                </a:solidFill>
                <a:latin typeface="Yu Gothic UI" panose="020B0500000000000000" pitchFamily="50" charset="-128"/>
                <a:ea typeface="Yu Gothic UI" panose="020B0500000000000000" pitchFamily="50" charset="-128"/>
              </a:rPr>
              <a:t>DX</a:t>
            </a:r>
            <a:endParaRPr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C5018CDB-C3EA-A958-EA23-A50AE9111B1B}"/>
              </a:ext>
            </a:extLst>
          </p:cNvPr>
          <p:cNvGrpSpPr/>
          <p:nvPr/>
        </p:nvGrpSpPr>
        <p:grpSpPr>
          <a:xfrm>
            <a:off x="130158" y="2380125"/>
            <a:ext cx="8752151" cy="4161896"/>
            <a:chOff x="502181" y="1847690"/>
            <a:chExt cx="8752151" cy="4161896"/>
          </a:xfrm>
        </p:grpSpPr>
        <p:pic>
          <p:nvPicPr>
            <p:cNvPr id="4" name="図 2">
              <a:extLst>
                <a:ext uri="{FF2B5EF4-FFF2-40B4-BE49-F238E27FC236}">
                  <a16:creationId xmlns:a16="http://schemas.microsoft.com/office/drawing/2014/main" id="{5766002F-EE54-9159-096B-49149F48374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032" y="1847690"/>
              <a:ext cx="8750300" cy="4161896"/>
            </a:xfrm>
            <a:prstGeom prst="rect">
              <a:avLst/>
            </a:prstGeom>
            <a:noFill/>
            <a:ln>
              <a:noFill/>
            </a:ln>
            <a:effectLst>
              <a:outerShdw blurRad="50800" dist="38100" dir="13500000" algn="br" rotWithShape="0">
                <a:prstClr val="black">
                  <a:alpha val="40000"/>
                </a:prstClr>
              </a:outerShdw>
            </a:effectLst>
          </p:spPr>
        </p:pic>
        <p:pic>
          <p:nvPicPr>
            <p:cNvPr id="5" name="図 4">
              <a:extLst>
                <a:ext uri="{FF2B5EF4-FFF2-40B4-BE49-F238E27FC236}">
                  <a16:creationId xmlns:a16="http://schemas.microsoft.com/office/drawing/2014/main" id="{A8C9EEAC-6A58-C25C-7460-3A5F3C03C9F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2380" y="3975072"/>
              <a:ext cx="796263" cy="38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A31A0DA4-8BE6-64B7-F0BF-5314BC63824E}"/>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181" y="4306992"/>
              <a:ext cx="622565" cy="56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3">
              <a:extLst>
                <a:ext uri="{FF2B5EF4-FFF2-40B4-BE49-F238E27FC236}">
                  <a16:creationId xmlns:a16="http://schemas.microsoft.com/office/drawing/2014/main" id="{5B03BC4B-CB9A-D7D5-4707-14A63F9B033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39719" y="5160009"/>
              <a:ext cx="746390" cy="3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四角形: 角を丸くする 22">
            <a:extLst>
              <a:ext uri="{FF2B5EF4-FFF2-40B4-BE49-F238E27FC236}">
                <a16:creationId xmlns:a16="http://schemas.microsoft.com/office/drawing/2014/main" id="{33A3684F-7B5C-C889-E5AE-487FF9ECB0AC}"/>
              </a:ext>
            </a:extLst>
          </p:cNvPr>
          <p:cNvSpPr/>
          <p:nvPr/>
        </p:nvSpPr>
        <p:spPr>
          <a:xfrm>
            <a:off x="670716" y="2488533"/>
            <a:ext cx="1246314" cy="324506"/>
          </a:xfrm>
          <a:prstGeom prst="round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kern="0">
                <a:solidFill>
                  <a:schemeClr val="bg1"/>
                </a:solidFill>
                <a:latin typeface="Yu Gothic UI" panose="020B0500000000000000" pitchFamily="50" charset="-128"/>
                <a:ea typeface="Yu Gothic UI" panose="020B0500000000000000" pitchFamily="50" charset="-128"/>
              </a:rPr>
              <a:t>取組例</a:t>
            </a:r>
          </a:p>
        </p:txBody>
      </p:sp>
      <p:sp>
        <p:nvSpPr>
          <p:cNvPr id="44" name="テキスト ボックス 43">
            <a:extLst>
              <a:ext uri="{FF2B5EF4-FFF2-40B4-BE49-F238E27FC236}">
                <a16:creationId xmlns:a16="http://schemas.microsoft.com/office/drawing/2014/main" id="{40A5D437-67A1-ECF4-B789-38DF2988D917}"/>
              </a:ext>
            </a:extLst>
          </p:cNvPr>
          <p:cNvSpPr txBox="1"/>
          <p:nvPr/>
        </p:nvSpPr>
        <p:spPr>
          <a:xfrm>
            <a:off x="772479" y="3376003"/>
            <a:ext cx="4206279" cy="2631225"/>
          </a:xfrm>
          <a:prstGeom prst="rect">
            <a:avLst/>
          </a:prstGeom>
          <a:solidFill>
            <a:schemeClr val="bg1">
              <a:alpha val="50000"/>
            </a:schemeClr>
          </a:solidFill>
          <a:ln w="12700">
            <a:noFill/>
          </a:ln>
        </p:spPr>
        <p:txBody>
          <a:bodyPr wrap="square" lIns="175500" rtlCol="0" anchor="t" anchorCtr="0">
            <a:noAutofit/>
          </a:bodyPr>
          <a:lstStyle/>
          <a:p>
            <a:pPr defTabSz="371475">
              <a:defRPr/>
            </a:pPr>
            <a:endParaRPr lang="en-US" altLang="ja-JP" sz="1000" kern="0">
              <a:solidFill>
                <a:prstClr val="black"/>
              </a:solidFill>
              <a:latin typeface="Yu Gothic UI" panose="020B0500000000000000" pitchFamily="50" charset="-128"/>
              <a:ea typeface="Yu Gothic UI" panose="020B0500000000000000" pitchFamily="50" charset="-128"/>
            </a:endParaRPr>
          </a:p>
        </p:txBody>
      </p:sp>
      <p:sp>
        <p:nvSpPr>
          <p:cNvPr id="45" name="テキスト ボックス 44">
            <a:extLst>
              <a:ext uri="{FF2B5EF4-FFF2-40B4-BE49-F238E27FC236}">
                <a16:creationId xmlns:a16="http://schemas.microsoft.com/office/drawing/2014/main" id="{E354C663-6F31-5903-B8AE-C25114FC6FD4}"/>
              </a:ext>
            </a:extLst>
          </p:cNvPr>
          <p:cNvSpPr txBox="1"/>
          <p:nvPr/>
        </p:nvSpPr>
        <p:spPr>
          <a:xfrm>
            <a:off x="777743" y="3073375"/>
            <a:ext cx="4201014" cy="353279"/>
          </a:xfrm>
          <a:prstGeom prst="rect">
            <a:avLst/>
          </a:prstGeom>
          <a:solidFill>
            <a:srgbClr val="AF1932">
              <a:alpha val="37000"/>
            </a:srgbClr>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lvl="0" algn="ctr" fontAlgn="base">
              <a:spcBef>
                <a:spcPct val="0"/>
              </a:spcBef>
              <a:spcAft>
                <a:spcPct val="0"/>
              </a:spcAft>
              <a:defRPr/>
            </a:pPr>
            <a:r>
              <a:rPr lang="ja-JP" altLang="en-US" sz="1100">
                <a:solidFill>
                  <a:schemeClr val="tx1"/>
                </a:solidFill>
              </a:rPr>
              <a:t>マイナンバーカードを活用して申請手続きを簡単に</a:t>
            </a:r>
            <a:r>
              <a:rPr lang="ja-JP" altLang="en-US" sz="900">
                <a:solidFill>
                  <a:schemeClr val="tx1"/>
                </a:solidFill>
              </a:rPr>
              <a:t>（</a:t>
            </a:r>
            <a:r>
              <a:rPr lang="en-US" altLang="ja-JP" sz="900">
                <a:solidFill>
                  <a:schemeClr val="tx1"/>
                </a:solidFill>
              </a:rPr>
              <a:t>P34</a:t>
            </a:r>
            <a:r>
              <a:rPr lang="ja-JP" altLang="en-US" sz="900">
                <a:solidFill>
                  <a:schemeClr val="tx1"/>
                </a:solidFill>
              </a:rPr>
              <a:t>参照）</a:t>
            </a:r>
          </a:p>
        </p:txBody>
      </p:sp>
      <p:sp>
        <p:nvSpPr>
          <p:cNvPr id="46" name="テキスト ボックス 45">
            <a:extLst>
              <a:ext uri="{FF2B5EF4-FFF2-40B4-BE49-F238E27FC236}">
                <a16:creationId xmlns:a16="http://schemas.microsoft.com/office/drawing/2014/main" id="{2E2098A3-5FDF-2DDB-ABEE-5A95FF658A77}"/>
              </a:ext>
            </a:extLst>
          </p:cNvPr>
          <p:cNvSpPr txBox="1"/>
          <p:nvPr/>
        </p:nvSpPr>
        <p:spPr>
          <a:xfrm>
            <a:off x="772479" y="3488838"/>
            <a:ext cx="4208130" cy="769441"/>
          </a:xfrm>
          <a:prstGeom prst="rect">
            <a:avLst/>
          </a:prstGeom>
          <a:solidFill>
            <a:schemeClr val="bg1">
              <a:alpha val="75000"/>
            </a:schemeClr>
          </a:solidFill>
        </p:spPr>
        <p:txBody>
          <a:bodyPr wrap="square" rtlCol="0">
            <a:spAutoFit/>
          </a:bodyPr>
          <a:lstStyle/>
          <a:p>
            <a:r>
              <a:rPr lang="ja-JP" altLang="en-US" sz="1100" kern="0">
                <a:solidFill>
                  <a:prstClr val="black"/>
                </a:solidFill>
                <a:latin typeface="+mn-ea"/>
              </a:rPr>
              <a:t>（事業内容）</a:t>
            </a:r>
            <a:endParaRPr lang="en-US" altLang="ja-JP" sz="1100" kern="0">
              <a:solidFill>
                <a:prstClr val="black"/>
              </a:solidFill>
              <a:latin typeface="+mn-ea"/>
            </a:endParaRPr>
          </a:p>
          <a:p>
            <a:r>
              <a:rPr lang="ja-JP" altLang="en-US" sz="1100">
                <a:latin typeface="+mn-ea"/>
              </a:rPr>
              <a:t>区役所窓口等にマイナンバーカード券面記載事項読取印刷機器を導入し、各種申請書４情報（氏名・住所・生年月日・性別）の事前印刷により、来庁者の利便性を向上させる。</a:t>
            </a:r>
            <a:endParaRPr lang="ja-JP" altLang="en-US" sz="1100" kern="0">
              <a:solidFill>
                <a:prstClr val="black"/>
              </a:solidFill>
              <a:latin typeface="+mn-ea"/>
            </a:endParaRPr>
          </a:p>
        </p:txBody>
      </p:sp>
      <p:sp>
        <p:nvSpPr>
          <p:cNvPr id="67" name="テキスト ボックス 66">
            <a:extLst>
              <a:ext uri="{FF2B5EF4-FFF2-40B4-BE49-F238E27FC236}">
                <a16:creationId xmlns:a16="http://schemas.microsoft.com/office/drawing/2014/main" id="{BEF392A9-054A-EA27-5C38-D11EE9E5E420}"/>
              </a:ext>
            </a:extLst>
          </p:cNvPr>
          <p:cNvSpPr txBox="1"/>
          <p:nvPr/>
        </p:nvSpPr>
        <p:spPr>
          <a:xfrm>
            <a:off x="5264617" y="3488175"/>
            <a:ext cx="4043991" cy="2519053"/>
          </a:xfrm>
          <a:prstGeom prst="rect">
            <a:avLst/>
          </a:prstGeom>
          <a:solidFill>
            <a:schemeClr val="bg1">
              <a:alpha val="50000"/>
            </a:schemeClr>
          </a:solidFill>
          <a:ln w="12700">
            <a:noFill/>
          </a:ln>
        </p:spPr>
        <p:txBody>
          <a:bodyPr wrap="square" lIns="175500" rtlCol="0" anchor="t" anchorCtr="0">
            <a:noAutofit/>
          </a:bodyPr>
          <a:lstStyle/>
          <a:p>
            <a:pPr defTabSz="371475">
              <a:defRPr/>
            </a:pPr>
            <a:endParaRPr lang="en-US" altLang="ja-JP" sz="1000" kern="0">
              <a:solidFill>
                <a:prstClr val="black"/>
              </a:solidFill>
              <a:latin typeface="Yu Gothic UI" panose="020B0500000000000000" pitchFamily="50" charset="-128"/>
              <a:ea typeface="Yu Gothic UI" panose="020B0500000000000000" pitchFamily="50" charset="-128"/>
            </a:endParaRPr>
          </a:p>
        </p:txBody>
      </p:sp>
      <p:pic>
        <p:nvPicPr>
          <p:cNvPr id="66" name="図 65">
            <a:extLst>
              <a:ext uri="{FF2B5EF4-FFF2-40B4-BE49-F238E27FC236}">
                <a16:creationId xmlns:a16="http://schemas.microsoft.com/office/drawing/2014/main" id="{B5D6035D-7941-C0DF-E53E-F6552DF5FB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81982" y="4509647"/>
            <a:ext cx="1327707" cy="1075105"/>
          </a:xfrm>
          <a:prstGeom prst="rect">
            <a:avLst/>
          </a:prstGeom>
          <a:ln>
            <a:noFill/>
          </a:ln>
        </p:spPr>
      </p:pic>
      <p:pic>
        <p:nvPicPr>
          <p:cNvPr id="68" name="図 67" descr="ダイアグラム&#10;&#10;自動的に生成された説明">
            <a:extLst>
              <a:ext uri="{FF2B5EF4-FFF2-40B4-BE49-F238E27FC236}">
                <a16:creationId xmlns:a16="http://schemas.microsoft.com/office/drawing/2014/main" id="{09E3E7AB-6A86-528F-50B9-B749C9250F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40849" y="2236221"/>
            <a:ext cx="2056375" cy="764243"/>
          </a:xfrm>
          <a:prstGeom prst="rect">
            <a:avLst/>
          </a:prstGeom>
        </p:spPr>
      </p:pic>
      <p:sp>
        <p:nvSpPr>
          <p:cNvPr id="69" name="テキスト ボックス 68">
            <a:extLst>
              <a:ext uri="{FF2B5EF4-FFF2-40B4-BE49-F238E27FC236}">
                <a16:creationId xmlns:a16="http://schemas.microsoft.com/office/drawing/2014/main" id="{2C4CBD33-5ADF-0AFB-D8E8-15E800F12945}"/>
              </a:ext>
            </a:extLst>
          </p:cNvPr>
          <p:cNvSpPr txBox="1"/>
          <p:nvPr/>
        </p:nvSpPr>
        <p:spPr>
          <a:xfrm>
            <a:off x="5266253" y="3505577"/>
            <a:ext cx="3991236" cy="769441"/>
          </a:xfrm>
          <a:prstGeom prst="rect">
            <a:avLst/>
          </a:prstGeom>
          <a:solidFill>
            <a:schemeClr val="bg1">
              <a:alpha val="75000"/>
            </a:schemeClr>
          </a:solidFill>
        </p:spPr>
        <p:txBody>
          <a:bodyPr wrap="square" rtlCol="0">
            <a:spAutoFit/>
          </a:bodyPr>
          <a:lstStyle/>
          <a:p>
            <a:r>
              <a:rPr lang="ja-JP" altLang="en-US" sz="1100" kern="0">
                <a:solidFill>
                  <a:prstClr val="black"/>
                </a:solidFill>
                <a:latin typeface="+mn-ea"/>
              </a:rPr>
              <a:t>（事業内容）</a:t>
            </a:r>
            <a:endParaRPr lang="en-US" altLang="ja-JP" sz="1100" kern="0">
              <a:solidFill>
                <a:prstClr val="black"/>
              </a:solidFill>
              <a:latin typeface="+mn-ea"/>
            </a:endParaRPr>
          </a:p>
          <a:p>
            <a:r>
              <a:rPr lang="ja-JP" altLang="en-US" sz="1100">
                <a:solidFill>
                  <a:srgbClr val="31333F"/>
                </a:solidFill>
                <a:latin typeface="+mn-ea"/>
              </a:rPr>
              <a:t>区役所の待合室に行政キオスク端末を設置し、市民が全国のコンビニで証明書の発行が可能なコンビニ交付サービスを体験できるようにする。</a:t>
            </a:r>
            <a:endParaRPr lang="ja-JP" altLang="en-US" sz="1100" kern="0">
              <a:solidFill>
                <a:prstClr val="black"/>
              </a:solidFill>
              <a:latin typeface="+mn-ea"/>
            </a:endParaRPr>
          </a:p>
        </p:txBody>
      </p:sp>
      <p:sp>
        <p:nvSpPr>
          <p:cNvPr id="70" name="テキスト ボックス 69">
            <a:extLst>
              <a:ext uri="{FF2B5EF4-FFF2-40B4-BE49-F238E27FC236}">
                <a16:creationId xmlns:a16="http://schemas.microsoft.com/office/drawing/2014/main" id="{44CE94A7-FA82-EE6D-2339-108B6C282087}"/>
              </a:ext>
            </a:extLst>
          </p:cNvPr>
          <p:cNvSpPr txBox="1"/>
          <p:nvPr/>
        </p:nvSpPr>
        <p:spPr>
          <a:xfrm>
            <a:off x="5218762" y="3073376"/>
            <a:ext cx="4038727" cy="353279"/>
          </a:xfrm>
          <a:prstGeom prst="rect">
            <a:avLst/>
          </a:prstGeom>
          <a:solidFill>
            <a:srgbClr val="AF1932">
              <a:alpha val="37000"/>
            </a:srgbClr>
          </a:solidFill>
          <a:ln w="9525" cap="flat" cmpd="sng" algn="ctr">
            <a:noFill/>
            <a:prstDash val="solid"/>
          </a:ln>
          <a:effectLst/>
        </p:spPr>
        <p:txBody>
          <a:bodyPr lIns="234000" tIns="0" rIns="58500" bIns="0" rtlCol="0" anchor="ctr"/>
          <a:lstStyle>
            <a:defPPr>
              <a:defRPr lang="en-US"/>
            </a:defPPr>
            <a:lvl1pPr lvl="0" fontAlgn="base">
              <a:spcBef>
                <a:spcPct val="0"/>
              </a:spcBef>
              <a:spcAft>
                <a:spcPct val="0"/>
              </a:spcAft>
              <a:defRPr kumimoji="1" sz="1200" b="1" kern="0">
                <a:solidFill>
                  <a:srgbClr val="FFFFFF"/>
                </a:solidFill>
                <a:latin typeface="Yu Gothic UI" panose="020B0500000000000000" pitchFamily="50" charset="-128"/>
                <a:ea typeface="Yu Gothic UI" panose="020B0500000000000000" pitchFamily="50" charset="-128"/>
              </a:defRPr>
            </a:lvl1pPr>
          </a:lstStyle>
          <a:p>
            <a:pPr algn="ctr" defTabSz="457200">
              <a:defRPr/>
            </a:pPr>
            <a:r>
              <a:rPr lang="ja-JP" altLang="en-US" sz="1100">
                <a:solidFill>
                  <a:schemeClr val="tx1"/>
                </a:solidFill>
              </a:rPr>
              <a:t>住民票などの証明書の取得をスピーディーに</a:t>
            </a:r>
            <a:r>
              <a:rPr lang="ja-JP" altLang="en-US" sz="900">
                <a:solidFill>
                  <a:schemeClr val="tx1"/>
                </a:solidFill>
              </a:rPr>
              <a:t>（</a:t>
            </a:r>
            <a:r>
              <a:rPr lang="en-US" altLang="ja-JP" sz="900">
                <a:solidFill>
                  <a:schemeClr val="tx1"/>
                </a:solidFill>
              </a:rPr>
              <a:t>P35</a:t>
            </a:r>
            <a:r>
              <a:rPr lang="ja-JP" altLang="en-US" sz="900">
                <a:solidFill>
                  <a:schemeClr val="tx1"/>
                </a:solidFill>
              </a:rPr>
              <a:t>参照）</a:t>
            </a:r>
          </a:p>
        </p:txBody>
      </p:sp>
      <p:pic>
        <p:nvPicPr>
          <p:cNvPr id="71" name="図 70">
            <a:extLst>
              <a:ext uri="{FF2B5EF4-FFF2-40B4-BE49-F238E27FC236}">
                <a16:creationId xmlns:a16="http://schemas.microsoft.com/office/drawing/2014/main" id="{D4667D0D-748A-A9B4-7EA7-369D45588C0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63366" y="4258279"/>
            <a:ext cx="1433445" cy="1433445"/>
          </a:xfrm>
          <a:prstGeom prst="rect">
            <a:avLst/>
          </a:prstGeom>
        </p:spPr>
      </p:pic>
      <p:pic>
        <p:nvPicPr>
          <p:cNvPr id="12" name="図 11">
            <a:extLst>
              <a:ext uri="{FF2B5EF4-FFF2-40B4-BE49-F238E27FC236}">
                <a16:creationId xmlns:a16="http://schemas.microsoft.com/office/drawing/2014/main" id="{2B27D575-D1CE-9F99-3D6D-747362EB0D0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5519" y="4234948"/>
            <a:ext cx="800100" cy="800100"/>
          </a:xfrm>
          <a:prstGeom prst="rect">
            <a:avLst/>
          </a:prstGeom>
        </p:spPr>
      </p:pic>
      <p:sp>
        <p:nvSpPr>
          <p:cNvPr id="13" name="フローチャート: 手操作入力 12">
            <a:extLst>
              <a:ext uri="{FF2B5EF4-FFF2-40B4-BE49-F238E27FC236}">
                <a16:creationId xmlns:a16="http://schemas.microsoft.com/office/drawing/2014/main" id="{9FF3C19B-67FB-1C7E-0B51-4AA12257F49A}"/>
              </a:ext>
            </a:extLst>
          </p:cNvPr>
          <p:cNvSpPr/>
          <p:nvPr/>
        </p:nvSpPr>
        <p:spPr>
          <a:xfrm flipH="1">
            <a:off x="2776831" y="4996209"/>
            <a:ext cx="1951098" cy="647048"/>
          </a:xfrm>
          <a:prstGeom prst="flowChartManualInput">
            <a:avLst/>
          </a:prstGeom>
          <a:noFill/>
          <a:ln w="57150">
            <a:solidFill>
              <a:srgbClr val="9FE5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4" name="図 13" descr="黒い背景と白い文字の絵&#10;&#10;中程度の精度で自動的に生成された説明">
            <a:extLst>
              <a:ext uri="{FF2B5EF4-FFF2-40B4-BE49-F238E27FC236}">
                <a16:creationId xmlns:a16="http://schemas.microsoft.com/office/drawing/2014/main" id="{0CDE97FE-DEE9-E2CE-75D6-A737D5E678F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926840" y="3801015"/>
            <a:ext cx="914528" cy="914528"/>
          </a:xfrm>
          <a:prstGeom prst="rect">
            <a:avLst/>
          </a:prstGeom>
        </p:spPr>
      </p:pic>
      <p:pic>
        <p:nvPicPr>
          <p:cNvPr id="15" name="図 14" descr="テキスト&#10;&#10;自動的に生成された説明">
            <a:extLst>
              <a:ext uri="{FF2B5EF4-FFF2-40B4-BE49-F238E27FC236}">
                <a16:creationId xmlns:a16="http://schemas.microsoft.com/office/drawing/2014/main" id="{B2AB9219-3924-AE8F-617E-4176ED212EA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flipV="1">
            <a:off x="3671151" y="4614979"/>
            <a:ext cx="217816" cy="265444"/>
          </a:xfrm>
          <a:prstGeom prst="rect">
            <a:avLst/>
          </a:prstGeom>
        </p:spPr>
      </p:pic>
      <p:pic>
        <p:nvPicPr>
          <p:cNvPr id="16" name="図 15">
            <a:extLst>
              <a:ext uri="{FF2B5EF4-FFF2-40B4-BE49-F238E27FC236}">
                <a16:creationId xmlns:a16="http://schemas.microsoft.com/office/drawing/2014/main" id="{A399B0A2-D551-1E94-8232-BDE47379A72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24743" y="4143911"/>
            <a:ext cx="914528" cy="914528"/>
          </a:xfrm>
          <a:prstGeom prst="rect">
            <a:avLst/>
          </a:prstGeom>
        </p:spPr>
      </p:pic>
      <p:pic>
        <p:nvPicPr>
          <p:cNvPr id="17" name="図 16">
            <a:extLst>
              <a:ext uri="{FF2B5EF4-FFF2-40B4-BE49-F238E27FC236}">
                <a16:creationId xmlns:a16="http://schemas.microsoft.com/office/drawing/2014/main" id="{84EA9F03-8EB6-0851-FBAD-F0577E94651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934490" y="4980751"/>
            <a:ext cx="800100" cy="800100"/>
          </a:xfrm>
          <a:prstGeom prst="rect">
            <a:avLst/>
          </a:prstGeom>
        </p:spPr>
      </p:pic>
      <p:pic>
        <p:nvPicPr>
          <p:cNvPr id="18" name="図 17">
            <a:extLst>
              <a:ext uri="{FF2B5EF4-FFF2-40B4-BE49-F238E27FC236}">
                <a16:creationId xmlns:a16="http://schemas.microsoft.com/office/drawing/2014/main" id="{A1623D2E-56A9-2501-F986-F206E6DD34E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25154" y="5075174"/>
            <a:ext cx="481080" cy="481080"/>
          </a:xfrm>
          <a:prstGeom prst="rect">
            <a:avLst/>
          </a:prstGeom>
        </p:spPr>
      </p:pic>
      <p:pic>
        <p:nvPicPr>
          <p:cNvPr id="19" name="グラフィックス 18" descr="線矢印: 反時計回りの曲線 単色塗りつぶし">
            <a:extLst>
              <a:ext uri="{FF2B5EF4-FFF2-40B4-BE49-F238E27FC236}">
                <a16:creationId xmlns:a16="http://schemas.microsoft.com/office/drawing/2014/main" id="{C98B9B3F-E3A9-95BA-9A3B-B51A80F6B4D1}"/>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3006058" flipH="1">
            <a:off x="3983344" y="4397297"/>
            <a:ext cx="164592" cy="164592"/>
          </a:xfrm>
          <a:prstGeom prst="rect">
            <a:avLst/>
          </a:prstGeom>
        </p:spPr>
      </p:pic>
      <p:pic>
        <p:nvPicPr>
          <p:cNvPr id="20" name="グラフィックス 19" descr="線矢印: 反時計回りの曲線 単色塗りつぶし">
            <a:extLst>
              <a:ext uri="{FF2B5EF4-FFF2-40B4-BE49-F238E27FC236}">
                <a16:creationId xmlns:a16="http://schemas.microsoft.com/office/drawing/2014/main" id="{FC7155C0-E748-3C9E-F2E9-3D12EAAF5892}"/>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8460397">
            <a:off x="3440030" y="4614849"/>
            <a:ext cx="182880" cy="182880"/>
          </a:xfrm>
          <a:prstGeom prst="rect">
            <a:avLst/>
          </a:prstGeom>
        </p:spPr>
      </p:pic>
      <p:pic>
        <p:nvPicPr>
          <p:cNvPr id="21" name="グラフィックス 20" descr="線矢印: 反時計回りの曲線 単色塗りつぶし">
            <a:extLst>
              <a:ext uri="{FF2B5EF4-FFF2-40B4-BE49-F238E27FC236}">
                <a16:creationId xmlns:a16="http://schemas.microsoft.com/office/drawing/2014/main" id="{5BD99180-9B00-2B03-9B37-90B65AC781BA}"/>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3006058" flipH="1">
            <a:off x="3203159" y="4314384"/>
            <a:ext cx="214170" cy="214170"/>
          </a:xfrm>
          <a:prstGeom prst="rect">
            <a:avLst/>
          </a:prstGeom>
        </p:spPr>
      </p:pic>
      <p:sp>
        <p:nvSpPr>
          <p:cNvPr id="22" name="フローチャート: 手操作入力 21">
            <a:extLst>
              <a:ext uri="{FF2B5EF4-FFF2-40B4-BE49-F238E27FC236}">
                <a16:creationId xmlns:a16="http://schemas.microsoft.com/office/drawing/2014/main" id="{BF97385A-D0AF-9992-A643-097D66E35174}"/>
              </a:ext>
            </a:extLst>
          </p:cNvPr>
          <p:cNvSpPr/>
          <p:nvPr/>
        </p:nvSpPr>
        <p:spPr>
          <a:xfrm flipV="1">
            <a:off x="2766527" y="4304888"/>
            <a:ext cx="1957308" cy="719665"/>
          </a:xfrm>
          <a:prstGeom prst="flowChartManualInput">
            <a:avLst/>
          </a:prstGeom>
          <a:noFill/>
          <a:ln w="57150">
            <a:solidFill>
              <a:srgbClr val="F7C5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4" name="グラフィックス 23" descr="線矢印: 反時計回りの曲線 単色塗りつぶし">
            <a:extLst>
              <a:ext uri="{FF2B5EF4-FFF2-40B4-BE49-F238E27FC236}">
                <a16:creationId xmlns:a16="http://schemas.microsoft.com/office/drawing/2014/main" id="{B1B7B628-1424-170F-9F94-B4B8E9B0B2B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rot="7298280">
            <a:off x="3774454" y="5235517"/>
            <a:ext cx="182880" cy="182880"/>
          </a:xfrm>
          <a:prstGeom prst="rect">
            <a:avLst/>
          </a:prstGeom>
        </p:spPr>
      </p:pic>
      <p:sp>
        <p:nvSpPr>
          <p:cNvPr id="10" name="正方形/長方形 9">
            <a:extLst>
              <a:ext uri="{FF2B5EF4-FFF2-40B4-BE49-F238E27FC236}">
                <a16:creationId xmlns:a16="http://schemas.microsoft.com/office/drawing/2014/main" id="{88EF765E-7DF2-AE90-733E-6EA4DF27682F}"/>
              </a:ext>
            </a:extLst>
          </p:cNvPr>
          <p:cNvSpPr/>
          <p:nvPr/>
        </p:nvSpPr>
        <p:spPr>
          <a:xfrm>
            <a:off x="446400" y="1270800"/>
            <a:ext cx="9009351" cy="1082607"/>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ts val="1200"/>
              </a:lnSpc>
              <a:spcBef>
                <a:spcPts val="0"/>
              </a:spcBef>
              <a:spcAft>
                <a:spcPts val="600"/>
              </a:spcAft>
              <a:buClrTx/>
              <a:buSzTx/>
              <a:buFont typeface="Arial" panose="020B0604020202020204" pitchFamily="34" charset="0"/>
              <a:buChar char="•"/>
              <a:tabLst>
                <a:tab pos="361950" algn="l"/>
              </a:tabLst>
              <a:defRPr/>
            </a:pPr>
            <a:r>
              <a:rPr lang="ja-JP" altLang="en-US" sz="1100" dirty="0">
                <a:solidFill>
                  <a:srgbClr val="31333F"/>
                </a:solidFill>
                <a:latin typeface="Source Sans Pro" panose="020B0503030403020204" pitchFamily="34" charset="0"/>
                <a:ea typeface="Yu Gothic UI"/>
              </a:rPr>
              <a:t>マ</a:t>
            </a:r>
            <a:r>
              <a:rPr lang="ja-JP" altLang="ja-JP" sz="1100" dirty="0">
                <a:solidFill>
                  <a:srgbClr val="000000"/>
                </a:solidFill>
                <a:latin typeface="+mn-ea"/>
              </a:rPr>
              <a:t>イナンバーカードが多くの市民に一定行き渡ったことを踏まえ、マイナンバー及びマイナンバーカードをデジタル社会における社会基盤として活用することにより、行政の効率化、市民の利便性の向上、公平・公正な社会を実現する</a:t>
            </a:r>
            <a:r>
              <a:rPr kumimoji="0" lang="ja-JP" altLang="en-US" sz="1100" b="0" i="0" u="none" strike="noStrike" kern="1200" cap="none" spc="0" normalizeH="0" baseline="0" noProof="0" dirty="0">
                <a:ln>
                  <a:noFill/>
                </a:ln>
                <a:solidFill>
                  <a:srgbClr val="31333F"/>
                </a:solidFill>
                <a:effectLst/>
                <a:uLnTx/>
                <a:uFillTx/>
                <a:latin typeface="Source Sans Pro" panose="020B0503030403020204" pitchFamily="34" charset="0"/>
                <a:ea typeface="Yu Gothic UI"/>
                <a:cs typeface="+mn-cs"/>
              </a:rPr>
              <a:t>。</a:t>
            </a:r>
          </a:p>
          <a:p>
            <a:pPr marL="171450" marR="0" lvl="2" indent="-171450" algn="l" defTabSz="914400" rtl="0" eaLnBrk="1" fontAlgn="auto" latinLnBrk="0" hangingPunct="1">
              <a:lnSpc>
                <a:spcPts val="12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dirty="0">
                <a:ln>
                  <a:noFill/>
                </a:ln>
                <a:solidFill>
                  <a:srgbClr val="31333F"/>
                </a:solidFill>
                <a:effectLst/>
                <a:uLnTx/>
                <a:uFillTx/>
                <a:latin typeface="Source Sans Pro" panose="020B0503030403020204" pitchFamily="34" charset="0"/>
                <a:ea typeface="Yu Gothic UI"/>
                <a:cs typeface="+mn-cs"/>
              </a:rPr>
              <a:t>マ</a:t>
            </a:r>
            <a:r>
              <a:rPr lang="ja-JP" altLang="ja-JP" sz="1100" dirty="0">
                <a:solidFill>
                  <a:srgbClr val="000000"/>
                </a:solidFill>
                <a:latin typeface="+mn-ea"/>
              </a:rPr>
              <a:t>イナンバーカードの活用により、行政手続きのオンラインでの完結、添付資料の削減、手続きそのものを不要にするなど市民の利便性向上や事務の効率化を図り、利便性の高い行政サービスを提供する</a:t>
            </a:r>
            <a:r>
              <a:rPr kumimoji="0" lang="ja-JP" altLang="en-US" sz="1100" b="0" i="0" u="none" strike="noStrike" kern="1200" cap="none" spc="0" normalizeH="0" baseline="0" noProof="0" dirty="0">
                <a:ln>
                  <a:noFill/>
                </a:ln>
                <a:solidFill>
                  <a:srgbClr val="31333F"/>
                </a:solidFill>
                <a:effectLst/>
                <a:uLnTx/>
                <a:uFillTx/>
                <a:latin typeface="Source Sans Pro" panose="020B0503030403020204" pitchFamily="34" charset="0"/>
                <a:ea typeface="Yu Gothic UI"/>
                <a:cs typeface="+mn-cs"/>
              </a:rPr>
              <a:t>。</a:t>
            </a:r>
            <a:endParaRPr kumimoji="0" lang="en-US" altLang="ja-JP" sz="1100" b="0" i="0" u="none" strike="noStrike" kern="1200" cap="none" spc="0" normalizeH="0" baseline="0" noProof="0" dirty="0">
              <a:ln>
                <a:noFill/>
              </a:ln>
              <a:solidFill>
                <a:srgbClr val="31333F"/>
              </a:solidFill>
              <a:effectLst/>
              <a:uLnTx/>
              <a:uFillTx/>
              <a:latin typeface="Source Sans Pro" panose="020B0503030403020204" pitchFamily="34" charset="0"/>
              <a:ea typeface="Yu Gothic UI"/>
              <a:cs typeface="+mn-cs"/>
            </a:endParaRPr>
          </a:p>
          <a:p>
            <a:pPr marL="171450" lvl="2" indent="-171450">
              <a:lnSpc>
                <a:spcPts val="1200"/>
              </a:lnSpc>
              <a:spcAft>
                <a:spcPts val="600"/>
              </a:spcAft>
              <a:buFont typeface="Arial" panose="020B0604020202020204" pitchFamily="34" charset="0"/>
              <a:buChar char="•"/>
              <a:tabLst>
                <a:tab pos="361950" algn="l"/>
              </a:tabLst>
              <a:defRPr/>
            </a:pPr>
            <a:r>
              <a:rPr lang="ja-JP" altLang="en-US" sz="1100" dirty="0">
                <a:solidFill>
                  <a:srgbClr val="31333F"/>
                </a:solidFill>
                <a:latin typeface="Source Sans Pro" panose="020B0503030403020204" pitchFamily="34" charset="0"/>
                <a:ea typeface="Yu Gothic UI"/>
              </a:rPr>
              <a:t>行政</a:t>
            </a:r>
            <a:r>
              <a:rPr lang="ja-JP" altLang="ja-JP" sz="1100" dirty="0">
                <a:solidFill>
                  <a:srgbClr val="000000"/>
                </a:solidFill>
                <a:latin typeface="+mn-ea"/>
              </a:rPr>
              <a:t>手続きにおける活用策や他のカードとの一体化など、活用シーンの拡大に向けて検討・実装を進める</a:t>
            </a:r>
            <a:r>
              <a:rPr lang="ja-JP" altLang="en-US" sz="1100" dirty="0">
                <a:solidFill>
                  <a:srgbClr val="000000"/>
                </a:solidFill>
                <a:latin typeface="+mn-ea"/>
              </a:rPr>
              <a:t>と共にマ</a:t>
            </a:r>
            <a:r>
              <a:rPr lang="ja-JP" altLang="ja-JP" sz="1100" dirty="0">
                <a:solidFill>
                  <a:srgbClr val="000000"/>
                </a:solidFill>
                <a:latin typeface="+mn-ea"/>
              </a:rPr>
              <a:t>イナンバーカードの利便性を周知広報する</a:t>
            </a:r>
            <a:r>
              <a:rPr lang="ja-JP" altLang="en-US" sz="1100" dirty="0">
                <a:solidFill>
                  <a:srgbClr val="31333F"/>
                </a:solidFill>
                <a:latin typeface="Source Sans Pro" panose="020B0503030403020204" pitchFamily="34" charset="0"/>
                <a:ea typeface="Yu Gothic UI"/>
              </a:rPr>
              <a:t>。</a:t>
            </a:r>
            <a:endParaRPr lang="en-US" altLang="ja-JP" sz="1100" dirty="0">
              <a:solidFill>
                <a:srgbClr val="31333F"/>
              </a:solidFill>
              <a:latin typeface="Source Sans Pro" panose="020B0503030403020204" pitchFamily="34" charset="0"/>
              <a:ea typeface="Yu Gothic UI"/>
            </a:endParaRPr>
          </a:p>
          <a:p>
            <a:pPr marL="171450" marR="0" lvl="2" indent="-171450" algn="l" defTabSz="914400" rtl="0" eaLnBrk="1" fontAlgn="auto" latinLnBrk="0" hangingPunct="1">
              <a:lnSpc>
                <a:spcPts val="12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dirty="0">
              <a:ln>
                <a:noFill/>
              </a:ln>
              <a:solidFill>
                <a:srgbClr val="31333F"/>
              </a:solidFill>
              <a:effectLst/>
              <a:uLnTx/>
              <a:uFillTx/>
              <a:latin typeface="Source Sans Pro" panose="020B0503030403020204" pitchFamily="34" charset="0"/>
              <a:ea typeface="Yu Gothic UI"/>
              <a:cs typeface="+mn-cs"/>
            </a:endParaRPr>
          </a:p>
          <a:p>
            <a:pPr marL="0" marR="0" lvl="2" indent="0" algn="l" defTabSz="914400" rtl="0" eaLnBrk="1" fontAlgn="auto" latinLnBrk="0" hangingPunct="1">
              <a:lnSpc>
                <a:spcPts val="1200"/>
              </a:lnSpc>
              <a:spcBef>
                <a:spcPts val="0"/>
              </a:spcBef>
              <a:spcAft>
                <a:spcPts val="600"/>
              </a:spcAft>
              <a:buClrTx/>
              <a:buSzTx/>
              <a:buFontTx/>
              <a:buNone/>
              <a:tabLst>
                <a:tab pos="361950" algn="l"/>
              </a:tabLst>
              <a:defRPr/>
            </a:pPr>
            <a:endParaRPr kumimoji="0" lang="en-US" altLang="ja-JP" sz="1100" b="0" i="0" u="none" strike="noStrike" kern="1200" cap="none" spc="0" normalizeH="0" baseline="0" noProof="0" dirty="0">
              <a:ln>
                <a:noFill/>
              </a:ln>
              <a:solidFill>
                <a:srgbClr val="31333F"/>
              </a:solidFill>
              <a:effectLst/>
              <a:uLnTx/>
              <a:uFillTx/>
              <a:latin typeface="Source Sans Pro" panose="020B0503030403020204" pitchFamily="34" charset="0"/>
              <a:ea typeface="Yu Gothic UI"/>
              <a:cs typeface="+mn-cs"/>
            </a:endParaRPr>
          </a:p>
          <a:p>
            <a:pPr marL="0" marR="0" lvl="2" indent="0" algn="l" defTabSz="914400" rtl="0" eaLnBrk="1" fontAlgn="auto" latinLnBrk="0" hangingPunct="1">
              <a:lnSpc>
                <a:spcPts val="1200"/>
              </a:lnSpc>
              <a:spcBef>
                <a:spcPts val="0"/>
              </a:spcBef>
              <a:spcAft>
                <a:spcPts val="600"/>
              </a:spcAft>
              <a:buClrTx/>
              <a:buSzTx/>
              <a:buFontTx/>
              <a:buNone/>
              <a:tabLst>
                <a:tab pos="361950" algn="l"/>
              </a:tabLst>
              <a:defRPr/>
            </a:pPr>
            <a:endParaRPr kumimoji="0" lang="en-US" altLang="ja-JP" sz="1100" b="0" i="0" u="none" strike="noStrike" kern="0" cap="none" spc="0" normalizeH="0" baseline="0" noProof="0" dirty="0">
              <a:ln>
                <a:noFill/>
              </a:ln>
              <a:solidFill>
                <a:prstClr val="black"/>
              </a:solidFill>
              <a:effectLst/>
              <a:uLnTx/>
              <a:uFillTx/>
              <a:latin typeface="Avenir Next LT Pro"/>
              <a:ea typeface="Yu Gothic UI" panose="020B0500000000000000" pitchFamily="50" charset="-128"/>
              <a:cs typeface="ＭＳ Ｐゴシック" panose="020B0600070205080204" pitchFamily="50" charset="-128"/>
              <a:sym typeface="Helvetica Light"/>
            </a:endParaRPr>
          </a:p>
        </p:txBody>
      </p:sp>
      <p:graphicFrame>
        <p:nvGraphicFramePr>
          <p:cNvPr id="26" name="表 25">
            <a:extLst>
              <a:ext uri="{FF2B5EF4-FFF2-40B4-BE49-F238E27FC236}">
                <a16:creationId xmlns:a16="http://schemas.microsoft.com/office/drawing/2014/main" id="{6456998D-78B6-F495-0062-466878FB81D3}"/>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5D1"/>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 name="スライド番号プレースホルダー 2">
            <a:extLst>
              <a:ext uri="{FF2B5EF4-FFF2-40B4-BE49-F238E27FC236}">
                <a16:creationId xmlns:a16="http://schemas.microsoft.com/office/drawing/2014/main" id="{09B350D8-8197-4E78-8DA9-00A87A65C8DA}"/>
              </a:ext>
            </a:extLst>
          </p:cNvPr>
          <p:cNvSpPr>
            <a:spLocks noGrp="1"/>
          </p:cNvSpPr>
          <p:nvPr>
            <p:ph type="sldNum" sz="quarter" idx="4"/>
          </p:nvPr>
        </p:nvSpPr>
        <p:spPr>
          <a:xfrm>
            <a:off x="7595919" y="6497847"/>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05964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64816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コミュニケーションツールを活用し、地域関係者等との情報連携が安全かつ迅速に実施されそれぞれが必要な情報を</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遅延なく入手できるなど、コミュニケーションが活性化するとともに業務効率化が図られていること。</a:t>
            </a:r>
          </a:p>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109651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3332584"/>
            <a:ext cx="972000" cy="98952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2496010"/>
            <a:ext cx="3648160"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地域関係者等との安全かつ迅速なファイル共有などを通じ、</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コミュニケーションが活性化するとともに業務効率化が</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図られていること。</a:t>
            </a:r>
          </a:p>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499913"/>
            <a:ext cx="972000" cy="65662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6400" y="1270800"/>
            <a:ext cx="4212000" cy="2305169"/>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本市で利用しているコミュニケーションツールのひとつである</a:t>
            </a:r>
            <a:r>
              <a:rPr lang="en-US" altLang="ja-JP" sz="1100">
                <a:latin typeface="Yu Gothic UI" panose="020B0500000000000000" pitchFamily="50" charset="-128"/>
                <a:ea typeface="Yu Gothic UI" panose="020B0500000000000000" pitchFamily="50" charset="-128"/>
              </a:rPr>
              <a:t>Microsoft Teams</a:t>
            </a:r>
            <a:r>
              <a:rPr lang="ja-JP" altLang="en-US" sz="1100">
                <a:latin typeface="Yu Gothic UI" panose="020B0500000000000000" pitchFamily="50" charset="-128"/>
                <a:ea typeface="Yu Gothic UI" panose="020B0500000000000000" pitchFamily="50" charset="-128"/>
              </a:rPr>
              <a:t>のコミュニケーション機能・データ共有機能を拡充して、市役所職員以外の地域関係者</a:t>
            </a:r>
            <a:r>
              <a:rPr lang="en-US" altLang="ja-JP" sz="600">
                <a:latin typeface="Yu Gothic UI" panose="020B0500000000000000" pitchFamily="50" charset="-128"/>
                <a:ea typeface="Yu Gothic UI" panose="020B0500000000000000" pitchFamily="50" charset="-128"/>
              </a:rPr>
              <a:t>※</a:t>
            </a:r>
            <a:r>
              <a:rPr lang="ja-JP" altLang="en-US" sz="1100">
                <a:latin typeface="Yu Gothic UI" panose="020B0500000000000000" pitchFamily="50" charset="-128"/>
                <a:ea typeface="Yu Gothic UI" panose="020B0500000000000000" pitchFamily="50" charset="-128"/>
              </a:rPr>
              <a:t>が本市</a:t>
            </a:r>
            <a:r>
              <a:rPr lang="en-US" altLang="ja-JP" sz="1100">
                <a:latin typeface="Yu Gothic UI" panose="020B0500000000000000" pitchFamily="50" charset="-128"/>
                <a:ea typeface="Yu Gothic UI" panose="020B0500000000000000" pitchFamily="50" charset="-128"/>
              </a:rPr>
              <a:t>Microsoft Teams</a:t>
            </a:r>
            <a:r>
              <a:rPr lang="ja-JP" altLang="en-US" sz="1100">
                <a:latin typeface="Yu Gothic UI" panose="020B0500000000000000" pitchFamily="50" charset="-128"/>
                <a:ea typeface="Yu Gothic UI" panose="020B0500000000000000" pitchFamily="50" charset="-128"/>
              </a:rPr>
              <a:t>のチーム（チャットやデータファイルなどを安全にリアルタイムでやりとりができる環境）に参加できるようにするなど、庁外関係者とのコミュニケーションの活性化・最適化を図る。</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庁外関係者とのコミュニケーションの活性化・最適化を図ることで、市民サービス及び事業者向けサービスの向上及び効率的かつ質の高い組織・業務運営を実現するとともに、コミュニケーションツール統一に伴い引き続き、より最適なコミュニケーション全般の活用を検討する。</a:t>
            </a:r>
            <a:endParaRPr lang="en-US" altLang="ja-JP" sz="1100">
              <a:latin typeface="Yu Gothic UI" panose="020B0500000000000000" pitchFamily="50" charset="-128"/>
              <a:ea typeface="Yu Gothic UI" panose="020B0500000000000000" pitchFamily="50" charset="-128"/>
            </a:endParaRPr>
          </a:p>
          <a:p>
            <a:pPr marL="0" lvl="2">
              <a:spcAft>
                <a:spcPts val="600"/>
              </a:spcAft>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　</a:t>
            </a:r>
            <a:r>
              <a:rPr lang="en-US" altLang="ja-JP" sz="900">
                <a:solidFill>
                  <a:srgbClr val="000000"/>
                </a:solidFill>
                <a:latin typeface="Yu Gothic UI" panose="020B0500000000000000" pitchFamily="50" charset="-128"/>
                <a:ea typeface="Yu Gothic UI" panose="020B0500000000000000" pitchFamily="50" charset="-128"/>
              </a:rPr>
              <a:t>※</a:t>
            </a:r>
            <a:r>
              <a:rPr lang="ja-JP" altLang="en-US" sz="900">
                <a:solidFill>
                  <a:srgbClr val="000000"/>
                </a:solidFill>
                <a:latin typeface="Yu Gothic UI" panose="020B0500000000000000" pitchFamily="50" charset="-128"/>
                <a:ea typeface="Yu Gothic UI" panose="020B0500000000000000" pitchFamily="50" charset="-128"/>
              </a:rPr>
              <a:t>地域関係者（地域活動協議会、</a:t>
            </a:r>
            <a:r>
              <a:rPr lang="zh-TW" altLang="en-US" sz="900">
                <a:solidFill>
                  <a:srgbClr val="000000"/>
                </a:solidFill>
                <a:latin typeface="Yu Gothic UI" panose="020B0500000000000000" pitchFamily="50" charset="-128"/>
                <a:ea typeface="Yu Gothic UI" panose="020B0500000000000000" pitchFamily="50" charset="-128"/>
              </a:rPr>
              <a:t>連合振興町会</a:t>
            </a:r>
            <a:r>
              <a:rPr lang="ja-JP" altLang="en-US" sz="900">
                <a:solidFill>
                  <a:srgbClr val="000000"/>
                </a:solidFill>
                <a:latin typeface="Yu Gothic UI" panose="020B0500000000000000" pitchFamily="50" charset="-128"/>
                <a:ea typeface="Yu Gothic UI" panose="020B0500000000000000" pitchFamily="50" charset="-128"/>
              </a:rPr>
              <a:t>、地域防災の関係者など）や民間</a:t>
            </a:r>
            <a:br>
              <a:rPr lang="en-US" altLang="ja-JP" sz="900">
                <a:solidFill>
                  <a:srgbClr val="000000"/>
                </a:solidFill>
                <a:latin typeface="Yu Gothic UI" panose="020B0500000000000000" pitchFamily="50" charset="-128"/>
                <a:ea typeface="Yu Gothic UI" panose="020B0500000000000000" pitchFamily="50" charset="-128"/>
              </a:rPr>
            </a:br>
            <a:r>
              <a:rPr lang="ja-JP" altLang="en-US" sz="900">
                <a:solidFill>
                  <a:srgbClr val="000000"/>
                </a:solidFill>
                <a:latin typeface="Yu Gothic UI" panose="020B0500000000000000" pitchFamily="50" charset="-128"/>
                <a:ea typeface="Yu Gothic UI" panose="020B0500000000000000" pitchFamily="50" charset="-128"/>
              </a:rPr>
              <a:t>　　事業者、委員会外部委員など</a:t>
            </a:r>
            <a:endParaRPr lang="en-US" altLang="ja-JP" sz="900">
              <a:solidFill>
                <a:srgbClr val="000000"/>
              </a:solidFill>
              <a:latin typeface="Yu Gothic UI" panose="020B0500000000000000" pitchFamily="50" charset="-128"/>
              <a:ea typeface="Yu Gothic UI" panose="020B0500000000000000" pitchFamily="50" charset="-128"/>
            </a:endParaRPr>
          </a:p>
          <a:p>
            <a:pPr marL="0" lvl="2">
              <a:spcAft>
                <a:spcPts val="600"/>
              </a:spcAft>
              <a:tabLst>
                <a:tab pos="361950" algn="l"/>
              </a:tabLst>
              <a:defRPr/>
            </a:pPr>
            <a:endParaRPr lang="en-US" altLang="ja-JP" sz="900">
              <a:solidFill>
                <a:srgbClr val="000000"/>
              </a:solidFill>
              <a:latin typeface="Yu Gothic UI" panose="020B0500000000000000" pitchFamily="50" charset="-128"/>
              <a:ea typeface="Yu Gothic UI" panose="020B0500000000000000" pitchFamily="50" charset="-128"/>
            </a:endParaRPr>
          </a:p>
          <a:p>
            <a:pPr marL="0" lvl="2">
              <a:spcAft>
                <a:spcPts val="600"/>
              </a:spcAft>
              <a:tabLst>
                <a:tab pos="361950" algn="l"/>
              </a:tabLst>
              <a:defRPr/>
            </a:pPr>
            <a:endParaRPr lang="ja-JP" altLang="en-US" sz="900">
              <a:solidFill>
                <a:srgbClr val="000000"/>
              </a:solidFill>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0" y="3331099"/>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地域関係者等との連携するチーム数</a:t>
            </a:r>
          </a:p>
        </p:txBody>
      </p:sp>
      <p:grpSp>
        <p:nvGrpSpPr>
          <p:cNvPr id="26" name="グループ化 25">
            <a:extLst>
              <a:ext uri="{FF2B5EF4-FFF2-40B4-BE49-F238E27FC236}">
                <a16:creationId xmlns:a16="http://schemas.microsoft.com/office/drawing/2014/main" id="{743E9279-D6CE-4823-55DD-925228026182}"/>
              </a:ext>
            </a:extLst>
          </p:cNvPr>
          <p:cNvGrpSpPr/>
          <p:nvPr/>
        </p:nvGrpSpPr>
        <p:grpSpPr>
          <a:xfrm>
            <a:off x="446400" y="892800"/>
            <a:ext cx="1179936" cy="243520"/>
            <a:chOff x="528309" y="3016181"/>
            <a:chExt cx="1179936" cy="243520"/>
          </a:xfrm>
        </p:grpSpPr>
        <p:sp>
          <p:nvSpPr>
            <p:cNvPr id="28" name="正方形/長方形 27">
              <a:extLst>
                <a:ext uri="{FF2B5EF4-FFF2-40B4-BE49-F238E27FC236}">
                  <a16:creationId xmlns:a16="http://schemas.microsoft.com/office/drawing/2014/main" id="{62C08BBB-F9EA-00EB-DBB0-4C4B981ED3CF}"/>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752A29C5-7707-7D5A-2674-38506EBAD53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grpSp>
        <p:nvGrpSpPr>
          <p:cNvPr id="37" name="グループ化 36">
            <a:extLst>
              <a:ext uri="{FF2B5EF4-FFF2-40B4-BE49-F238E27FC236}">
                <a16:creationId xmlns:a16="http://schemas.microsoft.com/office/drawing/2014/main" id="{0BC5E653-5420-169A-E4A9-5F197A79ADF8}"/>
              </a:ext>
            </a:extLst>
          </p:cNvPr>
          <p:cNvGrpSpPr/>
          <p:nvPr/>
        </p:nvGrpSpPr>
        <p:grpSpPr>
          <a:xfrm>
            <a:off x="4881838" y="4581000"/>
            <a:ext cx="1157494" cy="243520"/>
            <a:chOff x="528309" y="7695403"/>
            <a:chExt cx="1157494" cy="243520"/>
          </a:xfrm>
        </p:grpSpPr>
        <p:sp>
          <p:nvSpPr>
            <p:cNvPr id="38" name="正方形/長方形 37">
              <a:extLst>
                <a:ext uri="{FF2B5EF4-FFF2-40B4-BE49-F238E27FC236}">
                  <a16:creationId xmlns:a16="http://schemas.microsoft.com/office/drawing/2014/main" id="{47BD2496-2676-A938-9788-39B507D45EDA}"/>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9" name="テキスト ボックス 38">
              <a:extLst>
                <a:ext uri="{FF2B5EF4-FFF2-40B4-BE49-F238E27FC236}">
                  <a16:creationId xmlns:a16="http://schemas.microsoft.com/office/drawing/2014/main" id="{4C37F23F-1BB4-CCF4-7D2D-B6AA5A800D23}"/>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40" name="正方形/長方形 39">
            <a:extLst>
              <a:ext uri="{FF2B5EF4-FFF2-40B4-BE49-F238E27FC236}">
                <a16:creationId xmlns:a16="http://schemas.microsoft.com/office/drawing/2014/main" id="{2988AF91-E715-49AD-D8B5-FF57C7D63D7B}"/>
              </a:ext>
            </a:extLst>
          </p:cNvPr>
          <p:cNvSpPr/>
          <p:nvPr/>
        </p:nvSpPr>
        <p:spPr>
          <a:xfrm>
            <a:off x="7164000" y="4815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1" name="正方形/長方形 40">
            <a:extLst>
              <a:ext uri="{FF2B5EF4-FFF2-40B4-BE49-F238E27FC236}">
                <a16:creationId xmlns:a16="http://schemas.microsoft.com/office/drawing/2014/main" id="{36DE5800-2BCE-2523-BECC-7CE08CF8E665}"/>
              </a:ext>
            </a:extLst>
          </p:cNvPr>
          <p:cNvSpPr/>
          <p:nvPr/>
        </p:nvSpPr>
        <p:spPr>
          <a:xfrm>
            <a:off x="6120000" y="4815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2" name="正方形/長方形 41">
            <a:extLst>
              <a:ext uri="{FF2B5EF4-FFF2-40B4-BE49-F238E27FC236}">
                <a16:creationId xmlns:a16="http://schemas.microsoft.com/office/drawing/2014/main" id="{31AEE934-43BC-E87F-9BDD-80948E696ADF}"/>
              </a:ext>
            </a:extLst>
          </p:cNvPr>
          <p:cNvSpPr/>
          <p:nvPr/>
        </p:nvSpPr>
        <p:spPr>
          <a:xfrm>
            <a:off x="8208000" y="4815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45" name="ホームベース 30">
            <a:extLst>
              <a:ext uri="{FF2B5EF4-FFF2-40B4-BE49-F238E27FC236}">
                <a16:creationId xmlns:a16="http://schemas.microsoft.com/office/drawing/2014/main" id="{11518BFF-7C1F-899E-BE9B-3B4EE1D6C383}"/>
              </a:ext>
            </a:extLst>
          </p:cNvPr>
          <p:cNvSpPr/>
          <p:nvPr/>
        </p:nvSpPr>
        <p:spPr>
          <a:xfrm>
            <a:off x="6119999" y="5123823"/>
            <a:ext cx="824265"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設計・構築・テスト</a:t>
            </a:r>
          </a:p>
        </p:txBody>
      </p:sp>
      <p:sp>
        <p:nvSpPr>
          <p:cNvPr id="46" name="ホームベース 30">
            <a:extLst>
              <a:ext uri="{FF2B5EF4-FFF2-40B4-BE49-F238E27FC236}">
                <a16:creationId xmlns:a16="http://schemas.microsoft.com/office/drawing/2014/main" id="{A2B27159-938C-BED5-B88F-68B464713D7D}"/>
              </a:ext>
            </a:extLst>
          </p:cNvPr>
          <p:cNvSpPr/>
          <p:nvPr/>
        </p:nvSpPr>
        <p:spPr>
          <a:xfrm>
            <a:off x="6858000" y="5631713"/>
            <a:ext cx="181155" cy="27717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1000" b="0" i="0">
                <a:solidFill>
                  <a:srgbClr val="000000"/>
                </a:solidFill>
                <a:effectLst/>
                <a:latin typeface="Yu Gothic UI" panose="020B0500000000000000" pitchFamily="50" charset="-128"/>
                <a:ea typeface="Yu Gothic UI" panose="020B0500000000000000" pitchFamily="50" charset="-128"/>
              </a:rPr>
              <a:t>​</a:t>
            </a:r>
            <a:endParaRPr kumimoji="1" lang="ja-JP" altLang="en-US" sz="1000">
              <a:solidFill>
                <a:srgbClr val="000000"/>
              </a:solidFill>
              <a:latin typeface="Yu Gothic UI" panose="020B0500000000000000" pitchFamily="50" charset="-128"/>
              <a:ea typeface="Yu Gothic UI" panose="020B0500000000000000" pitchFamily="50" charset="-128"/>
            </a:endParaRPr>
          </a:p>
        </p:txBody>
      </p:sp>
      <p:sp>
        <p:nvSpPr>
          <p:cNvPr id="51" name="ホームベース 30">
            <a:extLst>
              <a:ext uri="{FF2B5EF4-FFF2-40B4-BE49-F238E27FC236}">
                <a16:creationId xmlns:a16="http://schemas.microsoft.com/office/drawing/2014/main" id="{E525BFAB-9F56-BCA3-8299-A9BDA97E90CB}"/>
              </a:ext>
            </a:extLst>
          </p:cNvPr>
          <p:cNvSpPr/>
          <p:nvPr/>
        </p:nvSpPr>
        <p:spPr>
          <a:xfrm>
            <a:off x="7039156" y="6017854"/>
            <a:ext cx="2176970"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本番運用</a:t>
            </a:r>
          </a:p>
        </p:txBody>
      </p:sp>
      <p:sp>
        <p:nvSpPr>
          <p:cNvPr id="54" name="テキスト ボックス 53">
            <a:extLst>
              <a:ext uri="{FF2B5EF4-FFF2-40B4-BE49-F238E27FC236}">
                <a16:creationId xmlns:a16="http://schemas.microsoft.com/office/drawing/2014/main" id="{637A05B3-9470-DE7D-CA05-0ECA38857F01}"/>
              </a:ext>
            </a:extLst>
          </p:cNvPr>
          <p:cNvSpPr txBox="1"/>
          <p:nvPr/>
        </p:nvSpPr>
        <p:spPr>
          <a:xfrm>
            <a:off x="4860000" y="5134646"/>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開発・構築</a:t>
            </a:r>
          </a:p>
        </p:txBody>
      </p:sp>
      <p:sp>
        <p:nvSpPr>
          <p:cNvPr id="55" name="テキスト ボックス 54">
            <a:extLst>
              <a:ext uri="{FF2B5EF4-FFF2-40B4-BE49-F238E27FC236}">
                <a16:creationId xmlns:a16="http://schemas.microsoft.com/office/drawing/2014/main" id="{EA3832CE-9ECE-B3AF-D337-36AED711857C}"/>
              </a:ext>
            </a:extLst>
          </p:cNvPr>
          <p:cNvSpPr txBox="1"/>
          <p:nvPr/>
        </p:nvSpPr>
        <p:spPr>
          <a:xfrm>
            <a:off x="4860000" y="5628993"/>
            <a:ext cx="972000" cy="326221"/>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試行運用</a:t>
            </a:r>
          </a:p>
        </p:txBody>
      </p:sp>
      <p:sp>
        <p:nvSpPr>
          <p:cNvPr id="56" name="テキスト ボックス 55">
            <a:extLst>
              <a:ext uri="{FF2B5EF4-FFF2-40B4-BE49-F238E27FC236}">
                <a16:creationId xmlns:a16="http://schemas.microsoft.com/office/drawing/2014/main" id="{66F59492-7D30-C972-D93F-BE4712F9717F}"/>
              </a:ext>
            </a:extLst>
          </p:cNvPr>
          <p:cNvSpPr txBox="1"/>
          <p:nvPr/>
        </p:nvSpPr>
        <p:spPr>
          <a:xfrm>
            <a:off x="4860000" y="5995729"/>
            <a:ext cx="972000" cy="45710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本格稼働</a:t>
            </a:r>
          </a:p>
        </p:txBody>
      </p:sp>
      <p:graphicFrame>
        <p:nvGraphicFramePr>
          <p:cNvPr id="57" name="表 16">
            <a:extLst>
              <a:ext uri="{FF2B5EF4-FFF2-40B4-BE49-F238E27FC236}">
                <a16:creationId xmlns:a16="http://schemas.microsoft.com/office/drawing/2014/main" id="{B080B289-6518-3615-954C-BD2096BEB133}"/>
              </a:ext>
            </a:extLst>
          </p:cNvPr>
          <p:cNvGraphicFramePr>
            <a:graphicFrameLocks noGrp="1"/>
          </p:cNvGraphicFramePr>
          <p:nvPr>
            <p:extLst>
              <p:ext uri="{D42A27DB-BD31-4B8C-83A1-F6EECF244321}">
                <p14:modId xmlns:p14="http://schemas.microsoft.com/office/powerpoint/2010/main" val="1843059782"/>
              </p:ext>
            </p:extLst>
          </p:nvPr>
        </p:nvGraphicFramePr>
        <p:xfrm>
          <a:off x="6119999" y="3777803"/>
          <a:ext cx="3216788" cy="560072"/>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algn="ctr"/>
                      <a:r>
                        <a:rPr kumimoji="1" lang="ja-JP" altLang="en-US" sz="900" b="0">
                          <a:latin typeface="Yu Gothic UI" panose="020B0500000000000000" pitchFamily="50" charset="-128"/>
                          <a:ea typeface="Yu Gothic UI" panose="020B0500000000000000" pitchFamily="50" charset="-128"/>
                        </a:rPr>
                        <a:t>ー</a:t>
                      </a:r>
                      <a:endParaRPr kumimoji="1" lang="en-US" altLang="ja-JP" sz="900" b="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構築</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a:latin typeface="Yu Gothic UI" panose="020B0500000000000000" pitchFamily="50" charset="-128"/>
                          <a:ea typeface="Yu Gothic UI" panose="020B0500000000000000" pitchFamily="50" charset="-128"/>
                        </a:rPr>
                        <a:t>50</a:t>
                      </a:r>
                      <a:r>
                        <a:rPr kumimoji="1" lang="ja-JP" altLang="en-US" sz="900" b="0">
                          <a:latin typeface="Yu Gothic UI" panose="020B0500000000000000" pitchFamily="50" charset="-128"/>
                          <a:ea typeface="Yu Gothic UI" panose="020B0500000000000000" pitchFamily="50" charset="-128"/>
                        </a:rPr>
                        <a:t>チーム</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a:latin typeface="Yu Gothic UI" panose="020B0500000000000000" pitchFamily="50" charset="-128"/>
                          <a:ea typeface="Yu Gothic UI" panose="020B0500000000000000" pitchFamily="50" charset="-128"/>
                        </a:rPr>
                        <a:t>75</a:t>
                      </a:r>
                      <a:r>
                        <a:rPr kumimoji="1" lang="ja-JP" altLang="en-US" sz="900" b="0" dirty="0">
                          <a:latin typeface="Yu Gothic UI" panose="020B0500000000000000" pitchFamily="50" charset="-128"/>
                          <a:ea typeface="Yu Gothic UI" panose="020B0500000000000000" pitchFamily="50" charset="-128"/>
                        </a:rPr>
                        <a:t>チーム</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pic>
        <p:nvPicPr>
          <p:cNvPr id="48" name="図 47">
            <a:extLst>
              <a:ext uri="{FF2B5EF4-FFF2-40B4-BE49-F238E27FC236}">
                <a16:creationId xmlns:a16="http://schemas.microsoft.com/office/drawing/2014/main" id="{2C140AAE-B93D-4E7D-6DAE-9CB98922B1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256" y="3546542"/>
            <a:ext cx="4017163" cy="2884535"/>
          </a:xfrm>
          <a:prstGeom prst="rect">
            <a:avLst/>
          </a:prstGeom>
        </p:spPr>
      </p:pic>
      <p:sp>
        <p:nvSpPr>
          <p:cNvPr id="3" name="テキスト ボックス 2">
            <a:extLst>
              <a:ext uri="{FF2B5EF4-FFF2-40B4-BE49-F238E27FC236}">
                <a16:creationId xmlns:a16="http://schemas.microsoft.com/office/drawing/2014/main" id="{221160A6-4524-8171-7F90-0956F884646D}"/>
              </a:ext>
            </a:extLst>
          </p:cNvPr>
          <p:cNvSpPr txBox="1"/>
          <p:nvPr/>
        </p:nvSpPr>
        <p:spPr>
          <a:xfrm>
            <a:off x="446400" y="136800"/>
            <a:ext cx="4921858" cy="707886"/>
          </a:xfrm>
          <a:prstGeom prst="rect">
            <a:avLst/>
          </a:prstGeom>
          <a:noFill/>
        </p:spPr>
        <p:txBody>
          <a:bodyPr wrap="square" lIns="0" anchor="ctr">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コミュニケーションツールを活用して</a:t>
            </a:r>
          </a:p>
          <a:p>
            <a:pPr lvl="0" fontAlgn="t">
              <a:spcBef>
                <a:spcPct val="0"/>
              </a:spcBef>
              <a:spcAft>
                <a:spcPct val="0"/>
              </a:spcAft>
              <a:defRPr/>
            </a:pPr>
            <a:r>
              <a:rPr lang="ja-JP" altLang="en-US" sz="2000" b="1">
                <a:solidFill>
                  <a:srgbClr val="AF1932"/>
                </a:solidFill>
                <a:ea typeface="Yu Gothic UI" panose="020B0500000000000000" pitchFamily="50" charset="-128"/>
              </a:rPr>
              <a:t>地域関係者等とのやりとりをスムーズに</a:t>
            </a:r>
          </a:p>
        </p:txBody>
      </p:sp>
      <p:sp>
        <p:nvSpPr>
          <p:cNvPr id="4" name="正方形/長方形 15">
            <a:extLst>
              <a:ext uri="{FF2B5EF4-FFF2-40B4-BE49-F238E27FC236}">
                <a16:creationId xmlns:a16="http://schemas.microsoft.com/office/drawing/2014/main" id="{B3E551C8-85D8-BA6F-3317-C939CC43B0B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aphicFrame>
        <p:nvGraphicFramePr>
          <p:cNvPr id="6" name="表 5">
            <a:extLst>
              <a:ext uri="{FF2B5EF4-FFF2-40B4-BE49-F238E27FC236}">
                <a16:creationId xmlns:a16="http://schemas.microsoft.com/office/drawing/2014/main" id="{7BC96D07-4F67-12A8-C833-BE7CEF67364D}"/>
              </a:ext>
            </a:extLst>
          </p:cNvPr>
          <p:cNvGraphicFramePr>
            <a:graphicFrameLocks noGrp="1"/>
          </p:cNvGraphicFramePr>
          <p:nvPr>
            <p:extLst>
              <p:ext uri="{D42A27DB-BD31-4B8C-83A1-F6EECF244321}">
                <p14:modId xmlns:p14="http://schemas.microsoft.com/office/powerpoint/2010/main" val="994200997"/>
              </p:ext>
            </p:extLst>
          </p:nvPr>
        </p:nvGraphicFramePr>
        <p:xfrm>
          <a:off x="5482800" y="560644"/>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 name="正方形/長方形 1">
            <a:extLst>
              <a:ext uri="{FF2B5EF4-FFF2-40B4-BE49-F238E27FC236}">
                <a16:creationId xmlns:a16="http://schemas.microsoft.com/office/drawing/2014/main" id="{1CF50CF7-2CF8-625F-5952-CBFA001DBB73}"/>
              </a:ext>
            </a:extLst>
          </p:cNvPr>
          <p:cNvSpPr/>
          <p:nvPr/>
        </p:nvSpPr>
        <p:spPr>
          <a:xfrm>
            <a:off x="7039155" y="5661870"/>
            <a:ext cx="730630" cy="260509"/>
          </a:xfrm>
          <a:prstGeom prst="rect">
            <a:avLst/>
          </a:prstGeom>
          <a:noFill/>
          <a:ln w="9525" cap="flat" cmpd="sng" algn="ctr">
            <a:noFill/>
            <a:prstDash val="solid"/>
          </a:ln>
          <a:effectLst/>
        </p:spPr>
        <p:txBody>
          <a:bodyPr lIns="36000" tIns="36000" rIns="36000" bIns="36000" rtlCol="0" anchor="t">
            <a:noAutofit/>
          </a:bodyPr>
          <a:lstStyle/>
          <a:p>
            <a:pPr marL="0" lvl="2">
              <a:spcAft>
                <a:spcPts val="600"/>
              </a:spcAft>
              <a:tabLst>
                <a:tab pos="361950" algn="l"/>
              </a:tabLst>
              <a:defRPr/>
            </a:pPr>
            <a:r>
              <a:rPr lang="ja-JP" altLang="en-US" sz="1000">
                <a:latin typeface="Yu Gothic UI" panose="020B0500000000000000" pitchFamily="50" charset="-128"/>
                <a:ea typeface="Yu Gothic UI" panose="020B0500000000000000" pitchFamily="50" charset="-128"/>
              </a:rPr>
              <a:t>試行運用</a:t>
            </a:r>
            <a:endParaRPr lang="ja-JP" altLang="en-US" sz="1000">
              <a:solidFill>
                <a:srgbClr val="000000"/>
              </a:solidFill>
              <a:latin typeface="Yu Gothic UI" panose="020B0500000000000000" pitchFamily="50" charset="-128"/>
              <a:ea typeface="Yu Gothic UI" panose="020B0500000000000000" pitchFamily="50" charset="-128"/>
            </a:endParaRPr>
          </a:p>
        </p:txBody>
      </p:sp>
      <p:sp>
        <p:nvSpPr>
          <p:cNvPr id="7" name="スライド番号プレースホルダー 2">
            <a:extLst>
              <a:ext uri="{FF2B5EF4-FFF2-40B4-BE49-F238E27FC236}">
                <a16:creationId xmlns:a16="http://schemas.microsoft.com/office/drawing/2014/main" id="{5C752D9B-C7E0-C176-FC0C-75F3C2FCD3AD}"/>
              </a:ext>
            </a:extLst>
          </p:cNvPr>
          <p:cNvSpPr>
            <a:spLocks noGrp="1"/>
          </p:cNvSpPr>
          <p:nvPr>
            <p:ph type="sldNum" sz="quarter" idx="4"/>
          </p:nvPr>
        </p:nvSpPr>
        <p:spPr>
          <a:xfrm>
            <a:off x="7595919" y="6497847"/>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6471374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一人ひとりの状況に合ったスマートな情報発信​</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199024"/>
            <a:ext cx="972000" cy="530679"/>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altLang="ja-JP"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SNS</a:t>
            </a:r>
            <a:r>
              <a:rPr kumimoji="0"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等の整理と</a:t>
            </a:r>
            <a:br>
              <a:rPr kumimoji="0" lang="en-US" altLang="ja-JP"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br>
            <a:r>
              <a:rPr kumimoji="0"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充実</a:t>
            </a:r>
            <a:endPar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831999" y="1296780"/>
            <a:ext cx="391257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市民等を取り巻く状況が多様化・複雑化する中でも、</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市民等が必要な情報を迷わず得ることができ</a:t>
            </a:r>
            <a:r>
              <a:rPr lang="ja-JP" altLang="en-US" sz="1100" b="1">
                <a:solidFill>
                  <a:srgbClr val="000000"/>
                </a:solidFill>
                <a:latin typeface="Avenir Next LT Pro"/>
                <a:ea typeface="Yu Gothic UI" panose="020B0500000000000000" pitchFamily="50" charset="-128"/>
              </a:rPr>
              <a:t>、</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行政サービス</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の利用にスムーズにつながっていること。</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832000" y="1941368"/>
            <a:ext cx="3801000" cy="42426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市民等が情報を受け取ることのできる方法が充実していること。</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57082" y="5767689"/>
            <a:ext cx="972000" cy="641156"/>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本市</a:t>
            </a:r>
            <a:r>
              <a:rPr kumimoji="1" lang="en-US" altLang="ja-JP"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HP</a:t>
            </a:r>
            <a:br>
              <a:rPr kumimoji="1" lang="en-US" altLang="ja-JP"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br>
            <a:r>
              <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リニューアルの推進</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983781"/>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これまでの取組状況</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538976"/>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5" name="正方形/長方形 4">
            <a:extLst>
              <a:ext uri="{FF2B5EF4-FFF2-40B4-BE49-F238E27FC236}">
                <a16:creationId xmlns:a16="http://schemas.microsoft.com/office/drawing/2014/main" id="{403E17B5-3590-5F2E-88EF-A5118DC45EC3}"/>
              </a:ext>
            </a:extLst>
          </p:cNvPr>
          <p:cNvSpPr/>
          <p:nvPr/>
        </p:nvSpPr>
        <p:spPr>
          <a:xfrm>
            <a:off x="5969898" y="1330204"/>
            <a:ext cx="3774673" cy="595470"/>
          </a:xfrm>
          <a:prstGeom prst="rect">
            <a:avLst/>
          </a:prstGeom>
          <a:noFill/>
          <a:ln w="9525" cap="flat" cmpd="sng" algn="ctr">
            <a:noFill/>
            <a:prstDash val="solid"/>
          </a:ln>
          <a:effectLst/>
        </p:spPr>
        <p:txBody>
          <a:bodyPr lIns="36000" tIns="36000" rIns="36000" bIns="36000" rtlCol="0" anchor="t">
            <a:noAutofit/>
          </a:bodyPr>
          <a:lstStyle/>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ja-JP" altLang="en-US" sz="12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57" name="テキスト ボックス 56">
            <a:extLst>
              <a:ext uri="{FF2B5EF4-FFF2-40B4-BE49-F238E27FC236}">
                <a16:creationId xmlns:a16="http://schemas.microsoft.com/office/drawing/2014/main" id="{1AE62C04-C62D-6D6F-B089-0BA880879559}"/>
              </a:ext>
            </a:extLst>
          </p:cNvPr>
          <p:cNvSpPr txBox="1"/>
          <p:nvPr/>
        </p:nvSpPr>
        <p:spPr>
          <a:xfrm>
            <a:off x="446400" y="4199053"/>
            <a:ext cx="4188039" cy="93871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2023</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9</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月に</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LINE</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セグメント配信機能を導入、</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2024</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3</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月に現行</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HP</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の改善を実施した。また、本市の情報発信等の最適化について、コンサルティングを活用のうえ検討を行い、</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2024</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3</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月に「情報発信等最適化施策」を策定した。今後は本施策に基づき、本市</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HP</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の大規模リニューアルを主軸に取組を推進する。</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aphicFrame>
        <p:nvGraphicFramePr>
          <p:cNvPr id="79" name="表 16">
            <a:extLst>
              <a:ext uri="{FF2B5EF4-FFF2-40B4-BE49-F238E27FC236}">
                <a16:creationId xmlns:a16="http://schemas.microsoft.com/office/drawing/2014/main" id="{2DA8B35D-70B8-00BD-9457-D59BCBDE526F}"/>
              </a:ext>
            </a:extLst>
          </p:cNvPr>
          <p:cNvGraphicFramePr>
            <a:graphicFrameLocks noGrp="1"/>
          </p:cNvGraphicFramePr>
          <p:nvPr>
            <p:extLst>
              <p:ext uri="{D42A27DB-BD31-4B8C-83A1-F6EECF244321}">
                <p14:modId xmlns:p14="http://schemas.microsoft.com/office/powerpoint/2010/main" val="1656375655"/>
              </p:ext>
            </p:extLst>
          </p:nvPr>
        </p:nvGraphicFramePr>
        <p:xfrm>
          <a:off x="5969898" y="3862847"/>
          <a:ext cx="3484460" cy="657051"/>
        </p:xfrm>
        <a:graphic>
          <a:graphicData uri="http://schemas.openxmlformats.org/drawingml/2006/table">
            <a:tbl>
              <a:tblPr firstRow="1" bandRow="1">
                <a:tableStyleId>{5C22544A-7EE6-4342-B048-85BDC9FD1C3A}</a:tableStyleId>
              </a:tblPr>
              <a:tblGrid>
                <a:gridCol w="871115">
                  <a:extLst>
                    <a:ext uri="{9D8B030D-6E8A-4147-A177-3AD203B41FA5}">
                      <a16:colId xmlns:a16="http://schemas.microsoft.com/office/drawing/2014/main" val="1331424037"/>
                    </a:ext>
                  </a:extLst>
                </a:gridCol>
                <a:gridCol w="871115">
                  <a:extLst>
                    <a:ext uri="{9D8B030D-6E8A-4147-A177-3AD203B41FA5}">
                      <a16:colId xmlns:a16="http://schemas.microsoft.com/office/drawing/2014/main" val="455350541"/>
                    </a:ext>
                  </a:extLst>
                </a:gridCol>
                <a:gridCol w="871115">
                  <a:extLst>
                    <a:ext uri="{9D8B030D-6E8A-4147-A177-3AD203B41FA5}">
                      <a16:colId xmlns:a16="http://schemas.microsoft.com/office/drawing/2014/main" val="273502540"/>
                    </a:ext>
                  </a:extLst>
                </a:gridCol>
                <a:gridCol w="871115">
                  <a:extLst>
                    <a:ext uri="{9D8B030D-6E8A-4147-A177-3AD203B41FA5}">
                      <a16:colId xmlns:a16="http://schemas.microsoft.com/office/drawing/2014/main" val="367388705"/>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年度末</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308435">
                <a:tc>
                  <a:txBody>
                    <a:bodyPr/>
                    <a:lstStyle/>
                    <a:p>
                      <a:pPr algn="ctr"/>
                      <a:r>
                        <a:rPr kumimoji="1" lang="ja-JP" altLang="en-US" sz="900">
                          <a:latin typeface="Yu Gothic UI" panose="020B0500000000000000" pitchFamily="50" charset="-128"/>
                          <a:ea typeface="Yu Gothic UI" panose="020B0500000000000000" pitchFamily="50" charset="-128"/>
                        </a:rPr>
                        <a:t>ー</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Yu Gothic UI" panose="020B0500000000000000" pitchFamily="50" charset="-128"/>
                          <a:ea typeface="Yu Gothic UI" panose="020B0500000000000000" pitchFamily="50" charset="-128"/>
                        </a:rPr>
                        <a:t>UIUX</a:t>
                      </a:r>
                      <a:r>
                        <a:rPr kumimoji="1" lang="ja-JP" altLang="en-US" sz="800">
                          <a:latin typeface="Yu Gothic UI" panose="020B0500000000000000" pitchFamily="50" charset="-128"/>
                          <a:ea typeface="Yu Gothic UI" panose="020B0500000000000000" pitchFamily="50" charset="-128"/>
                        </a:rPr>
                        <a:t>ガイドライン</a:t>
                      </a:r>
                      <a:endParaRPr kumimoji="1" lang="en-US" altLang="ja-JP" sz="8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a:latin typeface="Yu Gothic UI" panose="020B0500000000000000" pitchFamily="50" charset="-128"/>
                          <a:ea typeface="Yu Gothic UI" panose="020B0500000000000000" pitchFamily="50" charset="-128"/>
                        </a:rPr>
                        <a:t>次期</a:t>
                      </a:r>
                      <a:r>
                        <a:rPr kumimoji="1" lang="en-US" altLang="ja-JP" sz="800">
                          <a:latin typeface="Yu Gothic UI" panose="020B0500000000000000" pitchFamily="50" charset="-128"/>
                          <a:ea typeface="Yu Gothic UI" panose="020B0500000000000000" pitchFamily="50" charset="-128"/>
                        </a:rPr>
                        <a:t>HP</a:t>
                      </a:r>
                      <a:r>
                        <a:rPr kumimoji="1" lang="ja-JP" altLang="en-US" sz="800">
                          <a:latin typeface="Yu Gothic UI" panose="020B0500000000000000" pitchFamily="50" charset="-128"/>
                          <a:ea typeface="Yu Gothic UI" panose="020B0500000000000000" pitchFamily="50" charset="-128"/>
                        </a:rPr>
                        <a:t> 仕様書</a:t>
                      </a:r>
                      <a:endParaRPr kumimoji="1" lang="en-US" altLang="ja-JP" sz="8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latin typeface="Yu Gothic UI" panose="020B0500000000000000" pitchFamily="50" charset="-128"/>
                          <a:ea typeface="Yu Gothic UI" panose="020B0500000000000000" pitchFamily="50" charset="-128"/>
                        </a:rPr>
                        <a:t>次期</a:t>
                      </a:r>
                      <a:r>
                        <a:rPr kumimoji="1" lang="en-US" altLang="ja-JP" sz="800" dirty="0">
                          <a:latin typeface="Yu Gothic UI" panose="020B0500000000000000" pitchFamily="50" charset="-128"/>
                          <a:ea typeface="Yu Gothic UI" panose="020B0500000000000000" pitchFamily="50" charset="-128"/>
                        </a:rPr>
                        <a:t>HP</a:t>
                      </a:r>
                      <a:r>
                        <a:rPr kumimoji="1" lang="ja-JP" altLang="en-US" sz="800" dirty="0">
                          <a:latin typeface="Yu Gothic UI" panose="020B0500000000000000" pitchFamily="50" charset="-128"/>
                          <a:ea typeface="Yu Gothic UI" panose="020B0500000000000000" pitchFamily="50" charset="-128"/>
                        </a:rPr>
                        <a:t>設計書</a:t>
                      </a:r>
                      <a:endParaRPr kumimoji="1" lang="en-US" altLang="ja-JP" sz="800" dirty="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grpSp>
        <p:nvGrpSpPr>
          <p:cNvPr id="17" name="グループ化 16">
            <a:extLst>
              <a:ext uri="{FF2B5EF4-FFF2-40B4-BE49-F238E27FC236}">
                <a16:creationId xmlns:a16="http://schemas.microsoft.com/office/drawing/2014/main" id="{7C9A989E-5C5E-946E-5AD6-780D29B3530E}"/>
              </a:ext>
            </a:extLst>
          </p:cNvPr>
          <p:cNvGrpSpPr/>
          <p:nvPr/>
        </p:nvGrpSpPr>
        <p:grpSpPr>
          <a:xfrm>
            <a:off x="4881838" y="4661666"/>
            <a:ext cx="1157494" cy="243520"/>
            <a:chOff x="528309" y="7695403"/>
            <a:chExt cx="1157494" cy="243520"/>
          </a:xfrm>
        </p:grpSpPr>
        <p:sp>
          <p:nvSpPr>
            <p:cNvPr id="20" name="正方形/長方形 19">
              <a:extLst>
                <a:ext uri="{FF2B5EF4-FFF2-40B4-BE49-F238E27FC236}">
                  <a16:creationId xmlns:a16="http://schemas.microsoft.com/office/drawing/2014/main" id="{E46994A2-1F2E-9947-E2E5-43F3EDB00179}"/>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6" name="テキスト ボックス 25">
              <a:extLst>
                <a:ext uri="{FF2B5EF4-FFF2-40B4-BE49-F238E27FC236}">
                  <a16:creationId xmlns:a16="http://schemas.microsoft.com/office/drawing/2014/main" id="{5847620F-B066-FA12-B880-E565D2B94B0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grpSp>
        <p:nvGrpSpPr>
          <p:cNvPr id="28" name="グループ化 27">
            <a:extLst>
              <a:ext uri="{FF2B5EF4-FFF2-40B4-BE49-F238E27FC236}">
                <a16:creationId xmlns:a16="http://schemas.microsoft.com/office/drawing/2014/main" id="{67A09FF1-A487-971C-3E7B-BEF936AC16EB}"/>
              </a:ext>
            </a:extLst>
          </p:cNvPr>
          <p:cNvGrpSpPr/>
          <p:nvPr/>
        </p:nvGrpSpPr>
        <p:grpSpPr>
          <a:xfrm>
            <a:off x="4881838" y="891687"/>
            <a:ext cx="1662440" cy="243520"/>
            <a:chOff x="528309" y="3016181"/>
            <a:chExt cx="1662440" cy="243520"/>
          </a:xfrm>
        </p:grpSpPr>
        <p:sp>
          <p:nvSpPr>
            <p:cNvPr id="29" name="正方形/長方形 28">
              <a:extLst>
                <a:ext uri="{FF2B5EF4-FFF2-40B4-BE49-F238E27FC236}">
                  <a16:creationId xmlns:a16="http://schemas.microsoft.com/office/drawing/2014/main" id="{5ED1FB8A-60DD-2394-F6EE-9362339B1677}"/>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3" name="テキスト ボックス 32">
              <a:extLst>
                <a:ext uri="{FF2B5EF4-FFF2-40B4-BE49-F238E27FC236}">
                  <a16:creationId xmlns:a16="http://schemas.microsoft.com/office/drawing/2014/main" id="{A53CA82B-E6E4-F253-947C-1D4BBB41D3CD}"/>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37" name="正方形/長方形 36">
            <a:extLst>
              <a:ext uri="{FF2B5EF4-FFF2-40B4-BE49-F238E27FC236}">
                <a16:creationId xmlns:a16="http://schemas.microsoft.com/office/drawing/2014/main" id="{0B70568B-EAB9-A9C7-219A-1725D5E165DE}"/>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8" name="正方形/長方形 37">
            <a:extLst>
              <a:ext uri="{FF2B5EF4-FFF2-40B4-BE49-F238E27FC236}">
                <a16:creationId xmlns:a16="http://schemas.microsoft.com/office/drawing/2014/main" id="{39260618-F868-5B4B-BF1F-DF27C3B3D2BD}"/>
              </a:ext>
            </a:extLst>
          </p:cNvPr>
          <p:cNvSpPr/>
          <p:nvPr/>
        </p:nvSpPr>
        <p:spPr>
          <a:xfrm>
            <a:off x="4860000" y="2496532"/>
            <a:ext cx="972000" cy="198909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9" name="正方形/長方形 38">
            <a:extLst>
              <a:ext uri="{FF2B5EF4-FFF2-40B4-BE49-F238E27FC236}">
                <a16:creationId xmlns:a16="http://schemas.microsoft.com/office/drawing/2014/main" id="{D69663A4-0EBF-89D4-851C-AD9104AD8F3C}"/>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43" name="テキスト ボックス 42">
            <a:extLst>
              <a:ext uri="{FF2B5EF4-FFF2-40B4-BE49-F238E27FC236}">
                <a16:creationId xmlns:a16="http://schemas.microsoft.com/office/drawing/2014/main" id="{E6FFAB0B-37FD-93BB-CD47-7A98C32F9DFF}"/>
              </a:ext>
            </a:extLst>
          </p:cNvPr>
          <p:cNvSpPr txBox="1"/>
          <p:nvPr/>
        </p:nvSpPr>
        <p:spPr>
          <a:xfrm>
            <a:off x="5831999" y="2551681"/>
            <a:ext cx="3552309" cy="253929"/>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LINE</a:t>
            </a: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公式アカウントの友だち登録者数</a:t>
            </a: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44" name="テキスト ボックス 43">
            <a:extLst>
              <a:ext uri="{FF2B5EF4-FFF2-40B4-BE49-F238E27FC236}">
                <a16:creationId xmlns:a16="http://schemas.microsoft.com/office/drawing/2014/main" id="{A30E4A45-BBBB-0DAE-903C-B99B38DE9F2F}"/>
              </a:ext>
            </a:extLst>
          </p:cNvPr>
          <p:cNvSpPr txBox="1"/>
          <p:nvPr/>
        </p:nvSpPr>
        <p:spPr>
          <a:xfrm>
            <a:off x="5829287" y="3604146"/>
            <a:ext cx="3552309" cy="307489"/>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本市</a:t>
            </a:r>
            <a:r>
              <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HP</a:t>
            </a:r>
            <a:r>
              <a:rPr kumimoji="0" lang="ja-JP" altLang="en-US"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リニューアルの推進</a:t>
            </a: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aphicFrame>
        <p:nvGraphicFramePr>
          <p:cNvPr id="4" name="表 16">
            <a:extLst>
              <a:ext uri="{FF2B5EF4-FFF2-40B4-BE49-F238E27FC236}">
                <a16:creationId xmlns:a16="http://schemas.microsoft.com/office/drawing/2014/main" id="{26A0E60C-E528-DF9E-B6FA-799985126991}"/>
              </a:ext>
            </a:extLst>
          </p:cNvPr>
          <p:cNvGraphicFramePr>
            <a:graphicFrameLocks noGrp="1"/>
          </p:cNvGraphicFramePr>
          <p:nvPr>
            <p:extLst>
              <p:ext uri="{D42A27DB-BD31-4B8C-83A1-F6EECF244321}">
                <p14:modId xmlns:p14="http://schemas.microsoft.com/office/powerpoint/2010/main" val="1727881309"/>
              </p:ext>
            </p:extLst>
          </p:nvPr>
        </p:nvGraphicFramePr>
        <p:xfrm>
          <a:off x="5969898" y="4957934"/>
          <a:ext cx="3501340" cy="1520192"/>
        </p:xfrm>
        <a:graphic>
          <a:graphicData uri="http://schemas.openxmlformats.org/drawingml/2006/table">
            <a:tbl>
              <a:tblPr firstRow="1" bandRow="1">
                <a:tableStyleId>{5C22544A-7EE6-4342-B048-85BDC9FD1C3A}</a:tableStyleId>
              </a:tblPr>
              <a:tblGrid>
                <a:gridCol w="875335">
                  <a:extLst>
                    <a:ext uri="{9D8B030D-6E8A-4147-A177-3AD203B41FA5}">
                      <a16:colId xmlns:a16="http://schemas.microsoft.com/office/drawing/2014/main" val="1331424037"/>
                    </a:ext>
                  </a:extLst>
                </a:gridCol>
                <a:gridCol w="875335">
                  <a:extLst>
                    <a:ext uri="{9D8B030D-6E8A-4147-A177-3AD203B41FA5}">
                      <a16:colId xmlns:a16="http://schemas.microsoft.com/office/drawing/2014/main" val="455350541"/>
                    </a:ext>
                  </a:extLst>
                </a:gridCol>
                <a:gridCol w="875335">
                  <a:extLst>
                    <a:ext uri="{9D8B030D-6E8A-4147-A177-3AD203B41FA5}">
                      <a16:colId xmlns:a16="http://schemas.microsoft.com/office/drawing/2014/main" val="273502540"/>
                    </a:ext>
                  </a:extLst>
                </a:gridCol>
                <a:gridCol w="875335">
                  <a:extLst>
                    <a:ext uri="{9D8B030D-6E8A-4147-A177-3AD203B41FA5}">
                      <a16:colId xmlns:a16="http://schemas.microsoft.com/office/drawing/2014/main" val="367388705"/>
                    </a:ext>
                  </a:extLst>
                </a:gridCol>
              </a:tblGrid>
              <a:tr h="209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1"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1"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1"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1"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1"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algn="ctr"/>
                      <a:endParaRPr kumimoji="1" lang="en-US" altLang="ja-JP" sz="900">
                        <a:latin typeface="Yu Gothic UI" panose="020B0500000000000000" pitchFamily="50" charset="-128"/>
                        <a:ea typeface="Yu Gothic UI" panose="020B0500000000000000" pitchFamily="50" charset="-128"/>
                      </a:endParaRPr>
                    </a:p>
                    <a:p>
                      <a:pPr algn="ctr"/>
                      <a:endParaRPr kumimoji="1" lang="en-US" altLang="ja-JP" sz="900">
                        <a:latin typeface="Yu Gothic UI" panose="020B0500000000000000" pitchFamily="50" charset="-128"/>
                        <a:ea typeface="Yu Gothic UI" panose="020B0500000000000000" pitchFamily="50" charset="-128"/>
                      </a:endParaRPr>
                    </a:p>
                    <a:p>
                      <a:pPr algn="ctr"/>
                      <a:endParaRPr kumimoji="1" lang="en-US" altLang="ja-JP" sz="900">
                        <a:latin typeface="Yu Gothic UI" panose="020B0500000000000000" pitchFamily="50" charset="-128"/>
                        <a:ea typeface="Yu Gothic UI" panose="020B0500000000000000" pitchFamily="50" charset="-128"/>
                      </a:endParaRPr>
                    </a:p>
                    <a:p>
                      <a:pPr algn="ctr"/>
                      <a:endParaRPr kumimoji="1" lang="en-US" altLang="ja-JP" sz="900">
                        <a:latin typeface="Yu Gothic UI" panose="020B0500000000000000" pitchFamily="50" charset="-128"/>
                        <a:ea typeface="Yu Gothic UI" panose="020B0500000000000000" pitchFamily="50" charset="-128"/>
                      </a:endParaRPr>
                    </a:p>
                    <a:p>
                      <a:pPr algn="ctr"/>
                      <a:endParaRPr kumimoji="1" lang="en-US" altLang="ja-JP" sz="900">
                        <a:latin typeface="Yu Gothic UI" panose="020B0500000000000000" pitchFamily="50" charset="-128"/>
                        <a:ea typeface="Yu Gothic UI" panose="020B0500000000000000" pitchFamily="50" charset="-128"/>
                      </a:endParaRPr>
                    </a:p>
                    <a:p>
                      <a:pPr algn="ctr"/>
                      <a:endParaRPr kumimoji="1" lang="en-US" altLang="ja-JP" sz="900">
                        <a:latin typeface="Yu Gothic UI" panose="020B0500000000000000" pitchFamily="50" charset="-128"/>
                        <a:ea typeface="Yu Gothic UI" panose="020B0500000000000000" pitchFamily="50" charset="-128"/>
                      </a:endParaRPr>
                    </a:p>
                    <a:p>
                      <a:pPr algn="ctr"/>
                      <a:endParaRPr kumimoji="1" lang="en-US" altLang="ja-JP" sz="900">
                        <a:latin typeface="Yu Gothic UI" panose="020B0500000000000000" pitchFamily="50" charset="-128"/>
                        <a:ea typeface="Yu Gothic UI" panose="020B0500000000000000" pitchFamily="50" charset="-128"/>
                      </a:endParaRPr>
                    </a:p>
                    <a:p>
                      <a:pPr algn="ctr"/>
                      <a:endParaRPr kumimoji="1" lang="en-US" altLang="ja-JP" sz="900">
                        <a:latin typeface="Yu Gothic UI" panose="020B0500000000000000" pitchFamily="50" charset="-128"/>
                        <a:ea typeface="Yu Gothic UI" panose="020B0500000000000000" pitchFamily="50" charset="-128"/>
                      </a:endParaRPr>
                    </a:p>
                    <a:p>
                      <a:pPr algn="ctr"/>
                      <a:endParaRPr kumimoji="1" lang="ja-JP" altLang="en-US"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dirty="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4193454"/>
                  </a:ext>
                </a:extLst>
              </a:tr>
            </a:tbl>
          </a:graphicData>
        </a:graphic>
      </p:graphicFrame>
      <p:sp>
        <p:nvSpPr>
          <p:cNvPr id="21" name="ホームベース 30">
            <a:extLst>
              <a:ext uri="{FF2B5EF4-FFF2-40B4-BE49-F238E27FC236}">
                <a16:creationId xmlns:a16="http://schemas.microsoft.com/office/drawing/2014/main" id="{561A15C5-3D9C-479B-B739-7CF6E5E211DF}"/>
              </a:ext>
            </a:extLst>
          </p:cNvPr>
          <p:cNvSpPr/>
          <p:nvPr/>
        </p:nvSpPr>
        <p:spPr>
          <a:xfrm>
            <a:off x="6851372" y="5210929"/>
            <a:ext cx="2602985" cy="48234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LINE</a:t>
            </a:r>
            <a:r>
              <a:rPr kumimoji="0"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セグメント配信機能の運用及びカスタマイズ等</a:t>
            </a:r>
            <a:endParaRPr kumimoji="0"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追加機能の検討</a:t>
            </a:r>
            <a:endPar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9" name="ホームベース 30">
            <a:extLst>
              <a:ext uri="{FF2B5EF4-FFF2-40B4-BE49-F238E27FC236}">
                <a16:creationId xmlns:a16="http://schemas.microsoft.com/office/drawing/2014/main" id="{C671AEB1-F02C-1B52-75DF-A6D6B6844A8B}"/>
              </a:ext>
            </a:extLst>
          </p:cNvPr>
          <p:cNvSpPr/>
          <p:nvPr/>
        </p:nvSpPr>
        <p:spPr>
          <a:xfrm>
            <a:off x="6861991" y="5849382"/>
            <a:ext cx="822336" cy="48234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次期</a:t>
            </a:r>
            <a:r>
              <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HP</a:t>
            </a: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a:t>
            </a:r>
            <a:endPar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企画</a:t>
            </a:r>
            <a:endPar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50" name="ホームベース 30">
            <a:extLst>
              <a:ext uri="{FF2B5EF4-FFF2-40B4-BE49-F238E27FC236}">
                <a16:creationId xmlns:a16="http://schemas.microsoft.com/office/drawing/2014/main" id="{A398CE64-797F-9DDF-7D30-89F4AADADCD7}"/>
              </a:ext>
            </a:extLst>
          </p:cNvPr>
          <p:cNvSpPr/>
          <p:nvPr/>
        </p:nvSpPr>
        <p:spPr>
          <a:xfrm>
            <a:off x="8632019" y="5849381"/>
            <a:ext cx="974653" cy="482349"/>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次期</a:t>
            </a:r>
            <a:r>
              <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HP</a:t>
            </a: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の開発</a:t>
            </a:r>
            <a:endPar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8" name="ホームベース 30">
            <a:extLst>
              <a:ext uri="{FF2B5EF4-FFF2-40B4-BE49-F238E27FC236}">
                <a16:creationId xmlns:a16="http://schemas.microsoft.com/office/drawing/2014/main" id="{26B385D2-576D-028F-DA05-3DC26C4BE1AF}"/>
              </a:ext>
            </a:extLst>
          </p:cNvPr>
          <p:cNvSpPr/>
          <p:nvPr/>
        </p:nvSpPr>
        <p:spPr>
          <a:xfrm>
            <a:off x="5996402" y="5209900"/>
            <a:ext cx="828467" cy="48234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0"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LINE</a:t>
            </a:r>
            <a:r>
              <a:rPr kumimoji="0"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セグメント配信機能の導入及び運用</a:t>
            </a:r>
            <a:endPar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9" name="ホームベース 30">
            <a:extLst>
              <a:ext uri="{FF2B5EF4-FFF2-40B4-BE49-F238E27FC236}">
                <a16:creationId xmlns:a16="http://schemas.microsoft.com/office/drawing/2014/main" id="{026941E6-740E-6D9E-7EB7-48E5CB1BFBD2}"/>
              </a:ext>
            </a:extLst>
          </p:cNvPr>
          <p:cNvSpPr/>
          <p:nvPr/>
        </p:nvSpPr>
        <p:spPr>
          <a:xfrm>
            <a:off x="6002090" y="5849381"/>
            <a:ext cx="828467" cy="48234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1000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「情報発信等最適化施策」の策定</a:t>
            </a:r>
          </a:p>
        </p:txBody>
      </p:sp>
      <p:graphicFrame>
        <p:nvGraphicFramePr>
          <p:cNvPr id="10" name="表 16">
            <a:extLst>
              <a:ext uri="{FF2B5EF4-FFF2-40B4-BE49-F238E27FC236}">
                <a16:creationId xmlns:a16="http://schemas.microsoft.com/office/drawing/2014/main" id="{9EC3F844-0BBD-7A6F-EE70-787FF09FF0D2}"/>
              </a:ext>
            </a:extLst>
          </p:cNvPr>
          <p:cNvGraphicFramePr>
            <a:graphicFrameLocks noGrp="1"/>
          </p:cNvGraphicFramePr>
          <p:nvPr>
            <p:extLst>
              <p:ext uri="{D42A27DB-BD31-4B8C-83A1-F6EECF244321}">
                <p14:modId xmlns:p14="http://schemas.microsoft.com/office/powerpoint/2010/main" val="1659385426"/>
              </p:ext>
            </p:extLst>
          </p:nvPr>
        </p:nvGraphicFramePr>
        <p:xfrm>
          <a:off x="5996402" y="2843846"/>
          <a:ext cx="1742230" cy="560072"/>
        </p:xfrm>
        <a:graphic>
          <a:graphicData uri="http://schemas.openxmlformats.org/drawingml/2006/table">
            <a:tbl>
              <a:tblPr firstRow="1" bandRow="1">
                <a:tableStyleId>{5C22544A-7EE6-4342-B048-85BDC9FD1C3A}</a:tableStyleId>
              </a:tblPr>
              <a:tblGrid>
                <a:gridCol w="871115">
                  <a:extLst>
                    <a:ext uri="{9D8B030D-6E8A-4147-A177-3AD203B41FA5}">
                      <a16:colId xmlns:a16="http://schemas.microsoft.com/office/drawing/2014/main" val="1331424037"/>
                    </a:ext>
                  </a:extLst>
                </a:gridCol>
                <a:gridCol w="871115">
                  <a:extLst>
                    <a:ext uri="{9D8B030D-6E8A-4147-A177-3AD203B41FA5}">
                      <a16:colId xmlns:a16="http://schemas.microsoft.com/office/drawing/2014/main" val="455350541"/>
                    </a:ext>
                  </a:extLst>
                </a:gridCol>
              </a:tblGrid>
              <a:tr h="2852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年度末</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105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9</a:t>
                      </a:r>
                      <a:r>
                        <a:rPr kumimoji="1" lang="ja-JP" altLang="en-US" sz="900">
                          <a:latin typeface="Yu Gothic UI" panose="020B0500000000000000" pitchFamily="50" charset="-128"/>
                          <a:ea typeface="Yu Gothic UI" panose="020B0500000000000000" pitchFamily="50" charset="-128"/>
                        </a:rPr>
                        <a:t>万人</a:t>
                      </a:r>
                      <a:endParaRPr kumimoji="1" lang="en-US" altLang="ja-JP"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Yu Gothic UI" panose="020B0500000000000000" pitchFamily="50" charset="-128"/>
                          <a:ea typeface="Yu Gothic UI" panose="020B0500000000000000" pitchFamily="50" charset="-128"/>
                        </a:rPr>
                        <a:t>20</a:t>
                      </a:r>
                      <a:r>
                        <a:rPr kumimoji="1" lang="ja-JP" altLang="en-US" sz="900" dirty="0">
                          <a:latin typeface="Yu Gothic UI" panose="020B0500000000000000" pitchFamily="50" charset="-128"/>
                          <a:ea typeface="Yu Gothic UI" panose="020B0500000000000000" pitchFamily="50" charset="-128"/>
                        </a:rPr>
                        <a:t>万人</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14" name="テキスト ボックス 13">
            <a:extLst>
              <a:ext uri="{FF2B5EF4-FFF2-40B4-BE49-F238E27FC236}">
                <a16:creationId xmlns:a16="http://schemas.microsoft.com/office/drawing/2014/main" id="{18D9A3C4-879C-05F4-B8BD-6885398B54B2}"/>
              </a:ext>
            </a:extLst>
          </p:cNvPr>
          <p:cNvSpPr txBox="1"/>
          <p:nvPr/>
        </p:nvSpPr>
        <p:spPr>
          <a:xfrm>
            <a:off x="5714412" y="3363029"/>
            <a:ext cx="2142822" cy="167968"/>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a:t>
            </a:r>
            <a:r>
              <a:rPr kumimoji="1" lang="ja-JP" altLang="en-US" sz="800" b="0"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取組前（</a:t>
            </a:r>
            <a:r>
              <a:rPr kumimoji="1" lang="en-US" altLang="ja-JP" sz="800" b="0"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2022</a:t>
            </a:r>
            <a:r>
              <a:rPr kumimoji="1" lang="ja-JP" altLang="en-US" sz="800" b="0"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年度末）　</a:t>
            </a:r>
            <a:r>
              <a:rPr kumimoji="1" lang="en-US" altLang="ja-JP" sz="800" b="0"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5.5</a:t>
            </a:r>
            <a:r>
              <a:rPr kumimoji="1" lang="ja-JP" altLang="en-US" sz="800" b="0"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万人</a:t>
            </a:r>
          </a:p>
        </p:txBody>
      </p:sp>
      <p:pic>
        <p:nvPicPr>
          <p:cNvPr id="12" name="図 11">
            <a:extLst>
              <a:ext uri="{FF2B5EF4-FFF2-40B4-BE49-F238E27FC236}">
                <a16:creationId xmlns:a16="http://schemas.microsoft.com/office/drawing/2014/main" id="{5691DED8-E8A8-B412-44BA-6095351781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220" y="5289456"/>
            <a:ext cx="4018060" cy="1291828"/>
          </a:xfrm>
          <a:prstGeom prst="rect">
            <a:avLst/>
          </a:prstGeom>
        </p:spPr>
      </p:pic>
      <p:sp>
        <p:nvSpPr>
          <p:cNvPr id="6" name="ホームベース 30">
            <a:extLst>
              <a:ext uri="{FF2B5EF4-FFF2-40B4-BE49-F238E27FC236}">
                <a16:creationId xmlns:a16="http://schemas.microsoft.com/office/drawing/2014/main" id="{C72A3824-82FD-7DB8-9178-69EBBDC50586}"/>
              </a:ext>
            </a:extLst>
          </p:cNvPr>
          <p:cNvSpPr/>
          <p:nvPr/>
        </p:nvSpPr>
        <p:spPr>
          <a:xfrm>
            <a:off x="7747004" y="5849381"/>
            <a:ext cx="829416" cy="470628"/>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10000"/>
              </a:spcBef>
              <a:spcAft>
                <a:spcPct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次期</a:t>
            </a:r>
            <a:r>
              <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HP</a:t>
            </a:r>
            <a:br>
              <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br>
            <a:r>
              <a:rPr kumimoji="1" lang="ja-JP" altLang="en-US"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仕様書作成及び調達</a:t>
            </a:r>
            <a:endParaRPr kumimoji="1" lang="en-US" altLang="ja-JP" sz="8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7" name="正方形/長方形 15">
            <a:extLst>
              <a:ext uri="{FF2B5EF4-FFF2-40B4-BE49-F238E27FC236}">
                <a16:creationId xmlns:a16="http://schemas.microsoft.com/office/drawing/2014/main" id="{97DF7C4B-816E-2241-D5B1-D5DC61A79FF7}"/>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2" name="正方形/長方形 1">
            <a:extLst>
              <a:ext uri="{FF2B5EF4-FFF2-40B4-BE49-F238E27FC236}">
                <a16:creationId xmlns:a16="http://schemas.microsoft.com/office/drawing/2014/main" id="{20FE4B2E-CF45-7A1C-2281-08D73D83D505}"/>
              </a:ext>
            </a:extLst>
          </p:cNvPr>
          <p:cNvSpPr/>
          <p:nvPr/>
        </p:nvSpPr>
        <p:spPr>
          <a:xfrm>
            <a:off x="445009" y="1270800"/>
            <a:ext cx="4212000" cy="1669901"/>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本市</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では、</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HP</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に情報を豊富に掲載し、</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SNS</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では様々なアカウントから情報を発信するなどオンラインでの情報発信に積極的に取り組んできたが、豊富な情報量や多数のアカウントが、かえって市民等が必要とする情報にたどりつきづらくなる原因となるという課題が生じている。</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デジタルツールを活用した情報発信にかかる全体最適化を図り、市民等が必要とする情報へアクセスしやすく、行政サービスをスムーズに受けられる状態にするとともに、市民</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QoL</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の向上と職員の事務負担を軽減をめざす。</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これ</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により、以下の効果が期待できる</a:t>
            </a: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a:t>
            </a:r>
            <a:endParaRPr kumimoji="0" lang="en-US" altLang="ja-JP" sz="1100" b="0" i="0" u="none" strike="noStrike" kern="1200" cap="none" spc="0" normalizeH="0" baseline="0" noProof="0">
              <a:ln>
                <a:noFill/>
              </a:ln>
              <a:solidFill>
                <a:prstClr val="black"/>
              </a:solidFill>
              <a:effectLst/>
              <a:uLnTx/>
              <a:uFillTx/>
              <a:latin typeface="Yu Gothic UI"/>
              <a:ea typeface="Yu Gothic UI"/>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15" name="テキスト ボックス 14">
            <a:extLst>
              <a:ext uri="{FF2B5EF4-FFF2-40B4-BE49-F238E27FC236}">
                <a16:creationId xmlns:a16="http://schemas.microsoft.com/office/drawing/2014/main" id="{3866BFA7-0C18-BFDB-B901-5C3C3A32E15B}"/>
              </a:ext>
            </a:extLst>
          </p:cNvPr>
          <p:cNvSpPr txBox="1"/>
          <p:nvPr/>
        </p:nvSpPr>
        <p:spPr>
          <a:xfrm>
            <a:off x="699414" y="2959640"/>
            <a:ext cx="4018060" cy="93871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様々な目的で大阪市</a:t>
            </a:r>
            <a:r>
              <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HP</a:t>
            </a: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を訪れる市民等が、ほしい情報に迷わずたどり着ける。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市民等が個人に最適化された施策・サービスの情報をプッシュで受け取れる。</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市民等が必要とするサービスをスムーズに受けられる。</a:t>
            </a:r>
          </a:p>
        </p:txBody>
      </p:sp>
      <p:graphicFrame>
        <p:nvGraphicFramePr>
          <p:cNvPr id="16" name="表 15">
            <a:extLst>
              <a:ext uri="{FF2B5EF4-FFF2-40B4-BE49-F238E27FC236}">
                <a16:creationId xmlns:a16="http://schemas.microsoft.com/office/drawing/2014/main" id="{BE655D43-3C02-2759-6AF6-0394A5262E95}"/>
              </a:ext>
            </a:extLst>
          </p:cNvPr>
          <p:cNvGraphicFramePr>
            <a:graphicFrameLocks noGrp="1"/>
          </p:cNvGraphicFramePr>
          <p:nvPr>
            <p:extLst>
              <p:ext uri="{D42A27DB-BD31-4B8C-83A1-F6EECF244321}">
                <p14:modId xmlns:p14="http://schemas.microsoft.com/office/powerpoint/2010/main" val="1284311173"/>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3" name="スライド番号プレースホルダー 2">
            <a:extLst>
              <a:ext uri="{FF2B5EF4-FFF2-40B4-BE49-F238E27FC236}">
                <a16:creationId xmlns:a16="http://schemas.microsoft.com/office/drawing/2014/main" id="{8B44EB75-E05D-A2A4-C091-5F055521D9E3}"/>
              </a:ext>
            </a:extLst>
          </p:cNvPr>
          <p:cNvSpPr>
            <a:spLocks noGrp="1"/>
          </p:cNvSpPr>
          <p:nvPr>
            <p:ph type="sldNum" sz="quarter" idx="4"/>
          </p:nvPr>
        </p:nvSpPr>
        <p:spPr>
          <a:xfrm>
            <a:off x="7595919" y="6497847"/>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148341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3825978" y="1784020"/>
            <a:ext cx="0" cy="418735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4176424"/>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4206637"/>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a:t>
            </a:fld>
            <a:endParaRPr kumimoji="1" lang="en-GB"/>
          </a:p>
        </p:txBody>
      </p:sp>
      <p:pic>
        <p:nvPicPr>
          <p:cNvPr id="10" name="図 9">
            <a:extLst>
              <a:ext uri="{FF2B5EF4-FFF2-40B4-BE49-F238E27FC236}">
                <a16:creationId xmlns:a16="http://schemas.microsoft.com/office/drawing/2014/main" id="{C7DBD481-489E-4A4F-A2FC-DBD262EDFB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439" y="405892"/>
            <a:ext cx="1936397" cy="539191"/>
          </a:xfrm>
          <a:prstGeom prst="rect">
            <a:avLst/>
          </a:prstGeom>
        </p:spPr>
      </p:pic>
      <p:sp>
        <p:nvSpPr>
          <p:cNvPr id="11" name="テキスト ボックス 10">
            <a:extLst>
              <a:ext uri="{FF2B5EF4-FFF2-40B4-BE49-F238E27FC236}">
                <a16:creationId xmlns:a16="http://schemas.microsoft.com/office/drawing/2014/main" id="{B5977502-E10D-469D-A3E9-D2E68404E73B}"/>
              </a:ext>
            </a:extLst>
          </p:cNvPr>
          <p:cNvSpPr txBox="1"/>
          <p:nvPr/>
        </p:nvSpPr>
        <p:spPr>
          <a:xfrm>
            <a:off x="2195885" y="435344"/>
            <a:ext cx="4540195" cy="400110"/>
          </a:xfrm>
          <a:prstGeom prst="rect">
            <a:avLst/>
          </a:prstGeom>
          <a:noFill/>
        </p:spPr>
        <p:txBody>
          <a:bodyPr wrap="square" rtlCol="0">
            <a:spAutoFit/>
          </a:bodyPr>
          <a:lstStyle/>
          <a:p>
            <a:pPr algn="r"/>
            <a:r>
              <a:rPr kumimoji="1" lang="ja-JP" altLang="en-US" sz="1400" spc="0">
                <a:ln w="9525">
                  <a:solidFill>
                    <a:srgbClr val="AF1932"/>
                  </a:solidFill>
                </a:ln>
                <a:solidFill>
                  <a:srgbClr val="AF1932"/>
                </a:solidFill>
                <a:latin typeface="+mn-ea"/>
                <a:ea typeface="+mn-ea"/>
              </a:rPr>
              <a:t>の</a:t>
            </a:r>
            <a:r>
              <a:rPr kumimoji="1" lang="ja-JP" altLang="en-US" sz="2000" spc="0">
                <a:ln w="9525">
                  <a:solidFill>
                    <a:srgbClr val="AF1932"/>
                  </a:solidFill>
                </a:ln>
                <a:solidFill>
                  <a:srgbClr val="AF1932"/>
                </a:solidFill>
                <a:latin typeface="+mn-ea"/>
              </a:rPr>
              <a:t> </a:t>
            </a:r>
            <a:r>
              <a:rPr kumimoji="1" lang="en-GB" altLang="ja-JP" sz="2000" spc="0">
                <a:ln w="9525">
                  <a:solidFill>
                    <a:srgbClr val="AF1932"/>
                  </a:solidFill>
                </a:ln>
                <a:solidFill>
                  <a:srgbClr val="AF1932"/>
                </a:solidFill>
                <a:latin typeface="Avenir Next LT Pro" panose="020B0504020202020204" pitchFamily="34" charset="0"/>
              </a:rPr>
              <a:t>Re-Design</a:t>
            </a:r>
            <a:r>
              <a:rPr kumimoji="1" lang="ja-JP" altLang="en-US" sz="2000" spc="0">
                <a:ln w="9525">
                  <a:solidFill>
                    <a:srgbClr val="AF1932"/>
                  </a:solidFill>
                </a:ln>
                <a:solidFill>
                  <a:srgbClr val="AF1932"/>
                </a:solidFill>
                <a:latin typeface="Avenir Next LT Pro" panose="020B0504020202020204" pitchFamily="34" charset="0"/>
              </a:rPr>
              <a:t>の実現に向けたロードマップ①</a:t>
            </a:r>
            <a:endParaRPr kumimoji="1" lang="en-GB" sz="2000">
              <a:ln w="9525">
                <a:solidFill>
                  <a:srgbClr val="AF1932"/>
                </a:solidFill>
              </a:ln>
              <a:solidFill>
                <a:srgbClr val="AF1932"/>
              </a:solidFill>
            </a:endParaRPr>
          </a:p>
        </p:txBody>
      </p:sp>
      <p:sp>
        <p:nvSpPr>
          <p:cNvPr id="6"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9" y="990667"/>
            <a:ext cx="8958262" cy="643209"/>
          </a:xfrm>
          <a:prstGeom prst="rect">
            <a:avLst/>
          </a:prstGeom>
        </p:spPr>
        <p:txBody>
          <a:bodyPr/>
          <a:lstStyle/>
          <a:p>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大阪市では、</a:t>
            </a:r>
            <a:r>
              <a:rPr lang="en-US" altLang="ja-JP" b="1" kern="100">
                <a:latin typeface="Avenir Next LT Pro 本文"/>
                <a:ea typeface="Yu Gothic UI" panose="020B0500000000000000" pitchFamily="50" charset="-128"/>
                <a:cs typeface="Times New Roman" panose="02020603050405020304" pitchFamily="18" charset="0"/>
              </a:rPr>
              <a:t>2020</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年に「大阪市行政オンラインシステム」を稼働させるなど、行政手続きのデジタル化を推進してきました。</a:t>
            </a:r>
            <a:br>
              <a:rPr lang="en-US" altLang="ja-JP" b="1" kern="10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今後もデジタル技術やデータを更に活用して、様々なライフステージに応じ、行政サービスの提供スタイルを変革していきます。</a:t>
            </a:r>
          </a:p>
          <a:p>
            <a:endParaRPr lang="en-US" altLang="ja-JP" b="1" kern="100">
              <a:latin typeface="游明朝" panose="02020400000000000000" pitchFamily="18" charset="-128"/>
              <a:ea typeface="Yu Gothic UI" panose="020B0500000000000000" pitchFamily="50" charset="-128"/>
              <a:cs typeface="Times New Roman" panose="02020603050405020304" pitchFamily="18" charset="0"/>
            </a:endParaRPr>
          </a:p>
        </p:txBody>
      </p:sp>
      <p:sp>
        <p:nvSpPr>
          <p:cNvPr id="24" name="ホームベース 23"/>
          <p:cNvSpPr/>
          <p:nvPr/>
        </p:nvSpPr>
        <p:spPr>
          <a:xfrm>
            <a:off x="3854444" y="2390207"/>
            <a:ext cx="3890573" cy="272820"/>
          </a:xfrm>
          <a:prstGeom prst="homePlate">
            <a:avLst>
              <a:gd name="adj" fmla="val 3935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1000">
                <a:latin typeface="Yu Gothic UI" panose="020B0500000000000000" pitchFamily="50" charset="-128"/>
                <a:ea typeface="Yu Gothic UI" panose="020B0500000000000000" pitchFamily="50" charset="-128"/>
              </a:rPr>
              <a:t>行政サービスの提供スタイルの変革</a:t>
            </a:r>
          </a:p>
        </p:txBody>
      </p:sp>
      <p:sp>
        <p:nvSpPr>
          <p:cNvPr id="47" name="正方形/長方形 46"/>
          <p:cNvSpPr/>
          <p:nvPr/>
        </p:nvSpPr>
        <p:spPr>
          <a:xfrm>
            <a:off x="1876576" y="2723356"/>
            <a:ext cx="1875108" cy="65077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1000">
                <a:latin typeface="Yu Gothic UI" panose="020B0500000000000000" pitchFamily="50" charset="-128"/>
                <a:ea typeface="Yu Gothic UI" panose="020B0500000000000000" pitchFamily="50" charset="-128"/>
              </a:rPr>
              <a:t>大阪市行政オンラインシステムに</a:t>
            </a:r>
            <a:br>
              <a:rPr lang="en-US" altLang="ja-JP" sz="1000">
                <a:latin typeface="Yu Gothic UI" panose="020B0500000000000000" pitchFamily="50" charset="-128"/>
                <a:ea typeface="Yu Gothic UI" panose="020B0500000000000000" pitchFamily="50" charset="-128"/>
              </a:rPr>
            </a:br>
            <a:r>
              <a:rPr lang="ja-JP" altLang="en-US" sz="1000">
                <a:latin typeface="Yu Gothic UI" panose="020B0500000000000000" pitchFamily="50" charset="-128"/>
                <a:ea typeface="Yu Gothic UI" panose="020B0500000000000000" pitchFamily="50" charset="-128"/>
              </a:rPr>
              <a:t>よるオンラインサービスの提供</a:t>
            </a:r>
          </a:p>
        </p:txBody>
      </p:sp>
      <p:sp>
        <p:nvSpPr>
          <p:cNvPr id="48" name="ホームベース 47"/>
          <p:cNvSpPr/>
          <p:nvPr/>
        </p:nvSpPr>
        <p:spPr>
          <a:xfrm>
            <a:off x="3858108" y="4196041"/>
            <a:ext cx="2204088" cy="256767"/>
          </a:xfrm>
          <a:prstGeom prst="homePlate">
            <a:avLst>
              <a:gd name="adj" fmla="val 51921"/>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1000">
                <a:latin typeface="Yu Gothic UI" panose="020B0500000000000000" pitchFamily="50" charset="-128"/>
                <a:ea typeface="Yu Gothic UI" panose="020B0500000000000000" pitchFamily="50" charset="-128"/>
              </a:rPr>
              <a:t>キャッシュレスの拡大</a:t>
            </a:r>
          </a:p>
        </p:txBody>
      </p:sp>
      <p:sp>
        <p:nvSpPr>
          <p:cNvPr id="49" name="ホームベース 48"/>
          <p:cNvSpPr/>
          <p:nvPr/>
        </p:nvSpPr>
        <p:spPr>
          <a:xfrm>
            <a:off x="1876576" y="3428009"/>
            <a:ext cx="4185620" cy="247410"/>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行政手続きのオンライン事前申請の拡大・窓口手続きの簡略化</a:t>
            </a:r>
            <a:endParaRPr kumimoji="1" lang="en-US" altLang="ja-JP" sz="1000">
              <a:latin typeface="Yu Gothic UI" panose="020B0500000000000000" pitchFamily="50" charset="-128"/>
              <a:ea typeface="Yu Gothic UI" panose="020B0500000000000000" pitchFamily="50" charset="-128"/>
            </a:endParaRPr>
          </a:p>
        </p:txBody>
      </p:sp>
      <p:sp>
        <p:nvSpPr>
          <p:cNvPr id="51" name="正方形/長方形 50"/>
          <p:cNvSpPr/>
          <p:nvPr/>
        </p:nvSpPr>
        <p:spPr>
          <a:xfrm>
            <a:off x="1878413" y="3736095"/>
            <a:ext cx="1887441" cy="40533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証明書のコンビニ交付</a:t>
            </a:r>
            <a:endParaRPr lang="en-US" altLang="ja-JP" sz="1000">
              <a:latin typeface="Yu Gothic UI" panose="020B0500000000000000" pitchFamily="50" charset="-128"/>
              <a:ea typeface="Yu Gothic UI" panose="020B0500000000000000" pitchFamily="50" charset="-128"/>
            </a:endParaRPr>
          </a:p>
          <a:p>
            <a:r>
              <a:rPr lang="ja-JP" altLang="en-US" sz="1000">
                <a:latin typeface="Yu Gothic UI" panose="020B0500000000000000" pitchFamily="50" charset="-128"/>
                <a:ea typeface="Yu Gothic UI" panose="020B0500000000000000" pitchFamily="50" charset="-128"/>
              </a:rPr>
              <a:t>サービスの提供</a:t>
            </a:r>
            <a:endParaRPr lang="en-US" altLang="ja-JP" sz="1000">
              <a:latin typeface="Yu Gothic UI" panose="020B0500000000000000" pitchFamily="50" charset="-128"/>
              <a:ea typeface="Yu Gothic UI" panose="020B0500000000000000" pitchFamily="50" charset="-128"/>
            </a:endParaRPr>
          </a:p>
        </p:txBody>
      </p:sp>
      <p:sp>
        <p:nvSpPr>
          <p:cNvPr id="59" name="正方形/長方形 58"/>
          <p:cNvSpPr/>
          <p:nvPr/>
        </p:nvSpPr>
        <p:spPr>
          <a:xfrm>
            <a:off x="1875650" y="4195308"/>
            <a:ext cx="1890204" cy="258231"/>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lvl="0"/>
            <a:r>
              <a:rPr kumimoji="1" lang="ja-JP" altLang="en-US" sz="1000">
                <a:solidFill>
                  <a:schemeClr val="dk1"/>
                </a:solidFill>
                <a:latin typeface="Yu Gothic UI" panose="020B0500000000000000" pitchFamily="50" charset="-128"/>
                <a:ea typeface="Yu Gothic UI" panose="020B0500000000000000" pitchFamily="50" charset="-128"/>
              </a:rPr>
              <a:t>キャッシュレスの取組</a:t>
            </a:r>
          </a:p>
        </p:txBody>
      </p:sp>
      <p:sp>
        <p:nvSpPr>
          <p:cNvPr id="53" name="ホームベース 52"/>
          <p:cNvSpPr/>
          <p:nvPr/>
        </p:nvSpPr>
        <p:spPr>
          <a:xfrm>
            <a:off x="3854064" y="3141340"/>
            <a:ext cx="2198275" cy="234377"/>
          </a:xfrm>
          <a:prstGeom prst="homePlate">
            <a:avLst>
              <a:gd name="adj" fmla="val 41474"/>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デジタル行政手続きの拡大</a:t>
            </a:r>
          </a:p>
        </p:txBody>
      </p:sp>
      <p:sp>
        <p:nvSpPr>
          <p:cNvPr id="60" name="ホームベース 59"/>
          <p:cNvSpPr/>
          <p:nvPr/>
        </p:nvSpPr>
        <p:spPr>
          <a:xfrm>
            <a:off x="3858108" y="2713877"/>
            <a:ext cx="2209177" cy="387020"/>
          </a:xfrm>
          <a:prstGeom prst="homePlate">
            <a:avLst>
              <a:gd name="adj" fmla="val 28180"/>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1000">
                <a:latin typeface="Yu Gothic UI" panose="020B0500000000000000" pitchFamily="50" charset="-128"/>
                <a:ea typeface="Yu Gothic UI" panose="020B0500000000000000" pitchFamily="50" charset="-128"/>
              </a:rPr>
              <a:t>マイナンバーカード電子証明書の</a:t>
            </a:r>
            <a:endParaRPr lang="en-US" altLang="ja-JP" sz="1000">
              <a:latin typeface="Yu Gothic UI" panose="020B0500000000000000" pitchFamily="50" charset="-128"/>
              <a:ea typeface="Yu Gothic UI" panose="020B0500000000000000" pitchFamily="50" charset="-128"/>
            </a:endParaRPr>
          </a:p>
          <a:p>
            <a:pPr lvl="0"/>
            <a:r>
              <a:rPr lang="ja-JP" altLang="en-US" sz="1000">
                <a:latin typeface="Yu Gothic UI" panose="020B0500000000000000" pitchFamily="50" charset="-128"/>
                <a:ea typeface="Yu Gothic UI" panose="020B0500000000000000" pitchFamily="50" charset="-128"/>
              </a:rPr>
              <a:t>活用拡大</a:t>
            </a:r>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a:latin typeface="Yu Gothic UI" panose="020B0500000000000000" pitchFamily="50" charset="-128"/>
              <a:ea typeface="Yu Gothic UI" panose="020B0500000000000000" pitchFamily="50" charset="-128"/>
            </a:endParaRPr>
          </a:p>
        </p:txBody>
      </p:sp>
      <p:sp>
        <p:nvSpPr>
          <p:cNvPr id="36" name="正方形/長方形 35"/>
          <p:cNvSpPr/>
          <p:nvPr/>
        </p:nvSpPr>
        <p:spPr>
          <a:xfrm>
            <a:off x="7821187" y="1786092"/>
            <a:ext cx="1789537"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2040</a:t>
            </a:r>
            <a:r>
              <a:rPr kumimoji="1" lang="ja-JP" altLang="en-US" sz="1100" b="1">
                <a:solidFill>
                  <a:srgbClr val="AF1932"/>
                </a:solidFill>
                <a:latin typeface="Yu Gothic UI" panose="020B0500000000000000" pitchFamily="50" charset="-128"/>
                <a:ea typeface="Yu Gothic UI" panose="020B0500000000000000" pitchFamily="50" charset="-128"/>
              </a:rPr>
              <a:t>年頃までに実現したい</a:t>
            </a:r>
          </a:p>
          <a:p>
            <a:pPr algn="ctr"/>
            <a:r>
              <a:rPr kumimoji="1" lang="ja-JP" altLang="en-US" sz="1100" b="1">
                <a:solidFill>
                  <a:srgbClr val="AF1932"/>
                </a:solidFill>
                <a:latin typeface="Yu Gothic UI" panose="020B0500000000000000" pitchFamily="50" charset="-128"/>
                <a:ea typeface="Yu Gothic UI" panose="020B0500000000000000" pitchFamily="50" charset="-128"/>
              </a:rPr>
              <a:t>「未来の大阪市」</a:t>
            </a:r>
          </a:p>
        </p:txBody>
      </p:sp>
      <p:sp>
        <p:nvSpPr>
          <p:cNvPr id="38" name="正方形/長方形 37"/>
          <p:cNvSpPr/>
          <p:nvPr/>
        </p:nvSpPr>
        <p:spPr>
          <a:xfrm>
            <a:off x="7867760" y="3032575"/>
            <a:ext cx="1536763" cy="600493"/>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latin typeface="Yu Gothic UI" panose="020B0500000000000000" pitchFamily="50" charset="-128"/>
                <a:ea typeface="Yu Gothic UI" panose="020B0500000000000000" pitchFamily="50" charset="-128"/>
              </a:rPr>
              <a:t>バーチャルや</a:t>
            </a:r>
            <a:r>
              <a:rPr lang="en-US" altLang="ja-JP" sz="1000">
                <a:latin typeface="Yu Gothic UI" panose="020B0500000000000000" pitchFamily="50" charset="-128"/>
                <a:ea typeface="Yu Gothic UI" panose="020B0500000000000000" pitchFamily="50" charset="-128"/>
              </a:rPr>
              <a:t>AI</a:t>
            </a:r>
            <a:r>
              <a:rPr lang="ja-JP" altLang="en-US" sz="1000">
                <a:latin typeface="Yu Gothic UI" panose="020B0500000000000000" pitchFamily="50" charset="-128"/>
                <a:ea typeface="Yu Gothic UI" panose="020B0500000000000000" pitchFamily="50" charset="-128"/>
              </a:rPr>
              <a:t>を活用した</a:t>
            </a:r>
            <a:endParaRPr lang="en-US" altLang="ja-JP" sz="1000">
              <a:latin typeface="Yu Gothic UI" panose="020B0500000000000000" pitchFamily="50" charset="-128"/>
              <a:ea typeface="Yu Gothic UI" panose="020B0500000000000000" pitchFamily="50" charset="-128"/>
            </a:endParaRPr>
          </a:p>
          <a:p>
            <a:pPr algn="ctr"/>
            <a:r>
              <a:rPr lang="en-US" altLang="ja-JP" sz="1000">
                <a:latin typeface="Yu Gothic UI" panose="020B0500000000000000" pitchFamily="50" charset="-128"/>
                <a:ea typeface="Yu Gothic UI" panose="020B0500000000000000" pitchFamily="50" charset="-128"/>
              </a:rPr>
              <a:t>24</a:t>
            </a:r>
            <a:r>
              <a:rPr lang="ja-JP" altLang="en-US" sz="1000">
                <a:latin typeface="Yu Gothic UI" panose="020B0500000000000000" pitchFamily="50" charset="-128"/>
                <a:ea typeface="Yu Gothic UI" panose="020B0500000000000000" pitchFamily="50" charset="-128"/>
              </a:rPr>
              <a:t>時間窓口の実現</a:t>
            </a:r>
            <a:endParaRPr lang="en-US" altLang="ja-JP" sz="1000">
              <a:latin typeface="Yu Gothic UI" panose="020B0500000000000000" pitchFamily="50" charset="-128"/>
              <a:ea typeface="Yu Gothic UI" panose="020B0500000000000000" pitchFamily="50" charset="-128"/>
            </a:endParaRPr>
          </a:p>
        </p:txBody>
      </p:sp>
      <p:sp>
        <p:nvSpPr>
          <p:cNvPr id="39" name="正方形/長方形 38"/>
          <p:cNvSpPr/>
          <p:nvPr/>
        </p:nvSpPr>
        <p:spPr>
          <a:xfrm>
            <a:off x="7869680" y="3707823"/>
            <a:ext cx="1536763" cy="600493"/>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latin typeface="Yu Gothic UI" panose="020B0500000000000000" pitchFamily="50" charset="-128"/>
                <a:ea typeface="Yu Gothic UI" panose="020B0500000000000000" pitchFamily="50" charset="-128"/>
              </a:rPr>
              <a:t>行政手続きの自動化</a:t>
            </a:r>
            <a:endParaRPr lang="en-US" altLang="ja-JP" sz="1000">
              <a:latin typeface="Yu Gothic UI" panose="020B0500000000000000" pitchFamily="50" charset="-128"/>
              <a:ea typeface="Yu Gothic UI" panose="020B0500000000000000" pitchFamily="50" charset="-128"/>
            </a:endParaRPr>
          </a:p>
        </p:txBody>
      </p:sp>
      <p:sp>
        <p:nvSpPr>
          <p:cNvPr id="40" name="正方形/長方形 39"/>
          <p:cNvSpPr/>
          <p:nvPr/>
        </p:nvSpPr>
        <p:spPr>
          <a:xfrm>
            <a:off x="6169171" y="4244894"/>
            <a:ext cx="1531026" cy="600428"/>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latin typeface="Yu Gothic UI" panose="020B0500000000000000" pitchFamily="50" charset="-128"/>
                <a:ea typeface="Yu Gothic UI" panose="020B0500000000000000" pitchFamily="50" charset="-128"/>
              </a:rPr>
              <a:t>遠隔窓口の実現</a:t>
            </a:r>
            <a:endParaRPr kumimoji="1" lang="en-US" altLang="ja-JP" sz="1000">
              <a:latin typeface="Yu Gothic UI" panose="020B0500000000000000" pitchFamily="50" charset="-128"/>
              <a:ea typeface="Yu Gothic UI" panose="020B0500000000000000" pitchFamily="50" charset="-128"/>
            </a:endParaRPr>
          </a:p>
        </p:txBody>
      </p:sp>
      <p:sp>
        <p:nvSpPr>
          <p:cNvPr id="41" name="正方形/長方形 40"/>
          <p:cNvSpPr/>
          <p:nvPr/>
        </p:nvSpPr>
        <p:spPr>
          <a:xfrm>
            <a:off x="6169171" y="3547747"/>
            <a:ext cx="1531026" cy="631221"/>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latin typeface="Yu Gothic UI" panose="020B0500000000000000" pitchFamily="50" charset="-128"/>
                <a:ea typeface="Yu Gothic UI" panose="020B0500000000000000" pitchFamily="50" charset="-128"/>
              </a:rPr>
              <a:t>場所にとらわれない</a:t>
            </a:r>
            <a:endParaRPr lang="en-US" altLang="ja-JP" sz="1000">
              <a:latin typeface="Yu Gothic UI" panose="020B0500000000000000" pitchFamily="50" charset="-128"/>
              <a:ea typeface="Yu Gothic UI" panose="020B0500000000000000" pitchFamily="50" charset="-128"/>
            </a:endParaRPr>
          </a:p>
          <a:p>
            <a:pPr algn="ctr"/>
            <a:r>
              <a:rPr lang="ja-JP" altLang="en-US" sz="1000">
                <a:latin typeface="Yu Gothic UI" panose="020B0500000000000000" pitchFamily="50" charset="-128"/>
                <a:ea typeface="Yu Gothic UI" panose="020B0500000000000000" pitchFamily="50" charset="-128"/>
              </a:rPr>
              <a:t>市役所機能の実現</a:t>
            </a:r>
            <a:endParaRPr lang="en-US" altLang="ja-JP" sz="1000">
              <a:latin typeface="Yu Gothic UI" panose="020B0500000000000000" pitchFamily="50" charset="-128"/>
              <a:ea typeface="Yu Gothic UI" panose="020B0500000000000000" pitchFamily="50" charset="-128"/>
            </a:endParaRPr>
          </a:p>
        </p:txBody>
      </p:sp>
      <p:sp>
        <p:nvSpPr>
          <p:cNvPr id="42" name="正方形/長方形 41"/>
          <p:cNvSpPr/>
          <p:nvPr/>
        </p:nvSpPr>
        <p:spPr>
          <a:xfrm>
            <a:off x="6169171" y="2728953"/>
            <a:ext cx="1531026" cy="752868"/>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latin typeface="Yu Gothic UI" panose="020B0500000000000000" pitchFamily="50" charset="-128"/>
                <a:ea typeface="Yu Gothic UI" panose="020B0500000000000000" pitchFamily="50" charset="-128"/>
              </a:rPr>
              <a:t>規制緩和による</a:t>
            </a:r>
            <a:endParaRPr lang="en-US" altLang="ja-JP" sz="1000">
              <a:latin typeface="Yu Gothic UI" panose="020B0500000000000000" pitchFamily="50" charset="-128"/>
              <a:ea typeface="Yu Gothic UI" panose="020B0500000000000000" pitchFamily="50" charset="-128"/>
            </a:endParaRPr>
          </a:p>
          <a:p>
            <a:pPr algn="ctr"/>
            <a:r>
              <a:rPr lang="ja-JP" altLang="en-US" sz="1000">
                <a:latin typeface="Yu Gothic UI" panose="020B0500000000000000" pitchFamily="50" charset="-128"/>
                <a:ea typeface="Yu Gothic UI" panose="020B0500000000000000" pitchFamily="50" charset="-128"/>
              </a:rPr>
              <a:t>デジタル行政手続きの</a:t>
            </a:r>
            <a:endParaRPr lang="en-US" altLang="ja-JP" sz="1000">
              <a:latin typeface="Yu Gothic UI" panose="020B0500000000000000" pitchFamily="50" charset="-128"/>
              <a:ea typeface="Yu Gothic UI" panose="020B0500000000000000" pitchFamily="50" charset="-128"/>
            </a:endParaRPr>
          </a:p>
          <a:p>
            <a:pPr algn="ctr"/>
            <a:r>
              <a:rPr lang="ja-JP" altLang="en-US" sz="1000">
                <a:latin typeface="Yu Gothic UI" panose="020B0500000000000000" pitchFamily="50" charset="-128"/>
                <a:ea typeface="Yu Gothic UI" panose="020B0500000000000000" pitchFamily="50" charset="-128"/>
              </a:rPr>
              <a:t>拡大</a:t>
            </a:r>
            <a:endParaRPr lang="en-US" altLang="ja-JP" sz="100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2025</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2030</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317748"/>
            <a:ext cx="1284921" cy="252757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行政サービス</a:t>
            </a:r>
            <a:endParaRPr kumimoji="1" lang="en-US" altLang="ja-JP" sz="1100">
              <a:solidFill>
                <a:schemeClr val="bg1"/>
              </a:solidFill>
            </a:endParaRPr>
          </a:p>
          <a:p>
            <a:pPr algn="ctr"/>
            <a:r>
              <a:rPr kumimoji="1" lang="ja-JP" altLang="en-US" sz="1100">
                <a:solidFill>
                  <a:schemeClr val="bg1"/>
                </a:solidFill>
              </a:rPr>
              <a:t>行政手続き</a:t>
            </a:r>
          </a:p>
        </p:txBody>
      </p:sp>
      <p:sp>
        <p:nvSpPr>
          <p:cNvPr id="63" name="正方形/長方形 62"/>
          <p:cNvSpPr/>
          <p:nvPr/>
        </p:nvSpPr>
        <p:spPr>
          <a:xfrm>
            <a:off x="4046286" y="1784020"/>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a:solidFill>
                  <a:schemeClr val="bg1"/>
                </a:solidFill>
                <a:latin typeface="Yu Gothic UI" panose="020B0500000000000000" pitchFamily="50" charset="-128"/>
                <a:ea typeface="Yu Gothic UI" panose="020B0500000000000000" pitchFamily="50" charset="-128"/>
              </a:rPr>
              <a:t>これからの取組テーマ</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a:solidFill>
                  <a:schemeClr val="bg1"/>
                </a:solidFill>
                <a:latin typeface="Yu Gothic UI" panose="020B0500000000000000" pitchFamily="50" charset="-128"/>
                <a:ea typeface="Yu Gothic UI" panose="020B0500000000000000" pitchFamily="50" charset="-128"/>
              </a:rPr>
              <a:t>VALUE</a:t>
            </a:r>
            <a:r>
              <a:rPr kumimoji="1" lang="ja-JP" altLang="en-US" sz="900" b="1">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a:solidFill>
                <a:schemeClr val="bg1"/>
              </a:solidFill>
              <a:latin typeface="Yu Gothic UI" panose="020B0500000000000000" pitchFamily="50" charset="-128"/>
              <a:ea typeface="Yu Gothic UI" panose="020B0500000000000000" pitchFamily="50" charset="-128"/>
            </a:endParaRPr>
          </a:p>
          <a:p>
            <a:pPr algn="ctr"/>
            <a:r>
              <a:rPr kumimoji="1" lang="ja-JP" altLang="en-US" sz="900" b="1">
                <a:solidFill>
                  <a:schemeClr val="bg1"/>
                </a:solidFill>
                <a:latin typeface="Yu Gothic UI" panose="020B0500000000000000" pitchFamily="50" charset="-128"/>
                <a:ea typeface="Yu Gothic UI" panose="020B0500000000000000" pitchFamily="50" charset="-128"/>
              </a:rPr>
              <a:t>取組の方針</a:t>
            </a:r>
          </a:p>
        </p:txBody>
      </p:sp>
      <p:sp>
        <p:nvSpPr>
          <p:cNvPr id="71" name="テキスト ボックス 70"/>
          <p:cNvSpPr txBox="1"/>
          <p:nvPr/>
        </p:nvSpPr>
        <p:spPr>
          <a:xfrm>
            <a:off x="757423" y="1858956"/>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a:t>取組分野</a:t>
            </a:r>
          </a:p>
        </p:txBody>
      </p:sp>
      <p:sp>
        <p:nvSpPr>
          <p:cNvPr id="72" name="正方形/長方形 71"/>
          <p:cNvSpPr/>
          <p:nvPr/>
        </p:nvSpPr>
        <p:spPr>
          <a:xfrm>
            <a:off x="3467968" y="1502576"/>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2023</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pic>
        <p:nvPicPr>
          <p:cNvPr id="73" name="Picture 12">
            <a:extLst>
              <a:ext uri="{FF2B5EF4-FFF2-40B4-BE49-F238E27FC236}">
                <a16:creationId xmlns:a16="http://schemas.microsoft.com/office/drawing/2014/main" id="{7F11E30C-63F3-4673-B9BB-794C2984F4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11440" y="4869000"/>
            <a:ext cx="2009905" cy="1422709"/>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グループ化 43"/>
          <p:cNvGrpSpPr/>
          <p:nvPr/>
        </p:nvGrpSpPr>
        <p:grpSpPr>
          <a:xfrm>
            <a:off x="354827" y="5444050"/>
            <a:ext cx="743157" cy="1088189"/>
            <a:chOff x="354827" y="5444050"/>
            <a:chExt cx="743157" cy="1088189"/>
          </a:xfrm>
        </p:grpSpPr>
        <p:sp>
          <p:nvSpPr>
            <p:cNvPr id="45" name="ホームベース 44"/>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a:solidFill>
                    <a:schemeClr val="tx1"/>
                  </a:solidFill>
                </a:rPr>
                <a:t>これからの取組テーマ</a:t>
              </a:r>
            </a:p>
          </p:txBody>
        </p:sp>
        <p:sp>
          <p:nvSpPr>
            <p:cNvPr id="46" name="正方形/長方形 45"/>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これまでの取組</a:t>
              </a:r>
            </a:p>
          </p:txBody>
        </p:sp>
        <p:sp>
          <p:nvSpPr>
            <p:cNvPr id="50" name="テキスト ボックス 49"/>
            <p:cNvSpPr txBox="1"/>
            <p:nvPr/>
          </p:nvSpPr>
          <p:spPr>
            <a:xfrm>
              <a:off x="540397" y="5444050"/>
              <a:ext cx="478782" cy="184666"/>
            </a:xfrm>
            <a:prstGeom prst="rect">
              <a:avLst/>
            </a:prstGeom>
            <a:noFill/>
          </p:spPr>
          <p:txBody>
            <a:bodyPr wrap="square" rtlCol="0">
              <a:spAutoFit/>
            </a:bodyPr>
            <a:lstStyle/>
            <a:p>
              <a:r>
                <a:rPr kumimoji="1" lang="ja-JP" altLang="en-US" sz="600"/>
                <a:t>凡例</a:t>
              </a:r>
            </a:p>
          </p:txBody>
        </p:sp>
        <p:sp>
          <p:nvSpPr>
            <p:cNvPr id="54" name="正方形/長方形 53"/>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STRATEGY</a:t>
              </a:r>
              <a:endParaRPr kumimoji="1" lang="ja-JP" altLang="en-US" sz="600" spc="-40">
                <a:solidFill>
                  <a:schemeClr val="tx1"/>
                </a:solidFill>
              </a:endParaRPr>
            </a:p>
          </p:txBody>
        </p:sp>
        <p:sp>
          <p:nvSpPr>
            <p:cNvPr id="55" name="正方形/長方形 54"/>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VALUE</a:t>
              </a:r>
              <a:endParaRPr kumimoji="1" lang="ja-JP" altLang="en-US" sz="600" spc="-40">
                <a:solidFill>
                  <a:schemeClr val="tx1"/>
                </a:solidFill>
              </a:endParaRPr>
            </a:p>
          </p:txBody>
        </p:sp>
        <p:sp>
          <p:nvSpPr>
            <p:cNvPr id="56" name="角丸四角形 55"/>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国等の取組</a:t>
              </a:r>
            </a:p>
          </p:txBody>
        </p:sp>
      </p:grpSp>
      <p:sp>
        <p:nvSpPr>
          <p:cNvPr id="5" name="角丸四角形 4"/>
          <p:cNvSpPr/>
          <p:nvPr/>
        </p:nvSpPr>
        <p:spPr>
          <a:xfrm>
            <a:off x="1875650" y="5708650"/>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制度の見直し・規制緩和による利便性拡大</a:t>
            </a:r>
          </a:p>
        </p:txBody>
      </p:sp>
      <p:sp>
        <p:nvSpPr>
          <p:cNvPr id="65" name="角丸四角形 64"/>
          <p:cNvSpPr/>
          <p:nvPr/>
        </p:nvSpPr>
        <p:spPr>
          <a:xfrm>
            <a:off x="3902718" y="5272196"/>
            <a:ext cx="1748510" cy="387475"/>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アナログ規制の撤廃</a:t>
            </a:r>
            <a:endParaRPr kumimoji="1" lang="en-US" altLang="ja-JP" sz="1000">
              <a:latin typeface="Yu Gothic UI" panose="020B0500000000000000" pitchFamily="50" charset="-128"/>
              <a:ea typeface="Yu Gothic UI" panose="020B0500000000000000" pitchFamily="50" charset="-128"/>
            </a:endParaRPr>
          </a:p>
          <a:p>
            <a:r>
              <a:rPr kumimoji="1" lang="ja-JP" altLang="en-US" sz="1000">
                <a:latin typeface="Yu Gothic UI" panose="020B0500000000000000" pitchFamily="50" charset="-128"/>
                <a:ea typeface="Yu Gothic UI" panose="020B0500000000000000" pitchFamily="50" charset="-128"/>
              </a:rPr>
              <a:t>（</a:t>
            </a:r>
            <a:r>
              <a:rPr kumimoji="1" lang="en-US" altLang="ja-JP" sz="1000">
                <a:latin typeface="Yu Gothic UI" panose="020B0500000000000000" pitchFamily="50" charset="-128"/>
                <a:ea typeface="Yu Gothic UI" panose="020B0500000000000000" pitchFamily="50" charset="-128"/>
              </a:rPr>
              <a:t>2024</a:t>
            </a:r>
            <a:r>
              <a:rPr kumimoji="1" lang="ja-JP" altLang="en-US" sz="1000">
                <a:latin typeface="Yu Gothic UI" panose="020B0500000000000000" pitchFamily="50" charset="-128"/>
                <a:ea typeface="Yu Gothic UI" panose="020B0500000000000000" pitchFamily="50" charset="-128"/>
              </a:rPr>
              <a:t>年度末までに</a:t>
            </a:r>
            <a:r>
              <a:rPr kumimoji="1" lang="en-US" altLang="ja-JP" sz="1000">
                <a:latin typeface="Yu Gothic UI" panose="020B0500000000000000" pitchFamily="50" charset="-128"/>
                <a:ea typeface="Yu Gothic UI" panose="020B0500000000000000" pitchFamily="50" charset="-128"/>
              </a:rPr>
              <a:t>99%</a:t>
            </a:r>
            <a:r>
              <a:rPr kumimoji="1" lang="ja-JP" altLang="en-US" sz="1000">
                <a:latin typeface="Yu Gothic UI" panose="020B0500000000000000" pitchFamily="50" charset="-128"/>
                <a:ea typeface="Yu Gothic UI" panose="020B0500000000000000" pitchFamily="50" charset="-128"/>
              </a:rPr>
              <a:t>）</a:t>
            </a:r>
          </a:p>
        </p:txBody>
      </p:sp>
      <p:sp>
        <p:nvSpPr>
          <p:cNvPr id="74" name="角丸四角形 73"/>
          <p:cNvSpPr/>
          <p:nvPr/>
        </p:nvSpPr>
        <p:spPr>
          <a:xfrm>
            <a:off x="1875650" y="4996633"/>
            <a:ext cx="5255399"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情報連携基盤（公共サービスメッシュ）による情報連携の迅速化の検討（デジタル庁）</a:t>
            </a:r>
            <a:endParaRPr lang="en-US" altLang="ja-JP" sz="1000">
              <a:latin typeface="Yu Gothic UI" panose="020B0500000000000000" pitchFamily="50" charset="-128"/>
              <a:ea typeface="Yu Gothic UI" panose="020B0500000000000000" pitchFamily="50" charset="-128"/>
            </a:endParaRPr>
          </a:p>
        </p:txBody>
      </p:sp>
      <p:sp>
        <p:nvSpPr>
          <p:cNvPr id="9" name="正方形/長方形 8">
            <a:extLst>
              <a:ext uri="{FF2B5EF4-FFF2-40B4-BE49-F238E27FC236}">
                <a16:creationId xmlns:a16="http://schemas.microsoft.com/office/drawing/2014/main" id="{07BB66A7-3B05-5255-80DB-0F540F041ECA}"/>
              </a:ext>
            </a:extLst>
          </p:cNvPr>
          <p:cNvSpPr/>
          <p:nvPr/>
        </p:nvSpPr>
        <p:spPr>
          <a:xfrm>
            <a:off x="6971642" y="6464957"/>
            <a:ext cx="1100012" cy="23135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a:solidFill>
                  <a:schemeClr val="tx1"/>
                </a:solidFill>
                <a:latin typeface="Yu Gothic UI" panose="020B0500000000000000" pitchFamily="50" charset="-128"/>
                <a:ea typeface="Yu Gothic UI" panose="020B0500000000000000" pitchFamily="50" charset="-128"/>
              </a:rPr>
              <a:t>2023</a:t>
            </a:r>
            <a:r>
              <a:rPr kumimoji="1" lang="ja-JP" altLang="en-US" sz="1000">
                <a:solidFill>
                  <a:schemeClr val="tx1"/>
                </a:solidFill>
                <a:latin typeface="Yu Gothic UI" panose="020B0500000000000000" pitchFamily="50" charset="-128"/>
                <a:ea typeface="Yu Gothic UI" panose="020B0500000000000000" pitchFamily="50" charset="-128"/>
              </a:rPr>
              <a:t>年</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月作成</a:t>
            </a:r>
            <a:endParaRPr kumimoji="1" lang="en-US" altLang="ja-JP" sz="100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692092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プールの利用者の安全と健康をサポートする</a:t>
            </a:r>
            <a:endParaRPr lang="en-US" altLang="ja-JP" sz="2000" b="1">
              <a:solidFill>
                <a:srgbClr val="AF1932"/>
              </a:solidFill>
              <a:ea typeface="Yu Gothic UI" panose="020B0500000000000000" pitchFamily="50" charset="-128"/>
            </a:endParaRPr>
          </a:p>
          <a:p>
            <a:pPr lvl="0" fontAlgn="base">
              <a:spcBef>
                <a:spcPct val="0"/>
              </a:spcBef>
              <a:spcAft>
                <a:spcPct val="0"/>
              </a:spcAft>
              <a:defRPr/>
            </a:pPr>
            <a:r>
              <a:rPr lang="ja-JP" altLang="en-US" sz="2000" b="1">
                <a:solidFill>
                  <a:srgbClr val="AF1932"/>
                </a:solidFill>
                <a:ea typeface="Yu Gothic UI" panose="020B0500000000000000" pitchFamily="50" charset="-128"/>
              </a:rPr>
              <a:t>システムをモデル導入​</a:t>
            </a: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204429"/>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900" b="1">
                <a:solidFill>
                  <a:srgbClr val="FFFFFF"/>
                </a:solidFill>
                <a:latin typeface="Yu Gothic UI" panose="020B0500000000000000" pitchFamily="50" charset="-128"/>
                <a:ea typeface="Yu Gothic UI" panose="020B0500000000000000" pitchFamily="50" charset="-128"/>
              </a:rPr>
              <a:t>システムのモデル導入（</a:t>
            </a:r>
            <a:r>
              <a:rPr kumimoji="1" lang="en-US" altLang="ja-JP" sz="900" b="1">
                <a:solidFill>
                  <a:srgbClr val="FFFFFF"/>
                </a:solidFill>
                <a:latin typeface="Yu Gothic UI" panose="020B0500000000000000" pitchFamily="50" charset="-128"/>
                <a:ea typeface="Yu Gothic UI" panose="020B0500000000000000" pitchFamily="50" charset="-128"/>
              </a:rPr>
              <a:t>1</a:t>
            </a:r>
            <a:r>
              <a:rPr kumimoji="1" lang="ja-JP" altLang="en-US" sz="900" b="1">
                <a:solidFill>
                  <a:srgbClr val="FFFFFF"/>
                </a:solidFill>
                <a:latin typeface="Yu Gothic UI" panose="020B0500000000000000" pitchFamily="50" charset="-128"/>
                <a:ea typeface="Yu Gothic UI" panose="020B0500000000000000" pitchFamily="50" charset="-128"/>
              </a:rPr>
              <a:t>か所）</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74199" y="6277998"/>
            <a:ext cx="972000" cy="42688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900" b="1">
                <a:solidFill>
                  <a:srgbClr val="FFFFFF"/>
                </a:solidFill>
                <a:latin typeface="Yu Gothic UI" panose="020B0500000000000000" pitchFamily="50" charset="-128"/>
                <a:ea typeface="Yu Gothic UI" panose="020B0500000000000000" pitchFamily="50" charset="-128"/>
              </a:rPr>
              <a:t>実証実験の検討</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19999" y="5265540"/>
            <a:ext cx="205212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１施設に監視システムを</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モデル導入し、効果検証</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108407" y="6292065"/>
            <a:ext cx="3096125" cy="38838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スポーツ施設を実証実験の場として提供し、</a:t>
            </a:r>
            <a:endParaRPr lang="en-US" altLang="ja-JP" sz="900" b="0" i="0">
              <a:solidFill>
                <a:srgbClr val="000000"/>
              </a:solidFill>
              <a:effectLst/>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大学や企業と連携することを検討</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895706" y="1357846"/>
            <a:ext cx="3582842" cy="93625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監視システムを導入することにより監視員業務を補完し、利用者のより一層の安全が確保されること。</a:t>
            </a:r>
            <a:endParaRPr lang="en-US" altLang="ja-JP" sz="1100" b="1">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データを活用し、利用者の利便性向上や施設の安全性向上が図れること。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94441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3082670"/>
            <a:ext cx="972000" cy="1402951"/>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26239" y="2444292"/>
            <a:ext cx="3528121"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プール利用者のより一層の安全確保及び運動量の</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可視化による健康管理支援ができていること。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74199" y="2373309"/>
            <a:ext cx="972000" cy="59350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1881361"/>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本市のスポーツ施設（プール）は、指定管理者においてプール監視員を常時２名以上配置しプール監視を実施している。</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latin typeface="Yu Gothic UI"/>
                <a:ea typeface="Yu Gothic UI"/>
              </a:rPr>
              <a:t>施設利用者は高齢者の割合が高いため、より安全に配慮した事故防止対策の観点から、プール監視員のもとプールでの事故防止に努めることは当然のこと、</a:t>
            </a:r>
            <a:r>
              <a:rPr lang="ja-JP" sz="1100">
                <a:latin typeface="Yu Gothic UI"/>
                <a:ea typeface="Yu Gothic UI"/>
              </a:rPr>
              <a:t>より一層の安全性向上につなげるため、プール監視システムをモデル導入する。</a:t>
            </a:r>
            <a:endParaRPr lang="en-US" sz="1100">
              <a:latin typeface="Yu Gothic UI"/>
              <a:ea typeface="Yu Gothic UI"/>
            </a:endParaRPr>
          </a:p>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さらに、取得したデータの分析結果から、更なる安全対策への活用を検討していく。また、利用者の運動量（遊泳距離、時間等）の可視化による利用者の健康管理支援につなげていく。</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5741948"/>
            <a:ext cx="972000" cy="45710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900" b="1">
                <a:solidFill>
                  <a:srgbClr val="FFFFFF"/>
                </a:solidFill>
                <a:latin typeface="Yu Gothic UI" panose="020B0500000000000000" pitchFamily="50" charset="-128"/>
                <a:ea typeface="Yu Gothic UI" panose="020B0500000000000000" pitchFamily="50" charset="-128"/>
              </a:rPr>
              <a:t>システムのモデル導入</a:t>
            </a:r>
            <a:r>
              <a:rPr kumimoji="1" lang="ja-JP" altLang="en-US" sz="800" b="1">
                <a:solidFill>
                  <a:srgbClr val="FFFFFF"/>
                </a:solidFill>
                <a:latin typeface="Yu Gothic UI" panose="020B0500000000000000" pitchFamily="50" charset="-128"/>
                <a:ea typeface="Yu Gothic UI" panose="020B0500000000000000" pitchFamily="50" charset="-128"/>
              </a:rPr>
              <a:t>（対象施設の拡大）</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7164000" y="5753483"/>
            <a:ext cx="205212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別の１施設に異なる手法の監視</a:t>
            </a:r>
            <a:br>
              <a:rPr kumimoji="1" lang="en-US" altLang="ja-JP" sz="900">
                <a:solidFill>
                  <a:srgbClr val="000000"/>
                </a:solidFill>
                <a:latin typeface="Yu Gothic UI" panose="020B0500000000000000" pitchFamily="50" charset="-128"/>
                <a:ea typeface="Yu Gothic UI" panose="020B0500000000000000" pitchFamily="50" charset="-128"/>
              </a:rPr>
            </a:br>
            <a:r>
              <a:rPr kumimoji="1" lang="ja-JP" altLang="en-US" sz="900">
                <a:solidFill>
                  <a:srgbClr val="000000"/>
                </a:solidFill>
                <a:latin typeface="Yu Gothic UI" panose="020B0500000000000000" pitchFamily="50" charset="-128"/>
                <a:ea typeface="Yu Gothic UI" panose="020B0500000000000000" pitchFamily="50" charset="-128"/>
              </a:rPr>
              <a:t>システムをモデル導入し、効果検証</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pic>
        <p:nvPicPr>
          <p:cNvPr id="6" name="図 5">
            <a:extLst>
              <a:ext uri="{FF2B5EF4-FFF2-40B4-BE49-F238E27FC236}">
                <a16:creationId xmlns:a16="http://schemas.microsoft.com/office/drawing/2014/main" id="{D81FC265-73E7-39A2-8ED4-EBC7E29DCC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8480" y="3683302"/>
            <a:ext cx="3934824" cy="2930717"/>
          </a:xfrm>
          <a:prstGeom prst="rect">
            <a:avLst/>
          </a:prstGeom>
        </p:spPr>
      </p:pic>
      <p:graphicFrame>
        <p:nvGraphicFramePr>
          <p:cNvPr id="4" name="Table 4">
            <a:extLst>
              <a:ext uri="{FF2B5EF4-FFF2-40B4-BE49-F238E27FC236}">
                <a16:creationId xmlns:a16="http://schemas.microsoft.com/office/drawing/2014/main" id="{5607C5B0-07EF-C468-0603-C8D2025F1677}"/>
              </a:ext>
            </a:extLst>
          </p:cNvPr>
          <p:cNvGraphicFramePr>
            <a:graphicFrameLocks noGrp="1"/>
          </p:cNvGraphicFramePr>
          <p:nvPr>
            <p:extLst>
              <p:ext uri="{D42A27DB-BD31-4B8C-83A1-F6EECF244321}">
                <p14:modId xmlns:p14="http://schemas.microsoft.com/office/powerpoint/2010/main" val="3837429378"/>
              </p:ext>
            </p:extLst>
          </p:nvPr>
        </p:nvGraphicFramePr>
        <p:xfrm>
          <a:off x="5994087" y="3093223"/>
          <a:ext cx="3348633" cy="1373908"/>
        </p:xfrm>
        <a:graphic>
          <a:graphicData uri="http://schemas.openxmlformats.org/drawingml/2006/table">
            <a:tbl>
              <a:tblPr firstRow="1" bandRow="1">
                <a:tableStyleId>{5C22544A-7EE6-4342-B048-85BDC9FD1C3A}</a:tableStyleId>
              </a:tblPr>
              <a:tblGrid>
                <a:gridCol w="1006336">
                  <a:extLst>
                    <a:ext uri="{9D8B030D-6E8A-4147-A177-3AD203B41FA5}">
                      <a16:colId xmlns:a16="http://schemas.microsoft.com/office/drawing/2014/main" val="3689004822"/>
                    </a:ext>
                  </a:extLst>
                </a:gridCol>
                <a:gridCol w="2342297">
                  <a:extLst>
                    <a:ext uri="{9D8B030D-6E8A-4147-A177-3AD203B41FA5}">
                      <a16:colId xmlns:a16="http://schemas.microsoft.com/office/drawing/2014/main" val="3110117265"/>
                    </a:ext>
                  </a:extLst>
                </a:gridCol>
              </a:tblGrid>
              <a:tr h="343477">
                <a:tc>
                  <a:txBody>
                    <a:bodyPr/>
                    <a:lstStyle/>
                    <a:p>
                      <a:pPr lvl="0">
                        <a:buNone/>
                      </a:pPr>
                      <a:r>
                        <a:rPr lang="en-US" sz="900" b="0">
                          <a:solidFill>
                            <a:schemeClr val="bg1"/>
                          </a:solidFill>
                          <a:latin typeface="Yu Gothic UI"/>
                        </a:rPr>
                        <a:t>2023</a:t>
                      </a:r>
                      <a:r>
                        <a:rPr lang="ja-JP" altLang="en-US" sz="900" b="0">
                          <a:solidFill>
                            <a:schemeClr val="bg1"/>
                          </a:solidFill>
                          <a:latin typeface="Yu Gothic UI"/>
                        </a:rPr>
                        <a:t>年度現在</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algn="l"/>
                      <a:r>
                        <a:rPr lang="en-US" sz="900" b="0">
                          <a:solidFill>
                            <a:schemeClr val="tx1"/>
                          </a:solidFill>
                          <a:latin typeface="Yu Gothic UI"/>
                        </a:rPr>
                        <a:t>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343477">
                <a:tc>
                  <a:txBody>
                    <a:bodyPr/>
                    <a:lstStyle/>
                    <a:p>
                      <a:pPr lvl="0">
                        <a:buNone/>
                      </a:pPr>
                      <a:r>
                        <a:rPr lang="en-US" sz="900" b="0">
                          <a:solidFill>
                            <a:schemeClr val="bg1"/>
                          </a:solidFill>
                          <a:latin typeface="Yu Gothic UI"/>
                        </a:rPr>
                        <a:t>2024</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１施設にシステムをモデル導入</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343477">
                <a:tc>
                  <a:txBody>
                    <a:bodyPr/>
                    <a:lstStyle/>
                    <a:p>
                      <a:pPr lvl="0">
                        <a:buNone/>
                      </a:pPr>
                      <a:r>
                        <a:rPr lang="en-US" sz="900" b="0">
                          <a:solidFill>
                            <a:schemeClr val="bg1"/>
                          </a:solidFill>
                          <a:latin typeface="Yu Gothic UI"/>
                        </a:rPr>
                        <a:t>2025</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a:latin typeface="Yu Gothic UI" panose="020B0500000000000000" pitchFamily="50" charset="-128"/>
                          <a:ea typeface="Yu Gothic UI" panose="020B0500000000000000" pitchFamily="50" charset="-128"/>
                        </a:rPr>
                        <a:t>別の１施設にシステムをモデル導入</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343477">
                <a:tc>
                  <a:txBody>
                    <a:bodyPr/>
                    <a:lstStyle/>
                    <a:p>
                      <a:pPr lvl="0">
                        <a:buNone/>
                      </a:pPr>
                      <a:r>
                        <a:rPr lang="en-US" sz="900" b="0">
                          <a:solidFill>
                            <a:schemeClr val="bg1"/>
                          </a:solidFill>
                          <a:latin typeface="Yu Gothic UI"/>
                        </a:rPr>
                        <a:t>2026</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latin typeface="Yu Gothic UI" panose="020B0500000000000000" pitchFamily="50" charset="-128"/>
                          <a:ea typeface="Yu Gothic UI" panose="020B0500000000000000" pitchFamily="50" charset="-128"/>
                        </a:rPr>
                        <a:t>効果検証を完了</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sp>
        <p:nvSpPr>
          <p:cNvPr id="18" name="テキスト ボックス 17">
            <a:extLst>
              <a:ext uri="{FF2B5EF4-FFF2-40B4-BE49-F238E27FC236}">
                <a16:creationId xmlns:a16="http://schemas.microsoft.com/office/drawing/2014/main" id="{C4FB46DD-EBCA-14C0-C80B-5D587E2D86CF}"/>
              </a:ext>
            </a:extLst>
          </p:cNvPr>
          <p:cNvSpPr txBox="1"/>
          <p:nvPr/>
        </p:nvSpPr>
        <p:spPr>
          <a:xfrm>
            <a:off x="280481" y="4988793"/>
            <a:ext cx="1999247" cy="246221"/>
          </a:xfrm>
          <a:prstGeom prst="rect">
            <a:avLst/>
          </a:prstGeom>
          <a:noFill/>
        </p:spPr>
        <p:txBody>
          <a:bodyPr wrap="square" rtlCol="0">
            <a:spAutoFit/>
          </a:bodyPr>
          <a:lstStyle/>
          <a:p>
            <a:r>
              <a:rPr lang="ja-JP" altLang="en-US" sz="1000">
                <a:solidFill>
                  <a:srgbClr val="000000"/>
                </a:solidFill>
                <a:latin typeface="Yu Gothic UI" panose="020B0500000000000000" pitchFamily="50" charset="-128"/>
                <a:ea typeface="Yu Gothic UI" panose="020B0500000000000000" pitchFamily="50" charset="-128"/>
              </a:rPr>
              <a:t>利用者の運動量の可視化へ</a:t>
            </a:r>
            <a:endParaRPr kumimoji="1" lang="ja-JP" altLang="en-US" sz="1000"/>
          </a:p>
        </p:txBody>
      </p:sp>
      <p:sp>
        <p:nvSpPr>
          <p:cNvPr id="26" name="テキスト ボックス 25">
            <a:extLst>
              <a:ext uri="{FF2B5EF4-FFF2-40B4-BE49-F238E27FC236}">
                <a16:creationId xmlns:a16="http://schemas.microsoft.com/office/drawing/2014/main" id="{DB28A8E2-6AB1-B116-B9BD-83FC834F386F}"/>
              </a:ext>
            </a:extLst>
          </p:cNvPr>
          <p:cNvSpPr txBox="1"/>
          <p:nvPr/>
        </p:nvSpPr>
        <p:spPr>
          <a:xfrm>
            <a:off x="414935" y="4102230"/>
            <a:ext cx="1999247" cy="246221"/>
          </a:xfrm>
          <a:prstGeom prst="rect">
            <a:avLst/>
          </a:prstGeom>
          <a:noFill/>
        </p:spPr>
        <p:txBody>
          <a:bodyPr wrap="square" rtlCol="0">
            <a:spAutoFit/>
          </a:bodyPr>
          <a:lstStyle/>
          <a:p>
            <a:r>
              <a:rPr lang="ja-JP" altLang="en-US" sz="1000">
                <a:solidFill>
                  <a:srgbClr val="000000"/>
                </a:solidFill>
                <a:latin typeface="Yu Gothic UI" panose="020B0500000000000000" pitchFamily="50" charset="-128"/>
                <a:ea typeface="Yu Gothic UI" panose="020B0500000000000000" pitchFamily="50" charset="-128"/>
              </a:rPr>
              <a:t>動きなどを検知し、事故防止へ</a:t>
            </a:r>
            <a:endParaRPr kumimoji="1" lang="ja-JP" altLang="en-US" sz="1000"/>
          </a:p>
        </p:txBody>
      </p:sp>
      <p:graphicFrame>
        <p:nvGraphicFramePr>
          <p:cNvPr id="12" name="表 11">
            <a:extLst>
              <a:ext uri="{FF2B5EF4-FFF2-40B4-BE49-F238E27FC236}">
                <a16:creationId xmlns:a16="http://schemas.microsoft.com/office/drawing/2014/main" id="{14A18D40-473B-6EBE-18D5-6192120B7762}"/>
              </a:ext>
            </a:extLst>
          </p:cNvPr>
          <p:cNvGraphicFramePr>
            <a:graphicFrameLocks noGrp="1"/>
          </p:cNvGraphicFramePr>
          <p:nvPr>
            <p:extLst>
              <p:ext uri="{D42A27DB-BD31-4B8C-83A1-F6EECF244321}">
                <p14:modId xmlns:p14="http://schemas.microsoft.com/office/powerpoint/2010/main" val="3736794452"/>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 name="テキスト ボックス 39">
            <a:extLst>
              <a:ext uri="{FF2B5EF4-FFF2-40B4-BE49-F238E27FC236}">
                <a16:creationId xmlns:a16="http://schemas.microsoft.com/office/drawing/2014/main" id="{71FB5B03-A276-EC17-6268-7C0BCD8A17D8}"/>
              </a:ext>
            </a:extLst>
          </p:cNvPr>
          <p:cNvSpPr txBox="1"/>
          <p:nvPr/>
        </p:nvSpPr>
        <p:spPr>
          <a:xfrm>
            <a:off x="535700" y="3445714"/>
            <a:ext cx="1474916" cy="230832"/>
          </a:xfrm>
          <a:prstGeom prst="rect">
            <a:avLst/>
          </a:prstGeom>
          <a:noFill/>
        </p:spPr>
        <p:txBody>
          <a:bodyPr wrap="square" l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900" b="1" kern="0">
                <a:solidFill>
                  <a:prstClr val="black"/>
                </a:solidFill>
                <a:latin typeface="Yu Gothic UI" panose="020B0500000000000000" pitchFamily="50" charset="-128"/>
                <a:ea typeface="Yu Gothic UI" panose="020B0500000000000000" pitchFamily="50" charset="-128"/>
              </a:rPr>
              <a:t>（</a:t>
            </a:r>
            <a:r>
              <a:rPr kumimoji="1" lang="ja-JP" altLang="en-US" sz="9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rPr>
              <a:t>イメージ）</a:t>
            </a:r>
            <a:endParaRPr kumimoji="1" lang="en-US" altLang="ja-JP" sz="9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5" name="スライド番号プレースホルダー 2">
            <a:extLst>
              <a:ext uri="{FF2B5EF4-FFF2-40B4-BE49-F238E27FC236}">
                <a16:creationId xmlns:a16="http://schemas.microsoft.com/office/drawing/2014/main" id="{64885236-F186-F3B3-CF5C-5B5B831E5703}"/>
              </a:ext>
            </a:extLst>
          </p:cNvPr>
          <p:cNvSpPr>
            <a:spLocks noGrp="1"/>
          </p:cNvSpPr>
          <p:nvPr>
            <p:ph type="sldNum" sz="quarter" idx="4"/>
          </p:nvPr>
        </p:nvSpPr>
        <p:spPr>
          <a:xfrm>
            <a:off x="7595919" y="6497847"/>
            <a:ext cx="2228850" cy="206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Tree>
    <p:extLst>
      <p:ext uri="{BB962C8B-B14F-4D97-AF65-F5344CB8AC3E}">
        <p14:creationId xmlns:p14="http://schemas.microsoft.com/office/powerpoint/2010/main" val="4177815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fontAlgn="base">
              <a:spcBef>
                <a:spcPct val="0"/>
              </a:spcBef>
              <a:spcAft>
                <a:spcPct val="0"/>
              </a:spcAft>
              <a:defRPr/>
            </a:pPr>
            <a:r>
              <a:rPr kumimoji="1" lang="ja-JP" altLang="en-US" sz="2000" b="1">
                <a:solidFill>
                  <a:srgbClr val="AF1932"/>
                </a:solidFill>
                <a:latin typeface="+mj-ea"/>
                <a:ea typeface="+mj-ea"/>
              </a:rPr>
              <a:t>まちづくりに協力いただく土地所有者等</a:t>
            </a:r>
            <a:endParaRPr kumimoji="1" lang="en-US" altLang="ja-JP" sz="2000" b="1">
              <a:solidFill>
                <a:srgbClr val="AF1932"/>
              </a:solidFill>
              <a:latin typeface="+mj-ea"/>
              <a:ea typeface="+mj-ea"/>
            </a:endParaRPr>
          </a:p>
          <a:p>
            <a:pPr fontAlgn="base">
              <a:spcBef>
                <a:spcPct val="0"/>
              </a:spcBef>
              <a:spcAft>
                <a:spcPct val="0"/>
              </a:spcAft>
              <a:defRPr/>
            </a:pPr>
            <a:r>
              <a:rPr kumimoji="1" lang="ja-JP" altLang="en-US" sz="2000" b="1">
                <a:solidFill>
                  <a:srgbClr val="AF1932"/>
                </a:solidFill>
                <a:latin typeface="+mj-ea"/>
                <a:ea typeface="+mj-ea"/>
              </a:rPr>
              <a:t>への対応品質を向上</a:t>
            </a:r>
            <a:endParaRPr lang="ja-JP" altLang="en-US" sz="2000" b="1">
              <a:solidFill>
                <a:srgbClr val="AF1932"/>
              </a:solidFill>
              <a:latin typeface="+mj-ea"/>
              <a:ea typeface="+mj-ea"/>
            </a:endParaRP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41</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297585"/>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53258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53258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532580"/>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29997"/>
            <a:ext cx="972000" cy="129524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2422551"/>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2" name="正方形/長方形 1">
            <a:extLst>
              <a:ext uri="{FF2B5EF4-FFF2-40B4-BE49-F238E27FC236}">
                <a16:creationId xmlns:a16="http://schemas.microsoft.com/office/drawing/2014/main" id="{38343865-9F3D-27E2-4A43-A082BB2E9AA0}"/>
              </a:ext>
            </a:extLst>
          </p:cNvPr>
          <p:cNvSpPr/>
          <p:nvPr/>
        </p:nvSpPr>
        <p:spPr>
          <a:xfrm>
            <a:off x="445009" y="1270800"/>
            <a:ext cx="4212000" cy="2575468"/>
          </a:xfrm>
          <a:prstGeom prst="rect">
            <a:avLst/>
          </a:prstGeom>
          <a:noFill/>
          <a:ln w="9525" cap="flat" cmpd="sng" algn="ctr">
            <a:noFill/>
            <a:prstDash val="solid"/>
          </a:ln>
          <a:effectLst/>
        </p:spPr>
        <p:txBody>
          <a:bodyPr lIns="36000" tIns="36000" rIns="36000" bIns="36000" rtlCol="0" anchor="t">
            <a:noAutofit/>
          </a:bodyPr>
          <a:lstStyle/>
          <a:p>
            <a:pPr marL="171450" indent="-171450" algn="just">
              <a:buFont typeface="Arial" panose="020B0604020202020204" pitchFamily="34" charset="0"/>
              <a:buChar char="•"/>
            </a:pPr>
            <a:r>
              <a:rPr lang="ja-JP" altLang="en-US" sz="1100" dirty="0">
                <a:latin typeface="+mj-ea"/>
                <a:ea typeface="+mj-ea"/>
              </a:rPr>
              <a:t>用地取得は、土地の所有者をはじめとする権利者の方々への損失補償制度や手続き等の必要な説明と建物内の構造・動産の調査のため、複数回の立ち会いや面会等の協力が必要である。一方、ライフスタイルの変化により、権利者の方々に協力いただくための時間の確保が難しくなってきている。</a:t>
            </a:r>
            <a:endParaRPr lang="en-US" altLang="ja-JP" sz="1100" dirty="0">
              <a:latin typeface="+mj-ea"/>
              <a:ea typeface="+mj-ea"/>
            </a:endParaRPr>
          </a:p>
          <a:p>
            <a:pPr marL="171450" indent="-171450" algn="just">
              <a:buFont typeface="Arial" panose="020B0604020202020204" pitchFamily="34" charset="0"/>
              <a:buChar char="•"/>
            </a:pPr>
            <a:endParaRPr lang="en-US" altLang="ja-JP" sz="1100" dirty="0">
              <a:latin typeface="+mj-ea"/>
              <a:ea typeface="+mj-ea"/>
            </a:endParaRPr>
          </a:p>
          <a:p>
            <a:pPr marL="171450" indent="-171450" algn="just">
              <a:buFont typeface="Arial" panose="020B0604020202020204" pitchFamily="34" charset="0"/>
              <a:buChar char="•"/>
            </a:pPr>
            <a:r>
              <a:rPr lang="ja-JP" altLang="en-US" sz="1100" dirty="0">
                <a:latin typeface="+mj-ea"/>
                <a:ea typeface="+mj-ea"/>
              </a:rPr>
              <a:t>まずは、タブレット・</a:t>
            </a:r>
            <a:r>
              <a:rPr lang="en-US" altLang="ja-JP" sz="1100" dirty="0">
                <a:latin typeface="+mj-ea"/>
                <a:ea typeface="+mj-ea"/>
              </a:rPr>
              <a:t>360</a:t>
            </a:r>
            <a:r>
              <a:rPr lang="ja-JP" altLang="en-US" sz="1100" dirty="0">
                <a:latin typeface="+mj-ea"/>
                <a:ea typeface="+mj-ea"/>
              </a:rPr>
              <a:t>度カメラ等のデジタルデバイスを活用して、権利者の要望に応じた情報をその場で伝えることや、精度の高い調査により、再調査等の権利者負担の軽減を図る。</a:t>
            </a:r>
            <a:endParaRPr lang="en-US" altLang="ja-JP" sz="1100" dirty="0">
              <a:latin typeface="+mj-ea"/>
              <a:ea typeface="+mj-ea"/>
            </a:endParaRPr>
          </a:p>
          <a:p>
            <a:pPr marL="171450" indent="-171450" algn="just">
              <a:buFont typeface="Arial" panose="020B0604020202020204" pitchFamily="34" charset="0"/>
              <a:buChar char="•"/>
            </a:pPr>
            <a:endParaRPr lang="ja-JP" altLang="en-US" sz="1100" dirty="0">
              <a:latin typeface="+mj-ea"/>
              <a:ea typeface="+mj-ea"/>
            </a:endParaRPr>
          </a:p>
          <a:p>
            <a:pPr marL="171450" indent="-171450" algn="just">
              <a:buFont typeface="Arial" panose="020B0604020202020204" pitchFamily="34" charset="0"/>
              <a:buChar char="•"/>
            </a:pPr>
            <a:r>
              <a:rPr lang="ja-JP" altLang="en-US" sz="1100" dirty="0">
                <a:latin typeface="+mj-ea"/>
                <a:ea typeface="+mj-ea"/>
              </a:rPr>
              <a:t>今後、デジタル技術を活用しながら、業務全体の最適化を図り、これまで職員により行ってきた説明・対応の質をより向上させて、一層の権利者負担の軽減をめざす。　</a:t>
            </a:r>
            <a:endParaRPr lang="en-US" altLang="ja-JP" sz="1100" dirty="0">
              <a:latin typeface="+mj-ea"/>
              <a:ea typeface="+mj-ea"/>
            </a:endParaRPr>
          </a:p>
          <a:p>
            <a:pPr algn="just"/>
            <a:r>
              <a:rPr lang="ja-JP" altLang="en-US" sz="1100" dirty="0">
                <a:latin typeface="+mj-ea"/>
                <a:ea typeface="+mj-ea"/>
              </a:rPr>
              <a:t>　</a:t>
            </a:r>
            <a:endParaRPr lang="en-US" altLang="ja-JP" sz="1100" dirty="0">
              <a:latin typeface="+mj-ea"/>
              <a:ea typeface="+mj-ea"/>
            </a:endParaRPr>
          </a:p>
        </p:txBody>
      </p:sp>
      <p:sp>
        <p:nvSpPr>
          <p:cNvPr id="4" name="テキスト ボックス 3">
            <a:extLst>
              <a:ext uri="{FF2B5EF4-FFF2-40B4-BE49-F238E27FC236}">
                <a16:creationId xmlns:a16="http://schemas.microsoft.com/office/drawing/2014/main" id="{46DD7325-E422-1EE5-D482-28855D1B104A}"/>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08000" indent="-457200" algn="just"/>
            <a:r>
              <a:rPr lang="ja-JP" altLang="en-US" sz="1100">
                <a:solidFill>
                  <a:schemeClr val="tx1"/>
                </a:solidFill>
                <a:latin typeface="+mj-ea"/>
                <a:ea typeface="+mj-ea"/>
              </a:rPr>
              <a:t>・本市のまちづくりに協力いただく権利者の用地取得に</a:t>
            </a:r>
            <a:br>
              <a:rPr lang="en-US" altLang="ja-JP" sz="1100">
                <a:solidFill>
                  <a:schemeClr val="tx1"/>
                </a:solidFill>
                <a:latin typeface="+mj-ea"/>
                <a:ea typeface="+mj-ea"/>
              </a:rPr>
            </a:br>
            <a:r>
              <a:rPr lang="ja-JP" altLang="en-US" sz="1100">
                <a:solidFill>
                  <a:schemeClr val="tx1"/>
                </a:solidFill>
                <a:latin typeface="+mj-ea"/>
                <a:ea typeface="+mj-ea"/>
              </a:rPr>
              <a:t>かかる負担が軽減される仕組みが構築されていること。</a:t>
            </a:r>
            <a:endParaRPr kumimoji="1" lang="en-US" altLang="ja-JP" sz="1100">
              <a:solidFill>
                <a:schemeClr val="tx1"/>
              </a:solidFill>
              <a:latin typeface="+mj-ea"/>
              <a:ea typeface="+mj-ea"/>
            </a:endParaRPr>
          </a:p>
        </p:txBody>
      </p:sp>
      <p:sp>
        <p:nvSpPr>
          <p:cNvPr id="5" name="テキスト ボックス 4">
            <a:extLst>
              <a:ext uri="{FF2B5EF4-FFF2-40B4-BE49-F238E27FC236}">
                <a16:creationId xmlns:a16="http://schemas.microsoft.com/office/drawing/2014/main" id="{F96062A5-A034-1110-FB63-70CFF9D19DBB}"/>
              </a:ext>
            </a:extLst>
          </p:cNvPr>
          <p:cNvSpPr txBox="1"/>
          <p:nvPr/>
        </p:nvSpPr>
        <p:spPr>
          <a:xfrm>
            <a:off x="5902051" y="1976881"/>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72000" indent="-457200" algn="just"/>
            <a:r>
              <a:rPr lang="ja-JP" altLang="en-US" sz="1100">
                <a:solidFill>
                  <a:schemeClr val="tx1"/>
                </a:solidFill>
                <a:latin typeface="+mj-ea"/>
                <a:ea typeface="+mj-ea"/>
              </a:rPr>
              <a:t>・権利者が知りたい情報を、ニーズに沿った形で速やかに</a:t>
            </a:r>
            <a:br>
              <a:rPr lang="en-US" altLang="ja-JP" sz="1100">
                <a:solidFill>
                  <a:schemeClr val="tx1"/>
                </a:solidFill>
                <a:latin typeface="+mj-ea"/>
                <a:ea typeface="+mj-ea"/>
              </a:rPr>
            </a:br>
            <a:r>
              <a:rPr lang="ja-JP" altLang="en-US" sz="1100">
                <a:solidFill>
                  <a:schemeClr val="tx1"/>
                </a:solidFill>
                <a:latin typeface="+mj-ea"/>
                <a:ea typeface="+mj-ea"/>
              </a:rPr>
              <a:t>受け取ることができること。</a:t>
            </a:r>
            <a:endParaRPr lang="en-US" altLang="ja-JP" sz="1100">
              <a:solidFill>
                <a:schemeClr val="tx1"/>
              </a:solidFill>
              <a:latin typeface="+mj-ea"/>
              <a:ea typeface="+mj-ea"/>
            </a:endParaRPr>
          </a:p>
        </p:txBody>
      </p:sp>
      <p:sp>
        <p:nvSpPr>
          <p:cNvPr id="6" name="テキスト ボックス 5">
            <a:extLst>
              <a:ext uri="{FF2B5EF4-FFF2-40B4-BE49-F238E27FC236}">
                <a16:creationId xmlns:a16="http://schemas.microsoft.com/office/drawing/2014/main" id="{6DC72FAB-EAF2-B885-161E-3014938D7A58}"/>
              </a:ext>
            </a:extLst>
          </p:cNvPr>
          <p:cNvSpPr txBox="1"/>
          <p:nvPr/>
        </p:nvSpPr>
        <p:spPr>
          <a:xfrm>
            <a:off x="5902051" y="2526206"/>
            <a:ext cx="3508460"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72000" indent="-457200" algn="just"/>
            <a:r>
              <a:rPr lang="ja-JP" altLang="en-US" sz="1100">
                <a:solidFill>
                  <a:schemeClr val="tx1"/>
                </a:solidFill>
                <a:latin typeface="+mj-ea"/>
                <a:ea typeface="+mj-ea"/>
              </a:rPr>
              <a:t>・はじめて説明</a:t>
            </a:r>
            <a:r>
              <a:rPr lang="ja-JP" altLang="ja-JP" sz="1100">
                <a:solidFill>
                  <a:schemeClr val="tx1"/>
                </a:solidFill>
                <a:latin typeface="+mj-ea"/>
                <a:ea typeface="+mj-ea"/>
              </a:rPr>
              <a:t>を</a:t>
            </a:r>
            <a:r>
              <a:rPr lang="ja-JP" altLang="en-US" sz="1100">
                <a:solidFill>
                  <a:schemeClr val="tx1"/>
                </a:solidFill>
                <a:latin typeface="+mj-ea"/>
                <a:ea typeface="+mj-ea"/>
              </a:rPr>
              <a:t>受ける権利者が、デジタルデバイスを利用した説明をわかりやすかったと回答した割合</a:t>
            </a:r>
            <a:endParaRPr kumimoji="1" lang="en-US" altLang="ja-JP" sz="1100">
              <a:solidFill>
                <a:schemeClr val="tx1"/>
              </a:solidFill>
              <a:latin typeface="+mj-ea"/>
              <a:ea typeface="+mj-ea"/>
            </a:endParaRPr>
          </a:p>
        </p:txBody>
      </p:sp>
      <p:sp>
        <p:nvSpPr>
          <p:cNvPr id="12" name="テキスト ボックス 11">
            <a:extLst>
              <a:ext uri="{FF2B5EF4-FFF2-40B4-BE49-F238E27FC236}">
                <a16:creationId xmlns:a16="http://schemas.microsoft.com/office/drawing/2014/main" id="{743EBE7F-F3F4-8BA7-856D-9E8126B73E49}"/>
              </a:ext>
            </a:extLst>
          </p:cNvPr>
          <p:cNvSpPr txBox="1"/>
          <p:nvPr/>
        </p:nvSpPr>
        <p:spPr>
          <a:xfrm>
            <a:off x="4860000" y="4840349"/>
            <a:ext cx="972000" cy="703030"/>
          </a:xfrm>
          <a:prstGeom prst="rect">
            <a:avLst/>
          </a:prstGeom>
          <a:solidFill>
            <a:srgbClr val="AF1932"/>
          </a:solidFill>
        </p:spPr>
        <p:txBody>
          <a:bodyPr wrap="square" lIns="0" tIns="0" rIns="0" bIns="0" rtlCol="0" anchor="ctr" anchorCtr="0">
            <a:noAutofit/>
          </a:bodyPr>
          <a:lstStyle/>
          <a:p>
            <a:pPr marL="216000" indent="-457200" algn="ctr"/>
            <a:r>
              <a:rPr lang="ja-JP" altLang="en-US" sz="1000" b="1">
                <a:solidFill>
                  <a:schemeClr val="bg1">
                    <a:lumMod val="95000"/>
                  </a:schemeClr>
                </a:solidFill>
                <a:latin typeface="+mj-ea"/>
                <a:ea typeface="+mj-ea"/>
              </a:rPr>
              <a:t>デジタルデバイス</a:t>
            </a:r>
          </a:p>
          <a:p>
            <a:pPr marL="216000" indent="-457200" algn="ctr"/>
            <a:r>
              <a:rPr lang="ja-JP" altLang="en-US" sz="1000" b="1">
                <a:solidFill>
                  <a:schemeClr val="bg1">
                    <a:lumMod val="95000"/>
                  </a:schemeClr>
                </a:solidFill>
                <a:latin typeface="+mj-ea"/>
                <a:ea typeface="+mj-ea"/>
              </a:rPr>
              <a:t>の導入</a:t>
            </a:r>
          </a:p>
        </p:txBody>
      </p:sp>
      <p:sp>
        <p:nvSpPr>
          <p:cNvPr id="18" name="テキスト ボックス 17">
            <a:extLst>
              <a:ext uri="{FF2B5EF4-FFF2-40B4-BE49-F238E27FC236}">
                <a16:creationId xmlns:a16="http://schemas.microsoft.com/office/drawing/2014/main" id="{18E96F5F-F81D-DD78-94F9-70F4AAA2AAC0}"/>
              </a:ext>
            </a:extLst>
          </p:cNvPr>
          <p:cNvSpPr txBox="1"/>
          <p:nvPr/>
        </p:nvSpPr>
        <p:spPr>
          <a:xfrm>
            <a:off x="4860000" y="5572805"/>
            <a:ext cx="972000" cy="732457"/>
          </a:xfrm>
          <a:prstGeom prst="rect">
            <a:avLst/>
          </a:prstGeom>
          <a:solidFill>
            <a:srgbClr val="AF1932"/>
          </a:solidFill>
        </p:spPr>
        <p:txBody>
          <a:bodyPr wrap="square" lIns="0" tIns="0" rIns="0" bIns="0" rtlCol="0" anchor="ctr" anchorCtr="0">
            <a:noAutofit/>
          </a:bodyPr>
          <a:lstStyle/>
          <a:p>
            <a:pPr marL="216000" indent="-457200" algn="ctr"/>
            <a:r>
              <a:rPr lang="ja-JP" altLang="en-US" sz="1000" b="1">
                <a:solidFill>
                  <a:schemeClr val="bg1">
                    <a:lumMod val="95000"/>
                  </a:schemeClr>
                </a:solidFill>
                <a:latin typeface="+mj-ea"/>
                <a:ea typeface="+mj-ea"/>
              </a:rPr>
              <a:t>業務最適化</a:t>
            </a:r>
          </a:p>
          <a:p>
            <a:pPr marL="216000" indent="-457200" algn="ctr"/>
            <a:r>
              <a:rPr lang="ja-JP" altLang="en-US" sz="1000" b="1">
                <a:solidFill>
                  <a:schemeClr val="bg1">
                    <a:lumMod val="95000"/>
                  </a:schemeClr>
                </a:solidFill>
                <a:latin typeface="+mj-ea"/>
                <a:ea typeface="+mj-ea"/>
              </a:rPr>
              <a:t>の取組</a:t>
            </a:r>
          </a:p>
        </p:txBody>
      </p:sp>
      <p:sp>
        <p:nvSpPr>
          <p:cNvPr id="26" name="ホームベース 30">
            <a:extLst>
              <a:ext uri="{FF2B5EF4-FFF2-40B4-BE49-F238E27FC236}">
                <a16:creationId xmlns:a16="http://schemas.microsoft.com/office/drawing/2014/main" id="{45F58F7B-3E2E-A8EF-D6F2-60DBBFC8CC62}"/>
              </a:ext>
            </a:extLst>
          </p:cNvPr>
          <p:cNvSpPr/>
          <p:nvPr/>
        </p:nvSpPr>
        <p:spPr>
          <a:xfrm>
            <a:off x="6119999" y="4840408"/>
            <a:ext cx="3096126" cy="70297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a:solidFill>
                  <a:schemeClr val="tx1"/>
                </a:solidFill>
                <a:latin typeface="+mn-ea"/>
              </a:rPr>
              <a:t>タブレット等デジタルデバイスを</a:t>
            </a:r>
          </a:p>
          <a:p>
            <a:pPr algn="ctr"/>
            <a:r>
              <a:rPr lang="ja-JP" altLang="en-US" sz="1000">
                <a:solidFill>
                  <a:schemeClr val="tx1"/>
                </a:solidFill>
                <a:latin typeface="+mn-ea"/>
              </a:rPr>
              <a:t>導入した権利者対応の運用</a:t>
            </a:r>
            <a:endParaRPr kumimoji="1" lang="ja-JP" altLang="en-US" sz="1000">
              <a:solidFill>
                <a:schemeClr val="tx1"/>
              </a:solidFill>
              <a:latin typeface="+mn-ea"/>
            </a:endParaRPr>
          </a:p>
        </p:txBody>
      </p:sp>
      <p:sp>
        <p:nvSpPr>
          <p:cNvPr id="28" name="ホームベース 30">
            <a:extLst>
              <a:ext uri="{FF2B5EF4-FFF2-40B4-BE49-F238E27FC236}">
                <a16:creationId xmlns:a16="http://schemas.microsoft.com/office/drawing/2014/main" id="{4D50B6B8-495C-4AB2-0590-C36E62E5DCF1}"/>
              </a:ext>
            </a:extLst>
          </p:cNvPr>
          <p:cNvSpPr/>
          <p:nvPr/>
        </p:nvSpPr>
        <p:spPr>
          <a:xfrm>
            <a:off x="6120000" y="5664098"/>
            <a:ext cx="1008125" cy="5708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mj-ea"/>
                <a:ea typeface="+mj-ea"/>
              </a:rPr>
              <a:t>業務全体の</a:t>
            </a:r>
            <a:endParaRPr kumimoji="1" lang="en-US" altLang="ja-JP" sz="900">
              <a:solidFill>
                <a:srgbClr val="FF0000"/>
              </a:solidFill>
              <a:latin typeface="+mj-ea"/>
              <a:ea typeface="+mj-ea"/>
            </a:endParaRPr>
          </a:p>
          <a:p>
            <a:pPr algn="ctr" fontAlgn="base">
              <a:spcAft>
                <a:spcPct val="0"/>
              </a:spcAft>
              <a:defRPr/>
            </a:pPr>
            <a:r>
              <a:rPr kumimoji="1" lang="ja-JP" altLang="en-US" sz="900">
                <a:solidFill>
                  <a:schemeClr val="tx1"/>
                </a:solidFill>
                <a:latin typeface="+mj-ea"/>
                <a:ea typeface="+mj-ea"/>
              </a:rPr>
              <a:t>最適化方針の</a:t>
            </a:r>
            <a:endParaRPr kumimoji="1" lang="en-US" altLang="ja-JP" sz="900">
              <a:solidFill>
                <a:schemeClr val="tx1"/>
              </a:solidFill>
              <a:latin typeface="+mj-ea"/>
              <a:ea typeface="+mj-ea"/>
            </a:endParaRPr>
          </a:p>
          <a:p>
            <a:pPr algn="ctr" fontAlgn="base">
              <a:spcAft>
                <a:spcPct val="0"/>
              </a:spcAft>
              <a:defRPr/>
            </a:pPr>
            <a:r>
              <a:rPr kumimoji="1" lang="ja-JP" altLang="en-US" sz="900">
                <a:solidFill>
                  <a:schemeClr val="tx1"/>
                </a:solidFill>
                <a:latin typeface="+mj-ea"/>
                <a:ea typeface="+mj-ea"/>
              </a:rPr>
              <a:t>検討・策定</a:t>
            </a:r>
            <a:endParaRPr kumimoji="1" lang="ja-JP" altLang="en-US" sz="900">
              <a:solidFill>
                <a:srgbClr val="000000"/>
              </a:solidFill>
              <a:latin typeface="+mj-ea"/>
              <a:ea typeface="+mj-ea"/>
            </a:endParaRPr>
          </a:p>
        </p:txBody>
      </p:sp>
      <p:sp>
        <p:nvSpPr>
          <p:cNvPr id="29" name="ホームベース 30">
            <a:extLst>
              <a:ext uri="{FF2B5EF4-FFF2-40B4-BE49-F238E27FC236}">
                <a16:creationId xmlns:a16="http://schemas.microsoft.com/office/drawing/2014/main" id="{06CE437C-0389-4A7B-498F-27D54EA71DF4}"/>
              </a:ext>
            </a:extLst>
          </p:cNvPr>
          <p:cNvSpPr/>
          <p:nvPr/>
        </p:nvSpPr>
        <p:spPr>
          <a:xfrm>
            <a:off x="7164000" y="5664098"/>
            <a:ext cx="2052125" cy="57082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a:solidFill>
                  <a:schemeClr val="tx1"/>
                </a:solidFill>
                <a:latin typeface="+mj-ea"/>
                <a:ea typeface="+mj-ea"/>
              </a:rPr>
              <a:t>最適化方針に基づいた</a:t>
            </a:r>
          </a:p>
          <a:p>
            <a:pPr algn="ctr"/>
            <a:r>
              <a:rPr lang="ja-JP" altLang="en-US" sz="1000">
                <a:solidFill>
                  <a:schemeClr val="tx1"/>
                </a:solidFill>
                <a:latin typeface="+mj-ea"/>
                <a:ea typeface="+mj-ea"/>
              </a:rPr>
              <a:t>取組の推進</a:t>
            </a:r>
            <a:endParaRPr kumimoji="1" lang="ja-JP" altLang="en-US" sz="1000">
              <a:solidFill>
                <a:srgbClr val="000000"/>
              </a:solidFill>
              <a:latin typeface="+mj-ea"/>
              <a:ea typeface="+mj-ea"/>
            </a:endParaRPr>
          </a:p>
        </p:txBody>
      </p:sp>
      <p:pic>
        <p:nvPicPr>
          <p:cNvPr id="40" name="図 39">
            <a:extLst>
              <a:ext uri="{FF2B5EF4-FFF2-40B4-BE49-F238E27FC236}">
                <a16:creationId xmlns:a16="http://schemas.microsoft.com/office/drawing/2014/main" id="{1E19CA1E-B8FE-18D7-6400-119FBF2D5F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6571" y="4454762"/>
            <a:ext cx="1690355" cy="1690355"/>
          </a:xfrm>
          <a:prstGeom prst="rect">
            <a:avLst/>
          </a:prstGeom>
        </p:spPr>
      </p:pic>
      <p:pic>
        <p:nvPicPr>
          <p:cNvPr id="41" name="図 40">
            <a:extLst>
              <a:ext uri="{FF2B5EF4-FFF2-40B4-BE49-F238E27FC236}">
                <a16:creationId xmlns:a16="http://schemas.microsoft.com/office/drawing/2014/main" id="{5777379E-7C84-03F3-E12C-A96350A737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3717" y="3856243"/>
            <a:ext cx="2453726" cy="2453726"/>
          </a:xfrm>
          <a:prstGeom prst="rect">
            <a:avLst/>
          </a:prstGeom>
        </p:spPr>
      </p:pic>
      <p:pic>
        <p:nvPicPr>
          <p:cNvPr id="42" name="図 41">
            <a:extLst>
              <a:ext uri="{FF2B5EF4-FFF2-40B4-BE49-F238E27FC236}">
                <a16:creationId xmlns:a16="http://schemas.microsoft.com/office/drawing/2014/main" id="{9A3B7B3F-7D62-11B7-6BCE-23D26C36B2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191263" y="3712191"/>
            <a:ext cx="2626698" cy="2626698"/>
          </a:xfrm>
          <a:prstGeom prst="rect">
            <a:avLst/>
          </a:prstGeom>
        </p:spPr>
      </p:pic>
      <p:graphicFrame>
        <p:nvGraphicFramePr>
          <p:cNvPr id="20" name="表 16">
            <a:extLst>
              <a:ext uri="{FF2B5EF4-FFF2-40B4-BE49-F238E27FC236}">
                <a16:creationId xmlns:a16="http://schemas.microsoft.com/office/drawing/2014/main" id="{40D1EDE0-0B82-CE22-0247-823E08E868A7}"/>
              </a:ext>
            </a:extLst>
          </p:cNvPr>
          <p:cNvGraphicFramePr>
            <a:graphicFrameLocks noGrp="1"/>
          </p:cNvGraphicFramePr>
          <p:nvPr>
            <p:extLst>
              <p:ext uri="{D42A27DB-BD31-4B8C-83A1-F6EECF244321}">
                <p14:modId xmlns:p14="http://schemas.microsoft.com/office/powerpoint/2010/main" val="251830977"/>
              </p:ext>
            </p:extLst>
          </p:nvPr>
        </p:nvGraphicFramePr>
        <p:xfrm>
          <a:off x="6119999" y="3033238"/>
          <a:ext cx="3216788" cy="791999"/>
        </p:xfrm>
        <a:graphic>
          <a:graphicData uri="http://schemas.openxmlformats.org/drawingml/2006/table">
            <a:tbl>
              <a:tblPr firstRow="1" bandRow="1">
                <a:tableStyleId>{5C22544A-7EE6-4342-B048-85BDC9FD1C3A}</a:tableStyleId>
              </a:tblPr>
              <a:tblGrid>
                <a:gridCol w="804197">
                  <a:extLst>
                    <a:ext uri="{9D8B030D-6E8A-4147-A177-3AD203B41FA5}">
                      <a16:colId xmlns:a16="http://schemas.microsoft.com/office/drawing/2014/main" val="1331424037"/>
                    </a:ext>
                  </a:extLst>
                </a:gridCol>
                <a:gridCol w="804197">
                  <a:extLst>
                    <a:ext uri="{9D8B030D-6E8A-4147-A177-3AD203B41FA5}">
                      <a16:colId xmlns:a16="http://schemas.microsoft.com/office/drawing/2014/main" val="455350541"/>
                    </a:ext>
                  </a:extLst>
                </a:gridCol>
                <a:gridCol w="804197">
                  <a:extLst>
                    <a:ext uri="{9D8B030D-6E8A-4147-A177-3AD203B41FA5}">
                      <a16:colId xmlns:a16="http://schemas.microsoft.com/office/drawing/2014/main" val="273502540"/>
                    </a:ext>
                  </a:extLst>
                </a:gridCol>
                <a:gridCol w="804197">
                  <a:extLst>
                    <a:ext uri="{9D8B030D-6E8A-4147-A177-3AD203B41FA5}">
                      <a16:colId xmlns:a16="http://schemas.microsoft.com/office/drawing/2014/main" val="367388705"/>
                    </a:ext>
                  </a:extLst>
                </a:gridCol>
              </a:tblGrid>
              <a:tr h="4929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10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10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299020">
                <a:tc>
                  <a:txBody>
                    <a:bodyPr/>
                    <a:lstStyle/>
                    <a:p>
                      <a:pPr algn="ctr"/>
                      <a:r>
                        <a:rPr kumimoji="1" lang="ja-JP" altLang="en-US" sz="1000">
                          <a:latin typeface="Yu Gothic UI" panose="020B0500000000000000" pitchFamily="50" charset="-128"/>
                          <a:ea typeface="Yu Gothic UI" panose="020B0500000000000000" pitchFamily="50" charset="-128"/>
                        </a:rPr>
                        <a:t>ー</a:t>
                      </a:r>
                      <a:endParaRPr kumimoji="1" lang="en-US" altLang="ja-JP" sz="10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50%</a:t>
                      </a:r>
                      <a:endParaRPr kumimoji="1" lang="ja-JP" altLang="en-US" sz="10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a:latin typeface="Yu Gothic UI" panose="020B0500000000000000" pitchFamily="50" charset="-128"/>
                          <a:ea typeface="Yu Gothic UI" panose="020B0500000000000000" pitchFamily="50" charset="-128"/>
                        </a:rPr>
                        <a:t>60%</a:t>
                      </a:r>
                      <a:endParaRPr kumimoji="1" lang="ja-JP" altLang="en-US" sz="10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Yu Gothic UI" panose="020B0500000000000000" pitchFamily="50" charset="-128"/>
                          <a:ea typeface="Yu Gothic UI" panose="020B0500000000000000" pitchFamily="50" charset="-128"/>
                        </a:rPr>
                        <a:t>70%</a:t>
                      </a:r>
                      <a:endParaRPr kumimoji="1" lang="ja-JP" altLang="en-US" sz="1000" dirty="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graphicFrame>
        <p:nvGraphicFramePr>
          <p:cNvPr id="22" name="表 21">
            <a:extLst>
              <a:ext uri="{FF2B5EF4-FFF2-40B4-BE49-F238E27FC236}">
                <a16:creationId xmlns:a16="http://schemas.microsoft.com/office/drawing/2014/main" id="{79B69375-46D6-5431-3158-489619618B53}"/>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462614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健康なまちづくりに向けた保健師活動</a:t>
            </a:r>
            <a:r>
              <a:rPr lang="en-US" altLang="ja-JP" sz="2000" b="1">
                <a:solidFill>
                  <a:srgbClr val="AF1932"/>
                </a:solidFill>
                <a:latin typeface="+mn-ea"/>
              </a:rPr>
              <a:t>DX</a:t>
            </a:r>
            <a:r>
              <a:rPr lang="ja-JP" altLang="en-US" sz="2000" b="1">
                <a:solidFill>
                  <a:srgbClr val="AF1932"/>
                </a:solidFill>
                <a:ea typeface="Yu Gothic UI" panose="020B0500000000000000" pitchFamily="50" charset="-128"/>
              </a:rPr>
              <a:t>を</a:t>
            </a:r>
            <a:br>
              <a:rPr lang="en-US" altLang="ja-JP" sz="2000" b="1">
                <a:solidFill>
                  <a:srgbClr val="AF1932"/>
                </a:solidFill>
                <a:ea typeface="Yu Gothic UI" panose="020B0500000000000000" pitchFamily="50" charset="-128"/>
              </a:rPr>
            </a:br>
            <a:r>
              <a:rPr lang="ja-JP" altLang="en-US" sz="2000" b="1">
                <a:solidFill>
                  <a:srgbClr val="AF1932"/>
                </a:solidFill>
                <a:ea typeface="Yu Gothic UI" panose="020B0500000000000000" pitchFamily="50" charset="-128"/>
              </a:rPr>
              <a:t>推進​</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42</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5"/>
            <a:ext cx="1806462" cy="307767"/>
            <a:chOff x="528309" y="7695403"/>
            <a:chExt cx="112113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38663" y="7708489"/>
              <a:ext cx="1010780" cy="146117"/>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推進スケジュール（予定）</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831547" y="4908442"/>
            <a:ext cx="789577" cy="307768"/>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35951" y="4908442"/>
            <a:ext cx="1683501" cy="307768"/>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645169" y="4910112"/>
            <a:ext cx="789577" cy="307768"/>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204429"/>
            <a:ext cx="972000" cy="58103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業務分析・</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spcAft>
                <a:spcPts val="1200"/>
              </a:spcAft>
              <a:defRPr/>
            </a:pPr>
            <a:r>
              <a:rPr kumimoji="1" lang="en-US" altLang="ja-JP" sz="1000" b="1">
                <a:solidFill>
                  <a:srgbClr val="FFFFFF"/>
                </a:solidFill>
                <a:latin typeface="Yu Gothic UI" panose="020B0500000000000000" pitchFamily="50" charset="-128"/>
                <a:ea typeface="Yu Gothic UI" panose="020B0500000000000000" pitchFamily="50" charset="-128"/>
              </a:rPr>
              <a:t>BPR</a:t>
            </a:r>
            <a:r>
              <a:rPr kumimoji="1" lang="ja-JP" altLang="en-US" sz="1000" b="1">
                <a:solidFill>
                  <a:srgbClr val="FFFFFF"/>
                </a:solidFill>
                <a:latin typeface="Yu Gothic UI" panose="020B0500000000000000" pitchFamily="50" charset="-128"/>
                <a:ea typeface="Yu Gothic UI" panose="020B0500000000000000" pitchFamily="50" charset="-128"/>
              </a:rPr>
              <a:t>等</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849798"/>
            <a:ext cx="972000" cy="57821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保健師活動支援システム（仮称）調達等</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35951" y="5284169"/>
            <a:ext cx="1865049"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課題の洗い出し・分析・整理、</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システム構築に向けた検討等</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7899396" y="5834147"/>
            <a:ext cx="721728" cy="58041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システム</a:t>
            </a:r>
            <a:endParaRPr lang="en-US" altLang="ja-JP" sz="900" b="0" i="0">
              <a:solidFill>
                <a:srgbClr val="000000"/>
              </a:solidFill>
              <a:effectLst/>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開発</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5999"/>
            <a:ext cx="972000" cy="82523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689100"/>
            <a:ext cx="972000" cy="174993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27626" y="2193567"/>
            <a:ext cx="3552309" cy="560071"/>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市民がよりよい市民サービス（保健師による保健活動）を享受できること。</a:t>
            </a:r>
            <a:endParaRPr lang="en-US" altLang="ja-JP"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184186"/>
            <a:ext cx="972000" cy="441967"/>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4" name="ホームベース 30">
            <a:extLst>
              <a:ext uri="{FF2B5EF4-FFF2-40B4-BE49-F238E27FC236}">
                <a16:creationId xmlns:a16="http://schemas.microsoft.com/office/drawing/2014/main" id="{BA860EF2-D83C-A899-CCB2-64A162365D21}"/>
              </a:ext>
            </a:extLst>
          </p:cNvPr>
          <p:cNvSpPr/>
          <p:nvPr/>
        </p:nvSpPr>
        <p:spPr>
          <a:xfrm>
            <a:off x="8659317" y="5830202"/>
            <a:ext cx="789578" cy="58041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先行機能</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運用開始</a:t>
            </a:r>
          </a:p>
        </p:txBody>
      </p:sp>
      <p:sp>
        <p:nvSpPr>
          <p:cNvPr id="13" name="テキスト ボックス 12">
            <a:extLst>
              <a:ext uri="{FF2B5EF4-FFF2-40B4-BE49-F238E27FC236}">
                <a16:creationId xmlns:a16="http://schemas.microsoft.com/office/drawing/2014/main" id="{7557479A-896D-0596-420B-8D2B044C183B}"/>
              </a:ext>
            </a:extLst>
          </p:cNvPr>
          <p:cNvSpPr txBox="1"/>
          <p:nvPr/>
        </p:nvSpPr>
        <p:spPr>
          <a:xfrm>
            <a:off x="5902240" y="1296000"/>
            <a:ext cx="3508461" cy="825239"/>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en-US" altLang="ja-JP" sz="1100" b="1">
                <a:solidFill>
                  <a:srgbClr val="000000"/>
                </a:solidFill>
                <a:latin typeface="+mn-ea"/>
              </a:rPr>
              <a:t>DX</a:t>
            </a:r>
            <a:r>
              <a:rPr lang="ja-JP" altLang="en-US" sz="1100" b="1">
                <a:solidFill>
                  <a:srgbClr val="000000"/>
                </a:solidFill>
                <a:ea typeface="Yu Gothic UI" panose="020B0500000000000000" pitchFamily="50" charset="-128"/>
              </a:rPr>
              <a:t>の推進により保健師が家庭訪問や保健指導などの業務に注力できる環境づくりができていること。</a:t>
            </a:r>
            <a:endParaRPr lang="en-US" altLang="ja-JP" sz="1100" b="1">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地域特性に応じた保健活動へ繋げるために、地域活動におけるデータを収集できる仕組みができていること。</a:t>
            </a:r>
          </a:p>
        </p:txBody>
      </p:sp>
      <p:pic>
        <p:nvPicPr>
          <p:cNvPr id="37" name="図 36">
            <a:extLst>
              <a:ext uri="{FF2B5EF4-FFF2-40B4-BE49-F238E27FC236}">
                <a16:creationId xmlns:a16="http://schemas.microsoft.com/office/drawing/2014/main" id="{9E502F07-D65D-66F2-6AF1-9E27AA42AA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4240" y="5007216"/>
            <a:ext cx="685860" cy="468654"/>
          </a:xfrm>
          <a:prstGeom prst="rect">
            <a:avLst/>
          </a:prstGeom>
        </p:spPr>
      </p:pic>
      <p:pic>
        <p:nvPicPr>
          <p:cNvPr id="40" name="図 39">
            <a:extLst>
              <a:ext uri="{FF2B5EF4-FFF2-40B4-BE49-F238E27FC236}">
                <a16:creationId xmlns:a16="http://schemas.microsoft.com/office/drawing/2014/main" id="{593731EE-565F-DB22-0FD6-0461F1B976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7060" y="4844405"/>
            <a:ext cx="1428228" cy="1428228"/>
          </a:xfrm>
          <a:prstGeom prst="rect">
            <a:avLst/>
          </a:prstGeom>
        </p:spPr>
      </p:pic>
      <p:graphicFrame>
        <p:nvGraphicFramePr>
          <p:cNvPr id="5" name="Table 4">
            <a:extLst>
              <a:ext uri="{FF2B5EF4-FFF2-40B4-BE49-F238E27FC236}">
                <a16:creationId xmlns:a16="http://schemas.microsoft.com/office/drawing/2014/main" id="{626BA728-91C5-E375-6C6B-D22E98207C9B}"/>
              </a:ext>
            </a:extLst>
          </p:cNvPr>
          <p:cNvGraphicFramePr>
            <a:graphicFrameLocks noGrp="1"/>
          </p:cNvGraphicFramePr>
          <p:nvPr>
            <p:extLst>
              <p:ext uri="{D42A27DB-BD31-4B8C-83A1-F6EECF244321}">
                <p14:modId xmlns:p14="http://schemas.microsoft.com/office/powerpoint/2010/main" val="4060017629"/>
              </p:ext>
            </p:extLst>
          </p:nvPr>
        </p:nvGraphicFramePr>
        <p:xfrm>
          <a:off x="6059943" y="2752626"/>
          <a:ext cx="3348633" cy="1686412"/>
        </p:xfrm>
        <a:graphic>
          <a:graphicData uri="http://schemas.openxmlformats.org/drawingml/2006/table">
            <a:tbl>
              <a:tblPr firstRow="1" bandRow="1">
                <a:tableStyleId>{5C22544A-7EE6-4342-B048-85BDC9FD1C3A}</a:tableStyleId>
              </a:tblPr>
              <a:tblGrid>
                <a:gridCol w="1006336">
                  <a:extLst>
                    <a:ext uri="{9D8B030D-6E8A-4147-A177-3AD203B41FA5}">
                      <a16:colId xmlns:a16="http://schemas.microsoft.com/office/drawing/2014/main" val="3689004822"/>
                    </a:ext>
                  </a:extLst>
                </a:gridCol>
                <a:gridCol w="2342297">
                  <a:extLst>
                    <a:ext uri="{9D8B030D-6E8A-4147-A177-3AD203B41FA5}">
                      <a16:colId xmlns:a16="http://schemas.microsoft.com/office/drawing/2014/main" val="3110117265"/>
                    </a:ext>
                  </a:extLst>
                </a:gridCol>
              </a:tblGrid>
              <a:tr h="421603">
                <a:tc>
                  <a:txBody>
                    <a:bodyPr/>
                    <a:lstStyle/>
                    <a:p>
                      <a:pPr lvl="0">
                        <a:buNone/>
                      </a:pPr>
                      <a:r>
                        <a:rPr lang="en-US" sz="900" b="0">
                          <a:solidFill>
                            <a:schemeClr val="bg1"/>
                          </a:solidFill>
                          <a:latin typeface="+mn-ea"/>
                          <a:ea typeface="+mn-ea"/>
                        </a:rPr>
                        <a:t>2023</a:t>
                      </a:r>
                      <a:r>
                        <a:rPr lang="ja-JP" altLang="en-US" sz="900" b="0">
                          <a:solidFill>
                            <a:schemeClr val="bg1"/>
                          </a:solidFill>
                          <a:latin typeface="+mn-ea"/>
                          <a:ea typeface="+mn-ea"/>
                        </a:rPr>
                        <a:t>年度現在</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r>
                        <a:rPr lang="en-US" sz="900">
                          <a:solidFill>
                            <a:schemeClr val="tx1"/>
                          </a:solidFill>
                          <a:latin typeface="+mn-ea"/>
                          <a:ea typeface="+mn-ea"/>
                        </a:rPr>
                        <a:t>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421603">
                <a:tc>
                  <a:txBody>
                    <a:bodyPr/>
                    <a:lstStyle/>
                    <a:p>
                      <a:pPr lvl="0">
                        <a:buNone/>
                      </a:pPr>
                      <a:r>
                        <a:rPr lang="en-US" sz="900" b="0">
                          <a:solidFill>
                            <a:schemeClr val="bg1"/>
                          </a:solidFill>
                          <a:latin typeface="+mn-ea"/>
                          <a:ea typeface="+mn-ea"/>
                        </a:rPr>
                        <a:t>2024</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a:latin typeface="+mn-ea"/>
                          <a:ea typeface="+mn-ea"/>
                        </a:rPr>
                        <a:t>現行業務の課題の洗い出し、課題解消に向けた調査分析、業務フローの見直し</a:t>
                      </a:r>
                      <a:endParaRPr lang="en-US" sz="9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421603">
                <a:tc>
                  <a:txBody>
                    <a:bodyPr/>
                    <a:lstStyle/>
                    <a:p>
                      <a:pPr lvl="0">
                        <a:buNone/>
                      </a:pPr>
                      <a:r>
                        <a:rPr lang="en-US" sz="900" b="0">
                          <a:solidFill>
                            <a:schemeClr val="bg1"/>
                          </a:solidFill>
                          <a:latin typeface="+mn-ea"/>
                          <a:ea typeface="+mn-ea"/>
                        </a:rPr>
                        <a:t>2025</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en-US" altLang="ja-JP" sz="900" b="0" i="0" u="none" strike="noStrike" noProof="0">
                          <a:solidFill>
                            <a:schemeClr val="tx1"/>
                          </a:solidFill>
                          <a:latin typeface="+mn-ea"/>
                          <a:ea typeface="+mn-ea"/>
                        </a:rPr>
                        <a:t>2024</a:t>
                      </a:r>
                      <a:r>
                        <a:rPr lang="ja-JP" altLang="en-US" sz="900" b="0" i="0" u="none" strike="noStrike" noProof="0">
                          <a:solidFill>
                            <a:schemeClr val="tx1"/>
                          </a:solidFill>
                          <a:latin typeface="+mn-ea"/>
                          <a:ea typeface="+mn-ea"/>
                        </a:rPr>
                        <a:t>年度の状況を踏まえて設定</a:t>
                      </a:r>
                      <a:endParaRPr lang="en-US" sz="9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421603">
                <a:tc>
                  <a:txBody>
                    <a:bodyPr/>
                    <a:lstStyle/>
                    <a:p>
                      <a:pPr lvl="0">
                        <a:buNone/>
                      </a:pPr>
                      <a:r>
                        <a:rPr lang="en-US" sz="900" b="0">
                          <a:solidFill>
                            <a:schemeClr val="bg1"/>
                          </a:solidFill>
                          <a:latin typeface="+mn-ea"/>
                          <a:ea typeface="+mn-ea"/>
                        </a:rPr>
                        <a:t>2026</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lvl="0" algn="l">
                        <a:buNone/>
                      </a:pPr>
                      <a:r>
                        <a:rPr lang="en-US" altLang="ja-JP" sz="900" b="0" i="0" u="none" strike="noStrike" noProof="0" dirty="0">
                          <a:solidFill>
                            <a:srgbClr val="000000"/>
                          </a:solidFill>
                          <a:latin typeface="+mn-ea"/>
                          <a:ea typeface="+mn-ea"/>
                        </a:rPr>
                        <a:t>2025</a:t>
                      </a:r>
                      <a:r>
                        <a:rPr lang="ja-JP" altLang="en-US" sz="900" b="0" i="0" u="none" strike="noStrike" noProof="0" dirty="0">
                          <a:solidFill>
                            <a:srgbClr val="000000"/>
                          </a:solidFill>
                          <a:latin typeface="+mn-ea"/>
                          <a:ea typeface="+mn-ea"/>
                        </a:rPr>
                        <a:t>年度までの状況を踏まえて設定</a:t>
                      </a:r>
                      <a:endParaRPr lang="en-US" sz="900" dirty="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sp>
        <p:nvSpPr>
          <p:cNvPr id="46" name="Speech Bubble: Rectangle with Corners Rounded 45">
            <a:extLst>
              <a:ext uri="{FF2B5EF4-FFF2-40B4-BE49-F238E27FC236}">
                <a16:creationId xmlns:a16="http://schemas.microsoft.com/office/drawing/2014/main" id="{B38CE133-B1F8-565B-3AC9-5F5E20ED4619}"/>
              </a:ext>
            </a:extLst>
          </p:cNvPr>
          <p:cNvSpPr/>
          <p:nvPr/>
        </p:nvSpPr>
        <p:spPr>
          <a:xfrm>
            <a:off x="2410253" y="6258600"/>
            <a:ext cx="2394657" cy="256500"/>
          </a:xfrm>
          <a:prstGeom prst="wedgeRoundRectCallout">
            <a:avLst>
              <a:gd name="adj1" fmla="val -6823"/>
              <a:gd name="adj2" fmla="val -97465"/>
              <a:gd name="adj3" fmla="val 16667"/>
            </a:avLst>
          </a:prstGeom>
          <a:solidFill>
            <a:srgbClr val="FC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solidFill>
                  <a:schemeClr val="tx1"/>
                </a:solidFill>
                <a:latin typeface="Yu Gothic UI"/>
                <a:ea typeface="Yu Gothic UI"/>
              </a:rPr>
              <a:t>保健師活動に注力できる環境づくり</a:t>
            </a:r>
            <a:endParaRPr kumimoji="1" lang="en-US" sz="1050">
              <a:solidFill>
                <a:schemeClr val="tx1"/>
              </a:solidFill>
              <a:latin typeface="Yu Gothic UI"/>
              <a:ea typeface="Yu Gothic UI"/>
            </a:endParaRPr>
          </a:p>
        </p:txBody>
      </p:sp>
      <p:sp>
        <p:nvSpPr>
          <p:cNvPr id="42" name="吹き出し: 角を丸めた四角形 41">
            <a:extLst>
              <a:ext uri="{FF2B5EF4-FFF2-40B4-BE49-F238E27FC236}">
                <a16:creationId xmlns:a16="http://schemas.microsoft.com/office/drawing/2014/main" id="{191C3397-6596-A98B-8795-EF23A5040B8D}"/>
              </a:ext>
            </a:extLst>
          </p:cNvPr>
          <p:cNvSpPr/>
          <p:nvPr/>
        </p:nvSpPr>
        <p:spPr>
          <a:xfrm>
            <a:off x="727708" y="3230298"/>
            <a:ext cx="2854478" cy="338756"/>
          </a:xfrm>
          <a:prstGeom prst="wedgeRoundRectCallout">
            <a:avLst>
              <a:gd name="adj1" fmla="val -33374"/>
              <a:gd name="adj2" fmla="val 131228"/>
              <a:gd name="adj3" fmla="val 16667"/>
            </a:avLst>
          </a:prstGeom>
          <a:solidFill>
            <a:srgbClr val="FCEAED"/>
          </a:solidFill>
          <a:ln>
            <a:solidFill>
              <a:srgbClr val="FCE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dk1"/>
                </a:solidFill>
                <a:latin typeface="Yu Gothic UI" panose="020B0500000000000000" pitchFamily="50" charset="-128"/>
                <a:ea typeface="Yu Gothic UI" panose="020B0500000000000000" pitchFamily="50" charset="-128"/>
              </a:rPr>
              <a:t>紙での記録・管理などアナログな業務が多く存在</a:t>
            </a:r>
          </a:p>
        </p:txBody>
      </p:sp>
      <p:sp>
        <p:nvSpPr>
          <p:cNvPr id="43" name="吹き出し: 角を丸めた四角形 42">
            <a:extLst>
              <a:ext uri="{FF2B5EF4-FFF2-40B4-BE49-F238E27FC236}">
                <a16:creationId xmlns:a16="http://schemas.microsoft.com/office/drawing/2014/main" id="{089377B2-954F-88AD-5559-ED4F679CF737}"/>
              </a:ext>
            </a:extLst>
          </p:cNvPr>
          <p:cNvSpPr/>
          <p:nvPr/>
        </p:nvSpPr>
        <p:spPr>
          <a:xfrm>
            <a:off x="1713706" y="3623155"/>
            <a:ext cx="2211269" cy="291072"/>
          </a:xfrm>
          <a:prstGeom prst="wedgeRoundRectCallout">
            <a:avLst>
              <a:gd name="adj1" fmla="val 30286"/>
              <a:gd name="adj2" fmla="val 99423"/>
              <a:gd name="adj3" fmla="val 16667"/>
            </a:avLst>
          </a:prstGeom>
          <a:solidFill>
            <a:srgbClr val="FCEAED"/>
          </a:solidFill>
          <a:ln>
            <a:solidFill>
              <a:srgbClr val="FCE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a:solidFill>
                  <a:schemeClr val="dk1"/>
                </a:solidFill>
                <a:latin typeface="Yu Gothic UI" panose="020B0500000000000000" pitchFamily="50" charset="-128"/>
                <a:ea typeface="Yu Gothic UI" panose="020B0500000000000000" pitchFamily="50" charset="-128"/>
              </a:rPr>
              <a:t>乳幼児から高齢者まで対象者が幅広い</a:t>
            </a:r>
          </a:p>
        </p:txBody>
      </p:sp>
      <p:sp>
        <p:nvSpPr>
          <p:cNvPr id="44" name="吹き出し: 角を丸めた四角形 43">
            <a:extLst>
              <a:ext uri="{FF2B5EF4-FFF2-40B4-BE49-F238E27FC236}">
                <a16:creationId xmlns:a16="http://schemas.microsoft.com/office/drawing/2014/main" id="{460BD15E-C193-B004-829E-87AF1B185FA5}"/>
              </a:ext>
            </a:extLst>
          </p:cNvPr>
          <p:cNvSpPr/>
          <p:nvPr/>
        </p:nvSpPr>
        <p:spPr>
          <a:xfrm>
            <a:off x="284635" y="6180986"/>
            <a:ext cx="1896491" cy="457726"/>
          </a:xfrm>
          <a:prstGeom prst="wedgeRoundRectCallout">
            <a:avLst>
              <a:gd name="adj1" fmla="val 26629"/>
              <a:gd name="adj2" fmla="val -74049"/>
              <a:gd name="adj3" fmla="val 16667"/>
            </a:avLst>
          </a:prstGeom>
          <a:solidFill>
            <a:srgbClr val="FCEAED"/>
          </a:solidFill>
          <a:ln>
            <a:solidFill>
              <a:srgbClr val="FCE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a:solidFill>
                  <a:schemeClr val="dk1"/>
                </a:solidFill>
                <a:latin typeface="Yu Gothic UI" panose="020B0500000000000000" pitchFamily="50" charset="-128"/>
                <a:ea typeface="Yu Gothic UI" panose="020B0500000000000000" pitchFamily="50" charset="-128"/>
              </a:rPr>
              <a:t>業務の見直し・システムの導入などにより業務効率化につなげる</a:t>
            </a:r>
          </a:p>
        </p:txBody>
      </p:sp>
      <p:pic>
        <p:nvPicPr>
          <p:cNvPr id="47" name="図 46">
            <a:extLst>
              <a:ext uri="{FF2B5EF4-FFF2-40B4-BE49-F238E27FC236}">
                <a16:creationId xmlns:a16="http://schemas.microsoft.com/office/drawing/2014/main" id="{306B4B3C-9CA1-A901-FCE2-721185F998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073" y="4851968"/>
            <a:ext cx="1306717" cy="1306717"/>
          </a:xfrm>
          <a:prstGeom prst="rect">
            <a:avLst/>
          </a:prstGeom>
        </p:spPr>
      </p:pic>
      <p:pic>
        <p:nvPicPr>
          <p:cNvPr id="49" name="図 48">
            <a:extLst>
              <a:ext uri="{FF2B5EF4-FFF2-40B4-BE49-F238E27FC236}">
                <a16:creationId xmlns:a16="http://schemas.microsoft.com/office/drawing/2014/main" id="{39FA5DD1-10E1-9528-BB30-07C2B77431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616" y="3623154"/>
            <a:ext cx="1531788" cy="1310105"/>
          </a:xfrm>
          <a:prstGeom prst="rect">
            <a:avLst/>
          </a:prstGeom>
        </p:spPr>
      </p:pic>
      <p:pic>
        <p:nvPicPr>
          <p:cNvPr id="51" name="図 50">
            <a:extLst>
              <a:ext uri="{FF2B5EF4-FFF2-40B4-BE49-F238E27FC236}">
                <a16:creationId xmlns:a16="http://schemas.microsoft.com/office/drawing/2014/main" id="{72E8A1EA-1D4C-7A6E-8AA8-19234D66B55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2087"/>
          <a:stretch/>
        </p:blipFill>
        <p:spPr>
          <a:xfrm>
            <a:off x="1750721" y="3935414"/>
            <a:ext cx="944225" cy="922355"/>
          </a:xfrm>
          <a:prstGeom prst="rect">
            <a:avLst/>
          </a:prstGeom>
        </p:spPr>
      </p:pic>
      <p:pic>
        <p:nvPicPr>
          <p:cNvPr id="54" name="図 53">
            <a:extLst>
              <a:ext uri="{FF2B5EF4-FFF2-40B4-BE49-F238E27FC236}">
                <a16:creationId xmlns:a16="http://schemas.microsoft.com/office/drawing/2014/main" id="{0547788E-8C70-EA59-212D-FF55F8035AA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15141" y="3950399"/>
            <a:ext cx="800079" cy="800079"/>
          </a:xfrm>
          <a:prstGeom prst="rect">
            <a:avLst/>
          </a:prstGeom>
        </p:spPr>
      </p:pic>
      <p:pic>
        <p:nvPicPr>
          <p:cNvPr id="56" name="図 55">
            <a:extLst>
              <a:ext uri="{FF2B5EF4-FFF2-40B4-BE49-F238E27FC236}">
                <a16:creationId xmlns:a16="http://schemas.microsoft.com/office/drawing/2014/main" id="{DBCFDAEA-15A4-C3C5-9FCF-FE45DBD36A97}"/>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
                    </a14:imgEffect>
                  </a14:imgLayer>
                </a14:imgProps>
              </a:ext>
              <a:ext uri="{28A0092B-C50C-407E-A947-70E740481C1C}">
                <a14:useLocalDpi xmlns:a14="http://schemas.microsoft.com/office/drawing/2010/main"/>
              </a:ext>
            </a:extLst>
          </a:blip>
          <a:stretch>
            <a:fillRect/>
          </a:stretch>
        </p:blipFill>
        <p:spPr>
          <a:xfrm>
            <a:off x="3098314" y="4058601"/>
            <a:ext cx="826662" cy="826662"/>
          </a:xfrm>
          <a:prstGeom prst="rect">
            <a:avLst/>
          </a:prstGeom>
        </p:spPr>
      </p:pic>
      <p:pic>
        <p:nvPicPr>
          <p:cNvPr id="60" name="図 59">
            <a:extLst>
              <a:ext uri="{FF2B5EF4-FFF2-40B4-BE49-F238E27FC236}">
                <a16:creationId xmlns:a16="http://schemas.microsoft.com/office/drawing/2014/main" id="{57616EE5-F57D-B717-B66F-F748F5F00940}"/>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flipH="1">
            <a:off x="3895765" y="3423566"/>
            <a:ext cx="868609" cy="1509694"/>
          </a:xfrm>
          <a:prstGeom prst="rect">
            <a:avLst/>
          </a:prstGeom>
        </p:spPr>
      </p:pic>
      <p:pic>
        <p:nvPicPr>
          <p:cNvPr id="62" name="図 61">
            <a:extLst>
              <a:ext uri="{FF2B5EF4-FFF2-40B4-BE49-F238E27FC236}">
                <a16:creationId xmlns:a16="http://schemas.microsoft.com/office/drawing/2014/main" id="{60EDC563-1CB9-84E6-B317-2BE9F5686F7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99227" y="5019125"/>
            <a:ext cx="1243719" cy="1243719"/>
          </a:xfrm>
          <a:prstGeom prst="rect">
            <a:avLst/>
          </a:prstGeom>
        </p:spPr>
      </p:pic>
      <p:graphicFrame>
        <p:nvGraphicFramePr>
          <p:cNvPr id="6" name="表 5">
            <a:extLst>
              <a:ext uri="{FF2B5EF4-FFF2-40B4-BE49-F238E27FC236}">
                <a16:creationId xmlns:a16="http://schemas.microsoft.com/office/drawing/2014/main" id="{B887C6CD-9B77-489D-2A1E-9D2B8D99C9CB}"/>
              </a:ext>
            </a:extLst>
          </p:cNvPr>
          <p:cNvGraphicFramePr>
            <a:graphicFrameLocks noGrp="1"/>
          </p:cNvGraphicFramePr>
          <p:nvPr>
            <p:extLst>
              <p:ext uri="{D42A27DB-BD31-4B8C-83A1-F6EECF244321}">
                <p14:modId xmlns:p14="http://schemas.microsoft.com/office/powerpoint/2010/main" val="1226468663"/>
              </p:ext>
            </p:extLst>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2" name="矢印: 下 11">
            <a:extLst>
              <a:ext uri="{FF2B5EF4-FFF2-40B4-BE49-F238E27FC236}">
                <a16:creationId xmlns:a16="http://schemas.microsoft.com/office/drawing/2014/main" id="{B86C8A79-9F37-F72E-DD8A-E0E06C40CD9A}"/>
              </a:ext>
            </a:extLst>
          </p:cNvPr>
          <p:cNvSpPr/>
          <p:nvPr/>
        </p:nvSpPr>
        <p:spPr>
          <a:xfrm>
            <a:off x="1971623" y="4764596"/>
            <a:ext cx="1086240" cy="388919"/>
          </a:xfrm>
          <a:prstGeom prst="downArrow">
            <a:avLst/>
          </a:prstGeom>
          <a:solidFill>
            <a:srgbClr val="F7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テキスト ボックス 25">
            <a:extLst>
              <a:ext uri="{FF2B5EF4-FFF2-40B4-BE49-F238E27FC236}">
                <a16:creationId xmlns:a16="http://schemas.microsoft.com/office/drawing/2014/main" id="{46F6B119-72A6-8A6D-D63B-376589242539}"/>
              </a:ext>
            </a:extLst>
          </p:cNvPr>
          <p:cNvSpPr txBox="1"/>
          <p:nvPr/>
        </p:nvSpPr>
        <p:spPr>
          <a:xfrm>
            <a:off x="446400" y="1289640"/>
            <a:ext cx="4212000" cy="1772152"/>
          </a:xfrm>
          <a:prstGeom prst="rect">
            <a:avLst/>
          </a:prstGeom>
          <a:noFill/>
        </p:spPr>
        <p:txBody>
          <a:bodyPr wrap="square">
            <a:spAutoFit/>
          </a:bodyPr>
          <a:lstStyle/>
          <a:p>
            <a:pPr marL="171450" lvl="2" indent="-171450" defTabSz="914400">
              <a:lnSpc>
                <a:spcPts val="1400"/>
              </a:lnSpc>
              <a:spcAft>
                <a:spcPts val="600"/>
              </a:spcAft>
              <a:buFont typeface="Arial" panose="020B0604020202020204" pitchFamily="34" charset="0"/>
              <a:buChar char="•"/>
              <a:tabLst>
                <a:tab pos="361950" algn="l"/>
              </a:tabLst>
              <a:defRPr/>
            </a:pPr>
            <a:r>
              <a:rPr lang="en-US" altLang="ja-JP" sz="1100">
                <a:solidFill>
                  <a:srgbClr val="000000"/>
                </a:solidFill>
                <a:latin typeface="Yu Gothic UI"/>
                <a:ea typeface="Yu Gothic UI"/>
              </a:rPr>
              <a:t>2040</a:t>
            </a:r>
            <a:r>
              <a:rPr lang="ja-JP" altLang="en-US" sz="1100"/>
              <a:t>年頃</a:t>
            </a:r>
            <a:r>
              <a:rPr kumimoji="1" lang="ja-JP" altLang="en-US" sz="1100"/>
              <a:t>には高齢者人口がピークを迎え、医療・福祉就業者数の不足が予測されている。一方、 各区保健福祉センターで行う保健師活動（家庭訪問や保健指導など）は、訪問指導内容の記録や活動報告の作成など、アナログで行っている業務が多く存在し、業務負荷の軽減や業務の効率化が求められている</a:t>
            </a:r>
            <a:r>
              <a:rPr lang="ja-JP" altLang="en-US" sz="1100">
                <a:solidFill>
                  <a:prstClr val="black"/>
                </a:solidFill>
                <a:latin typeface="Yu Gothic UI"/>
                <a:ea typeface="Yu Gothic UI"/>
              </a:rPr>
              <a:t>。</a:t>
            </a:r>
            <a:endParaRPr lang="en-US" altLang="ja-JP" sz="1100">
              <a:solidFill>
                <a:prstClr val="black"/>
              </a:solidFill>
              <a:latin typeface="Yu Gothic UI"/>
              <a:ea typeface="Yu Gothic UI"/>
            </a:endParaRPr>
          </a:p>
          <a:p>
            <a:pPr marL="171450" lvl="2" indent="-171450" defTabSz="914400">
              <a:lnSpc>
                <a:spcPts val="1400"/>
              </a:lnSpc>
              <a:spcAft>
                <a:spcPts val="600"/>
              </a:spcAft>
              <a:buFont typeface="Arial" panose="020B0604020202020204" pitchFamily="34" charset="0"/>
              <a:buChar char="•"/>
              <a:tabLst>
                <a:tab pos="361950" algn="l"/>
              </a:tabLst>
              <a:defRPr/>
            </a:pPr>
            <a:r>
              <a:rPr lang="ja-JP" altLang="en-US" sz="1100">
                <a:solidFill>
                  <a:prstClr val="black"/>
                </a:solidFill>
                <a:latin typeface="Yu Gothic UI"/>
                <a:ea typeface="Yu Gothic UI"/>
              </a:rPr>
              <a:t>保健師</a:t>
            </a:r>
            <a:r>
              <a:rPr kumimoji="1" lang="ja-JP" altLang="en-US" sz="1100"/>
              <a:t>活動の</a:t>
            </a:r>
            <a:r>
              <a:rPr kumimoji="1" lang="en-US" altLang="ja-JP" sz="1100"/>
              <a:t>BPR</a:t>
            </a:r>
            <a:r>
              <a:rPr kumimoji="1" lang="ja-JP" altLang="en-US" sz="1100"/>
              <a:t>とデジタル技術を活用した業務効率化を図ることにより、保健師が家庭訪問や保健指導などに注力できる環境づくりをめざす。また、保健師の地域活動におけるデータを収集し、地域特性に応じた保健活動へ繋げることで市民サービスの更なる充実を図る</a:t>
            </a:r>
            <a:r>
              <a:rPr lang="ja-JP" altLang="en-US" sz="1100">
                <a:solidFill>
                  <a:srgbClr val="000000"/>
                </a:solidFill>
                <a:latin typeface="Yu Gothic UI"/>
                <a:ea typeface="Yu Gothic UI"/>
              </a:rPr>
              <a:t>。</a:t>
            </a:r>
            <a:endParaRPr lang="en-US" altLang="ja-JP" sz="1100">
              <a:solidFill>
                <a:prstClr val="black"/>
              </a:solidFill>
              <a:latin typeface="Yu Gothic UI"/>
              <a:ea typeface="Yu Gothic UI"/>
            </a:endParaRPr>
          </a:p>
        </p:txBody>
      </p:sp>
    </p:spTree>
    <p:extLst>
      <p:ext uri="{BB962C8B-B14F-4D97-AF65-F5344CB8AC3E}">
        <p14:creationId xmlns:p14="http://schemas.microsoft.com/office/powerpoint/2010/main" val="40305029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図 72">
            <a:extLst>
              <a:ext uri="{FF2B5EF4-FFF2-40B4-BE49-F238E27FC236}">
                <a16:creationId xmlns:a16="http://schemas.microsoft.com/office/drawing/2014/main" id="{3743FD4B-0FCE-09C1-BEB7-D270BFE5E9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6076" y="4720050"/>
            <a:ext cx="1693482" cy="1780722"/>
          </a:xfrm>
          <a:prstGeom prst="rect">
            <a:avLst/>
          </a:prstGeom>
        </p:spPr>
      </p:pic>
      <p:sp>
        <p:nvSpPr>
          <p:cNvPr id="11" name="テキスト ボックス 10">
            <a:extLst>
              <a:ext uri="{FF2B5EF4-FFF2-40B4-BE49-F238E27FC236}">
                <a16:creationId xmlns:a16="http://schemas.microsoft.com/office/drawing/2014/main" id="{722F4527-F3B1-47C1-838C-0D9520A0E5C8}"/>
              </a:ext>
            </a:extLst>
          </p:cNvPr>
          <p:cNvSpPr txBox="1"/>
          <p:nvPr/>
        </p:nvSpPr>
        <p:spPr>
          <a:xfrm>
            <a:off x="408178" y="136800"/>
            <a:ext cx="4777462" cy="707886"/>
          </a:xfrm>
          <a:prstGeom prst="rect">
            <a:avLst/>
          </a:prstGeom>
          <a:noFill/>
        </p:spPr>
        <p:txBody>
          <a:bodyPr wrap="square" lIns="0">
            <a:spAutoFit/>
          </a:bodyPr>
          <a:lstStyle/>
          <a:p>
            <a:r>
              <a:rPr lang="ja-JP" altLang="en-US" sz="2000" b="1">
                <a:solidFill>
                  <a:srgbClr val="AF1932"/>
                </a:solidFill>
                <a:ea typeface="Yu Gothic UI" panose="020B0500000000000000" pitchFamily="50" charset="-128"/>
              </a:rPr>
              <a:t>コミュニケーションツール活用で学校給食の</a:t>
            </a:r>
            <a:endParaRPr lang="en-US" altLang="ja-JP" sz="2000" b="1">
              <a:solidFill>
                <a:srgbClr val="AF1932"/>
              </a:solidFill>
              <a:ea typeface="Yu Gothic UI" panose="020B0500000000000000" pitchFamily="50" charset="-128"/>
            </a:endParaRPr>
          </a:p>
          <a:p>
            <a:r>
              <a:rPr lang="ja-JP" altLang="en-US" sz="2000" b="1">
                <a:solidFill>
                  <a:srgbClr val="AF1932"/>
                </a:solidFill>
                <a:ea typeface="Yu Gothic UI" panose="020B0500000000000000" pitchFamily="50" charset="-128"/>
              </a:rPr>
              <a:t>アレルギー事故を未然防止</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43</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54187" y="5234032"/>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導入準備</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54187" y="5803202"/>
            <a:ext cx="972000" cy="465256"/>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運用開始</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37609" y="5243303"/>
            <a:ext cx="1445445" cy="4652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システム</a:t>
            </a:r>
            <a:r>
              <a:rPr kumimoji="1" lang="ja-JP" altLang="en-US" sz="1000" kern="0">
                <a:solidFill>
                  <a:srgbClr val="000000"/>
                </a:solidFill>
                <a:latin typeface="Yu Gothic UI" panose="020B0500000000000000" pitchFamily="50" charset="-128"/>
                <a:ea typeface="Yu Gothic UI" panose="020B0500000000000000" pitchFamily="50" charset="-128"/>
              </a:rPr>
              <a:t>導入</a:t>
            </a:r>
            <a:endParaRPr kumimoji="1" lang="ja-JP" altLang="en-US" sz="1000">
              <a:solidFill>
                <a:srgbClr val="000000"/>
              </a:solidFill>
              <a:latin typeface="Yu Gothic UI" panose="020B0500000000000000" pitchFamily="50" charset="-128"/>
              <a:ea typeface="Yu Gothic UI" panose="020B0500000000000000" pitchFamily="50" charset="-128"/>
            </a:endParaRPr>
          </a:p>
        </p:txBody>
      </p:sp>
      <p:sp>
        <p:nvSpPr>
          <p:cNvPr id="21" name="ホームベース 30">
            <a:extLst>
              <a:ext uri="{FF2B5EF4-FFF2-40B4-BE49-F238E27FC236}">
                <a16:creationId xmlns:a16="http://schemas.microsoft.com/office/drawing/2014/main" id="{561A15C5-3D9C-479B-B739-7CF6E5E211DF}"/>
              </a:ext>
            </a:extLst>
          </p:cNvPr>
          <p:cNvSpPr/>
          <p:nvPr/>
        </p:nvSpPr>
        <p:spPr>
          <a:xfrm>
            <a:off x="7164000" y="5803202"/>
            <a:ext cx="2040532" cy="46242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10000"/>
              </a:spcBef>
              <a:spcAft>
                <a:spcPct val="0"/>
              </a:spcAft>
              <a:defRPr/>
            </a:pPr>
            <a:r>
              <a:rPr lang="ja-JP" altLang="en-US" sz="1000" b="0" i="0">
                <a:solidFill>
                  <a:srgbClr val="000000"/>
                </a:solidFill>
                <a:effectLst/>
                <a:latin typeface="Yu Gothic UI" panose="020B0500000000000000" pitchFamily="50" charset="-128"/>
                <a:ea typeface="Yu Gothic UI" panose="020B0500000000000000" pitchFamily="50" charset="-128"/>
              </a:rPr>
              <a:t>システム運用開始</a:t>
            </a:r>
            <a:endParaRPr lang="en-US" altLang="ja-JP" sz="1000" b="0" i="0">
              <a:solidFill>
                <a:srgbClr val="000000"/>
              </a:solidFill>
              <a:effectLst/>
              <a:latin typeface="Yu Gothic UI" panose="020B0500000000000000" pitchFamily="50" charset="-128"/>
              <a:ea typeface="Yu Gothic UI" panose="020B0500000000000000" pitchFamily="50" charset="-128"/>
            </a:endParaRPr>
          </a:p>
          <a:p>
            <a:pPr algn="ctr" fontAlgn="base">
              <a:spcBef>
                <a:spcPct val="10000"/>
              </a:spcBef>
              <a:spcAft>
                <a:spcPct val="0"/>
              </a:spcAft>
              <a:defRPr/>
            </a:pPr>
            <a:r>
              <a:rPr lang="ja-JP" altLang="en-US" sz="1000">
                <a:solidFill>
                  <a:srgbClr val="000000"/>
                </a:solidFill>
                <a:latin typeface="Yu Gothic UI" panose="020B0500000000000000" pitchFamily="50" charset="-128"/>
                <a:ea typeface="Yu Gothic UI" panose="020B0500000000000000" pitchFamily="50" charset="-128"/>
              </a:rPr>
              <a:t>（</a:t>
            </a:r>
            <a:r>
              <a:rPr lang="ja-JP" altLang="en-US" sz="1000" b="0" i="0">
                <a:solidFill>
                  <a:srgbClr val="000000"/>
                </a:solidFill>
                <a:effectLst/>
                <a:latin typeface="Yu Gothic UI" panose="020B0500000000000000" pitchFamily="50" charset="-128"/>
                <a:ea typeface="Yu Gothic UI" panose="020B0500000000000000" pitchFamily="50" charset="-128"/>
              </a:rPr>
              <a:t>保護者入力・学校との連携）​</a:t>
            </a:r>
            <a:endParaRPr kumimoji="1" lang="ja-JP" altLang="en-US" sz="100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76409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878666"/>
            <a:ext cx="972000" cy="144879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2113251"/>
            <a:ext cx="972000" cy="64437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endParaRPr lang="ja-JP" altLang="en-US" sz="1100">
              <a:solidFill>
                <a:srgbClr val="000000"/>
              </a:solidFill>
              <a:latin typeface="Yu Gothic UI" panose="020B0500000000000000" pitchFamily="50" charset="-128"/>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 name="テキスト ボックス 3">
            <a:extLst>
              <a:ext uri="{FF2B5EF4-FFF2-40B4-BE49-F238E27FC236}">
                <a16:creationId xmlns:a16="http://schemas.microsoft.com/office/drawing/2014/main" id="{649BCBD6-6BF4-6BBC-6D83-7938E1FC83FE}"/>
              </a:ext>
            </a:extLst>
          </p:cNvPr>
          <p:cNvSpPr txBox="1"/>
          <p:nvPr/>
        </p:nvSpPr>
        <p:spPr>
          <a:xfrm>
            <a:off x="5971500" y="1378757"/>
            <a:ext cx="3482860" cy="447318"/>
          </a:xfrm>
          <a:prstGeom prst="rect">
            <a:avLst/>
          </a:prstGeom>
          <a:noFill/>
          <a:ln>
            <a:noFill/>
          </a:ln>
        </p:spPr>
        <p:txBody>
          <a:bodyPr wrap="square" lIns="144000" tIns="45720" rIns="91440" bIns="4572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kumimoji="1" lang="ja-JP" altLang="en-US" sz="1100" b="1" kern="0">
                <a:solidFill>
                  <a:srgbClr val="000000"/>
                </a:solidFill>
                <a:latin typeface="Yu Gothic UI" panose="020B0500000000000000" pitchFamily="50" charset="-128"/>
                <a:ea typeface="Yu Gothic UI" panose="020B0500000000000000" pitchFamily="50" charset="-128"/>
              </a:rPr>
              <a:t>食物アレルギー対応のシステム化により、安心安全な</a:t>
            </a:r>
            <a:br>
              <a:rPr kumimoji="1" lang="en-US" altLang="ja-JP" sz="1100" b="1" kern="0">
                <a:solidFill>
                  <a:srgbClr val="000000"/>
                </a:solidFill>
                <a:latin typeface="Yu Gothic UI" panose="020B0500000000000000" pitchFamily="50" charset="-128"/>
                <a:ea typeface="Yu Gothic UI" panose="020B0500000000000000" pitchFamily="50" charset="-128"/>
              </a:rPr>
            </a:br>
            <a:r>
              <a:rPr kumimoji="1" lang="ja-JP" altLang="en-US" sz="1100" b="1" kern="0">
                <a:solidFill>
                  <a:srgbClr val="000000"/>
                </a:solidFill>
                <a:latin typeface="Yu Gothic UI" panose="020B0500000000000000" pitchFamily="50" charset="-128"/>
                <a:ea typeface="Yu Gothic UI" panose="020B0500000000000000" pitchFamily="50" charset="-128"/>
              </a:rPr>
              <a:t>学校給食が実現できていること。</a:t>
            </a:r>
          </a:p>
        </p:txBody>
      </p:sp>
      <p:sp>
        <p:nvSpPr>
          <p:cNvPr id="5" name="テキスト ボックス 4">
            <a:extLst>
              <a:ext uri="{FF2B5EF4-FFF2-40B4-BE49-F238E27FC236}">
                <a16:creationId xmlns:a16="http://schemas.microsoft.com/office/drawing/2014/main" id="{16C083FE-2136-8AAA-7EEE-5EC95443BF5F}"/>
              </a:ext>
            </a:extLst>
          </p:cNvPr>
          <p:cNvSpPr txBox="1"/>
          <p:nvPr/>
        </p:nvSpPr>
        <p:spPr>
          <a:xfrm>
            <a:off x="5971501" y="2095754"/>
            <a:ext cx="3589499" cy="471056"/>
          </a:xfrm>
          <a:prstGeom prst="rect">
            <a:avLst/>
          </a:prstGeom>
          <a:noFill/>
          <a:ln>
            <a:noFill/>
          </a:ln>
        </p:spPr>
        <p:txBody>
          <a:bodyPr wrap="square" lIns="144000" tIns="45720" rIns="91440" bIns="4572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kumimoji="1" lang="ja-JP" altLang="en-US" sz="1100" b="1" kern="0">
                <a:solidFill>
                  <a:srgbClr val="000000"/>
                </a:solidFill>
                <a:latin typeface="Yu Gothic UI" panose="020B0500000000000000" pitchFamily="50" charset="-128"/>
                <a:ea typeface="Yu Gothic UI" panose="020B0500000000000000" pitchFamily="50" charset="-128"/>
              </a:rPr>
              <a:t>食物アレルギーにかかる誤食事故等を減らし、関係者の負担も軽減できること。</a:t>
            </a:r>
          </a:p>
        </p:txBody>
      </p:sp>
      <p:pic>
        <p:nvPicPr>
          <p:cNvPr id="18" name="図 17">
            <a:extLst>
              <a:ext uri="{FF2B5EF4-FFF2-40B4-BE49-F238E27FC236}">
                <a16:creationId xmlns:a16="http://schemas.microsoft.com/office/drawing/2014/main" id="{FF00442A-7113-8F9C-4594-0BF0C51E18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13" r="780" b="5098"/>
          <a:stretch/>
        </p:blipFill>
        <p:spPr>
          <a:xfrm>
            <a:off x="805738" y="3687013"/>
            <a:ext cx="1095924" cy="1033037"/>
          </a:xfrm>
          <a:prstGeom prst="rect">
            <a:avLst/>
          </a:prstGeom>
        </p:spPr>
      </p:pic>
      <p:pic>
        <p:nvPicPr>
          <p:cNvPr id="26" name="図 25">
            <a:extLst>
              <a:ext uri="{FF2B5EF4-FFF2-40B4-BE49-F238E27FC236}">
                <a16:creationId xmlns:a16="http://schemas.microsoft.com/office/drawing/2014/main" id="{AA5852BB-9F33-7301-898A-2485B5BF74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6457" y="3785781"/>
            <a:ext cx="952328" cy="859262"/>
          </a:xfrm>
          <a:prstGeom prst="rect">
            <a:avLst/>
          </a:prstGeom>
        </p:spPr>
      </p:pic>
      <p:sp>
        <p:nvSpPr>
          <p:cNvPr id="48" name="波線 47">
            <a:extLst>
              <a:ext uri="{FF2B5EF4-FFF2-40B4-BE49-F238E27FC236}">
                <a16:creationId xmlns:a16="http://schemas.microsoft.com/office/drawing/2014/main" id="{5B14AFC0-EB18-52C6-8F6F-182C7DB370B7}"/>
              </a:ext>
            </a:extLst>
          </p:cNvPr>
          <p:cNvSpPr/>
          <p:nvPr/>
        </p:nvSpPr>
        <p:spPr>
          <a:xfrm>
            <a:off x="319579" y="6402462"/>
            <a:ext cx="1937102" cy="206375"/>
          </a:xfrm>
          <a:prstGeom prst="wave">
            <a:avLst>
              <a:gd name="adj1" fmla="val 20000"/>
              <a:gd name="adj2" fmla="val 524"/>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sp>
        <p:nvSpPr>
          <p:cNvPr id="49" name="正方形/長方形 48">
            <a:extLst>
              <a:ext uri="{FF2B5EF4-FFF2-40B4-BE49-F238E27FC236}">
                <a16:creationId xmlns:a16="http://schemas.microsoft.com/office/drawing/2014/main" id="{3A3FA8B4-95B9-DF51-AD12-03989FCFDDAD}"/>
              </a:ext>
            </a:extLst>
          </p:cNvPr>
          <p:cNvSpPr/>
          <p:nvPr/>
        </p:nvSpPr>
        <p:spPr>
          <a:xfrm>
            <a:off x="280527" y="6401623"/>
            <a:ext cx="167194" cy="206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正方形/長方形 49">
            <a:extLst>
              <a:ext uri="{FF2B5EF4-FFF2-40B4-BE49-F238E27FC236}">
                <a16:creationId xmlns:a16="http://schemas.microsoft.com/office/drawing/2014/main" id="{132BB858-7B06-F463-69E8-C9B10C183BBE}"/>
              </a:ext>
            </a:extLst>
          </p:cNvPr>
          <p:cNvSpPr/>
          <p:nvPr/>
        </p:nvSpPr>
        <p:spPr>
          <a:xfrm>
            <a:off x="2154939" y="6398448"/>
            <a:ext cx="167194" cy="206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正方形/長方形 28">
            <a:extLst>
              <a:ext uri="{FF2B5EF4-FFF2-40B4-BE49-F238E27FC236}">
                <a16:creationId xmlns:a16="http://schemas.microsoft.com/office/drawing/2014/main" id="{6A7441C6-AFCE-687B-31F4-5FF1D74E6C1F}"/>
              </a:ext>
            </a:extLst>
          </p:cNvPr>
          <p:cNvSpPr/>
          <p:nvPr/>
        </p:nvSpPr>
        <p:spPr>
          <a:xfrm>
            <a:off x="1563693" y="4761600"/>
            <a:ext cx="586947" cy="16656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7" name="図 56">
            <a:extLst>
              <a:ext uri="{FF2B5EF4-FFF2-40B4-BE49-F238E27FC236}">
                <a16:creationId xmlns:a16="http://schemas.microsoft.com/office/drawing/2014/main" id="{7918E9BC-B693-143C-EC0D-191E253FA8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70981" y="5516488"/>
            <a:ext cx="1740919" cy="1030774"/>
          </a:xfrm>
          <a:prstGeom prst="rect">
            <a:avLst/>
          </a:prstGeom>
        </p:spPr>
      </p:pic>
      <p:pic>
        <p:nvPicPr>
          <p:cNvPr id="59" name="図 58">
            <a:extLst>
              <a:ext uri="{FF2B5EF4-FFF2-40B4-BE49-F238E27FC236}">
                <a16:creationId xmlns:a16="http://schemas.microsoft.com/office/drawing/2014/main" id="{189872E9-729B-6610-3538-4B8DBE4554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36174" y="5379320"/>
            <a:ext cx="996721" cy="812306"/>
          </a:xfrm>
          <a:prstGeom prst="rect">
            <a:avLst/>
          </a:prstGeom>
        </p:spPr>
      </p:pic>
      <p:pic>
        <p:nvPicPr>
          <p:cNvPr id="60" name="図 59">
            <a:extLst>
              <a:ext uri="{FF2B5EF4-FFF2-40B4-BE49-F238E27FC236}">
                <a16:creationId xmlns:a16="http://schemas.microsoft.com/office/drawing/2014/main" id="{DB3E06C8-2C5D-9F58-0C78-ED3418BEE4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18521" y="5867462"/>
            <a:ext cx="591350" cy="591350"/>
          </a:xfrm>
          <a:prstGeom prst="rect">
            <a:avLst/>
          </a:prstGeom>
        </p:spPr>
      </p:pic>
      <p:sp>
        <p:nvSpPr>
          <p:cNvPr id="64" name="楕円 63">
            <a:extLst>
              <a:ext uri="{FF2B5EF4-FFF2-40B4-BE49-F238E27FC236}">
                <a16:creationId xmlns:a16="http://schemas.microsoft.com/office/drawing/2014/main" id="{713425C5-DCB5-3D8E-8DA9-2F94EB1AF4A7}"/>
              </a:ext>
            </a:extLst>
          </p:cNvPr>
          <p:cNvSpPr/>
          <p:nvPr/>
        </p:nvSpPr>
        <p:spPr>
          <a:xfrm>
            <a:off x="3900864" y="4695393"/>
            <a:ext cx="871422" cy="863634"/>
          </a:xfrm>
          <a:prstGeom prst="ellipse">
            <a:avLst/>
          </a:prstGeom>
          <a:solidFill>
            <a:schemeClr val="bg1"/>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tx1"/>
              </a:solidFill>
            </a:endParaRPr>
          </a:p>
        </p:txBody>
      </p:sp>
      <p:pic>
        <p:nvPicPr>
          <p:cNvPr id="68" name="図 67">
            <a:extLst>
              <a:ext uri="{FF2B5EF4-FFF2-40B4-BE49-F238E27FC236}">
                <a16:creationId xmlns:a16="http://schemas.microsoft.com/office/drawing/2014/main" id="{AF5337E0-5F77-FDB2-F5AF-3DBD7B3A113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6798549" flipH="1">
            <a:off x="3476565" y="5066501"/>
            <a:ext cx="628543" cy="788591"/>
          </a:xfrm>
          <a:prstGeom prst="rect">
            <a:avLst/>
          </a:prstGeom>
        </p:spPr>
      </p:pic>
      <p:pic>
        <p:nvPicPr>
          <p:cNvPr id="58" name="図 57">
            <a:extLst>
              <a:ext uri="{FF2B5EF4-FFF2-40B4-BE49-F238E27FC236}">
                <a16:creationId xmlns:a16="http://schemas.microsoft.com/office/drawing/2014/main" id="{6BC30D4D-CF7A-6413-DBFA-3FF56E8E8C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65666" y="4709640"/>
            <a:ext cx="559953" cy="787434"/>
          </a:xfrm>
          <a:prstGeom prst="rect">
            <a:avLst/>
          </a:prstGeom>
        </p:spPr>
      </p:pic>
      <p:pic>
        <p:nvPicPr>
          <p:cNvPr id="77" name="図 76">
            <a:extLst>
              <a:ext uri="{FF2B5EF4-FFF2-40B4-BE49-F238E27FC236}">
                <a16:creationId xmlns:a16="http://schemas.microsoft.com/office/drawing/2014/main" id="{34B6AA56-B960-E4B5-6C77-EDBB2103104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62894" y="5874511"/>
            <a:ext cx="584301" cy="584301"/>
          </a:xfrm>
          <a:prstGeom prst="rect">
            <a:avLst/>
          </a:prstGeom>
        </p:spPr>
      </p:pic>
      <p:sp>
        <p:nvSpPr>
          <p:cNvPr id="78" name="矢印: 下 77">
            <a:extLst>
              <a:ext uri="{FF2B5EF4-FFF2-40B4-BE49-F238E27FC236}">
                <a16:creationId xmlns:a16="http://schemas.microsoft.com/office/drawing/2014/main" id="{C32E4807-1F86-5DD9-8D20-09F191EAC86E}"/>
              </a:ext>
            </a:extLst>
          </p:cNvPr>
          <p:cNvSpPr/>
          <p:nvPr/>
        </p:nvSpPr>
        <p:spPr>
          <a:xfrm rot="16200000">
            <a:off x="2072816" y="3831757"/>
            <a:ext cx="432594" cy="494573"/>
          </a:xfrm>
          <a:prstGeom prst="down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9" name="矢印: 下 78">
            <a:extLst>
              <a:ext uri="{FF2B5EF4-FFF2-40B4-BE49-F238E27FC236}">
                <a16:creationId xmlns:a16="http://schemas.microsoft.com/office/drawing/2014/main" id="{F2E6A9E4-F6F8-18D2-5637-564FB7C6A6B1}"/>
              </a:ext>
            </a:extLst>
          </p:cNvPr>
          <p:cNvSpPr/>
          <p:nvPr/>
        </p:nvSpPr>
        <p:spPr>
          <a:xfrm>
            <a:off x="3112488" y="4761450"/>
            <a:ext cx="432594" cy="494573"/>
          </a:xfrm>
          <a:prstGeom prst="down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37" name="表 36">
            <a:extLst>
              <a:ext uri="{FF2B5EF4-FFF2-40B4-BE49-F238E27FC236}">
                <a16:creationId xmlns:a16="http://schemas.microsoft.com/office/drawing/2014/main" id="{CFB95AED-ACDA-30B8-4063-0ED790A952ED}"/>
              </a:ext>
            </a:extLst>
          </p:cNvPr>
          <p:cNvGraphicFramePr>
            <a:graphicFrameLocks noGrp="1"/>
          </p:cNvGraphicFramePr>
          <p:nvPr>
            <p:extLst>
              <p:ext uri="{D42A27DB-BD31-4B8C-83A1-F6EECF244321}">
                <p14:modId xmlns:p14="http://schemas.microsoft.com/office/powerpoint/2010/main" val="1967432292"/>
              </p:ext>
            </p:extLst>
          </p:nvPr>
        </p:nvGraphicFramePr>
        <p:xfrm>
          <a:off x="6039332" y="2955885"/>
          <a:ext cx="3108600" cy="1371576"/>
        </p:xfrm>
        <a:graphic>
          <a:graphicData uri="http://schemas.openxmlformats.org/drawingml/2006/table">
            <a:tbl>
              <a:tblPr firstRow="1" firstCol="1" bandRow="1">
                <a:tableStyleId>{5C22544A-7EE6-4342-B048-85BDC9FD1C3A}</a:tableStyleId>
              </a:tblPr>
              <a:tblGrid>
                <a:gridCol w="1128086">
                  <a:extLst>
                    <a:ext uri="{9D8B030D-6E8A-4147-A177-3AD203B41FA5}">
                      <a16:colId xmlns:a16="http://schemas.microsoft.com/office/drawing/2014/main" val="457893822"/>
                    </a:ext>
                  </a:extLst>
                </a:gridCol>
                <a:gridCol w="1980514">
                  <a:extLst>
                    <a:ext uri="{9D8B030D-6E8A-4147-A177-3AD203B41FA5}">
                      <a16:colId xmlns:a16="http://schemas.microsoft.com/office/drawing/2014/main" val="8605580"/>
                    </a:ext>
                  </a:extLst>
                </a:gridCol>
              </a:tblGrid>
              <a:tr h="342894">
                <a:tc>
                  <a:txBody>
                    <a:bodyPr/>
                    <a:lstStyle/>
                    <a:p>
                      <a:pPr lvl="0">
                        <a:buNone/>
                      </a:pPr>
                      <a:r>
                        <a:rPr lang="en-US" sz="900" b="0">
                          <a:solidFill>
                            <a:schemeClr val="bg1"/>
                          </a:solidFill>
                          <a:latin typeface="Yu Gothic UI"/>
                        </a:rPr>
                        <a:t>2023</a:t>
                      </a:r>
                      <a:r>
                        <a:rPr lang="ja-JP" altLang="en-US" sz="900" b="0">
                          <a:solidFill>
                            <a:schemeClr val="bg1"/>
                          </a:solidFill>
                          <a:latin typeface="Yu Gothic UI"/>
                        </a:rPr>
                        <a:t>年度現在</a:t>
                      </a:r>
                      <a:endParaRPr lang="en-US" sz="900" b="0">
                        <a:solidFill>
                          <a:schemeClr val="bg1"/>
                        </a:solidFill>
                        <a:latin typeface="Yu Gothic UI"/>
                      </a:endParaRPr>
                    </a:p>
                  </a:txBody>
                  <a:tcPr anchor="ctr">
                    <a:lnB w="12700" cap="flat" cmpd="sng" algn="ctr">
                      <a:solidFill>
                        <a:schemeClr val="bg1"/>
                      </a:solidFill>
                      <a:prstDash val="solid"/>
                      <a:round/>
                      <a:headEnd type="none" w="med" len="med"/>
                      <a:tailEnd type="none" w="med" len="med"/>
                    </a:lnB>
                    <a:solidFill>
                      <a:srgbClr val="AF1932"/>
                    </a:solidFill>
                  </a:tcPr>
                </a:tc>
                <a:tc>
                  <a:txBody>
                    <a:bodyPr/>
                    <a:lstStyle/>
                    <a:p>
                      <a:pPr algn="l"/>
                      <a:r>
                        <a:rPr kumimoji="1" lang="ja-JP" sz="900" b="0">
                          <a:solidFill>
                            <a:schemeClr val="tx1"/>
                          </a:solidFill>
                          <a:effectLst/>
                        </a:rPr>
                        <a:t>ー</a:t>
                      </a:r>
                      <a:endParaRPr lang="ja-JP" sz="900" b="0">
                        <a:solidFill>
                          <a:schemeClr val="tx1"/>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anchor="ctr">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1601875249"/>
                  </a:ext>
                </a:extLst>
              </a:tr>
              <a:tr h="342894">
                <a:tc>
                  <a:txBody>
                    <a:bodyPr/>
                    <a:lstStyle/>
                    <a:p>
                      <a:pPr lvl="0">
                        <a:buNone/>
                      </a:pPr>
                      <a:r>
                        <a:rPr lang="en-US" sz="900" b="0">
                          <a:solidFill>
                            <a:schemeClr val="bg1"/>
                          </a:solidFill>
                          <a:latin typeface="Yu Gothic UI"/>
                        </a:rPr>
                        <a:t>2024</a:t>
                      </a:r>
                      <a:r>
                        <a:rPr lang="ja-JP" altLang="en-US" sz="900" b="0">
                          <a:solidFill>
                            <a:schemeClr val="bg1"/>
                          </a:solidFill>
                          <a:latin typeface="Yu Gothic UI"/>
                        </a:rPr>
                        <a:t>年度</a:t>
                      </a:r>
                      <a:endParaRPr lang="en-US" sz="900" b="0">
                        <a:solidFill>
                          <a:schemeClr val="bg1"/>
                        </a:solidFill>
                        <a:latin typeface="Yu Gothic UI"/>
                      </a:endParaRPr>
                    </a:p>
                  </a:txBody>
                  <a:tcPr anchor="ctr">
                    <a:lnT w="12700" cap="flat" cmpd="sng" algn="ctr">
                      <a:solidFill>
                        <a:schemeClr val="bg1"/>
                      </a:solidFill>
                      <a:prstDash val="solid"/>
                      <a:round/>
                      <a:headEnd type="none" w="med" len="med"/>
                      <a:tailEnd type="none" w="med" len="med"/>
                    </a:lnT>
                    <a:solidFill>
                      <a:srgbClr val="AF1932"/>
                    </a:solidFill>
                  </a:tcPr>
                </a:tc>
                <a:tc>
                  <a:txBody>
                    <a:bodyPr/>
                    <a:lstStyle/>
                    <a:p>
                      <a:pPr algn="l"/>
                      <a:r>
                        <a:rPr kumimoji="1" lang="ja-JP" altLang="en-US" sz="900">
                          <a:effectLst/>
                        </a:rPr>
                        <a:t>開発・運用テスト完了</a:t>
                      </a:r>
                    </a:p>
                  </a:txBody>
                  <a:tcPr anchor="ctr">
                    <a:lnT w="12700" cap="flat" cmpd="sng" algn="ctr">
                      <a:solidFill>
                        <a:schemeClr val="bg1"/>
                      </a:solidFill>
                      <a:prstDash val="solid"/>
                      <a:round/>
                      <a:headEnd type="none" w="med" len="med"/>
                      <a:tailEnd type="none" w="med" len="med"/>
                    </a:lnT>
                    <a:solidFill>
                      <a:srgbClr val="FCEAED"/>
                    </a:solidFill>
                  </a:tcPr>
                </a:tc>
                <a:extLst>
                  <a:ext uri="{0D108BD9-81ED-4DB2-BD59-A6C34878D82A}">
                    <a16:rowId xmlns:a16="http://schemas.microsoft.com/office/drawing/2014/main" val="2125346825"/>
                  </a:ext>
                </a:extLst>
              </a:tr>
              <a:tr h="342894">
                <a:tc>
                  <a:txBody>
                    <a:bodyPr/>
                    <a:lstStyle/>
                    <a:p>
                      <a:pPr lvl="0">
                        <a:buNone/>
                      </a:pPr>
                      <a:r>
                        <a:rPr lang="en-US" sz="900" b="0">
                          <a:solidFill>
                            <a:schemeClr val="bg1"/>
                          </a:solidFill>
                          <a:latin typeface="Yu Gothic UI"/>
                        </a:rPr>
                        <a:t>2025</a:t>
                      </a:r>
                      <a:r>
                        <a:rPr lang="ja-JP" altLang="en-US" sz="900" b="0">
                          <a:solidFill>
                            <a:schemeClr val="bg1"/>
                          </a:solidFill>
                          <a:latin typeface="Yu Gothic UI"/>
                        </a:rPr>
                        <a:t>年度</a:t>
                      </a:r>
                      <a:endParaRPr lang="en-US" sz="900" b="0">
                        <a:solidFill>
                          <a:schemeClr val="bg1"/>
                        </a:solidFill>
                        <a:latin typeface="Yu Gothic UI"/>
                      </a:endParaRPr>
                    </a:p>
                  </a:txBody>
                  <a:tcPr anchor="ctr">
                    <a:solidFill>
                      <a:srgbClr val="AF1932"/>
                    </a:solidFill>
                  </a:tcPr>
                </a:tc>
                <a:tc>
                  <a:txBody>
                    <a:bodyPr/>
                    <a:lstStyle/>
                    <a:p>
                      <a:pPr algn="l"/>
                      <a:r>
                        <a:rPr kumimoji="1" lang="ja-JP" altLang="en-US" sz="900">
                          <a:effectLst/>
                        </a:rPr>
                        <a:t>システム運用開始</a:t>
                      </a:r>
                      <a:endParaRPr lang="ja-JP" sz="900">
                        <a:effectLst/>
                        <a:latin typeface="游ゴシック" panose="020B0400000000000000" pitchFamily="50" charset="-128"/>
                        <a:ea typeface="游ゴシック" panose="020B0400000000000000" pitchFamily="50" charset="-128"/>
                        <a:cs typeface="ＭＳ Ｐゴシック" panose="020B0600070205080204" pitchFamily="50" charset="-128"/>
                      </a:endParaRPr>
                    </a:p>
                  </a:txBody>
                  <a:tcPr anchor="ctr">
                    <a:solidFill>
                      <a:srgbClr val="FCEAED"/>
                    </a:solidFill>
                  </a:tcPr>
                </a:tc>
                <a:extLst>
                  <a:ext uri="{0D108BD9-81ED-4DB2-BD59-A6C34878D82A}">
                    <a16:rowId xmlns:a16="http://schemas.microsoft.com/office/drawing/2014/main" val="1759212075"/>
                  </a:ext>
                </a:extLst>
              </a:tr>
              <a:tr h="342894">
                <a:tc>
                  <a:txBody>
                    <a:bodyPr/>
                    <a:lstStyle/>
                    <a:p>
                      <a:pPr lvl="0">
                        <a:buNone/>
                      </a:pPr>
                      <a:r>
                        <a:rPr lang="en-US" sz="900" b="0">
                          <a:solidFill>
                            <a:schemeClr val="bg1"/>
                          </a:solidFill>
                          <a:latin typeface="Yu Gothic UI"/>
                        </a:rPr>
                        <a:t>2026</a:t>
                      </a:r>
                      <a:r>
                        <a:rPr lang="ja-JP" altLang="en-US" sz="900" b="0">
                          <a:solidFill>
                            <a:schemeClr val="bg1"/>
                          </a:solidFill>
                          <a:latin typeface="Yu Gothic UI"/>
                        </a:rPr>
                        <a:t>年度</a:t>
                      </a:r>
                      <a:endParaRPr lang="en-US" sz="900" b="0">
                        <a:solidFill>
                          <a:schemeClr val="bg1"/>
                        </a:solidFill>
                        <a:latin typeface="Yu Gothic UI"/>
                      </a:endParaRPr>
                    </a:p>
                  </a:txBody>
                  <a:tcPr anchor="ctr">
                    <a:solidFill>
                      <a:srgbClr val="AF1932"/>
                    </a:solidFill>
                  </a:tcPr>
                </a:tc>
                <a:tc>
                  <a:txBody>
                    <a:bodyPr/>
                    <a:lstStyle/>
                    <a:p>
                      <a:pPr lvl="0" algn="l">
                        <a:buNone/>
                      </a:pPr>
                      <a:r>
                        <a:rPr lang="ja-JP" altLang="en-US" sz="900" b="0" dirty="0"/>
                        <a:t>運用開始時に設定</a:t>
                      </a:r>
                      <a:endParaRPr lang="en-US" altLang="ja-JP" sz="900" b="0" dirty="0"/>
                    </a:p>
                  </a:txBody>
                  <a:tcPr anchor="ctr">
                    <a:solidFill>
                      <a:srgbClr val="FCEAED"/>
                    </a:solidFill>
                  </a:tcPr>
                </a:tc>
                <a:extLst>
                  <a:ext uri="{0D108BD9-81ED-4DB2-BD59-A6C34878D82A}">
                    <a16:rowId xmlns:a16="http://schemas.microsoft.com/office/drawing/2014/main" val="2089649978"/>
                  </a:ext>
                </a:extLst>
              </a:tr>
            </a:tbl>
          </a:graphicData>
        </a:graphic>
      </p:graphicFrame>
      <p:graphicFrame>
        <p:nvGraphicFramePr>
          <p:cNvPr id="6" name="表 5">
            <a:extLst>
              <a:ext uri="{FF2B5EF4-FFF2-40B4-BE49-F238E27FC236}">
                <a16:creationId xmlns:a16="http://schemas.microsoft.com/office/drawing/2014/main" id="{7E4D41B8-4692-C5F8-4133-1D99A57BA568}"/>
              </a:ext>
            </a:extLst>
          </p:cNvPr>
          <p:cNvGraphicFramePr>
            <a:graphicFrameLocks noGrp="1"/>
          </p:cNvGraphicFramePr>
          <p:nvPr>
            <p:extLst>
              <p:ext uri="{D42A27DB-BD31-4B8C-83A1-F6EECF244321}">
                <p14:modId xmlns:p14="http://schemas.microsoft.com/office/powerpoint/2010/main" val="813926478"/>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13" name="テキスト ボックス 12">
            <a:extLst>
              <a:ext uri="{FF2B5EF4-FFF2-40B4-BE49-F238E27FC236}">
                <a16:creationId xmlns:a16="http://schemas.microsoft.com/office/drawing/2014/main" id="{20012A63-86D4-726F-D8C3-688E6CBC1CF5}"/>
              </a:ext>
            </a:extLst>
          </p:cNvPr>
          <p:cNvSpPr txBox="1"/>
          <p:nvPr/>
        </p:nvSpPr>
        <p:spPr>
          <a:xfrm>
            <a:off x="446399" y="1270800"/>
            <a:ext cx="4212000" cy="1669560"/>
          </a:xfrm>
          <a:prstGeom prst="rect">
            <a:avLst/>
          </a:prstGeom>
          <a:noFill/>
        </p:spPr>
        <p:txBody>
          <a:bodyPr wrap="square">
            <a:spAutoFit/>
          </a:bodyPr>
          <a:lstStyle/>
          <a:p>
            <a:pPr marL="171450" lvl="2" indent="-171450" defTabSz="914400">
              <a:lnSpc>
                <a:spcPts val="1400"/>
              </a:lnSpc>
              <a:spcAft>
                <a:spcPts val="600"/>
              </a:spcAft>
              <a:buFont typeface="Arial" panose="020B0604020202020204" pitchFamily="34" charset="0"/>
              <a:buChar char="•"/>
              <a:tabLst>
                <a:tab pos="361950" algn="l"/>
              </a:tabLst>
              <a:defRPr/>
            </a:pPr>
            <a:r>
              <a:rPr lang="ja-JP" altLang="en-US" sz="1100"/>
              <a:t>本市の学校給食での児童生徒の食物アレルギー対応は、保護者が紙の献立表から献立に含まれるアレルゲンをひとつずつ確認し、手作業で「食べる・食べない」の記入を行い、教職員がその結果を確認している</a:t>
            </a:r>
            <a:r>
              <a:rPr lang="ja-JP" altLang="en-US" sz="1100">
                <a:solidFill>
                  <a:prstClr val="black"/>
                </a:solidFill>
                <a:latin typeface="Yu Gothic UI"/>
                <a:ea typeface="Yu Gothic UI"/>
              </a:rPr>
              <a:t>。</a:t>
            </a:r>
            <a:endParaRPr lang="en-US" altLang="ja-JP" sz="1100">
              <a:solidFill>
                <a:prstClr val="black"/>
              </a:solidFill>
              <a:latin typeface="Yu Gothic UI"/>
              <a:ea typeface="Yu Gothic UI"/>
            </a:endParaRPr>
          </a:p>
          <a:p>
            <a:pPr marL="171450" lvl="2" indent="-171450" defTabSz="914400">
              <a:lnSpc>
                <a:spcPts val="1400"/>
              </a:lnSpc>
              <a:spcAft>
                <a:spcPts val="600"/>
              </a:spcAft>
              <a:buFont typeface="Arial" panose="020B0604020202020204" pitchFamily="34" charset="0"/>
              <a:buChar char="•"/>
              <a:tabLst>
                <a:tab pos="361950" algn="l"/>
              </a:tabLst>
              <a:defRPr/>
            </a:pPr>
            <a:r>
              <a:rPr lang="ja-JP" altLang="en-US" sz="1100">
                <a:solidFill>
                  <a:prstClr val="black"/>
                </a:solidFill>
                <a:latin typeface="Yu Gothic UI"/>
                <a:ea typeface="Yu Gothic UI"/>
              </a:rPr>
              <a:t>紙資料</a:t>
            </a:r>
            <a:r>
              <a:rPr lang="ja-JP" altLang="en-US" sz="1100"/>
              <a:t>での記入は、保護者作業においてアレルゲン情報の見落としや記入もれ等の可能性があり、これを起因とする食物アレルギーにかかる誤食事故が発生している</a:t>
            </a:r>
            <a:r>
              <a:rPr lang="ja-JP" altLang="en-US" sz="1100">
                <a:solidFill>
                  <a:srgbClr val="000000"/>
                </a:solidFill>
                <a:latin typeface="Yu Gothic UI"/>
                <a:ea typeface="Yu Gothic UI"/>
              </a:rPr>
              <a:t>。</a:t>
            </a:r>
            <a:endParaRPr lang="en-US" altLang="ja-JP" sz="1100">
              <a:solidFill>
                <a:srgbClr val="000000"/>
              </a:solidFill>
              <a:latin typeface="Yu Gothic UI"/>
              <a:ea typeface="Yu Gothic UI"/>
            </a:endParaRPr>
          </a:p>
          <a:p>
            <a:pPr marL="171450" lvl="2" indent="-171450" defTabSz="914400">
              <a:lnSpc>
                <a:spcPts val="1400"/>
              </a:lnSpc>
              <a:spcAft>
                <a:spcPts val="600"/>
              </a:spcAft>
              <a:buFont typeface="Arial" panose="020B0604020202020204" pitchFamily="34" charset="0"/>
              <a:buChar char="•"/>
              <a:tabLst>
                <a:tab pos="361950" algn="l"/>
              </a:tabLst>
              <a:defRPr/>
            </a:pPr>
            <a:r>
              <a:rPr lang="ja-JP" altLang="en-US" sz="1100">
                <a:solidFill>
                  <a:srgbClr val="000000"/>
                </a:solidFill>
                <a:latin typeface="Yu Gothic UI"/>
                <a:ea typeface="Yu Gothic UI"/>
              </a:rPr>
              <a:t>そこで、</a:t>
            </a:r>
            <a:r>
              <a:rPr lang="ja-JP" altLang="en-US" sz="1100"/>
              <a:t>紙資料のやり取りに代わるシステムを導入することで、より安心安全な学校給食を実現すると同時に、保護者と学校の負担を軽減する</a:t>
            </a:r>
            <a:r>
              <a:rPr lang="ja-JP" altLang="en-US" sz="1100">
                <a:solidFill>
                  <a:srgbClr val="000000"/>
                </a:solidFill>
                <a:latin typeface="Yu Gothic UI"/>
                <a:ea typeface="Yu Gothic UI"/>
              </a:rPr>
              <a:t>。</a:t>
            </a:r>
            <a:endParaRPr lang="en-US" altLang="ja-JP" sz="1100">
              <a:solidFill>
                <a:prstClr val="black"/>
              </a:solidFill>
              <a:latin typeface="Yu Gothic UI"/>
              <a:ea typeface="Yu Gothic UI"/>
            </a:endParaRPr>
          </a:p>
        </p:txBody>
      </p:sp>
      <p:pic>
        <p:nvPicPr>
          <p:cNvPr id="2" name="図 1">
            <a:extLst>
              <a:ext uri="{FF2B5EF4-FFF2-40B4-BE49-F238E27FC236}">
                <a16:creationId xmlns:a16="http://schemas.microsoft.com/office/drawing/2014/main" id="{652CF2EB-12DE-1AE9-4E76-52DFAAE7BFEC}"/>
              </a:ext>
            </a:extLst>
          </p:cNvPr>
          <p:cNvPicPr>
            <a:picLocks noChangeAspect="1"/>
          </p:cNvPicPr>
          <p:nvPr/>
        </p:nvPicPr>
        <p:blipFill rotWithShape="1">
          <a:blip r:embed="rId11" cstate="hqprint">
            <a:extLst>
              <a:ext uri="{BEBA8EAE-BF5A-486C-A8C5-ECC9F3942E4B}">
                <a14:imgProps xmlns:a14="http://schemas.microsoft.com/office/drawing/2010/main">
                  <a14:imgLayer r:embed="rId12">
                    <a14:imgEffect>
                      <a14:backgroundRemoval t="0" b="95380" l="0" r="81605">
                        <a14:foregroundMark x1="23951" y1="6106" x2="18889" y2="11551"/>
                        <a14:foregroundMark x1="18272" y1="15182" x2="18272" y2="22442"/>
                        <a14:foregroundMark x1="17037" y1="25248" x2="2469" y2="36469"/>
                        <a14:foregroundMark x1="18889" y1="11056" x2="18272" y2="23762"/>
                        <a14:foregroundMark x1="18025" y1="11551" x2="42099" y2="7096"/>
                        <a14:foregroundMark x1="30123" y1="2805" x2="36420" y2="4290"/>
                        <a14:foregroundMark x1="31975" y1="1650" x2="25062" y2="6106"/>
                        <a14:foregroundMark x1="32469" y1="1815" x2="40247" y2="6931"/>
                        <a14:foregroundMark x1="49012" y1="1320" x2="40988" y2="7096"/>
                        <a14:foregroundMark x1="49630" y1="1155" x2="68519" y2="14851"/>
                        <a14:foregroundMark x1="69136" y1="15182" x2="69259" y2="50825"/>
                        <a14:foregroundMark x1="69383" y1="52310" x2="30864" y2="82013"/>
                        <a14:foregroundMark x1="49012" y1="70132" x2="48642" y2="80528"/>
                        <a14:foregroundMark x1="44938" y1="73432" x2="45185" y2="80858"/>
                        <a14:foregroundMark x1="46296" y1="82343" x2="46790" y2="82838"/>
                        <a14:foregroundMark x1="47778" y1="82343" x2="46173" y2="82508"/>
                        <a14:foregroundMark x1="45556" y1="82013" x2="45679" y2="82838"/>
                        <a14:foregroundMark x1="56914" y1="62376" x2="57407" y2="71782"/>
                        <a14:foregroundMark x1="60741" y1="58911" x2="60617" y2="71287"/>
                        <a14:foregroundMark x1="57284" y1="72607" x2="59136" y2="73762"/>
                        <a14:foregroundMark x1="59383" y1="73762" x2="61111" y2="72442"/>
                        <a14:foregroundMark x1="1111" y1="39274" x2="988" y2="61386"/>
                        <a14:foregroundMark x1="3086" y1="36469" x2="864" y2="38284"/>
                        <a14:foregroundMark x1="1111" y1="75083" x2="20370" y2="89274"/>
                        <a14:foregroundMark x1="21605" y1="88944" x2="29630" y2="83663"/>
                        <a14:foregroundMark x1="25802" y1="89274" x2="27037" y2="93069"/>
                        <a14:foregroundMark x1="27531" y1="87129" x2="27778" y2="89274"/>
                        <a14:foregroundMark x1="28519" y1="86799" x2="24691" y2="90924"/>
                        <a14:foregroundMark x1="29630" y1="85644" x2="24815" y2="92904"/>
                        <a14:foregroundMark x1="24074" y1="90924" x2="26420" y2="94059"/>
                        <a14:foregroundMark x1="73580" y1="39439" x2="74691" y2="55941"/>
                        <a14:foregroundMark x1="76914" y1="44719" x2="76543" y2="50165"/>
                        <a14:foregroundMark x1="72222" y1="40594" x2="70000" y2="42244"/>
                        <a14:foregroundMark x1="73086" y1="39769" x2="75926" y2="43069"/>
                        <a14:foregroundMark x1="73086" y1="38944" x2="71975" y2="56436"/>
                        <a14:foregroundMark x1="71852" y1="56766" x2="73827" y2="56766"/>
                        <a14:foregroundMark x1="17654" y1="12541" x2="17654" y2="15842"/>
                        <a14:foregroundMark x1="72469" y1="39769" x2="70988" y2="40759"/>
                        <a14:foregroundMark x1="74691" y1="40264" x2="74938" y2="41089"/>
                      </a14:backgroundRemoval>
                    </a14:imgEffect>
                  </a14:imgLayer>
                </a14:imgProps>
              </a:ext>
              <a:ext uri="{28A0092B-C50C-407E-A947-70E740481C1C}">
                <a14:useLocalDpi xmlns:a14="http://schemas.microsoft.com/office/drawing/2010/main" val="0"/>
              </a:ext>
            </a:extLst>
          </a:blip>
          <a:srcRect l="1" r="20982" b="5389"/>
          <a:stretch/>
        </p:blipFill>
        <p:spPr>
          <a:xfrm>
            <a:off x="2716719" y="3519194"/>
            <a:ext cx="1116693" cy="1135563"/>
          </a:xfrm>
          <a:prstGeom prst="rect">
            <a:avLst/>
          </a:prstGeom>
        </p:spPr>
      </p:pic>
    </p:spTree>
    <p:extLst>
      <p:ext uri="{BB962C8B-B14F-4D97-AF65-F5344CB8AC3E}">
        <p14:creationId xmlns:p14="http://schemas.microsoft.com/office/powerpoint/2010/main" val="251332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44</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20453" y="4861917"/>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en-US" altLang="ja-JP" sz="2000" b="1">
                <a:solidFill>
                  <a:srgbClr val="AF1932"/>
                </a:solidFill>
                <a:latin typeface="+mn-ea"/>
              </a:rPr>
              <a:t>ICT</a:t>
            </a:r>
            <a:r>
              <a:rPr lang="ja-JP" altLang="en-US" sz="2000" b="1">
                <a:solidFill>
                  <a:srgbClr val="AF1932"/>
                </a:solidFill>
                <a:ea typeface="Yu Gothic UI" panose="020B0500000000000000" pitchFamily="50" charset="-128"/>
              </a:rPr>
              <a:t>を活用した教育の推進</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164000" y="508714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a:solidFill>
                  <a:srgbClr val="FFFFFF"/>
                </a:solidFill>
                <a:latin typeface="Yu Gothic UI" panose="020B0500000000000000" pitchFamily="50" charset="-128"/>
                <a:ea typeface="Yu Gothic UI" panose="020B0500000000000000" pitchFamily="50" charset="-128"/>
              </a:rPr>
              <a:t>2024</a:t>
            </a:r>
            <a:r>
              <a:rPr kumimoji="1" lang="ja-JP" altLang="en-US" sz="100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508714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a:solidFill>
                  <a:srgbClr val="FFFFFF"/>
                </a:solidFill>
                <a:latin typeface="Yu Gothic UI" panose="020B0500000000000000" pitchFamily="50" charset="-128"/>
                <a:ea typeface="Yu Gothic UI" panose="020B0500000000000000" pitchFamily="50" charset="-128"/>
              </a:rPr>
              <a:t>2023</a:t>
            </a:r>
            <a:r>
              <a:rPr kumimoji="1" lang="ja-JP" altLang="en-US" sz="100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5087148"/>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a:solidFill>
                  <a:srgbClr val="FFFFFF"/>
                </a:solidFill>
                <a:latin typeface="Yu Gothic UI" panose="020B0500000000000000" pitchFamily="50" charset="-128"/>
                <a:ea typeface="Yu Gothic UI" panose="020B0500000000000000" pitchFamily="50" charset="-128"/>
              </a:rPr>
              <a:t>2025</a:t>
            </a:r>
            <a:r>
              <a:rPr kumimoji="1" lang="ja-JP" altLang="en-US" sz="100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39" y="1296000"/>
            <a:ext cx="3658761"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全ての児童生徒の可能性を引き出す、個別最適な学びと、協働的な学びを実現すること。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1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12000"/>
            <a:ext cx="972000" cy="2318496"/>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1949085"/>
            <a:ext cx="3552309" cy="37933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児童生徒の主体的・日常的な</a:t>
            </a:r>
            <a:r>
              <a:rPr lang="en-US" altLang="ja-JP" sz="1100" b="1">
                <a:solidFill>
                  <a:srgbClr val="000000"/>
                </a:solidFill>
                <a:latin typeface="+mn-ea"/>
              </a:rPr>
              <a:t>ICT</a:t>
            </a:r>
            <a:r>
              <a:rPr lang="ja-JP" altLang="en-US" sz="1100" b="1">
                <a:solidFill>
                  <a:srgbClr val="000000"/>
                </a:solidFill>
                <a:ea typeface="Yu Gothic UI" panose="020B0500000000000000" pitchFamily="50" charset="-128"/>
              </a:rPr>
              <a:t>活用の定着化を図ること。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4000"/>
            <a:ext cx="972000" cy="432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en-US" altLang="ja-JP" sz="1100">
                <a:solidFill>
                  <a:srgbClr val="000000"/>
                </a:solidFill>
                <a:ea typeface="Yu Gothic UI" panose="020B0500000000000000" pitchFamily="50" charset="-128"/>
              </a:rPr>
              <a:t>1</a:t>
            </a:r>
            <a:r>
              <a:rPr lang="ja-JP" altLang="en-US" sz="1100">
                <a:solidFill>
                  <a:srgbClr val="000000"/>
                </a:solidFill>
                <a:ea typeface="Yu Gothic UI" panose="020B0500000000000000" pitchFamily="50" charset="-128"/>
              </a:rPr>
              <a:t>人</a:t>
            </a:r>
            <a:r>
              <a:rPr lang="en-US" altLang="ja-JP" sz="1100">
                <a:solidFill>
                  <a:srgbClr val="000000"/>
                </a:solidFill>
                <a:ea typeface="Yu Gothic UI" panose="020B0500000000000000" pitchFamily="50" charset="-128"/>
              </a:rPr>
              <a:t>1</a:t>
            </a:r>
            <a:r>
              <a:rPr lang="ja-JP" altLang="en-US" sz="1100">
                <a:solidFill>
                  <a:srgbClr val="000000"/>
                </a:solidFill>
                <a:ea typeface="Yu Gothic UI" panose="020B0500000000000000" pitchFamily="50" charset="-128"/>
              </a:rPr>
              <a:t>台端末の環境を活かし、デジタルドリルや協働学習支援ツールを活用することで、子どもの可能性を引き出す個別最適な学びと協働的な学びの実現に向け取り組む。</a:t>
            </a: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児童生徒の心の状態や日々の生活の状況を可視化し、子どもの理解を深めるとともに、いじめ・不登校などの未然防止・早期発見・迅速な対応を実現する。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これらの取組にあたっては、学校教育</a:t>
            </a:r>
            <a:r>
              <a:rPr lang="en-US" altLang="ja-JP" sz="1100">
                <a:solidFill>
                  <a:srgbClr val="000000"/>
                </a:solidFill>
                <a:ea typeface="Yu Gothic UI" panose="020B0500000000000000" pitchFamily="50" charset="-128"/>
              </a:rPr>
              <a:t>ICT</a:t>
            </a:r>
            <a:r>
              <a:rPr lang="ja-JP" altLang="en-US" sz="1100">
                <a:solidFill>
                  <a:srgbClr val="000000"/>
                </a:solidFill>
                <a:ea typeface="Yu Gothic UI" panose="020B0500000000000000" pitchFamily="50" charset="-128"/>
              </a:rPr>
              <a:t>ビジョンに基づき推進する。</a:t>
            </a:r>
            <a:endParaRPr lang="ja-JP" altLang="en-US" sz="1100" strike="sngStrike">
              <a:solidFill>
                <a:srgbClr val="FF0000"/>
              </a:solidFill>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37" name="正方形/長方形 36">
            <a:extLst>
              <a:ext uri="{FF2B5EF4-FFF2-40B4-BE49-F238E27FC236}">
                <a16:creationId xmlns:a16="http://schemas.microsoft.com/office/drawing/2014/main" id="{F1609651-B9C4-436D-AA11-9ED54BC7CD9C}"/>
              </a:ext>
            </a:extLst>
          </p:cNvPr>
          <p:cNvSpPr/>
          <p:nvPr/>
        </p:nvSpPr>
        <p:spPr>
          <a:xfrm>
            <a:off x="445010" y="3162677"/>
            <a:ext cx="4212000" cy="132042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全ての児童生徒の可能性を引き出す、個別最適な学びと、協働的な学びを実現するため、</a:t>
            </a:r>
            <a:r>
              <a:rPr lang="en-US" altLang="ja-JP" sz="1100">
                <a:solidFill>
                  <a:srgbClr val="000000"/>
                </a:solidFill>
                <a:ea typeface="Yu Gothic UI" panose="020B0500000000000000" pitchFamily="50" charset="-128"/>
              </a:rPr>
              <a:t>ICT</a:t>
            </a:r>
            <a:r>
              <a:rPr lang="ja-JP" altLang="en-US" sz="1100">
                <a:solidFill>
                  <a:srgbClr val="000000"/>
                </a:solidFill>
                <a:ea typeface="Yu Gothic UI" panose="020B0500000000000000" pitchFamily="50" charset="-128"/>
              </a:rPr>
              <a:t>を効果的に活用し、これまでの実践と</a:t>
            </a:r>
            <a:r>
              <a:rPr lang="en-US" altLang="ja-JP" sz="1100">
                <a:solidFill>
                  <a:srgbClr val="000000"/>
                </a:solidFill>
                <a:ea typeface="Yu Gothic UI" panose="020B0500000000000000" pitchFamily="50" charset="-128"/>
              </a:rPr>
              <a:t>ICT</a:t>
            </a:r>
            <a:r>
              <a:rPr lang="ja-JP" altLang="en-US" sz="1100">
                <a:solidFill>
                  <a:srgbClr val="000000"/>
                </a:solidFill>
                <a:ea typeface="Yu Gothic UI" panose="020B0500000000000000" pitchFamily="50" charset="-128"/>
              </a:rPr>
              <a:t>を最適に組み合わせることにより、教育の質の向上をめざす。</a:t>
            </a: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日常的に子どもたちが</a:t>
            </a:r>
            <a:r>
              <a:rPr lang="en-US" altLang="ja-JP" sz="1100">
                <a:solidFill>
                  <a:srgbClr val="000000"/>
                </a:solidFill>
                <a:ea typeface="Yu Gothic UI" panose="020B0500000000000000" pitchFamily="50" charset="-128"/>
              </a:rPr>
              <a:t>ICT</a:t>
            </a:r>
            <a:r>
              <a:rPr lang="ja-JP" altLang="en-US" sz="1100">
                <a:solidFill>
                  <a:srgbClr val="000000"/>
                </a:solidFill>
                <a:ea typeface="Yu Gothic UI" panose="020B0500000000000000" pitchFamily="50" charset="-128"/>
              </a:rPr>
              <a:t>を主体的に活用し、多様な情報を選択・活用しながら情報活用能力を高め、主体的な学びを通じて育成される資質・能力を、円滑な学びの継続・保障につなげる。</a:t>
            </a:r>
          </a:p>
        </p:txBody>
      </p:sp>
      <p:grpSp>
        <p:nvGrpSpPr>
          <p:cNvPr id="38" name="グループ化 37">
            <a:extLst>
              <a:ext uri="{FF2B5EF4-FFF2-40B4-BE49-F238E27FC236}">
                <a16:creationId xmlns:a16="http://schemas.microsoft.com/office/drawing/2014/main" id="{00BE70BE-226F-4920-BAEA-A0B5784EC86F}"/>
              </a:ext>
            </a:extLst>
          </p:cNvPr>
          <p:cNvGrpSpPr/>
          <p:nvPr/>
        </p:nvGrpSpPr>
        <p:grpSpPr>
          <a:xfrm>
            <a:off x="445009" y="2907561"/>
            <a:ext cx="2831029" cy="243520"/>
            <a:chOff x="528309" y="3016181"/>
            <a:chExt cx="2831029" cy="243520"/>
          </a:xfrm>
        </p:grpSpPr>
        <p:sp>
          <p:nvSpPr>
            <p:cNvPr id="42" name="正方形/長方形 41">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8" name="テキスト ボックス 47">
              <a:extLst>
                <a:ext uri="{FF2B5EF4-FFF2-40B4-BE49-F238E27FC236}">
                  <a16:creationId xmlns:a16="http://schemas.microsoft.com/office/drawing/2014/main" id="{28DCFC43-8E2F-4EBB-BB8F-BF33FC58D023}"/>
                </a:ext>
              </a:extLst>
            </p:cNvPr>
            <p:cNvSpPr txBox="1"/>
            <p:nvPr/>
          </p:nvSpPr>
          <p:spPr>
            <a:xfrm>
              <a:off x="672705" y="3045608"/>
              <a:ext cx="268663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en-US" altLang="ja-JP" sz="1200" b="1" kern="0">
                  <a:solidFill>
                    <a:srgbClr val="000000"/>
                  </a:solidFill>
                  <a:latin typeface="Yu Gothic UI" panose="020B0500000000000000" pitchFamily="50" charset="-128"/>
                  <a:ea typeface="Yu Gothic UI" panose="020B0500000000000000" pitchFamily="50" charset="-128"/>
                </a:rPr>
                <a:t>2030</a:t>
              </a:r>
              <a:r>
                <a:rPr kumimoji="1" lang="ja-JP" altLang="en-US" sz="1200" b="1" kern="0">
                  <a:solidFill>
                    <a:srgbClr val="000000"/>
                  </a:solidFill>
                  <a:latin typeface="Yu Gothic UI" panose="020B0500000000000000" pitchFamily="50" charset="-128"/>
                  <a:ea typeface="Yu Gothic UI" panose="020B0500000000000000" pitchFamily="50" charset="-128"/>
                </a:rPr>
                <a:t>年以降の社会を見据えためざすべき姿</a:t>
              </a:r>
            </a:p>
          </p:txBody>
        </p:sp>
      </p:grpSp>
      <p:sp>
        <p:nvSpPr>
          <p:cNvPr id="62" name="テキスト ボックス 61">
            <a:extLst>
              <a:ext uri="{FF2B5EF4-FFF2-40B4-BE49-F238E27FC236}">
                <a16:creationId xmlns:a16="http://schemas.microsoft.com/office/drawing/2014/main" id="{9E064B8A-A150-46F8-9ABB-D5CB140D28F4}"/>
              </a:ext>
            </a:extLst>
          </p:cNvPr>
          <p:cNvSpPr txBox="1"/>
          <p:nvPr/>
        </p:nvSpPr>
        <p:spPr>
          <a:xfrm>
            <a:off x="5902051" y="2412001"/>
            <a:ext cx="3416614" cy="528474"/>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教員の児童生徒の</a:t>
            </a:r>
            <a:r>
              <a:rPr lang="en-US" altLang="ja-JP" sz="1100" b="1">
                <a:solidFill>
                  <a:srgbClr val="000000"/>
                </a:solidFill>
                <a:latin typeface="+mn-ea"/>
              </a:rPr>
              <a:t>ICT</a:t>
            </a:r>
            <a:r>
              <a:rPr lang="ja-JP" altLang="en-US" sz="1100" b="1">
                <a:solidFill>
                  <a:srgbClr val="000000"/>
                </a:solidFill>
                <a:ea typeface="Yu Gothic UI" panose="020B0500000000000000" pitchFamily="50" charset="-128"/>
              </a:rPr>
              <a:t>活用を指導する能力に対する肯定的な回答の割合</a:t>
            </a:r>
          </a:p>
        </p:txBody>
      </p:sp>
      <p:sp>
        <p:nvSpPr>
          <p:cNvPr id="63" name="矢印: 五方向 10">
            <a:extLst>
              <a:ext uri="{FF2B5EF4-FFF2-40B4-BE49-F238E27FC236}">
                <a16:creationId xmlns:a16="http://schemas.microsoft.com/office/drawing/2014/main" id="{12137F42-C4D3-45CE-938C-F3EDE5D3A607}"/>
              </a:ext>
            </a:extLst>
          </p:cNvPr>
          <p:cNvSpPr/>
          <p:nvPr/>
        </p:nvSpPr>
        <p:spPr>
          <a:xfrm>
            <a:off x="7275506" y="2944215"/>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a:solidFill>
                <a:srgbClr val="FFFFFF"/>
              </a:solidFill>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E7758DF3-0948-4B8E-ADD1-3B36917527FF}"/>
              </a:ext>
            </a:extLst>
          </p:cNvPr>
          <p:cNvSpPr txBox="1"/>
          <p:nvPr/>
        </p:nvSpPr>
        <p:spPr>
          <a:xfrm>
            <a:off x="7689492" y="2811945"/>
            <a:ext cx="1168758" cy="182512"/>
          </a:xfrm>
          <a:prstGeom prst="rect">
            <a:avLst/>
          </a:prstGeom>
          <a:noFill/>
        </p:spPr>
        <p:txBody>
          <a:bodyPr wrap="square" lIns="0" tIns="0" rIns="0" bIns="0" rtlCol="0" anchor="ctr" anchorCtr="0">
            <a:noAutofit/>
          </a:bodyPr>
          <a:lstStyle/>
          <a:p>
            <a:pPr defTabSz="228600">
              <a:defRPr/>
            </a:pPr>
            <a:r>
              <a:rPr lang="ja-JP" altLang="en-US" sz="1050" b="1">
                <a:solidFill>
                  <a:srgbClr val="AF1932"/>
                </a:solidFill>
                <a:latin typeface="Yu Gothic UI" panose="020B0500000000000000" pitchFamily="50" charset="-128"/>
                <a:ea typeface="Yu Gothic UI" panose="020B0500000000000000" pitchFamily="50" charset="-128"/>
              </a:rPr>
              <a:t>（</a:t>
            </a:r>
            <a:r>
              <a:rPr lang="en-US" altLang="ja-JP" sz="1050" b="1">
                <a:solidFill>
                  <a:srgbClr val="AF1932"/>
                </a:solidFill>
                <a:latin typeface="Yu Gothic UI" panose="020B0500000000000000" pitchFamily="50" charset="-128"/>
                <a:ea typeface="Yu Gothic UI" panose="020B0500000000000000" pitchFamily="50" charset="-128"/>
              </a:rPr>
              <a:t>2025</a:t>
            </a:r>
            <a:r>
              <a:rPr lang="ja-JP" altLang="en-US" sz="1050" b="1">
                <a:solidFill>
                  <a:srgbClr val="AF1932"/>
                </a:solidFill>
                <a:latin typeface="Yu Gothic UI" panose="020B0500000000000000" pitchFamily="50" charset="-128"/>
                <a:ea typeface="Yu Gothic UI" panose="020B0500000000000000" pitchFamily="50" charset="-128"/>
              </a:rPr>
              <a:t>年度目標） </a:t>
            </a:r>
            <a:endParaRPr lang="en-US" altLang="ja-JP" sz="1050" b="1">
              <a:solidFill>
                <a:srgbClr val="AF1932"/>
              </a:solidFill>
              <a:latin typeface="Yu Gothic UI" panose="020B0500000000000000" pitchFamily="50" charset="-128"/>
              <a:ea typeface="Yu Gothic UI" panose="020B0500000000000000" pitchFamily="50" charset="-128"/>
            </a:endParaRPr>
          </a:p>
        </p:txBody>
      </p:sp>
      <p:sp>
        <p:nvSpPr>
          <p:cNvPr id="65" name="テキスト ボックス 64">
            <a:extLst>
              <a:ext uri="{FF2B5EF4-FFF2-40B4-BE49-F238E27FC236}">
                <a16:creationId xmlns:a16="http://schemas.microsoft.com/office/drawing/2014/main" id="{E7758DF3-0948-4B8E-ADD1-3B36917527FF}"/>
              </a:ext>
            </a:extLst>
          </p:cNvPr>
          <p:cNvSpPr txBox="1"/>
          <p:nvPr/>
        </p:nvSpPr>
        <p:spPr>
          <a:xfrm>
            <a:off x="6060319" y="3123875"/>
            <a:ext cx="1087639" cy="221211"/>
          </a:xfrm>
          <a:prstGeom prst="rect">
            <a:avLst/>
          </a:prstGeom>
          <a:noFill/>
        </p:spPr>
        <p:txBody>
          <a:bodyPr wrap="square" lIns="0" tIns="0" rIns="0" bIns="0" rtlCol="0" anchor="ctr" anchorCtr="0">
            <a:noAutofit/>
          </a:bodyPr>
          <a:lstStyle/>
          <a:p>
            <a:pPr defTabSz="228600">
              <a:defRPr/>
            </a:pPr>
            <a:r>
              <a:rPr kumimoji="1" lang="en-US" altLang="ja-JP" sz="2400" b="1">
                <a:ln w="0"/>
                <a:solidFill>
                  <a:srgbClr val="C00000"/>
                </a:solidFill>
                <a:latin typeface="Yu Gothic UI" panose="020B0500000000000000" pitchFamily="50" charset="-128"/>
                <a:ea typeface="Yu Gothic UI" panose="020B0500000000000000" pitchFamily="50" charset="-128"/>
              </a:rPr>
              <a:t>84.0</a:t>
            </a:r>
            <a:r>
              <a:rPr kumimoji="1" lang="ja-JP" altLang="en-US" sz="1600" b="1">
                <a:ln w="0"/>
                <a:solidFill>
                  <a:srgbClr val="C00000"/>
                </a:solidFill>
                <a:latin typeface="Yu Gothic UI" panose="020B0500000000000000" pitchFamily="50" charset="-128"/>
                <a:ea typeface="Yu Gothic UI" panose="020B0500000000000000" pitchFamily="50" charset="-128"/>
              </a:rPr>
              <a:t>％</a:t>
            </a:r>
          </a:p>
        </p:txBody>
      </p:sp>
      <p:sp>
        <p:nvSpPr>
          <p:cNvPr id="66" name="テキスト ボックス 65">
            <a:extLst>
              <a:ext uri="{FF2B5EF4-FFF2-40B4-BE49-F238E27FC236}">
                <a16:creationId xmlns:a16="http://schemas.microsoft.com/office/drawing/2014/main" id="{E7758DF3-0948-4B8E-ADD1-3B36917527FF}"/>
              </a:ext>
            </a:extLst>
          </p:cNvPr>
          <p:cNvSpPr txBox="1"/>
          <p:nvPr/>
        </p:nvSpPr>
        <p:spPr>
          <a:xfrm>
            <a:off x="7775072" y="3123813"/>
            <a:ext cx="1318280" cy="221211"/>
          </a:xfrm>
          <a:prstGeom prst="rect">
            <a:avLst/>
          </a:prstGeom>
          <a:noFill/>
        </p:spPr>
        <p:txBody>
          <a:bodyPr wrap="square" lIns="0" tIns="0" rIns="0" bIns="0" rtlCol="0" anchor="ctr" anchorCtr="0">
            <a:noAutofit/>
          </a:bodyPr>
          <a:lstStyle/>
          <a:p>
            <a:pPr defTabSz="228600">
              <a:defRPr/>
            </a:pPr>
            <a:r>
              <a:rPr kumimoji="1" lang="en-US" altLang="ja-JP" sz="2400" b="1">
                <a:ln w="0"/>
                <a:solidFill>
                  <a:srgbClr val="C00000"/>
                </a:solidFill>
                <a:latin typeface="Yu Gothic UI" panose="020B0500000000000000" pitchFamily="50" charset="-128"/>
                <a:ea typeface="Yu Gothic UI" panose="020B0500000000000000" pitchFamily="50" charset="-128"/>
              </a:rPr>
              <a:t>85.0</a:t>
            </a:r>
            <a:r>
              <a:rPr kumimoji="1" lang="ja-JP" altLang="en-US" sz="1600" b="1">
                <a:ln w="0"/>
                <a:solidFill>
                  <a:srgbClr val="C00000"/>
                </a:solidFill>
                <a:latin typeface="Yu Gothic UI" panose="020B0500000000000000" pitchFamily="50" charset="-128"/>
                <a:ea typeface="Yu Gothic UI" panose="020B0500000000000000" pitchFamily="50" charset="-128"/>
              </a:rPr>
              <a:t>％</a:t>
            </a:r>
            <a:endParaRPr kumimoji="1" lang="ja-JP" altLang="en-US" sz="2000" b="1">
              <a:ln w="0"/>
              <a:solidFill>
                <a:srgbClr val="C00000"/>
              </a:solidFill>
              <a:latin typeface="Yu Gothic UI" panose="020B0500000000000000" pitchFamily="50" charset="-128"/>
              <a:ea typeface="Yu Gothic UI" panose="020B0500000000000000" pitchFamily="50" charset="-128"/>
            </a:endParaRPr>
          </a:p>
        </p:txBody>
      </p:sp>
      <p:sp>
        <p:nvSpPr>
          <p:cNvPr id="67" name="テキスト ボックス 66">
            <a:extLst>
              <a:ext uri="{FF2B5EF4-FFF2-40B4-BE49-F238E27FC236}">
                <a16:creationId xmlns:a16="http://schemas.microsoft.com/office/drawing/2014/main" id="{E7758DF3-0948-4B8E-ADD1-3B36917527FF}"/>
              </a:ext>
            </a:extLst>
          </p:cNvPr>
          <p:cNvSpPr txBox="1"/>
          <p:nvPr/>
        </p:nvSpPr>
        <p:spPr>
          <a:xfrm>
            <a:off x="6060319" y="2811945"/>
            <a:ext cx="1067855" cy="182512"/>
          </a:xfrm>
          <a:prstGeom prst="rect">
            <a:avLst/>
          </a:prstGeom>
          <a:noFill/>
        </p:spPr>
        <p:txBody>
          <a:bodyPr wrap="square" lIns="0" tIns="0" rIns="0" bIns="0" rtlCol="0" anchor="ctr" anchorCtr="0">
            <a:noAutofit/>
          </a:bodyPr>
          <a:lstStyle/>
          <a:p>
            <a:pPr defTabSz="228600">
              <a:defRPr/>
            </a:pPr>
            <a:r>
              <a:rPr lang="ja-JP" altLang="en-US" sz="1050" b="1">
                <a:solidFill>
                  <a:srgbClr val="AF1932"/>
                </a:solidFill>
                <a:latin typeface="Yu Gothic UI" panose="020B0500000000000000" pitchFamily="50" charset="-128"/>
                <a:ea typeface="Yu Gothic UI" panose="020B0500000000000000" pitchFamily="50" charset="-128"/>
              </a:rPr>
              <a:t>（</a:t>
            </a:r>
            <a:r>
              <a:rPr lang="en-US" altLang="ja-JP" sz="1050" b="1">
                <a:solidFill>
                  <a:srgbClr val="AF1932"/>
                </a:solidFill>
                <a:latin typeface="Yu Gothic UI" panose="020B0500000000000000" pitchFamily="50" charset="-128"/>
                <a:ea typeface="Yu Gothic UI" panose="020B0500000000000000" pitchFamily="50" charset="-128"/>
              </a:rPr>
              <a:t>2021</a:t>
            </a:r>
            <a:r>
              <a:rPr lang="ja-JP" altLang="en-US" sz="1050" b="1">
                <a:solidFill>
                  <a:srgbClr val="AF1932"/>
                </a:solidFill>
                <a:latin typeface="Yu Gothic UI" panose="020B0500000000000000" pitchFamily="50" charset="-128"/>
                <a:ea typeface="Yu Gothic UI" panose="020B0500000000000000" pitchFamily="50" charset="-128"/>
              </a:rPr>
              <a:t>年度末） </a:t>
            </a:r>
            <a:endParaRPr lang="en-US" altLang="ja-JP" sz="1050" b="1">
              <a:solidFill>
                <a:srgbClr val="AF1932"/>
              </a:solidFill>
              <a:latin typeface="Yu Gothic UI" panose="020B0500000000000000" pitchFamily="50" charset="-128"/>
              <a:ea typeface="Yu Gothic UI" panose="020B0500000000000000" pitchFamily="50" charset="-128"/>
            </a:endParaRPr>
          </a:p>
        </p:txBody>
      </p:sp>
      <p:sp>
        <p:nvSpPr>
          <p:cNvPr id="68" name="テキスト ボックス 67">
            <a:extLst>
              <a:ext uri="{FF2B5EF4-FFF2-40B4-BE49-F238E27FC236}">
                <a16:creationId xmlns:a16="http://schemas.microsoft.com/office/drawing/2014/main" id="{9E064B8A-A150-46F8-9ABB-D5CB140D28F4}"/>
              </a:ext>
            </a:extLst>
          </p:cNvPr>
          <p:cNvSpPr txBox="1"/>
          <p:nvPr/>
        </p:nvSpPr>
        <p:spPr>
          <a:xfrm>
            <a:off x="5902051" y="3541783"/>
            <a:ext cx="3416614" cy="617189"/>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ea typeface="Yu Gothic UI" panose="020B0500000000000000" pitchFamily="50" charset="-128"/>
              </a:rPr>
              <a:t>授業日において児童生徒の８割以上が学習者用端末を活用した日数が、年間授業日の半数を超えた学校の割合</a:t>
            </a:r>
            <a:r>
              <a:rPr lang="en-US" altLang="ja-JP" sz="1100" b="1">
                <a:ea typeface="Yu Gothic UI" panose="020B0500000000000000" pitchFamily="50" charset="-128"/>
              </a:rPr>
              <a:t>〔</a:t>
            </a:r>
            <a:r>
              <a:rPr lang="ja-JP" altLang="en-US" sz="1100" b="1">
                <a:ea typeface="Yu Gothic UI" panose="020B0500000000000000" pitchFamily="50" charset="-128"/>
              </a:rPr>
              <a:t>ただし、学校行事等</a:t>
            </a:r>
            <a:r>
              <a:rPr lang="en-US" altLang="ja-JP" sz="1100" b="1">
                <a:latin typeface="+mn-ea"/>
              </a:rPr>
              <a:t>ICT</a:t>
            </a:r>
            <a:r>
              <a:rPr lang="ja-JP" altLang="en-US" sz="1100" b="1">
                <a:ea typeface="Yu Gothic UI" panose="020B0500000000000000" pitchFamily="50" charset="-128"/>
              </a:rPr>
              <a:t>活用が適さない日数を除く</a:t>
            </a:r>
            <a:r>
              <a:rPr lang="en-US" altLang="ja-JP" sz="1100" b="1">
                <a:ea typeface="Yu Gothic UI" panose="020B0500000000000000" pitchFamily="50" charset="-128"/>
              </a:rPr>
              <a:t>〕(%) </a:t>
            </a:r>
            <a:endParaRPr lang="ja-JP" altLang="en-US" sz="1100" b="1">
              <a:ea typeface="Yu Gothic UI" panose="020B0500000000000000" pitchFamily="50" charset="-128"/>
            </a:endParaRPr>
          </a:p>
        </p:txBody>
      </p:sp>
      <p:sp>
        <p:nvSpPr>
          <p:cNvPr id="69" name="矢印: 五方向 10">
            <a:extLst>
              <a:ext uri="{FF2B5EF4-FFF2-40B4-BE49-F238E27FC236}">
                <a16:creationId xmlns:a16="http://schemas.microsoft.com/office/drawing/2014/main" id="{12137F42-C4D3-45CE-938C-F3EDE5D3A607}"/>
              </a:ext>
            </a:extLst>
          </p:cNvPr>
          <p:cNvSpPr/>
          <p:nvPr/>
        </p:nvSpPr>
        <p:spPr>
          <a:xfrm>
            <a:off x="7275505" y="4228741"/>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a:solidFill>
                <a:srgbClr val="FFFFFF"/>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E7758DF3-0948-4B8E-ADD1-3B36917527FF}"/>
              </a:ext>
            </a:extLst>
          </p:cNvPr>
          <p:cNvSpPr txBox="1"/>
          <p:nvPr/>
        </p:nvSpPr>
        <p:spPr>
          <a:xfrm>
            <a:off x="7689492" y="4209677"/>
            <a:ext cx="1168758" cy="182512"/>
          </a:xfrm>
          <a:prstGeom prst="rect">
            <a:avLst/>
          </a:prstGeom>
          <a:noFill/>
        </p:spPr>
        <p:txBody>
          <a:bodyPr wrap="square" lIns="0" tIns="0" rIns="0" bIns="0" rtlCol="0" anchor="ctr" anchorCtr="0">
            <a:noAutofit/>
          </a:bodyPr>
          <a:lstStyle/>
          <a:p>
            <a:pPr defTabSz="228600">
              <a:defRPr/>
            </a:pPr>
            <a:r>
              <a:rPr lang="ja-JP" altLang="en-US" sz="1050" b="1">
                <a:solidFill>
                  <a:srgbClr val="AF1932"/>
                </a:solidFill>
                <a:latin typeface="Yu Gothic UI" panose="020B0500000000000000" pitchFamily="50" charset="-128"/>
                <a:ea typeface="Yu Gothic UI" panose="020B0500000000000000" pitchFamily="50" charset="-128"/>
              </a:rPr>
              <a:t>（</a:t>
            </a:r>
            <a:r>
              <a:rPr lang="en-US" altLang="ja-JP" sz="1050" b="1">
                <a:solidFill>
                  <a:srgbClr val="AF1932"/>
                </a:solidFill>
                <a:latin typeface="Yu Gothic UI" panose="020B0500000000000000" pitchFamily="50" charset="-128"/>
                <a:ea typeface="Yu Gothic UI" panose="020B0500000000000000" pitchFamily="50" charset="-128"/>
              </a:rPr>
              <a:t>2025</a:t>
            </a:r>
            <a:r>
              <a:rPr lang="ja-JP" altLang="en-US" sz="1050" b="1">
                <a:solidFill>
                  <a:srgbClr val="AF1932"/>
                </a:solidFill>
                <a:latin typeface="Yu Gothic UI" panose="020B0500000000000000" pitchFamily="50" charset="-128"/>
                <a:ea typeface="Yu Gothic UI" panose="020B0500000000000000" pitchFamily="50" charset="-128"/>
              </a:rPr>
              <a:t>年度目標） </a:t>
            </a:r>
            <a:endParaRPr lang="en-US" altLang="ja-JP" sz="1050" b="1">
              <a:solidFill>
                <a:srgbClr val="AF1932"/>
              </a:solidFill>
              <a:latin typeface="Yu Gothic UI" panose="020B0500000000000000" pitchFamily="50" charset="-128"/>
              <a:ea typeface="Yu Gothic UI" panose="020B0500000000000000" pitchFamily="50" charset="-128"/>
            </a:endParaRPr>
          </a:p>
        </p:txBody>
      </p:sp>
      <p:sp>
        <p:nvSpPr>
          <p:cNvPr id="71" name="テキスト ボックス 70">
            <a:extLst>
              <a:ext uri="{FF2B5EF4-FFF2-40B4-BE49-F238E27FC236}">
                <a16:creationId xmlns:a16="http://schemas.microsoft.com/office/drawing/2014/main" id="{E7758DF3-0948-4B8E-ADD1-3B36917527FF}"/>
              </a:ext>
            </a:extLst>
          </p:cNvPr>
          <p:cNvSpPr txBox="1"/>
          <p:nvPr/>
        </p:nvSpPr>
        <p:spPr>
          <a:xfrm>
            <a:off x="6060318" y="4440171"/>
            <a:ext cx="1087639" cy="221211"/>
          </a:xfrm>
          <a:prstGeom prst="rect">
            <a:avLst/>
          </a:prstGeom>
          <a:noFill/>
        </p:spPr>
        <p:txBody>
          <a:bodyPr wrap="square" lIns="0" tIns="0" rIns="0" bIns="0" rtlCol="0" anchor="ctr" anchorCtr="0">
            <a:noAutofit/>
          </a:bodyPr>
          <a:lstStyle/>
          <a:p>
            <a:pPr defTabSz="228600">
              <a:defRPr/>
            </a:pPr>
            <a:r>
              <a:rPr kumimoji="1" lang="ja-JP" altLang="en-US" b="1">
                <a:ln w="0"/>
                <a:solidFill>
                  <a:srgbClr val="AF1932"/>
                </a:solidFill>
                <a:latin typeface="Yu Gothic UI" panose="020B0500000000000000" pitchFamily="50" charset="-128"/>
                <a:ea typeface="Yu Gothic UI" panose="020B0500000000000000" pitchFamily="50" charset="-128"/>
              </a:rPr>
              <a:t>未測定</a:t>
            </a:r>
          </a:p>
        </p:txBody>
      </p:sp>
      <p:sp>
        <p:nvSpPr>
          <p:cNvPr id="72" name="テキスト ボックス 71">
            <a:extLst>
              <a:ext uri="{FF2B5EF4-FFF2-40B4-BE49-F238E27FC236}">
                <a16:creationId xmlns:a16="http://schemas.microsoft.com/office/drawing/2014/main" id="{E7758DF3-0948-4B8E-ADD1-3B36917527FF}"/>
              </a:ext>
            </a:extLst>
          </p:cNvPr>
          <p:cNvSpPr txBox="1"/>
          <p:nvPr/>
        </p:nvSpPr>
        <p:spPr>
          <a:xfrm>
            <a:off x="7775072" y="4440171"/>
            <a:ext cx="1318280" cy="221211"/>
          </a:xfrm>
          <a:prstGeom prst="rect">
            <a:avLst/>
          </a:prstGeom>
          <a:noFill/>
        </p:spPr>
        <p:txBody>
          <a:bodyPr wrap="square" lIns="0" tIns="0" rIns="0" bIns="0" rtlCol="0" anchor="ctr" anchorCtr="0">
            <a:noAutofit/>
          </a:bodyPr>
          <a:lstStyle/>
          <a:p>
            <a:pPr defTabSz="228600">
              <a:defRPr/>
            </a:pPr>
            <a:r>
              <a:rPr kumimoji="1" lang="en-US" altLang="ja-JP" sz="2400" b="1">
                <a:ln w="0"/>
                <a:solidFill>
                  <a:srgbClr val="C00000"/>
                </a:solidFill>
                <a:latin typeface="Yu Gothic UI" panose="020B0500000000000000" pitchFamily="50" charset="-128"/>
                <a:ea typeface="Yu Gothic UI" panose="020B0500000000000000" pitchFamily="50" charset="-128"/>
              </a:rPr>
              <a:t>75</a:t>
            </a:r>
            <a:r>
              <a:rPr kumimoji="1" lang="ja-JP" altLang="en-US" sz="1600" b="1">
                <a:ln w="0"/>
                <a:solidFill>
                  <a:srgbClr val="C00000"/>
                </a:solidFill>
                <a:latin typeface="Yu Gothic UI" panose="020B0500000000000000" pitchFamily="50" charset="-128"/>
                <a:ea typeface="Yu Gothic UI" panose="020B0500000000000000" pitchFamily="50" charset="-128"/>
              </a:rPr>
              <a:t>％</a:t>
            </a:r>
            <a:endParaRPr kumimoji="1" lang="ja-JP" altLang="en-US" sz="2000" b="1">
              <a:ln w="0"/>
              <a:solidFill>
                <a:srgbClr val="C00000"/>
              </a:solidFill>
              <a:latin typeface="Yu Gothic UI" panose="020B0500000000000000" pitchFamily="50" charset="-128"/>
              <a:ea typeface="Yu Gothic UI" panose="020B0500000000000000" pitchFamily="50" charset="-128"/>
            </a:endParaRPr>
          </a:p>
        </p:txBody>
      </p:sp>
      <p:sp>
        <p:nvSpPr>
          <p:cNvPr id="73" name="テキスト ボックス 72">
            <a:extLst>
              <a:ext uri="{FF2B5EF4-FFF2-40B4-BE49-F238E27FC236}">
                <a16:creationId xmlns:a16="http://schemas.microsoft.com/office/drawing/2014/main" id="{E7758DF3-0948-4B8E-ADD1-3B36917527FF}"/>
              </a:ext>
            </a:extLst>
          </p:cNvPr>
          <p:cNvSpPr txBox="1"/>
          <p:nvPr/>
        </p:nvSpPr>
        <p:spPr>
          <a:xfrm>
            <a:off x="6060318" y="4226995"/>
            <a:ext cx="1067855" cy="182512"/>
          </a:xfrm>
          <a:prstGeom prst="rect">
            <a:avLst/>
          </a:prstGeom>
          <a:noFill/>
        </p:spPr>
        <p:txBody>
          <a:bodyPr wrap="square" lIns="0" tIns="0" rIns="0" bIns="0" rtlCol="0" anchor="ctr" anchorCtr="0">
            <a:noAutofit/>
          </a:bodyPr>
          <a:lstStyle/>
          <a:p>
            <a:pPr defTabSz="228600">
              <a:defRPr/>
            </a:pPr>
            <a:r>
              <a:rPr lang="ja-JP" altLang="en-US" sz="1050" b="1">
                <a:solidFill>
                  <a:srgbClr val="AF1932"/>
                </a:solidFill>
                <a:latin typeface="Yu Gothic UI" panose="020B0500000000000000" pitchFamily="50" charset="-128"/>
                <a:ea typeface="Yu Gothic UI" panose="020B0500000000000000" pitchFamily="50" charset="-128"/>
              </a:rPr>
              <a:t>（現在） </a:t>
            </a:r>
            <a:endParaRPr lang="en-US" altLang="ja-JP" sz="1050" b="1">
              <a:solidFill>
                <a:srgbClr val="AF1932"/>
              </a:solidFill>
              <a:latin typeface="Yu Gothic UI" panose="020B0500000000000000" pitchFamily="50" charset="-128"/>
              <a:ea typeface="Yu Gothic UI" panose="020B0500000000000000" pitchFamily="50" charset="-128"/>
            </a:endParaRPr>
          </a:p>
        </p:txBody>
      </p:sp>
      <p:sp>
        <p:nvSpPr>
          <p:cNvPr id="74" name="テキスト ボックス 73">
            <a:extLst>
              <a:ext uri="{FF2B5EF4-FFF2-40B4-BE49-F238E27FC236}">
                <a16:creationId xmlns:a16="http://schemas.microsoft.com/office/drawing/2014/main" id="{88BD3951-DC58-49D2-A592-A03CECB54AE2}"/>
              </a:ext>
            </a:extLst>
          </p:cNvPr>
          <p:cNvSpPr txBox="1"/>
          <p:nvPr/>
        </p:nvSpPr>
        <p:spPr>
          <a:xfrm>
            <a:off x="4860000" y="5365987"/>
            <a:ext cx="972000" cy="331722"/>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lang="en-US" altLang="ja-JP" sz="1000" b="1">
                <a:solidFill>
                  <a:srgbClr val="FFFFFF"/>
                </a:solidFill>
                <a:latin typeface="Yu Gothic UI" panose="020B0500000000000000" pitchFamily="50" charset="-128"/>
                <a:ea typeface="Yu Gothic UI" panose="020B0500000000000000" pitchFamily="50" charset="-128"/>
              </a:rPr>
              <a:t>ICT</a:t>
            </a:r>
            <a:r>
              <a:rPr lang="ja-JP" altLang="en-US" sz="1000" b="1">
                <a:solidFill>
                  <a:srgbClr val="FFFFFF"/>
                </a:solidFill>
                <a:latin typeface="Yu Gothic UI" panose="020B0500000000000000" pitchFamily="50" charset="-128"/>
                <a:ea typeface="Yu Gothic UI" panose="020B0500000000000000" pitchFamily="50" charset="-128"/>
              </a:rPr>
              <a:t>ビジョンに掲げる取組の進捗管理</a:t>
            </a:r>
            <a:endParaRPr kumimoji="1" lang="ja-JP" altLang="en-US" sz="1000" b="1">
              <a:solidFill>
                <a:srgbClr val="FFFFFF"/>
              </a:solidFill>
              <a:latin typeface="Yu Gothic UI" panose="020B0500000000000000" pitchFamily="50" charset="-128"/>
              <a:ea typeface="Yu Gothic UI" panose="020B0500000000000000" pitchFamily="50" charset="-128"/>
            </a:endParaRPr>
          </a:p>
        </p:txBody>
      </p:sp>
      <p:sp>
        <p:nvSpPr>
          <p:cNvPr id="75" name="テキスト ボックス 74">
            <a:extLst>
              <a:ext uri="{FF2B5EF4-FFF2-40B4-BE49-F238E27FC236}">
                <a16:creationId xmlns:a16="http://schemas.microsoft.com/office/drawing/2014/main" id="{88BD3951-DC58-49D2-A592-A03CECB54AE2}"/>
              </a:ext>
            </a:extLst>
          </p:cNvPr>
          <p:cNvSpPr txBox="1"/>
          <p:nvPr/>
        </p:nvSpPr>
        <p:spPr>
          <a:xfrm>
            <a:off x="4860000" y="5724056"/>
            <a:ext cx="972000" cy="318096"/>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lang="en-US" altLang="ja-JP" sz="1000" b="1">
                <a:solidFill>
                  <a:srgbClr val="FFFFFF"/>
                </a:solidFill>
                <a:latin typeface="Yu Gothic UI" panose="020B0500000000000000" pitchFamily="50" charset="-128"/>
                <a:ea typeface="Yu Gothic UI" panose="020B0500000000000000" pitchFamily="50" charset="-128"/>
              </a:rPr>
              <a:t>ICT</a:t>
            </a:r>
            <a:r>
              <a:rPr lang="ja-JP" altLang="en-US" sz="1000" b="1">
                <a:solidFill>
                  <a:srgbClr val="FFFFFF"/>
                </a:solidFill>
                <a:latin typeface="Yu Gothic UI" panose="020B0500000000000000" pitchFamily="50" charset="-128"/>
                <a:ea typeface="Yu Gothic UI" panose="020B0500000000000000" pitchFamily="50" charset="-128"/>
              </a:rPr>
              <a:t>ビジョンの</a:t>
            </a:r>
            <a:br>
              <a:rPr lang="en-US" altLang="ja-JP" sz="1000" b="1">
                <a:solidFill>
                  <a:srgbClr val="FFFFFF"/>
                </a:solidFill>
                <a:latin typeface="Yu Gothic UI" panose="020B0500000000000000" pitchFamily="50" charset="-128"/>
                <a:ea typeface="Yu Gothic UI" panose="020B0500000000000000" pitchFamily="50" charset="-128"/>
              </a:rPr>
            </a:br>
            <a:r>
              <a:rPr lang="ja-JP" altLang="en-US" sz="1000" b="1">
                <a:solidFill>
                  <a:srgbClr val="FFFFFF"/>
                </a:solidFill>
                <a:latin typeface="Yu Gothic UI" panose="020B0500000000000000" pitchFamily="50" charset="-128"/>
                <a:ea typeface="Yu Gothic UI" panose="020B0500000000000000" pitchFamily="50" charset="-128"/>
              </a:rPr>
              <a:t>継続的な見直し</a:t>
            </a:r>
          </a:p>
        </p:txBody>
      </p:sp>
      <p:sp>
        <p:nvSpPr>
          <p:cNvPr id="76" name="テキスト ボックス 75">
            <a:extLst>
              <a:ext uri="{FF2B5EF4-FFF2-40B4-BE49-F238E27FC236}">
                <a16:creationId xmlns:a16="http://schemas.microsoft.com/office/drawing/2014/main" id="{88BD3951-DC58-49D2-A592-A03CECB54AE2}"/>
              </a:ext>
            </a:extLst>
          </p:cNvPr>
          <p:cNvSpPr txBox="1"/>
          <p:nvPr/>
        </p:nvSpPr>
        <p:spPr>
          <a:xfrm>
            <a:off x="4860000" y="6102703"/>
            <a:ext cx="972000" cy="290093"/>
          </a:xfrm>
          <a:prstGeom prst="rect">
            <a:avLst/>
          </a:prstGeom>
          <a:solidFill>
            <a:srgbClr val="AF1932"/>
          </a:solidFill>
        </p:spPr>
        <p:txBody>
          <a:bodyPr wrap="square" lIns="0" tIns="0" rIns="0" bIns="0" rtlCol="0" anchor="ctr" anchorCtr="0">
            <a:noAutofit/>
          </a:bodyPr>
          <a:lstStyle/>
          <a:p>
            <a:pPr lvl="0" algn="ctr" defTabSz="228600">
              <a:spcAft>
                <a:spcPts val="1200"/>
              </a:spcAft>
              <a:defRPr/>
            </a:pPr>
            <a:r>
              <a:rPr lang="ja-JP" altLang="en-US" sz="1000" b="1">
                <a:solidFill>
                  <a:srgbClr val="FFFFFF"/>
                </a:solidFill>
                <a:latin typeface="Yu Gothic UI" panose="020B0500000000000000" pitchFamily="50" charset="-128"/>
                <a:ea typeface="Yu Gothic UI" panose="020B0500000000000000" pitchFamily="50" charset="-128"/>
              </a:rPr>
              <a:t>次期</a:t>
            </a:r>
            <a:r>
              <a:rPr lang="en-US" altLang="ja-JP" sz="1000" b="1">
                <a:solidFill>
                  <a:srgbClr val="FFFFFF"/>
                </a:solidFill>
                <a:latin typeface="Yu Gothic UI" panose="020B0500000000000000" pitchFamily="50" charset="-128"/>
                <a:ea typeface="Yu Gothic UI" panose="020B0500000000000000" pitchFamily="50" charset="-128"/>
              </a:rPr>
              <a:t>ICT</a:t>
            </a:r>
            <a:r>
              <a:rPr lang="ja-JP" altLang="en-US" sz="1000" b="1">
                <a:solidFill>
                  <a:srgbClr val="FFFFFF"/>
                </a:solidFill>
                <a:latin typeface="Yu Gothic UI" panose="020B0500000000000000" pitchFamily="50" charset="-128"/>
                <a:ea typeface="Yu Gothic UI" panose="020B0500000000000000" pitchFamily="50" charset="-128"/>
              </a:rPr>
              <a:t>ビジョン</a:t>
            </a:r>
            <a:br>
              <a:rPr lang="en-US" altLang="ja-JP" sz="1000" b="1">
                <a:solidFill>
                  <a:srgbClr val="FFFFFF"/>
                </a:solidFill>
                <a:latin typeface="Yu Gothic UI" panose="020B0500000000000000" pitchFamily="50" charset="-128"/>
                <a:ea typeface="Yu Gothic UI" panose="020B0500000000000000" pitchFamily="50" charset="-128"/>
              </a:rPr>
            </a:br>
            <a:r>
              <a:rPr lang="ja-JP" altLang="en-US" sz="1000" b="1">
                <a:solidFill>
                  <a:srgbClr val="FFFFFF"/>
                </a:solidFill>
                <a:latin typeface="Yu Gothic UI" panose="020B0500000000000000" pitchFamily="50" charset="-128"/>
                <a:ea typeface="Yu Gothic UI" panose="020B0500000000000000" pitchFamily="50" charset="-128"/>
              </a:rPr>
              <a:t>検討</a:t>
            </a:r>
            <a:endParaRPr kumimoji="1" lang="ja-JP" altLang="en-US" sz="1000" b="1">
              <a:solidFill>
                <a:srgbClr val="FFFFFF"/>
              </a:solidFill>
              <a:latin typeface="Yu Gothic UI" panose="020B0500000000000000" pitchFamily="50" charset="-128"/>
              <a:ea typeface="Yu Gothic UI" panose="020B0500000000000000" pitchFamily="50" charset="-128"/>
            </a:endParaRPr>
          </a:p>
        </p:txBody>
      </p:sp>
      <p:sp>
        <p:nvSpPr>
          <p:cNvPr id="78" name="ホームベース 30">
            <a:extLst>
              <a:ext uri="{FF2B5EF4-FFF2-40B4-BE49-F238E27FC236}">
                <a16:creationId xmlns:a16="http://schemas.microsoft.com/office/drawing/2014/main" id="{BFFF654D-7263-D81E-91C6-7565B6FB5745}"/>
              </a:ext>
            </a:extLst>
          </p:cNvPr>
          <p:cNvSpPr/>
          <p:nvPr/>
        </p:nvSpPr>
        <p:spPr>
          <a:xfrm>
            <a:off x="8156083" y="6085769"/>
            <a:ext cx="1009812" cy="290093"/>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40000"/>
              </a:lnSpc>
              <a:spcBef>
                <a:spcPct val="10000"/>
              </a:spcBef>
              <a:spcAft>
                <a:spcPct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検討</a:t>
            </a:r>
          </a:p>
        </p:txBody>
      </p:sp>
      <p:sp>
        <p:nvSpPr>
          <p:cNvPr id="79" name="ホームベース 30">
            <a:extLst>
              <a:ext uri="{FF2B5EF4-FFF2-40B4-BE49-F238E27FC236}">
                <a16:creationId xmlns:a16="http://schemas.microsoft.com/office/drawing/2014/main" id="{21F15286-3E05-49CD-9B3B-F64B4E1387A8}"/>
              </a:ext>
            </a:extLst>
          </p:cNvPr>
          <p:cNvSpPr/>
          <p:nvPr/>
        </p:nvSpPr>
        <p:spPr>
          <a:xfrm>
            <a:off x="6120000" y="5365739"/>
            <a:ext cx="3083778" cy="661822"/>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学校教育</a:t>
            </a:r>
            <a:r>
              <a:rPr kumimoji="1" lang="en-US" altLang="ja-JP" sz="1000">
                <a:solidFill>
                  <a:srgbClr val="000000"/>
                </a:solidFill>
                <a:latin typeface="Yu Gothic UI" panose="020B0500000000000000" pitchFamily="50" charset="-128"/>
                <a:ea typeface="Yu Gothic UI" panose="020B0500000000000000" pitchFamily="50" charset="-128"/>
              </a:rPr>
              <a:t>ICT</a:t>
            </a:r>
            <a:r>
              <a:rPr kumimoji="1" lang="ja-JP" altLang="en-US" sz="1000">
                <a:solidFill>
                  <a:srgbClr val="000000"/>
                </a:solidFill>
                <a:latin typeface="Yu Gothic UI" panose="020B0500000000000000" pitchFamily="50" charset="-128"/>
                <a:ea typeface="Yu Gothic UI" panose="020B0500000000000000" pitchFamily="50" charset="-128"/>
              </a:rPr>
              <a:t>ビジョンに基づき実施</a:t>
            </a:r>
            <a:endParaRPr kumimoji="1" lang="ja-JP" altLang="en-US" sz="1000">
              <a:solidFill>
                <a:srgbClr val="FF0000"/>
              </a:solidFill>
              <a:latin typeface="Yu Gothic UI" panose="020B0500000000000000" pitchFamily="50" charset="-128"/>
              <a:ea typeface="Yu Gothic UI" panose="020B0500000000000000" pitchFamily="50" charset="-128"/>
            </a:endParaRPr>
          </a:p>
        </p:txBody>
      </p:sp>
      <p:pic>
        <p:nvPicPr>
          <p:cNvPr id="57" name="図 5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8140" y="4453677"/>
            <a:ext cx="1762139" cy="1762139"/>
          </a:xfrm>
          <a:prstGeom prst="rect">
            <a:avLst/>
          </a:prstGeom>
        </p:spPr>
      </p:pic>
      <p:pic>
        <p:nvPicPr>
          <p:cNvPr id="58" name="図 5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0922" y="5181438"/>
            <a:ext cx="941502" cy="912081"/>
          </a:xfrm>
          <a:prstGeom prst="rect">
            <a:avLst/>
          </a:prstGeom>
        </p:spPr>
      </p:pic>
      <p:pic>
        <p:nvPicPr>
          <p:cNvPr id="59" name="図 5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2719" y="5228183"/>
            <a:ext cx="986294" cy="955472"/>
          </a:xfrm>
          <a:prstGeom prst="rect">
            <a:avLst/>
          </a:prstGeom>
        </p:spPr>
      </p:pic>
      <p:graphicFrame>
        <p:nvGraphicFramePr>
          <p:cNvPr id="4" name="表 3">
            <a:extLst>
              <a:ext uri="{FF2B5EF4-FFF2-40B4-BE49-F238E27FC236}">
                <a16:creationId xmlns:a16="http://schemas.microsoft.com/office/drawing/2014/main" id="{4F5674B9-E5B6-5EF4-DE07-AC39EBB14B72}"/>
              </a:ext>
            </a:extLst>
          </p:cNvPr>
          <p:cNvGraphicFramePr>
            <a:graphicFrameLocks noGrp="1"/>
          </p:cNvGraphicFramePr>
          <p:nvPr>
            <p:extLst>
              <p:ext uri="{D42A27DB-BD31-4B8C-83A1-F6EECF244321}">
                <p14:modId xmlns:p14="http://schemas.microsoft.com/office/powerpoint/2010/main" val="1451279656"/>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859524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45</a:t>
            </a:fld>
            <a:endParaRPr kumimoji="1" lang="en-GB"/>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917412" y="4748779"/>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教育ビッグデータの活用</a:t>
            </a:r>
          </a:p>
        </p:txBody>
      </p:sp>
      <p:sp>
        <p:nvSpPr>
          <p:cNvPr id="14" name="正方形/長方形 13">
            <a:extLst>
              <a:ext uri="{FF2B5EF4-FFF2-40B4-BE49-F238E27FC236}">
                <a16:creationId xmlns:a16="http://schemas.microsoft.com/office/drawing/2014/main" id="{D7BCB592-3DFA-4F13-AA57-9CD413D745CE}"/>
              </a:ext>
            </a:extLst>
          </p:cNvPr>
          <p:cNvSpPr/>
          <p:nvPr/>
        </p:nvSpPr>
        <p:spPr>
          <a:xfrm>
            <a:off x="7220091" y="4735116"/>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a:solidFill>
                  <a:srgbClr val="FFFFFF"/>
                </a:solidFill>
                <a:latin typeface="Yu Gothic UI" panose="020B0500000000000000" pitchFamily="50" charset="-128"/>
                <a:ea typeface="Yu Gothic UI" panose="020B0500000000000000" pitchFamily="50" charset="-128"/>
              </a:rPr>
              <a:t>2024</a:t>
            </a:r>
            <a:r>
              <a:rPr kumimoji="1" lang="ja-JP" altLang="en-US" sz="100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49344" y="4735116"/>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a:solidFill>
                  <a:srgbClr val="FFFFFF"/>
                </a:solidFill>
                <a:latin typeface="Yu Gothic UI" panose="020B0500000000000000" pitchFamily="50" charset="-128"/>
                <a:ea typeface="Yu Gothic UI" panose="020B0500000000000000" pitchFamily="50" charset="-128"/>
              </a:rPr>
              <a:t>2023</a:t>
            </a:r>
            <a:r>
              <a:rPr kumimoji="1" lang="ja-JP" altLang="en-US" sz="100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90838" y="4748779"/>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00" b="1" kern="0">
                <a:solidFill>
                  <a:srgbClr val="FFFFFF"/>
                </a:solidFill>
                <a:latin typeface="Yu Gothic UI" panose="020B0500000000000000" pitchFamily="50" charset="-128"/>
                <a:ea typeface="Yu Gothic UI" panose="020B0500000000000000" pitchFamily="50" charset="-128"/>
              </a:rPr>
              <a:t>2025</a:t>
            </a:r>
            <a:r>
              <a:rPr kumimoji="1" lang="ja-JP" altLang="en-US" sz="100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912252" y="5206901"/>
            <a:ext cx="972000" cy="500410"/>
          </a:xfrm>
          <a:prstGeom prst="rect">
            <a:avLst/>
          </a:prstGeom>
          <a:solidFill>
            <a:srgbClr val="AF1932"/>
          </a:solidFill>
        </p:spPr>
        <p:txBody>
          <a:bodyPr wrap="square" lIns="0" tIns="0" rIns="0" bIns="0" rtlCol="0" anchor="ctr" anchorCtr="0">
            <a:noAutofit/>
          </a:bodyPr>
          <a:lstStyle/>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データ等の根拠に</a:t>
            </a:r>
            <a:endParaRPr kumimoji="1" lang="en-US" altLang="ja-JP" sz="1000" b="1">
              <a:solidFill>
                <a:srgbClr val="FFFFFF"/>
              </a:solidFill>
              <a:latin typeface="Yu Gothic UI" panose="020B0500000000000000" pitchFamily="50" charset="-128"/>
              <a:ea typeface="Yu Gothic UI" panose="020B0500000000000000" pitchFamily="50" charset="-128"/>
            </a:endParaRPr>
          </a:p>
          <a:p>
            <a:pPr algn="ctr" defTabSz="228600">
              <a:defRPr/>
            </a:pPr>
            <a:r>
              <a:rPr kumimoji="1" lang="ja-JP" altLang="en-US" sz="1000" b="1">
                <a:solidFill>
                  <a:srgbClr val="FFFFFF"/>
                </a:solidFill>
                <a:latin typeface="Yu Gothic UI" panose="020B0500000000000000" pitchFamily="50" charset="-128"/>
                <a:ea typeface="Yu Gothic UI" panose="020B0500000000000000" pitchFamily="50" charset="-128"/>
              </a:rPr>
              <a:t>基づく施策の推進</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49344" y="5242631"/>
            <a:ext cx="3096000" cy="50041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kumimoji="1" lang="ja-JP" altLang="en-US" sz="1000">
                <a:solidFill>
                  <a:srgbClr val="000000"/>
                </a:solidFill>
                <a:latin typeface="Yu Gothic UI" panose="020B0500000000000000" pitchFamily="50" charset="-128"/>
                <a:ea typeface="Yu Gothic UI" panose="020B0500000000000000" pitchFamily="50" charset="-128"/>
              </a:rPr>
              <a:t>教育委員会事務局</a:t>
            </a:r>
            <a:br>
              <a:rPr kumimoji="1" lang="ja-JP" altLang="en-US" sz="1000">
                <a:solidFill>
                  <a:srgbClr val="000000"/>
                </a:solidFill>
                <a:latin typeface="Yu Gothic UI" panose="020B0500000000000000" pitchFamily="50" charset="-128"/>
                <a:ea typeface="Yu Gothic UI" panose="020B0500000000000000" pitchFamily="50" charset="-128"/>
              </a:rPr>
            </a:br>
            <a:r>
              <a:rPr kumimoji="1" lang="ja-JP" altLang="en-US" sz="1000">
                <a:solidFill>
                  <a:srgbClr val="000000"/>
                </a:solidFill>
                <a:latin typeface="Yu Gothic UI" panose="020B0500000000000000" pitchFamily="50" charset="-128"/>
                <a:ea typeface="Yu Gothic UI" panose="020B0500000000000000" pitchFamily="50" charset="-128"/>
              </a:rPr>
              <a:t>局内</a:t>
            </a:r>
            <a:r>
              <a:rPr kumimoji="1" lang="en-US" altLang="ja-JP" sz="1000">
                <a:solidFill>
                  <a:srgbClr val="000000"/>
                </a:solidFill>
                <a:latin typeface="Yu Gothic UI" panose="020B0500000000000000" pitchFamily="50" charset="-128"/>
                <a:ea typeface="Yu Gothic UI" panose="020B0500000000000000" pitchFamily="50" charset="-128"/>
              </a:rPr>
              <a:t>PT</a:t>
            </a:r>
            <a:r>
              <a:rPr kumimoji="1" lang="ja-JP" altLang="en-US" sz="1000">
                <a:solidFill>
                  <a:srgbClr val="000000"/>
                </a:solidFill>
                <a:latin typeface="Yu Gothic UI" panose="020B0500000000000000" pitchFamily="50" charset="-128"/>
                <a:ea typeface="Yu Gothic UI" panose="020B0500000000000000" pitchFamily="50" charset="-128"/>
              </a:rPr>
              <a:t>・</a:t>
            </a:r>
            <a:r>
              <a:rPr kumimoji="1" lang="en-US" altLang="ja-JP" sz="1000">
                <a:solidFill>
                  <a:srgbClr val="000000"/>
                </a:solidFill>
                <a:latin typeface="Yu Gothic UI" panose="020B0500000000000000" pitchFamily="50" charset="-128"/>
                <a:ea typeface="Yu Gothic UI" panose="020B0500000000000000" pitchFamily="50" charset="-128"/>
              </a:rPr>
              <a:t>WG</a:t>
            </a:r>
            <a:r>
              <a:rPr kumimoji="1" lang="ja-JP" altLang="en-US" sz="1000">
                <a:solidFill>
                  <a:srgbClr val="000000"/>
                </a:solidFill>
                <a:latin typeface="Yu Gothic UI" panose="020B0500000000000000" pitchFamily="50" charset="-128"/>
                <a:ea typeface="Yu Gothic UI" panose="020B0500000000000000" pitchFamily="50" charset="-128"/>
              </a:rPr>
              <a:t>で議論</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343140"/>
            <a:ext cx="3552120" cy="64586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ea typeface="Yu Gothic UI" panose="020B0500000000000000" pitchFamily="50" charset="-128"/>
              </a:rPr>
              <a:t>個々の学校が、学校課題に応じて、児童生徒の個別</a:t>
            </a:r>
            <a:br>
              <a:rPr lang="en-US" altLang="ja-JP" sz="1100" b="1">
                <a:ea typeface="Yu Gothic UI" panose="020B0500000000000000" pitchFamily="50" charset="-128"/>
              </a:rPr>
            </a:br>
            <a:r>
              <a:rPr lang="ja-JP" altLang="en-US" sz="1100" b="1">
                <a:ea typeface="Yu Gothic UI" panose="020B0500000000000000" pitchFamily="50" charset="-128"/>
              </a:rPr>
              <a:t>最適な学びを提供していること。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6" name="矢印: 五方向 10">
            <a:extLst>
              <a:ext uri="{FF2B5EF4-FFF2-40B4-BE49-F238E27FC236}">
                <a16:creationId xmlns:a16="http://schemas.microsoft.com/office/drawing/2014/main" id="{12137F42-C4D3-45CE-938C-F3EDE5D3A607}"/>
              </a:ext>
            </a:extLst>
          </p:cNvPr>
          <p:cNvSpPr/>
          <p:nvPr/>
        </p:nvSpPr>
        <p:spPr>
          <a:xfrm>
            <a:off x="7283705" y="3766452"/>
            <a:ext cx="326433" cy="506986"/>
          </a:xfrm>
          <a:prstGeom prst="homePlate">
            <a:avLst/>
          </a:prstGeom>
          <a:gradFill>
            <a:gsLst>
              <a:gs pos="38000">
                <a:srgbClr val="AF1932"/>
              </a:gs>
              <a:gs pos="0">
                <a:srgbClr val="AF1932"/>
              </a:gs>
              <a:gs pos="100000">
                <a:srgbClr val="AF1932"/>
              </a:gs>
            </a:gsLst>
            <a:lin ang="0" scaled="0"/>
          </a:gradFill>
          <a:ln w="9525" cap="flat" cmpd="sng" algn="ctr">
            <a:solidFill>
              <a:schemeClr val="bg1">
                <a:lumMod val="95000"/>
              </a:schemeClr>
            </a:solidFill>
            <a:prstDash val="solid"/>
          </a:ln>
          <a:effectLst/>
        </p:spPr>
        <p:txBody>
          <a:bodyPr lIns="36000" tIns="36000" rIns="36000" bIns="36000" rtlCol="0" anchor="ctr"/>
          <a:lstStyle/>
          <a:p>
            <a:pPr algn="ctr" fontAlgn="base">
              <a:spcBef>
                <a:spcPct val="0"/>
              </a:spcBef>
              <a:spcAft>
                <a:spcPct val="0"/>
              </a:spcAft>
              <a:defRPr/>
            </a:pPr>
            <a:endParaRPr kumimoji="1" lang="ja-JP" altLang="en-US" sz="1050" b="1" kern="0">
              <a:solidFill>
                <a:srgbClr val="FFFFFF"/>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648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28" name="テキスト ボックス 27">
            <a:extLst>
              <a:ext uri="{FF2B5EF4-FFF2-40B4-BE49-F238E27FC236}">
                <a16:creationId xmlns:a16="http://schemas.microsoft.com/office/drawing/2014/main" id="{E7758DF3-0948-4B8E-ADD1-3B36917527FF}"/>
              </a:ext>
            </a:extLst>
          </p:cNvPr>
          <p:cNvSpPr txBox="1"/>
          <p:nvPr/>
        </p:nvSpPr>
        <p:spPr>
          <a:xfrm>
            <a:off x="7566577" y="3598293"/>
            <a:ext cx="1130658" cy="182512"/>
          </a:xfrm>
          <a:prstGeom prst="rect">
            <a:avLst/>
          </a:prstGeom>
          <a:noFill/>
        </p:spPr>
        <p:txBody>
          <a:bodyPr wrap="square" lIns="0" tIns="0" rIns="0" bIns="0" rtlCol="0" anchor="ctr" anchorCtr="0">
            <a:noAutofit/>
          </a:bodyPr>
          <a:lstStyle/>
          <a:p>
            <a:pPr defTabSz="228600">
              <a:defRPr/>
            </a:pPr>
            <a:r>
              <a:rPr lang="ja-JP" altLang="en-US" sz="1050" b="1">
                <a:solidFill>
                  <a:srgbClr val="AF1932"/>
                </a:solidFill>
                <a:latin typeface="Yu Gothic UI" panose="020B0500000000000000" pitchFamily="50" charset="-128"/>
                <a:ea typeface="Yu Gothic UI" panose="020B0500000000000000" pitchFamily="50" charset="-128"/>
              </a:rPr>
              <a:t>（</a:t>
            </a:r>
            <a:r>
              <a:rPr lang="en-US" altLang="ja-JP" sz="1050" b="1">
                <a:solidFill>
                  <a:srgbClr val="AF1932"/>
                </a:solidFill>
                <a:latin typeface="Yu Gothic UI" panose="020B0500000000000000" pitchFamily="50" charset="-128"/>
                <a:ea typeface="Yu Gothic UI" panose="020B0500000000000000" pitchFamily="50" charset="-128"/>
              </a:rPr>
              <a:t>2025</a:t>
            </a:r>
            <a:r>
              <a:rPr lang="ja-JP" altLang="en-US" sz="1050" b="1">
                <a:solidFill>
                  <a:srgbClr val="AF1932"/>
                </a:solidFill>
                <a:latin typeface="Yu Gothic UI" panose="020B0500000000000000" pitchFamily="50" charset="-128"/>
                <a:ea typeface="Yu Gothic UI" panose="020B0500000000000000" pitchFamily="50" charset="-128"/>
              </a:rPr>
              <a:t>年度目標） </a:t>
            </a:r>
            <a:endParaRPr lang="en-US" altLang="ja-JP" sz="1050" b="1">
              <a:solidFill>
                <a:srgbClr val="AF1932"/>
              </a:solidFill>
              <a:latin typeface="Yu Gothic UI" panose="020B0500000000000000" pitchFamily="50" charset="-128"/>
              <a:ea typeface="Yu Gothic UI" panose="020B0500000000000000" pitchFamily="50" charset="-128"/>
            </a:endParaRPr>
          </a:p>
        </p:txBody>
      </p:sp>
      <p:sp>
        <p:nvSpPr>
          <p:cNvPr id="29" name="テキスト ボックス 28">
            <a:extLst>
              <a:ext uri="{FF2B5EF4-FFF2-40B4-BE49-F238E27FC236}">
                <a16:creationId xmlns:a16="http://schemas.microsoft.com/office/drawing/2014/main" id="{9E064B8A-A150-46F8-9ABB-D5CB140D28F4}"/>
              </a:ext>
            </a:extLst>
          </p:cNvPr>
          <p:cNvSpPr txBox="1"/>
          <p:nvPr/>
        </p:nvSpPr>
        <p:spPr>
          <a:xfrm>
            <a:off x="5884252" y="2672779"/>
            <a:ext cx="3676748" cy="720709"/>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kern="0">
                <a:effectLst/>
                <a:latin typeface="Yu Gothic UI" panose="020B0500000000000000" pitchFamily="50" charset="-128"/>
                <a:ea typeface="Yu Gothic UI" panose="020B0500000000000000" pitchFamily="50" charset="-128"/>
                <a:cs typeface="Times New Roman" panose="02020603050405020304" pitchFamily="18" charset="0"/>
              </a:rPr>
              <a:t>「</a:t>
            </a:r>
            <a:r>
              <a:rPr lang="ja-JP" altLang="ja-JP" sz="1100" b="1" kern="0">
                <a:effectLst/>
                <a:latin typeface="Yu Gothic UI" panose="020B0500000000000000" pitchFamily="50" charset="-128"/>
                <a:ea typeface="Yu Gothic UI" panose="020B0500000000000000" pitchFamily="50" charset="-128"/>
                <a:cs typeface="Times New Roman" panose="02020603050405020304" pitchFamily="18" charset="0"/>
              </a:rPr>
              <a:t>全国学力・学習状況調査</a:t>
            </a:r>
            <a:r>
              <a:rPr lang="ja-JP" altLang="en-US" sz="1100" b="1" kern="0">
                <a:effectLst/>
                <a:latin typeface="Yu Gothic UI" panose="020B0500000000000000" pitchFamily="50" charset="-128"/>
                <a:ea typeface="Yu Gothic UI" panose="020B0500000000000000" pitchFamily="50" charset="-128"/>
                <a:cs typeface="Times New Roman" panose="02020603050405020304" pitchFamily="18" charset="0"/>
              </a:rPr>
              <a:t>や大阪市独自調査等の調査結果データを</a:t>
            </a:r>
            <a:r>
              <a:rPr lang="ja-JP" altLang="ja-JP" sz="1100" b="1" kern="0">
                <a:effectLst/>
                <a:latin typeface="Yu Gothic UI" panose="020B0500000000000000" pitchFamily="50" charset="-128"/>
                <a:ea typeface="Yu Gothic UI" panose="020B0500000000000000" pitchFamily="50" charset="-128"/>
                <a:cs typeface="Times New Roman" panose="02020603050405020304" pitchFamily="18" charset="0"/>
              </a:rPr>
              <a:t>分析し、具体的な教育活動の改善や指導</a:t>
            </a:r>
            <a:br>
              <a:rPr lang="en-US" altLang="ja-JP" sz="1100" b="1" kern="0">
                <a:effectLst/>
                <a:latin typeface="Yu Gothic UI" panose="020B0500000000000000" pitchFamily="50" charset="-128"/>
                <a:ea typeface="Yu Gothic UI" panose="020B0500000000000000" pitchFamily="50" charset="-128"/>
                <a:cs typeface="Times New Roman" panose="02020603050405020304" pitchFamily="18" charset="0"/>
              </a:rPr>
            </a:br>
            <a:r>
              <a:rPr lang="ja-JP" altLang="ja-JP" sz="1100" b="1" kern="0">
                <a:effectLst/>
                <a:latin typeface="Yu Gothic UI" panose="020B0500000000000000" pitchFamily="50" charset="-128"/>
                <a:ea typeface="Yu Gothic UI" panose="020B0500000000000000" pitchFamily="50" charset="-128"/>
                <a:cs typeface="Times New Roman" panose="02020603050405020304" pitchFamily="18" charset="0"/>
              </a:rPr>
              <a:t>計画等への反映を行っていますか」に対して、最も肯定的な「よく行っている」と回答する小中学校の割合</a:t>
            </a:r>
            <a:endParaRPr lang="ja-JP" altLang="en-US" sz="800" b="1">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56769" y="2574838"/>
            <a:ext cx="972000" cy="168373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0" y="2015244"/>
            <a:ext cx="3558940" cy="519380"/>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ea typeface="Yu Gothic UI" panose="020B0500000000000000" pitchFamily="50" charset="-128"/>
              </a:rPr>
              <a:t>個々の学校が教育データを活用して、児童生徒の個別の状況を把握していくこと。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79999"/>
            <a:ext cx="972000" cy="540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930887"/>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小学校</a:t>
            </a:r>
            <a:r>
              <a:rPr lang="en-US" altLang="ja-JP" sz="1100" b="0" i="0">
                <a:effectLst/>
                <a:latin typeface="Source Sans Pro" panose="020B0503030403020204" pitchFamily="34" charset="0"/>
              </a:rPr>
              <a:t>3</a:t>
            </a:r>
            <a:r>
              <a:rPr lang="ja-JP" altLang="en-US" sz="1100" b="0" i="0">
                <a:effectLst/>
                <a:latin typeface="Source Sans Pro" panose="020B0503030403020204" pitchFamily="34" charset="0"/>
              </a:rPr>
              <a:t>年生から中学校</a:t>
            </a:r>
            <a:r>
              <a:rPr lang="en-US" altLang="ja-JP" sz="1100" b="0" i="0">
                <a:effectLst/>
                <a:latin typeface="Source Sans Pro" panose="020B0503030403020204" pitchFamily="34" charset="0"/>
              </a:rPr>
              <a:t>3</a:t>
            </a:r>
            <a:r>
              <a:rPr lang="ja-JP" altLang="en-US" sz="1100" b="0" i="0">
                <a:effectLst/>
                <a:latin typeface="Source Sans Pro" panose="020B0503030403020204" pitchFamily="34" charset="0"/>
              </a:rPr>
              <a:t>年生までの学力調査やテスト結果、個々の学習履歴や学習行動記録などの教育ビッグデータを集積する。</a:t>
            </a:r>
            <a:endParaRPr lang="en-US" altLang="ja-JP" sz="1100" b="0" i="0">
              <a:effectLst/>
              <a:latin typeface="Source Sans Pro" panose="020B0503030403020204" pitchFamily="34" charset="0"/>
            </a:endParaRPr>
          </a:p>
          <a:p>
            <a:pPr marL="171450" lvl="2" indent="-171450">
              <a:lnSpc>
                <a:spcPts val="1400"/>
              </a:lnSpc>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このデータを児童生徒ごと、学級ごと、学校ごとに可視化し、専門的な視点から分析。これにより、効果的な指導方法や学習行動に関する知見を得て、学習指導や学校支援に活用する。</a:t>
            </a:r>
            <a:endParaRPr lang="ja-JP" altLang="en-US" sz="1100">
              <a:ea typeface="Yu Gothic UI" panose="020B0500000000000000" pitchFamily="50" charset="-128"/>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1" name="テキスト ボックス 40">
            <a:extLst>
              <a:ext uri="{FF2B5EF4-FFF2-40B4-BE49-F238E27FC236}">
                <a16:creationId xmlns:a16="http://schemas.microsoft.com/office/drawing/2014/main" id="{E7758DF3-0948-4B8E-ADD1-3B36917527FF}"/>
              </a:ext>
            </a:extLst>
          </p:cNvPr>
          <p:cNvSpPr txBox="1"/>
          <p:nvPr/>
        </p:nvSpPr>
        <p:spPr>
          <a:xfrm>
            <a:off x="6110311" y="3811246"/>
            <a:ext cx="1087639" cy="166710"/>
          </a:xfrm>
          <a:prstGeom prst="rect">
            <a:avLst/>
          </a:prstGeom>
          <a:noFill/>
        </p:spPr>
        <p:txBody>
          <a:bodyPr wrap="square" lIns="0" tIns="0" rIns="0" bIns="0" rtlCol="0" anchor="ctr" anchorCtr="0">
            <a:noAutofit/>
          </a:bodyPr>
          <a:lstStyle/>
          <a:p>
            <a:pPr defTabSz="228600">
              <a:defRPr/>
            </a:pPr>
            <a:r>
              <a:rPr kumimoji="1" lang="ja-JP" altLang="en-US" sz="1400" b="1">
                <a:ln w="0"/>
                <a:solidFill>
                  <a:srgbClr val="AF1932"/>
                </a:solidFill>
                <a:latin typeface="Yu Gothic UI" panose="020B0500000000000000" pitchFamily="50" charset="-128"/>
                <a:ea typeface="Yu Gothic UI" panose="020B0500000000000000" pitchFamily="50" charset="-128"/>
              </a:rPr>
              <a:t>小学校</a:t>
            </a:r>
            <a:r>
              <a:rPr kumimoji="1" lang="en-US" altLang="ja-JP" sz="1400" b="1">
                <a:ln w="0"/>
                <a:solidFill>
                  <a:srgbClr val="AF1932"/>
                </a:solidFill>
                <a:latin typeface="Yu Gothic UI" panose="020B0500000000000000" pitchFamily="50" charset="-128"/>
                <a:ea typeface="Yu Gothic UI" panose="020B0500000000000000" pitchFamily="50" charset="-128"/>
              </a:rPr>
              <a:t>26.5</a:t>
            </a:r>
            <a:r>
              <a:rPr kumimoji="1" lang="ja-JP" altLang="en-US" sz="1400" b="1">
                <a:ln w="0"/>
                <a:solidFill>
                  <a:srgbClr val="AF1932"/>
                </a:solidFill>
                <a:latin typeface="Yu Gothic UI" panose="020B0500000000000000" pitchFamily="50" charset="-128"/>
                <a:ea typeface="Yu Gothic UI" panose="020B0500000000000000" pitchFamily="50" charset="-128"/>
              </a:rPr>
              <a:t>％</a:t>
            </a:r>
          </a:p>
        </p:txBody>
      </p:sp>
      <p:sp>
        <p:nvSpPr>
          <p:cNvPr id="43" name="テキスト ボックス 42">
            <a:extLst>
              <a:ext uri="{FF2B5EF4-FFF2-40B4-BE49-F238E27FC236}">
                <a16:creationId xmlns:a16="http://schemas.microsoft.com/office/drawing/2014/main" id="{E7758DF3-0948-4B8E-ADD1-3B36917527FF}"/>
              </a:ext>
            </a:extLst>
          </p:cNvPr>
          <p:cNvSpPr txBox="1"/>
          <p:nvPr/>
        </p:nvSpPr>
        <p:spPr>
          <a:xfrm>
            <a:off x="6074906" y="3589832"/>
            <a:ext cx="1067855" cy="182512"/>
          </a:xfrm>
          <a:prstGeom prst="rect">
            <a:avLst/>
          </a:prstGeom>
          <a:noFill/>
        </p:spPr>
        <p:txBody>
          <a:bodyPr wrap="square" lIns="0" tIns="0" rIns="0" bIns="0" rtlCol="0" anchor="ctr" anchorCtr="0">
            <a:noAutofit/>
          </a:bodyPr>
          <a:lstStyle/>
          <a:p>
            <a:pPr defTabSz="228600">
              <a:defRPr/>
            </a:pPr>
            <a:r>
              <a:rPr lang="ja-JP" altLang="en-US" sz="1050" b="1">
                <a:solidFill>
                  <a:srgbClr val="AF1932"/>
                </a:solidFill>
                <a:latin typeface="Yu Gothic UI" panose="020B0500000000000000" pitchFamily="50" charset="-128"/>
                <a:ea typeface="Yu Gothic UI" panose="020B0500000000000000" pitchFamily="50" charset="-128"/>
              </a:rPr>
              <a:t>（現在） </a:t>
            </a:r>
            <a:endParaRPr lang="en-US" altLang="ja-JP" sz="1050" b="1">
              <a:solidFill>
                <a:srgbClr val="AF1932"/>
              </a:solidFill>
              <a:latin typeface="Yu Gothic UI" panose="020B0500000000000000" pitchFamily="50" charset="-128"/>
              <a:ea typeface="Yu Gothic UI" panose="020B0500000000000000" pitchFamily="50" charset="-128"/>
            </a:endParaRPr>
          </a:p>
        </p:txBody>
      </p:sp>
      <p:sp>
        <p:nvSpPr>
          <p:cNvPr id="55"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44" name="ドーナツ 43"/>
          <p:cNvSpPr/>
          <p:nvPr/>
        </p:nvSpPr>
        <p:spPr>
          <a:xfrm>
            <a:off x="1459857" y="4258573"/>
            <a:ext cx="2238174" cy="2102180"/>
          </a:xfrm>
          <a:prstGeom prst="donut">
            <a:avLst>
              <a:gd name="adj" fmla="val 10672"/>
            </a:avLst>
          </a:prstGeom>
          <a:solidFill>
            <a:srgbClr val="F7C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662">
              <a:solidFill>
                <a:schemeClr val="tx1"/>
              </a:solidFill>
            </a:endParaRPr>
          </a:p>
        </p:txBody>
      </p:sp>
      <p:pic>
        <p:nvPicPr>
          <p:cNvPr id="45" name="図 4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74098" y="4671293"/>
            <a:ext cx="1420711" cy="1378090"/>
          </a:xfrm>
          <a:prstGeom prst="rect">
            <a:avLst/>
          </a:prstGeom>
        </p:spPr>
      </p:pic>
      <p:pic>
        <p:nvPicPr>
          <p:cNvPr id="47" name="図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9238" y="4258573"/>
            <a:ext cx="869158" cy="1061567"/>
          </a:xfrm>
          <a:prstGeom prst="rect">
            <a:avLst/>
          </a:prstGeom>
        </p:spPr>
      </p:pic>
      <p:pic>
        <p:nvPicPr>
          <p:cNvPr id="48" name="図 4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5632" y="4812424"/>
            <a:ext cx="986370" cy="1095828"/>
          </a:xfrm>
          <a:prstGeom prst="rect">
            <a:avLst/>
          </a:prstGeom>
        </p:spPr>
      </p:pic>
      <p:pic>
        <p:nvPicPr>
          <p:cNvPr id="49" name="図 4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54175" y="5170264"/>
            <a:ext cx="1239515" cy="1079928"/>
          </a:xfrm>
          <a:prstGeom prst="rect">
            <a:avLst/>
          </a:prstGeom>
        </p:spPr>
      </p:pic>
      <p:pic>
        <p:nvPicPr>
          <p:cNvPr id="50" name="図 4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3048" y="4276694"/>
            <a:ext cx="875449" cy="875449"/>
          </a:xfrm>
          <a:prstGeom prst="rect">
            <a:avLst/>
          </a:prstGeom>
        </p:spPr>
      </p:pic>
      <p:sp>
        <p:nvSpPr>
          <p:cNvPr id="2" name="テキスト ボックス 1">
            <a:extLst>
              <a:ext uri="{FF2B5EF4-FFF2-40B4-BE49-F238E27FC236}">
                <a16:creationId xmlns:a16="http://schemas.microsoft.com/office/drawing/2014/main" id="{CA54E7F8-57BC-C3C9-55AA-93DC2B3B62F7}"/>
              </a:ext>
            </a:extLst>
          </p:cNvPr>
          <p:cNvSpPr txBox="1"/>
          <p:nvPr/>
        </p:nvSpPr>
        <p:spPr>
          <a:xfrm>
            <a:off x="6109586" y="4045131"/>
            <a:ext cx="1087639" cy="166710"/>
          </a:xfrm>
          <a:prstGeom prst="rect">
            <a:avLst/>
          </a:prstGeom>
          <a:noFill/>
        </p:spPr>
        <p:txBody>
          <a:bodyPr wrap="square" lIns="0" tIns="0" rIns="0" bIns="0" rtlCol="0" anchor="ctr" anchorCtr="0">
            <a:noAutofit/>
          </a:bodyPr>
          <a:lstStyle/>
          <a:p>
            <a:pPr defTabSz="228600">
              <a:defRPr/>
            </a:pPr>
            <a:r>
              <a:rPr kumimoji="1" lang="ja-JP" altLang="en-US" sz="1400" b="1">
                <a:ln w="0"/>
                <a:solidFill>
                  <a:srgbClr val="AF1932"/>
                </a:solidFill>
                <a:latin typeface="Yu Gothic UI" panose="020B0500000000000000" pitchFamily="50" charset="-128"/>
                <a:ea typeface="Yu Gothic UI" panose="020B0500000000000000" pitchFamily="50" charset="-128"/>
              </a:rPr>
              <a:t>中学校</a:t>
            </a:r>
            <a:r>
              <a:rPr kumimoji="1" lang="en-US" altLang="ja-JP" sz="1400" b="1">
                <a:ln w="0"/>
                <a:solidFill>
                  <a:srgbClr val="AF1932"/>
                </a:solidFill>
                <a:latin typeface="Yu Gothic UI" panose="020B0500000000000000" pitchFamily="50" charset="-128"/>
                <a:ea typeface="Yu Gothic UI" panose="020B0500000000000000" pitchFamily="50" charset="-128"/>
              </a:rPr>
              <a:t>26.7</a:t>
            </a:r>
            <a:r>
              <a:rPr kumimoji="1" lang="ja-JP" altLang="en-US" sz="1400" b="1">
                <a:ln w="0"/>
                <a:solidFill>
                  <a:srgbClr val="AF1932"/>
                </a:solidFill>
                <a:latin typeface="Yu Gothic UI" panose="020B0500000000000000" pitchFamily="50" charset="-128"/>
                <a:ea typeface="Yu Gothic UI" panose="020B0500000000000000" pitchFamily="50" charset="-128"/>
              </a:rPr>
              <a:t>％</a:t>
            </a:r>
          </a:p>
        </p:txBody>
      </p:sp>
      <p:sp>
        <p:nvSpPr>
          <p:cNvPr id="4" name="テキスト ボックス 3">
            <a:extLst>
              <a:ext uri="{FF2B5EF4-FFF2-40B4-BE49-F238E27FC236}">
                <a16:creationId xmlns:a16="http://schemas.microsoft.com/office/drawing/2014/main" id="{8252D167-C830-BE7A-D7AC-9BC4AD4AF54B}"/>
              </a:ext>
            </a:extLst>
          </p:cNvPr>
          <p:cNvSpPr txBox="1"/>
          <p:nvPr/>
        </p:nvSpPr>
        <p:spPr>
          <a:xfrm>
            <a:off x="7705243" y="3825339"/>
            <a:ext cx="933764" cy="191413"/>
          </a:xfrm>
          <a:prstGeom prst="rect">
            <a:avLst/>
          </a:prstGeom>
          <a:noFill/>
        </p:spPr>
        <p:txBody>
          <a:bodyPr wrap="square" lIns="0" tIns="0" rIns="0" bIns="0" rtlCol="0" anchor="ctr" anchorCtr="0">
            <a:noAutofit/>
          </a:bodyPr>
          <a:lstStyle/>
          <a:p>
            <a:pPr defTabSz="228600">
              <a:defRPr/>
            </a:pPr>
            <a:r>
              <a:rPr kumimoji="1" lang="ja-JP" altLang="en-US" sz="1400" b="1">
                <a:ln w="0"/>
                <a:solidFill>
                  <a:srgbClr val="AF1932"/>
                </a:solidFill>
                <a:latin typeface="Yu Gothic UI" panose="020B0500000000000000" pitchFamily="50" charset="-128"/>
                <a:ea typeface="Yu Gothic UI" panose="020B0500000000000000" pitchFamily="50" charset="-128"/>
              </a:rPr>
              <a:t>小学校</a:t>
            </a:r>
            <a:r>
              <a:rPr kumimoji="1" lang="en-US" altLang="ja-JP" sz="1400" b="1">
                <a:ln w="0"/>
                <a:solidFill>
                  <a:srgbClr val="AF1932"/>
                </a:solidFill>
                <a:latin typeface="Yu Gothic UI" panose="020B0500000000000000" pitchFamily="50" charset="-128"/>
                <a:ea typeface="Yu Gothic UI" panose="020B0500000000000000" pitchFamily="50" charset="-128"/>
              </a:rPr>
              <a:t>50</a:t>
            </a:r>
            <a:r>
              <a:rPr kumimoji="1" lang="ja-JP" altLang="en-US" sz="1400" b="1">
                <a:ln w="0"/>
                <a:solidFill>
                  <a:srgbClr val="AF1932"/>
                </a:solidFill>
                <a:latin typeface="Yu Gothic UI" panose="020B0500000000000000" pitchFamily="50" charset="-128"/>
                <a:ea typeface="Yu Gothic UI" panose="020B0500000000000000" pitchFamily="50" charset="-128"/>
              </a:rPr>
              <a:t>％</a:t>
            </a:r>
          </a:p>
        </p:txBody>
      </p:sp>
      <p:sp>
        <p:nvSpPr>
          <p:cNvPr id="5" name="テキスト ボックス 4">
            <a:extLst>
              <a:ext uri="{FF2B5EF4-FFF2-40B4-BE49-F238E27FC236}">
                <a16:creationId xmlns:a16="http://schemas.microsoft.com/office/drawing/2014/main" id="{9A55CB1F-716A-173E-A4A4-B7200BB125D2}"/>
              </a:ext>
            </a:extLst>
          </p:cNvPr>
          <p:cNvSpPr txBox="1"/>
          <p:nvPr/>
        </p:nvSpPr>
        <p:spPr>
          <a:xfrm>
            <a:off x="7714301" y="4041971"/>
            <a:ext cx="982934" cy="191413"/>
          </a:xfrm>
          <a:prstGeom prst="rect">
            <a:avLst/>
          </a:prstGeom>
          <a:noFill/>
        </p:spPr>
        <p:txBody>
          <a:bodyPr wrap="square" lIns="0" tIns="0" rIns="0" bIns="0" rtlCol="0" anchor="ctr" anchorCtr="0">
            <a:noAutofit/>
          </a:bodyPr>
          <a:lstStyle/>
          <a:p>
            <a:pPr defTabSz="228600">
              <a:defRPr/>
            </a:pPr>
            <a:r>
              <a:rPr kumimoji="1" lang="ja-JP" altLang="en-US" sz="1400" b="1">
                <a:ln w="0"/>
                <a:solidFill>
                  <a:srgbClr val="AF1932"/>
                </a:solidFill>
                <a:latin typeface="Yu Gothic UI" panose="020B0500000000000000" pitchFamily="50" charset="-128"/>
                <a:ea typeface="Yu Gothic UI" panose="020B0500000000000000" pitchFamily="50" charset="-128"/>
              </a:rPr>
              <a:t>中学校</a:t>
            </a:r>
            <a:r>
              <a:rPr kumimoji="1" lang="en-US" altLang="ja-JP" sz="1400" b="1">
                <a:ln w="0"/>
                <a:solidFill>
                  <a:srgbClr val="AF1932"/>
                </a:solidFill>
                <a:latin typeface="Yu Gothic UI" panose="020B0500000000000000" pitchFamily="50" charset="-128"/>
                <a:ea typeface="Yu Gothic UI" panose="020B0500000000000000" pitchFamily="50" charset="-128"/>
              </a:rPr>
              <a:t>50</a:t>
            </a:r>
            <a:r>
              <a:rPr kumimoji="1" lang="ja-JP" altLang="en-US" sz="1400" b="1">
                <a:ln w="0"/>
                <a:solidFill>
                  <a:srgbClr val="AF1932"/>
                </a:solidFill>
                <a:latin typeface="Yu Gothic UI" panose="020B0500000000000000" pitchFamily="50" charset="-128"/>
                <a:ea typeface="Yu Gothic UI" panose="020B0500000000000000" pitchFamily="50" charset="-128"/>
              </a:rPr>
              <a:t>％</a:t>
            </a:r>
          </a:p>
        </p:txBody>
      </p:sp>
      <p:grpSp>
        <p:nvGrpSpPr>
          <p:cNvPr id="13" name="グループ化 12">
            <a:extLst>
              <a:ext uri="{FF2B5EF4-FFF2-40B4-BE49-F238E27FC236}">
                <a16:creationId xmlns:a16="http://schemas.microsoft.com/office/drawing/2014/main" id="{63C9C88F-40C7-3BB4-203E-A5847E9CC389}"/>
              </a:ext>
            </a:extLst>
          </p:cNvPr>
          <p:cNvGrpSpPr/>
          <p:nvPr/>
        </p:nvGrpSpPr>
        <p:grpSpPr>
          <a:xfrm>
            <a:off x="445009" y="2576856"/>
            <a:ext cx="2831029" cy="243520"/>
            <a:chOff x="528309" y="3016181"/>
            <a:chExt cx="2831029" cy="243520"/>
          </a:xfrm>
        </p:grpSpPr>
        <p:sp>
          <p:nvSpPr>
            <p:cNvPr id="18" name="正方形/長方形 17">
              <a:extLst>
                <a:ext uri="{FF2B5EF4-FFF2-40B4-BE49-F238E27FC236}">
                  <a16:creationId xmlns:a16="http://schemas.microsoft.com/office/drawing/2014/main" id="{00BE1CCD-A94D-8C49-B691-394B1A05978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kern="0">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B05908DD-690B-5D4F-8C3A-C4A660740E54}"/>
                </a:ext>
              </a:extLst>
            </p:cNvPr>
            <p:cNvSpPr txBox="1"/>
            <p:nvPr/>
          </p:nvSpPr>
          <p:spPr>
            <a:xfrm>
              <a:off x="672705" y="3045608"/>
              <a:ext cx="2686633"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en-US" altLang="ja-JP" sz="1200" b="1" kern="0">
                  <a:solidFill>
                    <a:srgbClr val="000000"/>
                  </a:solidFill>
                  <a:latin typeface="Yu Gothic UI" panose="020B0500000000000000" pitchFamily="50" charset="-128"/>
                  <a:ea typeface="Yu Gothic UI" panose="020B0500000000000000" pitchFamily="50" charset="-128"/>
                </a:rPr>
                <a:t>2030</a:t>
              </a:r>
              <a:r>
                <a:rPr kumimoji="1" lang="ja-JP" altLang="en-US" sz="1200" b="1" kern="0">
                  <a:solidFill>
                    <a:srgbClr val="000000"/>
                  </a:solidFill>
                  <a:latin typeface="Yu Gothic UI" panose="020B0500000000000000" pitchFamily="50" charset="-128"/>
                  <a:ea typeface="Yu Gothic UI" panose="020B0500000000000000" pitchFamily="50" charset="-128"/>
                </a:rPr>
                <a:t>年以降の社会を見据えためざすべき姿</a:t>
              </a:r>
            </a:p>
          </p:txBody>
        </p:sp>
      </p:grpSp>
      <p:sp>
        <p:nvSpPr>
          <p:cNvPr id="46" name="正方形/長方形 45">
            <a:extLst>
              <a:ext uri="{FF2B5EF4-FFF2-40B4-BE49-F238E27FC236}">
                <a16:creationId xmlns:a16="http://schemas.microsoft.com/office/drawing/2014/main" id="{9C9922A6-0BD4-7E83-B0FE-9B4C842F93A7}"/>
              </a:ext>
            </a:extLst>
          </p:cNvPr>
          <p:cNvSpPr/>
          <p:nvPr/>
        </p:nvSpPr>
        <p:spPr>
          <a:xfrm>
            <a:off x="446400" y="2855522"/>
            <a:ext cx="4212000" cy="1182104"/>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児童生徒一人一人のアンケート結果や学習履歴、健康情報等のデータ及びこれまでの「全国学力・学習状況調査」や「全国体力・運動能力、運動習慣等調査」、「大阪市小学校学力経年調査」等の全市共通の調査結果データを客観的・経年的に蓄積し、そのビッグデータを複合的・多面的に分析・検証しながら、学校の課題に応じた支援、児童生徒の個別最適な学びの推進に向けた支援を行う。</a:t>
            </a:r>
          </a:p>
        </p:txBody>
      </p:sp>
      <p:graphicFrame>
        <p:nvGraphicFramePr>
          <p:cNvPr id="6" name="表 5">
            <a:extLst>
              <a:ext uri="{FF2B5EF4-FFF2-40B4-BE49-F238E27FC236}">
                <a16:creationId xmlns:a16="http://schemas.microsoft.com/office/drawing/2014/main" id="{A7CDCB7D-9384-A4C4-FADB-61E8AEB35D9F}"/>
              </a:ext>
            </a:extLst>
          </p:cNvPr>
          <p:cNvGraphicFramePr>
            <a:graphicFrameLocks noGrp="1"/>
          </p:cNvGraphicFramePr>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1307749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46</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（参考）学校教育</a:t>
            </a:r>
            <a:r>
              <a:rPr lang="en-US" altLang="ja-JP" sz="2000" b="1">
                <a:solidFill>
                  <a:srgbClr val="AF1932"/>
                </a:solidFill>
                <a:latin typeface="+mn-ea"/>
              </a:rPr>
              <a:t>ICT</a:t>
            </a:r>
            <a:r>
              <a:rPr lang="ja-JP" altLang="en-US" sz="2000" b="1">
                <a:solidFill>
                  <a:srgbClr val="AF1932"/>
                </a:solidFill>
                <a:ea typeface="Yu Gothic UI" panose="020B0500000000000000" pitchFamily="50" charset="-128"/>
              </a:rPr>
              <a:t>ビジョン概要</a:t>
            </a: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459" y="812665"/>
            <a:ext cx="9373082" cy="5232669"/>
          </a:xfrm>
          <a:prstGeom prst="rect">
            <a:avLst/>
          </a:prstGeom>
        </p:spPr>
      </p:pic>
    </p:spTree>
    <p:extLst>
      <p:ext uri="{BB962C8B-B14F-4D97-AF65-F5344CB8AC3E}">
        <p14:creationId xmlns:p14="http://schemas.microsoft.com/office/powerpoint/2010/main" val="3490220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1950" b="1">
                <a:solidFill>
                  <a:srgbClr val="AF1932"/>
                </a:solidFill>
                <a:ea typeface="Yu Gothic UI" panose="020B0500000000000000" pitchFamily="50" charset="-128"/>
              </a:rPr>
              <a:t>デジタルを活用した開かれた議会の推進</a:t>
            </a:r>
            <a:r>
              <a:rPr lang="ja-JP" altLang="en-US" sz="2000" b="1">
                <a:solidFill>
                  <a:srgbClr val="AF1932"/>
                </a:solidFill>
                <a:ea typeface="Yu Gothic UI" panose="020B0500000000000000" pitchFamily="50" charset="-128"/>
              </a:rPr>
              <a:t>​</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47</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09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051763"/>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既存システムの</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再構築</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546110"/>
            <a:ext cx="972000" cy="816324"/>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会議運営支援</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システムの構築</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議場、各委員会室の環境整備</a:t>
            </a:r>
            <a:endParaRPr kumimoji="1" lang="en-US" altLang="ja-JP" sz="1000" b="1">
              <a:solidFill>
                <a:srgbClr val="FFFFFF"/>
              </a:solidFill>
              <a:latin typeface="Yu Gothic UI" panose="020B0500000000000000" pitchFamily="50" charset="-128"/>
              <a:ea typeface="Yu Gothic UI" panose="020B0500000000000000" pitchFamily="50" charset="-128"/>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5939024" y="5051823"/>
            <a:ext cx="1213695"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議員在席表示システム等の再構築</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6119999" y="5559712"/>
            <a:ext cx="3096125" cy="35795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140000"/>
              </a:lnSpc>
              <a:spcBef>
                <a:spcPct val="10000"/>
              </a:spcBef>
              <a:spcAft>
                <a:spcPct val="0"/>
              </a:spcAft>
              <a:defRPr/>
            </a:pPr>
            <a:r>
              <a:rPr lang="ja-JP" altLang="en-US" sz="900" b="0" i="0">
                <a:solidFill>
                  <a:srgbClr val="000000"/>
                </a:solidFill>
                <a:effectLst/>
                <a:latin typeface="Yu Gothic UI" panose="020B0500000000000000" pitchFamily="50" charset="-128"/>
                <a:ea typeface="Yu Gothic UI" panose="020B0500000000000000" pitchFamily="50" charset="-128"/>
              </a:rPr>
              <a:t>会議運営支援システムの構築</a:t>
            </a:r>
            <a:endParaRPr kumimoji="1" lang="ja-JP" altLang="en-US" sz="900">
              <a:solidFill>
                <a:srgbClr val="000000"/>
              </a:solidFill>
              <a:latin typeface="Yu Gothic UI" panose="020B0500000000000000" pitchFamily="50" charset="-128"/>
              <a:ea typeface="Yu Gothic UI" panose="020B0500000000000000" pitchFamily="50" charset="-128"/>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39" y="1283643"/>
            <a:ext cx="361661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市民が議会に関する知りたい情報にアクセスしやすくし、市会に関心を持つことができるような環境を整備することで、より多くの市民の声をキャッチできるようになること。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559787"/>
            <a:ext cx="972000" cy="1639066"/>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14817"/>
            <a:ext cx="354674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議会の傍聴・視聴がしやすい環境が整っていること。</a:t>
            </a:r>
            <a:endParaRPr lang="en-US" altLang="ja-JP" sz="1100" b="1">
              <a:solidFill>
                <a:srgbClr val="000000"/>
              </a:solidFill>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議会関連業務が最適化され、開かれた議会への施策が推進できること。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6"/>
            <a:ext cx="972000" cy="564425"/>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09" y="1270800"/>
            <a:ext cx="4212000" cy="2194054"/>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latin typeface="Yu Gothic UI" panose="020B0500000000000000" pitchFamily="50" charset="-128"/>
                <a:ea typeface="Yu Gothic UI" panose="020B0500000000000000" pitchFamily="50" charset="-128"/>
              </a:rPr>
              <a:t>市会では、情報公開・発信やペーパーレス化など、開かれた議会への取組を行ってきた。地方自治法改正により地方議会の手続きが一括してオンライン化が可能となるなど、さらなる開かれた議会と事務の最適化が求められている。</a:t>
            </a:r>
            <a:endParaRPr lang="en-US" altLang="ja-JP" sz="1100">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会議運営支援システムの構築</a:t>
            </a:r>
            <a:r>
              <a:rPr lang="ja-JP" altLang="en-US" sz="1100">
                <a:latin typeface="Source Sans Pro" panose="020B0503030403020204" pitchFamily="34" charset="0"/>
              </a:rPr>
              <a:t>により</a:t>
            </a:r>
            <a:r>
              <a:rPr lang="ja-JP" altLang="en-US" sz="1100" b="0" i="0">
                <a:effectLst/>
                <a:latin typeface="Source Sans Pro" panose="020B0503030403020204" pitchFamily="34" charset="0"/>
              </a:rPr>
              <a:t>、簡単かつ迅速に議会の議論や議員の意見・発言を知ることができるよう情報発信を強化するなど、市民が議会に関する情報にアクセスしやすい環境を整備することで、 より多くの市民の声をキャッチしやすくなる。</a:t>
            </a:r>
            <a:endParaRPr lang="en-US" altLang="ja-JP" sz="1100" b="0" i="0">
              <a:effectLst/>
              <a:latin typeface="Source Sans Pro" panose="020B0503030403020204" pitchFamily="34" charset="0"/>
            </a:endParaRPr>
          </a:p>
          <a:p>
            <a:pPr marL="171450" lvl="2" indent="-171450">
              <a:spcAft>
                <a:spcPts val="600"/>
              </a:spcAft>
              <a:buFont typeface="Arial" panose="020B0604020202020204" pitchFamily="34" charset="0"/>
              <a:buChar char="•"/>
              <a:tabLst>
                <a:tab pos="361950" algn="l"/>
              </a:tabLst>
              <a:defRPr/>
            </a:pPr>
            <a:r>
              <a:rPr lang="ja-JP" altLang="en-US" sz="1100" b="0" i="0">
                <a:effectLst/>
                <a:latin typeface="Source Sans Pro" panose="020B0503030403020204" pitchFamily="34" charset="0"/>
              </a:rPr>
              <a:t>議員在席表示システムや会議開催表示システムの再構築、会議運営支援システムの構築、電子署名・電子決裁の導入などにより、議会関連業務全体の最適化を図る。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9" name="ホームベース 30">
            <a:extLst>
              <a:ext uri="{FF2B5EF4-FFF2-40B4-BE49-F238E27FC236}">
                <a16:creationId xmlns:a16="http://schemas.microsoft.com/office/drawing/2014/main" id="{C671AEB1-F02C-1B52-75DF-A6D6B6844A8B}"/>
              </a:ext>
            </a:extLst>
          </p:cNvPr>
          <p:cNvSpPr/>
          <p:nvPr/>
        </p:nvSpPr>
        <p:spPr>
          <a:xfrm>
            <a:off x="6120000" y="5976286"/>
            <a:ext cx="1008125" cy="35795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環境整備設計</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7164000" y="5976118"/>
            <a:ext cx="2052125" cy="358121"/>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環境整備</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26" name="テキスト ボックス 25">
            <a:extLst>
              <a:ext uri="{FF2B5EF4-FFF2-40B4-BE49-F238E27FC236}">
                <a16:creationId xmlns:a16="http://schemas.microsoft.com/office/drawing/2014/main" id="{757D6296-6F73-3EBA-E2FE-E2814944C7B9}"/>
              </a:ext>
            </a:extLst>
          </p:cNvPr>
          <p:cNvSpPr txBox="1"/>
          <p:nvPr/>
        </p:nvSpPr>
        <p:spPr>
          <a:xfrm>
            <a:off x="485202" y="4783426"/>
            <a:ext cx="1274385" cy="415498"/>
          </a:xfrm>
          <a:prstGeom prst="rect">
            <a:avLst/>
          </a:prstGeom>
          <a:noFill/>
        </p:spPr>
        <p:txBody>
          <a:bodyPr wrap="square" rtlCol="0">
            <a:spAutoFit/>
          </a:bodyPr>
          <a:lstStyle/>
          <a:p>
            <a:r>
              <a:rPr kumimoji="1" lang="ja-JP" altLang="en-US" sz="1050"/>
              <a:t>モニター等も活用した</a:t>
            </a:r>
            <a:endParaRPr kumimoji="1" lang="en-US" altLang="ja-JP" sz="1050"/>
          </a:p>
          <a:p>
            <a:r>
              <a:rPr kumimoji="1" lang="ja-JP" altLang="en-US" sz="1050"/>
              <a:t>わかりやすい議会</a:t>
            </a:r>
          </a:p>
        </p:txBody>
      </p:sp>
      <p:sp>
        <p:nvSpPr>
          <p:cNvPr id="28" name="テキスト ボックス 27">
            <a:extLst>
              <a:ext uri="{FF2B5EF4-FFF2-40B4-BE49-F238E27FC236}">
                <a16:creationId xmlns:a16="http://schemas.microsoft.com/office/drawing/2014/main" id="{F91CDF2C-7AE5-2785-3B1C-B2760E591BB4}"/>
              </a:ext>
            </a:extLst>
          </p:cNvPr>
          <p:cNvSpPr txBox="1"/>
          <p:nvPr/>
        </p:nvSpPr>
        <p:spPr>
          <a:xfrm>
            <a:off x="1363657" y="6273059"/>
            <a:ext cx="2196630" cy="415498"/>
          </a:xfrm>
          <a:prstGeom prst="rect">
            <a:avLst/>
          </a:prstGeom>
          <a:noFill/>
        </p:spPr>
        <p:txBody>
          <a:bodyPr wrap="square" rtlCol="0">
            <a:spAutoFit/>
          </a:bodyPr>
          <a:lstStyle/>
          <a:p>
            <a:r>
              <a:rPr lang="ja-JP" altLang="en-US" sz="1050">
                <a:solidFill>
                  <a:srgbClr val="000000"/>
                </a:solidFill>
                <a:latin typeface="Yu Gothic UI" panose="020B0500000000000000" pitchFamily="50" charset="-128"/>
                <a:ea typeface="Yu Gothic UI" panose="020B0500000000000000" pitchFamily="50" charset="-128"/>
              </a:rPr>
              <a:t>システム等を活用した議会関連業務全体の最適化</a:t>
            </a:r>
            <a:endParaRPr kumimoji="1" lang="ja-JP" altLang="en-US" sz="1050"/>
          </a:p>
        </p:txBody>
      </p:sp>
      <p:sp>
        <p:nvSpPr>
          <p:cNvPr id="40" name="テキスト ボックス 39">
            <a:extLst>
              <a:ext uri="{FF2B5EF4-FFF2-40B4-BE49-F238E27FC236}">
                <a16:creationId xmlns:a16="http://schemas.microsoft.com/office/drawing/2014/main" id="{1DC71996-D98B-8B1E-EB1B-9F4CD9B7FBAE}"/>
              </a:ext>
            </a:extLst>
          </p:cNvPr>
          <p:cNvSpPr txBox="1"/>
          <p:nvPr/>
        </p:nvSpPr>
        <p:spPr>
          <a:xfrm>
            <a:off x="2870514" y="4477712"/>
            <a:ext cx="1736839" cy="415498"/>
          </a:xfrm>
          <a:prstGeom prst="rect">
            <a:avLst/>
          </a:prstGeom>
          <a:noFill/>
        </p:spPr>
        <p:txBody>
          <a:bodyPr wrap="square" rtlCol="0">
            <a:spAutoFit/>
          </a:bodyPr>
          <a:lstStyle/>
          <a:p>
            <a:r>
              <a:rPr lang="en-US" altLang="ja-JP" sz="1050">
                <a:solidFill>
                  <a:srgbClr val="000000"/>
                </a:solidFill>
                <a:latin typeface="Yu Gothic UI" panose="020B0500000000000000" pitchFamily="50" charset="-128"/>
                <a:ea typeface="Yu Gothic UI" panose="020B0500000000000000" pitchFamily="50" charset="-128"/>
              </a:rPr>
              <a:t>SNS</a:t>
            </a:r>
            <a:r>
              <a:rPr lang="ja-JP" altLang="en-US" sz="1050">
                <a:solidFill>
                  <a:srgbClr val="000000"/>
                </a:solidFill>
                <a:latin typeface="Yu Gothic UI" panose="020B0500000000000000" pitchFamily="50" charset="-128"/>
                <a:ea typeface="Yu Gothic UI" panose="020B0500000000000000" pitchFamily="50" charset="-128"/>
              </a:rPr>
              <a:t>による議会情報発信等</a:t>
            </a:r>
            <a:endParaRPr lang="en-US" altLang="ja-JP" sz="1050">
              <a:solidFill>
                <a:srgbClr val="000000"/>
              </a:solidFill>
              <a:latin typeface="Yu Gothic UI" panose="020B0500000000000000" pitchFamily="50" charset="-128"/>
              <a:ea typeface="Yu Gothic UI" panose="020B0500000000000000" pitchFamily="50" charset="-128"/>
            </a:endParaRPr>
          </a:p>
          <a:p>
            <a:r>
              <a:rPr lang="ja-JP" altLang="en-US" sz="1050">
                <a:solidFill>
                  <a:srgbClr val="000000"/>
                </a:solidFill>
                <a:latin typeface="Yu Gothic UI" panose="020B0500000000000000" pitchFamily="50" charset="-128"/>
                <a:ea typeface="Yu Gothic UI" panose="020B0500000000000000" pitchFamily="50" charset="-128"/>
              </a:rPr>
              <a:t>による開かれた議会</a:t>
            </a:r>
            <a:endParaRPr kumimoji="1" lang="ja-JP" altLang="en-US" sz="1050"/>
          </a:p>
        </p:txBody>
      </p:sp>
      <p:pic>
        <p:nvPicPr>
          <p:cNvPr id="44" name="図 43">
            <a:extLst>
              <a:ext uri="{FF2B5EF4-FFF2-40B4-BE49-F238E27FC236}">
                <a16:creationId xmlns:a16="http://schemas.microsoft.com/office/drawing/2014/main" id="{4456260D-CE7E-0A26-7807-9B286CACE7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7940" y="3370171"/>
            <a:ext cx="1458469" cy="1458469"/>
          </a:xfrm>
          <a:prstGeom prst="rect">
            <a:avLst/>
          </a:prstGeom>
        </p:spPr>
      </p:pic>
      <p:pic>
        <p:nvPicPr>
          <p:cNvPr id="48" name="図 47">
            <a:extLst>
              <a:ext uri="{FF2B5EF4-FFF2-40B4-BE49-F238E27FC236}">
                <a16:creationId xmlns:a16="http://schemas.microsoft.com/office/drawing/2014/main" id="{214366A0-D5D1-A346-D6F9-A0C69AF3A0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82063" y="3393723"/>
            <a:ext cx="1486228" cy="1486228"/>
          </a:xfrm>
          <a:prstGeom prst="rect">
            <a:avLst/>
          </a:prstGeom>
        </p:spPr>
      </p:pic>
      <p:pic>
        <p:nvPicPr>
          <p:cNvPr id="53" name="図 52">
            <a:extLst>
              <a:ext uri="{FF2B5EF4-FFF2-40B4-BE49-F238E27FC236}">
                <a16:creationId xmlns:a16="http://schemas.microsoft.com/office/drawing/2014/main" id="{F236EDE2-987B-D208-33C0-560EC0176B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9076" y="4828640"/>
            <a:ext cx="1567184" cy="1567184"/>
          </a:xfrm>
          <a:prstGeom prst="rect">
            <a:avLst/>
          </a:prstGeom>
        </p:spPr>
      </p:pic>
      <p:graphicFrame>
        <p:nvGraphicFramePr>
          <p:cNvPr id="39" name="表 16">
            <a:extLst>
              <a:ext uri="{FF2B5EF4-FFF2-40B4-BE49-F238E27FC236}">
                <a16:creationId xmlns:a16="http://schemas.microsoft.com/office/drawing/2014/main" id="{42C84789-980E-520D-30E8-4C88C3581265}"/>
              </a:ext>
            </a:extLst>
          </p:cNvPr>
          <p:cNvGraphicFramePr>
            <a:graphicFrameLocks noGrp="1"/>
          </p:cNvGraphicFramePr>
          <p:nvPr>
            <p:extLst>
              <p:ext uri="{D42A27DB-BD31-4B8C-83A1-F6EECF244321}">
                <p14:modId xmlns:p14="http://schemas.microsoft.com/office/powerpoint/2010/main" val="1553069258"/>
              </p:ext>
            </p:extLst>
          </p:nvPr>
        </p:nvGraphicFramePr>
        <p:xfrm>
          <a:off x="6130295" y="2595852"/>
          <a:ext cx="3075532" cy="1607465"/>
        </p:xfrm>
        <a:graphic>
          <a:graphicData uri="http://schemas.openxmlformats.org/drawingml/2006/table">
            <a:tbl>
              <a:tblPr firstRow="1" bandRow="1">
                <a:tableStyleId>{5C22544A-7EE6-4342-B048-85BDC9FD1C3A}</a:tableStyleId>
              </a:tblPr>
              <a:tblGrid>
                <a:gridCol w="768883">
                  <a:extLst>
                    <a:ext uri="{9D8B030D-6E8A-4147-A177-3AD203B41FA5}">
                      <a16:colId xmlns:a16="http://schemas.microsoft.com/office/drawing/2014/main" val="1331424037"/>
                    </a:ext>
                  </a:extLst>
                </a:gridCol>
                <a:gridCol w="768883">
                  <a:extLst>
                    <a:ext uri="{9D8B030D-6E8A-4147-A177-3AD203B41FA5}">
                      <a16:colId xmlns:a16="http://schemas.microsoft.com/office/drawing/2014/main" val="455350541"/>
                    </a:ext>
                  </a:extLst>
                </a:gridCol>
                <a:gridCol w="768883">
                  <a:extLst>
                    <a:ext uri="{9D8B030D-6E8A-4147-A177-3AD203B41FA5}">
                      <a16:colId xmlns:a16="http://schemas.microsoft.com/office/drawing/2014/main" val="273502540"/>
                    </a:ext>
                  </a:extLst>
                </a:gridCol>
                <a:gridCol w="768883">
                  <a:extLst>
                    <a:ext uri="{9D8B030D-6E8A-4147-A177-3AD203B41FA5}">
                      <a16:colId xmlns:a16="http://schemas.microsoft.com/office/drawing/2014/main" val="367388705"/>
                    </a:ext>
                  </a:extLst>
                </a:gridCol>
              </a:tblGrid>
              <a:tr h="328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2023</a:t>
                      </a:r>
                      <a:r>
                        <a:rPr kumimoji="1" lang="ja-JP" altLang="en-US" sz="900" b="0" kern="1200">
                          <a:solidFill>
                            <a:schemeClr val="lt1"/>
                          </a:solidFill>
                          <a:latin typeface="Yu Gothic UI"/>
                          <a:ea typeface="Yu Gothic UI"/>
                          <a:cs typeface="+mn-cs"/>
                        </a:rPr>
                        <a:t>年度　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2024</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2025</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2026</a:t>
                      </a:r>
                      <a:r>
                        <a:rPr kumimoji="1" lang="ja-JP" altLang="en-US" sz="900" b="0" kern="1200">
                          <a:solidFill>
                            <a:schemeClr val="lt1"/>
                          </a:solidFill>
                          <a:latin typeface="Yu Gothic UI"/>
                          <a:ea typeface="Yu Gothic UI"/>
                          <a:cs typeface="+mn-cs"/>
                        </a:rPr>
                        <a:t>年度</a:t>
                      </a:r>
                      <a:endParaRPr kumimoji="1" lang="en-US" altLang="ja-JP" sz="900" b="0" kern="1200">
                        <a:solidFill>
                          <a:schemeClr val="lt1"/>
                        </a:solidFill>
                        <a:latin typeface="Yu Gothic UI"/>
                        <a:ea typeface="Yu Gothic UI"/>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184868">
                <a:tc gridSpan="4">
                  <a:txBody>
                    <a:bodyPr/>
                    <a:lstStyle/>
                    <a:p>
                      <a:pPr marL="0" lvl="2" indent="0">
                        <a:spcAft>
                          <a:spcPts val="600"/>
                        </a:spcAft>
                        <a:buFont typeface="Arial" panose="020B0604020202020204" pitchFamily="34" charset="0"/>
                        <a:buNone/>
                        <a:tabLst>
                          <a:tab pos="361950" algn="l"/>
                        </a:tabLst>
                        <a:defRPr/>
                      </a:pPr>
                      <a:r>
                        <a:rPr lang="ja-JP" altLang="en-US" sz="900" b="0">
                          <a:solidFill>
                            <a:srgbClr val="000000"/>
                          </a:solidFill>
                          <a:ea typeface="Yu Gothic UI" panose="020B0500000000000000" pitchFamily="50" charset="-128"/>
                        </a:rPr>
                        <a:t>大阪市会トップページへのアクセス数</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731342269"/>
                  </a:ext>
                </a:extLst>
              </a:tr>
              <a:tr h="416904">
                <a:tc>
                  <a:txBody>
                    <a:bodyPr/>
                    <a:lstStyle/>
                    <a:p>
                      <a:pPr algn="ctr"/>
                      <a:r>
                        <a:rPr lang="ja-JP" altLang="en-US" sz="900">
                          <a:latin typeface="Yu Gothic UI"/>
                          <a:ea typeface="Yu Gothic UI"/>
                        </a:rPr>
                        <a:t>約7万件</a:t>
                      </a:r>
                      <a:endParaRPr kumimoji="1" lang="ja-JP" altLang="en-US" sz="900">
                        <a:latin typeface="Yu Gothic UI"/>
                        <a:ea typeface="Yu Gothic UI"/>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a:latin typeface="Yu Gothic UI"/>
                          <a:ea typeface="Yu Gothic UI"/>
                        </a:rPr>
                        <a:t>9万件以上</a:t>
                      </a:r>
                      <a:endParaRPr kumimoji="1" lang="en-US" altLang="ja-JP" sz="900">
                        <a:latin typeface="Yu Gothic UI"/>
                        <a:ea typeface="Yu Gothic UI"/>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24</a:t>
                      </a:r>
                      <a:r>
                        <a:rPr kumimoji="1" lang="ja-JP" altLang="en-US" sz="900">
                          <a:latin typeface="Yu Gothic UI" panose="020B0500000000000000" pitchFamily="50" charset="-128"/>
                          <a:ea typeface="Yu Gothic UI" panose="020B0500000000000000" pitchFamily="50" charset="-128"/>
                        </a:rPr>
                        <a:t>年度までの状況を踏まえて設定</a:t>
                      </a:r>
                      <a:endParaRPr kumimoji="1" lang="en-US" altLang="ja-JP" sz="9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r h="213585">
                <a:tc gridSpan="4">
                  <a:txBody>
                    <a:bodyPr/>
                    <a:lstStyle/>
                    <a:p>
                      <a:pPr marL="0" lvl="2" indent="0">
                        <a:spcAft>
                          <a:spcPts val="600"/>
                        </a:spcAft>
                        <a:buFont typeface="Arial" panose="020B0604020202020204" pitchFamily="34" charset="0"/>
                        <a:buNone/>
                        <a:tabLst>
                          <a:tab pos="361950" algn="l"/>
                        </a:tabLst>
                        <a:defRPr/>
                      </a:pPr>
                      <a:r>
                        <a:rPr lang="ja-JP" altLang="en-US" sz="900" b="0">
                          <a:solidFill>
                            <a:srgbClr val="000000"/>
                          </a:solidFill>
                          <a:ea typeface="Yu Gothic UI" panose="020B0500000000000000" pitchFamily="50" charset="-128"/>
                        </a:rPr>
                        <a:t>ＳＮＳでの発信数</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748883863"/>
                  </a:ext>
                </a:extLst>
              </a:tr>
              <a:tr h="416904">
                <a:tc>
                  <a:txBody>
                    <a:bodyPr/>
                    <a:lstStyle/>
                    <a:p>
                      <a:pPr algn="ctr"/>
                      <a:r>
                        <a:rPr kumimoji="1" lang="ja-JP" altLang="en-US" sz="900">
                          <a:latin typeface="Yu Gothic UI" panose="020B0500000000000000" pitchFamily="50" charset="-128"/>
                          <a:ea typeface="Yu Gothic UI" panose="020B0500000000000000" pitchFamily="50" charset="-128"/>
                        </a:rPr>
                        <a:t>約</a:t>
                      </a:r>
                      <a:r>
                        <a:rPr kumimoji="1" lang="en-US" altLang="ja-JP" sz="900">
                          <a:latin typeface="Yu Gothic UI" panose="020B0500000000000000" pitchFamily="50" charset="-128"/>
                          <a:ea typeface="Yu Gothic UI" panose="020B0500000000000000" pitchFamily="50" charset="-128"/>
                        </a:rPr>
                        <a:t>100</a:t>
                      </a:r>
                      <a:r>
                        <a:rPr kumimoji="1" lang="ja-JP" altLang="en-US" sz="900">
                          <a:latin typeface="Yu Gothic UI" panose="020B0500000000000000" pitchFamily="50" charset="-128"/>
                          <a:ea typeface="Yu Gothic UI" panose="020B0500000000000000" pitchFamily="50" charset="-128"/>
                        </a:rPr>
                        <a:t>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150</a:t>
                      </a:r>
                      <a:r>
                        <a:rPr kumimoji="1" lang="ja-JP" altLang="en-US" sz="900">
                          <a:latin typeface="Yu Gothic UI" panose="020B0500000000000000" pitchFamily="50" charset="-128"/>
                          <a:ea typeface="Yu Gothic UI" panose="020B0500000000000000" pitchFamily="50" charset="-128"/>
                        </a:rPr>
                        <a:t>件</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Yu Gothic UI" panose="020B0500000000000000" pitchFamily="50" charset="-128"/>
                          <a:ea typeface="Yu Gothic UI" panose="020B0500000000000000" pitchFamily="50" charset="-128"/>
                        </a:rPr>
                        <a:t>24</a:t>
                      </a:r>
                      <a:r>
                        <a:rPr kumimoji="1" lang="ja-JP" altLang="en-US" sz="900" dirty="0">
                          <a:latin typeface="Yu Gothic UI" panose="020B0500000000000000" pitchFamily="50" charset="-128"/>
                          <a:ea typeface="Yu Gothic UI" panose="020B0500000000000000" pitchFamily="50" charset="-128"/>
                        </a:rPr>
                        <a:t>年度までの状況を踏まえて設定</a:t>
                      </a:r>
                      <a:endParaRPr kumimoji="1" lang="en-US" altLang="ja-JP" sz="900" dirty="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4902429"/>
                  </a:ext>
                </a:extLst>
              </a:tr>
            </a:tbl>
          </a:graphicData>
        </a:graphic>
      </p:graphicFrame>
      <p:graphicFrame>
        <p:nvGraphicFramePr>
          <p:cNvPr id="2" name="表 1">
            <a:extLst>
              <a:ext uri="{FF2B5EF4-FFF2-40B4-BE49-F238E27FC236}">
                <a16:creationId xmlns:a16="http://schemas.microsoft.com/office/drawing/2014/main" id="{FAFB6A3A-8967-373B-A35A-B0BFDA36D028}"/>
              </a:ext>
            </a:extLst>
          </p:cNvPr>
          <p:cNvGraphicFramePr>
            <a:graphicFrameLocks noGrp="1"/>
          </p:cNvGraphicFramePr>
          <p:nvPr>
            <p:extLst>
              <p:ext uri="{D42A27DB-BD31-4B8C-83A1-F6EECF244321}">
                <p14:modId xmlns:p14="http://schemas.microsoft.com/office/powerpoint/2010/main" val="969528923"/>
              </p:ext>
            </p:extLst>
          </p:nvPr>
        </p:nvGraphicFramePr>
        <p:xfrm>
          <a:off x="5482800" y="560644"/>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Tree>
    <p:extLst>
      <p:ext uri="{BB962C8B-B14F-4D97-AF65-F5344CB8AC3E}">
        <p14:creationId xmlns:p14="http://schemas.microsoft.com/office/powerpoint/2010/main" val="159521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48</a:t>
            </a:fld>
            <a:endParaRPr kumimoji="1" lang="en-GB"/>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地域コミュニティの活性化</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p>
          </p:txBody>
        </p:sp>
      </p:grpSp>
      <p:sp>
        <p:nvSpPr>
          <p:cNvPr id="92"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12" name="正方形/長方形 11">
            <a:extLst>
              <a:ext uri="{FF2B5EF4-FFF2-40B4-BE49-F238E27FC236}">
                <a16:creationId xmlns:a16="http://schemas.microsoft.com/office/drawing/2014/main" id="{5D9F97CE-34B8-7F21-2518-A05DA8526D2C}"/>
              </a:ext>
            </a:extLst>
          </p:cNvPr>
          <p:cNvSpPr/>
          <p:nvPr/>
        </p:nvSpPr>
        <p:spPr>
          <a:xfrm>
            <a:off x="446400" y="1269000"/>
            <a:ext cx="9009351" cy="715426"/>
          </a:xfrm>
          <a:prstGeom prst="rect">
            <a:avLst/>
          </a:prstGeom>
          <a:noFill/>
          <a:ln w="9525" cap="flat" cmpd="sng" algn="ctr">
            <a:noFill/>
            <a:prstDash val="solid"/>
          </a:ln>
          <a:effectLst/>
        </p:spPr>
        <p:txBody>
          <a:bodyPr lIns="36000" tIns="36000" rIns="36000" bIns="36000" rtlCol="0" anchor="t">
            <a:noAutofit/>
          </a:bodyPr>
          <a:lstStyle/>
          <a:p>
            <a:pPr marL="0" lvl="2">
              <a:lnSpc>
                <a:spcPts val="1200"/>
              </a:lnSpc>
              <a:spcAft>
                <a:spcPts val="600"/>
              </a:spcAft>
              <a:tabLst>
                <a:tab pos="361950" algn="l"/>
              </a:tabLst>
              <a:defRPr/>
            </a:pPr>
            <a:r>
              <a:rPr lang="ja-JP" altLang="en-US" sz="1100" b="0" i="0" dirty="0">
                <a:solidFill>
                  <a:srgbClr val="31333F"/>
                </a:solidFill>
                <a:effectLst/>
                <a:latin typeface="Source Sans Pro" panose="020B0503030403020204" pitchFamily="34" charset="0"/>
              </a:rPr>
              <a:t>デジタル技術の活用により、地域コミュニティの活性化と共助促進、多様な主体との協働などに取り組む。</a:t>
            </a:r>
            <a:endParaRPr lang="en-US" altLang="ja-JP" sz="1100" b="0" i="0" dirty="0">
              <a:solidFill>
                <a:srgbClr val="31333F"/>
              </a:solidFill>
              <a:effectLst/>
              <a:latin typeface="Source Sans Pro" panose="020B0503030403020204" pitchFamily="34" charset="0"/>
            </a:endParaRPr>
          </a:p>
          <a:p>
            <a:pPr marL="171450" lvl="2" indent="-171450">
              <a:lnSpc>
                <a:spcPts val="1200"/>
              </a:lnSpc>
              <a:spcAft>
                <a:spcPts val="600"/>
              </a:spcAft>
              <a:buFont typeface="Arial" panose="020B0604020202020204" pitchFamily="34" charset="0"/>
              <a:buChar char="•"/>
              <a:tabLst>
                <a:tab pos="361950" algn="l"/>
              </a:tabLst>
              <a:defRPr/>
            </a:pPr>
            <a:r>
              <a:rPr lang="ja-JP" altLang="en-US" sz="1100" b="0" i="0" dirty="0">
                <a:solidFill>
                  <a:srgbClr val="31333F"/>
                </a:solidFill>
                <a:effectLst/>
                <a:latin typeface="Source Sans Pro" panose="020B0503030403020204" pitchFamily="34" charset="0"/>
              </a:rPr>
              <a:t>市民同士の交流の機会を創出するとともに、地域の団体の活動を支援するため情報の共有や業務の効率化を図る。</a:t>
            </a:r>
            <a:endParaRPr lang="en-US" altLang="ja-JP" sz="1100" b="0" i="0" dirty="0">
              <a:solidFill>
                <a:srgbClr val="31333F"/>
              </a:solidFill>
              <a:effectLst/>
              <a:latin typeface="Source Sans Pro" panose="020B0503030403020204" pitchFamily="34" charset="0"/>
            </a:endParaRPr>
          </a:p>
          <a:p>
            <a:pPr marL="171450" lvl="2" indent="-171450">
              <a:lnSpc>
                <a:spcPts val="1200"/>
              </a:lnSpc>
              <a:spcAft>
                <a:spcPts val="600"/>
              </a:spcAft>
              <a:buFont typeface="Arial" panose="020B0604020202020204" pitchFamily="34" charset="0"/>
              <a:buChar char="•"/>
              <a:tabLst>
                <a:tab pos="361950" algn="l"/>
              </a:tabLst>
              <a:defRPr/>
            </a:pPr>
            <a:r>
              <a:rPr lang="ja-JP" altLang="en-US" sz="1100" b="0" i="0" dirty="0">
                <a:solidFill>
                  <a:srgbClr val="31333F"/>
                </a:solidFill>
                <a:effectLst/>
                <a:latin typeface="Source Sans Pro" panose="020B0503030403020204" pitchFamily="34" charset="0"/>
              </a:rPr>
              <a:t>地域のまちづくりに関わる団体が集まり協力して取り組んでいる地域課題の解決やまちづくりに、特に若い世代が参画できる機会を増やす。</a:t>
            </a:r>
            <a:endParaRPr lang="en-US" altLang="ja-JP" sz="1100" b="0" i="0" dirty="0">
              <a:solidFill>
                <a:srgbClr val="31333F"/>
              </a:solidFill>
              <a:effectLst/>
              <a:latin typeface="Source Sans Pro" panose="020B0503030403020204" pitchFamily="34" charset="0"/>
            </a:endParaRPr>
          </a:p>
          <a:p>
            <a:pPr marL="0" lvl="2">
              <a:lnSpc>
                <a:spcPts val="1200"/>
              </a:lnSpc>
              <a:spcAft>
                <a:spcPts val="600"/>
              </a:spcAft>
              <a:tabLst>
                <a:tab pos="361950" algn="l"/>
              </a:tabLst>
              <a:defRPr/>
            </a:pPr>
            <a:endParaRPr kumimoji="0" lang="en-US" altLang="ja-JP" sz="1100" b="0" i="0" u="none" strike="noStrike" kern="0" cap="none" spc="0" baseline="0" dirty="0">
              <a:ln>
                <a:noFill/>
              </a:ln>
              <a:solidFill>
                <a:schemeClr val="tx1"/>
              </a:solidFill>
              <a:uFillTx/>
              <a:latin typeface="+mn-lt"/>
              <a:ea typeface="Yu Gothic UI" panose="020B0500000000000000" pitchFamily="50" charset="-128"/>
              <a:cs typeface="ＭＳ Ｐゴシック" panose="020B0600070205080204" pitchFamily="50" charset="-128"/>
              <a:sym typeface="Helvetica Light"/>
            </a:endParaRPr>
          </a:p>
        </p:txBody>
      </p:sp>
      <p:pic>
        <p:nvPicPr>
          <p:cNvPr id="5" name="図 4">
            <a:extLst>
              <a:ext uri="{FF2B5EF4-FFF2-40B4-BE49-F238E27FC236}">
                <a16:creationId xmlns:a16="http://schemas.microsoft.com/office/drawing/2014/main" id="{1ABEA701-E5E1-C854-3555-17829DB514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4829" y="2716175"/>
            <a:ext cx="2982912" cy="2982912"/>
          </a:xfrm>
          <a:prstGeom prst="rect">
            <a:avLst/>
          </a:prstGeom>
        </p:spPr>
      </p:pic>
      <p:pic>
        <p:nvPicPr>
          <p:cNvPr id="13" name="図 12">
            <a:extLst>
              <a:ext uri="{FF2B5EF4-FFF2-40B4-BE49-F238E27FC236}">
                <a16:creationId xmlns:a16="http://schemas.microsoft.com/office/drawing/2014/main" id="{FE3463C0-E959-8B7C-6785-DC7D962F5F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9540" y="3281538"/>
            <a:ext cx="2473283" cy="2473283"/>
          </a:xfrm>
          <a:prstGeom prst="rect">
            <a:avLst/>
          </a:prstGeom>
        </p:spPr>
      </p:pic>
      <p:pic>
        <p:nvPicPr>
          <p:cNvPr id="15" name="図 14">
            <a:extLst>
              <a:ext uri="{FF2B5EF4-FFF2-40B4-BE49-F238E27FC236}">
                <a16:creationId xmlns:a16="http://schemas.microsoft.com/office/drawing/2014/main" id="{0B8B08BB-2F5B-2354-A919-B209132C76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81611" y="2110852"/>
            <a:ext cx="1437595" cy="1165297"/>
          </a:xfrm>
          <a:prstGeom prst="rect">
            <a:avLst/>
          </a:prstGeom>
        </p:spPr>
      </p:pic>
      <p:pic>
        <p:nvPicPr>
          <p:cNvPr id="19" name="図 18">
            <a:extLst>
              <a:ext uri="{FF2B5EF4-FFF2-40B4-BE49-F238E27FC236}">
                <a16:creationId xmlns:a16="http://schemas.microsoft.com/office/drawing/2014/main" id="{0777AD6F-CD61-E11B-77C1-30CBC95325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409" y="3742261"/>
            <a:ext cx="2267226" cy="2267226"/>
          </a:xfrm>
          <a:prstGeom prst="rect">
            <a:avLst/>
          </a:prstGeom>
        </p:spPr>
      </p:pic>
      <p:pic>
        <p:nvPicPr>
          <p:cNvPr id="23" name="図 22">
            <a:extLst>
              <a:ext uri="{FF2B5EF4-FFF2-40B4-BE49-F238E27FC236}">
                <a16:creationId xmlns:a16="http://schemas.microsoft.com/office/drawing/2014/main" id="{1C8E3570-4DED-7D73-84F1-D4F685363B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14285" y="3764746"/>
            <a:ext cx="2228851" cy="2228851"/>
          </a:xfrm>
          <a:prstGeom prst="rect">
            <a:avLst/>
          </a:prstGeom>
        </p:spPr>
      </p:pic>
      <p:pic>
        <p:nvPicPr>
          <p:cNvPr id="26" name="図 25">
            <a:extLst>
              <a:ext uri="{FF2B5EF4-FFF2-40B4-BE49-F238E27FC236}">
                <a16:creationId xmlns:a16="http://schemas.microsoft.com/office/drawing/2014/main" id="{F3A91653-1CC4-6F9C-0240-20E373C9BC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95834" y="2741483"/>
            <a:ext cx="1148624" cy="1148624"/>
          </a:xfrm>
          <a:prstGeom prst="rect">
            <a:avLst/>
          </a:prstGeom>
        </p:spPr>
      </p:pic>
      <p:pic>
        <p:nvPicPr>
          <p:cNvPr id="28" name="図 27">
            <a:extLst>
              <a:ext uri="{FF2B5EF4-FFF2-40B4-BE49-F238E27FC236}">
                <a16:creationId xmlns:a16="http://schemas.microsoft.com/office/drawing/2014/main" id="{8CD39AF6-D8F1-DA4E-5700-4124CE23B0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8698" y="3986326"/>
            <a:ext cx="2544580" cy="2544580"/>
          </a:xfrm>
          <a:prstGeom prst="rect">
            <a:avLst/>
          </a:prstGeom>
        </p:spPr>
      </p:pic>
      <p:pic>
        <p:nvPicPr>
          <p:cNvPr id="30" name="図 29">
            <a:extLst>
              <a:ext uri="{FF2B5EF4-FFF2-40B4-BE49-F238E27FC236}">
                <a16:creationId xmlns:a16="http://schemas.microsoft.com/office/drawing/2014/main" id="{40F90655-4CC7-05E3-378E-789E733D6E5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9591" y="3364020"/>
            <a:ext cx="2510239" cy="2510239"/>
          </a:xfrm>
          <a:prstGeom prst="rect">
            <a:avLst/>
          </a:prstGeom>
        </p:spPr>
      </p:pic>
      <p:pic>
        <p:nvPicPr>
          <p:cNvPr id="32" name="図 31">
            <a:extLst>
              <a:ext uri="{FF2B5EF4-FFF2-40B4-BE49-F238E27FC236}">
                <a16:creationId xmlns:a16="http://schemas.microsoft.com/office/drawing/2014/main" id="{A38881E3-2164-35D8-7936-2C40B890C7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4294" y="3424413"/>
            <a:ext cx="901870" cy="901870"/>
          </a:xfrm>
          <a:prstGeom prst="rect">
            <a:avLst/>
          </a:prstGeom>
        </p:spPr>
      </p:pic>
      <p:pic>
        <p:nvPicPr>
          <p:cNvPr id="38" name="図 37">
            <a:extLst>
              <a:ext uri="{FF2B5EF4-FFF2-40B4-BE49-F238E27FC236}">
                <a16:creationId xmlns:a16="http://schemas.microsoft.com/office/drawing/2014/main" id="{E4D3201B-F2F7-69BF-04FA-BD01E8E0F30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26244" y="2215374"/>
            <a:ext cx="1130999" cy="825679"/>
          </a:xfrm>
          <a:prstGeom prst="rect">
            <a:avLst/>
          </a:prstGeom>
        </p:spPr>
      </p:pic>
      <p:pic>
        <p:nvPicPr>
          <p:cNvPr id="40" name="図 39">
            <a:extLst>
              <a:ext uri="{FF2B5EF4-FFF2-40B4-BE49-F238E27FC236}">
                <a16:creationId xmlns:a16="http://schemas.microsoft.com/office/drawing/2014/main" id="{A65411A3-B993-EFA9-0DF3-123E690C99B3}"/>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27503" y="2327424"/>
            <a:ext cx="1348507" cy="926331"/>
          </a:xfrm>
          <a:prstGeom prst="rect">
            <a:avLst/>
          </a:prstGeom>
        </p:spPr>
      </p:pic>
      <p:pic>
        <p:nvPicPr>
          <p:cNvPr id="42" name="図 41">
            <a:extLst>
              <a:ext uri="{FF2B5EF4-FFF2-40B4-BE49-F238E27FC236}">
                <a16:creationId xmlns:a16="http://schemas.microsoft.com/office/drawing/2014/main" id="{F13A0B3E-ACE4-E463-9880-BE841A230D0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86337" y="2618851"/>
            <a:ext cx="1118135" cy="1118135"/>
          </a:xfrm>
          <a:prstGeom prst="rect">
            <a:avLst/>
          </a:prstGeom>
        </p:spPr>
      </p:pic>
      <p:pic>
        <p:nvPicPr>
          <p:cNvPr id="44" name="図 43">
            <a:extLst>
              <a:ext uri="{FF2B5EF4-FFF2-40B4-BE49-F238E27FC236}">
                <a16:creationId xmlns:a16="http://schemas.microsoft.com/office/drawing/2014/main" id="{BFA06A6C-57C8-CED9-4ED2-9D27B0850DF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649322" y="1736037"/>
            <a:ext cx="1118135" cy="1118135"/>
          </a:xfrm>
          <a:prstGeom prst="rect">
            <a:avLst/>
          </a:prstGeom>
        </p:spPr>
      </p:pic>
      <p:sp>
        <p:nvSpPr>
          <p:cNvPr id="46" name="正方形/長方形 45">
            <a:extLst>
              <a:ext uri="{FF2B5EF4-FFF2-40B4-BE49-F238E27FC236}">
                <a16:creationId xmlns:a16="http://schemas.microsoft.com/office/drawing/2014/main" id="{9171E978-0144-B33A-EC30-68B034E0F90E}"/>
              </a:ext>
            </a:extLst>
          </p:cNvPr>
          <p:cNvSpPr/>
          <p:nvPr/>
        </p:nvSpPr>
        <p:spPr>
          <a:xfrm>
            <a:off x="0" y="6323988"/>
            <a:ext cx="9906000" cy="357713"/>
          </a:xfrm>
          <a:prstGeom prst="rect">
            <a:avLst/>
          </a:prstGeom>
          <a:gradFill>
            <a:gsLst>
              <a:gs pos="0">
                <a:srgbClr val="FFFDFC"/>
              </a:gs>
              <a:gs pos="37000">
                <a:srgbClr val="FDE1E6"/>
              </a:gs>
              <a:gs pos="100000">
                <a:srgbClr val="FAB1B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solidFill>
                <a:schemeClr val="tx1"/>
              </a:solidFill>
            </a:endParaRPr>
          </a:p>
        </p:txBody>
      </p:sp>
      <p:pic>
        <p:nvPicPr>
          <p:cNvPr id="49" name="図 48">
            <a:extLst>
              <a:ext uri="{FF2B5EF4-FFF2-40B4-BE49-F238E27FC236}">
                <a16:creationId xmlns:a16="http://schemas.microsoft.com/office/drawing/2014/main" id="{4052F8D5-D295-88D0-22F4-F39FF4E982C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49635" y="4346750"/>
            <a:ext cx="2111906" cy="2111906"/>
          </a:xfrm>
          <a:prstGeom prst="rect">
            <a:avLst/>
          </a:prstGeom>
        </p:spPr>
      </p:pic>
      <p:pic>
        <p:nvPicPr>
          <p:cNvPr id="51" name="図 50">
            <a:extLst>
              <a:ext uri="{FF2B5EF4-FFF2-40B4-BE49-F238E27FC236}">
                <a16:creationId xmlns:a16="http://schemas.microsoft.com/office/drawing/2014/main" id="{310DB60F-CEA0-AB55-3C0E-B580960F6BA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91137" y="2207942"/>
            <a:ext cx="1121506" cy="1121506"/>
          </a:xfrm>
          <a:prstGeom prst="rect">
            <a:avLst/>
          </a:prstGeom>
        </p:spPr>
      </p:pic>
      <p:pic>
        <p:nvPicPr>
          <p:cNvPr id="6" name="図 5">
            <a:extLst>
              <a:ext uri="{FF2B5EF4-FFF2-40B4-BE49-F238E27FC236}">
                <a16:creationId xmlns:a16="http://schemas.microsoft.com/office/drawing/2014/main" id="{42F386CC-58F9-71ED-C4F3-F3EEED4725B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049404" y="2207942"/>
            <a:ext cx="1190929" cy="1190929"/>
          </a:xfrm>
          <a:prstGeom prst="rect">
            <a:avLst/>
          </a:prstGeom>
        </p:spPr>
      </p:pic>
      <p:pic>
        <p:nvPicPr>
          <p:cNvPr id="18" name="図 17">
            <a:extLst>
              <a:ext uri="{FF2B5EF4-FFF2-40B4-BE49-F238E27FC236}">
                <a16:creationId xmlns:a16="http://schemas.microsoft.com/office/drawing/2014/main" id="{CF35F633-D4B9-6A39-7D13-C5690DCF1C0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179932" y="2445096"/>
            <a:ext cx="1010229" cy="1010229"/>
          </a:xfrm>
          <a:prstGeom prst="rect">
            <a:avLst/>
          </a:prstGeom>
        </p:spPr>
      </p:pic>
      <p:sp>
        <p:nvSpPr>
          <p:cNvPr id="7" name="スライド番号プレースホルダー 2">
            <a:extLst>
              <a:ext uri="{FF2B5EF4-FFF2-40B4-BE49-F238E27FC236}">
                <a16:creationId xmlns:a16="http://schemas.microsoft.com/office/drawing/2014/main" id="{2A603D04-545B-58FE-6C67-1419D8F0953F}"/>
              </a:ext>
            </a:extLst>
          </p:cNvPr>
          <p:cNvSpPr txBox="1">
            <a:spLocks/>
          </p:cNvSpPr>
          <p:nvPr/>
        </p:nvSpPr>
        <p:spPr>
          <a:xfrm>
            <a:off x="7188150" y="6495335"/>
            <a:ext cx="2228850" cy="2063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kumimoji="1" lang="en-GB">
              <a:solidFill>
                <a:prstClr val="black">
                  <a:tint val="75000"/>
                </a:prstClr>
              </a:solidFill>
              <a:latin typeface="Avenir Next LT Pro"/>
              <a:ea typeface="Yu Gothic UI"/>
            </a:endParaRPr>
          </a:p>
        </p:txBody>
      </p:sp>
      <p:sp>
        <p:nvSpPr>
          <p:cNvPr id="4" name="スライド番号プレースホルダー 2">
            <a:extLst>
              <a:ext uri="{FF2B5EF4-FFF2-40B4-BE49-F238E27FC236}">
                <a16:creationId xmlns:a16="http://schemas.microsoft.com/office/drawing/2014/main" id="{E5C30A68-B2EC-6A41-5025-6437CC5CABCA}"/>
              </a:ext>
            </a:extLst>
          </p:cNvPr>
          <p:cNvSpPr txBox="1">
            <a:spLocks/>
          </p:cNvSpPr>
          <p:nvPr/>
        </p:nvSpPr>
        <p:spPr>
          <a:xfrm>
            <a:off x="7596000" y="6498000"/>
            <a:ext cx="2228850" cy="20637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E707BA-883C-4D78-8419-4B7DEB3F4E9F}" type="slidenum">
              <a:rPr kumimoji="1" lang="en-GB" smtClean="0"/>
              <a:pPr/>
              <a:t>48</a:t>
            </a:fld>
            <a:endParaRPr kumimoji="1" lang="en-GB"/>
          </a:p>
        </p:txBody>
      </p:sp>
    </p:spTree>
    <p:extLst>
      <p:ext uri="{BB962C8B-B14F-4D97-AF65-F5344CB8AC3E}">
        <p14:creationId xmlns:p14="http://schemas.microsoft.com/office/powerpoint/2010/main" val="3314372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町会活動に役立つアプリを試行導入</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661666"/>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896661"/>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204428"/>
            <a:ext cx="972000" cy="468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事業の実施</a:t>
            </a:r>
          </a:p>
        </p:txBody>
      </p:sp>
      <p:sp>
        <p:nvSpPr>
          <p:cNvPr id="19" name="テキスト ボックス 18">
            <a:extLst>
              <a:ext uri="{FF2B5EF4-FFF2-40B4-BE49-F238E27FC236}">
                <a16:creationId xmlns:a16="http://schemas.microsoft.com/office/drawing/2014/main" id="{8706E2D6-6881-4903-BD33-D5225E1A648A}"/>
              </a:ext>
            </a:extLst>
          </p:cNvPr>
          <p:cNvSpPr txBox="1"/>
          <p:nvPr/>
        </p:nvSpPr>
        <p:spPr>
          <a:xfrm>
            <a:off x="4860000" y="5698775"/>
            <a:ext cx="972000" cy="468000"/>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a:ln>
                  <a:noFill/>
                </a:ln>
                <a:solidFill>
                  <a:prstClr val="white"/>
                </a:solidFill>
                <a:effectLst/>
                <a:uLnTx/>
                <a:uFillTx/>
                <a:latin typeface="Avenir Next LT Pro"/>
                <a:ea typeface="Yu Gothic UI" panose="020B0500000000000000" pitchFamily="50" charset="-128"/>
                <a:cs typeface="+mn-cs"/>
              </a:rPr>
              <a:t>効果・課題の</a:t>
            </a:r>
            <a:endParaRPr kumimoji="0" lang="en-US" altLang="ja-JP" sz="1000" b="1" i="0" u="none" strike="noStrike" kern="1200" cap="none" spc="0" normalizeH="0" baseline="0" noProof="0">
              <a:ln>
                <a:noFill/>
              </a:ln>
              <a:solidFill>
                <a:prstClr val="white"/>
              </a:solidFill>
              <a:effectLst/>
              <a:uLnTx/>
              <a:uFillTx/>
              <a:latin typeface="Avenir Next LT Pro"/>
              <a:ea typeface="Yu Gothic UI" panose="020B0500000000000000" pitchFamily="50" charset="-128"/>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a:ln>
                  <a:noFill/>
                </a:ln>
                <a:solidFill>
                  <a:prstClr val="white"/>
                </a:solidFill>
                <a:effectLst/>
                <a:uLnTx/>
                <a:uFillTx/>
                <a:latin typeface="Avenir Next LT Pro"/>
                <a:ea typeface="Yu Gothic UI" panose="020B0500000000000000" pitchFamily="50" charset="-128"/>
                <a:cs typeface="+mn-cs"/>
              </a:rPr>
              <a:t>共有</a:t>
            </a:r>
            <a:endParaRPr kumimoji="1" lang="ja-JP" altLang="en-US" sz="1000" b="1" i="0" u="none" strike="noStrike" kern="120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endParaRP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264125" y="5204489"/>
            <a:ext cx="864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モデル町会への試行導入</a:t>
            </a:r>
          </a:p>
        </p:txBody>
      </p:sp>
      <p:sp>
        <p:nvSpPr>
          <p:cNvPr id="21" name="ホームベース 30">
            <a:extLst>
              <a:ext uri="{FF2B5EF4-FFF2-40B4-BE49-F238E27FC236}">
                <a16:creationId xmlns:a16="http://schemas.microsoft.com/office/drawing/2014/main" id="{561A15C5-3D9C-479B-B739-7CF6E5E211DF}"/>
              </a:ext>
            </a:extLst>
          </p:cNvPr>
          <p:cNvSpPr/>
          <p:nvPr/>
        </p:nvSpPr>
        <p:spPr>
          <a:xfrm>
            <a:off x="7164000" y="5712379"/>
            <a:ext cx="2052124" cy="432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900" i="0" u="none" strike="noStrike" kern="1200" cap="none" spc="0" normalizeH="0" baseline="0" noProof="0">
                <a:ln>
                  <a:noFill/>
                </a:ln>
                <a:solidFill>
                  <a:prstClr val="black"/>
                </a:solidFill>
                <a:effectLst/>
                <a:uLnTx/>
                <a:uFillTx/>
                <a:latin typeface="Avenir Next LT Pro"/>
                <a:ea typeface="Yu Gothic UI" panose="020B0500000000000000" pitchFamily="50" charset="-128"/>
                <a:cs typeface="+mn-cs"/>
              </a:rPr>
              <a:t>効果・課題の共有</a:t>
            </a:r>
            <a:endParaRPr kumimoji="1" lang="ja-JP" altLang="en-US" sz="900" i="0" u="none" strike="noStrike" kern="120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98909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89640"/>
            <a:ext cx="4166484" cy="374771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636040" y="5438428"/>
            <a:ext cx="3934823" cy="1048439"/>
          </a:xfrm>
          <a:prstGeom prst="rect">
            <a:avLst/>
          </a:prstGeom>
          <a:noFill/>
          <a:ln w="9525" cap="flat" cmpd="sng" algn="ctr">
            <a:noFill/>
            <a:prstDash val="solid"/>
          </a:ln>
          <a:effectLst/>
        </p:spPr>
        <p:txBody>
          <a:bodyPr lIns="29250" tIns="29250" rIns="29250" bIns="29250" rtlCol="0" anchor="t">
            <a:noAutofit/>
          </a:bodyPr>
          <a:lstStyle/>
          <a:p>
            <a:pPr marL="0" marR="0" lvl="2" indent="0" algn="l" defTabSz="914400" rtl="0" eaLnBrk="1" fontAlgn="auto" latinLnBrk="0" hangingPunct="1">
              <a:lnSpc>
                <a:spcPct val="100000"/>
              </a:lnSpc>
              <a:spcBef>
                <a:spcPts val="0"/>
              </a:spcBef>
              <a:spcAft>
                <a:spcPts val="488"/>
              </a:spcAft>
              <a:buClrTx/>
              <a:buSzTx/>
              <a:buFontTx/>
              <a:buNone/>
              <a:tabLst>
                <a:tab pos="294084" algn="l"/>
              </a:tabLst>
              <a:defRPr/>
            </a:pP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2" name="正方形/長方形 1">
            <a:extLst>
              <a:ext uri="{FF2B5EF4-FFF2-40B4-BE49-F238E27FC236}">
                <a16:creationId xmlns:a16="http://schemas.microsoft.com/office/drawing/2014/main" id="{551224B7-B462-6B46-74E4-A6E5C4B46F24}"/>
              </a:ext>
            </a:extLst>
          </p:cNvPr>
          <p:cNvSpPr/>
          <p:nvPr/>
        </p:nvSpPr>
        <p:spPr>
          <a:xfrm>
            <a:off x="445009" y="1270800"/>
            <a:ext cx="4212000" cy="1987231"/>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地域活動の中核である町会のうち、モデルとなる町会に実証的にアプリを導入し、必要となる人的な側面支援やアプリの普及広報活動支援を行うことで主体的なデジタル化を進めるきっかけづくりを行う。</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モデル町会では、町会活動における負担軽減やコミュニケーション方法の充実、若い世代など幅広い世代の参画により、地域コミュニティが活性化し、地域課題の解決やまちづくりを進めることができる町会活動を実現する。</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町会活動のデジタル化について、総合的な効果測定・課題検証を実施し、その成果を各区役所や他の町会と共有することで、市内全域の町会のデジタル化を推進していく。</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4" name="テキスト ボックス 3">
            <a:extLst>
              <a:ext uri="{FF2B5EF4-FFF2-40B4-BE49-F238E27FC236}">
                <a16:creationId xmlns:a16="http://schemas.microsoft.com/office/drawing/2014/main" id="{5B172CC3-5E5B-3878-F882-53B328C28D70}"/>
              </a:ext>
            </a:extLst>
          </p:cNvPr>
          <p:cNvSpPr txBox="1"/>
          <p:nvPr/>
        </p:nvSpPr>
        <p:spPr>
          <a:xfrm>
            <a:off x="5902240" y="1251030"/>
            <a:ext cx="355875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リアルとデジタルのハイブリッドですべての世代の地域住民が参画することで地域コミュニティが活性化し、身近な</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地域課題の解決やまちづくりを進めることができる町会を</a:t>
            </a:r>
            <a:br>
              <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実現すること。</a:t>
            </a:r>
          </a:p>
        </p:txBody>
      </p:sp>
      <p:sp>
        <p:nvSpPr>
          <p:cNvPr id="5" name="テキスト ボックス 4">
            <a:extLst>
              <a:ext uri="{FF2B5EF4-FFF2-40B4-BE49-F238E27FC236}">
                <a16:creationId xmlns:a16="http://schemas.microsoft.com/office/drawing/2014/main" id="{527130C4-E1E0-C9F0-B58A-FFBA8C375749}"/>
              </a:ext>
            </a:extLst>
          </p:cNvPr>
          <p:cNvSpPr txBox="1"/>
          <p:nvPr/>
        </p:nvSpPr>
        <p:spPr>
          <a:xfrm>
            <a:off x="5902051" y="2015026"/>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en-US" altLang="ja-JP" sz="1100" b="1" i="0" u="none" strike="noStrike" kern="1200" cap="none" spc="0" normalizeH="0" baseline="0" noProof="0">
                <a:ln>
                  <a:noFill/>
                </a:ln>
                <a:solidFill>
                  <a:srgbClr val="000000"/>
                </a:solidFill>
                <a:effectLst/>
                <a:uLnTx/>
                <a:uFillTx/>
                <a:latin typeface="+mn-ea"/>
                <a:cs typeface="+mn-cs"/>
              </a:rPr>
              <a:t>24</a:t>
            </a:r>
            <a:r>
              <a:rPr kumimoji="0" lang="ja-JP" altLang="en-US" sz="1100" b="1" i="0" u="none" strike="noStrike" kern="1200" cap="none" spc="0" normalizeH="0" baseline="0" noProof="0">
                <a:ln>
                  <a:noFill/>
                </a:ln>
                <a:solidFill>
                  <a:srgbClr val="000000"/>
                </a:solidFill>
                <a:effectLst/>
                <a:uLnTx/>
                <a:uFillTx/>
                <a:latin typeface="+mn-ea"/>
                <a:cs typeface="+mn-cs"/>
              </a:rPr>
              <a:t>区</a:t>
            </a: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すべてのモデル町会にアプリを導入し、効果や課題が共有できていること。</a:t>
            </a:r>
          </a:p>
        </p:txBody>
      </p:sp>
      <p:sp>
        <p:nvSpPr>
          <p:cNvPr id="42" name="ホームベース 30">
            <a:extLst>
              <a:ext uri="{FF2B5EF4-FFF2-40B4-BE49-F238E27FC236}">
                <a16:creationId xmlns:a16="http://schemas.microsoft.com/office/drawing/2014/main" id="{94DBA874-EC0C-384E-51A8-F6A31A66E094}"/>
              </a:ext>
            </a:extLst>
          </p:cNvPr>
          <p:cNvSpPr/>
          <p:nvPr/>
        </p:nvSpPr>
        <p:spPr>
          <a:xfrm>
            <a:off x="7308125" y="5204489"/>
            <a:ext cx="864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モデル町会への試行導入</a:t>
            </a:r>
          </a:p>
        </p:txBody>
      </p:sp>
      <p:sp>
        <p:nvSpPr>
          <p:cNvPr id="43" name="ホームベース 30">
            <a:extLst>
              <a:ext uri="{FF2B5EF4-FFF2-40B4-BE49-F238E27FC236}">
                <a16:creationId xmlns:a16="http://schemas.microsoft.com/office/drawing/2014/main" id="{48E8EA21-9DDD-170C-860B-4B2864780181}"/>
              </a:ext>
            </a:extLst>
          </p:cNvPr>
          <p:cNvSpPr/>
          <p:nvPr/>
        </p:nvSpPr>
        <p:spPr>
          <a:xfrm>
            <a:off x="8352124" y="5204489"/>
            <a:ext cx="864000"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lIns="72000" rIns="72000"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モデル町会への試行導入</a:t>
            </a:r>
          </a:p>
        </p:txBody>
      </p:sp>
      <p:pic>
        <p:nvPicPr>
          <p:cNvPr id="53" name="図 52">
            <a:extLst>
              <a:ext uri="{FF2B5EF4-FFF2-40B4-BE49-F238E27FC236}">
                <a16:creationId xmlns:a16="http://schemas.microsoft.com/office/drawing/2014/main" id="{0E8A892C-E386-E4B3-751B-51083300E6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4248" y="3539163"/>
            <a:ext cx="925345" cy="1345956"/>
          </a:xfrm>
          <a:prstGeom prst="rect">
            <a:avLst/>
          </a:prstGeom>
        </p:spPr>
      </p:pic>
      <p:grpSp>
        <p:nvGrpSpPr>
          <p:cNvPr id="56" name="グループ化 55">
            <a:extLst>
              <a:ext uri="{FF2B5EF4-FFF2-40B4-BE49-F238E27FC236}">
                <a16:creationId xmlns:a16="http://schemas.microsoft.com/office/drawing/2014/main" id="{4235005F-00EC-FDAB-4DAC-67A4326D8C4E}"/>
              </a:ext>
            </a:extLst>
          </p:cNvPr>
          <p:cNvGrpSpPr/>
          <p:nvPr/>
        </p:nvGrpSpPr>
        <p:grpSpPr>
          <a:xfrm>
            <a:off x="196503" y="3539871"/>
            <a:ext cx="1381585" cy="838933"/>
            <a:chOff x="2676607" y="3356321"/>
            <a:chExt cx="1908316" cy="1158777"/>
          </a:xfrm>
        </p:grpSpPr>
        <p:pic>
          <p:nvPicPr>
            <p:cNvPr id="47" name="図 46" descr="QR コード&#10;&#10;自動的に生成された説明">
              <a:extLst>
                <a:ext uri="{FF2B5EF4-FFF2-40B4-BE49-F238E27FC236}">
                  <a16:creationId xmlns:a16="http://schemas.microsoft.com/office/drawing/2014/main" id="{CE612813-41EB-8BC2-FFB8-A45C772343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6201" y="3379891"/>
              <a:ext cx="1129128" cy="1135207"/>
            </a:xfrm>
            <a:prstGeom prst="rect">
              <a:avLst/>
            </a:prstGeom>
          </p:spPr>
        </p:pic>
        <p:sp>
          <p:nvSpPr>
            <p:cNvPr id="54" name="吹き出し: 円形 53">
              <a:extLst>
                <a:ext uri="{FF2B5EF4-FFF2-40B4-BE49-F238E27FC236}">
                  <a16:creationId xmlns:a16="http://schemas.microsoft.com/office/drawing/2014/main" id="{4CD3281B-60B6-B2FA-4057-67A9402B2A83}"/>
                </a:ext>
              </a:extLst>
            </p:cNvPr>
            <p:cNvSpPr/>
            <p:nvPr/>
          </p:nvSpPr>
          <p:spPr>
            <a:xfrm>
              <a:off x="2676607" y="3356321"/>
              <a:ext cx="1908316" cy="1135207"/>
            </a:xfrm>
            <a:prstGeom prst="wedgeEllipseCallout">
              <a:avLst>
                <a:gd name="adj1" fmla="val 70936"/>
                <a:gd name="adj2" fmla="val 32049"/>
              </a:avLst>
            </a:prstGeom>
            <a:noFill/>
            <a:ln>
              <a:solidFill>
                <a:srgbClr val="AF193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grpSp>
      <p:grpSp>
        <p:nvGrpSpPr>
          <p:cNvPr id="57" name="グループ化 56">
            <a:extLst>
              <a:ext uri="{FF2B5EF4-FFF2-40B4-BE49-F238E27FC236}">
                <a16:creationId xmlns:a16="http://schemas.microsoft.com/office/drawing/2014/main" id="{7A6C2EEF-A4E3-1DAF-06DE-F22A542645E4}"/>
              </a:ext>
            </a:extLst>
          </p:cNvPr>
          <p:cNvGrpSpPr/>
          <p:nvPr/>
        </p:nvGrpSpPr>
        <p:grpSpPr>
          <a:xfrm>
            <a:off x="3023815" y="3345137"/>
            <a:ext cx="1605616" cy="1345956"/>
            <a:chOff x="2597876" y="4870824"/>
            <a:chExt cx="2082124" cy="1745403"/>
          </a:xfrm>
        </p:grpSpPr>
        <p:pic>
          <p:nvPicPr>
            <p:cNvPr id="45" name="図 44" descr="屋内, テーブル, ゲーム, 皿 が含まれている画像&#10;&#10;自動的に生成された説明">
              <a:extLst>
                <a:ext uri="{FF2B5EF4-FFF2-40B4-BE49-F238E27FC236}">
                  <a16:creationId xmlns:a16="http://schemas.microsoft.com/office/drawing/2014/main" id="{591D7BB5-AE79-E1E7-CC2E-101A874060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08259" y="4891675"/>
              <a:ext cx="1697300" cy="1603948"/>
            </a:xfrm>
            <a:prstGeom prst="rect">
              <a:avLst/>
            </a:prstGeom>
          </p:spPr>
        </p:pic>
        <p:sp>
          <p:nvSpPr>
            <p:cNvPr id="55" name="吹き出し: 円形 54">
              <a:extLst>
                <a:ext uri="{FF2B5EF4-FFF2-40B4-BE49-F238E27FC236}">
                  <a16:creationId xmlns:a16="http://schemas.microsoft.com/office/drawing/2014/main" id="{EB825835-161C-A4EB-D16E-60CE32B8C968}"/>
                </a:ext>
              </a:extLst>
            </p:cNvPr>
            <p:cNvSpPr/>
            <p:nvPr/>
          </p:nvSpPr>
          <p:spPr>
            <a:xfrm>
              <a:off x="2597876" y="4870824"/>
              <a:ext cx="2082124" cy="1745403"/>
            </a:xfrm>
            <a:prstGeom prst="wedgeEllipseCallout">
              <a:avLst>
                <a:gd name="adj1" fmla="val -63041"/>
                <a:gd name="adj2" fmla="val 10856"/>
              </a:avLst>
            </a:prstGeom>
            <a:noFill/>
            <a:ln>
              <a:solidFill>
                <a:srgbClr val="AF1932"/>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venir Next LT Pro"/>
                <a:ea typeface="Yu Gothic UI"/>
                <a:cs typeface="+mn-cs"/>
              </a:endParaRPr>
            </a:p>
          </p:txBody>
        </p:sp>
      </p:grpSp>
      <p:pic>
        <p:nvPicPr>
          <p:cNvPr id="59" name="図 58">
            <a:extLst>
              <a:ext uri="{FF2B5EF4-FFF2-40B4-BE49-F238E27FC236}">
                <a16:creationId xmlns:a16="http://schemas.microsoft.com/office/drawing/2014/main" id="{81E6D7DC-FD52-3382-8DD7-80CA8CF0C6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40275" y="5452758"/>
            <a:ext cx="1074593" cy="1147762"/>
          </a:xfrm>
          <a:prstGeom prst="rect">
            <a:avLst/>
          </a:prstGeom>
        </p:spPr>
      </p:pic>
      <p:pic>
        <p:nvPicPr>
          <p:cNvPr id="65" name="図 64">
            <a:extLst>
              <a:ext uri="{FF2B5EF4-FFF2-40B4-BE49-F238E27FC236}">
                <a16:creationId xmlns:a16="http://schemas.microsoft.com/office/drawing/2014/main" id="{236DF06A-628A-D1AF-871C-150CA37D749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3814" y="5429207"/>
            <a:ext cx="930221" cy="1160962"/>
          </a:xfrm>
          <a:prstGeom prst="rect">
            <a:avLst/>
          </a:prstGeom>
        </p:spPr>
      </p:pic>
      <p:pic>
        <p:nvPicPr>
          <p:cNvPr id="70" name="図 69" descr="シャツ が含まれている画像&#10;&#10;自動的に生成された説明">
            <a:extLst>
              <a:ext uri="{FF2B5EF4-FFF2-40B4-BE49-F238E27FC236}">
                <a16:creationId xmlns:a16="http://schemas.microsoft.com/office/drawing/2014/main" id="{C951BA93-C4D1-06D2-1305-80EEACCFB8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02648" y="5405449"/>
            <a:ext cx="793642" cy="1182334"/>
          </a:xfrm>
          <a:prstGeom prst="rect">
            <a:avLst/>
          </a:prstGeom>
        </p:spPr>
      </p:pic>
      <p:pic>
        <p:nvPicPr>
          <p:cNvPr id="72" name="図 71">
            <a:extLst>
              <a:ext uri="{FF2B5EF4-FFF2-40B4-BE49-F238E27FC236}">
                <a16:creationId xmlns:a16="http://schemas.microsoft.com/office/drawing/2014/main" id="{BFF0863F-D15D-F490-11C2-54A0F0FDA1B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4442" y="5438428"/>
            <a:ext cx="991644" cy="1173543"/>
          </a:xfrm>
          <a:prstGeom prst="rect">
            <a:avLst/>
          </a:prstGeom>
        </p:spPr>
      </p:pic>
      <p:cxnSp>
        <p:nvCxnSpPr>
          <p:cNvPr id="75" name="直線矢印コネクタ 74">
            <a:extLst>
              <a:ext uri="{FF2B5EF4-FFF2-40B4-BE49-F238E27FC236}">
                <a16:creationId xmlns:a16="http://schemas.microsoft.com/office/drawing/2014/main" id="{FA48EF68-7D93-4B1A-7FAC-356DBF5301AA}"/>
              </a:ext>
            </a:extLst>
          </p:cNvPr>
          <p:cNvCxnSpPr>
            <a:cxnSpLocks/>
            <a:stCxn id="72" idx="0"/>
          </p:cNvCxnSpPr>
          <p:nvPr/>
        </p:nvCxnSpPr>
        <p:spPr>
          <a:xfrm flipV="1">
            <a:off x="940264" y="4921655"/>
            <a:ext cx="1193336" cy="5167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01451BD9-B9C0-86BA-A959-DD22E67C9A91}"/>
              </a:ext>
            </a:extLst>
          </p:cNvPr>
          <p:cNvCxnSpPr>
            <a:cxnSpLocks/>
          </p:cNvCxnSpPr>
          <p:nvPr/>
        </p:nvCxnSpPr>
        <p:spPr>
          <a:xfrm flipV="1">
            <a:off x="1785489" y="4988304"/>
            <a:ext cx="424271" cy="4356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BA2D18D5-3DE1-6443-6564-3902FD8F95BE}"/>
              </a:ext>
            </a:extLst>
          </p:cNvPr>
          <p:cNvCxnSpPr>
            <a:cxnSpLocks/>
            <a:endCxn id="59" idx="0"/>
          </p:cNvCxnSpPr>
          <p:nvPr/>
        </p:nvCxnSpPr>
        <p:spPr>
          <a:xfrm>
            <a:off x="2755163" y="4905186"/>
            <a:ext cx="1122409" cy="5475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F150532B-BF8D-51AD-D56A-49AC42472713}"/>
              </a:ext>
            </a:extLst>
          </p:cNvPr>
          <p:cNvCxnSpPr>
            <a:cxnSpLocks/>
            <a:stCxn id="70" idx="0"/>
          </p:cNvCxnSpPr>
          <p:nvPr/>
        </p:nvCxnSpPr>
        <p:spPr>
          <a:xfrm flipH="1" flipV="1">
            <a:off x="2422737" y="4981368"/>
            <a:ext cx="376732" cy="4240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8D931A2A-E1E9-EA40-E0B5-E521A7DEA643}"/>
              </a:ext>
            </a:extLst>
          </p:cNvPr>
          <p:cNvSpPr txBox="1"/>
          <p:nvPr/>
        </p:nvSpPr>
        <p:spPr>
          <a:xfrm>
            <a:off x="489748" y="4397950"/>
            <a:ext cx="12992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venir Next LT Pro"/>
                <a:ea typeface="Yu Gothic UI"/>
                <a:cs typeface="+mn-cs"/>
              </a:rPr>
              <a:t>電子回覧板機能</a:t>
            </a:r>
          </a:p>
        </p:txBody>
      </p:sp>
      <p:sp>
        <p:nvSpPr>
          <p:cNvPr id="87" name="テキスト ボックス 86">
            <a:extLst>
              <a:ext uri="{FF2B5EF4-FFF2-40B4-BE49-F238E27FC236}">
                <a16:creationId xmlns:a16="http://schemas.microsoft.com/office/drawing/2014/main" id="{255DEF92-7994-6193-ABF6-C415CB18DDC7}"/>
              </a:ext>
            </a:extLst>
          </p:cNvPr>
          <p:cNvSpPr txBox="1"/>
          <p:nvPr/>
        </p:nvSpPr>
        <p:spPr>
          <a:xfrm>
            <a:off x="3290357" y="4690418"/>
            <a:ext cx="129921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venir Next LT Pro"/>
                <a:ea typeface="Yu Gothic UI"/>
                <a:cs typeface="+mn-cs"/>
              </a:rPr>
              <a:t>災害時等の情報共有機能</a:t>
            </a:r>
          </a:p>
        </p:txBody>
      </p:sp>
      <p:sp>
        <p:nvSpPr>
          <p:cNvPr id="88" name="テキスト ボックス 87">
            <a:extLst>
              <a:ext uri="{FF2B5EF4-FFF2-40B4-BE49-F238E27FC236}">
                <a16:creationId xmlns:a16="http://schemas.microsoft.com/office/drawing/2014/main" id="{1B6778F1-4DB2-CC6A-0383-ADC78ACD1692}"/>
              </a:ext>
            </a:extLst>
          </p:cNvPr>
          <p:cNvSpPr txBox="1"/>
          <p:nvPr/>
        </p:nvSpPr>
        <p:spPr>
          <a:xfrm>
            <a:off x="1679502" y="3300512"/>
            <a:ext cx="1299216" cy="215444"/>
          </a:xfrm>
          <a:prstGeom prst="rect">
            <a:avLst/>
          </a:prstGeom>
          <a:solidFill>
            <a:schemeClr val="bg1"/>
          </a:solidFill>
          <a:ln>
            <a:solidFill>
              <a:srgbClr val="AF193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venir Next LT Pro"/>
                <a:ea typeface="Yu Gothic UI"/>
                <a:cs typeface="+mn-cs"/>
              </a:rPr>
              <a:t>アプリの試行導入</a:t>
            </a:r>
          </a:p>
        </p:txBody>
      </p:sp>
      <p:graphicFrame>
        <p:nvGraphicFramePr>
          <p:cNvPr id="18" name="Table 4">
            <a:extLst>
              <a:ext uri="{FF2B5EF4-FFF2-40B4-BE49-F238E27FC236}">
                <a16:creationId xmlns:a16="http://schemas.microsoft.com/office/drawing/2014/main" id="{1399E9B3-FA2E-CFA5-9D8A-A4297E42AAFA}"/>
              </a:ext>
            </a:extLst>
          </p:cNvPr>
          <p:cNvGraphicFramePr>
            <a:graphicFrameLocks noGrp="1"/>
          </p:cNvGraphicFramePr>
          <p:nvPr>
            <p:extLst>
              <p:ext uri="{D42A27DB-BD31-4B8C-83A1-F6EECF244321}">
                <p14:modId xmlns:p14="http://schemas.microsoft.com/office/powerpoint/2010/main" val="2147095190"/>
              </p:ext>
            </p:extLst>
          </p:nvPr>
        </p:nvGraphicFramePr>
        <p:xfrm>
          <a:off x="6059943" y="2752626"/>
          <a:ext cx="3348633" cy="1686412"/>
        </p:xfrm>
        <a:graphic>
          <a:graphicData uri="http://schemas.openxmlformats.org/drawingml/2006/table">
            <a:tbl>
              <a:tblPr firstRow="1" bandRow="1">
                <a:tableStyleId>{5C22544A-7EE6-4342-B048-85BDC9FD1C3A}</a:tableStyleId>
              </a:tblPr>
              <a:tblGrid>
                <a:gridCol w="1006336">
                  <a:extLst>
                    <a:ext uri="{9D8B030D-6E8A-4147-A177-3AD203B41FA5}">
                      <a16:colId xmlns:a16="http://schemas.microsoft.com/office/drawing/2014/main" val="3689004822"/>
                    </a:ext>
                  </a:extLst>
                </a:gridCol>
                <a:gridCol w="2342297">
                  <a:extLst>
                    <a:ext uri="{9D8B030D-6E8A-4147-A177-3AD203B41FA5}">
                      <a16:colId xmlns:a16="http://schemas.microsoft.com/office/drawing/2014/main" val="3110117265"/>
                    </a:ext>
                  </a:extLst>
                </a:gridCol>
              </a:tblGrid>
              <a:tr h="421603">
                <a:tc>
                  <a:txBody>
                    <a:bodyPr/>
                    <a:lstStyle/>
                    <a:p>
                      <a:pPr lvl="0">
                        <a:buNone/>
                      </a:pPr>
                      <a:r>
                        <a:rPr lang="en-US" sz="900" b="0">
                          <a:solidFill>
                            <a:schemeClr val="bg1"/>
                          </a:solidFill>
                          <a:latin typeface="Yu Gothic UI"/>
                        </a:rPr>
                        <a:t>2023</a:t>
                      </a:r>
                      <a:r>
                        <a:rPr lang="ja-JP" altLang="en-US" sz="900" b="0">
                          <a:solidFill>
                            <a:schemeClr val="bg1"/>
                          </a:solidFill>
                          <a:latin typeface="Yu Gothic UI"/>
                        </a:rPr>
                        <a:t>年度現在</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r>
                        <a:rPr lang="en-US" sz="900">
                          <a:solidFill>
                            <a:schemeClr val="tx1"/>
                          </a:solidFill>
                          <a:latin typeface="Yu Gothic UI"/>
                        </a:rPr>
                        <a:t>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421603">
                <a:tc>
                  <a:txBody>
                    <a:bodyPr/>
                    <a:lstStyle/>
                    <a:p>
                      <a:pPr lvl="0">
                        <a:buNone/>
                      </a:pPr>
                      <a:r>
                        <a:rPr lang="en-US" sz="900" b="0">
                          <a:solidFill>
                            <a:schemeClr val="bg1"/>
                          </a:solidFill>
                          <a:latin typeface="Yu Gothic UI"/>
                        </a:rPr>
                        <a:t>2024</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a:t>モデルとなる８区</a:t>
                      </a:r>
                      <a:r>
                        <a:rPr lang="en-US" altLang="ja-JP" sz="900"/>
                        <a:t>16</a:t>
                      </a:r>
                      <a:r>
                        <a:rPr lang="ja-JP" altLang="en-US" sz="900"/>
                        <a:t>町会に試行導入</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421603">
                <a:tc>
                  <a:txBody>
                    <a:bodyPr/>
                    <a:lstStyle/>
                    <a:p>
                      <a:pPr lvl="0">
                        <a:buNone/>
                      </a:pPr>
                      <a:r>
                        <a:rPr lang="en-US" sz="900" b="0">
                          <a:solidFill>
                            <a:schemeClr val="bg1"/>
                          </a:solidFill>
                          <a:latin typeface="Yu Gothic UI"/>
                        </a:rPr>
                        <a:t>2025</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a:t>新たにモデルとなる８区</a:t>
                      </a:r>
                      <a:r>
                        <a:rPr lang="en-US" altLang="ja-JP" sz="900"/>
                        <a:t>16</a:t>
                      </a:r>
                      <a:r>
                        <a:rPr lang="ja-JP" altLang="en-US" sz="900"/>
                        <a:t>町会に試行導入</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421603">
                <a:tc>
                  <a:txBody>
                    <a:bodyPr/>
                    <a:lstStyle/>
                    <a:p>
                      <a:pPr lvl="0">
                        <a:buNone/>
                      </a:pPr>
                      <a:r>
                        <a:rPr lang="en-US" sz="900" b="0">
                          <a:solidFill>
                            <a:schemeClr val="bg1"/>
                          </a:solidFill>
                          <a:latin typeface="Yu Gothic UI"/>
                        </a:rPr>
                        <a:t>2026</a:t>
                      </a:r>
                      <a:r>
                        <a:rPr lang="ja-JP" altLang="en-US" sz="900" b="0">
                          <a:solidFill>
                            <a:schemeClr val="bg1"/>
                          </a:solidFill>
                          <a:latin typeface="Yu Gothic UI"/>
                        </a:rPr>
                        <a:t>年度</a:t>
                      </a:r>
                      <a:endParaRPr lang="en-US" sz="900" b="0">
                        <a:solidFill>
                          <a:schemeClr val="bg1"/>
                        </a:solidFill>
                        <a:latin typeface="Yu Gothic UI"/>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dirty="0"/>
                        <a:t>新たにモデルとなる８区</a:t>
                      </a:r>
                      <a:r>
                        <a:rPr lang="en-US" altLang="ja-JP" sz="900" dirty="0"/>
                        <a:t>16</a:t>
                      </a:r>
                      <a:r>
                        <a:rPr lang="ja-JP" altLang="en-US" sz="900" dirty="0"/>
                        <a:t>町会に試行導入</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26" name="表 25">
            <a:extLst>
              <a:ext uri="{FF2B5EF4-FFF2-40B4-BE49-F238E27FC236}">
                <a16:creationId xmlns:a16="http://schemas.microsoft.com/office/drawing/2014/main" id="{59A909DD-5811-D650-2797-55D2B0705683}"/>
              </a:ext>
            </a:extLst>
          </p:cNvPr>
          <p:cNvGraphicFramePr>
            <a:graphicFrameLocks noGrp="1"/>
          </p:cNvGraphicFramePr>
          <p:nvPr>
            <p:extLst>
              <p:ext uri="{D42A27DB-BD31-4B8C-83A1-F6EECF244321}">
                <p14:modId xmlns:p14="http://schemas.microsoft.com/office/powerpoint/2010/main" val="1826043277"/>
              </p:ext>
            </p:extLst>
          </p:nvPr>
        </p:nvGraphicFramePr>
        <p:xfrm>
          <a:off x="5482800" y="561600"/>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29" name="正方形/長方形 15">
            <a:extLst>
              <a:ext uri="{FF2B5EF4-FFF2-40B4-BE49-F238E27FC236}">
                <a16:creationId xmlns:a16="http://schemas.microsoft.com/office/drawing/2014/main" id="{59A5A114-843D-89AE-B08A-B8EF726A0C67}"/>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8" name="正方形/長方形 15">
            <a:extLst>
              <a:ext uri="{FF2B5EF4-FFF2-40B4-BE49-F238E27FC236}">
                <a16:creationId xmlns:a16="http://schemas.microsoft.com/office/drawing/2014/main" id="{3D7FB113-201E-40D7-87F3-620180BA5EC0}"/>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地域コミュニティの活性化</a:t>
            </a:r>
          </a:p>
        </p:txBody>
      </p:sp>
    </p:spTree>
    <p:extLst>
      <p:ext uri="{BB962C8B-B14F-4D97-AF65-F5344CB8AC3E}">
        <p14:creationId xmlns:p14="http://schemas.microsoft.com/office/powerpoint/2010/main" val="283445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12">
            <a:extLst>
              <a:ext uri="{FF2B5EF4-FFF2-40B4-BE49-F238E27FC236}">
                <a16:creationId xmlns:a16="http://schemas.microsoft.com/office/drawing/2014/main" id="{7F11E30C-63F3-4673-B9BB-794C2984F4E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11440" y="4941000"/>
            <a:ext cx="2009905" cy="1422709"/>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3825978" y="1784020"/>
            <a:ext cx="0" cy="310802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309708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309708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a:t>
            </a:fld>
            <a:endParaRPr kumimoji="1" lang="en-GB"/>
          </a:p>
        </p:txBody>
      </p:sp>
      <p:pic>
        <p:nvPicPr>
          <p:cNvPr id="10" name="図 9">
            <a:extLst>
              <a:ext uri="{FF2B5EF4-FFF2-40B4-BE49-F238E27FC236}">
                <a16:creationId xmlns:a16="http://schemas.microsoft.com/office/drawing/2014/main" id="{C7DBD481-489E-4A4F-A2FC-DBD262EDFB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439" y="405892"/>
            <a:ext cx="1936397" cy="539191"/>
          </a:xfrm>
          <a:prstGeom prst="rect">
            <a:avLst/>
          </a:prstGeom>
        </p:spPr>
      </p:pic>
      <p:sp>
        <p:nvSpPr>
          <p:cNvPr id="6"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8" y="990667"/>
            <a:ext cx="9268907" cy="643209"/>
          </a:xfrm>
          <a:prstGeom prst="rect">
            <a:avLst/>
          </a:prstGeom>
        </p:spPr>
        <p:txBody>
          <a:bodyPr/>
          <a:lstStyle/>
          <a:p>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大阪市では</a:t>
            </a:r>
            <a:r>
              <a:rPr lang="en-US" altLang="ja-JP" b="1" kern="100">
                <a:latin typeface="Avenir Next LT Pro 本文"/>
                <a:ea typeface="Yu Gothic UI" panose="020B0500000000000000" pitchFamily="50" charset="-128"/>
                <a:cs typeface="Times New Roman" panose="02020603050405020304" pitchFamily="18" charset="0"/>
              </a:rPr>
              <a:t>2018</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年</a:t>
            </a:r>
            <a:r>
              <a:rPr lang="en-US" altLang="ja-JP" b="1" kern="100">
                <a:latin typeface="Avenir Next LT Pro 本文"/>
                <a:ea typeface="Yu Gothic UI" panose="020B0500000000000000" pitchFamily="50" charset="-128"/>
                <a:cs typeface="Times New Roman" panose="02020603050405020304" pitchFamily="18" charset="0"/>
              </a:rPr>
              <a:t>12</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月に「大阪市</a:t>
            </a:r>
            <a:r>
              <a:rPr lang="en-US" altLang="ja-JP" b="1" kern="100">
                <a:latin typeface="Avenir Next LT Pro 本文"/>
                <a:ea typeface="Yu Gothic UI" panose="020B0500000000000000" pitchFamily="50" charset="-128"/>
                <a:cs typeface="Times New Roman" panose="02020603050405020304" pitchFamily="18" charset="0"/>
              </a:rPr>
              <a:t>LINE</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公式アカウント」を開設するなど、ホームページと合わせて</a:t>
            </a:r>
            <a:r>
              <a:rPr lang="en-US" altLang="ja-JP" b="1" kern="100">
                <a:latin typeface="Avenir Next LT Pro 本文"/>
                <a:ea typeface="Yu Gothic UI" panose="020B0500000000000000" pitchFamily="50" charset="-128"/>
                <a:cs typeface="Times New Roman" panose="02020603050405020304" pitchFamily="18" charset="0"/>
              </a:rPr>
              <a:t>SNS</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も活用しながら生活に</a:t>
            </a:r>
            <a:br>
              <a:rPr lang="en-US" altLang="ja-JP" b="1" kern="10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役立つコンテンツを発信してきました。今後も、リアルな人と人のコミュニケーションも大事にしながら、デジタルでさらに「気の利いた」サービスを実現します。</a:t>
            </a:r>
          </a:p>
          <a:p>
            <a:endParaRPr lang="ja-JP" altLang="en-US" b="1" kern="100">
              <a:latin typeface="游明朝" panose="02020400000000000000" pitchFamily="18" charset="-128"/>
              <a:ea typeface="Yu Gothic UI" panose="020B0500000000000000" pitchFamily="50" charset="-128"/>
              <a:cs typeface="Times New Roman" panose="02020603050405020304" pitchFamily="18" charset="0"/>
            </a:endParaRPr>
          </a:p>
          <a:p>
            <a:endParaRPr lang="en-US" altLang="ja-JP" b="1" kern="100">
              <a:latin typeface="游明朝" panose="02020400000000000000" pitchFamily="18" charset="-128"/>
              <a:ea typeface="Yu Gothic UI" panose="020B0500000000000000" pitchFamily="50" charset="-128"/>
              <a:cs typeface="Times New Roman" panose="02020603050405020304" pitchFamily="18" charset="0"/>
            </a:endParaRPr>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2025</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2030</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381262"/>
            <a:ext cx="1284921" cy="1211077"/>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情報発信</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a:solidFill>
                  <a:schemeClr val="bg1"/>
                </a:solidFill>
                <a:latin typeface="Yu Gothic UI" panose="020B0500000000000000" pitchFamily="50" charset="-128"/>
                <a:ea typeface="Yu Gothic UI" panose="020B0500000000000000" pitchFamily="50" charset="-128"/>
              </a:rPr>
              <a:t>VALUE</a:t>
            </a:r>
            <a:r>
              <a:rPr kumimoji="1" lang="ja-JP" altLang="en-US" sz="900" b="1">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a:solidFill>
                <a:schemeClr val="bg1"/>
              </a:solidFill>
              <a:latin typeface="Yu Gothic UI" panose="020B0500000000000000" pitchFamily="50" charset="-128"/>
              <a:ea typeface="Yu Gothic UI" panose="020B0500000000000000" pitchFamily="50" charset="-128"/>
            </a:endParaRPr>
          </a:p>
          <a:p>
            <a:pPr algn="ctr"/>
            <a:r>
              <a:rPr kumimoji="1" lang="ja-JP" altLang="en-US" sz="900" b="1">
                <a:solidFill>
                  <a:schemeClr val="bg1"/>
                </a:solidFill>
                <a:latin typeface="Yu Gothic UI" panose="020B0500000000000000" pitchFamily="50" charset="-128"/>
                <a:ea typeface="Yu Gothic UI" panose="020B0500000000000000" pitchFamily="50" charset="-128"/>
              </a:rPr>
              <a:t>取組の方針</a:t>
            </a:r>
          </a:p>
        </p:txBody>
      </p:sp>
      <p:sp>
        <p:nvSpPr>
          <p:cNvPr id="44" name="正方形/長方形 43"/>
          <p:cNvSpPr/>
          <p:nvPr/>
        </p:nvSpPr>
        <p:spPr>
          <a:xfrm>
            <a:off x="1864420" y="2804608"/>
            <a:ext cx="1908094" cy="413021"/>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r>
              <a:rPr lang="ja-JP" altLang="en-US" sz="1000">
                <a:latin typeface="Yu Gothic UI" panose="020B0500000000000000" pitchFamily="50" charset="-128"/>
                <a:ea typeface="Yu Gothic UI" panose="020B0500000000000000" pitchFamily="50" charset="-128"/>
              </a:rPr>
              <a:t>大阪市</a:t>
            </a:r>
            <a:r>
              <a:rPr lang="en-US" altLang="ja-JP" sz="1000">
                <a:latin typeface="Yu Gothic UI" panose="020B0500000000000000" pitchFamily="50" charset="-128"/>
                <a:ea typeface="Yu Gothic UI" panose="020B0500000000000000" pitchFamily="50" charset="-128"/>
              </a:rPr>
              <a:t>LINE</a:t>
            </a:r>
            <a:r>
              <a:rPr lang="ja-JP" altLang="en-US" sz="1000">
                <a:latin typeface="Yu Gothic UI" panose="020B0500000000000000" pitchFamily="50" charset="-128"/>
                <a:ea typeface="Yu Gothic UI" panose="020B0500000000000000" pitchFamily="50" charset="-128"/>
              </a:rPr>
              <a:t>公式アカウントによる情報発信</a:t>
            </a:r>
          </a:p>
        </p:txBody>
      </p:sp>
      <p:sp>
        <p:nvSpPr>
          <p:cNvPr id="45" name="ホームベース 44"/>
          <p:cNvSpPr/>
          <p:nvPr/>
        </p:nvSpPr>
        <p:spPr>
          <a:xfrm>
            <a:off x="3872437" y="3750447"/>
            <a:ext cx="2189759" cy="480990"/>
          </a:xfrm>
          <a:prstGeom prst="homePlate">
            <a:avLst>
              <a:gd name="adj" fmla="val 21007"/>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オンライン相談サービスの</a:t>
            </a:r>
            <a:r>
              <a:rPr lang="ja-JP" altLang="en-US" sz="1000">
                <a:latin typeface="Yu Gothic UI" panose="020B0500000000000000" pitchFamily="50" charset="-128"/>
                <a:ea typeface="Yu Gothic UI" panose="020B0500000000000000" pitchFamily="50" charset="-128"/>
              </a:rPr>
              <a:t>拡大</a:t>
            </a:r>
            <a:endParaRPr lang="ja-JP" altLang="en-US" sz="1000">
              <a:solidFill>
                <a:schemeClr val="dk1"/>
              </a:solidFill>
              <a:latin typeface="Yu Gothic UI" panose="020B0500000000000000" pitchFamily="50" charset="-128"/>
              <a:ea typeface="Yu Gothic UI" panose="020B0500000000000000" pitchFamily="50" charset="-128"/>
            </a:endParaRPr>
          </a:p>
        </p:txBody>
      </p:sp>
      <p:sp>
        <p:nvSpPr>
          <p:cNvPr id="46" name="正方形/長方形 45"/>
          <p:cNvSpPr/>
          <p:nvPr/>
        </p:nvSpPr>
        <p:spPr>
          <a:xfrm>
            <a:off x="1884705" y="3742699"/>
            <a:ext cx="1894815" cy="488738"/>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r>
              <a:rPr lang="ja-JP" altLang="en-US" sz="1000">
                <a:latin typeface="Yu Gothic UI" panose="020B0500000000000000" pitchFamily="50" charset="-128"/>
                <a:ea typeface="Yu Gothic UI" panose="020B0500000000000000" pitchFamily="50" charset="-128"/>
              </a:rPr>
              <a:t>子育て等に関する</a:t>
            </a:r>
            <a:r>
              <a:rPr lang="en-US" altLang="ja-JP" sz="1000">
                <a:latin typeface="Yu Gothic UI" panose="020B0500000000000000" pitchFamily="50" charset="-128"/>
                <a:ea typeface="Yu Gothic UI" panose="020B0500000000000000" pitchFamily="50" charset="-128"/>
              </a:rPr>
              <a:t>SNS</a:t>
            </a:r>
            <a:r>
              <a:rPr lang="ja-JP" altLang="en-US" sz="1000" err="1">
                <a:latin typeface="Yu Gothic UI" panose="020B0500000000000000" pitchFamily="50" charset="-128"/>
                <a:ea typeface="Yu Gothic UI" panose="020B0500000000000000" pitchFamily="50" charset="-128"/>
              </a:rPr>
              <a:t>での</a:t>
            </a:r>
            <a:endParaRPr lang="en-US" altLang="ja-JP" sz="1000">
              <a:latin typeface="Yu Gothic UI" panose="020B0500000000000000" pitchFamily="50" charset="-128"/>
              <a:ea typeface="Yu Gothic UI" panose="020B0500000000000000" pitchFamily="50" charset="-128"/>
            </a:endParaRPr>
          </a:p>
          <a:p>
            <a:r>
              <a:rPr lang="ja-JP" altLang="en-US" sz="1000">
                <a:latin typeface="Yu Gothic UI" panose="020B0500000000000000" pitchFamily="50" charset="-128"/>
                <a:ea typeface="Yu Gothic UI" panose="020B0500000000000000" pitchFamily="50" charset="-128"/>
              </a:rPr>
              <a:t>相談受付開始</a:t>
            </a:r>
          </a:p>
        </p:txBody>
      </p:sp>
      <p:sp>
        <p:nvSpPr>
          <p:cNvPr id="54" name="正方形/長方形 53"/>
          <p:cNvSpPr/>
          <p:nvPr/>
        </p:nvSpPr>
        <p:spPr>
          <a:xfrm>
            <a:off x="1864420" y="2385500"/>
            <a:ext cx="1908094" cy="349007"/>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大阪市ホームページよる</a:t>
            </a:r>
            <a:endParaRPr lang="en-US" altLang="ja-JP" sz="1000">
              <a:latin typeface="Yu Gothic UI" panose="020B0500000000000000" pitchFamily="50" charset="-128"/>
              <a:ea typeface="Yu Gothic UI" panose="020B0500000000000000" pitchFamily="50" charset="-128"/>
            </a:endParaRPr>
          </a:p>
          <a:p>
            <a:r>
              <a:rPr lang="ja-JP" altLang="en-US" sz="1000">
                <a:latin typeface="Yu Gothic UI" panose="020B0500000000000000" pitchFamily="50" charset="-128"/>
                <a:ea typeface="Yu Gothic UI" panose="020B0500000000000000" pitchFamily="50" charset="-128"/>
              </a:rPr>
              <a:t>情報発信</a:t>
            </a:r>
          </a:p>
        </p:txBody>
      </p:sp>
      <p:sp>
        <p:nvSpPr>
          <p:cNvPr id="56" name="ホームベース 55"/>
          <p:cNvSpPr/>
          <p:nvPr/>
        </p:nvSpPr>
        <p:spPr>
          <a:xfrm>
            <a:off x="3881521" y="3253740"/>
            <a:ext cx="2180675" cy="338600"/>
          </a:xfrm>
          <a:prstGeom prst="homePlate">
            <a:avLst>
              <a:gd name="adj" fmla="val 36060"/>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プッシュ型情報発信の拡大</a:t>
            </a:r>
          </a:p>
        </p:txBody>
      </p:sp>
      <p:sp>
        <p:nvSpPr>
          <p:cNvPr id="65" name="ホームベース 64"/>
          <p:cNvSpPr/>
          <p:nvPr/>
        </p:nvSpPr>
        <p:spPr>
          <a:xfrm>
            <a:off x="1884705" y="4464101"/>
            <a:ext cx="5917873" cy="311099"/>
          </a:xfrm>
          <a:prstGeom prst="homePlate">
            <a:avLst>
              <a:gd name="adj" fmla="val 4238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a:solidFill>
                  <a:schemeClr val="dk1"/>
                </a:solidFill>
                <a:latin typeface="Yu Gothic UI" panose="020B0500000000000000" pitchFamily="50" charset="-128"/>
                <a:ea typeface="Yu Gothic UI" panose="020B0500000000000000" pitchFamily="50" charset="-128"/>
              </a:rPr>
              <a:t>ICT</a:t>
            </a:r>
            <a:r>
              <a:rPr lang="ja-JP" altLang="en-US" sz="1000">
                <a:solidFill>
                  <a:schemeClr val="dk1"/>
                </a:solidFill>
                <a:latin typeface="Yu Gothic UI" panose="020B0500000000000000" pitchFamily="50" charset="-128"/>
                <a:ea typeface="Yu Gothic UI" panose="020B0500000000000000" pitchFamily="50" charset="-128"/>
              </a:rPr>
              <a:t>を活用した教育の推進</a:t>
            </a:r>
          </a:p>
        </p:txBody>
      </p:sp>
      <p:sp>
        <p:nvSpPr>
          <p:cNvPr id="66" name="正方形/長方形 65"/>
          <p:cNvSpPr/>
          <p:nvPr/>
        </p:nvSpPr>
        <p:spPr>
          <a:xfrm>
            <a:off x="6153334" y="3742700"/>
            <a:ext cx="1558106" cy="488738"/>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latin typeface="Yu Gothic UI" panose="020B0500000000000000" pitchFamily="50" charset="-128"/>
                <a:ea typeface="Yu Gothic UI" panose="020B0500000000000000" pitchFamily="50" charset="-128"/>
              </a:rPr>
              <a:t>対話型</a:t>
            </a:r>
            <a:r>
              <a:rPr kumimoji="1" lang="en-US" altLang="ja-JP" sz="1000">
                <a:latin typeface="Yu Gothic UI" panose="020B0500000000000000" pitchFamily="50" charset="-128"/>
                <a:ea typeface="Yu Gothic UI" panose="020B0500000000000000" pitchFamily="50" charset="-128"/>
              </a:rPr>
              <a:t>AI</a:t>
            </a:r>
            <a:r>
              <a:rPr kumimoji="1" lang="ja-JP" altLang="en-US" sz="1000">
                <a:latin typeface="Yu Gothic UI" panose="020B0500000000000000" pitchFamily="50" charset="-128"/>
                <a:ea typeface="Yu Gothic UI" panose="020B0500000000000000" pitchFamily="50" charset="-128"/>
              </a:rPr>
              <a:t>を有効活用した相談業務の検討</a:t>
            </a:r>
          </a:p>
        </p:txBody>
      </p:sp>
      <p:sp>
        <p:nvSpPr>
          <p:cNvPr id="67" name="正方形/長方形 66"/>
          <p:cNvSpPr/>
          <p:nvPr/>
        </p:nvSpPr>
        <p:spPr>
          <a:xfrm>
            <a:off x="6192934" y="2385500"/>
            <a:ext cx="1550699" cy="1206839"/>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latin typeface="Yu Gothic UI" panose="020B0500000000000000" pitchFamily="50" charset="-128"/>
                <a:ea typeface="Yu Gothic UI" panose="020B0500000000000000" pitchFamily="50" charset="-128"/>
              </a:rPr>
              <a:t>個人に最適化された</a:t>
            </a:r>
          </a:p>
          <a:p>
            <a:pPr algn="ctr"/>
            <a:r>
              <a:rPr kumimoji="1" lang="ja-JP" altLang="en-US" sz="1000">
                <a:latin typeface="Yu Gothic UI" panose="020B0500000000000000" pitchFamily="50" charset="-128"/>
                <a:ea typeface="Yu Gothic UI" panose="020B0500000000000000" pitchFamily="50" charset="-128"/>
              </a:rPr>
              <a:t>情報発信の実現</a:t>
            </a:r>
          </a:p>
        </p:txBody>
      </p:sp>
      <p:sp>
        <p:nvSpPr>
          <p:cNvPr id="68" name="正方形/長方形 67"/>
          <p:cNvSpPr/>
          <p:nvPr/>
        </p:nvSpPr>
        <p:spPr>
          <a:xfrm>
            <a:off x="7889831" y="2381262"/>
            <a:ext cx="1520870" cy="1211077"/>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a:latin typeface="Yu Gothic UI" panose="020B0500000000000000" pitchFamily="50" charset="-128"/>
                <a:ea typeface="Yu Gothic UI" panose="020B0500000000000000" pitchFamily="50" charset="-128"/>
              </a:rPr>
              <a:t>民間も含めた</a:t>
            </a:r>
          </a:p>
          <a:p>
            <a:pPr algn="ctr"/>
            <a:r>
              <a:rPr kumimoji="1" lang="ja-JP" altLang="en-US" sz="1000">
                <a:latin typeface="Yu Gothic UI" panose="020B0500000000000000" pitchFamily="50" charset="-128"/>
                <a:ea typeface="Yu Gothic UI" panose="020B0500000000000000" pitchFamily="50" charset="-128"/>
              </a:rPr>
              <a:t>個人に最適化された</a:t>
            </a:r>
          </a:p>
          <a:p>
            <a:pPr algn="ctr"/>
            <a:r>
              <a:rPr kumimoji="1" lang="ja-JP" altLang="en-US" sz="1000">
                <a:latin typeface="Yu Gothic UI" panose="020B0500000000000000" pitchFamily="50" charset="-128"/>
                <a:ea typeface="Yu Gothic UI" panose="020B0500000000000000" pitchFamily="50" charset="-128"/>
              </a:rPr>
              <a:t>情報発信の実現</a:t>
            </a:r>
          </a:p>
        </p:txBody>
      </p:sp>
      <p:sp>
        <p:nvSpPr>
          <p:cNvPr id="69" name="正方形/長方形 68"/>
          <p:cNvSpPr/>
          <p:nvPr/>
        </p:nvSpPr>
        <p:spPr>
          <a:xfrm>
            <a:off x="527256" y="3728861"/>
            <a:ext cx="1284921" cy="502576"/>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相談業務</a:t>
            </a:r>
          </a:p>
        </p:txBody>
      </p:sp>
      <p:sp>
        <p:nvSpPr>
          <p:cNvPr id="70" name="正方形/長方形 69"/>
          <p:cNvSpPr/>
          <p:nvPr/>
        </p:nvSpPr>
        <p:spPr>
          <a:xfrm>
            <a:off x="527256" y="4448731"/>
            <a:ext cx="1284921" cy="333677"/>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教育</a:t>
            </a:r>
            <a:r>
              <a:rPr kumimoji="1" lang="en-US" altLang="ja-JP" sz="1100">
                <a:solidFill>
                  <a:schemeClr val="bg1"/>
                </a:solidFill>
              </a:rPr>
              <a:t>ICT</a:t>
            </a:r>
            <a:endParaRPr kumimoji="1" lang="ja-JP" altLang="en-US" sz="1100">
              <a:solidFill>
                <a:schemeClr val="bg1"/>
              </a:solidFill>
            </a:endParaRPr>
          </a:p>
        </p:txBody>
      </p:sp>
      <p:sp>
        <p:nvSpPr>
          <p:cNvPr id="72" name="テキスト ボックス 71">
            <a:extLst>
              <a:ext uri="{FF2B5EF4-FFF2-40B4-BE49-F238E27FC236}">
                <a16:creationId xmlns:a16="http://schemas.microsoft.com/office/drawing/2014/main" id="{B5977502-E10D-469D-A3E9-D2E68404E73B}"/>
              </a:ext>
            </a:extLst>
          </p:cNvPr>
          <p:cNvSpPr txBox="1"/>
          <p:nvPr/>
        </p:nvSpPr>
        <p:spPr>
          <a:xfrm>
            <a:off x="2195885" y="435344"/>
            <a:ext cx="4540195" cy="400110"/>
          </a:xfrm>
          <a:prstGeom prst="rect">
            <a:avLst/>
          </a:prstGeom>
          <a:noFill/>
        </p:spPr>
        <p:txBody>
          <a:bodyPr wrap="square" rtlCol="0">
            <a:spAutoFit/>
          </a:bodyPr>
          <a:lstStyle/>
          <a:p>
            <a:pPr algn="r"/>
            <a:r>
              <a:rPr kumimoji="1" lang="ja-JP" altLang="en-US" sz="1400" spc="0">
                <a:ln w="9525">
                  <a:solidFill>
                    <a:srgbClr val="AF1932"/>
                  </a:solidFill>
                </a:ln>
                <a:solidFill>
                  <a:srgbClr val="AF1932"/>
                </a:solidFill>
                <a:latin typeface="+mn-ea"/>
                <a:ea typeface="+mn-ea"/>
              </a:rPr>
              <a:t>の</a:t>
            </a:r>
            <a:r>
              <a:rPr kumimoji="1" lang="ja-JP" altLang="en-US" sz="2000" spc="0">
                <a:ln w="9525">
                  <a:solidFill>
                    <a:srgbClr val="AF1932"/>
                  </a:solidFill>
                </a:ln>
                <a:solidFill>
                  <a:srgbClr val="AF1932"/>
                </a:solidFill>
                <a:latin typeface="+mn-ea"/>
              </a:rPr>
              <a:t> </a:t>
            </a:r>
            <a:r>
              <a:rPr kumimoji="1" lang="en-GB" altLang="ja-JP" sz="2000" spc="0">
                <a:ln w="9525">
                  <a:solidFill>
                    <a:srgbClr val="AF1932"/>
                  </a:solidFill>
                </a:ln>
                <a:solidFill>
                  <a:srgbClr val="AF1932"/>
                </a:solidFill>
                <a:latin typeface="Avenir Next LT Pro" panose="020B0504020202020204" pitchFamily="34" charset="0"/>
              </a:rPr>
              <a:t>Re-Design</a:t>
            </a:r>
            <a:r>
              <a:rPr kumimoji="1" lang="ja-JP" altLang="en-US" sz="2000" spc="0">
                <a:ln w="9525">
                  <a:solidFill>
                    <a:srgbClr val="AF1932"/>
                  </a:solidFill>
                </a:ln>
                <a:solidFill>
                  <a:srgbClr val="AF1932"/>
                </a:solidFill>
                <a:latin typeface="Avenir Next LT Pro" panose="020B0504020202020204" pitchFamily="34" charset="0"/>
              </a:rPr>
              <a:t>の実現に向けたロードマップ②</a:t>
            </a:r>
            <a:endParaRPr kumimoji="1" lang="en-GB" sz="2000">
              <a:ln w="9525">
                <a:solidFill>
                  <a:srgbClr val="AF1932"/>
                </a:solidFill>
              </a:ln>
              <a:solidFill>
                <a:srgbClr val="AF1932"/>
              </a:solidFill>
            </a:endParaRPr>
          </a:p>
        </p:txBody>
      </p:sp>
      <p:sp>
        <p:nvSpPr>
          <p:cNvPr id="79" name="テキスト ボックス 78"/>
          <p:cNvSpPr txBox="1"/>
          <p:nvPr/>
        </p:nvSpPr>
        <p:spPr>
          <a:xfrm>
            <a:off x="761516" y="1840402"/>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a:t>取組分野</a:t>
            </a:r>
          </a:p>
        </p:txBody>
      </p:sp>
      <p:sp>
        <p:nvSpPr>
          <p:cNvPr id="80" name="正方形/長方形 79"/>
          <p:cNvSpPr/>
          <p:nvPr/>
        </p:nvSpPr>
        <p:spPr>
          <a:xfrm>
            <a:off x="3467968" y="1502576"/>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2023</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40" name="正方形/長方形 39"/>
          <p:cNvSpPr/>
          <p:nvPr/>
        </p:nvSpPr>
        <p:spPr>
          <a:xfrm>
            <a:off x="7821187" y="1786092"/>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2040</a:t>
            </a:r>
            <a:r>
              <a:rPr kumimoji="1" lang="ja-JP" altLang="en-US" sz="1100" b="1">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a:solidFill>
                <a:srgbClr val="AF1932"/>
              </a:solidFill>
              <a:latin typeface="Yu Gothic UI" panose="020B0500000000000000" pitchFamily="50" charset="-128"/>
              <a:ea typeface="Yu Gothic UI" panose="020B0500000000000000" pitchFamily="50" charset="-128"/>
            </a:endParaRPr>
          </a:p>
          <a:p>
            <a:pPr algn="ctr"/>
            <a:r>
              <a:rPr kumimoji="1" lang="ja-JP" altLang="en-US" sz="1100" b="1">
                <a:solidFill>
                  <a:srgbClr val="AF1932"/>
                </a:solidFill>
                <a:latin typeface="Yu Gothic UI" panose="020B0500000000000000" pitchFamily="50" charset="-128"/>
                <a:ea typeface="Yu Gothic UI" panose="020B0500000000000000" pitchFamily="50" charset="-128"/>
              </a:rPr>
              <a:t>「未来の大阪市」</a:t>
            </a:r>
          </a:p>
        </p:txBody>
      </p:sp>
      <p:sp>
        <p:nvSpPr>
          <p:cNvPr id="47" name="ホームベース 46"/>
          <p:cNvSpPr/>
          <p:nvPr/>
        </p:nvSpPr>
        <p:spPr>
          <a:xfrm>
            <a:off x="3879443" y="2387160"/>
            <a:ext cx="2181231" cy="818644"/>
          </a:xfrm>
          <a:prstGeom prst="homePlate">
            <a:avLst>
              <a:gd name="adj" fmla="val 2147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rgbClr val="000000"/>
                </a:solidFill>
                <a:latin typeface="Yu Gothic UI" panose="020B0500000000000000" pitchFamily="50" charset="-128"/>
                <a:ea typeface="Yu Gothic UI" panose="020B0500000000000000" pitchFamily="50" charset="-128"/>
              </a:rPr>
              <a:t>市民等がほしい情報をスムーズに</a:t>
            </a:r>
            <a:endParaRPr lang="en-US" altLang="ja-JP" sz="1000">
              <a:solidFill>
                <a:srgbClr val="000000"/>
              </a:solidFill>
              <a:latin typeface="Yu Gothic UI" panose="020B0500000000000000" pitchFamily="50" charset="-128"/>
              <a:ea typeface="Yu Gothic UI" panose="020B0500000000000000" pitchFamily="50" charset="-128"/>
            </a:endParaRPr>
          </a:p>
          <a:p>
            <a:r>
              <a:rPr lang="ja-JP" altLang="en-US" sz="1000">
                <a:solidFill>
                  <a:srgbClr val="000000"/>
                </a:solidFill>
                <a:latin typeface="Yu Gothic UI" panose="020B0500000000000000" pitchFamily="50" charset="-128"/>
                <a:ea typeface="Yu Gothic UI" panose="020B0500000000000000" pitchFamily="50" charset="-128"/>
              </a:rPr>
              <a:t>入手できるよう</a:t>
            </a:r>
            <a:r>
              <a:rPr lang="ja-JP" altLang="en-US" sz="1000">
                <a:latin typeface="Yu Gothic UI" panose="020B0500000000000000" pitchFamily="50" charset="-128"/>
                <a:ea typeface="Yu Gothic UI" panose="020B0500000000000000" pitchFamily="50" charset="-128"/>
              </a:rPr>
              <a:t>情報発信方法を変革</a:t>
            </a:r>
            <a:endParaRPr lang="ja-JP" altLang="en-US" sz="1000">
              <a:solidFill>
                <a:schemeClr val="dk1"/>
              </a:solidFill>
              <a:latin typeface="Yu Gothic UI" panose="020B0500000000000000" pitchFamily="50" charset="-128"/>
              <a:ea typeface="Yu Gothic UI" panose="020B0500000000000000" pitchFamily="50" charset="-128"/>
            </a:endParaRPr>
          </a:p>
        </p:txBody>
      </p:sp>
      <p:sp>
        <p:nvSpPr>
          <p:cNvPr id="41" name="正方形/長方形 40"/>
          <p:cNvSpPr/>
          <p:nvPr/>
        </p:nvSpPr>
        <p:spPr>
          <a:xfrm>
            <a:off x="4046286" y="1784020"/>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2" name="グループ化 41"/>
          <p:cNvGrpSpPr/>
          <p:nvPr/>
        </p:nvGrpSpPr>
        <p:grpSpPr>
          <a:xfrm>
            <a:off x="354827" y="5444050"/>
            <a:ext cx="743157" cy="1088189"/>
            <a:chOff x="354827" y="5444050"/>
            <a:chExt cx="743157" cy="1088189"/>
          </a:xfrm>
        </p:grpSpPr>
        <p:sp>
          <p:nvSpPr>
            <p:cNvPr id="43" name="ホームベース 42"/>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a:solidFill>
                    <a:schemeClr val="tx1"/>
                  </a:solidFill>
                </a:rPr>
                <a:t>これからの取組テーマ</a:t>
              </a:r>
            </a:p>
          </p:txBody>
        </p:sp>
        <p:sp>
          <p:nvSpPr>
            <p:cNvPr id="48" name="正方形/長方形 47"/>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これまでの取組</a:t>
              </a:r>
            </a:p>
          </p:txBody>
        </p:sp>
        <p:sp>
          <p:nvSpPr>
            <p:cNvPr id="49" name="テキスト ボックス 48"/>
            <p:cNvSpPr txBox="1"/>
            <p:nvPr/>
          </p:nvSpPr>
          <p:spPr>
            <a:xfrm>
              <a:off x="540397" y="5444050"/>
              <a:ext cx="478782" cy="184666"/>
            </a:xfrm>
            <a:prstGeom prst="rect">
              <a:avLst/>
            </a:prstGeom>
            <a:noFill/>
          </p:spPr>
          <p:txBody>
            <a:bodyPr wrap="square" rtlCol="0">
              <a:spAutoFit/>
            </a:bodyPr>
            <a:lstStyle/>
            <a:p>
              <a:r>
                <a:rPr kumimoji="1" lang="ja-JP" altLang="en-US" sz="600"/>
                <a:t>凡例</a:t>
              </a:r>
            </a:p>
          </p:txBody>
        </p:sp>
        <p:sp>
          <p:nvSpPr>
            <p:cNvPr id="50" name="正方形/長方形 49"/>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STRATEGY</a:t>
              </a:r>
              <a:endParaRPr kumimoji="1" lang="ja-JP" altLang="en-US" sz="600" spc="-40">
                <a:solidFill>
                  <a:schemeClr val="tx1"/>
                </a:solidFill>
              </a:endParaRPr>
            </a:p>
          </p:txBody>
        </p:sp>
        <p:sp>
          <p:nvSpPr>
            <p:cNvPr id="63" name="正方形/長方形 62"/>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VALUE</a:t>
              </a:r>
              <a:endParaRPr kumimoji="1" lang="ja-JP" altLang="en-US" sz="600" spc="-40">
                <a:solidFill>
                  <a:schemeClr val="tx1"/>
                </a:solidFill>
              </a:endParaRPr>
            </a:p>
          </p:txBody>
        </p:sp>
        <p:sp>
          <p:nvSpPr>
            <p:cNvPr id="75" name="角丸四角形 74"/>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国等の取組</a:t>
              </a:r>
            </a:p>
          </p:txBody>
        </p:sp>
      </p:grpSp>
      <p:sp>
        <p:nvSpPr>
          <p:cNvPr id="4" name="正方形/長方形 3">
            <a:extLst>
              <a:ext uri="{FF2B5EF4-FFF2-40B4-BE49-F238E27FC236}">
                <a16:creationId xmlns:a16="http://schemas.microsoft.com/office/drawing/2014/main" id="{5B11DB3E-C21D-A169-70D7-896FC8CAF0D7}"/>
              </a:ext>
            </a:extLst>
          </p:cNvPr>
          <p:cNvSpPr/>
          <p:nvPr/>
        </p:nvSpPr>
        <p:spPr>
          <a:xfrm>
            <a:off x="6982398" y="6482323"/>
            <a:ext cx="1100012" cy="23135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a:solidFill>
                  <a:schemeClr val="tx1"/>
                </a:solidFill>
                <a:latin typeface="Yu Gothic UI" panose="020B0500000000000000" pitchFamily="50" charset="-128"/>
                <a:ea typeface="Yu Gothic UI" panose="020B0500000000000000" pitchFamily="50" charset="-128"/>
              </a:rPr>
              <a:t>2023</a:t>
            </a:r>
            <a:r>
              <a:rPr kumimoji="1" lang="ja-JP" altLang="en-US" sz="1000">
                <a:solidFill>
                  <a:schemeClr val="tx1"/>
                </a:solidFill>
                <a:latin typeface="Yu Gothic UI" panose="020B0500000000000000" pitchFamily="50" charset="-128"/>
                <a:ea typeface="Yu Gothic UI" panose="020B0500000000000000" pitchFamily="50" charset="-128"/>
              </a:rPr>
              <a:t>年</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月作成</a:t>
            </a:r>
            <a:endParaRPr kumimoji="1" lang="en-US" altLang="ja-JP" sz="100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568776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6400" y="136800"/>
            <a:ext cx="4187351" cy="707886"/>
          </a:xfrm>
          <a:prstGeom prst="rect">
            <a:avLst/>
          </a:prstGeom>
          <a:no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AF1932"/>
                </a:solidFill>
                <a:effectLst/>
                <a:uLnTx/>
                <a:uFillTx/>
                <a:latin typeface="Avenir Next LT Pro"/>
                <a:ea typeface="Yu Gothic UI" panose="020B0500000000000000" pitchFamily="50" charset="-128"/>
                <a:cs typeface="+mn-cs"/>
              </a:rPr>
              <a:t>デジタルを活用し、地活協補助金申請手続きをスムーズに</a:t>
            </a:r>
          </a:p>
        </p:txBody>
      </p:sp>
      <p:sp>
        <p:nvSpPr>
          <p:cNvPr id="3" name="スライド番号プレースホルダー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E707BA-883C-4D78-8419-4B7DEB3F4E9F}" type="slidenum">
              <a:rPr kumimoji="1" lang="en-GB" sz="1200" b="0" i="0" u="none" strike="noStrike" kern="1200" cap="none" spc="0" normalizeH="0" baseline="0" noProof="0" smtClean="0">
                <a:ln>
                  <a:noFill/>
                </a:ln>
                <a:solidFill>
                  <a:prstClr val="black">
                    <a:tint val="75000"/>
                  </a:prstClr>
                </a:solidFill>
                <a:effectLst/>
                <a:uLnTx/>
                <a:uFillTx/>
                <a:latin typeface="Avenir Next LT Pro"/>
                <a:ea typeface="Yu Gothic UI"/>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en-GB" sz="1200" b="0" i="0" u="none" strike="noStrike" kern="1200" cap="none" spc="0" normalizeH="0" baseline="0" noProof="0">
              <a:ln>
                <a:noFill/>
              </a:ln>
              <a:solidFill>
                <a:prstClr val="black">
                  <a:tint val="75000"/>
                </a:prstClr>
              </a:solidFill>
              <a:effectLst/>
              <a:uLnTx/>
              <a:uFillTx/>
              <a:latin typeface="Avenir Next LT Pro"/>
              <a:ea typeface="Yu Gothic UI"/>
              <a:cs typeface="+mn-cs"/>
            </a:endParaRPr>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サービス</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DX</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09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推進スケジュール</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2025</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2024</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2026</a:t>
            </a:r>
            <a:r>
              <a:rPr kumimoji="1" lang="ja-JP" altLang="en-US" sz="105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19"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effectLst/>
                <a:uLnTx/>
                <a:uFillTx/>
                <a:latin typeface="Avenir Next LT Pro"/>
                <a:ea typeface="Yu Gothic UI" panose="020B0500000000000000" pitchFamily="50" charset="-128"/>
                <a:cs typeface="+mn-cs"/>
              </a:rPr>
              <a:t>地域活動</a:t>
            </a:r>
            <a:r>
              <a:rPr lang="ja-JP" altLang="en-US" sz="1100" b="1">
                <a:latin typeface="Avenir Next LT Pro"/>
                <a:ea typeface="Yu Gothic UI" panose="020B0500000000000000" pitchFamily="50" charset="-128"/>
              </a:rPr>
              <a:t>協議会の事務負担が軽減され、これまで以上に地域活動が活性化されていること。</a:t>
            </a:r>
            <a:endParaRPr kumimoji="0" lang="ja-JP" altLang="en-US" sz="1100" b="1" i="0" u="none" strike="noStrike" kern="1200" cap="none" spc="0" normalizeH="0" baseline="0" noProof="0">
              <a:ln>
                <a:noFill/>
              </a:ln>
              <a:effectLst/>
              <a:uLnTx/>
              <a:uFillTx/>
              <a:latin typeface="Avenir Next LT Pro"/>
              <a:ea typeface="Yu Gothic UI" panose="020B0500000000000000" pitchFamily="50" charset="-128"/>
              <a:cs typeface="+mn-cs"/>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達成目標及び評価指標</a:t>
              </a:r>
              <a:endParaRPr kumimoji="1" lang="en-US" altLang="ja-JP"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2030</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年までの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達成目標</a:t>
            </a:r>
            <a:b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b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(KGI)</a:t>
            </a:r>
            <a:endPar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574829"/>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評価指標</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r>
              <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KPI</a:t>
            </a: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地域が地域活動協議会補助金申請事務を負担なく</a:t>
            </a:r>
            <a:br>
              <a:rPr lang="en-US" altLang="ja-JP" sz="1100" b="1">
                <a:solidFill>
                  <a:srgbClr val="000000"/>
                </a:solidFill>
                <a:latin typeface="Avenir Next LT Pro"/>
                <a:ea typeface="Yu Gothic UI" panose="020B0500000000000000" pitchFamily="50" charset="-128"/>
              </a:rPr>
            </a:b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スムーズに行えていること。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アウトカムの</a:t>
            </a:r>
            <a:endParaRPr kumimoji="1" lang="en-US" altLang="ja-JP"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600" b="1" i="0" u="none" strike="noStrike" kern="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施策概要と効果</a:t>
              </a:r>
              <a:endParaRPr kumimoji="1" lang="en-US" altLang="ja-JP" sz="1200" b="1" i="0" u="none" strike="noStrike" kern="0" cap="none" spc="0" normalizeH="0" baseline="0" noProof="0">
                <a:ln>
                  <a:noFill/>
                </a:ln>
                <a:solidFill>
                  <a:prstClr val="black"/>
                </a:solidFill>
                <a:effectLst/>
                <a:uLnTx/>
                <a:uFillTx/>
                <a:latin typeface="Yu Gothic UI" panose="020B0500000000000000" pitchFamily="50" charset="-128"/>
                <a:ea typeface="Yu Gothic UI" panose="020B0500000000000000" pitchFamily="50" charset="-128"/>
                <a:cs typeface="+mn-cs"/>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585177"/>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利用者アンケートの満足度</a:t>
            </a:r>
            <a:endParaRPr kumimoji="0" lang="en-US" altLang="ja-JP"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r>
              <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rPr>
              <a:t>　「事務負担軽減につながった」と回答した割合</a:t>
            </a:r>
          </a:p>
        </p:txBody>
      </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5969898" y="3405346"/>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endParaRPr kumimoji="0" lang="ja-JP" altLang="en-US" sz="1100" b="1" i="0" u="none" strike="noStrike" kern="1200" cap="none" spc="0" normalizeH="0" baseline="0" noProof="0">
              <a:ln>
                <a:noFill/>
              </a:ln>
              <a:solidFill>
                <a:srgbClr val="000000"/>
              </a:solidFill>
              <a:effectLst/>
              <a:uLnTx/>
              <a:uFillTx/>
              <a:latin typeface="Avenir Next LT Pro"/>
              <a:ea typeface="Yu Gothic UI" panose="020B0500000000000000" pitchFamily="50" charset="-128"/>
              <a:cs typeface="+mn-cs"/>
            </a:endParaRPr>
          </a:p>
        </p:txBody>
      </p:sp>
      <p:sp>
        <p:nvSpPr>
          <p:cNvPr id="2" name="正方形/長方形 1">
            <a:extLst>
              <a:ext uri="{FF2B5EF4-FFF2-40B4-BE49-F238E27FC236}">
                <a16:creationId xmlns:a16="http://schemas.microsoft.com/office/drawing/2014/main" id="{BC3A73E5-A3B0-9705-802A-456B96C60598}"/>
              </a:ext>
            </a:extLst>
          </p:cNvPr>
          <p:cNvSpPr/>
          <p:nvPr/>
        </p:nvSpPr>
        <p:spPr>
          <a:xfrm>
            <a:off x="445009" y="1270800"/>
            <a:ext cx="4212000" cy="1600880"/>
          </a:xfrm>
          <a:prstGeom prst="rect">
            <a:avLst/>
          </a:prstGeom>
          <a:noFill/>
          <a:ln w="9525" cap="flat" cmpd="sng" algn="ctr">
            <a:noFill/>
            <a:prstDash val="solid"/>
          </a:ln>
          <a:effectLst/>
        </p:spPr>
        <p:txBody>
          <a:bodyPr lIns="36000" tIns="36000" rIns="36000" bIns="36000" rtlCol="0" anchor="t">
            <a:noAutofit/>
          </a:bodyPr>
          <a:lstStyle/>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地域活動協議会補助金申請事務については、地域の課題解決のための事業ごとに資料作成が必要であり、事務の煩雑さによる地域の負担が大きい状況である。また、区役所での審査事務にも多くの時間を要している。</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この問題を解決するため、レシートから決算書への転記や集計作業をシステム化することで、申請事務に費やす時間や負担の軽減を図る。</a:t>
            </a:r>
            <a:endParaRPr kumimoji="0" lang="en-US" altLang="ja-JP"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171450" marR="0" lvl="2"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361950" algn="l"/>
              </a:tabLst>
              <a:defRPr/>
            </a:pPr>
            <a:r>
              <a:rPr kumimoji="0" lang="ja-JP" altLang="en-US" sz="1100" b="0" i="0" u="none" strike="noStrike" kern="1200" cap="none" spc="0" normalizeH="0" baseline="0" noProof="0">
                <a:ln>
                  <a:noFill/>
                </a:ln>
                <a:solidFill>
                  <a:prstClr val="black"/>
                </a:solidFill>
                <a:effectLst/>
                <a:uLnTx/>
                <a:uFillTx/>
                <a:latin typeface="Yu Gothic UI"/>
                <a:ea typeface="Yu Gothic UI"/>
                <a:cs typeface="+mn-cs"/>
              </a:rPr>
              <a:t>それにより軽減された労力をより充実した地域活動に活用することができる。</a:t>
            </a:r>
            <a:endParaRPr kumimoji="0" lang="en-US" altLang="ja-JP" sz="1100" b="1"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a:p>
            <a:pPr marL="0" marR="0" lvl="2" indent="0" algn="l" defTabSz="914400" rtl="0" eaLnBrk="1" fontAlgn="auto" latinLnBrk="0" hangingPunct="1">
              <a:lnSpc>
                <a:spcPct val="100000"/>
              </a:lnSpc>
              <a:spcBef>
                <a:spcPts val="0"/>
              </a:spcBef>
              <a:spcAft>
                <a:spcPts val="600"/>
              </a:spcAft>
              <a:buClrTx/>
              <a:buSzTx/>
              <a:buFontTx/>
              <a:buNone/>
              <a:tabLst>
                <a:tab pos="361950" algn="l"/>
              </a:tabLst>
              <a:defRPr/>
            </a:pPr>
            <a:endParaRPr kumimoji="0" lang="ja-JP" altLang="en-US" sz="11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aphicFrame>
        <p:nvGraphicFramePr>
          <p:cNvPr id="4" name="表 16">
            <a:extLst>
              <a:ext uri="{FF2B5EF4-FFF2-40B4-BE49-F238E27FC236}">
                <a16:creationId xmlns:a16="http://schemas.microsoft.com/office/drawing/2014/main" id="{02D4C370-4685-68C4-C720-9E845AE419A2}"/>
              </a:ext>
            </a:extLst>
          </p:cNvPr>
          <p:cNvGraphicFramePr>
            <a:graphicFrameLocks noGrp="1"/>
          </p:cNvGraphicFramePr>
          <p:nvPr>
            <p:extLst>
              <p:ext uri="{D42A27DB-BD31-4B8C-83A1-F6EECF244321}">
                <p14:modId xmlns:p14="http://schemas.microsoft.com/office/powerpoint/2010/main" val="3534423596"/>
              </p:ext>
            </p:extLst>
          </p:nvPr>
        </p:nvGraphicFramePr>
        <p:xfrm>
          <a:off x="6060542" y="3260412"/>
          <a:ext cx="3371372" cy="810949"/>
        </p:xfrm>
        <a:graphic>
          <a:graphicData uri="http://schemas.openxmlformats.org/drawingml/2006/table">
            <a:tbl>
              <a:tblPr firstRow="1" bandRow="1">
                <a:tableStyleId>{5C22544A-7EE6-4342-B048-85BDC9FD1C3A}</a:tableStyleId>
              </a:tblPr>
              <a:tblGrid>
                <a:gridCol w="842843">
                  <a:extLst>
                    <a:ext uri="{9D8B030D-6E8A-4147-A177-3AD203B41FA5}">
                      <a16:colId xmlns:a16="http://schemas.microsoft.com/office/drawing/2014/main" val="1331424037"/>
                    </a:ext>
                  </a:extLst>
                </a:gridCol>
                <a:gridCol w="842843">
                  <a:extLst>
                    <a:ext uri="{9D8B030D-6E8A-4147-A177-3AD203B41FA5}">
                      <a16:colId xmlns:a16="http://schemas.microsoft.com/office/drawing/2014/main" val="455350541"/>
                    </a:ext>
                  </a:extLst>
                </a:gridCol>
                <a:gridCol w="842843">
                  <a:extLst>
                    <a:ext uri="{9D8B030D-6E8A-4147-A177-3AD203B41FA5}">
                      <a16:colId xmlns:a16="http://schemas.microsoft.com/office/drawing/2014/main" val="273502540"/>
                    </a:ext>
                  </a:extLst>
                </a:gridCol>
                <a:gridCol w="842843">
                  <a:extLst>
                    <a:ext uri="{9D8B030D-6E8A-4147-A177-3AD203B41FA5}">
                      <a16:colId xmlns:a16="http://schemas.microsoft.com/office/drawing/2014/main" val="367388705"/>
                    </a:ext>
                  </a:extLst>
                </a:gridCol>
              </a:tblGrid>
              <a:tr h="460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2023</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　</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2024</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2025</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panose="020B0500000000000000" pitchFamily="50" charset="-128"/>
                          <a:ea typeface="Yu Gothic UI" panose="020B0500000000000000" pitchFamily="50" charset="-128"/>
                          <a:cs typeface="+mn-cs"/>
                        </a:rPr>
                        <a:t>2026</a:t>
                      </a:r>
                      <a:r>
                        <a:rPr kumimoji="1" lang="ja-JP" altLang="en-US" sz="900" b="0" kern="1200">
                          <a:solidFill>
                            <a:schemeClr val="lt1"/>
                          </a:solidFill>
                          <a:latin typeface="Yu Gothic UI" panose="020B0500000000000000" pitchFamily="50" charset="-128"/>
                          <a:ea typeface="Yu Gothic UI" panose="020B0500000000000000" pitchFamily="50" charset="-128"/>
                          <a:cs typeface="+mn-cs"/>
                        </a:rPr>
                        <a:t>年度</a:t>
                      </a:r>
                      <a:endParaRPr kumimoji="1" lang="en-US" altLang="ja-JP" sz="900" b="0" kern="1200">
                        <a:solidFill>
                          <a:schemeClr val="lt1"/>
                        </a:solidFill>
                        <a:latin typeface="Yu Gothic UI" panose="020B0500000000000000" pitchFamily="50" charset="-128"/>
                        <a:ea typeface="Yu Gothic UI" panose="020B0500000000000000" pitchFamily="50" charset="-128"/>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350720">
                <a:tc>
                  <a:txBody>
                    <a:bodyPr/>
                    <a:lstStyle/>
                    <a:p>
                      <a:pPr algn="ctr"/>
                      <a:r>
                        <a:rPr kumimoji="1" lang="ja-JP" altLang="en-US" sz="900">
                          <a:latin typeface="Yu Gothic UI" panose="020B0500000000000000" pitchFamily="50" charset="-128"/>
                          <a:ea typeface="Yu Gothic UI" panose="020B0500000000000000" pitchFamily="50" charset="-128"/>
                        </a:rPr>
                        <a:t>－</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50</a:t>
                      </a:r>
                      <a:r>
                        <a:rPr kumimoji="1" lang="ja-JP" altLang="en-US" sz="900">
                          <a:latin typeface="Yu Gothic UI" panose="020B0500000000000000" pitchFamily="50" charset="-128"/>
                          <a:ea typeface="Yu Gothic UI" panose="020B0500000000000000" pitchFamily="50" charset="-128"/>
                        </a:rPr>
                        <a:t>％以上</a:t>
                      </a:r>
                    </a:p>
                  </a:txBody>
                  <a:tcPr marL="74295" marR="74295" marT="37148" marB="3714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50</a:t>
                      </a:r>
                      <a:r>
                        <a:rPr kumimoji="1" lang="ja-JP" altLang="en-US" sz="900">
                          <a:latin typeface="Yu Gothic UI" panose="020B0500000000000000" pitchFamily="50" charset="-128"/>
                          <a:ea typeface="Yu Gothic UI" panose="020B0500000000000000" pitchFamily="50" charset="-128"/>
                        </a:rPr>
                        <a:t>％以上</a:t>
                      </a:r>
                    </a:p>
                  </a:txBody>
                  <a:tcPr marL="74295" marR="74295" marT="37148" marB="3714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Yu Gothic UI" panose="020B0500000000000000" pitchFamily="50" charset="-128"/>
                          <a:ea typeface="Yu Gothic UI" panose="020B0500000000000000" pitchFamily="50" charset="-128"/>
                        </a:rPr>
                        <a:t>50</a:t>
                      </a:r>
                      <a:r>
                        <a:rPr kumimoji="1" lang="ja-JP" altLang="en-US" sz="900" dirty="0">
                          <a:latin typeface="Yu Gothic UI" panose="020B0500000000000000" pitchFamily="50" charset="-128"/>
                          <a:ea typeface="Yu Gothic UI" panose="020B0500000000000000" pitchFamily="50" charset="-128"/>
                        </a:rPr>
                        <a:t>％以上</a:t>
                      </a:r>
                    </a:p>
                  </a:txBody>
                  <a:tcPr marL="74295" marR="74295" marT="37148" marB="37148"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bl>
          </a:graphicData>
        </a:graphic>
      </p:graphicFrame>
      <p:sp>
        <p:nvSpPr>
          <p:cNvPr id="6" name="テキスト ボックス 5">
            <a:extLst>
              <a:ext uri="{FF2B5EF4-FFF2-40B4-BE49-F238E27FC236}">
                <a16:creationId xmlns:a16="http://schemas.microsoft.com/office/drawing/2014/main" id="{8C10BBAB-3554-3D53-DD2D-8E17796FA9D7}"/>
              </a:ext>
            </a:extLst>
          </p:cNvPr>
          <p:cNvSpPr txBox="1"/>
          <p:nvPr/>
        </p:nvSpPr>
        <p:spPr>
          <a:xfrm>
            <a:off x="4972030" y="5083113"/>
            <a:ext cx="972000" cy="401814"/>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予算事務</a:t>
            </a:r>
          </a:p>
        </p:txBody>
      </p:sp>
      <p:sp>
        <p:nvSpPr>
          <p:cNvPr id="12" name="ホームベース 30">
            <a:extLst>
              <a:ext uri="{FF2B5EF4-FFF2-40B4-BE49-F238E27FC236}">
                <a16:creationId xmlns:a16="http://schemas.microsoft.com/office/drawing/2014/main" id="{D50E599C-EA8F-1CEC-F9D7-96D90CD0D2B8}"/>
              </a:ext>
            </a:extLst>
          </p:cNvPr>
          <p:cNvSpPr/>
          <p:nvPr/>
        </p:nvSpPr>
        <p:spPr>
          <a:xfrm>
            <a:off x="6120000" y="5094211"/>
            <a:ext cx="589144" cy="38446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開発</a:t>
            </a:r>
          </a:p>
        </p:txBody>
      </p:sp>
      <p:sp>
        <p:nvSpPr>
          <p:cNvPr id="26" name="テキスト ボックス 25">
            <a:extLst>
              <a:ext uri="{FF2B5EF4-FFF2-40B4-BE49-F238E27FC236}">
                <a16:creationId xmlns:a16="http://schemas.microsoft.com/office/drawing/2014/main" id="{F76EB213-C523-3464-DCCF-0476F4FA6285}"/>
              </a:ext>
            </a:extLst>
          </p:cNvPr>
          <p:cNvSpPr txBox="1"/>
          <p:nvPr/>
        </p:nvSpPr>
        <p:spPr>
          <a:xfrm>
            <a:off x="4962378" y="5603630"/>
            <a:ext cx="981652" cy="401814"/>
          </a:xfrm>
          <a:prstGeom prst="rect">
            <a:avLst/>
          </a:prstGeom>
          <a:solidFill>
            <a:srgbClr val="AF1932"/>
          </a:solidFill>
        </p:spPr>
        <p:txBody>
          <a:bodyPr wrap="square" lIns="0" tIns="0" rIns="0" bIns="0" rtlCol="0" anchor="ctr" anchorCtr="0">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1" lang="ja-JP" altLang="en-US" sz="1000" b="1" i="0" u="none" strike="noStrike" kern="1200" cap="none" spc="0" normalizeH="0" baseline="0" noProof="0">
                <a:ln>
                  <a:noFill/>
                </a:ln>
                <a:solidFill>
                  <a:srgbClr val="FFFFFF"/>
                </a:solidFill>
                <a:effectLst/>
                <a:uLnTx/>
                <a:uFillTx/>
                <a:latin typeface="Yu Gothic UI" panose="020B0500000000000000" pitchFamily="50" charset="-128"/>
                <a:ea typeface="Yu Gothic UI" panose="020B0500000000000000" pitchFamily="50" charset="-128"/>
                <a:cs typeface="+mn-cs"/>
              </a:rPr>
              <a:t>決算事務</a:t>
            </a:r>
          </a:p>
        </p:txBody>
      </p:sp>
      <p:sp>
        <p:nvSpPr>
          <p:cNvPr id="29" name="ホームベース 30">
            <a:extLst>
              <a:ext uri="{FF2B5EF4-FFF2-40B4-BE49-F238E27FC236}">
                <a16:creationId xmlns:a16="http://schemas.microsoft.com/office/drawing/2014/main" id="{FE45B8F7-3A70-9996-3FF1-EB4C24CFCAE0}"/>
              </a:ext>
            </a:extLst>
          </p:cNvPr>
          <p:cNvSpPr/>
          <p:nvPr/>
        </p:nvSpPr>
        <p:spPr>
          <a:xfrm>
            <a:off x="6749371" y="5069325"/>
            <a:ext cx="2704988" cy="415714"/>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2025</a:t>
            </a:r>
            <a:r>
              <a:rPr kumimoji="0"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年度事業にかかる予算事務から運用</a:t>
            </a:r>
            <a:endPar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54" name="ホームベース 30">
            <a:extLst>
              <a:ext uri="{FF2B5EF4-FFF2-40B4-BE49-F238E27FC236}">
                <a16:creationId xmlns:a16="http://schemas.microsoft.com/office/drawing/2014/main" id="{85D701C9-00C6-A898-40F3-81EA2264E068}"/>
              </a:ext>
            </a:extLst>
          </p:cNvPr>
          <p:cNvSpPr/>
          <p:nvPr/>
        </p:nvSpPr>
        <p:spPr>
          <a:xfrm>
            <a:off x="6134089" y="5598486"/>
            <a:ext cx="981652" cy="40695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開発</a:t>
            </a:r>
          </a:p>
        </p:txBody>
      </p:sp>
      <p:sp>
        <p:nvSpPr>
          <p:cNvPr id="55" name="ホームベース 30">
            <a:extLst>
              <a:ext uri="{FF2B5EF4-FFF2-40B4-BE49-F238E27FC236}">
                <a16:creationId xmlns:a16="http://schemas.microsoft.com/office/drawing/2014/main" id="{2135CADF-CA08-11DC-AD6B-7988F4C35FAD}"/>
              </a:ext>
            </a:extLst>
          </p:cNvPr>
          <p:cNvSpPr/>
          <p:nvPr/>
        </p:nvSpPr>
        <p:spPr>
          <a:xfrm>
            <a:off x="7187612" y="5557354"/>
            <a:ext cx="2282837" cy="43453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altLang="ja-JP"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2025</a:t>
            </a:r>
            <a:r>
              <a:rPr kumimoji="0"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年度事業にかかる決算事務から運用</a:t>
            </a:r>
            <a:endParaRPr kumimoji="1" lang="ja-JP" altLang="en-US" sz="900" b="0" i="0" u="none" strike="noStrike" kern="120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grpSp>
        <p:nvGrpSpPr>
          <p:cNvPr id="5" name="グループ化 4">
            <a:extLst>
              <a:ext uri="{FF2B5EF4-FFF2-40B4-BE49-F238E27FC236}">
                <a16:creationId xmlns:a16="http://schemas.microsoft.com/office/drawing/2014/main" id="{CEBFAE74-8C34-B915-BC32-1D14610CFE5A}"/>
              </a:ext>
            </a:extLst>
          </p:cNvPr>
          <p:cNvGrpSpPr/>
          <p:nvPr/>
        </p:nvGrpSpPr>
        <p:grpSpPr>
          <a:xfrm>
            <a:off x="96528" y="3360776"/>
            <a:ext cx="4659571" cy="2977245"/>
            <a:chOff x="96528" y="3547050"/>
            <a:chExt cx="4659571" cy="2977245"/>
          </a:xfrm>
        </p:grpSpPr>
        <p:pic>
          <p:nvPicPr>
            <p:cNvPr id="42" name="図 41">
              <a:extLst>
                <a:ext uri="{FF2B5EF4-FFF2-40B4-BE49-F238E27FC236}">
                  <a16:creationId xmlns:a16="http://schemas.microsoft.com/office/drawing/2014/main" id="{ECEE8018-C793-EBA6-E820-A5D9E8A4B7ED}"/>
                </a:ext>
              </a:extLst>
            </p:cNvPr>
            <p:cNvPicPr>
              <a:picLocks noChangeAspect="1"/>
            </p:cNvPicPr>
            <p:nvPr/>
          </p:nvPicPr>
          <p:blipFill>
            <a:blip r:embed="rId2"/>
            <a:stretch>
              <a:fillRect/>
            </a:stretch>
          </p:blipFill>
          <p:spPr>
            <a:xfrm flipH="1">
              <a:off x="1518194" y="5160042"/>
              <a:ext cx="1131629" cy="1131629"/>
            </a:xfrm>
            <a:prstGeom prst="rect">
              <a:avLst/>
            </a:prstGeom>
          </p:spPr>
        </p:pic>
        <p:pic>
          <p:nvPicPr>
            <p:cNvPr id="44" name="図 43">
              <a:extLst>
                <a:ext uri="{FF2B5EF4-FFF2-40B4-BE49-F238E27FC236}">
                  <a16:creationId xmlns:a16="http://schemas.microsoft.com/office/drawing/2014/main" id="{77B07BF0-C736-8FB4-52FE-93A36DCF302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67962" y="5118240"/>
              <a:ext cx="1131629" cy="1131629"/>
            </a:xfrm>
            <a:prstGeom prst="rect">
              <a:avLst/>
            </a:prstGeom>
            <a:noFill/>
            <a:ln>
              <a:noFill/>
            </a:ln>
          </p:spPr>
        </p:pic>
        <p:pic>
          <p:nvPicPr>
            <p:cNvPr id="43" name="図 42">
              <a:extLst>
                <a:ext uri="{FF2B5EF4-FFF2-40B4-BE49-F238E27FC236}">
                  <a16:creationId xmlns:a16="http://schemas.microsoft.com/office/drawing/2014/main" id="{319AE77F-EE69-65D3-DA25-A166E0C764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56771">
              <a:off x="4171840" y="5228504"/>
              <a:ext cx="584259" cy="642157"/>
            </a:xfrm>
            <a:prstGeom prst="rect">
              <a:avLst/>
            </a:prstGeom>
          </p:spPr>
        </p:pic>
        <p:pic>
          <p:nvPicPr>
            <p:cNvPr id="47" name="図 46">
              <a:extLst>
                <a:ext uri="{FF2B5EF4-FFF2-40B4-BE49-F238E27FC236}">
                  <a16:creationId xmlns:a16="http://schemas.microsoft.com/office/drawing/2014/main" id="{0D89074B-A82A-E24B-C2C2-7B367D8BCF11}"/>
                </a:ext>
              </a:extLst>
            </p:cNvPr>
            <p:cNvPicPr>
              <a:picLocks noChangeAspect="1"/>
            </p:cNvPicPr>
            <p:nvPr/>
          </p:nvPicPr>
          <p:blipFill>
            <a:blip r:embed="rId5"/>
            <a:stretch>
              <a:fillRect/>
            </a:stretch>
          </p:blipFill>
          <p:spPr>
            <a:xfrm rot="10800000">
              <a:off x="2621517" y="5567443"/>
              <a:ext cx="597965" cy="359842"/>
            </a:xfrm>
            <a:prstGeom prst="rect">
              <a:avLst/>
            </a:prstGeom>
          </p:spPr>
        </p:pic>
        <p:pic>
          <p:nvPicPr>
            <p:cNvPr id="53" name="図 52">
              <a:extLst>
                <a:ext uri="{FF2B5EF4-FFF2-40B4-BE49-F238E27FC236}">
                  <a16:creationId xmlns:a16="http://schemas.microsoft.com/office/drawing/2014/main" id="{FE4C70E8-3140-3AFB-93D4-CC578C6F621B}"/>
                </a:ext>
              </a:extLst>
            </p:cNvPr>
            <p:cNvPicPr>
              <a:picLocks noChangeAspect="1"/>
            </p:cNvPicPr>
            <p:nvPr/>
          </p:nvPicPr>
          <p:blipFill>
            <a:blip r:embed="rId6"/>
            <a:stretch>
              <a:fillRect/>
            </a:stretch>
          </p:blipFill>
          <p:spPr>
            <a:xfrm>
              <a:off x="2228365" y="3547050"/>
              <a:ext cx="1214976" cy="835834"/>
            </a:xfrm>
            <a:prstGeom prst="rect">
              <a:avLst/>
            </a:prstGeom>
          </p:spPr>
        </p:pic>
        <p:grpSp>
          <p:nvGrpSpPr>
            <p:cNvPr id="19" name="グループ化 18">
              <a:extLst>
                <a:ext uri="{FF2B5EF4-FFF2-40B4-BE49-F238E27FC236}">
                  <a16:creationId xmlns:a16="http://schemas.microsoft.com/office/drawing/2014/main" id="{F8EB8504-D985-BFB8-E466-492823744C57}"/>
                </a:ext>
              </a:extLst>
            </p:cNvPr>
            <p:cNvGrpSpPr/>
            <p:nvPr/>
          </p:nvGrpSpPr>
          <p:grpSpPr>
            <a:xfrm>
              <a:off x="298828" y="3736650"/>
              <a:ext cx="876726" cy="1845720"/>
              <a:chOff x="190361" y="4790240"/>
              <a:chExt cx="876726" cy="1845720"/>
            </a:xfrm>
          </p:grpSpPr>
          <p:pic>
            <p:nvPicPr>
              <p:cNvPr id="46" name="図 45">
                <a:extLst>
                  <a:ext uri="{FF2B5EF4-FFF2-40B4-BE49-F238E27FC236}">
                    <a16:creationId xmlns:a16="http://schemas.microsoft.com/office/drawing/2014/main" id="{53772A27-BD94-8C97-CE58-C6E28FCAAC3F}"/>
                  </a:ext>
                </a:extLst>
              </p:cNvPr>
              <p:cNvPicPr>
                <a:picLocks noChangeAspect="1"/>
              </p:cNvPicPr>
              <p:nvPr/>
            </p:nvPicPr>
            <p:blipFill>
              <a:blip r:embed="rId7"/>
              <a:stretch>
                <a:fillRect/>
              </a:stretch>
            </p:blipFill>
            <p:spPr>
              <a:xfrm flipH="1">
                <a:off x="190361" y="4790240"/>
                <a:ext cx="657382" cy="939118"/>
              </a:xfrm>
              <a:prstGeom prst="rect">
                <a:avLst/>
              </a:prstGeom>
            </p:spPr>
          </p:pic>
          <p:pic>
            <p:nvPicPr>
              <p:cNvPr id="41" name="図 40">
                <a:extLst>
                  <a:ext uri="{FF2B5EF4-FFF2-40B4-BE49-F238E27FC236}">
                    <a16:creationId xmlns:a16="http://schemas.microsoft.com/office/drawing/2014/main" id="{B2C44F05-960C-334E-0E5A-7A34051479F9}"/>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77636" y="6169783"/>
                <a:ext cx="489451" cy="466177"/>
              </a:xfrm>
              <a:prstGeom prst="rect">
                <a:avLst/>
              </a:prstGeom>
              <a:noFill/>
              <a:ln>
                <a:noFill/>
              </a:ln>
            </p:spPr>
          </p:pic>
          <p:pic>
            <p:nvPicPr>
              <p:cNvPr id="45" name="図 44">
                <a:extLst>
                  <a:ext uri="{FF2B5EF4-FFF2-40B4-BE49-F238E27FC236}">
                    <a16:creationId xmlns:a16="http://schemas.microsoft.com/office/drawing/2014/main" id="{AA6818EE-6199-00D6-8D7B-83038D998AA9}"/>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9925" y="5404504"/>
                <a:ext cx="489451" cy="466177"/>
              </a:xfrm>
              <a:prstGeom prst="rect">
                <a:avLst/>
              </a:prstGeom>
              <a:noFill/>
              <a:ln>
                <a:noFill/>
              </a:ln>
            </p:spPr>
          </p:pic>
          <p:pic>
            <p:nvPicPr>
              <p:cNvPr id="37" name="図 36">
                <a:extLst>
                  <a:ext uri="{FF2B5EF4-FFF2-40B4-BE49-F238E27FC236}">
                    <a16:creationId xmlns:a16="http://schemas.microsoft.com/office/drawing/2014/main" id="{76543393-4A88-108C-EBA2-494B72A43E71}"/>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72293" y="5650923"/>
                <a:ext cx="610686" cy="836592"/>
              </a:xfrm>
              <a:prstGeom prst="rect">
                <a:avLst/>
              </a:prstGeom>
              <a:noFill/>
              <a:ln>
                <a:noFill/>
              </a:ln>
            </p:spPr>
          </p:pic>
        </p:grpSp>
        <p:cxnSp>
          <p:nvCxnSpPr>
            <p:cNvPr id="21" name="直線矢印コネクタ 20">
              <a:extLst>
                <a:ext uri="{FF2B5EF4-FFF2-40B4-BE49-F238E27FC236}">
                  <a16:creationId xmlns:a16="http://schemas.microsoft.com/office/drawing/2014/main" id="{7870A99C-3975-2E75-CB44-D8D31F086809}"/>
                </a:ext>
              </a:extLst>
            </p:cNvPr>
            <p:cNvCxnSpPr/>
            <p:nvPr/>
          </p:nvCxnSpPr>
          <p:spPr>
            <a:xfrm flipV="1">
              <a:off x="1307805" y="4350914"/>
              <a:ext cx="920560" cy="664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6CF2AA49-48F3-028B-E025-53E6A6A85BB9}"/>
                </a:ext>
              </a:extLst>
            </p:cNvPr>
            <p:cNvCxnSpPr>
              <a:cxnSpLocks/>
            </p:cNvCxnSpPr>
            <p:nvPr/>
          </p:nvCxnSpPr>
          <p:spPr>
            <a:xfrm flipH="1">
              <a:off x="2357247" y="4495911"/>
              <a:ext cx="234397" cy="6202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D53489C-A6DD-00D1-72C2-F87CADAECCFC}"/>
                </a:ext>
              </a:extLst>
            </p:cNvPr>
            <p:cNvCxnSpPr/>
            <p:nvPr/>
          </p:nvCxnSpPr>
          <p:spPr>
            <a:xfrm>
              <a:off x="3030279" y="4485622"/>
              <a:ext cx="413062" cy="630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67A5AAE1-5A06-F178-FD8A-194438027D41}"/>
                </a:ext>
              </a:extLst>
            </p:cNvPr>
            <p:cNvSpPr txBox="1"/>
            <p:nvPr/>
          </p:nvSpPr>
          <p:spPr>
            <a:xfrm>
              <a:off x="96528" y="5637593"/>
              <a:ext cx="149735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venir Next LT Pro"/>
                  <a:ea typeface="Yu Gothic UI"/>
                  <a:cs typeface="+mn-cs"/>
                </a:rPr>
                <a:t>レシート等をスマートフォンで撮影</a:t>
              </a:r>
            </a:p>
          </p:txBody>
        </p:sp>
        <p:sp>
          <p:nvSpPr>
            <p:cNvPr id="51" name="テキスト ボックス 50">
              <a:extLst>
                <a:ext uri="{FF2B5EF4-FFF2-40B4-BE49-F238E27FC236}">
                  <a16:creationId xmlns:a16="http://schemas.microsoft.com/office/drawing/2014/main" id="{72DADD91-A9DF-17AE-633F-9FF09D1DC3E6}"/>
                </a:ext>
              </a:extLst>
            </p:cNvPr>
            <p:cNvSpPr txBox="1"/>
            <p:nvPr/>
          </p:nvSpPr>
          <p:spPr>
            <a:xfrm>
              <a:off x="1119085" y="6308851"/>
              <a:ext cx="160506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venir Next LT Pro"/>
                  <a:ea typeface="Yu Gothic UI"/>
                  <a:cs typeface="+mn-cs"/>
                </a:rPr>
                <a:t>システムで申請書等を作成・提出</a:t>
              </a:r>
            </a:p>
          </p:txBody>
        </p:sp>
        <p:sp>
          <p:nvSpPr>
            <p:cNvPr id="18" name="テキスト ボックス 17">
              <a:extLst>
                <a:ext uri="{FF2B5EF4-FFF2-40B4-BE49-F238E27FC236}">
                  <a16:creationId xmlns:a16="http://schemas.microsoft.com/office/drawing/2014/main" id="{BE593982-13AA-A740-12C1-D02956DC87B8}"/>
                </a:ext>
              </a:extLst>
            </p:cNvPr>
            <p:cNvSpPr txBox="1"/>
            <p:nvPr/>
          </p:nvSpPr>
          <p:spPr>
            <a:xfrm>
              <a:off x="1272009" y="3918582"/>
              <a:ext cx="129921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venir Next LT Pro"/>
                  <a:ea typeface="Yu Gothic UI"/>
                  <a:cs typeface="+mn-cs"/>
                </a:rPr>
                <a:t>決算書へのデータ入力</a:t>
              </a:r>
              <a:endParaRPr kumimoji="1" lang="en-US" altLang="ja-JP" sz="800" b="0" i="0" u="none" strike="noStrike" kern="1200" cap="none" spc="0" normalizeH="0" baseline="0" noProof="0">
                <a:ln>
                  <a:noFill/>
                </a:ln>
                <a:solidFill>
                  <a:prstClr val="black"/>
                </a:solidFill>
                <a:effectLst/>
                <a:uLnTx/>
                <a:uFillTx/>
                <a:latin typeface="Avenir Next LT Pro"/>
                <a:ea typeface="Yu Gothic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venir Next LT Pro"/>
                  <a:ea typeface="Yu Gothic UI"/>
                  <a:cs typeface="+mn-cs"/>
                </a:rPr>
                <a:t>        集計作業のシステム化</a:t>
              </a:r>
            </a:p>
          </p:txBody>
        </p:sp>
        <p:sp>
          <p:nvSpPr>
            <p:cNvPr id="17" name="テキスト ボックス 16">
              <a:extLst>
                <a:ext uri="{FF2B5EF4-FFF2-40B4-BE49-F238E27FC236}">
                  <a16:creationId xmlns:a16="http://schemas.microsoft.com/office/drawing/2014/main" id="{C84D2A24-518C-81E8-DF1A-F5523FA30E11}"/>
                </a:ext>
              </a:extLst>
            </p:cNvPr>
            <p:cNvSpPr txBox="1"/>
            <p:nvPr/>
          </p:nvSpPr>
          <p:spPr>
            <a:xfrm>
              <a:off x="3068689" y="4139543"/>
              <a:ext cx="1077527" cy="21538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Avenir Next LT Pro"/>
                  <a:ea typeface="Yu Gothic UI"/>
                  <a:cs typeface="+mn-cs"/>
                </a:rPr>
                <a:t>チェック作業の簡素化</a:t>
              </a:r>
            </a:p>
          </p:txBody>
        </p:sp>
      </p:grpSp>
      <p:graphicFrame>
        <p:nvGraphicFramePr>
          <p:cNvPr id="20" name="表 19">
            <a:extLst>
              <a:ext uri="{FF2B5EF4-FFF2-40B4-BE49-F238E27FC236}">
                <a16:creationId xmlns:a16="http://schemas.microsoft.com/office/drawing/2014/main" id="{22504DC6-59A1-8206-BD3E-78A119EE8E21}"/>
              </a:ext>
            </a:extLst>
          </p:cNvPr>
          <p:cNvGraphicFramePr>
            <a:graphicFrameLocks noGrp="1"/>
          </p:cNvGraphicFramePr>
          <p:nvPr>
            <p:extLst>
              <p:ext uri="{D42A27DB-BD31-4B8C-83A1-F6EECF244321}">
                <p14:modId xmlns:p14="http://schemas.microsoft.com/office/powerpoint/2010/main" val="3291624303"/>
              </p:ext>
            </p:extLst>
          </p:nvPr>
        </p:nvGraphicFramePr>
        <p:xfrm>
          <a:off x="5482800" y="561600"/>
          <a:ext cx="3977622" cy="2676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676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extLst>
                  <a:ext uri="{0D108BD9-81ED-4DB2-BD59-A6C34878D82A}">
                    <a16:rowId xmlns:a16="http://schemas.microsoft.com/office/drawing/2014/main" val="2528901069"/>
                  </a:ext>
                </a:extLst>
              </a:tr>
            </a:tbl>
          </a:graphicData>
        </a:graphic>
      </p:graphicFrame>
      <p:sp>
        <p:nvSpPr>
          <p:cNvPr id="33" name="正方形/長方形 15">
            <a:extLst>
              <a:ext uri="{FF2B5EF4-FFF2-40B4-BE49-F238E27FC236}">
                <a16:creationId xmlns:a16="http://schemas.microsoft.com/office/drawing/2014/main" id="{6D3845E9-5F44-995D-316E-8FC65D39593F}"/>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prstClr val="white"/>
                </a:solidFill>
                <a:effectLst/>
                <a:uLnTx/>
                <a:uFillTx/>
                <a:latin typeface="Yu Gothic UI" panose="020B0500000000000000" pitchFamily="50" charset="-128"/>
                <a:ea typeface="Yu Gothic UI" panose="020B0500000000000000" pitchFamily="50" charset="-128"/>
                <a:cs typeface="+mn-cs"/>
              </a:rPr>
              <a:t>地域コミュニティの活性化</a:t>
            </a:r>
          </a:p>
        </p:txBody>
      </p:sp>
    </p:spTree>
    <p:extLst>
      <p:ext uri="{BB962C8B-B14F-4D97-AF65-F5344CB8AC3E}">
        <p14:creationId xmlns:p14="http://schemas.microsoft.com/office/powerpoint/2010/main" val="3303819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グループ化 72">
            <a:extLst>
              <a:ext uri="{FF2B5EF4-FFF2-40B4-BE49-F238E27FC236}">
                <a16:creationId xmlns:a16="http://schemas.microsoft.com/office/drawing/2014/main" id="{709CB21D-AB36-1411-3B83-493D69B8916C}"/>
              </a:ext>
            </a:extLst>
          </p:cNvPr>
          <p:cNvGrpSpPr/>
          <p:nvPr/>
        </p:nvGrpSpPr>
        <p:grpSpPr>
          <a:xfrm>
            <a:off x="2430008" y="2779020"/>
            <a:ext cx="6463730" cy="3639225"/>
            <a:chOff x="387197" y="1855790"/>
            <a:chExt cx="9885403" cy="4978562"/>
          </a:xfrm>
        </p:grpSpPr>
        <p:grpSp>
          <p:nvGrpSpPr>
            <p:cNvPr id="74" name="グループ化 73">
              <a:extLst>
                <a:ext uri="{FF2B5EF4-FFF2-40B4-BE49-F238E27FC236}">
                  <a16:creationId xmlns:a16="http://schemas.microsoft.com/office/drawing/2014/main" id="{220B0D91-A77C-B184-2EA9-C216913ED28F}"/>
                </a:ext>
              </a:extLst>
            </p:cNvPr>
            <p:cNvGrpSpPr/>
            <p:nvPr/>
          </p:nvGrpSpPr>
          <p:grpSpPr>
            <a:xfrm>
              <a:off x="662427" y="2487973"/>
              <a:ext cx="9117660" cy="4346379"/>
              <a:chOff x="772578" y="2457034"/>
              <a:chExt cx="9117660" cy="4346379"/>
            </a:xfrm>
          </p:grpSpPr>
          <p:sp>
            <p:nvSpPr>
              <p:cNvPr id="76" name="テキスト ボックス 75">
                <a:extLst>
                  <a:ext uri="{FF2B5EF4-FFF2-40B4-BE49-F238E27FC236}">
                    <a16:creationId xmlns:a16="http://schemas.microsoft.com/office/drawing/2014/main" id="{AE761CD7-8941-9C33-1024-32BAEFDECF8F}"/>
                  </a:ext>
                </a:extLst>
              </p:cNvPr>
              <p:cNvSpPr txBox="1"/>
              <p:nvPr/>
            </p:nvSpPr>
            <p:spPr>
              <a:xfrm>
                <a:off x="911616" y="6487628"/>
                <a:ext cx="1518016" cy="315785"/>
              </a:xfrm>
              <a:prstGeom prst="rect">
                <a:avLst/>
              </a:prstGeom>
              <a:noFill/>
            </p:spPr>
            <p:txBody>
              <a:bodyPr wrap="none" rtlCol="0">
                <a:spAutoFit/>
              </a:bodyPr>
              <a:lstStyle/>
              <a:p>
                <a:r>
                  <a:rPr kumimoji="1" lang="ja-JP" altLang="en-US" sz="900">
                    <a:latin typeface="Meiryo UI" panose="020B0604030504040204" pitchFamily="50" charset="-128"/>
                    <a:ea typeface="Meiryo UI" panose="020B0604030504040204" pitchFamily="50" charset="-128"/>
                  </a:rPr>
                  <a:t>大阪歴史博物館</a:t>
                </a:r>
              </a:p>
            </p:txBody>
          </p:sp>
          <p:sp>
            <p:nvSpPr>
              <p:cNvPr id="77" name="テキスト ボックス 76">
                <a:extLst>
                  <a:ext uri="{FF2B5EF4-FFF2-40B4-BE49-F238E27FC236}">
                    <a16:creationId xmlns:a16="http://schemas.microsoft.com/office/drawing/2014/main" id="{5C66B0A6-25DD-21BD-4A64-CF31B942A561}"/>
                  </a:ext>
                </a:extLst>
              </p:cNvPr>
              <p:cNvSpPr txBox="1"/>
              <p:nvPr/>
            </p:nvSpPr>
            <p:spPr>
              <a:xfrm>
                <a:off x="7489655" y="4537302"/>
                <a:ext cx="2400583" cy="315785"/>
              </a:xfrm>
              <a:prstGeom prst="rect">
                <a:avLst/>
              </a:prstGeom>
              <a:noFill/>
            </p:spPr>
            <p:txBody>
              <a:bodyPr wrap="none" rtlCol="0">
                <a:spAutoFit/>
              </a:bodyPr>
              <a:lstStyle/>
              <a:p>
                <a:r>
                  <a:rPr kumimoji="1" lang="ja-JP" altLang="en-US" sz="900">
                    <a:latin typeface="Meiryo UI" panose="020B0604030504040204" pitchFamily="50" charset="-128"/>
                    <a:ea typeface="Meiryo UI" panose="020B0604030504040204" pitchFamily="50" charset="-128"/>
                  </a:rPr>
                  <a:t>大阪城（戦国時代～近代）</a:t>
                </a:r>
              </a:p>
            </p:txBody>
          </p:sp>
          <p:sp>
            <p:nvSpPr>
              <p:cNvPr id="78" name="テキスト ボックス 77">
                <a:extLst>
                  <a:ext uri="{FF2B5EF4-FFF2-40B4-BE49-F238E27FC236}">
                    <a16:creationId xmlns:a16="http://schemas.microsoft.com/office/drawing/2014/main" id="{CE2C7372-ED91-F0B1-CEE0-47E82255BE6C}"/>
                  </a:ext>
                </a:extLst>
              </p:cNvPr>
              <p:cNvSpPr txBox="1"/>
              <p:nvPr/>
            </p:nvSpPr>
            <p:spPr>
              <a:xfrm>
                <a:off x="942380" y="5087914"/>
                <a:ext cx="1518016" cy="315785"/>
              </a:xfrm>
              <a:prstGeom prst="rect">
                <a:avLst/>
              </a:prstGeom>
              <a:noFill/>
            </p:spPr>
            <p:txBody>
              <a:bodyPr wrap="none" rtlCol="0">
                <a:spAutoFit/>
              </a:bodyPr>
              <a:lstStyle/>
              <a:p>
                <a:r>
                  <a:rPr kumimoji="1" lang="zh-TW" altLang="en-US" sz="900">
                    <a:latin typeface="Meiryo UI" panose="020B0604030504040204" pitchFamily="50" charset="-128"/>
                    <a:ea typeface="Meiryo UI" panose="020B0604030504040204" pitchFamily="50" charset="-128"/>
                  </a:rPr>
                  <a:t>泉布観（</a:t>
                </a:r>
                <a:r>
                  <a:rPr kumimoji="1" lang="ja-JP" altLang="en-US" sz="900">
                    <a:latin typeface="Meiryo UI" panose="020B0604030504040204" pitchFamily="50" charset="-128"/>
                    <a:ea typeface="Meiryo UI" panose="020B0604030504040204" pitchFamily="50" charset="-128"/>
                  </a:rPr>
                  <a:t>近代</a:t>
                </a:r>
                <a:r>
                  <a:rPr kumimoji="1" lang="zh-TW" altLang="en-US" sz="900">
                    <a:latin typeface="Meiryo UI" panose="020B0604030504040204" pitchFamily="50" charset="-128"/>
                    <a:ea typeface="Meiryo UI" panose="020B0604030504040204" pitchFamily="50" charset="-128"/>
                  </a:rPr>
                  <a:t>）</a:t>
                </a:r>
                <a:endParaRPr kumimoji="1" lang="ja-JP" altLang="en-US" sz="900">
                  <a:latin typeface="Meiryo UI" panose="020B0604030504040204" pitchFamily="50" charset="-128"/>
                  <a:ea typeface="Meiryo UI" panose="020B0604030504040204" pitchFamily="50" charset="-128"/>
                </a:endParaRPr>
              </a:p>
            </p:txBody>
          </p:sp>
          <p:sp>
            <p:nvSpPr>
              <p:cNvPr id="79" name="テキスト ボックス 78">
                <a:extLst>
                  <a:ext uri="{FF2B5EF4-FFF2-40B4-BE49-F238E27FC236}">
                    <a16:creationId xmlns:a16="http://schemas.microsoft.com/office/drawing/2014/main" id="{B5C2B1FD-D725-3C57-B17F-189F987130C3}"/>
                  </a:ext>
                </a:extLst>
              </p:cNvPr>
              <p:cNvSpPr txBox="1"/>
              <p:nvPr/>
            </p:nvSpPr>
            <p:spPr>
              <a:xfrm>
                <a:off x="777674" y="3646786"/>
                <a:ext cx="2047557" cy="315785"/>
              </a:xfrm>
              <a:prstGeom prst="rect">
                <a:avLst/>
              </a:prstGeom>
              <a:noFill/>
            </p:spPr>
            <p:txBody>
              <a:bodyPr wrap="none" rtlCol="0">
                <a:spAutoFit/>
              </a:bodyPr>
              <a:lstStyle/>
              <a:p>
                <a:r>
                  <a:rPr kumimoji="1" lang="zh-TW" altLang="en-US" sz="900">
                    <a:latin typeface="Meiryo UI" panose="020B0604030504040204" pitchFamily="50" charset="-128"/>
                    <a:ea typeface="Meiryo UI" panose="020B0604030504040204" pitchFamily="50" charset="-128"/>
                  </a:rPr>
                  <a:t>旧桜宮公会堂（</a:t>
                </a:r>
                <a:r>
                  <a:rPr kumimoji="1" lang="ja-JP" altLang="en-US" sz="900">
                    <a:latin typeface="Meiryo UI" panose="020B0604030504040204" pitchFamily="50" charset="-128"/>
                    <a:ea typeface="Meiryo UI" panose="020B0604030504040204" pitchFamily="50" charset="-128"/>
                  </a:rPr>
                  <a:t>近代</a:t>
                </a:r>
                <a:r>
                  <a:rPr kumimoji="1" lang="zh-TW" altLang="en-US" sz="900">
                    <a:latin typeface="Meiryo UI" panose="020B0604030504040204" pitchFamily="50" charset="-128"/>
                    <a:ea typeface="Meiryo UI" panose="020B0604030504040204" pitchFamily="50" charset="-128"/>
                  </a:rPr>
                  <a:t>）</a:t>
                </a:r>
                <a:endParaRPr kumimoji="1" lang="ja-JP" altLang="en-US" sz="900">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a16="http://schemas.microsoft.com/office/drawing/2014/main" id="{8278AB69-AEA8-8494-6A1D-CF34C0207FF2}"/>
                  </a:ext>
                </a:extLst>
              </p:cNvPr>
              <p:cNvSpPr txBox="1"/>
              <p:nvPr/>
            </p:nvSpPr>
            <p:spPr>
              <a:xfrm>
                <a:off x="7805444" y="6337828"/>
                <a:ext cx="1694530" cy="315785"/>
              </a:xfrm>
              <a:prstGeom prst="rect">
                <a:avLst/>
              </a:prstGeom>
              <a:noFill/>
            </p:spPr>
            <p:txBody>
              <a:bodyPr wrap="none" rtlCol="0">
                <a:spAutoFit/>
              </a:bodyPr>
              <a:lstStyle/>
              <a:p>
                <a:r>
                  <a:rPr kumimoji="1" lang="zh-TW" altLang="en-US" sz="900">
                    <a:latin typeface="Meiryo UI" panose="020B0604030504040204" pitchFamily="50" charset="-128"/>
                    <a:ea typeface="Meiryo UI" panose="020B0604030504040204" pitchFamily="50" charset="-128"/>
                  </a:rPr>
                  <a:t>難波宮跡（</a:t>
                </a:r>
                <a:r>
                  <a:rPr kumimoji="1" lang="ja-JP" altLang="en-US" sz="900">
                    <a:latin typeface="Meiryo UI" panose="020B0604030504040204" pitchFamily="50" charset="-128"/>
                    <a:ea typeface="Meiryo UI" panose="020B0604030504040204" pitchFamily="50" charset="-128"/>
                  </a:rPr>
                  <a:t>古代</a:t>
                </a:r>
                <a:r>
                  <a:rPr kumimoji="1" lang="zh-TW" altLang="en-US" sz="900">
                    <a:latin typeface="Meiryo UI" panose="020B0604030504040204" pitchFamily="50" charset="-128"/>
                    <a:ea typeface="Meiryo UI" panose="020B0604030504040204" pitchFamily="50" charset="-128"/>
                  </a:rPr>
                  <a:t>）</a:t>
                </a:r>
                <a:endParaRPr kumimoji="1" lang="ja-JP" altLang="en-US" sz="900">
                  <a:latin typeface="Meiryo UI" panose="020B0604030504040204" pitchFamily="50" charset="-128"/>
                  <a:ea typeface="Meiryo UI" panose="020B0604030504040204" pitchFamily="50" charset="-128"/>
                </a:endParaRPr>
              </a:p>
            </p:txBody>
          </p:sp>
          <p:pic>
            <p:nvPicPr>
              <p:cNvPr id="81" name="図 80">
                <a:extLst>
                  <a:ext uri="{FF2B5EF4-FFF2-40B4-BE49-F238E27FC236}">
                    <a16:creationId xmlns:a16="http://schemas.microsoft.com/office/drawing/2014/main" id="{4A050009-4249-C21E-3676-AD4ED2CF80A8}"/>
                  </a:ext>
                </a:extLst>
              </p:cNvPr>
              <p:cNvPicPr>
                <a:picLocks noChangeAspect="1"/>
              </p:cNvPicPr>
              <p:nvPr/>
            </p:nvPicPr>
            <p:blipFill>
              <a:blip r:embed="rId2"/>
              <a:stretch>
                <a:fillRect/>
              </a:stretch>
            </p:blipFill>
            <p:spPr>
              <a:xfrm>
                <a:off x="2789207" y="2561485"/>
                <a:ext cx="4429125" cy="3924300"/>
              </a:xfrm>
              <a:prstGeom prst="rect">
                <a:avLst/>
              </a:prstGeom>
            </p:spPr>
          </p:pic>
          <p:cxnSp>
            <p:nvCxnSpPr>
              <p:cNvPr id="82" name="直線矢印コネクタ 81">
                <a:extLst>
                  <a:ext uri="{FF2B5EF4-FFF2-40B4-BE49-F238E27FC236}">
                    <a16:creationId xmlns:a16="http://schemas.microsoft.com/office/drawing/2014/main" id="{A3FAAA44-F003-F794-A449-1EBEBAD9E02C}"/>
                  </a:ext>
                </a:extLst>
              </p:cNvPr>
              <p:cNvCxnSpPr>
                <a:cxnSpLocks/>
              </p:cNvCxnSpPr>
              <p:nvPr/>
            </p:nvCxnSpPr>
            <p:spPr>
              <a:xfrm>
                <a:off x="4412677" y="3132295"/>
                <a:ext cx="449164" cy="1339697"/>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3" name="直線矢印コネクタ 82">
                <a:extLst>
                  <a:ext uri="{FF2B5EF4-FFF2-40B4-BE49-F238E27FC236}">
                    <a16:creationId xmlns:a16="http://schemas.microsoft.com/office/drawing/2014/main" id="{A768BB6F-5C0B-32CD-23BC-6E669C960D0B}"/>
                  </a:ext>
                </a:extLst>
              </p:cNvPr>
              <p:cNvCxnSpPr>
                <a:cxnSpLocks/>
              </p:cNvCxnSpPr>
              <p:nvPr/>
            </p:nvCxnSpPr>
            <p:spPr>
              <a:xfrm flipH="1">
                <a:off x="4695032" y="5472565"/>
                <a:ext cx="235978" cy="526295"/>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4" name="直線矢印コネクタ 83">
                <a:extLst>
                  <a:ext uri="{FF2B5EF4-FFF2-40B4-BE49-F238E27FC236}">
                    <a16:creationId xmlns:a16="http://schemas.microsoft.com/office/drawing/2014/main" id="{2873B749-DBDD-2150-2D21-1D12141759C0}"/>
                  </a:ext>
                </a:extLst>
              </p:cNvPr>
              <p:cNvCxnSpPr>
                <a:cxnSpLocks/>
              </p:cNvCxnSpPr>
              <p:nvPr/>
            </p:nvCxnSpPr>
            <p:spPr>
              <a:xfrm flipH="1">
                <a:off x="4305828" y="5359773"/>
                <a:ext cx="310225" cy="225585"/>
              </a:xfrm>
              <a:prstGeom prst="straightConnector1">
                <a:avLst/>
              </a:prstGeom>
              <a:ln w="28575">
                <a:solidFill>
                  <a:srgbClr val="FF0000"/>
                </a:solidFill>
                <a:headEnd type="triangle"/>
                <a:tailEnd type="triangle"/>
              </a:ln>
            </p:spPr>
            <p:style>
              <a:lnRef idx="1">
                <a:schemeClr val="accent2"/>
              </a:lnRef>
              <a:fillRef idx="0">
                <a:schemeClr val="accent2"/>
              </a:fillRef>
              <a:effectRef idx="0">
                <a:schemeClr val="accent2"/>
              </a:effectRef>
              <a:fontRef idx="minor">
                <a:schemeClr val="tx1"/>
              </a:fontRef>
            </p:style>
          </p:cxnSp>
          <p:pic>
            <p:nvPicPr>
              <p:cNvPr id="85" name="図 84">
                <a:extLst>
                  <a:ext uri="{FF2B5EF4-FFF2-40B4-BE49-F238E27FC236}">
                    <a16:creationId xmlns:a16="http://schemas.microsoft.com/office/drawing/2014/main" id="{11DA2322-A8FC-ACFA-1124-BF528F5664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1466" y="5359773"/>
                <a:ext cx="1785750" cy="1183278"/>
              </a:xfrm>
              <a:prstGeom prst="rect">
                <a:avLst/>
              </a:prstGeom>
              <a:effectLst>
                <a:softEdge rad="63500"/>
              </a:effectLst>
            </p:spPr>
          </p:pic>
          <p:pic>
            <p:nvPicPr>
              <p:cNvPr id="86" name="図 85">
                <a:extLst>
                  <a:ext uri="{FF2B5EF4-FFF2-40B4-BE49-F238E27FC236}">
                    <a16:creationId xmlns:a16="http://schemas.microsoft.com/office/drawing/2014/main" id="{F20435A9-0A91-2583-AF0C-84E35F77E2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578" y="4008169"/>
                <a:ext cx="1884037" cy="1159861"/>
              </a:xfrm>
              <a:prstGeom prst="rect">
                <a:avLst/>
              </a:prstGeom>
              <a:ln>
                <a:noFill/>
              </a:ln>
              <a:effectLst>
                <a:softEdge rad="112500"/>
              </a:effectLst>
            </p:spPr>
          </p:pic>
          <p:pic>
            <p:nvPicPr>
              <p:cNvPr id="87" name="図 86">
                <a:extLst>
                  <a:ext uri="{FF2B5EF4-FFF2-40B4-BE49-F238E27FC236}">
                    <a16:creationId xmlns:a16="http://schemas.microsoft.com/office/drawing/2014/main" id="{834E5F01-94D6-63AE-338C-B131DC054E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621" y="2486365"/>
                <a:ext cx="1728000" cy="1291860"/>
              </a:xfrm>
              <a:prstGeom prst="rect">
                <a:avLst/>
              </a:prstGeom>
              <a:ln>
                <a:noFill/>
              </a:ln>
              <a:effectLst>
                <a:softEdge rad="112500"/>
              </a:effectLst>
            </p:spPr>
          </p:pic>
          <p:pic>
            <p:nvPicPr>
              <p:cNvPr id="88" name="図 87">
                <a:extLst>
                  <a:ext uri="{FF2B5EF4-FFF2-40B4-BE49-F238E27FC236}">
                    <a16:creationId xmlns:a16="http://schemas.microsoft.com/office/drawing/2014/main" id="{E72F3ECD-3118-6436-1315-AA3383E791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9860" y="5083252"/>
                <a:ext cx="2383275" cy="1338243"/>
              </a:xfrm>
              <a:prstGeom prst="rect">
                <a:avLst/>
              </a:prstGeom>
              <a:ln>
                <a:noFill/>
              </a:ln>
              <a:effectLst>
                <a:softEdge rad="112500"/>
              </a:effectLst>
            </p:spPr>
          </p:pic>
          <p:pic>
            <p:nvPicPr>
              <p:cNvPr id="89" name="図 88">
                <a:extLst>
                  <a:ext uri="{FF2B5EF4-FFF2-40B4-BE49-F238E27FC236}">
                    <a16:creationId xmlns:a16="http://schemas.microsoft.com/office/drawing/2014/main" id="{C5C4F9C7-E4B5-B09F-93C2-C936C923D53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09860" y="2457034"/>
                <a:ext cx="2473377" cy="2162744"/>
              </a:xfrm>
              <a:prstGeom prst="rect">
                <a:avLst/>
              </a:prstGeom>
              <a:ln>
                <a:noFill/>
              </a:ln>
              <a:effectLst>
                <a:softEdge rad="112500"/>
              </a:effectLst>
            </p:spPr>
          </p:pic>
          <p:sp>
            <p:nvSpPr>
              <p:cNvPr id="90" name="楕円 89">
                <a:extLst>
                  <a:ext uri="{FF2B5EF4-FFF2-40B4-BE49-F238E27FC236}">
                    <a16:creationId xmlns:a16="http://schemas.microsoft.com/office/drawing/2014/main" id="{280BCF7B-1563-CF4F-62AA-A4D254C06B97}"/>
                  </a:ext>
                </a:extLst>
              </p:cNvPr>
              <p:cNvSpPr/>
              <p:nvPr/>
            </p:nvSpPr>
            <p:spPr>
              <a:xfrm>
                <a:off x="4931010" y="4865265"/>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E71719CE-0603-331E-266E-27294C6650D4}"/>
                  </a:ext>
                </a:extLst>
              </p:cNvPr>
              <p:cNvSpPr/>
              <p:nvPr/>
            </p:nvSpPr>
            <p:spPr>
              <a:xfrm>
                <a:off x="4227231" y="2816340"/>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楕円 91">
                <a:extLst>
                  <a:ext uri="{FF2B5EF4-FFF2-40B4-BE49-F238E27FC236}">
                    <a16:creationId xmlns:a16="http://schemas.microsoft.com/office/drawing/2014/main" id="{4E3EC84E-C43D-7804-AAA8-B64BECA8C150}"/>
                  </a:ext>
                </a:extLst>
              </p:cNvPr>
              <p:cNvSpPr/>
              <p:nvPr/>
            </p:nvSpPr>
            <p:spPr>
              <a:xfrm>
                <a:off x="4072535" y="5582175"/>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1649A4B3-E077-71FE-8647-9D31F05A3DD1}"/>
                  </a:ext>
                </a:extLst>
              </p:cNvPr>
              <p:cNvSpPr/>
              <p:nvPr/>
            </p:nvSpPr>
            <p:spPr>
              <a:xfrm>
                <a:off x="4523129" y="6044550"/>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矢印コネクタ 93">
                <a:extLst>
                  <a:ext uri="{FF2B5EF4-FFF2-40B4-BE49-F238E27FC236}">
                    <a16:creationId xmlns:a16="http://schemas.microsoft.com/office/drawing/2014/main" id="{6AEF09AA-D46F-12E1-AA10-006C031144C6}"/>
                  </a:ext>
                </a:extLst>
              </p:cNvPr>
              <p:cNvCxnSpPr>
                <a:cxnSpLocks/>
              </p:cNvCxnSpPr>
              <p:nvPr/>
            </p:nvCxnSpPr>
            <p:spPr>
              <a:xfrm flipV="1">
                <a:off x="5229095" y="3631822"/>
                <a:ext cx="2195030" cy="1233443"/>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cxnSp>
            <p:nvCxnSpPr>
              <p:cNvPr id="95" name="直線矢印コネクタ 94">
                <a:extLst>
                  <a:ext uri="{FF2B5EF4-FFF2-40B4-BE49-F238E27FC236}">
                    <a16:creationId xmlns:a16="http://schemas.microsoft.com/office/drawing/2014/main" id="{E258590C-6D3C-3A3F-35B3-A0873596D5D8}"/>
                  </a:ext>
                </a:extLst>
              </p:cNvPr>
              <p:cNvCxnSpPr>
                <a:cxnSpLocks/>
              </p:cNvCxnSpPr>
              <p:nvPr/>
            </p:nvCxnSpPr>
            <p:spPr>
              <a:xfrm flipH="1">
                <a:off x="2543621" y="2743867"/>
                <a:ext cx="1593829" cy="388428"/>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cxnSp>
            <p:nvCxnSpPr>
              <p:cNvPr id="96" name="直線矢印コネクタ 95">
                <a:extLst>
                  <a:ext uri="{FF2B5EF4-FFF2-40B4-BE49-F238E27FC236}">
                    <a16:creationId xmlns:a16="http://schemas.microsoft.com/office/drawing/2014/main" id="{56FB67C3-1EB3-0CCD-7AD0-5F3D98BD01F9}"/>
                  </a:ext>
                </a:extLst>
              </p:cNvPr>
              <p:cNvCxnSpPr>
                <a:cxnSpLocks/>
              </p:cNvCxnSpPr>
              <p:nvPr/>
            </p:nvCxnSpPr>
            <p:spPr>
              <a:xfrm flipH="1">
                <a:off x="2605517" y="3057782"/>
                <a:ext cx="1615632" cy="1652114"/>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cxnSp>
            <p:nvCxnSpPr>
              <p:cNvPr id="97" name="直線矢印コネクタ 96">
                <a:extLst>
                  <a:ext uri="{FF2B5EF4-FFF2-40B4-BE49-F238E27FC236}">
                    <a16:creationId xmlns:a16="http://schemas.microsoft.com/office/drawing/2014/main" id="{47DF3360-4865-79D4-0B7A-A31447B4818B}"/>
                  </a:ext>
                </a:extLst>
              </p:cNvPr>
              <p:cNvCxnSpPr>
                <a:cxnSpLocks/>
              </p:cNvCxnSpPr>
              <p:nvPr/>
            </p:nvCxnSpPr>
            <p:spPr>
              <a:xfrm flipH="1">
                <a:off x="2639314" y="5782164"/>
                <a:ext cx="1382731" cy="239821"/>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cxnSp>
            <p:nvCxnSpPr>
              <p:cNvPr id="98" name="直線矢印コネクタ 97">
                <a:extLst>
                  <a:ext uri="{FF2B5EF4-FFF2-40B4-BE49-F238E27FC236}">
                    <a16:creationId xmlns:a16="http://schemas.microsoft.com/office/drawing/2014/main" id="{12478DAC-89E8-6C20-3AC7-BB29DC2AF74C}"/>
                  </a:ext>
                </a:extLst>
              </p:cNvPr>
              <p:cNvCxnSpPr>
                <a:cxnSpLocks/>
              </p:cNvCxnSpPr>
              <p:nvPr/>
            </p:nvCxnSpPr>
            <p:spPr>
              <a:xfrm flipV="1">
                <a:off x="4773101" y="5951412"/>
                <a:ext cx="2574339" cy="192363"/>
              </a:xfrm>
              <a:prstGeom prst="straightConnector1">
                <a:avLst/>
              </a:prstGeom>
              <a:ln w="31750">
                <a:solidFill>
                  <a:srgbClr val="002060"/>
                </a:solidFill>
                <a:prstDash val="sysDash"/>
                <a:headEnd type="triangle"/>
                <a:tailEnd type="none"/>
              </a:ln>
            </p:spPr>
            <p:style>
              <a:lnRef idx="1">
                <a:schemeClr val="accent2"/>
              </a:lnRef>
              <a:fillRef idx="0">
                <a:schemeClr val="accent2"/>
              </a:fillRef>
              <a:effectRef idx="0">
                <a:schemeClr val="accent2"/>
              </a:effectRef>
              <a:fontRef idx="minor">
                <a:schemeClr val="tx1"/>
              </a:fontRef>
            </p:style>
          </p:cxnSp>
          <p:sp>
            <p:nvSpPr>
              <p:cNvPr id="99" name="楕円 98">
                <a:extLst>
                  <a:ext uri="{FF2B5EF4-FFF2-40B4-BE49-F238E27FC236}">
                    <a16:creationId xmlns:a16="http://schemas.microsoft.com/office/drawing/2014/main" id="{436E95A6-F63D-2479-8D4E-4E4D31F5C4D8}"/>
                  </a:ext>
                </a:extLst>
              </p:cNvPr>
              <p:cNvSpPr/>
              <p:nvPr/>
            </p:nvSpPr>
            <p:spPr>
              <a:xfrm>
                <a:off x="4566589" y="4517682"/>
                <a:ext cx="991915" cy="945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100" name="楕円 99">
                <a:extLst>
                  <a:ext uri="{FF2B5EF4-FFF2-40B4-BE49-F238E27FC236}">
                    <a16:creationId xmlns:a16="http://schemas.microsoft.com/office/drawing/2014/main" id="{A3FA7219-D06A-BC48-834E-635F5B2C6589}"/>
                  </a:ext>
                </a:extLst>
              </p:cNvPr>
              <p:cNvSpPr/>
              <p:nvPr/>
            </p:nvSpPr>
            <p:spPr>
              <a:xfrm>
                <a:off x="4160357" y="2596099"/>
                <a:ext cx="216000" cy="21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a:extLst>
                <a:ext uri="{FF2B5EF4-FFF2-40B4-BE49-F238E27FC236}">
                  <a16:creationId xmlns:a16="http://schemas.microsoft.com/office/drawing/2014/main" id="{31428514-D663-7440-0D4E-5C3230CF7D4C}"/>
                </a:ext>
              </a:extLst>
            </p:cNvPr>
            <p:cNvSpPr txBox="1"/>
            <p:nvPr/>
          </p:nvSpPr>
          <p:spPr>
            <a:xfrm>
              <a:off x="387197" y="1855790"/>
              <a:ext cx="9885403" cy="736832"/>
            </a:xfrm>
            <a:prstGeom prst="rect">
              <a:avLst/>
            </a:prstGeom>
            <a:noFill/>
          </p:spPr>
          <p:txBody>
            <a:bodyPr wrap="square" rtlCol="0">
              <a:spAutoFit/>
            </a:bodyPr>
            <a:lstStyle/>
            <a:p>
              <a:pPr marL="197739"/>
              <a:r>
                <a:rPr lang="ja-JP" altLang="en-US" sz="1050" u="sng">
                  <a:latin typeface="Meiryo UI" panose="020B0604030504040204" pitchFamily="50" charset="-128"/>
                  <a:ea typeface="Meiryo UI" panose="020B0604030504040204" pitchFamily="50" charset="-128"/>
                </a:rPr>
                <a:t>大阪の都市としての通史</a:t>
              </a:r>
              <a:endParaRPr lang="en-US" altLang="ja-JP" sz="1050" u="sng">
                <a:latin typeface="Meiryo UI" panose="020B0604030504040204" pitchFamily="50" charset="-128"/>
                <a:ea typeface="Meiryo UI" panose="020B0604030504040204" pitchFamily="50" charset="-128"/>
              </a:endParaRPr>
            </a:p>
            <a:p>
              <a:pPr marL="197739"/>
              <a:r>
                <a:rPr lang="ja-JP" altLang="en-US" sz="1050">
                  <a:latin typeface="Meiryo UI" panose="020B0604030504040204" pitchFamily="50" charset="-128"/>
                  <a:ea typeface="Meiryo UI" panose="020B0604030504040204" pitchFamily="50" charset="-128"/>
                </a:rPr>
                <a:t>　　難波宮跡（古代）～大阪城（戦国時代～近代）～泉布観（近代）、歴史博物館</a:t>
              </a:r>
              <a:endParaRPr lang="en-US" altLang="ja-JP" sz="1050">
                <a:latin typeface="Meiryo UI" panose="020B0604030504040204" pitchFamily="50" charset="-128"/>
                <a:ea typeface="Meiryo UI" panose="020B0604030504040204" pitchFamily="50" charset="-128"/>
              </a:endParaRPr>
            </a:p>
            <a:p>
              <a:pPr marL="197739"/>
              <a:endParaRPr lang="en-US" altLang="ja-JP" sz="800">
                <a:latin typeface="Meiryo UI" panose="020B0604030504040204" pitchFamily="50" charset="-128"/>
                <a:ea typeface="Meiryo UI" panose="020B0604030504040204" pitchFamily="50" charset="-128"/>
              </a:endParaRPr>
            </a:p>
          </p:txBody>
        </p:sp>
      </p:gr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51</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400110"/>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デジタル技術を活用した大阪のにぎわい創出</a:t>
            </a:r>
            <a:endParaRPr kumimoji="1" lang="ja-JP" altLang="en-US" sz="2000" b="1" kern="0">
              <a:solidFill>
                <a:srgbClr val="AF1932"/>
              </a:solidFill>
              <a:latin typeface="Yu Gothic UI" panose="020B0500000000000000" pitchFamily="50" charset="-128"/>
              <a:ea typeface="Yu Gothic UI" panose="020B0500000000000000" pitchFamily="50" charset="-128"/>
            </a:endParaRPr>
          </a:p>
        </p:txBody>
      </p:sp>
      <p:sp>
        <p:nvSpPr>
          <p:cNvPr id="31" name="正方形/長方形 30">
            <a:extLst>
              <a:ext uri="{FF2B5EF4-FFF2-40B4-BE49-F238E27FC236}">
                <a16:creationId xmlns:a16="http://schemas.microsoft.com/office/drawing/2014/main" id="{F1609651-B9C4-436D-AA11-9ED54BC7CD9C}"/>
              </a:ext>
            </a:extLst>
          </p:cNvPr>
          <p:cNvSpPr/>
          <p:nvPr/>
        </p:nvSpPr>
        <p:spPr>
          <a:xfrm>
            <a:off x="445009" y="1270800"/>
            <a:ext cx="9009351" cy="715426"/>
          </a:xfrm>
          <a:prstGeom prst="rect">
            <a:avLst/>
          </a:prstGeom>
          <a:noFill/>
          <a:ln w="9525" cap="flat" cmpd="sng" algn="ctr">
            <a:noFill/>
            <a:prstDash val="solid"/>
          </a:ln>
          <a:effectLst/>
        </p:spPr>
        <p:txBody>
          <a:bodyPr lIns="36000" tIns="36000" rIns="36000" bIns="36000" rtlCol="0" anchor="t">
            <a:noAutofit/>
          </a:bodyPr>
          <a:lstStyle/>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近年、単なる見学ではない「学び」（体験を伴う“知”）に対する意欲を持った観光客が増加（コト消費への移行）しており、ニーズの変化に対応し、国内外からの来館者の獲得に向け新たな打ち出しが必要であ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大阪が誇る文化財（大阪城や泉布観など）や地方独立行政法人大阪市博物館機構が所管する</a:t>
            </a:r>
            <a:r>
              <a:rPr lang="en-US" altLang="ja-JP" sz="1100">
                <a:solidFill>
                  <a:srgbClr val="000000"/>
                </a:solidFill>
                <a:ea typeface="Yu Gothic UI" panose="020B0500000000000000" pitchFamily="50" charset="-128"/>
              </a:rPr>
              <a:t>6</a:t>
            </a:r>
            <a:r>
              <a:rPr lang="ja-JP" altLang="en-US" sz="1100">
                <a:solidFill>
                  <a:srgbClr val="000000"/>
                </a:solidFill>
                <a:ea typeface="Yu Gothic UI" panose="020B0500000000000000" pitchFamily="50" charset="-128"/>
              </a:rPr>
              <a:t>つの博物館等について、デジタル技術を活用した魅力発信等を行うことにより、誰もが文化財等に親しめる機会を創出し来訪者を増加させるとともに、各施設が連携し、市内各エリアを活性化し、にぎわい創出を図る。</a:t>
            </a:r>
          </a:p>
          <a:p>
            <a:pPr marL="171450" lvl="2" indent="-171450">
              <a:lnSpc>
                <a:spcPts val="1400"/>
              </a:lnSpc>
              <a:spcAft>
                <a:spcPts val="600"/>
              </a:spcAft>
              <a:buFont typeface="Arial" panose="020B0604020202020204" pitchFamily="34" charset="0"/>
              <a:buChar char="•"/>
              <a:tabLst>
                <a:tab pos="361950" algn="l"/>
              </a:tabLst>
              <a:defRPr/>
            </a:pPr>
            <a:r>
              <a:rPr lang="ja-JP" altLang="en-US" sz="1100">
                <a:solidFill>
                  <a:srgbClr val="000000"/>
                </a:solidFill>
                <a:ea typeface="Yu Gothic UI" panose="020B0500000000000000" pitchFamily="50" charset="-128"/>
              </a:rPr>
              <a:t>本取組により、都市大阪に対する理解が深まり、都市としての魅力を更に楽しめるようにするとともに、都市格の向上、シビックプライドの醸成をめざす。</a:t>
            </a:r>
          </a:p>
          <a:p>
            <a:pPr marL="171450" lvl="2" indent="-171450">
              <a:lnSpc>
                <a:spcPts val="1400"/>
              </a:lnSpc>
              <a:spcAft>
                <a:spcPts val="600"/>
              </a:spcAft>
              <a:buFont typeface="Arial" panose="020B0604020202020204" pitchFamily="34" charset="0"/>
              <a:buChar char="•"/>
              <a:tabLst>
                <a:tab pos="361950" algn="l"/>
              </a:tabLst>
              <a:defRPr/>
            </a:pPr>
            <a:endParaRPr lang="ja-JP" altLang="en-US" sz="1100">
              <a:solidFill>
                <a:srgbClr val="000000"/>
              </a:solidFill>
              <a:ea typeface="Yu Gothic UI" panose="020B0500000000000000" pitchFamily="50" charset="-128"/>
            </a:endParaRPr>
          </a:p>
        </p:txBody>
      </p:sp>
      <p:grpSp>
        <p:nvGrpSpPr>
          <p:cNvPr id="39" name="グループ化 38">
            <a:extLst>
              <a:ext uri="{FF2B5EF4-FFF2-40B4-BE49-F238E27FC236}">
                <a16:creationId xmlns:a16="http://schemas.microsoft.com/office/drawing/2014/main" id="{00BE70BE-226F-4920-BAEA-A0B5784EC86F}"/>
              </a:ext>
            </a:extLst>
          </p:cNvPr>
          <p:cNvGrpSpPr/>
          <p:nvPr/>
        </p:nvGrpSpPr>
        <p:grpSpPr>
          <a:xfrm>
            <a:off x="445009" y="892800"/>
            <a:ext cx="1179936" cy="243520"/>
            <a:chOff x="528309" y="3016181"/>
            <a:chExt cx="1179936" cy="243520"/>
          </a:xfrm>
        </p:grpSpPr>
        <p:sp>
          <p:nvSpPr>
            <p:cNvPr id="40" name="正方形/長方形 39">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41" name="テキスト ボックス 40">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p>
          </p:txBody>
        </p:sp>
      </p:grpSp>
      <p:sp>
        <p:nvSpPr>
          <p:cNvPr id="20" name="角丸四角形 19"/>
          <p:cNvSpPr/>
          <p:nvPr/>
        </p:nvSpPr>
        <p:spPr>
          <a:xfrm>
            <a:off x="7941965" y="2779020"/>
            <a:ext cx="1293223" cy="598259"/>
          </a:xfrm>
          <a:prstGeom prst="round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pPr>
            <a:r>
              <a:rPr kumimoji="1" lang="ja-JP" altLang="en-US" sz="1015" b="1" kern="0">
                <a:solidFill>
                  <a:srgbClr val="FFFFFF"/>
                </a:solidFill>
                <a:latin typeface="Yu Gothic UI" panose="020B0500000000000000" pitchFamily="50" charset="-128"/>
                <a:ea typeface="Yu Gothic UI" panose="020B0500000000000000" pitchFamily="50" charset="-128"/>
              </a:rPr>
              <a:t>大阪城の魅力発信</a:t>
            </a:r>
            <a:endParaRPr kumimoji="1" lang="en-US" altLang="ja-JP" sz="1015" b="1" kern="0">
              <a:solidFill>
                <a:srgbClr val="FFFFFF"/>
              </a:solidFill>
              <a:latin typeface="Yu Gothic UI" panose="020B0500000000000000" pitchFamily="50" charset="-128"/>
              <a:ea typeface="Yu Gothic UI" panose="020B0500000000000000" pitchFamily="50" charset="-128"/>
            </a:endParaRPr>
          </a:p>
        </p:txBody>
      </p:sp>
      <p:sp>
        <p:nvSpPr>
          <p:cNvPr id="21" name="角丸四角形 20"/>
          <p:cNvSpPr/>
          <p:nvPr/>
        </p:nvSpPr>
        <p:spPr>
          <a:xfrm>
            <a:off x="1186572" y="4125532"/>
            <a:ext cx="1249672" cy="720000"/>
          </a:xfrm>
          <a:prstGeom prst="round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pPr>
            <a:r>
              <a:rPr kumimoji="1" lang="ja-JP" altLang="en-US" sz="1015" b="1" kern="0" dirty="0">
                <a:solidFill>
                  <a:srgbClr val="FFFFFF"/>
                </a:solidFill>
                <a:latin typeface="Yu Gothic UI" panose="020B0500000000000000" pitchFamily="50" charset="-128"/>
                <a:ea typeface="Yu Gothic UI" panose="020B0500000000000000" pitchFamily="50" charset="-128"/>
              </a:rPr>
              <a:t>重要文化財などの</a:t>
            </a:r>
            <a:endParaRPr kumimoji="1" lang="en-US" altLang="ja-JP" sz="1015" b="1" kern="0" dirty="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pPr>
            <a:r>
              <a:rPr kumimoji="1" lang="ja-JP" altLang="en-US" sz="1015" b="1" kern="0" dirty="0">
                <a:solidFill>
                  <a:srgbClr val="FFFFFF"/>
                </a:solidFill>
                <a:latin typeface="Yu Gothic UI" panose="020B0500000000000000" pitchFamily="50" charset="-128"/>
                <a:ea typeface="Yu Gothic UI" panose="020B0500000000000000" pitchFamily="50" charset="-128"/>
              </a:rPr>
              <a:t>魅力発信</a:t>
            </a:r>
            <a:endParaRPr kumimoji="1" lang="en-US" altLang="ja-JP" sz="1015" b="1" kern="0" dirty="0">
              <a:solidFill>
                <a:srgbClr val="FFFFFF"/>
              </a:solidFill>
              <a:latin typeface="Yu Gothic UI" panose="020B0500000000000000" pitchFamily="50" charset="-128"/>
              <a:ea typeface="Yu Gothic UI" panose="020B0500000000000000" pitchFamily="50" charset="-128"/>
            </a:endParaRPr>
          </a:p>
        </p:txBody>
      </p:sp>
      <p:sp>
        <p:nvSpPr>
          <p:cNvPr id="22" name="角丸四角形 21"/>
          <p:cNvSpPr/>
          <p:nvPr/>
        </p:nvSpPr>
        <p:spPr>
          <a:xfrm>
            <a:off x="1186572" y="5550638"/>
            <a:ext cx="1356283" cy="720000"/>
          </a:xfrm>
          <a:prstGeom prst="roundRect">
            <a:avLst/>
          </a:prstGeom>
          <a:solidFill>
            <a:srgbClr val="AF1932"/>
          </a:solidFill>
          <a:ln w="9525" cap="flat" cmpd="sng" algn="ctr">
            <a:solidFill>
              <a:srgbClr val="AF1932"/>
            </a:solidFill>
            <a:prstDash val="solid"/>
          </a:ln>
          <a:effectLst/>
        </p:spPr>
        <p:txBody>
          <a:bodyPr lIns="33231" tIns="33231" rIns="33231" bIns="33231" rtlCol="0" anchor="ctr" anchorCtr="0"/>
          <a:lstStyle/>
          <a:p>
            <a:pPr algn="ctr" fontAlgn="base">
              <a:spcBef>
                <a:spcPct val="0"/>
              </a:spcBef>
              <a:spcAft>
                <a:spcPct val="0"/>
              </a:spcAft>
            </a:pPr>
            <a:r>
              <a:rPr kumimoji="1" lang="ja-JP" altLang="en-US" sz="1015" b="1" kern="0">
                <a:solidFill>
                  <a:srgbClr val="FFFFFF"/>
                </a:solidFill>
                <a:latin typeface="Yu Gothic UI" panose="020B0500000000000000" pitchFamily="50" charset="-128"/>
                <a:ea typeface="Yu Gothic UI" panose="020B0500000000000000" pitchFamily="50" charset="-128"/>
              </a:rPr>
              <a:t>博物館等の魅力発信</a:t>
            </a:r>
            <a:endParaRPr kumimoji="1" lang="en-US" altLang="ja-JP" sz="1015" b="1" kern="0">
              <a:solidFill>
                <a:srgbClr val="FFFFFF"/>
              </a:solidFill>
              <a:latin typeface="Yu Gothic UI" panose="020B0500000000000000" pitchFamily="50" charset="-128"/>
              <a:ea typeface="Yu Gothic UI" panose="020B0500000000000000" pitchFamily="50" charset="-128"/>
            </a:endParaRPr>
          </a:p>
        </p:txBody>
      </p:sp>
      <p:sp>
        <p:nvSpPr>
          <p:cNvPr id="23" name="コンテンツ プレースホルダー 2"/>
          <p:cNvSpPr txBox="1">
            <a:spLocks/>
          </p:cNvSpPr>
          <p:nvPr/>
        </p:nvSpPr>
        <p:spPr>
          <a:xfrm>
            <a:off x="1102855" y="2555636"/>
            <a:ext cx="8276026" cy="3835898"/>
          </a:xfrm>
          <a:prstGeom prst="rect">
            <a:avLst/>
          </a:prstGeom>
          <a:ln>
            <a:solidFill>
              <a:schemeClr val="tx1">
                <a:lumMod val="50000"/>
                <a:lumOff val="50000"/>
              </a:schemeClr>
            </a:solidFill>
          </a:ln>
        </p:spPr>
        <p:txBody>
          <a:bodyPr vert="horz" lIns="91440" tIns="45720" rIns="91440" bIns="45720" rtlCol="0" anchor="t" anchorCtr="0">
            <a:no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600" kern="1200">
                <a:solidFill>
                  <a:schemeClr val="tx1"/>
                </a:solidFill>
                <a:latin typeface="Meiryo UI" panose="020B0604030504040204" pitchFamily="50" charset="-128"/>
                <a:ea typeface="Meiryo UI" panose="020B0604030504040204" pitchFamily="50" charset="-128"/>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82562" indent="0">
              <a:lnSpc>
                <a:spcPts val="2000"/>
              </a:lnSpc>
              <a:buFont typeface="Arial" panose="020B0604020202020204" pitchFamily="34" charset="0"/>
              <a:buNone/>
            </a:pPr>
            <a:br>
              <a:rPr lang="en-US" altLang="ja-JP" sz="800"/>
            </a:br>
            <a:endParaRPr lang="en-US" altLang="ja-JP" sz="1600" b="1" u="sng"/>
          </a:p>
        </p:txBody>
      </p:sp>
      <p:sp>
        <p:nvSpPr>
          <p:cNvPr id="24" name="角丸四角形 23"/>
          <p:cNvSpPr/>
          <p:nvPr/>
        </p:nvSpPr>
        <p:spPr>
          <a:xfrm>
            <a:off x="768969" y="2458233"/>
            <a:ext cx="1683928" cy="310170"/>
          </a:xfrm>
          <a:prstGeom prst="roundRect">
            <a:avLst/>
          </a:prstGeom>
          <a:solidFill>
            <a:srgbClr val="AF1932"/>
          </a:solidFill>
          <a:ln>
            <a:solidFill>
              <a:srgbClr val="AF1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latin typeface="Meiryo UI" panose="020B0604030504040204" pitchFamily="50" charset="-128"/>
                <a:ea typeface="Meiryo UI" panose="020B0604030504040204" pitchFamily="50" charset="-128"/>
              </a:rPr>
              <a:t>大阪城エリア</a:t>
            </a:r>
            <a:endParaRPr kumimoji="1" lang="en-US" altLang="ja-JP" sz="1200" b="1">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98134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5009" y="135284"/>
            <a:ext cx="4921858" cy="707886"/>
          </a:xfrm>
          <a:prstGeom prst="rect">
            <a:avLst/>
          </a:prstGeom>
          <a:noFill/>
        </p:spPr>
        <p:txBody>
          <a:bodyPr wrap="square" lIns="0">
            <a:spAutoFit/>
          </a:bodyPr>
          <a:lstStyle/>
          <a:p>
            <a:pPr lvl="0" fontAlgn="base">
              <a:spcBef>
                <a:spcPct val="0"/>
              </a:spcBef>
              <a:spcAft>
                <a:spcPct val="0"/>
              </a:spcAft>
              <a:defRPr/>
            </a:pPr>
            <a:r>
              <a:rPr lang="ja-JP" altLang="en-US" sz="2000" b="1">
                <a:solidFill>
                  <a:srgbClr val="AF1932"/>
                </a:solidFill>
                <a:ea typeface="Yu Gothic UI" panose="020B0500000000000000" pitchFamily="50" charset="-128"/>
              </a:rPr>
              <a:t>高精細デジタル技術等を活用して大阪城の</a:t>
            </a:r>
            <a:endParaRPr lang="en-US" altLang="ja-JP" sz="2000" b="1">
              <a:solidFill>
                <a:srgbClr val="AF1932"/>
              </a:solidFill>
              <a:ea typeface="Yu Gothic UI" panose="020B0500000000000000" pitchFamily="50" charset="-128"/>
            </a:endParaRPr>
          </a:p>
          <a:p>
            <a:pPr lvl="0" fontAlgn="base">
              <a:spcBef>
                <a:spcPct val="0"/>
              </a:spcBef>
              <a:spcAft>
                <a:spcPct val="0"/>
              </a:spcAft>
              <a:defRPr/>
            </a:pPr>
            <a:r>
              <a:rPr lang="ja-JP" altLang="en-US" sz="2000" b="1">
                <a:solidFill>
                  <a:srgbClr val="AF1932"/>
                </a:solidFill>
                <a:ea typeface="Yu Gothic UI" panose="020B0500000000000000" pitchFamily="50" charset="-128"/>
              </a:rPr>
              <a:t>魅力を発信​</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52</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797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79244" y="5008724"/>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19801" y="5008027"/>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38687" y="501531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7" name="テキスト ボックス 16">
            <a:extLst>
              <a:ext uri="{FF2B5EF4-FFF2-40B4-BE49-F238E27FC236}">
                <a16:creationId xmlns:a16="http://schemas.microsoft.com/office/drawing/2014/main" id="{88BD3951-DC58-49D2-A592-A03CECB54AE2}"/>
              </a:ext>
            </a:extLst>
          </p:cNvPr>
          <p:cNvSpPr txBox="1"/>
          <p:nvPr/>
        </p:nvSpPr>
        <p:spPr>
          <a:xfrm>
            <a:off x="4860000" y="5328097"/>
            <a:ext cx="972000" cy="465257"/>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デジタルコンテンツ</a:t>
            </a:r>
          </a:p>
        </p:txBody>
      </p:sp>
      <p:sp>
        <p:nvSpPr>
          <p:cNvPr id="20" name="ホームベース 30">
            <a:extLst>
              <a:ext uri="{FF2B5EF4-FFF2-40B4-BE49-F238E27FC236}">
                <a16:creationId xmlns:a16="http://schemas.microsoft.com/office/drawing/2014/main" id="{21F15286-3E05-49CD-9B3B-F64B4E1387A8}"/>
              </a:ext>
            </a:extLst>
          </p:cNvPr>
          <p:cNvSpPr/>
          <p:nvPr/>
        </p:nvSpPr>
        <p:spPr>
          <a:xfrm>
            <a:off x="6132551" y="5340144"/>
            <a:ext cx="999769" cy="449437"/>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運用</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52120"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都市大阪に対する理解が深まり、都市としての魅力を</a:t>
            </a:r>
            <a:br>
              <a:rPr lang="en-US" altLang="ja-JP" sz="1100" b="1">
                <a:solidFill>
                  <a:srgbClr val="000000"/>
                </a:solidFill>
                <a:ea typeface="Yu Gothic UI" panose="020B0500000000000000" pitchFamily="50" charset="-128"/>
              </a:rPr>
            </a:br>
            <a:r>
              <a:rPr lang="ja-JP" altLang="en-US" sz="1100" b="1">
                <a:solidFill>
                  <a:srgbClr val="000000"/>
                </a:solidFill>
                <a:ea typeface="Yu Gothic UI" panose="020B0500000000000000" pitchFamily="50" charset="-128"/>
              </a:rPr>
              <a:t>更に楽しめるようにするとともに、都市格の向上、シビックプライドの醸成が図られていること。</a:t>
            </a: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2"/>
            <a:ext cx="972000" cy="1846864"/>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2" y="1951888"/>
            <a:ext cx="3555458"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lgn="just">
              <a:spcAft>
                <a:spcPts val="600"/>
              </a:spcAft>
              <a:buFont typeface="Arial" panose="020B0604020202020204" pitchFamily="34" charset="0"/>
              <a:buChar char="•"/>
              <a:tabLst>
                <a:tab pos="361950" algn="l"/>
              </a:tabLst>
              <a:defRPr/>
            </a:pPr>
            <a:r>
              <a:rPr lang="ja-JP" altLang="en-US" sz="1100" b="1">
                <a:solidFill>
                  <a:srgbClr val="000000"/>
                </a:solidFill>
                <a:ea typeface="Yu Gothic UI" panose="020B0500000000000000" pitchFamily="50" charset="-128"/>
              </a:rPr>
              <a:t>大阪城公園利用者の満足度向上及び大阪城天守閣来館者が増加していること。</a:t>
            </a: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sp>
        <p:nvSpPr>
          <p:cNvPr id="33" name="正方形/長方形 32">
            <a:extLst>
              <a:ext uri="{FF2B5EF4-FFF2-40B4-BE49-F238E27FC236}">
                <a16:creationId xmlns:a16="http://schemas.microsoft.com/office/drawing/2014/main" id="{F1609651-B9C4-436D-AA11-9ED54BC7CD9C}"/>
              </a:ext>
            </a:extLst>
          </p:cNvPr>
          <p:cNvSpPr/>
          <p:nvPr/>
        </p:nvSpPr>
        <p:spPr>
          <a:xfrm>
            <a:off x="445010" y="1270800"/>
            <a:ext cx="4212000" cy="1817038"/>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デジタル技術を活用した大阪城天守閣の魅力発信を行うことにより、新たな来館者・来園者の獲得を図るとともに、市内の博物館施設や歴史的建築物と連携して、観光客の回遊性を図る取組を実施し、エリアの活性化、にぎわい創出を図る。</a:t>
            </a:r>
            <a:endParaRPr lang="en-US" altLang="ja-JP" sz="1100">
              <a:solidFill>
                <a:srgbClr val="000000"/>
              </a:solidFill>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大阪城天守閣の貴重な館蔵品の魅力や、大阪城の歴史を伝える映像コンテンツを作成し、館内展示として披露することで、新たな来館者の獲得及び歴史資料への新たなアプローチの機会を提供する。</a:t>
            </a:r>
            <a:endParaRPr lang="en-US" altLang="ja-JP" sz="1100">
              <a:solidFill>
                <a:srgbClr val="000000"/>
              </a:solidFill>
              <a:latin typeface="Yu Gothic UI" panose="020B0500000000000000" pitchFamily="50" charset="-128"/>
              <a:ea typeface="Yu Gothic UI" panose="020B0500000000000000" pitchFamily="50" charset="-128"/>
            </a:endParaRPr>
          </a:p>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デジタル技術を活用し、動画等による多言語対応の史跡案内を提供し、園内の周遊を図る。</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48" name="テキスト ボックス 47">
            <a:extLst>
              <a:ext uri="{FF2B5EF4-FFF2-40B4-BE49-F238E27FC236}">
                <a16:creationId xmlns:a16="http://schemas.microsoft.com/office/drawing/2014/main" id="{058A94D0-EEE7-1400-E609-D65D0AFD73A8}"/>
              </a:ext>
            </a:extLst>
          </p:cNvPr>
          <p:cNvSpPr txBox="1"/>
          <p:nvPr/>
        </p:nvSpPr>
        <p:spPr>
          <a:xfrm>
            <a:off x="4860000" y="5892553"/>
            <a:ext cx="972000" cy="457109"/>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映像コンテンツ</a:t>
            </a:r>
          </a:p>
        </p:txBody>
      </p:sp>
      <p:sp>
        <p:nvSpPr>
          <p:cNvPr id="49" name="ホームベース 30">
            <a:extLst>
              <a:ext uri="{FF2B5EF4-FFF2-40B4-BE49-F238E27FC236}">
                <a16:creationId xmlns:a16="http://schemas.microsoft.com/office/drawing/2014/main" id="{C671AEB1-F02C-1B52-75DF-A6D6B6844A8B}"/>
              </a:ext>
            </a:extLst>
          </p:cNvPr>
          <p:cNvSpPr/>
          <p:nvPr/>
        </p:nvSpPr>
        <p:spPr>
          <a:xfrm>
            <a:off x="6120000" y="5925561"/>
            <a:ext cx="100812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コンテンツ制作</a:t>
            </a:r>
          </a:p>
        </p:txBody>
      </p:sp>
      <p:sp>
        <p:nvSpPr>
          <p:cNvPr id="50" name="ホームベース 30">
            <a:extLst>
              <a:ext uri="{FF2B5EF4-FFF2-40B4-BE49-F238E27FC236}">
                <a16:creationId xmlns:a16="http://schemas.microsoft.com/office/drawing/2014/main" id="{A398CE64-797F-9DDF-7D30-89F4AADADCD7}"/>
              </a:ext>
            </a:extLst>
          </p:cNvPr>
          <p:cNvSpPr/>
          <p:nvPr/>
        </p:nvSpPr>
        <p:spPr>
          <a:xfrm>
            <a:off x="7164000" y="5925561"/>
            <a:ext cx="2060645" cy="388386"/>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他施設と連携した情報発信</a:t>
            </a:r>
          </a:p>
        </p:txBody>
      </p:sp>
      <p:sp>
        <p:nvSpPr>
          <p:cNvPr id="52" name="正方形/長方形 51">
            <a:extLst>
              <a:ext uri="{FF2B5EF4-FFF2-40B4-BE49-F238E27FC236}">
                <a16:creationId xmlns:a16="http://schemas.microsoft.com/office/drawing/2014/main" id="{2EFA0D62-4279-BF42-B32B-B407D9823FCF}"/>
              </a:ext>
            </a:extLst>
          </p:cNvPr>
          <p:cNvSpPr/>
          <p:nvPr/>
        </p:nvSpPr>
        <p:spPr>
          <a:xfrm>
            <a:off x="445009" y="5789581"/>
            <a:ext cx="3934823" cy="992174"/>
          </a:xfrm>
          <a:prstGeom prst="rect">
            <a:avLst/>
          </a:prstGeom>
          <a:noFill/>
          <a:ln w="9525" cap="flat" cmpd="sng" algn="ctr">
            <a:noFill/>
            <a:prstDash val="solid"/>
          </a:ln>
          <a:effectLst/>
        </p:spPr>
        <p:txBody>
          <a:bodyPr lIns="29250" tIns="29250" rIns="29250" bIns="29250" rtlCol="0" anchor="t">
            <a:noAutofit/>
          </a:bodyPr>
          <a:lstStyle/>
          <a:p>
            <a:pPr marL="171450" lvl="2" indent="-171450">
              <a:spcAft>
                <a:spcPts val="488"/>
              </a:spcAft>
              <a:buFont typeface="Arial" panose="020B0604020202020204" pitchFamily="34" charset="0"/>
              <a:buChar char="•"/>
              <a:tabLst>
                <a:tab pos="294084" algn="l"/>
              </a:tabLst>
            </a:pPr>
            <a:r>
              <a:rPr lang="ja-JP" altLang="en-US" sz="1100">
                <a:solidFill>
                  <a:srgbClr val="000000"/>
                </a:solidFill>
                <a:latin typeface="Yu Gothic UI" panose="020B0500000000000000" pitchFamily="50" charset="-128"/>
                <a:ea typeface="Yu Gothic UI" panose="020B0500000000000000" pitchFamily="50" charset="-128"/>
              </a:rPr>
              <a:t>史跡案内板（</a:t>
            </a:r>
            <a:r>
              <a:rPr lang="en-US" altLang="ja-JP" sz="1100">
                <a:solidFill>
                  <a:srgbClr val="000000"/>
                </a:solidFill>
                <a:latin typeface="Yu Gothic UI" panose="020B0500000000000000" pitchFamily="50" charset="-128"/>
                <a:ea typeface="Yu Gothic UI" panose="020B0500000000000000" pitchFamily="50" charset="-128"/>
              </a:rPr>
              <a:t>20</a:t>
            </a:r>
            <a:r>
              <a:rPr lang="ja-JP" altLang="en-US" sz="1100">
                <a:solidFill>
                  <a:srgbClr val="000000"/>
                </a:solidFill>
                <a:latin typeface="Yu Gothic UI" panose="020B0500000000000000" pitchFamily="50" charset="-128"/>
                <a:ea typeface="Yu Gothic UI" panose="020B0500000000000000" pitchFamily="50" charset="-128"/>
              </a:rPr>
              <a:t>か所）のデジタルコンテンツ作成</a:t>
            </a:r>
            <a:endParaRPr lang="en-US" altLang="ja-JP" sz="1100">
              <a:solidFill>
                <a:srgbClr val="000000"/>
              </a:solidFill>
              <a:latin typeface="Yu Gothic UI" panose="020B0500000000000000" pitchFamily="50" charset="-128"/>
              <a:ea typeface="Yu Gothic UI" panose="020B0500000000000000" pitchFamily="50" charset="-128"/>
            </a:endParaRPr>
          </a:p>
          <a:p>
            <a:pPr marL="171450" lvl="2" indent="-171450">
              <a:spcAft>
                <a:spcPts val="488"/>
              </a:spcAft>
              <a:buFont typeface="Arial" panose="020B0604020202020204" pitchFamily="34" charset="0"/>
              <a:buChar char="•"/>
              <a:tabLst>
                <a:tab pos="294084" algn="l"/>
              </a:tabLst>
            </a:pPr>
            <a:r>
              <a:rPr lang="ja-JP" altLang="en-US" sz="1100">
                <a:solidFill>
                  <a:srgbClr val="000000"/>
                </a:solidFill>
                <a:latin typeface="Yu Gothic UI" panose="020B0500000000000000" pitchFamily="50" charset="-128"/>
                <a:ea typeface="Yu Gothic UI" panose="020B0500000000000000" pitchFamily="50" charset="-128"/>
              </a:rPr>
              <a:t>大阪城天守閣シアタールームの映像コンテンツの高精細化、館蔵品の高精細デジタルデータ化　　</a:t>
            </a:r>
            <a:endParaRPr lang="en-US" altLang="ja-JP" sz="1100">
              <a:solidFill>
                <a:srgbClr val="000000"/>
              </a:solidFill>
              <a:latin typeface="Yu Gothic UI" panose="020B0500000000000000" pitchFamily="50" charset="-128"/>
              <a:ea typeface="Yu Gothic UI" panose="020B0500000000000000" pitchFamily="50" charset="-128"/>
            </a:endParaRPr>
          </a:p>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399" y="5412892"/>
            <a:ext cx="1520945" cy="246220"/>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6" name="テキスト ボックス 65">
            <a:extLst>
              <a:ext uri="{FF2B5EF4-FFF2-40B4-BE49-F238E27FC236}">
                <a16:creationId xmlns:a16="http://schemas.microsoft.com/office/drawing/2014/main" id="{EB86198A-4217-55A3-8DC7-2EEE377F6095}"/>
              </a:ext>
            </a:extLst>
          </p:cNvPr>
          <p:cNvSpPr txBox="1"/>
          <p:nvPr/>
        </p:nvSpPr>
        <p:spPr>
          <a:xfrm>
            <a:off x="5902051" y="2417015"/>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44" name="ホームベース 30">
            <a:extLst>
              <a:ext uri="{FF2B5EF4-FFF2-40B4-BE49-F238E27FC236}">
                <a16:creationId xmlns:a16="http://schemas.microsoft.com/office/drawing/2014/main" id="{C358BB02-74EB-C52A-DA1B-83A91765B3D7}"/>
              </a:ext>
            </a:extLst>
          </p:cNvPr>
          <p:cNvSpPr/>
          <p:nvPr/>
        </p:nvSpPr>
        <p:spPr>
          <a:xfrm>
            <a:off x="7179243" y="5361518"/>
            <a:ext cx="2045403" cy="443185"/>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他施設と連携した情報発信</a:t>
            </a:r>
          </a:p>
        </p:txBody>
      </p:sp>
      <p:pic>
        <p:nvPicPr>
          <p:cNvPr id="21" name="図 20">
            <a:extLst>
              <a:ext uri="{FF2B5EF4-FFF2-40B4-BE49-F238E27FC236}">
                <a16:creationId xmlns:a16="http://schemas.microsoft.com/office/drawing/2014/main" id="{27446303-2FC7-DC4A-4EAA-C85F603B4160}"/>
              </a:ext>
            </a:extLst>
          </p:cNvPr>
          <p:cNvPicPr>
            <a:picLocks noChangeAspect="1"/>
          </p:cNvPicPr>
          <p:nvPr/>
        </p:nvPicPr>
        <p:blipFill>
          <a:blip r:embed="rId3"/>
          <a:stretch>
            <a:fillRect/>
          </a:stretch>
        </p:blipFill>
        <p:spPr>
          <a:xfrm>
            <a:off x="8292332" y="4252595"/>
            <a:ext cx="1060796" cy="432854"/>
          </a:xfrm>
          <a:prstGeom prst="rect">
            <a:avLst/>
          </a:prstGeom>
        </p:spPr>
      </p:pic>
      <p:pic>
        <p:nvPicPr>
          <p:cNvPr id="6" name="図 5">
            <a:extLst>
              <a:ext uri="{FF2B5EF4-FFF2-40B4-BE49-F238E27FC236}">
                <a16:creationId xmlns:a16="http://schemas.microsoft.com/office/drawing/2014/main" id="{B13CAEF7-D995-96F7-F835-0769598776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4102" y="2823712"/>
            <a:ext cx="2652624" cy="2562046"/>
          </a:xfrm>
          <a:prstGeom prst="rect">
            <a:avLst/>
          </a:prstGeom>
        </p:spPr>
      </p:pic>
      <p:sp>
        <p:nvSpPr>
          <p:cNvPr id="26" name="テキスト ボックス 25">
            <a:extLst>
              <a:ext uri="{FF2B5EF4-FFF2-40B4-BE49-F238E27FC236}">
                <a16:creationId xmlns:a16="http://schemas.microsoft.com/office/drawing/2014/main" id="{EE372CA0-A355-3027-199B-F5EA7638BF8D}"/>
              </a:ext>
            </a:extLst>
          </p:cNvPr>
          <p:cNvSpPr txBox="1"/>
          <p:nvPr/>
        </p:nvSpPr>
        <p:spPr>
          <a:xfrm>
            <a:off x="1116744" y="5017481"/>
            <a:ext cx="301135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000"/>
              <a:t>動画・静止画等による多言語対応の史跡案内を提供</a:t>
            </a:r>
          </a:p>
        </p:txBody>
      </p:sp>
      <p:graphicFrame>
        <p:nvGraphicFramePr>
          <p:cNvPr id="19" name="表 16">
            <a:extLst>
              <a:ext uri="{FF2B5EF4-FFF2-40B4-BE49-F238E27FC236}">
                <a16:creationId xmlns:a16="http://schemas.microsoft.com/office/drawing/2014/main" id="{CEA73829-930C-AB3C-C151-083DDD875104}"/>
              </a:ext>
            </a:extLst>
          </p:cNvPr>
          <p:cNvGraphicFramePr>
            <a:graphicFrameLocks noGrp="1"/>
          </p:cNvGraphicFramePr>
          <p:nvPr>
            <p:extLst>
              <p:ext uri="{D42A27DB-BD31-4B8C-83A1-F6EECF244321}">
                <p14:modId xmlns:p14="http://schemas.microsoft.com/office/powerpoint/2010/main" val="2725344040"/>
              </p:ext>
            </p:extLst>
          </p:nvPr>
        </p:nvGraphicFramePr>
        <p:xfrm>
          <a:off x="6150488" y="2667058"/>
          <a:ext cx="3075533" cy="1676337"/>
        </p:xfrm>
        <a:graphic>
          <a:graphicData uri="http://schemas.openxmlformats.org/drawingml/2006/table">
            <a:tbl>
              <a:tblPr firstRow="1" bandRow="1">
                <a:tableStyleId>{5C22544A-7EE6-4342-B048-85BDC9FD1C3A}</a:tableStyleId>
              </a:tblPr>
              <a:tblGrid>
                <a:gridCol w="972470">
                  <a:extLst>
                    <a:ext uri="{9D8B030D-6E8A-4147-A177-3AD203B41FA5}">
                      <a16:colId xmlns:a16="http://schemas.microsoft.com/office/drawing/2014/main" val="1331424037"/>
                    </a:ext>
                  </a:extLst>
                </a:gridCol>
                <a:gridCol w="701021">
                  <a:extLst>
                    <a:ext uri="{9D8B030D-6E8A-4147-A177-3AD203B41FA5}">
                      <a16:colId xmlns:a16="http://schemas.microsoft.com/office/drawing/2014/main" val="474576470"/>
                    </a:ext>
                  </a:extLst>
                </a:gridCol>
                <a:gridCol w="701021">
                  <a:extLst>
                    <a:ext uri="{9D8B030D-6E8A-4147-A177-3AD203B41FA5}">
                      <a16:colId xmlns:a16="http://schemas.microsoft.com/office/drawing/2014/main" val="273502540"/>
                    </a:ext>
                  </a:extLst>
                </a:gridCol>
                <a:gridCol w="701021">
                  <a:extLst>
                    <a:ext uri="{9D8B030D-6E8A-4147-A177-3AD203B41FA5}">
                      <a16:colId xmlns:a16="http://schemas.microsoft.com/office/drawing/2014/main" val="367388705"/>
                    </a:ext>
                  </a:extLst>
                </a:gridCol>
              </a:tblGrid>
              <a:tr h="3284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2023</a:t>
                      </a:r>
                      <a:r>
                        <a:rPr kumimoji="1" lang="ja-JP" altLang="en-US" sz="900" b="0" kern="1200">
                          <a:solidFill>
                            <a:schemeClr val="lt1"/>
                          </a:solidFill>
                          <a:latin typeface="Yu Gothic UI"/>
                          <a:ea typeface="Yu Gothic UI"/>
                          <a:cs typeface="+mn-cs"/>
                        </a:rPr>
                        <a:t>年度</a:t>
                      </a:r>
                      <a:endParaRPr kumimoji="1" lang="en-US" altLang="ja-JP" sz="900" b="0" kern="1200">
                        <a:solidFill>
                          <a:schemeClr val="lt1"/>
                        </a:solidFill>
                        <a:latin typeface="Yu Gothic UI"/>
                        <a:ea typeface="Yu Gothic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kern="1200">
                          <a:solidFill>
                            <a:schemeClr val="lt1"/>
                          </a:solidFill>
                          <a:latin typeface="Yu Gothic UI"/>
                          <a:ea typeface="Yu Gothic UI"/>
                          <a:cs typeface="+mn-cs"/>
                        </a:rPr>
                        <a:t>現在</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2024</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2025</a:t>
                      </a:r>
                      <a:r>
                        <a:rPr kumimoji="1" lang="ja-JP" altLang="en-US" sz="900" b="0" kern="1200">
                          <a:solidFill>
                            <a:schemeClr val="lt1"/>
                          </a:solidFill>
                          <a:latin typeface="Yu Gothic UI"/>
                          <a:ea typeface="Yu Gothic UI"/>
                          <a:cs typeface="+mn-cs"/>
                        </a:rPr>
                        <a:t>年度</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kern="1200">
                          <a:solidFill>
                            <a:schemeClr val="lt1"/>
                          </a:solidFill>
                          <a:latin typeface="Yu Gothic UI"/>
                          <a:ea typeface="Yu Gothic UI"/>
                          <a:cs typeface="+mn-cs"/>
                        </a:rPr>
                        <a:t>2026</a:t>
                      </a:r>
                      <a:r>
                        <a:rPr kumimoji="1" lang="ja-JP" altLang="en-US" sz="900" b="0" kern="1200">
                          <a:solidFill>
                            <a:schemeClr val="lt1"/>
                          </a:solidFill>
                          <a:latin typeface="Yu Gothic UI"/>
                          <a:ea typeface="Yu Gothic UI"/>
                          <a:cs typeface="+mn-cs"/>
                        </a:rPr>
                        <a:t>年度</a:t>
                      </a:r>
                      <a:endParaRPr kumimoji="1" lang="en-US" altLang="ja-JP" sz="900" b="0" kern="1200">
                        <a:solidFill>
                          <a:schemeClr val="lt1"/>
                        </a:solidFill>
                        <a:latin typeface="Yu Gothic UI"/>
                        <a:ea typeface="Yu Gothic UI"/>
                        <a:cs typeface="+mn-cs"/>
                      </a:endParaRP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1932"/>
                    </a:solidFill>
                  </a:tcPr>
                </a:tc>
                <a:extLst>
                  <a:ext uri="{0D108BD9-81ED-4DB2-BD59-A6C34878D82A}">
                    <a16:rowId xmlns:a16="http://schemas.microsoft.com/office/drawing/2014/main" val="3839598753"/>
                  </a:ext>
                </a:extLst>
              </a:tr>
              <a:tr h="184868">
                <a:tc gridSpan="4">
                  <a:txBody>
                    <a:bodyPr/>
                    <a:lstStyle/>
                    <a:p>
                      <a:pPr marL="0" lvl="2" indent="0">
                        <a:spcAft>
                          <a:spcPts val="600"/>
                        </a:spcAft>
                        <a:buFont typeface="Arial" panose="020B0604020202020204" pitchFamily="34" charset="0"/>
                        <a:buNone/>
                        <a:tabLst>
                          <a:tab pos="361950" algn="l"/>
                        </a:tabLst>
                        <a:defRPr/>
                      </a:pPr>
                      <a:r>
                        <a:rPr lang="ja-JP" altLang="en-US" sz="900" b="0">
                          <a:solidFill>
                            <a:srgbClr val="000000"/>
                          </a:solidFill>
                          <a:ea typeface="Yu Gothic UI" panose="020B0500000000000000" pitchFamily="50" charset="-128"/>
                        </a:rPr>
                        <a:t>史跡案内板の</a:t>
                      </a:r>
                      <a:r>
                        <a:rPr lang="en-US" altLang="ja-JP" sz="900" b="0">
                          <a:solidFill>
                            <a:srgbClr val="000000"/>
                          </a:solidFill>
                          <a:ea typeface="Yu Gothic UI" panose="020B0500000000000000" pitchFamily="50" charset="-128"/>
                        </a:rPr>
                        <a:t>QR</a:t>
                      </a:r>
                      <a:r>
                        <a:rPr lang="ja-JP" altLang="en-US" sz="900" b="0">
                          <a:solidFill>
                            <a:srgbClr val="000000"/>
                          </a:solidFill>
                          <a:ea typeface="Yu Gothic UI" panose="020B0500000000000000" pitchFamily="50" charset="-128"/>
                        </a:rPr>
                        <a:t>コードの読取数</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731342269"/>
                  </a:ext>
                </a:extLst>
              </a:tr>
              <a:tr h="416904">
                <a:tc>
                  <a:txBody>
                    <a:bodyPr/>
                    <a:lstStyle/>
                    <a:p>
                      <a:pPr algn="ctr"/>
                      <a:r>
                        <a:rPr kumimoji="1" lang="ja-JP" altLang="en-US" sz="900">
                          <a:latin typeface="Yu Gothic UI" panose="020B0500000000000000" pitchFamily="50" charset="-128"/>
                          <a:ea typeface="Yu Gothic UI" panose="020B0500000000000000" pitchFamily="50" charset="-128"/>
                        </a:rPr>
                        <a:t>ー</a:t>
                      </a:r>
                      <a:endParaRPr kumimoji="1" lang="en-US" altLang="ja-JP" sz="900">
                        <a:latin typeface="Yu Gothic UI" panose="020B0500000000000000" pitchFamily="50" charset="-128"/>
                        <a:ea typeface="Yu Gothic UI" panose="020B0500000000000000" pitchFamily="50" charset="-128"/>
                      </a:endParaRPr>
                    </a:p>
                    <a:p>
                      <a:pPr algn="ctr"/>
                      <a:r>
                        <a:rPr kumimoji="1" lang="ja-JP" altLang="en-US" sz="900">
                          <a:latin typeface="Yu Gothic UI" panose="020B0500000000000000" pitchFamily="50" charset="-128"/>
                          <a:ea typeface="Yu Gothic UI" panose="020B0500000000000000" pitchFamily="50" charset="-128"/>
                        </a:rPr>
                        <a:t>（未導入）</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57,000</a:t>
                      </a:r>
                      <a:r>
                        <a:rPr kumimoji="1" lang="ja-JP" altLang="en-US" sz="90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65,000</a:t>
                      </a:r>
                      <a:r>
                        <a:rPr kumimoji="1" lang="ja-JP" altLang="en-US" sz="90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65,000</a:t>
                      </a:r>
                      <a:r>
                        <a:rPr kumimoji="1" lang="ja-JP" altLang="en-US" sz="900">
                          <a:latin typeface="Yu Gothic UI" panose="020B0500000000000000" pitchFamily="50" charset="-128"/>
                          <a:ea typeface="Yu Gothic UI" panose="020B0500000000000000" pitchFamily="50" charset="-128"/>
                        </a:rPr>
                        <a:t>回</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74193454"/>
                  </a:ext>
                </a:extLst>
              </a:tr>
              <a:tr h="213585">
                <a:tc gridSpan="4">
                  <a:txBody>
                    <a:bodyPr/>
                    <a:lstStyle/>
                    <a:p>
                      <a:pPr marL="0" lvl="2" indent="0">
                        <a:spcAft>
                          <a:spcPts val="600"/>
                        </a:spcAft>
                        <a:buFont typeface="Arial" panose="020B0604020202020204" pitchFamily="34" charset="0"/>
                        <a:buNone/>
                        <a:tabLst>
                          <a:tab pos="361950" algn="l"/>
                        </a:tabLst>
                        <a:defRPr/>
                      </a:pPr>
                      <a:r>
                        <a:rPr lang="zh-TW" altLang="en-US" sz="900" b="0">
                          <a:solidFill>
                            <a:srgbClr val="000000"/>
                          </a:solidFill>
                          <a:ea typeface="Yu Gothic UI" panose="020B0500000000000000" pitchFamily="50" charset="-128"/>
                        </a:rPr>
                        <a:t>大阪城天守閣入館者数</a:t>
                      </a: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C5CD"/>
                    </a:solidFill>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3748883863"/>
                  </a:ext>
                </a:extLst>
              </a:tr>
              <a:tr h="4169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176</a:t>
                      </a:r>
                      <a:r>
                        <a:rPr kumimoji="1" lang="ja-JP" altLang="en-US" sz="900">
                          <a:latin typeface="Yu Gothic UI" panose="020B0500000000000000" pitchFamily="50" charset="-128"/>
                          <a:ea typeface="Yu Gothic UI" panose="020B0500000000000000" pitchFamily="50" charset="-128"/>
                        </a:rPr>
                        <a:t>万人</a:t>
                      </a:r>
                      <a:endParaRPr kumimoji="1" lang="en-US" altLang="ja-JP" sz="900">
                        <a:latin typeface="Yu Gothic UI" panose="020B0500000000000000" pitchFamily="50" charset="-128"/>
                        <a:ea typeface="Yu Gothic UI" panose="020B05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2023.12</a:t>
                      </a:r>
                      <a:r>
                        <a:rPr kumimoji="1" lang="ja-JP" altLang="en-US" sz="900">
                          <a:latin typeface="Yu Gothic UI" panose="020B0500000000000000" pitchFamily="50" charset="-128"/>
                          <a:ea typeface="Yu Gothic UI" panose="020B0500000000000000" pitchFamily="50" charset="-128"/>
                        </a:rPr>
                        <a:t>末</a:t>
                      </a:r>
                      <a:endParaRPr kumimoji="1" lang="en-US" altLang="ja-JP" sz="900">
                        <a:latin typeface="Yu Gothic UI" panose="020B0500000000000000" pitchFamily="50" charset="-128"/>
                        <a:ea typeface="Yu Gothic UI" panose="020B0500000000000000" pitchFamily="50" charset="-128"/>
                      </a:endParaRPr>
                    </a:p>
                    <a:p>
                      <a:pPr algn="ctr"/>
                      <a:r>
                        <a:rPr kumimoji="1" lang="ja-JP" altLang="en-US" sz="900">
                          <a:latin typeface="Yu Gothic UI" panose="020B0500000000000000" pitchFamily="50" charset="-128"/>
                          <a:ea typeface="Yu Gothic UI" panose="020B0500000000000000" pitchFamily="50" charset="-128"/>
                        </a:rPr>
                        <a:t>（</a:t>
                      </a:r>
                      <a:r>
                        <a:rPr kumimoji="1" lang="en-US" altLang="ja-JP" sz="900">
                          <a:latin typeface="Yu Gothic UI" panose="020B0500000000000000" pitchFamily="50" charset="-128"/>
                          <a:ea typeface="Yu Gothic UI" panose="020B0500000000000000" pitchFamily="50" charset="-128"/>
                        </a:rPr>
                        <a:t>170</a:t>
                      </a:r>
                      <a:r>
                        <a:rPr kumimoji="1" lang="ja-JP" altLang="en-US" sz="900">
                          <a:latin typeface="Yu Gothic UI" panose="020B0500000000000000" pitchFamily="50" charset="-128"/>
                          <a:ea typeface="Yu Gothic UI" panose="020B0500000000000000" pitchFamily="50" charset="-128"/>
                        </a:rPr>
                        <a:t>万人）</a:t>
                      </a:r>
                      <a:endParaRPr kumimoji="1" lang="en-US" altLang="ja-JP" sz="900">
                        <a:latin typeface="Yu Gothic UI" panose="020B0500000000000000" pitchFamily="50" charset="-128"/>
                        <a:ea typeface="Yu Gothic UI" panose="020B0500000000000000" pitchFamily="50" charset="-128"/>
                      </a:endParaRPr>
                    </a:p>
                  </a:txBody>
                  <a:tcPr marL="74295" marR="74295" marT="37148" marB="3714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204</a:t>
                      </a:r>
                      <a:r>
                        <a:rPr kumimoji="1" lang="ja-JP" altLang="en-US" sz="900">
                          <a:latin typeface="Yu Gothic UI" panose="020B0500000000000000" pitchFamily="50" charset="-128"/>
                          <a:ea typeface="Yu Gothic UI" panose="020B0500000000000000" pitchFamily="50" charset="-128"/>
                        </a:rPr>
                        <a:t>万人</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a:latin typeface="Yu Gothic UI" panose="020B0500000000000000" pitchFamily="50" charset="-128"/>
                          <a:ea typeface="Yu Gothic UI" panose="020B0500000000000000" pitchFamily="50" charset="-128"/>
                        </a:rPr>
                        <a:t>230</a:t>
                      </a:r>
                      <a:r>
                        <a:rPr kumimoji="1" lang="ja-JP" altLang="en-US" sz="900">
                          <a:latin typeface="Yu Gothic UI" panose="020B0500000000000000" pitchFamily="50" charset="-128"/>
                          <a:ea typeface="Yu Gothic UI" panose="020B0500000000000000" pitchFamily="50" charset="-128"/>
                        </a:rPr>
                        <a:t>万人</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Yu Gothic UI" panose="020B0500000000000000" pitchFamily="50" charset="-128"/>
                          <a:ea typeface="Yu Gothic UI" panose="020B0500000000000000" pitchFamily="50" charset="-128"/>
                        </a:rPr>
                        <a:t>230</a:t>
                      </a:r>
                      <a:r>
                        <a:rPr kumimoji="1" lang="ja-JP" altLang="en-US" sz="900" dirty="0">
                          <a:latin typeface="Yu Gothic UI" panose="020B0500000000000000" pitchFamily="50" charset="-128"/>
                          <a:ea typeface="Yu Gothic UI" panose="020B0500000000000000" pitchFamily="50" charset="-128"/>
                        </a:rPr>
                        <a:t>万人</a:t>
                      </a:r>
                    </a:p>
                  </a:txBody>
                  <a:tcPr marL="74295" marR="74295" marT="37148" marB="3714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EAED"/>
                    </a:solidFill>
                  </a:tcPr>
                </a:tc>
                <a:extLst>
                  <a:ext uri="{0D108BD9-81ED-4DB2-BD59-A6C34878D82A}">
                    <a16:rowId xmlns:a16="http://schemas.microsoft.com/office/drawing/2014/main" val="94902429"/>
                  </a:ext>
                </a:extLst>
              </a:tr>
            </a:tbl>
          </a:graphicData>
        </a:graphic>
      </p:graphicFrame>
      <p:graphicFrame>
        <p:nvGraphicFramePr>
          <p:cNvPr id="4" name="表 3">
            <a:extLst>
              <a:ext uri="{FF2B5EF4-FFF2-40B4-BE49-F238E27FC236}">
                <a16:creationId xmlns:a16="http://schemas.microsoft.com/office/drawing/2014/main" id="{B5D80E76-154B-7621-5607-6363A722CFB8}"/>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2" name="正方形/長方形 15">
            <a:extLst>
              <a:ext uri="{FF2B5EF4-FFF2-40B4-BE49-F238E27FC236}">
                <a16:creationId xmlns:a16="http://schemas.microsoft.com/office/drawing/2014/main" id="{38899501-4579-4061-5ED0-7683FEA343C3}"/>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algn="ctr" fontAlgn="base">
              <a:spcBef>
                <a:spcPct val="0"/>
              </a:spcBef>
              <a:spcAft>
                <a:spcPct val="0"/>
              </a:spcAft>
              <a:defRPr/>
            </a:pPr>
            <a:r>
              <a:rPr kumimoji="1" lang="ja-JP" altLang="en-US" sz="1100" b="1" kern="0">
                <a:solidFill>
                  <a:schemeClr val="bg1"/>
                </a:solidFill>
                <a:latin typeface="Yu Gothic UI" panose="020B0500000000000000" pitchFamily="50" charset="-128"/>
                <a:ea typeface="Yu Gothic UI" panose="020B0500000000000000" pitchFamily="50" charset="-128"/>
              </a:rPr>
              <a:t>デジタル技術を活用した大阪のにぎわい創出</a:t>
            </a:r>
          </a:p>
        </p:txBody>
      </p:sp>
    </p:spTree>
    <p:extLst>
      <p:ext uri="{BB962C8B-B14F-4D97-AF65-F5344CB8AC3E}">
        <p14:creationId xmlns:p14="http://schemas.microsoft.com/office/powerpoint/2010/main" val="4202673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722F4527-F3B1-47C1-838C-0D9520A0E5C8}"/>
              </a:ext>
            </a:extLst>
          </p:cNvPr>
          <p:cNvSpPr txBox="1"/>
          <p:nvPr/>
        </p:nvSpPr>
        <p:spPr>
          <a:xfrm>
            <a:off x="446400" y="135284"/>
            <a:ext cx="4298653" cy="707886"/>
          </a:xfrm>
          <a:prstGeom prst="rect">
            <a:avLst/>
          </a:prstGeom>
          <a:noFill/>
        </p:spPr>
        <p:txBody>
          <a:bodyPr wrap="square" lIns="0">
            <a:spAutoFit/>
          </a:bodyPr>
          <a:lstStyle/>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デジタル技術を活用して博物館等の</a:t>
            </a:r>
            <a:endParaRPr kumimoji="1" lang="en-US" altLang="ja-JP" sz="2000" b="1" kern="0">
              <a:solidFill>
                <a:srgbClr val="AF1932"/>
              </a:solidFill>
              <a:latin typeface="Yu Gothic UI" panose="020B0500000000000000" pitchFamily="50" charset="-128"/>
              <a:ea typeface="Yu Gothic UI" panose="020B0500000000000000" pitchFamily="50" charset="-128"/>
            </a:endParaRPr>
          </a:p>
          <a:p>
            <a:pPr lvl="0" fontAlgn="base">
              <a:spcBef>
                <a:spcPct val="0"/>
              </a:spcBef>
              <a:spcAft>
                <a:spcPct val="0"/>
              </a:spcAft>
              <a:defRPr/>
            </a:pPr>
            <a:r>
              <a:rPr kumimoji="1" lang="ja-JP" altLang="en-US" sz="2000" b="1" kern="0">
                <a:solidFill>
                  <a:srgbClr val="AF1932"/>
                </a:solidFill>
                <a:latin typeface="Yu Gothic UI" panose="020B0500000000000000" pitchFamily="50" charset="-128"/>
                <a:ea typeface="Yu Gothic UI" panose="020B0500000000000000" pitchFamily="50" charset="-128"/>
              </a:rPr>
              <a:t>魅力を発信</a:t>
            </a:r>
            <a:r>
              <a:rPr lang="ja-JP" altLang="en-US" sz="2000" b="1">
                <a:solidFill>
                  <a:srgbClr val="AF1932"/>
                </a:solidFill>
                <a:ea typeface="Yu Gothic UI" panose="020B0500000000000000" pitchFamily="50" charset="-128"/>
              </a:rPr>
              <a:t>​</a:t>
            </a:r>
          </a:p>
        </p:txBody>
      </p: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53</a:t>
            </a:fld>
            <a:endParaRPr kumimoji="1" lang="en-GB"/>
          </a:p>
        </p:txBody>
      </p:sp>
      <p:sp>
        <p:nvSpPr>
          <p:cNvPr id="7" name="正方形/長方形 15">
            <a:extLst>
              <a:ext uri="{FF2B5EF4-FFF2-40B4-BE49-F238E27FC236}">
                <a16:creationId xmlns:a16="http://schemas.microsoft.com/office/drawing/2014/main" id="{DF0C7E93-B45B-4F56-9FAC-297AABF3B332}"/>
              </a:ext>
            </a:extLst>
          </p:cNvPr>
          <p:cNvSpPr/>
          <p:nvPr/>
        </p:nvSpPr>
        <p:spPr>
          <a:xfrm>
            <a:off x="5190348" y="93516"/>
            <a:ext cx="4264012" cy="223115"/>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AF1932"/>
          </a:solidFill>
          <a:ln w="9525" cap="flat" cmpd="sng" algn="ctr">
            <a:noFill/>
            <a:prstDash val="solid"/>
          </a:ln>
          <a:effectLst/>
        </p:spPr>
        <p:txBody>
          <a:bodyPr lIns="288000" tIns="0" rIns="72000" bIns="0" rtlCol="0" anchor="ctr"/>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サービス</a:t>
            </a:r>
            <a:r>
              <a:rPr kumimoji="1" lang="en-US" altLang="ja-JP" sz="1100" b="1" kern="0">
                <a:solidFill>
                  <a:srgbClr val="FFFFFF"/>
                </a:solidFill>
                <a:latin typeface="Yu Gothic UI" panose="020B0500000000000000" pitchFamily="50" charset="-128"/>
                <a:ea typeface="Yu Gothic UI" panose="020B0500000000000000" pitchFamily="50" charset="-128"/>
              </a:rPr>
              <a:t>DX</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grpSp>
        <p:nvGrpSpPr>
          <p:cNvPr id="8" name="グループ化 7">
            <a:extLst>
              <a:ext uri="{FF2B5EF4-FFF2-40B4-BE49-F238E27FC236}">
                <a16:creationId xmlns:a16="http://schemas.microsoft.com/office/drawing/2014/main" id="{2E351024-46B8-4BA8-AA04-FA8A9A116795}"/>
              </a:ext>
            </a:extLst>
          </p:cNvPr>
          <p:cNvGrpSpPr/>
          <p:nvPr/>
        </p:nvGrpSpPr>
        <p:grpSpPr>
          <a:xfrm>
            <a:off x="4881838" y="4509000"/>
            <a:ext cx="1157494" cy="243520"/>
            <a:chOff x="528309" y="7695403"/>
            <a:chExt cx="1157494" cy="243520"/>
          </a:xfrm>
        </p:grpSpPr>
        <p:sp>
          <p:nvSpPr>
            <p:cNvPr id="9" name="正方形/長方形 8">
              <a:extLst>
                <a:ext uri="{FF2B5EF4-FFF2-40B4-BE49-F238E27FC236}">
                  <a16:creationId xmlns:a16="http://schemas.microsoft.com/office/drawing/2014/main" id="{8376DA80-5F5E-4FA7-A9AC-E900C0301C2D}"/>
                </a:ext>
              </a:extLst>
            </p:cNvPr>
            <p:cNvSpPr/>
            <p:nvPr/>
          </p:nvSpPr>
          <p:spPr>
            <a:xfrm>
              <a:off x="528309" y="7695403"/>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10" name="テキスト ボックス 9">
              <a:extLst>
                <a:ext uri="{FF2B5EF4-FFF2-40B4-BE49-F238E27FC236}">
                  <a16:creationId xmlns:a16="http://schemas.microsoft.com/office/drawing/2014/main" id="{855322F2-DDC0-4DC0-8878-8F83A6D9817B}"/>
                </a:ext>
              </a:extLst>
            </p:cNvPr>
            <p:cNvSpPr txBox="1"/>
            <p:nvPr/>
          </p:nvSpPr>
          <p:spPr>
            <a:xfrm>
              <a:off x="672705" y="7724830"/>
              <a:ext cx="1013098"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a:solidFill>
                    <a:srgbClr val="000000"/>
                  </a:solidFill>
                  <a:latin typeface="Yu Gothic UI" panose="020B0500000000000000" pitchFamily="50" charset="-128"/>
                  <a:ea typeface="Yu Gothic UI" panose="020B0500000000000000" pitchFamily="50" charset="-128"/>
                </a:rPr>
                <a:t>推進スケジュール</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14" name="正方形/長方形 13">
            <a:extLst>
              <a:ext uri="{FF2B5EF4-FFF2-40B4-BE49-F238E27FC236}">
                <a16:creationId xmlns:a16="http://schemas.microsoft.com/office/drawing/2014/main" id="{D7BCB592-3DFA-4F13-AA57-9CD413D745CE}"/>
              </a:ext>
            </a:extLst>
          </p:cNvPr>
          <p:cNvSpPr/>
          <p:nvPr/>
        </p:nvSpPr>
        <p:spPr>
          <a:xfrm>
            <a:off x="7164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2025</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5" name="正方形/長方形 14">
            <a:extLst>
              <a:ext uri="{FF2B5EF4-FFF2-40B4-BE49-F238E27FC236}">
                <a16:creationId xmlns:a16="http://schemas.microsoft.com/office/drawing/2014/main" id="{D9C71383-3FC5-4AB0-A28E-CAC3299BF7AB}"/>
              </a:ext>
            </a:extLst>
          </p:cNvPr>
          <p:cNvSpPr/>
          <p:nvPr/>
        </p:nvSpPr>
        <p:spPr>
          <a:xfrm>
            <a:off x="6120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2024</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16" name="正方形/長方形 15">
            <a:extLst>
              <a:ext uri="{FF2B5EF4-FFF2-40B4-BE49-F238E27FC236}">
                <a16:creationId xmlns:a16="http://schemas.microsoft.com/office/drawing/2014/main" id="{DA3CA198-867E-401A-B173-8F868B400F2C}"/>
              </a:ext>
            </a:extLst>
          </p:cNvPr>
          <p:cNvSpPr/>
          <p:nvPr/>
        </p:nvSpPr>
        <p:spPr>
          <a:xfrm>
            <a:off x="8208000" y="4743995"/>
            <a:ext cx="1008125" cy="252000"/>
          </a:xfrm>
          <a:prstGeom prst="rect">
            <a:avLst/>
          </a:prstGeom>
          <a:solidFill>
            <a:srgbClr val="AF1932"/>
          </a:solidFill>
          <a:ln w="9525" cap="flat" cmpd="sng" algn="ctr">
            <a:solidFill>
              <a:schemeClr val="bg1">
                <a:lumMod val="95000"/>
              </a:schemeClr>
            </a:solidFill>
            <a:prstDash val="solid"/>
          </a:ln>
          <a:effectLst/>
        </p:spPr>
        <p:txBody>
          <a:bodyPr lIns="72000" tIns="36000" rIns="72000" bIns="36000" rtlCol="0" anchor="ctr" anchorCtr="0"/>
          <a:lstStyle/>
          <a:p>
            <a:pPr algn="ctr" fontAlgn="base">
              <a:spcBef>
                <a:spcPct val="0"/>
              </a:spcBef>
              <a:spcAft>
                <a:spcPct val="0"/>
              </a:spcAft>
              <a:defRPr/>
            </a:pPr>
            <a:r>
              <a:rPr kumimoji="1" lang="en-US" altLang="ja-JP" sz="1050" b="1" kern="0">
                <a:solidFill>
                  <a:srgbClr val="FFFFFF"/>
                </a:solidFill>
                <a:latin typeface="Yu Gothic UI" panose="020B0500000000000000" pitchFamily="50" charset="-128"/>
                <a:ea typeface="Yu Gothic UI" panose="020B0500000000000000" pitchFamily="50" charset="-128"/>
              </a:rPr>
              <a:t>2026</a:t>
            </a:r>
            <a:r>
              <a:rPr kumimoji="1" lang="ja-JP" altLang="en-US" sz="1050" b="1" kern="0">
                <a:solidFill>
                  <a:srgbClr val="FFFFFF"/>
                </a:solidFill>
                <a:latin typeface="Yu Gothic UI" panose="020B0500000000000000" pitchFamily="50" charset="-128"/>
                <a:ea typeface="Yu Gothic UI" panose="020B0500000000000000" pitchFamily="50" charset="-128"/>
              </a:rPr>
              <a:t>年度</a:t>
            </a:r>
          </a:p>
        </p:txBody>
      </p:sp>
      <p:sp>
        <p:nvSpPr>
          <p:cNvPr id="22" name="テキスト ボックス 21">
            <a:extLst>
              <a:ext uri="{FF2B5EF4-FFF2-40B4-BE49-F238E27FC236}">
                <a16:creationId xmlns:a16="http://schemas.microsoft.com/office/drawing/2014/main" id="{00866E46-9697-460A-92A4-50D3895B0E56}"/>
              </a:ext>
            </a:extLst>
          </p:cNvPr>
          <p:cNvSpPr txBox="1"/>
          <p:nvPr/>
        </p:nvSpPr>
        <p:spPr>
          <a:xfrm>
            <a:off x="5902240" y="1296000"/>
            <a:ext cx="3508461" cy="667153"/>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grpSp>
        <p:nvGrpSpPr>
          <p:cNvPr id="23" name="グループ化 22">
            <a:extLst>
              <a:ext uri="{FF2B5EF4-FFF2-40B4-BE49-F238E27FC236}">
                <a16:creationId xmlns:a16="http://schemas.microsoft.com/office/drawing/2014/main" id="{4ACC415E-0C3A-4193-960B-9D37F5B8E2D1}"/>
              </a:ext>
            </a:extLst>
          </p:cNvPr>
          <p:cNvGrpSpPr/>
          <p:nvPr/>
        </p:nvGrpSpPr>
        <p:grpSpPr>
          <a:xfrm>
            <a:off x="4881838" y="891687"/>
            <a:ext cx="1662440" cy="243520"/>
            <a:chOff x="528309" y="3016181"/>
            <a:chExt cx="1662440" cy="243520"/>
          </a:xfrm>
        </p:grpSpPr>
        <p:sp>
          <p:nvSpPr>
            <p:cNvPr id="24" name="正方形/長方形 23">
              <a:extLst>
                <a:ext uri="{FF2B5EF4-FFF2-40B4-BE49-F238E27FC236}">
                  <a16:creationId xmlns:a16="http://schemas.microsoft.com/office/drawing/2014/main" id="{5C1C9F4C-6809-49C2-8416-5C1BD245183E}"/>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25" name="テキスト ボックス 24">
              <a:extLst>
                <a:ext uri="{FF2B5EF4-FFF2-40B4-BE49-F238E27FC236}">
                  <a16:creationId xmlns:a16="http://schemas.microsoft.com/office/drawing/2014/main" id="{48B01DE8-0073-4E19-89A2-D8F856F70CEE}"/>
                </a:ext>
              </a:extLst>
            </p:cNvPr>
            <p:cNvSpPr txBox="1"/>
            <p:nvPr/>
          </p:nvSpPr>
          <p:spPr>
            <a:xfrm>
              <a:off x="672705" y="3045608"/>
              <a:ext cx="1518044"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達成目標及び評価指標</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27" name="正方形/長方形 26">
            <a:extLst>
              <a:ext uri="{FF2B5EF4-FFF2-40B4-BE49-F238E27FC236}">
                <a16:creationId xmlns:a16="http://schemas.microsoft.com/office/drawing/2014/main" id="{9D5816A6-C955-4E37-AA47-880422A32B03}"/>
              </a:ext>
            </a:extLst>
          </p:cNvPr>
          <p:cNvSpPr/>
          <p:nvPr/>
        </p:nvSpPr>
        <p:spPr>
          <a:xfrm>
            <a:off x="4860000" y="1296000"/>
            <a:ext cx="972000" cy="597632"/>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en-US" altLang="ja-JP" sz="1100" b="1" kern="0">
                <a:solidFill>
                  <a:srgbClr val="FFFFFF"/>
                </a:solidFill>
                <a:latin typeface="Yu Gothic UI" panose="020B0500000000000000" pitchFamily="50" charset="-128"/>
                <a:ea typeface="Yu Gothic UI" panose="020B0500000000000000" pitchFamily="50" charset="-128"/>
              </a:rPr>
              <a:t>2030</a:t>
            </a:r>
            <a:r>
              <a:rPr kumimoji="1" lang="ja-JP" altLang="en-US" sz="1100" b="1" kern="0">
                <a:solidFill>
                  <a:srgbClr val="FFFFFF"/>
                </a:solidFill>
                <a:latin typeface="Yu Gothic UI" panose="020B0500000000000000" pitchFamily="50" charset="-128"/>
                <a:ea typeface="Yu Gothic UI" panose="020B0500000000000000" pitchFamily="50" charset="-128"/>
              </a:rPr>
              <a:t>年までの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達成目標</a:t>
            </a:r>
            <a:br>
              <a:rPr kumimoji="1" lang="en-US" altLang="ja-JP" sz="1100" b="1" kern="0">
                <a:solidFill>
                  <a:srgbClr val="FFFFFF"/>
                </a:solidFill>
                <a:latin typeface="Yu Gothic UI" panose="020B0500000000000000" pitchFamily="50" charset="-128"/>
                <a:ea typeface="Yu Gothic UI" panose="020B0500000000000000" pitchFamily="50" charset="-128"/>
              </a:rPr>
            </a:br>
            <a:r>
              <a:rPr kumimoji="1" lang="en-US" altLang="ja-JP" sz="1100" b="1" kern="0">
                <a:solidFill>
                  <a:srgbClr val="FFFFFF"/>
                </a:solidFill>
                <a:latin typeface="Yu Gothic UI" panose="020B0500000000000000" pitchFamily="50" charset="-128"/>
                <a:ea typeface="Yu Gothic UI" panose="020B0500000000000000" pitchFamily="50" charset="-128"/>
              </a:rPr>
              <a:t>(KGI)</a:t>
            </a:r>
            <a:endParaRPr kumimoji="1" lang="ja-JP" altLang="en-US" sz="1100" b="1" kern="0">
              <a:solidFill>
                <a:srgbClr val="FFFFFF"/>
              </a:solidFill>
              <a:latin typeface="Yu Gothic UI" panose="020B0500000000000000" pitchFamily="50" charset="-128"/>
              <a:ea typeface="Yu Gothic UI" panose="020B0500000000000000" pitchFamily="50" charset="-128"/>
            </a:endParaRPr>
          </a:p>
        </p:txBody>
      </p:sp>
      <p:sp>
        <p:nvSpPr>
          <p:cNvPr id="30" name="正方形/長方形 29">
            <a:extLst>
              <a:ext uri="{FF2B5EF4-FFF2-40B4-BE49-F238E27FC236}">
                <a16:creationId xmlns:a16="http://schemas.microsoft.com/office/drawing/2014/main" id="{431F7C23-3141-4BF6-B9BB-D8008A5B03DB}"/>
              </a:ext>
            </a:extLst>
          </p:cNvPr>
          <p:cNvSpPr/>
          <p:nvPr/>
        </p:nvSpPr>
        <p:spPr>
          <a:xfrm>
            <a:off x="4860000" y="2496533"/>
            <a:ext cx="972000" cy="1458628"/>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評価指標</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a:t>
            </a:r>
            <a:r>
              <a:rPr kumimoji="1" lang="en-US" altLang="ja-JP" sz="1100" b="1" kern="0">
                <a:solidFill>
                  <a:srgbClr val="FFFFFF"/>
                </a:solidFill>
                <a:latin typeface="Yu Gothic UI" panose="020B0500000000000000" pitchFamily="50" charset="-128"/>
                <a:ea typeface="Yu Gothic UI" panose="020B0500000000000000" pitchFamily="50" charset="-128"/>
              </a:rPr>
              <a:t>KPI</a:t>
            </a:r>
            <a:r>
              <a:rPr kumimoji="1" lang="ja-JP" altLang="en-US" sz="1100" b="1" kern="0">
                <a:solidFill>
                  <a:srgbClr val="FFFFFF"/>
                </a:solidFill>
                <a:latin typeface="Yu Gothic UI" panose="020B0500000000000000" pitchFamily="50" charset="-128"/>
                <a:ea typeface="Yu Gothic UI" panose="020B0500000000000000" pitchFamily="50" charset="-128"/>
              </a:rPr>
              <a:t>）</a:t>
            </a:r>
          </a:p>
        </p:txBody>
      </p:sp>
      <p:sp>
        <p:nvSpPr>
          <p:cNvPr id="31" name="テキスト ボックス 30">
            <a:extLst>
              <a:ext uri="{FF2B5EF4-FFF2-40B4-BE49-F238E27FC236}">
                <a16:creationId xmlns:a16="http://schemas.microsoft.com/office/drawing/2014/main" id="{CBA220FD-B435-005C-C65D-0C2CE79061D6}"/>
              </a:ext>
            </a:extLst>
          </p:cNvPr>
          <p:cNvSpPr txBox="1"/>
          <p:nvPr/>
        </p:nvSpPr>
        <p:spPr>
          <a:xfrm>
            <a:off x="5902051" y="1951888"/>
            <a:ext cx="3552309" cy="471056"/>
          </a:xfrm>
          <a:prstGeom prst="rect">
            <a:avLst/>
          </a:prstGeom>
          <a:noFill/>
          <a:ln>
            <a:noFill/>
          </a:ln>
        </p:spPr>
        <p:txBody>
          <a:bodyPr wrap="square" lIns="144000" anchor="t">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32" name="正方形/長方形 31">
            <a:extLst>
              <a:ext uri="{FF2B5EF4-FFF2-40B4-BE49-F238E27FC236}">
                <a16:creationId xmlns:a16="http://schemas.microsoft.com/office/drawing/2014/main" id="{2CE21497-76B9-21C1-847E-14FA011DEE90}"/>
              </a:ext>
            </a:extLst>
          </p:cNvPr>
          <p:cNvSpPr/>
          <p:nvPr/>
        </p:nvSpPr>
        <p:spPr>
          <a:xfrm>
            <a:off x="4860000" y="1943937"/>
            <a:ext cx="972000" cy="504000"/>
          </a:xfrm>
          <a:prstGeom prst="rect">
            <a:avLst/>
          </a:prstGeom>
          <a:solidFill>
            <a:srgbClr val="AF1932"/>
          </a:solidFill>
          <a:ln w="9525" cap="flat" cmpd="sng" algn="ctr">
            <a:solidFill>
              <a:srgbClr val="AF1932"/>
            </a:solidFill>
            <a:prstDash val="solid"/>
          </a:ln>
          <a:effectLst/>
        </p:spPr>
        <p:txBody>
          <a:bodyPr lIns="36000" tIns="36000" rIns="36000" bIns="36000" rtlCol="0" anchor="ctr" anchorCtr="0"/>
          <a:lstStyle/>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アウトカムの</a:t>
            </a:r>
            <a:endParaRPr kumimoji="1" lang="en-US" altLang="ja-JP" sz="1100" b="1" kern="0">
              <a:solidFill>
                <a:srgbClr val="FFFFFF"/>
              </a:solidFill>
              <a:latin typeface="Yu Gothic UI" panose="020B0500000000000000" pitchFamily="50" charset="-128"/>
              <a:ea typeface="Yu Gothic UI" panose="020B0500000000000000" pitchFamily="50" charset="-128"/>
            </a:endParaRPr>
          </a:p>
          <a:p>
            <a:pPr algn="ctr" fontAlgn="base">
              <a:spcBef>
                <a:spcPct val="0"/>
              </a:spcBef>
              <a:spcAft>
                <a:spcPct val="0"/>
              </a:spcAft>
              <a:defRPr/>
            </a:pPr>
            <a:r>
              <a:rPr kumimoji="1" lang="ja-JP" altLang="en-US" sz="1100" b="1" kern="0">
                <a:solidFill>
                  <a:srgbClr val="FFFFFF"/>
                </a:solidFill>
                <a:latin typeface="Yu Gothic UI" panose="020B0500000000000000" pitchFamily="50" charset="-128"/>
                <a:ea typeface="Yu Gothic UI" panose="020B0500000000000000" pitchFamily="50" charset="-128"/>
              </a:rPr>
              <a:t>視点</a:t>
            </a:r>
          </a:p>
        </p:txBody>
      </p:sp>
      <p:grpSp>
        <p:nvGrpSpPr>
          <p:cNvPr id="34" name="グループ化 33">
            <a:extLst>
              <a:ext uri="{FF2B5EF4-FFF2-40B4-BE49-F238E27FC236}">
                <a16:creationId xmlns:a16="http://schemas.microsoft.com/office/drawing/2014/main" id="{00BE70BE-226F-4920-BAEA-A0B5784EC86F}"/>
              </a:ext>
            </a:extLst>
          </p:cNvPr>
          <p:cNvGrpSpPr/>
          <p:nvPr/>
        </p:nvGrpSpPr>
        <p:grpSpPr>
          <a:xfrm>
            <a:off x="445009" y="893203"/>
            <a:ext cx="1179936" cy="243520"/>
            <a:chOff x="528309" y="3016181"/>
            <a:chExt cx="1179936" cy="243520"/>
          </a:xfrm>
        </p:grpSpPr>
        <p:sp>
          <p:nvSpPr>
            <p:cNvPr id="35" name="正方形/長方形 34">
              <a:extLst>
                <a:ext uri="{FF2B5EF4-FFF2-40B4-BE49-F238E27FC236}">
                  <a16:creationId xmlns:a16="http://schemas.microsoft.com/office/drawing/2014/main" id="{B74E5BFA-652F-4275-B129-AA30675A9E59}"/>
                </a:ext>
              </a:extLst>
            </p:cNvPr>
            <p:cNvSpPr/>
            <p:nvPr/>
          </p:nvSpPr>
          <p:spPr>
            <a:xfrm>
              <a:off x="528309" y="3016181"/>
              <a:ext cx="90691" cy="243520"/>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36" name="テキスト ボックス 35">
              <a:extLst>
                <a:ext uri="{FF2B5EF4-FFF2-40B4-BE49-F238E27FC236}">
                  <a16:creationId xmlns:a16="http://schemas.microsoft.com/office/drawing/2014/main" id="{28DCFC43-8E2F-4EBB-BB8F-BF33FC58D023}"/>
                </a:ext>
              </a:extLst>
            </p:cNvPr>
            <p:cNvSpPr txBox="1"/>
            <p:nvPr/>
          </p:nvSpPr>
          <p:spPr>
            <a:xfrm>
              <a:off x="672705" y="3045608"/>
              <a:ext cx="1035540"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施策概要と効果</a:t>
              </a:r>
              <a:endParaRPr kumimoji="1" lang="en-US" altLang="ja-JP" sz="1200" b="1" kern="0">
                <a:latin typeface="Yu Gothic UI" panose="020B0500000000000000" pitchFamily="50" charset="-128"/>
                <a:ea typeface="Yu Gothic UI" panose="020B0500000000000000" pitchFamily="50" charset="-128"/>
              </a:endParaRPr>
            </a:p>
          </p:txBody>
        </p:sp>
      </p:grpSp>
      <p:sp>
        <p:nvSpPr>
          <p:cNvPr id="52" name="正方形/長方形 51">
            <a:extLst>
              <a:ext uri="{FF2B5EF4-FFF2-40B4-BE49-F238E27FC236}">
                <a16:creationId xmlns:a16="http://schemas.microsoft.com/office/drawing/2014/main" id="{2EFA0D62-4279-BF42-B32B-B407D9823FCF}"/>
              </a:ext>
            </a:extLst>
          </p:cNvPr>
          <p:cNvSpPr/>
          <p:nvPr/>
        </p:nvSpPr>
        <p:spPr>
          <a:xfrm>
            <a:off x="579779" y="5438466"/>
            <a:ext cx="3934823" cy="1048439"/>
          </a:xfrm>
          <a:prstGeom prst="rect">
            <a:avLst/>
          </a:prstGeom>
          <a:noFill/>
          <a:ln w="9525" cap="flat" cmpd="sng" algn="ctr">
            <a:noFill/>
            <a:prstDash val="solid"/>
          </a:ln>
          <a:effectLst/>
        </p:spPr>
        <p:txBody>
          <a:bodyPr lIns="29250" tIns="29250" rIns="29250" bIns="29250" rtlCol="0" anchor="t">
            <a:noAutofit/>
          </a:bodyPr>
          <a:lstStyle/>
          <a:p>
            <a:pPr marL="0" lvl="2">
              <a:spcAft>
                <a:spcPts val="488"/>
              </a:spcAft>
              <a:tabLst>
                <a:tab pos="294084" algn="l"/>
              </a:tabLst>
            </a:pPr>
            <a:endParaRPr lang="en-US" altLang="ja-JP" sz="1100">
              <a:solidFill>
                <a:srgbClr val="000000"/>
              </a:solidFill>
              <a:latin typeface="Yu Gothic UI" panose="020B0500000000000000" pitchFamily="50" charset="-128"/>
              <a:ea typeface="Yu Gothic UI" panose="020B0500000000000000" pitchFamily="50" charset="-128"/>
            </a:endParaRPr>
          </a:p>
        </p:txBody>
      </p:sp>
      <p:grpSp>
        <p:nvGrpSpPr>
          <p:cNvPr id="58" name="グループ化 57">
            <a:extLst>
              <a:ext uri="{FF2B5EF4-FFF2-40B4-BE49-F238E27FC236}">
                <a16:creationId xmlns:a16="http://schemas.microsoft.com/office/drawing/2014/main" id="{08D24DE7-A3CB-F632-63FB-983FCF13A3D7}"/>
              </a:ext>
            </a:extLst>
          </p:cNvPr>
          <p:cNvGrpSpPr/>
          <p:nvPr/>
        </p:nvGrpSpPr>
        <p:grpSpPr>
          <a:xfrm>
            <a:off x="446400" y="3602694"/>
            <a:ext cx="1365876" cy="185218"/>
            <a:chOff x="537935" y="7724278"/>
            <a:chExt cx="1365876" cy="185218"/>
          </a:xfrm>
        </p:grpSpPr>
        <p:sp>
          <p:nvSpPr>
            <p:cNvPr id="59" name="正方形/長方形 58">
              <a:extLst>
                <a:ext uri="{FF2B5EF4-FFF2-40B4-BE49-F238E27FC236}">
                  <a16:creationId xmlns:a16="http://schemas.microsoft.com/office/drawing/2014/main" id="{82DB1EFB-130C-DA87-1717-746C35B62291}"/>
                </a:ext>
              </a:extLst>
            </p:cNvPr>
            <p:cNvSpPr/>
            <p:nvPr/>
          </p:nvSpPr>
          <p:spPr>
            <a:xfrm>
              <a:off x="537935" y="7724278"/>
              <a:ext cx="71162" cy="184666"/>
            </a:xfrm>
            <a:prstGeom prst="rect">
              <a:avLst/>
            </a:prstGeom>
            <a:solidFill>
              <a:srgbClr val="AF1932"/>
            </a:solidFill>
            <a:ln w="9525" cap="flat" cmpd="sng" algn="ctr">
              <a:noFill/>
              <a:prstDash val="solid"/>
            </a:ln>
            <a:effectLst/>
          </p:spPr>
          <p:txBody>
            <a:bodyPr lIns="288000" tIns="72000" rIns="72000" bIns="72000" rtlCol="0" anchor="ctr"/>
            <a:lstStyle/>
            <a:p>
              <a:pPr fontAlgn="base">
                <a:spcBef>
                  <a:spcPct val="0"/>
                </a:spcBef>
                <a:spcAft>
                  <a:spcPct val="0"/>
                </a:spcAft>
                <a:defRPr/>
              </a:pPr>
              <a:endParaRPr kumimoji="1" lang="ja-JP" altLang="en-US" sz="1600" b="1" kern="0">
                <a:solidFill>
                  <a:srgbClr val="FFFFFF"/>
                </a:solidFill>
                <a:latin typeface="Yu Gothic UI" panose="020B0500000000000000" pitchFamily="50" charset="-128"/>
                <a:ea typeface="Yu Gothic UI" panose="020B0500000000000000" pitchFamily="50" charset="-128"/>
              </a:endParaRPr>
            </a:p>
          </p:txBody>
        </p:sp>
        <p:sp>
          <p:nvSpPr>
            <p:cNvPr id="60" name="テキスト ボックス 59">
              <a:extLst>
                <a:ext uri="{FF2B5EF4-FFF2-40B4-BE49-F238E27FC236}">
                  <a16:creationId xmlns:a16="http://schemas.microsoft.com/office/drawing/2014/main" id="{7AD056BB-0A27-227E-BA45-E663E84F85C3}"/>
                </a:ext>
              </a:extLst>
            </p:cNvPr>
            <p:cNvSpPr txBox="1"/>
            <p:nvPr/>
          </p:nvSpPr>
          <p:spPr>
            <a:xfrm>
              <a:off x="672705" y="7724830"/>
              <a:ext cx="1231106" cy="184666"/>
            </a:xfrm>
            <a:prstGeom prst="rect">
              <a:avLst/>
            </a:prstGeom>
            <a:noFill/>
          </p:spPr>
          <p:txBody>
            <a:bodyPr wrap="none" lIns="0" tIns="0" rIns="0" bIns="0" rtlCol="0" anchor="ctr" anchorCtr="0">
              <a:spAutoFit/>
            </a:bodyPr>
            <a:lstStyle/>
            <a:p>
              <a:pPr fontAlgn="base">
                <a:spcBef>
                  <a:spcPct val="0"/>
                </a:spcBef>
                <a:spcAft>
                  <a:spcPct val="0"/>
                </a:spcAft>
                <a:defRPr/>
              </a:pPr>
              <a:r>
                <a:rPr kumimoji="1" lang="ja-JP" altLang="en-US" sz="1200" b="1" kern="0">
                  <a:solidFill>
                    <a:srgbClr val="000000"/>
                  </a:solidFill>
                  <a:latin typeface="Yu Gothic UI" panose="020B0500000000000000" pitchFamily="50" charset="-128"/>
                  <a:ea typeface="Yu Gothic UI" panose="020B0500000000000000" pitchFamily="50" charset="-128"/>
                </a:rPr>
                <a:t>これまでの取組状況</a:t>
              </a:r>
              <a:endParaRPr kumimoji="1" lang="en-US" altLang="ja-JP" sz="1200" b="1" kern="0">
                <a:solidFill>
                  <a:srgbClr val="000000"/>
                </a:solidFill>
                <a:latin typeface="Yu Gothic UI" panose="020B0500000000000000" pitchFamily="50" charset="-128"/>
                <a:ea typeface="Yu Gothic UI" panose="020B0500000000000000" pitchFamily="50" charset="-128"/>
              </a:endParaRPr>
            </a:p>
          </p:txBody>
        </p:sp>
      </p:grpSp>
      <p:sp>
        <p:nvSpPr>
          <p:cNvPr id="69" name="テキスト ボックス 68">
            <a:extLst>
              <a:ext uri="{FF2B5EF4-FFF2-40B4-BE49-F238E27FC236}">
                <a16:creationId xmlns:a16="http://schemas.microsoft.com/office/drawing/2014/main" id="{4E2CA566-D794-C915-D83A-17D7DF8FD0CF}"/>
              </a:ext>
            </a:extLst>
          </p:cNvPr>
          <p:cNvSpPr txBox="1"/>
          <p:nvPr/>
        </p:nvSpPr>
        <p:spPr>
          <a:xfrm>
            <a:off x="5969898" y="3405346"/>
            <a:ext cx="3416614" cy="430887"/>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1400" b="1" i="0" u="none" strike="noStrike" kern="0" cap="none" spc="0" normalizeH="0" baseline="0">
                <a:ln>
                  <a:noFill/>
                </a:ln>
                <a:solidFill>
                  <a:srgbClr val="000000"/>
                </a:solidFill>
                <a:effectLst/>
                <a:uLnTx/>
                <a:uFillTx/>
                <a:latin typeface="Yu Gothic UI" panose="020B0500000000000000" pitchFamily="50" charset="-128"/>
                <a:ea typeface="Yu Gothic UI" panose="020B0500000000000000" pitchFamily="50" charset="-128"/>
              </a:defRPr>
            </a:lvl1pPr>
          </a:lstStyle>
          <a:p>
            <a:pPr marL="171450" lvl="2" indent="-171450">
              <a:spcAft>
                <a:spcPts val="600"/>
              </a:spcAft>
              <a:buFont typeface="Arial" panose="020B0604020202020204" pitchFamily="34" charset="0"/>
              <a:buChar char="•"/>
              <a:tabLst>
                <a:tab pos="361950" algn="l"/>
              </a:tabLst>
              <a:defRPr/>
            </a:pPr>
            <a:endParaRPr lang="ja-JP" altLang="en-US" sz="1100" b="1">
              <a:solidFill>
                <a:srgbClr val="000000"/>
              </a:solidFill>
              <a:ea typeface="Yu Gothic UI" panose="020B0500000000000000" pitchFamily="50" charset="-128"/>
            </a:endParaRPr>
          </a:p>
        </p:txBody>
      </p:sp>
      <p:sp>
        <p:nvSpPr>
          <p:cNvPr id="4" name="テキスト ボックス 3">
            <a:extLst>
              <a:ext uri="{FF2B5EF4-FFF2-40B4-BE49-F238E27FC236}">
                <a16:creationId xmlns:a16="http://schemas.microsoft.com/office/drawing/2014/main" id="{4C62BA31-BA5F-6205-8695-6B63FC7F7FA6}"/>
              </a:ext>
            </a:extLst>
          </p:cNvPr>
          <p:cNvSpPr txBox="1"/>
          <p:nvPr/>
        </p:nvSpPr>
        <p:spPr>
          <a:xfrm>
            <a:off x="5865669" y="1177178"/>
            <a:ext cx="3676536" cy="81675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lvl="0" indent="-171450" algn="just">
              <a:buFont typeface="Arial" panose="020B0604020202020204" pitchFamily="34" charset="0"/>
              <a:buChar char="•"/>
              <a:defRPr/>
            </a:pPr>
            <a:r>
              <a:rPr lang="ja-JP" altLang="en-US" sz="1100">
                <a:solidFill>
                  <a:srgbClr val="000000"/>
                </a:solidFill>
              </a:rPr>
              <a:t>都市大阪に対する理解が深まり、都市としての魅力を更に楽しめるようにするとともに、都市格の向上、シビックプライドの醸成が図られていること。</a:t>
            </a:r>
            <a:endParaRPr kumimoji="1" lang="ja-JP" altLang="en-US" sz="11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endParaRPr>
          </a:p>
        </p:txBody>
      </p:sp>
      <p:sp>
        <p:nvSpPr>
          <p:cNvPr id="5" name="テキスト ボックス 4">
            <a:extLst>
              <a:ext uri="{FF2B5EF4-FFF2-40B4-BE49-F238E27FC236}">
                <a16:creationId xmlns:a16="http://schemas.microsoft.com/office/drawing/2014/main" id="{7279150B-BACE-530A-7282-42D03EFABA62}"/>
              </a:ext>
            </a:extLst>
          </p:cNvPr>
          <p:cNvSpPr txBox="1"/>
          <p:nvPr/>
        </p:nvSpPr>
        <p:spPr>
          <a:xfrm>
            <a:off x="5865669" y="1951283"/>
            <a:ext cx="3664665" cy="540755"/>
          </a:xfrm>
          <a:prstGeom prst="rect">
            <a:avLst/>
          </a:prstGeom>
          <a:noFill/>
          <a:ln>
            <a:noFill/>
          </a:ln>
        </p:spPr>
        <p:txBody>
          <a:bodyPr wrap="square" lIns="144000" anchor="ctr">
            <a:noAutofit/>
          </a:bodyPr>
          <a:lstStyle>
            <a:defPPr>
              <a:defRPr lang="en-US"/>
            </a:defPPr>
            <a:lvl1pPr marR="0" lvl="0" indent="0" fontAlgn="base">
              <a:lnSpc>
                <a:spcPct val="100000"/>
              </a:lnSpc>
              <a:spcBef>
                <a:spcPct val="0"/>
              </a:spcBef>
              <a:spcAft>
                <a:spcPct val="0"/>
              </a:spcAft>
              <a:buClrTx/>
              <a:buSzTx/>
              <a:buFontTx/>
              <a:buNone/>
              <a:tabLst/>
              <a:defRPr kumimoji="1" sz="2400" b="1" i="0" u="none" strike="noStrike" kern="0" cap="none" spc="0" normalizeH="0" baseline="0">
                <a:ln>
                  <a:noFill/>
                </a:ln>
                <a:solidFill>
                  <a:srgbClr val="07B255"/>
                </a:solidFill>
                <a:effectLst/>
                <a:uLnTx/>
                <a:uFillTx/>
                <a:latin typeface="Yu Gothic UI" panose="020B0500000000000000" pitchFamily="50" charset="-128"/>
                <a:ea typeface="Yu Gothic UI" panose="020B0500000000000000" pitchFamily="50" charset="-128"/>
              </a:defRPr>
            </a:lvl1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1" lang="ja-JP" altLang="en-US" sz="1100" b="1" i="0" u="none" strike="noStrike" kern="0" cap="none" spc="0" normalizeH="0" baseline="0" noProof="0">
                <a:ln>
                  <a:noFill/>
                </a:ln>
                <a:solidFill>
                  <a:srgbClr val="000000"/>
                </a:solidFill>
                <a:effectLst/>
                <a:uLnTx/>
                <a:uFillTx/>
                <a:latin typeface="Yu Gothic UI" panose="020B0500000000000000" pitchFamily="50" charset="-128"/>
                <a:ea typeface="Yu Gothic UI" panose="020B0500000000000000" pitchFamily="50" charset="-128"/>
                <a:cs typeface="+mn-cs"/>
              </a:rPr>
              <a:t>デジタル技術を活用し新たな来館者を獲得していること。</a:t>
            </a:r>
          </a:p>
        </p:txBody>
      </p:sp>
      <p:sp>
        <p:nvSpPr>
          <p:cNvPr id="37" name="テキスト ボックス 36">
            <a:extLst>
              <a:ext uri="{FF2B5EF4-FFF2-40B4-BE49-F238E27FC236}">
                <a16:creationId xmlns:a16="http://schemas.microsoft.com/office/drawing/2014/main" id="{55676A97-4EF8-DEE8-EC12-540572D0281C}"/>
              </a:ext>
            </a:extLst>
          </p:cNvPr>
          <p:cNvSpPr txBox="1"/>
          <p:nvPr/>
        </p:nvSpPr>
        <p:spPr>
          <a:xfrm>
            <a:off x="4860000" y="5115224"/>
            <a:ext cx="972000" cy="504000"/>
          </a:xfrm>
          <a:prstGeom prst="rect">
            <a:avLst/>
          </a:prstGeom>
          <a:solidFill>
            <a:srgbClr val="AF1932"/>
          </a:solidFill>
        </p:spPr>
        <p:txBody>
          <a:bodyPr wrap="square" lIns="0" tIns="0" rIns="0" bIns="0" rtlCol="0" anchor="ctr" anchorCtr="0">
            <a:noAutofit/>
          </a:bodyPr>
          <a:lstStyle/>
          <a:p>
            <a:pPr algn="ctr" defTabSz="228600">
              <a:spcAft>
                <a:spcPts val="1200"/>
              </a:spcAft>
              <a:defRPr/>
            </a:pPr>
            <a:r>
              <a:rPr kumimoji="1" lang="ja-JP" altLang="en-US" sz="1000" b="1">
                <a:solidFill>
                  <a:srgbClr val="FFFFFF"/>
                </a:solidFill>
                <a:latin typeface="Yu Gothic UI" panose="020B0500000000000000" pitchFamily="50" charset="-128"/>
                <a:ea typeface="Yu Gothic UI" panose="020B0500000000000000" pitchFamily="50" charset="-128"/>
              </a:rPr>
              <a:t>博物館機構にて</a:t>
            </a:r>
            <a:br>
              <a:rPr kumimoji="1" lang="en-US" altLang="ja-JP" sz="1000" b="1">
                <a:solidFill>
                  <a:srgbClr val="FFFFFF"/>
                </a:solidFill>
                <a:latin typeface="Yu Gothic UI" panose="020B0500000000000000" pitchFamily="50" charset="-128"/>
                <a:ea typeface="Yu Gothic UI" panose="020B0500000000000000" pitchFamily="50" charset="-128"/>
              </a:rPr>
            </a:br>
            <a:r>
              <a:rPr kumimoji="1" lang="ja-JP" altLang="en-US" sz="1000" b="1">
                <a:solidFill>
                  <a:srgbClr val="FFFFFF"/>
                </a:solidFill>
                <a:latin typeface="Yu Gothic UI" panose="020B0500000000000000" pitchFamily="50" charset="-128"/>
                <a:ea typeface="Yu Gothic UI" panose="020B0500000000000000" pitchFamily="50" charset="-128"/>
              </a:rPr>
              <a:t>実施する取組</a:t>
            </a:r>
          </a:p>
        </p:txBody>
      </p:sp>
      <p:sp>
        <p:nvSpPr>
          <p:cNvPr id="38" name="ホームベース 30">
            <a:extLst>
              <a:ext uri="{FF2B5EF4-FFF2-40B4-BE49-F238E27FC236}">
                <a16:creationId xmlns:a16="http://schemas.microsoft.com/office/drawing/2014/main" id="{AFFED5A4-67E4-BC88-1465-F5E0F479EACD}"/>
              </a:ext>
            </a:extLst>
          </p:cNvPr>
          <p:cNvSpPr/>
          <p:nvPr/>
        </p:nvSpPr>
        <p:spPr>
          <a:xfrm>
            <a:off x="6120001" y="5115284"/>
            <a:ext cx="1044000"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デジタルコンテンツ</a:t>
            </a:r>
            <a:endParaRPr kumimoji="1" lang="en-US" altLang="ja-JP"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ja-JP" altLang="en-US" sz="900">
                <a:solidFill>
                  <a:srgbClr val="000000"/>
                </a:solidFill>
                <a:latin typeface="Yu Gothic UI" panose="020B0500000000000000" pitchFamily="50" charset="-128"/>
                <a:ea typeface="Yu Gothic UI" panose="020B0500000000000000" pitchFamily="50" charset="-128"/>
              </a:rPr>
              <a:t>の運用</a:t>
            </a:r>
          </a:p>
        </p:txBody>
      </p:sp>
      <p:sp>
        <p:nvSpPr>
          <p:cNvPr id="39" name="ホームベース 30">
            <a:extLst>
              <a:ext uri="{FF2B5EF4-FFF2-40B4-BE49-F238E27FC236}">
                <a16:creationId xmlns:a16="http://schemas.microsoft.com/office/drawing/2014/main" id="{85445561-41AB-9B29-6D2E-911EB1BD7399}"/>
              </a:ext>
            </a:extLst>
          </p:cNvPr>
          <p:cNvSpPr/>
          <p:nvPr/>
        </p:nvSpPr>
        <p:spPr>
          <a:xfrm>
            <a:off x="7199875" y="5095863"/>
            <a:ext cx="1008125" cy="504000"/>
          </a:xfrm>
          <a:prstGeom prst="homePlate">
            <a:avLst>
              <a:gd name="adj" fmla="val 21574"/>
            </a:avLst>
          </a:prstGeom>
          <a:solidFill>
            <a:schemeClr val="bg1"/>
          </a:solidFill>
          <a:ln w="28575">
            <a:solidFill>
              <a:srgbClr val="AF19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zh-TW" altLang="en-US" sz="900">
                <a:solidFill>
                  <a:srgbClr val="000000"/>
                </a:solidFill>
                <a:latin typeface="Yu Gothic UI" panose="020B0500000000000000" pitchFamily="50" charset="-128"/>
                <a:ea typeface="Yu Gothic UI" panose="020B0500000000000000" pitchFamily="50" charset="-128"/>
              </a:rPr>
              <a:t>来館者獲得</a:t>
            </a:r>
            <a:endParaRPr kumimoji="1" lang="en-US" altLang="zh-TW" sz="900">
              <a:solidFill>
                <a:srgbClr val="000000"/>
              </a:solidFill>
              <a:latin typeface="Yu Gothic UI" panose="020B0500000000000000" pitchFamily="50" charset="-128"/>
              <a:ea typeface="Yu Gothic UI" panose="020B0500000000000000" pitchFamily="50" charset="-128"/>
            </a:endParaRPr>
          </a:p>
          <a:p>
            <a:pPr algn="ctr" fontAlgn="base">
              <a:spcAft>
                <a:spcPct val="0"/>
              </a:spcAft>
              <a:defRPr/>
            </a:pPr>
            <a:r>
              <a:rPr kumimoji="1" lang="zh-TW" altLang="en-US" sz="900">
                <a:solidFill>
                  <a:srgbClr val="000000"/>
                </a:solidFill>
                <a:latin typeface="Yu Gothic UI" panose="020B0500000000000000" pitchFamily="50" charset="-128"/>
                <a:ea typeface="Yu Gothic UI" panose="020B0500000000000000" pitchFamily="50" charset="-128"/>
              </a:rPr>
              <a:t>施策</a:t>
            </a:r>
          </a:p>
        </p:txBody>
      </p:sp>
      <p:sp>
        <p:nvSpPr>
          <p:cNvPr id="6" name="Rectangle 5">
            <a:extLst>
              <a:ext uri="{FF2B5EF4-FFF2-40B4-BE49-F238E27FC236}">
                <a16:creationId xmlns:a16="http://schemas.microsoft.com/office/drawing/2014/main" id="{AFF59F9B-A948-F7A2-6C01-C697DE0BE205}"/>
              </a:ext>
            </a:extLst>
          </p:cNvPr>
          <p:cNvSpPr>
            <a:spLocks noChangeArrowheads="1"/>
          </p:cNvSpPr>
          <p:nvPr/>
        </p:nvSpPr>
        <p:spPr bwMode="auto">
          <a:xfrm>
            <a:off x="446399" y="3852691"/>
            <a:ext cx="4212000" cy="74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indent="-171450">
              <a:buFont typeface="Arial" panose="020B0604020202020204" pitchFamily="34" charset="0"/>
              <a:buChar char="•"/>
            </a:pPr>
            <a:r>
              <a:rPr lang="ja-JP" altLang="en-US" sz="1100">
                <a:latin typeface="+mn-ea"/>
                <a:ea typeface="+mn-ea"/>
              </a:rPr>
              <a:t>コンテンツ制作のための各館収蔵品の撮影</a:t>
            </a:r>
          </a:p>
          <a:p>
            <a:pPr marL="171450" indent="-171450">
              <a:buFont typeface="Arial" panose="020B0604020202020204" pitchFamily="34" charset="0"/>
              <a:buChar char="•"/>
            </a:pPr>
            <a:r>
              <a:rPr lang="ja-JP" altLang="en-US" sz="1100">
                <a:latin typeface="+mn-ea"/>
                <a:ea typeface="+mn-ea"/>
              </a:rPr>
              <a:t>各館の代表的作品を「大阪の宝」として紹介するWeb展覧会をはじめ、展覧会情報、博物館施設周辺情報など、多彩なコンテンツを発信する「大阪博」のWebサイトを公開</a:t>
            </a:r>
          </a:p>
        </p:txBody>
      </p:sp>
      <p:pic>
        <p:nvPicPr>
          <p:cNvPr id="21" name="図 20">
            <a:extLst>
              <a:ext uri="{FF2B5EF4-FFF2-40B4-BE49-F238E27FC236}">
                <a16:creationId xmlns:a16="http://schemas.microsoft.com/office/drawing/2014/main" id="{1CD0AEE7-0DB7-4444-3138-14233FF5DB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329" y="4661287"/>
            <a:ext cx="3539539" cy="2043022"/>
          </a:xfrm>
          <a:prstGeom prst="rect">
            <a:avLst/>
          </a:prstGeom>
        </p:spPr>
      </p:pic>
      <p:graphicFrame>
        <p:nvGraphicFramePr>
          <p:cNvPr id="26" name="Table 4">
            <a:extLst>
              <a:ext uri="{FF2B5EF4-FFF2-40B4-BE49-F238E27FC236}">
                <a16:creationId xmlns:a16="http://schemas.microsoft.com/office/drawing/2014/main" id="{8704EA2C-11C0-0262-75E7-16042EA90213}"/>
              </a:ext>
            </a:extLst>
          </p:cNvPr>
          <p:cNvGraphicFramePr>
            <a:graphicFrameLocks noGrp="1"/>
          </p:cNvGraphicFramePr>
          <p:nvPr>
            <p:extLst>
              <p:ext uri="{D42A27DB-BD31-4B8C-83A1-F6EECF244321}">
                <p14:modId xmlns:p14="http://schemas.microsoft.com/office/powerpoint/2010/main" val="1360909617"/>
              </p:ext>
            </p:extLst>
          </p:nvPr>
        </p:nvGraphicFramePr>
        <p:xfrm>
          <a:off x="6003888" y="2841502"/>
          <a:ext cx="3348633" cy="1069163"/>
        </p:xfrm>
        <a:graphic>
          <a:graphicData uri="http://schemas.openxmlformats.org/drawingml/2006/table">
            <a:tbl>
              <a:tblPr firstRow="1" bandRow="1">
                <a:tableStyleId>{5C22544A-7EE6-4342-B048-85BDC9FD1C3A}</a:tableStyleId>
              </a:tblPr>
              <a:tblGrid>
                <a:gridCol w="1006336">
                  <a:extLst>
                    <a:ext uri="{9D8B030D-6E8A-4147-A177-3AD203B41FA5}">
                      <a16:colId xmlns:a16="http://schemas.microsoft.com/office/drawing/2014/main" val="3689004822"/>
                    </a:ext>
                  </a:extLst>
                </a:gridCol>
                <a:gridCol w="2342297">
                  <a:extLst>
                    <a:ext uri="{9D8B030D-6E8A-4147-A177-3AD203B41FA5}">
                      <a16:colId xmlns:a16="http://schemas.microsoft.com/office/drawing/2014/main" val="3110117265"/>
                    </a:ext>
                  </a:extLst>
                </a:gridCol>
              </a:tblGrid>
              <a:tr h="174256">
                <a:tc>
                  <a:txBody>
                    <a:bodyPr/>
                    <a:lstStyle/>
                    <a:p>
                      <a:pPr lvl="0">
                        <a:buNone/>
                      </a:pPr>
                      <a:r>
                        <a:rPr lang="en-US" sz="900" b="0">
                          <a:solidFill>
                            <a:schemeClr val="bg1"/>
                          </a:solidFill>
                          <a:latin typeface="+mn-ea"/>
                          <a:ea typeface="+mn-ea"/>
                        </a:rPr>
                        <a:t>2023</a:t>
                      </a:r>
                      <a:r>
                        <a:rPr lang="ja-JP" altLang="en-US" sz="900" b="0">
                          <a:solidFill>
                            <a:schemeClr val="bg1"/>
                          </a:solidFill>
                          <a:latin typeface="+mn-ea"/>
                          <a:ea typeface="+mn-ea"/>
                        </a:rPr>
                        <a:t>年度現在</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r>
                        <a:rPr lang="ja-JP" altLang="en-US" sz="900" b="0">
                          <a:solidFill>
                            <a:schemeClr val="tx1"/>
                          </a:solidFill>
                          <a:latin typeface="+mn-ea"/>
                          <a:ea typeface="+mn-ea"/>
                        </a:rPr>
                        <a:t>デジタルコンテンツ開発完了・運用</a:t>
                      </a:r>
                      <a:endParaRPr lang="en-US" sz="900" b="0">
                        <a:solidFill>
                          <a:schemeClr val="tx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279988684"/>
                  </a:ext>
                </a:extLst>
              </a:tr>
              <a:tr h="174256">
                <a:tc>
                  <a:txBody>
                    <a:bodyPr/>
                    <a:lstStyle/>
                    <a:p>
                      <a:pPr lvl="0">
                        <a:buNone/>
                      </a:pPr>
                      <a:r>
                        <a:rPr lang="en-US" sz="900" b="0">
                          <a:solidFill>
                            <a:schemeClr val="bg1"/>
                          </a:solidFill>
                          <a:latin typeface="+mn-ea"/>
                          <a:ea typeface="+mn-ea"/>
                        </a:rPr>
                        <a:t>2024</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a:latin typeface="+mn-ea"/>
                          <a:ea typeface="+mn-ea"/>
                        </a:rPr>
                        <a:t>デジタルコンテンツの運用</a:t>
                      </a:r>
                      <a:endParaRPr lang="en-US" sz="9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2660173733"/>
                  </a:ext>
                </a:extLst>
              </a:tr>
              <a:tr h="383363">
                <a:tc>
                  <a:txBody>
                    <a:bodyPr/>
                    <a:lstStyle/>
                    <a:p>
                      <a:pPr lvl="0">
                        <a:buNone/>
                      </a:pPr>
                      <a:r>
                        <a:rPr lang="en-US" sz="900" b="0">
                          <a:solidFill>
                            <a:schemeClr val="bg1"/>
                          </a:solidFill>
                          <a:latin typeface="+mn-ea"/>
                          <a:ea typeface="+mn-ea"/>
                        </a:rPr>
                        <a:t>2025</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a:lnSpc>
                          <a:spcPct val="100000"/>
                        </a:lnSpc>
                        <a:spcBef>
                          <a:spcPts val="0"/>
                        </a:spcBef>
                        <a:spcAft>
                          <a:spcPts val="0"/>
                        </a:spcAft>
                        <a:buNone/>
                      </a:pPr>
                      <a:r>
                        <a:rPr lang="ja-JP" altLang="en-US" sz="900">
                          <a:latin typeface="+mn-ea"/>
                          <a:ea typeface="+mn-ea"/>
                        </a:rPr>
                        <a:t>バーチャルとリアルの連動による来館者数の増加</a:t>
                      </a:r>
                      <a:endParaRPr lang="en-US" altLang="ja-JP" sz="900">
                        <a:latin typeface="+mn-ea"/>
                        <a:ea typeface="+mn-ea"/>
                      </a:endParaRPr>
                    </a:p>
                    <a:p>
                      <a:pPr marL="0" marR="0" lvl="0" indent="0" algn="l">
                        <a:lnSpc>
                          <a:spcPct val="100000"/>
                        </a:lnSpc>
                        <a:spcBef>
                          <a:spcPts val="0"/>
                        </a:spcBef>
                        <a:spcAft>
                          <a:spcPts val="0"/>
                        </a:spcAft>
                        <a:buNone/>
                      </a:pPr>
                      <a:r>
                        <a:rPr lang="en-US" altLang="ja-JP" sz="900">
                          <a:latin typeface="+mn-ea"/>
                          <a:ea typeface="+mn-ea"/>
                        </a:rPr>
                        <a:t>360</a:t>
                      </a:r>
                      <a:r>
                        <a:rPr lang="ja-JP" altLang="en-US" sz="900">
                          <a:latin typeface="+mn-ea"/>
                          <a:ea typeface="+mn-ea"/>
                        </a:rPr>
                        <a:t>万人（</a:t>
                      </a:r>
                      <a:r>
                        <a:rPr lang="en-US" altLang="ja-JP" sz="900">
                          <a:latin typeface="+mn-ea"/>
                          <a:ea typeface="+mn-ea"/>
                        </a:rPr>
                        <a:t>2019</a:t>
                      </a:r>
                      <a:r>
                        <a:rPr lang="ja-JP" altLang="en-US" sz="900">
                          <a:latin typeface="+mn-ea"/>
                          <a:ea typeface="+mn-ea"/>
                        </a:rPr>
                        <a:t>年度　</a:t>
                      </a:r>
                      <a:r>
                        <a:rPr lang="en-US" altLang="ja-JP" sz="900">
                          <a:latin typeface="+mn-ea"/>
                          <a:ea typeface="+mn-ea"/>
                        </a:rPr>
                        <a:t>257</a:t>
                      </a:r>
                      <a:r>
                        <a:rPr lang="ja-JP" altLang="en-US" sz="900">
                          <a:latin typeface="+mn-ea"/>
                          <a:ea typeface="+mn-ea"/>
                        </a:rPr>
                        <a:t>万人）</a:t>
                      </a:r>
                      <a:endParaRPr lang="en-US" sz="900">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3816512471"/>
                  </a:ext>
                </a:extLst>
              </a:tr>
              <a:tr h="222061">
                <a:tc>
                  <a:txBody>
                    <a:bodyPr/>
                    <a:lstStyle/>
                    <a:p>
                      <a:pPr lvl="0">
                        <a:buNone/>
                      </a:pPr>
                      <a:r>
                        <a:rPr lang="en-US" sz="900" b="0">
                          <a:solidFill>
                            <a:schemeClr val="bg1"/>
                          </a:solidFill>
                          <a:latin typeface="+mn-ea"/>
                          <a:ea typeface="+mn-ea"/>
                        </a:rPr>
                        <a:t>2026</a:t>
                      </a:r>
                      <a:r>
                        <a:rPr lang="ja-JP" altLang="en-US" sz="900" b="0">
                          <a:solidFill>
                            <a:schemeClr val="bg1"/>
                          </a:solidFill>
                          <a:latin typeface="+mn-ea"/>
                          <a:ea typeface="+mn-ea"/>
                        </a:rPr>
                        <a:t>年度</a:t>
                      </a:r>
                      <a:endParaRPr lang="en-US" sz="900" b="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F193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Yu Gothic UI" panose="020B0500000000000000" pitchFamily="50" charset="-128"/>
                          <a:ea typeface="Yu Gothic UI" panose="020B0500000000000000" pitchFamily="50" charset="-128"/>
                        </a:rPr>
                        <a:t>前年度までの取組状況を踏まえて検討</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EAED"/>
                    </a:solidFill>
                  </a:tcPr>
                </a:tc>
                <a:extLst>
                  <a:ext uri="{0D108BD9-81ED-4DB2-BD59-A6C34878D82A}">
                    <a16:rowId xmlns:a16="http://schemas.microsoft.com/office/drawing/2014/main" val="926363888"/>
                  </a:ext>
                </a:extLst>
              </a:tr>
            </a:tbl>
          </a:graphicData>
        </a:graphic>
      </p:graphicFrame>
      <p:graphicFrame>
        <p:nvGraphicFramePr>
          <p:cNvPr id="19" name="表 18">
            <a:extLst>
              <a:ext uri="{FF2B5EF4-FFF2-40B4-BE49-F238E27FC236}">
                <a16:creationId xmlns:a16="http://schemas.microsoft.com/office/drawing/2014/main" id="{C9B4C75F-C8E0-C059-834E-FEADC0A23654}"/>
              </a:ext>
            </a:extLst>
          </p:cNvPr>
          <p:cNvGraphicFramePr>
            <a:graphicFrameLocks noGrp="1"/>
          </p:cNvGraphicFramePr>
          <p:nvPr/>
        </p:nvGraphicFramePr>
        <p:xfrm>
          <a:off x="5483369" y="560623"/>
          <a:ext cx="3977622" cy="255074"/>
        </p:xfrm>
        <a:graphic>
          <a:graphicData uri="http://schemas.openxmlformats.org/drawingml/2006/table">
            <a:tbl>
              <a:tblPr firstRow="1" bandRow="1">
                <a:tableStyleId>{5940675A-B579-460E-94D1-54222C63F5DA}</a:tableStyleId>
              </a:tblPr>
              <a:tblGrid>
                <a:gridCol w="662937">
                  <a:extLst>
                    <a:ext uri="{9D8B030D-6E8A-4147-A177-3AD203B41FA5}">
                      <a16:colId xmlns:a16="http://schemas.microsoft.com/office/drawing/2014/main" val="3848873962"/>
                    </a:ext>
                  </a:extLst>
                </a:gridCol>
                <a:gridCol w="662937">
                  <a:extLst>
                    <a:ext uri="{9D8B030D-6E8A-4147-A177-3AD203B41FA5}">
                      <a16:colId xmlns:a16="http://schemas.microsoft.com/office/drawing/2014/main" val="1308159034"/>
                    </a:ext>
                  </a:extLst>
                </a:gridCol>
                <a:gridCol w="662937">
                  <a:extLst>
                    <a:ext uri="{9D8B030D-6E8A-4147-A177-3AD203B41FA5}">
                      <a16:colId xmlns:a16="http://schemas.microsoft.com/office/drawing/2014/main" val="917241711"/>
                    </a:ext>
                  </a:extLst>
                </a:gridCol>
                <a:gridCol w="662937">
                  <a:extLst>
                    <a:ext uri="{9D8B030D-6E8A-4147-A177-3AD203B41FA5}">
                      <a16:colId xmlns:a16="http://schemas.microsoft.com/office/drawing/2014/main" val="1292306082"/>
                    </a:ext>
                  </a:extLst>
                </a:gridCol>
                <a:gridCol w="662937">
                  <a:extLst>
                    <a:ext uri="{9D8B030D-6E8A-4147-A177-3AD203B41FA5}">
                      <a16:colId xmlns:a16="http://schemas.microsoft.com/office/drawing/2014/main" val="3881269797"/>
                    </a:ext>
                  </a:extLst>
                </a:gridCol>
                <a:gridCol w="662937">
                  <a:extLst>
                    <a:ext uri="{9D8B030D-6E8A-4147-A177-3AD203B41FA5}">
                      <a16:colId xmlns:a16="http://schemas.microsoft.com/office/drawing/2014/main" val="1072445960"/>
                    </a:ext>
                  </a:extLst>
                </a:gridCol>
              </a:tblGrid>
              <a:tr h="255074">
                <a:tc>
                  <a:txBody>
                    <a:bodyPr/>
                    <a:lstStyle/>
                    <a:p>
                      <a:pPr marL="0" marR="0" lvl="0" indent="0" algn="ctr" defTabSz="333770" rtl="0" eaLnBrk="1" fontAlgn="auto" latinLnBrk="0" hangingPunct="1">
                        <a:lnSpc>
                          <a:spcPct val="100000"/>
                        </a:lnSpc>
                        <a:spcBef>
                          <a:spcPts val="0"/>
                        </a:spcBef>
                        <a:spcAft>
                          <a:spcPts val="0"/>
                        </a:spcAft>
                        <a:buClrTx/>
                        <a:buSzTx/>
                        <a:buFontTx/>
                        <a:buNone/>
                        <a:tabLst/>
                        <a:defRPr/>
                      </a:pPr>
                      <a:r>
                        <a:rPr kumimoji="0" lang="ja-JP" altLang="en-US" sz="900" b="1" kern="0" spc="0">
                          <a:solidFill>
                            <a:schemeClr val="bg1"/>
                          </a:solidFill>
                          <a:latin typeface="+mn-lt"/>
                          <a:ea typeface="Yu Gothic UI" panose="020B0500000000000000" pitchFamily="50" charset="-128"/>
                          <a:cs typeface="ＭＳ Ｐゴシック" panose="020B0600070205080204" pitchFamily="50" charset="-128"/>
                          <a:sym typeface="Helvetica Light"/>
                        </a:rPr>
                        <a:t>サービス</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tc>
                  <a:txBody>
                    <a:bodyPr/>
                    <a:lstStyle/>
                    <a:p>
                      <a:pPr algn="ctr"/>
                      <a:r>
                        <a:rPr kumimoji="1" lang="ja-JP" altLang="en-US" sz="900" b="1">
                          <a:solidFill>
                            <a:schemeClr val="bg1"/>
                          </a:solidFill>
                        </a:rPr>
                        <a:t>あんしん</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つながり</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a:solidFill>
                            <a:schemeClr val="bg1"/>
                          </a:solidFill>
                        </a:rPr>
                        <a:t>にぎわい</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1932"/>
                    </a:solidFill>
                  </a:tcPr>
                </a:tc>
                <a:tc>
                  <a:txBody>
                    <a:bodyPr/>
                    <a:lstStyle/>
                    <a:p>
                      <a:pPr algn="ctr"/>
                      <a:r>
                        <a:rPr kumimoji="1" lang="ja-JP" altLang="en-US" sz="900" b="1">
                          <a:solidFill>
                            <a:schemeClr val="bg1"/>
                          </a:solidFill>
                        </a:rPr>
                        <a:t>やさしさ</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90000"/>
                      </a:schemeClr>
                    </a:solidFill>
                  </a:tcPr>
                </a:tc>
                <a:tc>
                  <a:txBody>
                    <a:bodyPr/>
                    <a:lstStyle/>
                    <a:p>
                      <a:pPr algn="ctr"/>
                      <a:r>
                        <a:rPr kumimoji="1" lang="ja-JP" altLang="en-US" sz="900" b="1" dirty="0">
                          <a:solidFill>
                            <a:schemeClr val="bg1"/>
                          </a:solidFill>
                        </a:rPr>
                        <a:t>しごと</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CECE"/>
                    </a:solidFill>
                  </a:tcPr>
                </a:tc>
                <a:extLst>
                  <a:ext uri="{0D108BD9-81ED-4DB2-BD59-A6C34878D82A}">
                    <a16:rowId xmlns:a16="http://schemas.microsoft.com/office/drawing/2014/main" val="2528901069"/>
                  </a:ext>
                </a:extLst>
              </a:tr>
            </a:tbl>
          </a:graphicData>
        </a:graphic>
      </p:graphicFrame>
      <p:sp>
        <p:nvSpPr>
          <p:cNvPr id="17" name="正方形/長方形 15">
            <a:extLst>
              <a:ext uri="{FF2B5EF4-FFF2-40B4-BE49-F238E27FC236}">
                <a16:creationId xmlns:a16="http://schemas.microsoft.com/office/drawing/2014/main" id="{9DD8FF52-88E0-2DBF-2A43-48534B8AB69E}"/>
              </a:ext>
            </a:extLst>
          </p:cNvPr>
          <p:cNvSpPr/>
          <p:nvPr/>
        </p:nvSpPr>
        <p:spPr>
          <a:xfrm>
            <a:off x="5460206" y="315728"/>
            <a:ext cx="3994154" cy="209209"/>
          </a:xfrm>
          <a:custGeom>
            <a:avLst/>
            <a:gdLst>
              <a:gd name="connsiteX0" fmla="*/ 0 w 4264012"/>
              <a:gd name="connsiteY0" fmla="*/ 0 h 279853"/>
              <a:gd name="connsiteX1" fmla="*/ 4264012 w 4264012"/>
              <a:gd name="connsiteY1" fmla="*/ 0 h 279853"/>
              <a:gd name="connsiteX2" fmla="*/ 4264012 w 4264012"/>
              <a:gd name="connsiteY2" fmla="*/ 279853 h 279853"/>
              <a:gd name="connsiteX3" fmla="*/ 0 w 4264012"/>
              <a:gd name="connsiteY3" fmla="*/ 279853 h 279853"/>
              <a:gd name="connsiteX4" fmla="*/ 0 w 4264012"/>
              <a:gd name="connsiteY4" fmla="*/ 0 h 279853"/>
              <a:gd name="connsiteX0" fmla="*/ 0 w 4264012"/>
              <a:gd name="connsiteY0" fmla="*/ 0 h 279853"/>
              <a:gd name="connsiteX1" fmla="*/ 4264012 w 4264012"/>
              <a:gd name="connsiteY1" fmla="*/ 0 h 279853"/>
              <a:gd name="connsiteX2" fmla="*/ 4264012 w 4264012"/>
              <a:gd name="connsiteY2" fmla="*/ 279853 h 279853"/>
              <a:gd name="connsiteX3" fmla="*/ 269240 w 4264012"/>
              <a:gd name="connsiteY3" fmla="*/ 279853 h 279853"/>
              <a:gd name="connsiteX4" fmla="*/ 0 w 4264012"/>
              <a:gd name="connsiteY4" fmla="*/ 0 h 279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4012" h="279853">
                <a:moveTo>
                  <a:pt x="0" y="0"/>
                </a:moveTo>
                <a:lnTo>
                  <a:pt x="4264012" y="0"/>
                </a:lnTo>
                <a:lnTo>
                  <a:pt x="4264012" y="279853"/>
                </a:lnTo>
                <a:lnTo>
                  <a:pt x="269240" y="279853"/>
                </a:lnTo>
                <a:lnTo>
                  <a:pt x="0" y="0"/>
                </a:lnTo>
                <a:close/>
              </a:path>
            </a:pathLst>
          </a:custGeom>
          <a:solidFill>
            <a:srgbClr val="F19DAB"/>
          </a:solidFill>
          <a:ln w="9525" cap="flat" cmpd="sng" algn="ctr">
            <a:noFill/>
            <a:prstDash val="solid"/>
          </a:ln>
          <a:effectLst/>
        </p:spPr>
        <p:txBody>
          <a:bodyPr lIns="288000" tIns="0" rIns="72000" bIns="0" rtlCol="0" anchor="ctr"/>
          <a:lstStyle/>
          <a:p>
            <a:pPr lvl="0" algn="ctr" fontAlgn="base">
              <a:spcBef>
                <a:spcPct val="0"/>
              </a:spcBef>
              <a:spcAft>
                <a:spcPct val="0"/>
              </a:spcAft>
              <a:defRPr/>
            </a:pPr>
            <a:r>
              <a:rPr kumimoji="1" lang="ja-JP" altLang="en-US" sz="1100" b="1" kern="0">
                <a:solidFill>
                  <a:schemeClr val="bg1"/>
                </a:solidFill>
                <a:latin typeface="Yu Gothic UI" panose="020B0500000000000000" pitchFamily="50" charset="-128"/>
                <a:ea typeface="Yu Gothic UI" panose="020B0500000000000000" pitchFamily="50" charset="-128"/>
              </a:rPr>
              <a:t>デジタル技術を活用した大阪のにぎわい創出</a:t>
            </a:r>
          </a:p>
        </p:txBody>
      </p:sp>
      <p:sp>
        <p:nvSpPr>
          <p:cNvPr id="12" name="正方形/長方形 11">
            <a:extLst>
              <a:ext uri="{FF2B5EF4-FFF2-40B4-BE49-F238E27FC236}">
                <a16:creationId xmlns:a16="http://schemas.microsoft.com/office/drawing/2014/main" id="{D64A1C6C-1516-AA5D-39FB-07BE901CB09B}"/>
              </a:ext>
            </a:extLst>
          </p:cNvPr>
          <p:cNvSpPr/>
          <p:nvPr/>
        </p:nvSpPr>
        <p:spPr>
          <a:xfrm>
            <a:off x="445010" y="1270800"/>
            <a:ext cx="4212000" cy="504000"/>
          </a:xfrm>
          <a:prstGeom prst="rect">
            <a:avLst/>
          </a:prstGeom>
          <a:noFill/>
          <a:ln w="9525" cap="flat" cmpd="sng" algn="ctr">
            <a:noFill/>
            <a:prstDash val="solid"/>
          </a:ln>
          <a:effectLst/>
        </p:spPr>
        <p:txBody>
          <a:bodyPr lIns="36000" tIns="36000" rIns="36000" bIns="36000" rtlCol="0" anchor="t">
            <a:noAutofit/>
          </a:bodyPr>
          <a:lstStyle/>
          <a:p>
            <a:pPr marL="171450" lvl="2" indent="-171450">
              <a:spcAft>
                <a:spcPts val="600"/>
              </a:spcAft>
              <a:buFont typeface="Arial" panose="020B0604020202020204" pitchFamily="34" charset="0"/>
              <a:buChar char="•"/>
              <a:tabLst>
                <a:tab pos="361950" algn="l"/>
              </a:tabLst>
              <a:defRPr/>
            </a:pPr>
            <a:r>
              <a:rPr lang="ja-JP" altLang="en-US" sz="1100">
                <a:solidFill>
                  <a:srgbClr val="000000"/>
                </a:solidFill>
                <a:latin typeface="Yu Gothic UI" panose="020B0500000000000000" pitchFamily="50" charset="-128"/>
                <a:ea typeface="Yu Gothic UI" panose="020B0500000000000000" pitchFamily="50" charset="-128"/>
              </a:rPr>
              <a:t>地方</a:t>
            </a:r>
            <a:r>
              <a:rPr lang="ja-JP" altLang="en-US" sz="1100">
                <a:latin typeface="+mj-ea"/>
                <a:ea typeface="+mj-ea"/>
              </a:rPr>
              <a:t>独立行政法人大阪市博物館機構において実施する下記取組を支援し、来館者数の増加を図る</a:t>
            </a:r>
            <a:r>
              <a:rPr lang="ja-JP" altLang="en-US" sz="1100">
                <a:solidFill>
                  <a:srgbClr val="000000"/>
                </a:solidFill>
                <a:latin typeface="Yu Gothic UI" panose="020B0500000000000000" pitchFamily="50" charset="-128"/>
                <a:ea typeface="Yu Gothic UI" panose="020B0500000000000000" pitchFamily="50" charset="-128"/>
              </a:rPr>
              <a:t>。</a:t>
            </a:r>
            <a:endParaRPr lang="en-US" altLang="ja-JP" sz="1100">
              <a:solidFill>
                <a:srgbClr val="000000"/>
              </a:solidFill>
              <a:latin typeface="Yu Gothic UI" panose="020B0500000000000000" pitchFamily="50" charset="-128"/>
              <a:ea typeface="Yu Gothic UI" panose="020B0500000000000000" pitchFamily="50" charset="-128"/>
            </a:endParaRPr>
          </a:p>
        </p:txBody>
      </p:sp>
      <p:sp>
        <p:nvSpPr>
          <p:cNvPr id="13" name="Rectangle 5">
            <a:extLst>
              <a:ext uri="{FF2B5EF4-FFF2-40B4-BE49-F238E27FC236}">
                <a16:creationId xmlns:a16="http://schemas.microsoft.com/office/drawing/2014/main" id="{B015F0E3-7ECE-0CE1-CC4E-8DB77A9F66E8}"/>
              </a:ext>
            </a:extLst>
          </p:cNvPr>
          <p:cNvSpPr>
            <a:spLocks noChangeArrowheads="1"/>
          </p:cNvSpPr>
          <p:nvPr/>
        </p:nvSpPr>
        <p:spPr bwMode="auto">
          <a:xfrm>
            <a:off x="656338" y="1656000"/>
            <a:ext cx="4025207" cy="179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indent="-171450">
              <a:buFont typeface="Arial" panose="020B0604020202020204" pitchFamily="34" charset="0"/>
              <a:buChar char="•"/>
            </a:pPr>
            <a:r>
              <a:rPr lang="ja-JP" altLang="en-US" sz="1100">
                <a:latin typeface="+mj-ea"/>
                <a:ea typeface="+mj-ea"/>
              </a:rPr>
              <a:t>デジタル技術を活用し特色ある６つの博物館施設の魅力を発信</a:t>
            </a:r>
            <a:br>
              <a:rPr lang="en-US" altLang="ja-JP" sz="1100">
                <a:latin typeface="+mj-ea"/>
                <a:ea typeface="+mj-ea"/>
              </a:rPr>
            </a:br>
            <a:r>
              <a:rPr lang="ja-JP" altLang="en-US" sz="1100">
                <a:latin typeface="+mj-ea"/>
                <a:ea typeface="+mj-ea"/>
              </a:rPr>
              <a:t>することで、</a:t>
            </a:r>
            <a:r>
              <a:rPr lang="en-US" altLang="ja-JP" sz="1100">
                <a:latin typeface="+mj-ea"/>
                <a:ea typeface="+mj-ea"/>
              </a:rPr>
              <a:t>2025</a:t>
            </a:r>
            <a:r>
              <a:rPr lang="ja-JP" altLang="en-US" sz="1100">
                <a:latin typeface="+mj-ea"/>
                <a:ea typeface="+mj-ea"/>
              </a:rPr>
              <a:t>年の市立美術館のリニューアルオープンや大阪・関西万博を契機とした来訪を促進し、新たな来館者の獲得に繋げる。</a:t>
            </a:r>
          </a:p>
          <a:p>
            <a:pPr marL="171450" indent="-171450">
              <a:buFont typeface="Arial" panose="020B0604020202020204" pitchFamily="34" charset="0"/>
              <a:buChar char="•"/>
            </a:pPr>
            <a:r>
              <a:rPr lang="ja-JP" altLang="en-US" sz="1100">
                <a:latin typeface="+mj-ea"/>
                <a:ea typeface="+mj-ea"/>
              </a:rPr>
              <a:t>６館の一体的な魅力発信とあわせ、各館の周辺施設や観光・</a:t>
            </a:r>
            <a:br>
              <a:rPr lang="en-US" altLang="ja-JP" sz="1100">
                <a:latin typeface="+mj-ea"/>
                <a:ea typeface="+mj-ea"/>
              </a:rPr>
            </a:br>
            <a:r>
              <a:rPr lang="ja-JP" altLang="en-US" sz="1100">
                <a:latin typeface="+mj-ea"/>
                <a:ea typeface="+mj-ea"/>
              </a:rPr>
              <a:t>交通事業者等と継続的に連携し、市内各エリアの活性化、にぎわいを創出する。</a:t>
            </a:r>
          </a:p>
          <a:p>
            <a:pPr marL="171450" indent="-171450">
              <a:buFont typeface="Arial" panose="020B0604020202020204" pitchFamily="34" charset="0"/>
              <a:buChar char="•"/>
            </a:pPr>
            <a:r>
              <a:rPr lang="ja-JP" altLang="en-US" sz="1100">
                <a:latin typeface="+mj-ea"/>
                <a:ea typeface="+mj-ea"/>
              </a:rPr>
              <a:t>デジタルアーカイブを活用し、高精細画像に作品解説などを加え、</a:t>
            </a:r>
            <a:r>
              <a:rPr lang="en-US" altLang="ja-JP" sz="1100">
                <a:latin typeface="+mj-ea"/>
                <a:ea typeface="+mj-ea"/>
              </a:rPr>
              <a:t>WEB</a:t>
            </a:r>
            <a:r>
              <a:rPr lang="ja-JP" altLang="en-US" sz="1100">
                <a:latin typeface="+mj-ea"/>
                <a:ea typeface="+mj-ea"/>
              </a:rPr>
              <a:t>上で鑑賞できるようにするなどデジタル技術の活用による鑑賞環境の向上により、単なる見学ではない「学び」（体験を伴う“知”）へ意欲を持った観光客の増加につなげる。</a:t>
            </a:r>
            <a:endParaRPr lang="en-US" altLang="ja-JP" sz="1100">
              <a:latin typeface="+mj-ea"/>
              <a:ea typeface="+mj-ea"/>
            </a:endParaRPr>
          </a:p>
        </p:txBody>
      </p:sp>
      <p:sp>
        <p:nvSpPr>
          <p:cNvPr id="2" name="ホームベース 30">
            <a:extLst>
              <a:ext uri="{FF2B5EF4-FFF2-40B4-BE49-F238E27FC236}">
                <a16:creationId xmlns:a16="http://schemas.microsoft.com/office/drawing/2014/main" id="{9A4871F0-0FE4-1D0C-6F22-EAE061BB491C}"/>
              </a:ext>
            </a:extLst>
          </p:cNvPr>
          <p:cNvSpPr/>
          <p:nvPr/>
        </p:nvSpPr>
        <p:spPr>
          <a:xfrm>
            <a:off x="8243874" y="5097239"/>
            <a:ext cx="1044000" cy="504000"/>
          </a:xfrm>
          <a:prstGeom prst="homePlate">
            <a:avLst>
              <a:gd name="adj" fmla="val 21574"/>
            </a:avLst>
          </a:prstGeom>
          <a:solidFill>
            <a:schemeClr val="bg1"/>
          </a:solidFill>
          <a:ln w="28575">
            <a:solidFill>
              <a:srgbClr val="AF193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Aft>
                <a:spcPct val="0"/>
              </a:spcAft>
              <a:defRPr/>
            </a:pPr>
            <a:r>
              <a:rPr kumimoji="1" lang="ja-JP" altLang="en-US" sz="900">
                <a:solidFill>
                  <a:schemeClr val="tx1"/>
                </a:solidFill>
                <a:latin typeface="Yu Gothic UI" panose="020B0500000000000000" pitchFamily="50" charset="-128"/>
                <a:ea typeface="Yu Gothic UI" panose="020B0500000000000000" pitchFamily="50" charset="-128"/>
              </a:rPr>
              <a:t>前年度までの取組状況を踏まえて検討</a:t>
            </a:r>
          </a:p>
        </p:txBody>
      </p:sp>
    </p:spTree>
    <p:extLst>
      <p:ext uri="{BB962C8B-B14F-4D97-AF65-F5344CB8AC3E}">
        <p14:creationId xmlns:p14="http://schemas.microsoft.com/office/powerpoint/2010/main" val="220441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
            <a:extLst>
              <a:ext uri="{FF2B5EF4-FFF2-40B4-BE49-F238E27FC236}">
                <a16:creationId xmlns:a16="http://schemas.microsoft.com/office/drawing/2014/main" id="{6A0122E1-8CA4-4E92-8ACD-6CBD8122B2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51755" y="5301000"/>
            <a:ext cx="1997245" cy="1135293"/>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3825978" y="1784020"/>
            <a:ext cx="0" cy="466390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465296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374142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6</a:t>
            </a:fld>
            <a:endParaRPr kumimoji="1" lang="en-GB"/>
          </a:p>
        </p:txBody>
      </p:sp>
      <p:sp>
        <p:nvSpPr>
          <p:cNvPr id="11" name="テキスト ボックス 10">
            <a:extLst>
              <a:ext uri="{FF2B5EF4-FFF2-40B4-BE49-F238E27FC236}">
                <a16:creationId xmlns:a16="http://schemas.microsoft.com/office/drawing/2014/main" id="{B5977502-E10D-469D-A3E9-D2E68404E73B}"/>
              </a:ext>
            </a:extLst>
          </p:cNvPr>
          <p:cNvSpPr txBox="1"/>
          <p:nvPr/>
        </p:nvSpPr>
        <p:spPr>
          <a:xfrm>
            <a:off x="2254447" y="435344"/>
            <a:ext cx="4282553" cy="400110"/>
          </a:xfrm>
          <a:prstGeom prst="rect">
            <a:avLst/>
          </a:prstGeom>
          <a:noFill/>
        </p:spPr>
        <p:txBody>
          <a:bodyPr wrap="square" rtlCol="0">
            <a:spAutoFit/>
          </a:bodyPr>
          <a:lstStyle/>
          <a:p>
            <a:pPr algn="r"/>
            <a:r>
              <a:rPr kumimoji="1" lang="ja-JP" altLang="en-US" sz="1400" spc="0">
                <a:ln w="9525">
                  <a:solidFill>
                    <a:srgbClr val="AF1932"/>
                  </a:solidFill>
                </a:ln>
                <a:solidFill>
                  <a:srgbClr val="AF1932"/>
                </a:solidFill>
                <a:latin typeface="+mn-ea"/>
                <a:ea typeface="+mn-ea"/>
              </a:rPr>
              <a:t>の</a:t>
            </a:r>
            <a:r>
              <a:rPr kumimoji="1" lang="ja-JP" altLang="en-US" sz="2000" spc="0">
                <a:ln w="9525">
                  <a:solidFill>
                    <a:srgbClr val="AF1932"/>
                  </a:solidFill>
                </a:ln>
                <a:solidFill>
                  <a:srgbClr val="AF1932"/>
                </a:solidFill>
                <a:latin typeface="+mn-ea"/>
              </a:rPr>
              <a:t> </a:t>
            </a:r>
            <a:r>
              <a:rPr kumimoji="1" lang="en-GB" altLang="ja-JP" sz="2000" spc="0">
                <a:ln w="9525">
                  <a:solidFill>
                    <a:srgbClr val="AF1932"/>
                  </a:solidFill>
                </a:ln>
                <a:solidFill>
                  <a:srgbClr val="AF1932"/>
                </a:solidFill>
                <a:latin typeface="Avenir Next LT Pro" panose="020B0504020202020204" pitchFamily="34" charset="0"/>
              </a:rPr>
              <a:t>Re-Design</a:t>
            </a:r>
            <a:r>
              <a:rPr kumimoji="1" lang="ja-JP" altLang="en-US" sz="2000" spc="0">
                <a:ln w="9525">
                  <a:solidFill>
                    <a:srgbClr val="AF1932"/>
                  </a:solidFill>
                </a:ln>
                <a:solidFill>
                  <a:srgbClr val="AF1932"/>
                </a:solidFill>
                <a:latin typeface="Avenir Next LT Pro" panose="020B0504020202020204" pitchFamily="34" charset="0"/>
              </a:rPr>
              <a:t>の実現に向けたロードマップ</a:t>
            </a:r>
            <a:endParaRPr kumimoji="1" lang="en-GB" sz="2000">
              <a:ln w="9525">
                <a:solidFill>
                  <a:srgbClr val="AF1932"/>
                </a:solidFill>
              </a:ln>
              <a:solidFill>
                <a:srgbClr val="AF1932"/>
              </a:solidFill>
            </a:endParaRPr>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2025</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2030</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353923"/>
            <a:ext cx="1284921" cy="3085465"/>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防災</a:t>
            </a:r>
            <a:endParaRPr kumimoji="1" lang="en-US" altLang="ja-JP" sz="1100">
              <a:solidFill>
                <a:schemeClr val="bg1"/>
              </a:solidFill>
            </a:endParaRPr>
          </a:p>
          <a:p>
            <a:pPr algn="ctr"/>
            <a:r>
              <a:rPr kumimoji="1" lang="ja-JP" altLang="en-US" sz="1100">
                <a:solidFill>
                  <a:schemeClr val="bg1"/>
                </a:solidFill>
              </a:rPr>
              <a:t>安全</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a:solidFill>
                  <a:schemeClr val="bg1"/>
                </a:solidFill>
                <a:latin typeface="Yu Gothic UI" panose="020B0500000000000000" pitchFamily="50" charset="-128"/>
                <a:ea typeface="Yu Gothic UI" panose="020B0500000000000000" pitchFamily="50" charset="-128"/>
              </a:rPr>
              <a:t>VALUE</a:t>
            </a:r>
            <a:r>
              <a:rPr kumimoji="1" lang="ja-JP" altLang="en-US" sz="900" b="1">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a:solidFill>
                <a:schemeClr val="bg1"/>
              </a:solidFill>
              <a:latin typeface="Yu Gothic UI" panose="020B0500000000000000" pitchFamily="50" charset="-128"/>
              <a:ea typeface="Yu Gothic UI" panose="020B0500000000000000" pitchFamily="50" charset="-128"/>
            </a:endParaRPr>
          </a:p>
          <a:p>
            <a:pPr algn="ctr"/>
            <a:r>
              <a:rPr kumimoji="1" lang="ja-JP" altLang="en-US" sz="900" b="1">
                <a:solidFill>
                  <a:schemeClr val="bg1"/>
                </a:solidFill>
                <a:latin typeface="Yu Gothic UI" panose="020B0500000000000000" pitchFamily="50" charset="-128"/>
                <a:ea typeface="Yu Gothic UI" panose="020B0500000000000000" pitchFamily="50" charset="-128"/>
              </a:rPr>
              <a:t>取組の方針</a:t>
            </a:r>
          </a:p>
        </p:txBody>
      </p:sp>
      <p:sp>
        <p:nvSpPr>
          <p:cNvPr id="43" name="テキスト プレースホルダー 3">
            <a:extLst>
              <a:ext uri="{FF2B5EF4-FFF2-40B4-BE49-F238E27FC236}">
                <a16:creationId xmlns:a16="http://schemas.microsoft.com/office/drawing/2014/main" id="{BF7FA137-CC2A-4F34-BFFD-E93D1329850E}"/>
              </a:ext>
            </a:extLst>
          </p:cNvPr>
          <p:cNvSpPr txBox="1">
            <a:spLocks/>
          </p:cNvSpPr>
          <p:nvPr/>
        </p:nvSpPr>
        <p:spPr>
          <a:xfrm>
            <a:off x="452438" y="1031458"/>
            <a:ext cx="9117278" cy="643209"/>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デジタル技術を活用し、災害や危機に対応できるレジリエンスの高いまちと行政をつくり、市民や働く人たちの安全と安心を確保します。また、データの活用により、大阪市の計画や検討の深度化を進めます。</a:t>
            </a:r>
          </a:p>
        </p:txBody>
      </p:sp>
      <p:pic>
        <p:nvPicPr>
          <p:cNvPr id="44" name="図 43" descr="探す, 座る, 猫, フロント が含まれている画像&#10;&#10;自動的に生成された説明">
            <a:extLst>
              <a:ext uri="{FF2B5EF4-FFF2-40B4-BE49-F238E27FC236}">
                <a16:creationId xmlns:a16="http://schemas.microsoft.com/office/drawing/2014/main" id="{D8E54908-3A42-4914-AE82-34CA7AD0F3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7000" y="421801"/>
            <a:ext cx="1939304" cy="540000"/>
          </a:xfrm>
          <a:prstGeom prst="rect">
            <a:avLst/>
          </a:prstGeom>
        </p:spPr>
      </p:pic>
      <p:sp>
        <p:nvSpPr>
          <p:cNvPr id="67" name="正方形/長方形 66"/>
          <p:cNvSpPr/>
          <p:nvPr/>
        </p:nvSpPr>
        <p:spPr>
          <a:xfrm>
            <a:off x="1879287" y="4546906"/>
            <a:ext cx="1900516" cy="260835"/>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防災情報システムの再構築</a:t>
            </a:r>
          </a:p>
        </p:txBody>
      </p:sp>
      <p:sp>
        <p:nvSpPr>
          <p:cNvPr id="68" name="ホームベース 67"/>
          <p:cNvSpPr/>
          <p:nvPr/>
        </p:nvSpPr>
        <p:spPr>
          <a:xfrm>
            <a:off x="1848780" y="2353923"/>
            <a:ext cx="5935189" cy="267357"/>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情報セキュリティ対策の実施</a:t>
            </a:r>
          </a:p>
        </p:txBody>
      </p:sp>
      <p:sp>
        <p:nvSpPr>
          <p:cNvPr id="69" name="ホームベース 68"/>
          <p:cNvSpPr/>
          <p:nvPr/>
        </p:nvSpPr>
        <p:spPr>
          <a:xfrm>
            <a:off x="3863086" y="3990007"/>
            <a:ext cx="3911028" cy="205798"/>
          </a:xfrm>
          <a:prstGeom prst="homePlate">
            <a:avLst>
              <a:gd name="adj" fmla="val 4193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デジタルツインによる防災・減災対策に活用</a:t>
            </a:r>
          </a:p>
        </p:txBody>
      </p:sp>
      <p:sp>
        <p:nvSpPr>
          <p:cNvPr id="70" name="ホームベース 69"/>
          <p:cNvSpPr/>
          <p:nvPr/>
        </p:nvSpPr>
        <p:spPr>
          <a:xfrm>
            <a:off x="3868150" y="2674320"/>
            <a:ext cx="2194045" cy="423070"/>
          </a:xfrm>
          <a:prstGeom prst="homePlate">
            <a:avLst>
              <a:gd name="adj" fmla="val 34161"/>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a:latin typeface="Yu Gothic UI" panose="020B0500000000000000" pitchFamily="50" charset="-128"/>
                <a:ea typeface="Yu Gothic UI" panose="020B0500000000000000" pitchFamily="50" charset="-128"/>
              </a:rPr>
              <a:t>AI</a:t>
            </a:r>
            <a:r>
              <a:rPr lang="ja-JP" altLang="en-US" sz="1000">
                <a:latin typeface="Yu Gothic UI" panose="020B0500000000000000" pitchFamily="50" charset="-128"/>
                <a:ea typeface="Yu Gothic UI" panose="020B0500000000000000" pitchFamily="50" charset="-128"/>
              </a:rPr>
              <a:t>やビッグデータを</a:t>
            </a:r>
            <a:endParaRPr lang="en-US" altLang="ja-JP" sz="1000">
              <a:latin typeface="Yu Gothic UI" panose="020B0500000000000000" pitchFamily="50" charset="-128"/>
              <a:ea typeface="Yu Gothic UI" panose="020B0500000000000000" pitchFamily="50" charset="-128"/>
            </a:endParaRPr>
          </a:p>
          <a:p>
            <a:r>
              <a:rPr lang="ja-JP" altLang="en-US" sz="1000">
                <a:latin typeface="Yu Gothic UI" panose="020B0500000000000000" pitchFamily="50" charset="-128"/>
                <a:ea typeface="Yu Gothic UI" panose="020B0500000000000000" pitchFamily="50" charset="-128"/>
              </a:rPr>
              <a:t>公共施設の維持管理に活用</a:t>
            </a:r>
          </a:p>
        </p:txBody>
      </p:sp>
      <p:sp>
        <p:nvSpPr>
          <p:cNvPr id="72" name="ホームベース 71"/>
          <p:cNvSpPr/>
          <p:nvPr/>
        </p:nvSpPr>
        <p:spPr>
          <a:xfrm>
            <a:off x="3863085" y="3738224"/>
            <a:ext cx="3911027" cy="211229"/>
          </a:xfrm>
          <a:prstGeom prst="homePlate">
            <a:avLst>
              <a:gd name="adj" fmla="val 3196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人流データ等の分析結果をまちづくりに反映</a:t>
            </a:r>
          </a:p>
        </p:txBody>
      </p:sp>
      <p:sp>
        <p:nvSpPr>
          <p:cNvPr id="74" name="ホームベース 73"/>
          <p:cNvSpPr/>
          <p:nvPr/>
        </p:nvSpPr>
        <p:spPr>
          <a:xfrm>
            <a:off x="3866091" y="3475672"/>
            <a:ext cx="3911815" cy="210890"/>
          </a:xfrm>
          <a:prstGeom prst="homePlate">
            <a:avLst>
              <a:gd name="adj" fmla="val 34172"/>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a:latin typeface="Yu Gothic UI" panose="020B0500000000000000" pitchFamily="50" charset="-128"/>
                <a:ea typeface="Yu Gothic UI" panose="020B0500000000000000" pitchFamily="50" charset="-128"/>
              </a:rPr>
              <a:t>3D</a:t>
            </a:r>
            <a:r>
              <a:rPr lang="ja-JP" altLang="en-US" sz="1000">
                <a:latin typeface="Yu Gothic UI" panose="020B0500000000000000" pitchFamily="50" charset="-128"/>
                <a:ea typeface="Yu Gothic UI" panose="020B0500000000000000" pitchFamily="50" charset="-128"/>
              </a:rPr>
              <a:t>データ等を公共施設の維持管理に活用</a:t>
            </a:r>
          </a:p>
        </p:txBody>
      </p:sp>
      <p:sp>
        <p:nvSpPr>
          <p:cNvPr id="75" name="正方形/長方形 74"/>
          <p:cNvSpPr/>
          <p:nvPr/>
        </p:nvSpPr>
        <p:spPr>
          <a:xfrm>
            <a:off x="1872463" y="5113243"/>
            <a:ext cx="1902017" cy="330807"/>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a:latin typeface="Yu Gothic UI" panose="020B0500000000000000" pitchFamily="50" charset="-128"/>
                <a:ea typeface="Yu Gothic UI" panose="020B0500000000000000" pitchFamily="50" charset="-128"/>
              </a:rPr>
              <a:t>BYOD</a:t>
            </a:r>
            <a:r>
              <a:rPr lang="ja-JP" altLang="en-US" sz="1000">
                <a:latin typeface="Yu Gothic UI" panose="020B0500000000000000" pitchFamily="50" charset="-128"/>
                <a:ea typeface="Yu Gothic UI" panose="020B0500000000000000" pitchFamily="50" charset="-128"/>
              </a:rPr>
              <a:t>による非常時の</a:t>
            </a:r>
            <a:endParaRPr lang="en-US" altLang="ja-JP" sz="1000">
              <a:latin typeface="Yu Gothic UI" panose="020B0500000000000000" pitchFamily="50" charset="-128"/>
              <a:ea typeface="Yu Gothic UI" panose="020B0500000000000000" pitchFamily="50" charset="-128"/>
            </a:endParaRPr>
          </a:p>
          <a:p>
            <a:r>
              <a:rPr lang="ja-JP" altLang="en-US" sz="1000">
                <a:latin typeface="Yu Gothic UI" panose="020B0500000000000000" pitchFamily="50" charset="-128"/>
                <a:ea typeface="Yu Gothic UI" panose="020B0500000000000000" pitchFamily="50" charset="-128"/>
              </a:rPr>
              <a:t>即応性向上</a:t>
            </a:r>
          </a:p>
        </p:txBody>
      </p:sp>
      <p:sp>
        <p:nvSpPr>
          <p:cNvPr id="76" name="正方形/長方形 75"/>
          <p:cNvSpPr/>
          <p:nvPr/>
        </p:nvSpPr>
        <p:spPr>
          <a:xfrm>
            <a:off x="1872463" y="4842895"/>
            <a:ext cx="1900516" cy="235193"/>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情報ネットワーク耐災害性向上</a:t>
            </a:r>
          </a:p>
        </p:txBody>
      </p:sp>
      <p:sp>
        <p:nvSpPr>
          <p:cNvPr id="77" name="ホームベース 76"/>
          <p:cNvSpPr/>
          <p:nvPr/>
        </p:nvSpPr>
        <p:spPr>
          <a:xfrm>
            <a:off x="1879287" y="4252898"/>
            <a:ext cx="4182907" cy="258854"/>
          </a:xfrm>
          <a:prstGeom prst="homePlate">
            <a:avLst>
              <a:gd name="adj" fmla="val 33955"/>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災害時において迅速に対応できる環境等の整備</a:t>
            </a:r>
          </a:p>
        </p:txBody>
      </p:sp>
      <p:sp>
        <p:nvSpPr>
          <p:cNvPr id="78" name="正方形/長方形 77"/>
          <p:cNvSpPr/>
          <p:nvPr/>
        </p:nvSpPr>
        <p:spPr>
          <a:xfrm>
            <a:off x="6151749" y="2662670"/>
            <a:ext cx="1610717" cy="301829"/>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a:solidFill>
                  <a:schemeClr val="dk1"/>
                </a:solidFill>
                <a:latin typeface="Yu Gothic UI" panose="020B0500000000000000" pitchFamily="50" charset="-128"/>
                <a:ea typeface="Yu Gothic UI" panose="020B0500000000000000" pitchFamily="50" charset="-128"/>
              </a:rPr>
              <a:t>AI</a:t>
            </a:r>
            <a:r>
              <a:rPr lang="ja-JP" altLang="en-US" sz="1000">
                <a:solidFill>
                  <a:schemeClr val="dk1"/>
                </a:solidFill>
                <a:latin typeface="Yu Gothic UI" panose="020B0500000000000000" pitchFamily="50" charset="-128"/>
                <a:ea typeface="Yu Gothic UI" panose="020B0500000000000000" pitchFamily="50" charset="-128"/>
              </a:rPr>
              <a:t>カメラの活用範囲を拡大</a:t>
            </a:r>
          </a:p>
        </p:txBody>
      </p:sp>
      <p:sp>
        <p:nvSpPr>
          <p:cNvPr id="79" name="正方形/長方形 78"/>
          <p:cNvSpPr/>
          <p:nvPr/>
        </p:nvSpPr>
        <p:spPr>
          <a:xfrm>
            <a:off x="6151748" y="3017283"/>
            <a:ext cx="1610717" cy="395446"/>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ドローンやドライブレコーダーを活用し災害時の状況把握</a:t>
            </a:r>
          </a:p>
        </p:txBody>
      </p:sp>
      <p:sp>
        <p:nvSpPr>
          <p:cNvPr id="80" name="正方形/長方形 79"/>
          <p:cNvSpPr/>
          <p:nvPr/>
        </p:nvSpPr>
        <p:spPr>
          <a:xfrm>
            <a:off x="7873520" y="2296909"/>
            <a:ext cx="1365885" cy="2952613"/>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ビッグデータを活用した災害予測などによる安全・安心なまちづくり</a:t>
            </a:r>
          </a:p>
        </p:txBody>
      </p:sp>
      <p:sp>
        <p:nvSpPr>
          <p:cNvPr id="87" name="テキスト ボックス 86"/>
          <p:cNvSpPr txBox="1"/>
          <p:nvPr/>
        </p:nvSpPr>
        <p:spPr>
          <a:xfrm>
            <a:off x="761516" y="1840402"/>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a:t>取組分野</a:t>
            </a:r>
          </a:p>
        </p:txBody>
      </p:sp>
      <p:sp>
        <p:nvSpPr>
          <p:cNvPr id="88" name="正方形/長方形 87"/>
          <p:cNvSpPr/>
          <p:nvPr/>
        </p:nvSpPr>
        <p:spPr>
          <a:xfrm>
            <a:off x="3467968" y="1502576"/>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2023</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45" name="正方形/長方形 44"/>
          <p:cNvSpPr/>
          <p:nvPr/>
        </p:nvSpPr>
        <p:spPr>
          <a:xfrm>
            <a:off x="7821187" y="1786092"/>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2040</a:t>
            </a:r>
            <a:r>
              <a:rPr kumimoji="1" lang="ja-JP" altLang="en-US" sz="1100" b="1">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a:solidFill>
                <a:srgbClr val="AF1932"/>
              </a:solidFill>
              <a:latin typeface="Yu Gothic UI" panose="020B0500000000000000" pitchFamily="50" charset="-128"/>
              <a:ea typeface="Yu Gothic UI" panose="020B0500000000000000" pitchFamily="50" charset="-128"/>
            </a:endParaRPr>
          </a:p>
          <a:p>
            <a:pPr algn="ctr"/>
            <a:r>
              <a:rPr kumimoji="1" lang="ja-JP" altLang="en-US" sz="1100" b="1">
                <a:solidFill>
                  <a:srgbClr val="AF1932"/>
                </a:solidFill>
                <a:latin typeface="Yu Gothic UI" panose="020B0500000000000000" pitchFamily="50" charset="-128"/>
                <a:ea typeface="Yu Gothic UI" panose="020B0500000000000000" pitchFamily="50" charset="-128"/>
              </a:rPr>
              <a:t>「未来の大阪市」</a:t>
            </a:r>
          </a:p>
        </p:txBody>
      </p:sp>
      <p:sp>
        <p:nvSpPr>
          <p:cNvPr id="81" name="角丸四角形 80"/>
          <p:cNvSpPr/>
          <p:nvPr/>
        </p:nvSpPr>
        <p:spPr>
          <a:xfrm>
            <a:off x="1875650" y="5626100"/>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デジタルインフラの整備（総務省）</a:t>
            </a:r>
            <a:endParaRPr lang="en-US" altLang="ja-JP" sz="1000">
              <a:latin typeface="Yu Gothic UI" panose="020B0500000000000000" pitchFamily="50" charset="-128"/>
              <a:ea typeface="Yu Gothic UI" panose="020B0500000000000000" pitchFamily="50" charset="-128"/>
            </a:endParaRPr>
          </a:p>
        </p:txBody>
      </p:sp>
      <p:sp>
        <p:nvSpPr>
          <p:cNvPr id="82" name="角丸四角形 81"/>
          <p:cNvSpPr/>
          <p:nvPr/>
        </p:nvSpPr>
        <p:spPr>
          <a:xfrm>
            <a:off x="1875650" y="5893798"/>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光ファイバ網の整備（</a:t>
            </a:r>
            <a:r>
              <a:rPr lang="en-US" altLang="ja-JP" sz="1000">
                <a:latin typeface="Yu Gothic UI" panose="020B0500000000000000" pitchFamily="50" charset="-128"/>
                <a:ea typeface="Yu Gothic UI" panose="020B0500000000000000" pitchFamily="50" charset="-128"/>
              </a:rPr>
              <a:t>2027</a:t>
            </a:r>
            <a:r>
              <a:rPr lang="ja-JP" altLang="en-US" sz="1000">
                <a:latin typeface="Yu Gothic UI" panose="020B0500000000000000" pitchFamily="50" charset="-128"/>
                <a:ea typeface="Yu Gothic UI" panose="020B0500000000000000" pitchFamily="50" charset="-128"/>
              </a:rPr>
              <a:t>年度末までに世帯カバー率</a:t>
            </a:r>
            <a:r>
              <a:rPr lang="en-US" altLang="ja-JP" sz="1000">
                <a:latin typeface="Yu Gothic UI" panose="020B0500000000000000" pitchFamily="50" charset="-128"/>
                <a:ea typeface="Yu Gothic UI" panose="020B0500000000000000" pitchFamily="50" charset="-128"/>
              </a:rPr>
              <a:t>99.9</a:t>
            </a:r>
            <a:r>
              <a:rPr lang="ja-JP" altLang="en-US" sz="1000">
                <a:latin typeface="Yu Gothic UI" panose="020B0500000000000000" pitchFamily="50" charset="-128"/>
                <a:ea typeface="Yu Gothic UI" panose="020B0500000000000000" pitchFamily="50" charset="-128"/>
              </a:rPr>
              <a:t>％）</a:t>
            </a:r>
          </a:p>
        </p:txBody>
      </p:sp>
      <p:sp>
        <p:nvSpPr>
          <p:cNvPr id="83" name="角丸四角形 82"/>
          <p:cNvSpPr/>
          <p:nvPr/>
        </p:nvSpPr>
        <p:spPr>
          <a:xfrm>
            <a:off x="1875650" y="6152463"/>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a:latin typeface="Yu Gothic UI" panose="020B0500000000000000" pitchFamily="50" charset="-128"/>
                <a:ea typeface="Yu Gothic UI" panose="020B0500000000000000" pitchFamily="50" charset="-128"/>
              </a:rPr>
              <a:t>5G</a:t>
            </a:r>
            <a:r>
              <a:rPr lang="ja-JP" altLang="en-US" sz="1000">
                <a:latin typeface="Yu Gothic UI" panose="020B0500000000000000" pitchFamily="50" charset="-128"/>
                <a:ea typeface="Yu Gothic UI" panose="020B0500000000000000" pitchFamily="50" charset="-128"/>
              </a:rPr>
              <a:t>網の整備（</a:t>
            </a:r>
            <a:r>
              <a:rPr lang="en-US" altLang="ja-JP" sz="1000">
                <a:latin typeface="Yu Gothic UI" panose="020B0500000000000000" pitchFamily="50" charset="-128"/>
                <a:ea typeface="Yu Gothic UI" panose="020B0500000000000000" pitchFamily="50" charset="-128"/>
              </a:rPr>
              <a:t>2030</a:t>
            </a:r>
            <a:r>
              <a:rPr lang="ja-JP" altLang="en-US" sz="1000">
                <a:latin typeface="Yu Gothic UI" panose="020B0500000000000000" pitchFamily="50" charset="-128"/>
                <a:ea typeface="Yu Gothic UI" panose="020B0500000000000000" pitchFamily="50" charset="-128"/>
              </a:rPr>
              <a:t>年度末までに人口カバー率</a:t>
            </a:r>
            <a:r>
              <a:rPr lang="en-US" altLang="ja-JP" sz="1000">
                <a:latin typeface="Yu Gothic UI" panose="020B0500000000000000" pitchFamily="50" charset="-128"/>
                <a:ea typeface="Yu Gothic UI" panose="020B0500000000000000" pitchFamily="50" charset="-128"/>
              </a:rPr>
              <a:t>99</a:t>
            </a:r>
            <a:r>
              <a:rPr lang="ja-JP" altLang="en-US" sz="1000">
                <a:latin typeface="Yu Gothic UI" panose="020B0500000000000000" pitchFamily="50" charset="-128"/>
                <a:ea typeface="Yu Gothic UI" panose="020B0500000000000000" pitchFamily="50" charset="-128"/>
              </a:rPr>
              <a:t>％）</a:t>
            </a:r>
          </a:p>
        </p:txBody>
      </p:sp>
      <p:sp>
        <p:nvSpPr>
          <p:cNvPr id="46" name="正方形/長方形 45"/>
          <p:cNvSpPr/>
          <p:nvPr/>
        </p:nvSpPr>
        <p:spPr>
          <a:xfrm>
            <a:off x="4046286" y="1784020"/>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7" name="グループ化 46"/>
          <p:cNvGrpSpPr/>
          <p:nvPr/>
        </p:nvGrpSpPr>
        <p:grpSpPr>
          <a:xfrm>
            <a:off x="354827" y="5444050"/>
            <a:ext cx="743157" cy="1088189"/>
            <a:chOff x="354827" y="5444050"/>
            <a:chExt cx="743157" cy="1088189"/>
          </a:xfrm>
        </p:grpSpPr>
        <p:sp>
          <p:nvSpPr>
            <p:cNvPr id="48" name="ホームベース 47"/>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a:solidFill>
                    <a:schemeClr val="tx1"/>
                  </a:solidFill>
                </a:rPr>
                <a:t>これからの取組テーマ</a:t>
              </a:r>
            </a:p>
          </p:txBody>
        </p:sp>
        <p:sp>
          <p:nvSpPr>
            <p:cNvPr id="49" name="正方形/長方形 48"/>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これまでの取組</a:t>
              </a:r>
            </a:p>
          </p:txBody>
        </p:sp>
        <p:sp>
          <p:nvSpPr>
            <p:cNvPr id="50" name="テキスト ボックス 49"/>
            <p:cNvSpPr txBox="1"/>
            <p:nvPr/>
          </p:nvSpPr>
          <p:spPr>
            <a:xfrm>
              <a:off x="540397" y="5444050"/>
              <a:ext cx="478782" cy="184666"/>
            </a:xfrm>
            <a:prstGeom prst="rect">
              <a:avLst/>
            </a:prstGeom>
            <a:noFill/>
          </p:spPr>
          <p:txBody>
            <a:bodyPr wrap="square" rtlCol="0">
              <a:spAutoFit/>
            </a:bodyPr>
            <a:lstStyle/>
            <a:p>
              <a:r>
                <a:rPr kumimoji="1" lang="ja-JP" altLang="en-US" sz="600"/>
                <a:t>凡例</a:t>
              </a:r>
            </a:p>
          </p:txBody>
        </p:sp>
        <p:sp>
          <p:nvSpPr>
            <p:cNvPr id="51" name="正方形/長方形 50"/>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STRATEGY</a:t>
              </a:r>
              <a:endParaRPr kumimoji="1" lang="ja-JP" altLang="en-US" sz="600" spc="-40">
                <a:solidFill>
                  <a:schemeClr val="tx1"/>
                </a:solidFill>
              </a:endParaRPr>
            </a:p>
          </p:txBody>
        </p:sp>
        <p:sp>
          <p:nvSpPr>
            <p:cNvPr id="54" name="正方形/長方形 53"/>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VALUE</a:t>
              </a:r>
              <a:endParaRPr kumimoji="1" lang="ja-JP" altLang="en-US" sz="600" spc="-40">
                <a:solidFill>
                  <a:schemeClr val="tx1"/>
                </a:solidFill>
              </a:endParaRPr>
            </a:p>
          </p:txBody>
        </p:sp>
        <p:sp>
          <p:nvSpPr>
            <p:cNvPr id="56" name="角丸四角形 55"/>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国等の取組</a:t>
              </a:r>
            </a:p>
          </p:txBody>
        </p:sp>
      </p:grpSp>
      <p:sp>
        <p:nvSpPr>
          <p:cNvPr id="4" name="正方形/長方形 3">
            <a:extLst>
              <a:ext uri="{FF2B5EF4-FFF2-40B4-BE49-F238E27FC236}">
                <a16:creationId xmlns:a16="http://schemas.microsoft.com/office/drawing/2014/main" id="{DBAC87C2-51EB-922E-54D0-759853DD8E73}"/>
              </a:ext>
            </a:extLst>
          </p:cNvPr>
          <p:cNvSpPr/>
          <p:nvPr/>
        </p:nvSpPr>
        <p:spPr>
          <a:xfrm>
            <a:off x="6971642" y="6464957"/>
            <a:ext cx="1100012" cy="23135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a:solidFill>
                  <a:schemeClr val="tx1"/>
                </a:solidFill>
                <a:latin typeface="Yu Gothic UI" panose="020B0500000000000000" pitchFamily="50" charset="-128"/>
                <a:ea typeface="Yu Gothic UI" panose="020B0500000000000000" pitchFamily="50" charset="-128"/>
              </a:rPr>
              <a:t>2023</a:t>
            </a:r>
            <a:r>
              <a:rPr kumimoji="1" lang="ja-JP" altLang="en-US" sz="1000">
                <a:solidFill>
                  <a:schemeClr val="tx1"/>
                </a:solidFill>
                <a:latin typeface="Yu Gothic UI" panose="020B0500000000000000" pitchFamily="50" charset="-128"/>
                <a:ea typeface="Yu Gothic UI" panose="020B0500000000000000" pitchFamily="50" charset="-128"/>
              </a:rPr>
              <a:t>年</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月作成</a:t>
            </a:r>
            <a:endParaRPr kumimoji="1" lang="en-US" altLang="ja-JP" sz="100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69295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844588" y="199963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3825978" y="2149780"/>
            <a:ext cx="0" cy="245397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2160714"/>
            <a:ext cx="0" cy="244303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2160714"/>
            <a:ext cx="0" cy="244303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7</a:t>
            </a:fld>
            <a:endParaRPr kumimoji="1" lang="en-GB"/>
          </a:p>
        </p:txBody>
      </p:sp>
      <p:sp>
        <p:nvSpPr>
          <p:cNvPr id="11" name="テキスト ボックス 10">
            <a:extLst>
              <a:ext uri="{FF2B5EF4-FFF2-40B4-BE49-F238E27FC236}">
                <a16:creationId xmlns:a16="http://schemas.microsoft.com/office/drawing/2014/main" id="{B5977502-E10D-469D-A3E9-D2E68404E73B}"/>
              </a:ext>
            </a:extLst>
          </p:cNvPr>
          <p:cNvSpPr txBox="1"/>
          <p:nvPr/>
        </p:nvSpPr>
        <p:spPr>
          <a:xfrm>
            <a:off x="2195885" y="435344"/>
            <a:ext cx="4282553" cy="400110"/>
          </a:xfrm>
          <a:prstGeom prst="rect">
            <a:avLst/>
          </a:prstGeom>
          <a:noFill/>
        </p:spPr>
        <p:txBody>
          <a:bodyPr wrap="square" rtlCol="0">
            <a:spAutoFit/>
          </a:bodyPr>
          <a:lstStyle/>
          <a:p>
            <a:pPr algn="r"/>
            <a:r>
              <a:rPr kumimoji="1" lang="ja-JP" altLang="en-US" sz="1400" spc="0">
                <a:ln w="9525">
                  <a:solidFill>
                    <a:srgbClr val="AF1932"/>
                  </a:solidFill>
                </a:ln>
                <a:solidFill>
                  <a:srgbClr val="AF1932"/>
                </a:solidFill>
                <a:latin typeface="+mn-ea"/>
                <a:ea typeface="+mn-ea"/>
              </a:rPr>
              <a:t>の</a:t>
            </a:r>
            <a:r>
              <a:rPr kumimoji="1" lang="ja-JP" altLang="en-US" sz="2000" spc="0">
                <a:ln w="9525">
                  <a:solidFill>
                    <a:srgbClr val="AF1932"/>
                  </a:solidFill>
                </a:ln>
                <a:solidFill>
                  <a:srgbClr val="AF1932"/>
                </a:solidFill>
                <a:latin typeface="+mn-ea"/>
              </a:rPr>
              <a:t> </a:t>
            </a:r>
            <a:r>
              <a:rPr kumimoji="1" lang="en-GB" altLang="ja-JP" sz="2000" spc="0">
                <a:ln w="9525">
                  <a:solidFill>
                    <a:srgbClr val="AF1932"/>
                  </a:solidFill>
                </a:ln>
                <a:solidFill>
                  <a:srgbClr val="AF1932"/>
                </a:solidFill>
                <a:latin typeface="Avenir Next LT Pro" panose="020B0504020202020204" pitchFamily="34" charset="0"/>
              </a:rPr>
              <a:t>Re-Design</a:t>
            </a:r>
            <a:r>
              <a:rPr kumimoji="1" lang="ja-JP" altLang="en-US" sz="2000" spc="0">
                <a:ln w="9525">
                  <a:solidFill>
                    <a:srgbClr val="AF1932"/>
                  </a:solidFill>
                </a:ln>
                <a:solidFill>
                  <a:srgbClr val="AF1932"/>
                </a:solidFill>
                <a:latin typeface="Avenir Next LT Pro" panose="020B0504020202020204" pitchFamily="34" charset="0"/>
              </a:rPr>
              <a:t>の実現に向けたロードマップ</a:t>
            </a:r>
            <a:endParaRPr kumimoji="1" lang="en-GB" sz="2000">
              <a:ln w="9525">
                <a:solidFill>
                  <a:srgbClr val="AF1932"/>
                </a:solidFill>
              </a:ln>
              <a:solidFill>
                <a:srgbClr val="AF1932"/>
              </a:solidFill>
            </a:endParaRPr>
          </a:p>
        </p:txBody>
      </p:sp>
      <p:sp>
        <p:nvSpPr>
          <p:cNvPr id="33" name="正方形/長方形 32"/>
          <p:cNvSpPr/>
          <p:nvPr/>
        </p:nvSpPr>
        <p:spPr>
          <a:xfrm>
            <a:off x="1819802" y="216071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95918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88093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2025</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88136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2030</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683508"/>
            <a:ext cx="1284921" cy="101854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産学民連携</a:t>
            </a:r>
          </a:p>
        </p:txBody>
      </p:sp>
      <p:sp>
        <p:nvSpPr>
          <p:cNvPr id="64" name="正方形/長方形 63"/>
          <p:cNvSpPr/>
          <p:nvPr/>
        </p:nvSpPr>
        <p:spPr>
          <a:xfrm>
            <a:off x="6169171" y="217427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a:solidFill>
                  <a:schemeClr val="bg1"/>
                </a:solidFill>
                <a:latin typeface="Yu Gothic UI" panose="020B0500000000000000" pitchFamily="50" charset="-128"/>
                <a:ea typeface="Yu Gothic UI" panose="020B0500000000000000" pitchFamily="50" charset="-128"/>
              </a:rPr>
              <a:t>VALUE</a:t>
            </a:r>
            <a:r>
              <a:rPr kumimoji="1" lang="ja-JP" altLang="en-US" sz="900" b="1">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a:solidFill>
                <a:schemeClr val="bg1"/>
              </a:solidFill>
              <a:latin typeface="Yu Gothic UI" panose="020B0500000000000000" pitchFamily="50" charset="-128"/>
              <a:ea typeface="Yu Gothic UI" panose="020B0500000000000000" pitchFamily="50" charset="-128"/>
            </a:endParaRPr>
          </a:p>
          <a:p>
            <a:pPr algn="ctr"/>
            <a:r>
              <a:rPr kumimoji="1" lang="ja-JP" altLang="en-US" sz="900" b="1">
                <a:solidFill>
                  <a:schemeClr val="bg1"/>
                </a:solidFill>
                <a:latin typeface="Yu Gothic UI" panose="020B0500000000000000" pitchFamily="50" charset="-128"/>
                <a:ea typeface="Yu Gothic UI" panose="020B0500000000000000" pitchFamily="50" charset="-128"/>
              </a:rPr>
              <a:t>取組の方針</a:t>
            </a:r>
          </a:p>
        </p:txBody>
      </p:sp>
      <p:sp>
        <p:nvSpPr>
          <p:cNvPr id="37"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8" y="1001235"/>
            <a:ext cx="8958262" cy="643209"/>
          </a:xfrm>
          <a:prstGeom prst="rect">
            <a:avLst/>
          </a:prstGeom>
        </p:spPr>
        <p:txBody>
          <a:bodyPr/>
          <a:lstStyle/>
          <a:p>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この間様々な企業と連携協定を締結し、実証実験を実施してきました。今後も多様な産学民のデジタル技術やノウハウ等をつなぎ合わせることで、行政だけでは解決できない課題の解決や事業者、大学・研究機関等との連携・共創を進めます。</a:t>
            </a:r>
            <a:br>
              <a:rPr lang="en-US" altLang="ja-JP" b="1" kern="10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また、地域の活性化に向けて、デジタルのパワーをつなぎ合わせ地域の活力を高めていきます。</a:t>
            </a:r>
          </a:p>
        </p:txBody>
      </p:sp>
      <p:pic>
        <p:nvPicPr>
          <p:cNvPr id="38" name="図 37" descr="屋内, 座る, 探す, 時計 が含まれている画像&#10;&#10;自動的に生成された説明">
            <a:extLst>
              <a:ext uri="{FF2B5EF4-FFF2-40B4-BE49-F238E27FC236}">
                <a16:creationId xmlns:a16="http://schemas.microsoft.com/office/drawing/2014/main" id="{28B73238-FCB0-4427-8A79-4C0E70D54B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438" y="393627"/>
            <a:ext cx="1939303" cy="540000"/>
          </a:xfrm>
          <a:prstGeom prst="rect">
            <a:avLst/>
          </a:prstGeom>
        </p:spPr>
      </p:pic>
      <p:sp>
        <p:nvSpPr>
          <p:cNvPr id="39" name="ホームベース 38"/>
          <p:cNvSpPr/>
          <p:nvPr/>
        </p:nvSpPr>
        <p:spPr>
          <a:xfrm>
            <a:off x="4278189" y="3979118"/>
            <a:ext cx="3524389" cy="553446"/>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地域コミュニティへのデジタル技術の活用検討</a:t>
            </a:r>
          </a:p>
        </p:txBody>
      </p:sp>
      <p:sp>
        <p:nvSpPr>
          <p:cNvPr id="42" name="ホームベース 41"/>
          <p:cNvSpPr/>
          <p:nvPr/>
        </p:nvSpPr>
        <p:spPr>
          <a:xfrm>
            <a:off x="1900238" y="2697921"/>
            <a:ext cx="5873875" cy="265684"/>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企業との連携協定などによる実証実験の推進</a:t>
            </a:r>
          </a:p>
        </p:txBody>
      </p:sp>
      <p:sp>
        <p:nvSpPr>
          <p:cNvPr id="45" name="ホームベース 44"/>
          <p:cNvSpPr/>
          <p:nvPr/>
        </p:nvSpPr>
        <p:spPr>
          <a:xfrm>
            <a:off x="1900238" y="3028492"/>
            <a:ext cx="5883731" cy="261411"/>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大学・研究機関等との連携</a:t>
            </a:r>
          </a:p>
        </p:txBody>
      </p:sp>
      <p:sp>
        <p:nvSpPr>
          <p:cNvPr id="46" name="正方形/長方形 45"/>
          <p:cNvSpPr/>
          <p:nvPr/>
        </p:nvSpPr>
        <p:spPr>
          <a:xfrm>
            <a:off x="7862174" y="2683114"/>
            <a:ext cx="1633711" cy="1018936"/>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産学公民によるデータ駆動型社会の実現</a:t>
            </a:r>
          </a:p>
        </p:txBody>
      </p:sp>
      <p:sp>
        <p:nvSpPr>
          <p:cNvPr id="47" name="正方形/長方形 46"/>
          <p:cNvSpPr/>
          <p:nvPr/>
        </p:nvSpPr>
        <p:spPr>
          <a:xfrm>
            <a:off x="7862174" y="3991493"/>
            <a:ext cx="1633711" cy="541071"/>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さらなる地域コミュニティの</a:t>
            </a:r>
            <a:br>
              <a:rPr lang="en-US" altLang="ja-JP" sz="1000">
                <a:solidFill>
                  <a:schemeClr val="dk1"/>
                </a:solidFill>
                <a:latin typeface="Yu Gothic UI" panose="020B0500000000000000" pitchFamily="50" charset="-128"/>
                <a:ea typeface="Yu Gothic UI" panose="020B0500000000000000" pitchFamily="50" charset="-128"/>
              </a:rPr>
            </a:br>
            <a:r>
              <a:rPr lang="ja-JP" altLang="en-US" sz="1000">
                <a:solidFill>
                  <a:schemeClr val="dk1"/>
                </a:solidFill>
                <a:latin typeface="Yu Gothic UI" panose="020B0500000000000000" pitchFamily="50" charset="-128"/>
                <a:ea typeface="Yu Gothic UI" panose="020B0500000000000000" pitchFamily="50" charset="-128"/>
              </a:rPr>
              <a:t>活性化</a:t>
            </a:r>
          </a:p>
        </p:txBody>
      </p:sp>
      <p:sp>
        <p:nvSpPr>
          <p:cNvPr id="48" name="正方形/長方形 47"/>
          <p:cNvSpPr/>
          <p:nvPr/>
        </p:nvSpPr>
        <p:spPr>
          <a:xfrm>
            <a:off x="527256" y="3979965"/>
            <a:ext cx="1284921" cy="552599"/>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地域コミュニティ</a:t>
            </a:r>
          </a:p>
        </p:txBody>
      </p:sp>
      <p:pic>
        <p:nvPicPr>
          <p:cNvPr id="49" name="Picture 10">
            <a:extLst>
              <a:ext uri="{FF2B5EF4-FFF2-40B4-BE49-F238E27FC236}">
                <a16:creationId xmlns:a16="http://schemas.microsoft.com/office/drawing/2014/main" id="{57F9A336-F115-4226-9EE2-5AE058F3068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41583" y="4797000"/>
            <a:ext cx="2234270" cy="1451680"/>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761516" y="2213782"/>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a:t>取組分野</a:t>
            </a:r>
          </a:p>
        </p:txBody>
      </p:sp>
      <p:sp>
        <p:nvSpPr>
          <p:cNvPr id="73" name="正方形/長方形 72"/>
          <p:cNvSpPr/>
          <p:nvPr/>
        </p:nvSpPr>
        <p:spPr>
          <a:xfrm>
            <a:off x="3467968" y="1875956"/>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2023</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35" name="正方形/長方形 34"/>
          <p:cNvSpPr/>
          <p:nvPr/>
        </p:nvSpPr>
        <p:spPr>
          <a:xfrm>
            <a:off x="7851934" y="2149780"/>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2040</a:t>
            </a:r>
            <a:r>
              <a:rPr kumimoji="1" lang="ja-JP" altLang="en-US" sz="1100" b="1">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a:solidFill>
                <a:srgbClr val="AF1932"/>
              </a:solidFill>
              <a:latin typeface="Yu Gothic UI" panose="020B0500000000000000" pitchFamily="50" charset="-128"/>
              <a:ea typeface="Yu Gothic UI" panose="020B0500000000000000" pitchFamily="50" charset="-128"/>
            </a:endParaRPr>
          </a:p>
          <a:p>
            <a:pPr algn="ctr"/>
            <a:r>
              <a:rPr kumimoji="1" lang="ja-JP" altLang="en-US" sz="1100" b="1">
                <a:solidFill>
                  <a:srgbClr val="AF1932"/>
                </a:solidFill>
                <a:latin typeface="Yu Gothic UI" panose="020B0500000000000000" pitchFamily="50" charset="-128"/>
                <a:ea typeface="Yu Gothic UI" panose="020B0500000000000000" pitchFamily="50" charset="-128"/>
              </a:rPr>
              <a:t>「未来の大阪市」</a:t>
            </a:r>
          </a:p>
        </p:txBody>
      </p:sp>
      <p:sp>
        <p:nvSpPr>
          <p:cNvPr id="67" name="角丸四角形 66"/>
          <p:cNvSpPr/>
          <p:nvPr/>
        </p:nvSpPr>
        <p:spPr>
          <a:xfrm>
            <a:off x="1875650" y="3473450"/>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大阪スマートシティパートナーズフォーラムへの参画（大阪府）</a:t>
            </a:r>
          </a:p>
        </p:txBody>
      </p:sp>
      <p:sp>
        <p:nvSpPr>
          <p:cNvPr id="40" name="正方形/長方形 39"/>
          <p:cNvSpPr/>
          <p:nvPr/>
        </p:nvSpPr>
        <p:spPr>
          <a:xfrm>
            <a:off x="4046286" y="2158089"/>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36" name="グループ化 35"/>
          <p:cNvGrpSpPr/>
          <p:nvPr/>
        </p:nvGrpSpPr>
        <p:grpSpPr>
          <a:xfrm>
            <a:off x="354827" y="5444050"/>
            <a:ext cx="743157" cy="1088189"/>
            <a:chOff x="354827" y="5444050"/>
            <a:chExt cx="743157" cy="1088189"/>
          </a:xfrm>
        </p:grpSpPr>
        <p:sp>
          <p:nvSpPr>
            <p:cNvPr id="41" name="ホームベース 40"/>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a:solidFill>
                    <a:schemeClr val="tx1"/>
                  </a:solidFill>
                </a:rPr>
                <a:t>これからの取組テーマ</a:t>
              </a:r>
            </a:p>
          </p:txBody>
        </p:sp>
        <p:sp>
          <p:nvSpPr>
            <p:cNvPr id="43" name="正方形/長方形 42"/>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これまでの取組</a:t>
              </a:r>
            </a:p>
          </p:txBody>
        </p:sp>
        <p:sp>
          <p:nvSpPr>
            <p:cNvPr id="44" name="テキスト ボックス 43"/>
            <p:cNvSpPr txBox="1"/>
            <p:nvPr/>
          </p:nvSpPr>
          <p:spPr>
            <a:xfrm>
              <a:off x="540397" y="5444050"/>
              <a:ext cx="478782" cy="184666"/>
            </a:xfrm>
            <a:prstGeom prst="rect">
              <a:avLst/>
            </a:prstGeom>
            <a:noFill/>
          </p:spPr>
          <p:txBody>
            <a:bodyPr wrap="square" rtlCol="0">
              <a:spAutoFit/>
            </a:bodyPr>
            <a:lstStyle/>
            <a:p>
              <a:r>
                <a:rPr kumimoji="1" lang="ja-JP" altLang="en-US" sz="600"/>
                <a:t>凡例</a:t>
              </a:r>
            </a:p>
          </p:txBody>
        </p:sp>
        <p:sp>
          <p:nvSpPr>
            <p:cNvPr id="54" name="正方形/長方形 53"/>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STRATEGY</a:t>
              </a:r>
              <a:endParaRPr kumimoji="1" lang="ja-JP" altLang="en-US" sz="600" spc="-40">
                <a:solidFill>
                  <a:schemeClr val="tx1"/>
                </a:solidFill>
              </a:endParaRPr>
            </a:p>
          </p:txBody>
        </p:sp>
        <p:sp>
          <p:nvSpPr>
            <p:cNvPr id="56" name="正方形/長方形 55"/>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VALUE</a:t>
              </a:r>
              <a:endParaRPr kumimoji="1" lang="ja-JP" altLang="en-US" sz="600" spc="-40">
                <a:solidFill>
                  <a:schemeClr val="tx1"/>
                </a:solidFill>
              </a:endParaRPr>
            </a:p>
          </p:txBody>
        </p:sp>
        <p:sp>
          <p:nvSpPr>
            <p:cNvPr id="63" name="角丸四角形 62"/>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国等の取組</a:t>
              </a:r>
            </a:p>
          </p:txBody>
        </p:sp>
      </p:grpSp>
      <p:sp>
        <p:nvSpPr>
          <p:cNvPr id="4" name="正方形/長方形 3">
            <a:extLst>
              <a:ext uri="{FF2B5EF4-FFF2-40B4-BE49-F238E27FC236}">
                <a16:creationId xmlns:a16="http://schemas.microsoft.com/office/drawing/2014/main" id="{D03E5DCC-3618-8DD2-FE0D-4EBA084243AE}"/>
              </a:ext>
            </a:extLst>
          </p:cNvPr>
          <p:cNvSpPr/>
          <p:nvPr/>
        </p:nvSpPr>
        <p:spPr>
          <a:xfrm>
            <a:off x="6971642" y="6464957"/>
            <a:ext cx="1100012" cy="23135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a:solidFill>
                  <a:schemeClr val="tx1"/>
                </a:solidFill>
                <a:latin typeface="Yu Gothic UI" panose="020B0500000000000000" pitchFamily="50" charset="-128"/>
                <a:ea typeface="Yu Gothic UI" panose="020B0500000000000000" pitchFamily="50" charset="-128"/>
              </a:rPr>
              <a:t>2023</a:t>
            </a:r>
            <a:r>
              <a:rPr kumimoji="1" lang="ja-JP" altLang="en-US" sz="1000">
                <a:solidFill>
                  <a:schemeClr val="tx1"/>
                </a:solidFill>
                <a:latin typeface="Yu Gothic UI" panose="020B0500000000000000" pitchFamily="50" charset="-128"/>
                <a:ea typeface="Yu Gothic UI" panose="020B0500000000000000" pitchFamily="50" charset="-128"/>
              </a:rPr>
              <a:t>年</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月作成</a:t>
            </a:r>
            <a:endParaRPr kumimoji="1" lang="en-US" altLang="ja-JP" sz="100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421454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矢印 1"/>
          <p:cNvSpPr/>
          <p:nvPr/>
        </p:nvSpPr>
        <p:spPr>
          <a:xfrm>
            <a:off x="3844588" y="179389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3825978" y="1944040"/>
            <a:ext cx="0" cy="322994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954974"/>
            <a:ext cx="0" cy="327234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954974"/>
            <a:ext cx="0" cy="321900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8</a:t>
            </a:fld>
            <a:endParaRPr kumimoji="1" lang="en-GB"/>
          </a:p>
        </p:txBody>
      </p:sp>
      <p:sp>
        <p:nvSpPr>
          <p:cNvPr id="11" name="テキスト ボックス 10">
            <a:extLst>
              <a:ext uri="{FF2B5EF4-FFF2-40B4-BE49-F238E27FC236}">
                <a16:creationId xmlns:a16="http://schemas.microsoft.com/office/drawing/2014/main" id="{B5977502-E10D-469D-A3E9-D2E68404E73B}"/>
              </a:ext>
            </a:extLst>
          </p:cNvPr>
          <p:cNvSpPr txBox="1"/>
          <p:nvPr/>
        </p:nvSpPr>
        <p:spPr>
          <a:xfrm>
            <a:off x="2195885" y="435344"/>
            <a:ext cx="4282553" cy="400110"/>
          </a:xfrm>
          <a:prstGeom prst="rect">
            <a:avLst/>
          </a:prstGeom>
          <a:noFill/>
        </p:spPr>
        <p:txBody>
          <a:bodyPr wrap="square" rtlCol="0">
            <a:spAutoFit/>
          </a:bodyPr>
          <a:lstStyle/>
          <a:p>
            <a:pPr algn="r"/>
            <a:r>
              <a:rPr kumimoji="1" lang="ja-JP" altLang="en-US" sz="1400" spc="0">
                <a:ln w="9525">
                  <a:solidFill>
                    <a:srgbClr val="AF1932"/>
                  </a:solidFill>
                </a:ln>
                <a:solidFill>
                  <a:srgbClr val="AF1932"/>
                </a:solidFill>
                <a:latin typeface="+mn-ea"/>
                <a:ea typeface="+mn-ea"/>
              </a:rPr>
              <a:t>の</a:t>
            </a:r>
            <a:r>
              <a:rPr kumimoji="1" lang="ja-JP" altLang="en-US" sz="2000" spc="0">
                <a:ln w="9525">
                  <a:solidFill>
                    <a:srgbClr val="AF1932"/>
                  </a:solidFill>
                </a:ln>
                <a:solidFill>
                  <a:srgbClr val="AF1932"/>
                </a:solidFill>
                <a:latin typeface="+mn-ea"/>
              </a:rPr>
              <a:t> </a:t>
            </a:r>
            <a:r>
              <a:rPr kumimoji="1" lang="en-GB" altLang="ja-JP" sz="2000" spc="0">
                <a:ln w="9525">
                  <a:solidFill>
                    <a:srgbClr val="AF1932"/>
                  </a:solidFill>
                </a:ln>
                <a:solidFill>
                  <a:srgbClr val="AF1932"/>
                </a:solidFill>
                <a:latin typeface="Avenir Next LT Pro" panose="020B0504020202020204" pitchFamily="34" charset="0"/>
              </a:rPr>
              <a:t>Re-Design</a:t>
            </a:r>
            <a:r>
              <a:rPr kumimoji="1" lang="ja-JP" altLang="en-US" sz="2000" spc="0">
                <a:ln w="9525">
                  <a:solidFill>
                    <a:srgbClr val="AF1932"/>
                  </a:solidFill>
                </a:ln>
                <a:solidFill>
                  <a:srgbClr val="AF1932"/>
                </a:solidFill>
                <a:latin typeface="Avenir Next LT Pro" panose="020B0504020202020204" pitchFamily="34" charset="0"/>
              </a:rPr>
              <a:t>の実現に向けたロードマップ</a:t>
            </a:r>
            <a:endParaRPr kumimoji="1" lang="en-GB" sz="2000">
              <a:ln w="9525">
                <a:solidFill>
                  <a:srgbClr val="AF1932"/>
                </a:solidFill>
              </a:ln>
              <a:solidFill>
                <a:srgbClr val="AF1932"/>
              </a:solidFill>
            </a:endParaRPr>
          </a:p>
        </p:txBody>
      </p:sp>
      <p:sp>
        <p:nvSpPr>
          <p:cNvPr id="33" name="正方形/長方形 32"/>
          <p:cNvSpPr/>
          <p:nvPr/>
        </p:nvSpPr>
        <p:spPr>
          <a:xfrm>
            <a:off x="1819802" y="195497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75344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67519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2025</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67562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2030</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477768"/>
            <a:ext cx="1284921" cy="1722864"/>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事業者サービス</a:t>
            </a:r>
          </a:p>
        </p:txBody>
      </p:sp>
      <p:sp>
        <p:nvSpPr>
          <p:cNvPr id="64" name="正方形/長方形 63"/>
          <p:cNvSpPr/>
          <p:nvPr/>
        </p:nvSpPr>
        <p:spPr>
          <a:xfrm>
            <a:off x="6169171" y="196853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a:solidFill>
                  <a:schemeClr val="bg1"/>
                </a:solidFill>
                <a:latin typeface="Yu Gothic UI" panose="020B0500000000000000" pitchFamily="50" charset="-128"/>
                <a:ea typeface="Yu Gothic UI" panose="020B0500000000000000" pitchFamily="50" charset="-128"/>
              </a:rPr>
              <a:t>VALUE</a:t>
            </a:r>
            <a:r>
              <a:rPr kumimoji="1" lang="ja-JP" altLang="en-US" sz="900" b="1">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a:solidFill>
                <a:schemeClr val="bg1"/>
              </a:solidFill>
              <a:latin typeface="Yu Gothic UI" panose="020B0500000000000000" pitchFamily="50" charset="-128"/>
              <a:ea typeface="Yu Gothic UI" panose="020B0500000000000000" pitchFamily="50" charset="-128"/>
            </a:endParaRPr>
          </a:p>
          <a:p>
            <a:pPr algn="ctr"/>
            <a:r>
              <a:rPr kumimoji="1" lang="ja-JP" altLang="en-US" sz="900" b="1">
                <a:solidFill>
                  <a:schemeClr val="bg1"/>
                </a:solidFill>
                <a:latin typeface="Yu Gothic UI" panose="020B0500000000000000" pitchFamily="50" charset="-128"/>
                <a:ea typeface="Yu Gothic UI" panose="020B0500000000000000" pitchFamily="50" charset="-128"/>
              </a:rPr>
              <a:t>取組の方針</a:t>
            </a:r>
          </a:p>
        </p:txBody>
      </p:sp>
      <p:sp>
        <p:nvSpPr>
          <p:cNvPr id="39" name="テキスト プレースホルダー 3">
            <a:extLst>
              <a:ext uri="{FF2B5EF4-FFF2-40B4-BE49-F238E27FC236}">
                <a16:creationId xmlns:a16="http://schemas.microsoft.com/office/drawing/2014/main" id="{BF7FA137-CC2A-4F34-BFFD-E93D1329850E}"/>
              </a:ext>
            </a:extLst>
          </p:cNvPr>
          <p:cNvSpPr>
            <a:spLocks noGrp="1"/>
          </p:cNvSpPr>
          <p:nvPr>
            <p:ph type="body" sz="quarter" idx="12"/>
          </p:nvPr>
        </p:nvSpPr>
        <p:spPr>
          <a:xfrm>
            <a:off x="452438" y="831954"/>
            <a:ext cx="8958262" cy="643209"/>
          </a:xfrm>
          <a:prstGeom prst="rect">
            <a:avLst/>
          </a:prstGeom>
        </p:spPr>
        <p:txBody>
          <a:bodyPr/>
          <a:lstStyle/>
          <a:p>
            <a:r>
              <a:rPr lang="en-US" altLang="ja-JP" b="1" kern="100">
                <a:latin typeface="游明朝" panose="02020400000000000000" pitchFamily="18" charset="-128"/>
                <a:ea typeface="Yu Gothic UI" panose="020B0500000000000000" pitchFamily="50" charset="-128"/>
                <a:cs typeface="Times New Roman" panose="02020603050405020304" pitchFamily="18" charset="0"/>
              </a:rPr>
              <a:t>2018</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年度に「大阪市オープンデータポータルサイト」をリニューアルし、ニーズの高いデータセットの公開に努めてきました。</a:t>
            </a:r>
            <a:br>
              <a:rPr lang="en-US" altLang="ja-JP" b="1" kern="10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バーチャル体験が「実際に大阪に訪れたい」と思わせ、実際に訪れた観光客には、魅力的な最先端のサービスでおもてなしを</a:t>
            </a:r>
            <a:br>
              <a:rPr lang="en-US" altLang="ja-JP" b="1" kern="100">
                <a:latin typeface="游明朝" panose="02020400000000000000" pitchFamily="18" charset="-128"/>
                <a:ea typeface="Yu Gothic UI" panose="020B0500000000000000" pitchFamily="50" charset="-128"/>
                <a:cs typeface="Times New Roman" panose="02020603050405020304" pitchFamily="18" charset="0"/>
              </a:rPr>
            </a:b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していきます。また、大阪市の経済を活性化させ、様々な事業者が活躍できるようニーズに応じた支援を行っていきます。</a:t>
            </a:r>
          </a:p>
          <a:p>
            <a:endParaRPr lang="ja-JP" altLang="en-US" b="1" kern="100">
              <a:latin typeface="游明朝" panose="02020400000000000000" pitchFamily="18" charset="-128"/>
              <a:ea typeface="Yu Gothic UI" panose="020B0500000000000000" pitchFamily="50" charset="-128"/>
              <a:cs typeface="Times New Roman" panose="02020603050405020304" pitchFamily="18" charset="0"/>
            </a:endParaRPr>
          </a:p>
        </p:txBody>
      </p:sp>
      <p:pic>
        <p:nvPicPr>
          <p:cNvPr id="40" name="Picture 6">
            <a:extLst>
              <a:ext uri="{FF2B5EF4-FFF2-40B4-BE49-F238E27FC236}">
                <a16:creationId xmlns:a16="http://schemas.microsoft.com/office/drawing/2014/main" id="{DE96101B-C878-46C4-ABD5-147E62BF157D}"/>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3703" y="336385"/>
            <a:ext cx="1934606" cy="540000"/>
          </a:xfrm>
          <a:prstGeom prst="rect">
            <a:avLst/>
          </a:prstGeom>
          <a:noFill/>
          <a:extLst>
            <a:ext uri="{909E8E84-426E-40DD-AFC4-6F175D3DCCD1}">
              <a14:hiddenFill xmlns:a14="http://schemas.microsoft.com/office/drawing/2010/main">
                <a:solidFill>
                  <a:srgbClr val="FFFFFF"/>
                </a:solidFill>
              </a14:hiddenFill>
            </a:ext>
          </a:extLst>
        </p:spPr>
      </p:pic>
      <p:sp>
        <p:nvSpPr>
          <p:cNvPr id="41" name="ホームベース 40"/>
          <p:cNvSpPr/>
          <p:nvPr/>
        </p:nvSpPr>
        <p:spPr>
          <a:xfrm>
            <a:off x="3874353" y="4527841"/>
            <a:ext cx="2157946" cy="214947"/>
          </a:xfrm>
          <a:prstGeom prst="homePlate">
            <a:avLst>
              <a:gd name="adj" fmla="val 28180"/>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a:solidFill>
                  <a:schemeClr val="dk1"/>
                </a:solidFill>
                <a:latin typeface="Yu Gothic UI" panose="020B0500000000000000" pitchFamily="50" charset="-128"/>
                <a:ea typeface="Yu Gothic UI" panose="020B0500000000000000" pitchFamily="50" charset="-128"/>
              </a:rPr>
              <a:t>VR/AR</a:t>
            </a:r>
            <a:r>
              <a:rPr lang="ja-JP" altLang="en-US" sz="1000">
                <a:solidFill>
                  <a:schemeClr val="dk1"/>
                </a:solidFill>
                <a:latin typeface="Yu Gothic UI" panose="020B0500000000000000" pitchFamily="50" charset="-128"/>
                <a:ea typeface="Yu Gothic UI" panose="020B0500000000000000" pitchFamily="50" charset="-128"/>
              </a:rPr>
              <a:t>による大阪の魅力発信</a:t>
            </a:r>
          </a:p>
        </p:txBody>
      </p:sp>
      <p:sp>
        <p:nvSpPr>
          <p:cNvPr id="42" name="ホームベース 41"/>
          <p:cNvSpPr/>
          <p:nvPr/>
        </p:nvSpPr>
        <p:spPr>
          <a:xfrm>
            <a:off x="1907858" y="2460903"/>
            <a:ext cx="4172947" cy="257641"/>
          </a:xfrm>
          <a:prstGeom prst="homePlate">
            <a:avLst>
              <a:gd name="adj" fmla="val 3894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中小企業への</a:t>
            </a:r>
            <a:r>
              <a:rPr lang="en-US" altLang="ja-JP" sz="1000">
                <a:solidFill>
                  <a:schemeClr val="dk1"/>
                </a:solidFill>
                <a:latin typeface="Yu Gothic UI" panose="020B0500000000000000" pitchFamily="50" charset="-128"/>
                <a:ea typeface="Yu Gothic UI" panose="020B0500000000000000" pitchFamily="50" charset="-128"/>
              </a:rPr>
              <a:t>DX</a:t>
            </a:r>
            <a:r>
              <a:rPr lang="ja-JP" altLang="en-US" sz="1000">
                <a:solidFill>
                  <a:schemeClr val="dk1"/>
                </a:solidFill>
                <a:latin typeface="Yu Gothic UI" panose="020B0500000000000000" pitchFamily="50" charset="-128"/>
                <a:ea typeface="Yu Gothic UI" panose="020B0500000000000000" pitchFamily="50" charset="-128"/>
              </a:rPr>
              <a:t>支援</a:t>
            </a:r>
            <a:endParaRPr lang="en-US" altLang="ja-JP" sz="1000">
              <a:solidFill>
                <a:schemeClr val="dk1"/>
              </a:solidFill>
              <a:latin typeface="Yu Gothic UI" panose="020B0500000000000000" pitchFamily="50" charset="-128"/>
              <a:ea typeface="Yu Gothic UI" panose="020B0500000000000000" pitchFamily="50" charset="-128"/>
            </a:endParaRPr>
          </a:p>
        </p:txBody>
      </p:sp>
      <p:sp>
        <p:nvSpPr>
          <p:cNvPr id="45" name="正方形/長方形 44"/>
          <p:cNvSpPr/>
          <p:nvPr/>
        </p:nvSpPr>
        <p:spPr>
          <a:xfrm>
            <a:off x="1907858" y="3707888"/>
            <a:ext cx="1868037" cy="49274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行政オンラインシステムへの</a:t>
            </a:r>
            <a:endParaRPr lang="en-US" altLang="ja-JP" sz="1000">
              <a:latin typeface="Yu Gothic UI" panose="020B0500000000000000" pitchFamily="50" charset="-128"/>
              <a:ea typeface="Yu Gothic UI" panose="020B0500000000000000" pitchFamily="50" charset="-128"/>
            </a:endParaRPr>
          </a:p>
          <a:p>
            <a:r>
              <a:rPr lang="en-US" altLang="ja-JP" sz="1000">
                <a:latin typeface="Yu Gothic UI" panose="020B0500000000000000" pitchFamily="50" charset="-128"/>
                <a:ea typeface="Yu Gothic UI" panose="020B0500000000000000" pitchFamily="50" charset="-128"/>
              </a:rPr>
              <a:t>G-Biz</a:t>
            </a:r>
            <a:r>
              <a:rPr lang="ja-JP" altLang="en-US" sz="1000">
                <a:latin typeface="Yu Gothic UI" panose="020B0500000000000000" pitchFamily="50" charset="-128"/>
                <a:ea typeface="Yu Gothic UI" panose="020B0500000000000000" pitchFamily="50" charset="-128"/>
              </a:rPr>
              <a:t> </a:t>
            </a:r>
            <a:r>
              <a:rPr lang="en-US" altLang="ja-JP" sz="1000">
                <a:latin typeface="Yu Gothic UI" panose="020B0500000000000000" pitchFamily="50" charset="-128"/>
                <a:ea typeface="Yu Gothic UI" panose="020B0500000000000000" pitchFamily="50" charset="-128"/>
              </a:rPr>
              <a:t>ID</a:t>
            </a:r>
            <a:r>
              <a:rPr lang="ja-JP" altLang="en-US" sz="1000">
                <a:latin typeface="Yu Gothic UI" panose="020B0500000000000000" pitchFamily="50" charset="-128"/>
                <a:ea typeface="Yu Gothic UI" panose="020B0500000000000000" pitchFamily="50" charset="-128"/>
              </a:rPr>
              <a:t>認証機能の搭載</a:t>
            </a:r>
            <a:endParaRPr lang="en-US" altLang="ja-JP" sz="1000">
              <a:latin typeface="Yu Gothic UI" panose="020B0500000000000000" pitchFamily="50" charset="-128"/>
              <a:ea typeface="Yu Gothic UI" panose="020B0500000000000000" pitchFamily="50" charset="-128"/>
            </a:endParaRPr>
          </a:p>
        </p:txBody>
      </p:sp>
      <p:sp>
        <p:nvSpPr>
          <p:cNvPr id="47" name="ホームベース 46"/>
          <p:cNvSpPr/>
          <p:nvPr/>
        </p:nvSpPr>
        <p:spPr>
          <a:xfrm>
            <a:off x="3874486" y="3707888"/>
            <a:ext cx="3899627" cy="237857"/>
          </a:xfrm>
          <a:prstGeom prst="homePlate">
            <a:avLst>
              <a:gd name="adj" fmla="val 3894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000">
                <a:solidFill>
                  <a:schemeClr val="dk1"/>
                </a:solidFill>
                <a:latin typeface="Yu Gothic UI" panose="020B0500000000000000" pitchFamily="50" charset="-128"/>
                <a:ea typeface="Yu Gothic UI" panose="020B0500000000000000" pitchFamily="50" charset="-128"/>
              </a:rPr>
              <a:t>G-Biz ID</a:t>
            </a:r>
            <a:r>
              <a:rPr lang="ja-JP" altLang="en-US" sz="1000">
                <a:solidFill>
                  <a:schemeClr val="dk1"/>
                </a:solidFill>
                <a:latin typeface="Yu Gothic UI" panose="020B0500000000000000" pitchFamily="50" charset="-128"/>
                <a:ea typeface="Yu Gothic UI" panose="020B0500000000000000" pitchFamily="50" charset="-128"/>
              </a:rPr>
              <a:t>を活用した電子申請手続きの拡大</a:t>
            </a:r>
            <a:endParaRPr lang="en-US" altLang="ja-JP" sz="1000">
              <a:solidFill>
                <a:schemeClr val="dk1"/>
              </a:solidFill>
              <a:latin typeface="Yu Gothic UI" panose="020B0500000000000000" pitchFamily="50" charset="-128"/>
              <a:ea typeface="Yu Gothic UI" panose="020B0500000000000000" pitchFamily="50" charset="-128"/>
            </a:endParaRPr>
          </a:p>
        </p:txBody>
      </p:sp>
      <p:sp>
        <p:nvSpPr>
          <p:cNvPr id="48" name="ホームベース 47"/>
          <p:cNvSpPr/>
          <p:nvPr/>
        </p:nvSpPr>
        <p:spPr>
          <a:xfrm>
            <a:off x="3864260" y="3986633"/>
            <a:ext cx="2137035" cy="213998"/>
          </a:xfrm>
          <a:prstGeom prst="homePlate">
            <a:avLst>
              <a:gd name="adj" fmla="val 3894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事業者手続きのオンライン化の拡大</a:t>
            </a:r>
            <a:endParaRPr lang="en-US" altLang="ja-JP" sz="1000">
              <a:solidFill>
                <a:schemeClr val="dk1"/>
              </a:solidFill>
              <a:latin typeface="Yu Gothic UI" panose="020B0500000000000000" pitchFamily="50" charset="-128"/>
              <a:ea typeface="Yu Gothic UI" panose="020B0500000000000000" pitchFamily="50" charset="-128"/>
            </a:endParaRPr>
          </a:p>
        </p:txBody>
      </p:sp>
      <p:sp>
        <p:nvSpPr>
          <p:cNvPr id="49" name="ホームベース 48"/>
          <p:cNvSpPr/>
          <p:nvPr/>
        </p:nvSpPr>
        <p:spPr>
          <a:xfrm>
            <a:off x="3871255" y="4806476"/>
            <a:ext cx="3931324" cy="240556"/>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人流データ等の分析によるまちの回遊性向上</a:t>
            </a:r>
          </a:p>
        </p:txBody>
      </p:sp>
      <p:sp>
        <p:nvSpPr>
          <p:cNvPr id="53" name="ホームベース 52"/>
          <p:cNvSpPr/>
          <p:nvPr/>
        </p:nvSpPr>
        <p:spPr>
          <a:xfrm>
            <a:off x="1907862" y="3071212"/>
            <a:ext cx="5866251" cy="240584"/>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事業者との連携協定などによる実証実験の推進</a:t>
            </a:r>
          </a:p>
        </p:txBody>
      </p:sp>
      <p:sp>
        <p:nvSpPr>
          <p:cNvPr id="55" name="ホームベース 54"/>
          <p:cNvSpPr/>
          <p:nvPr/>
        </p:nvSpPr>
        <p:spPr>
          <a:xfrm>
            <a:off x="1907858" y="2774911"/>
            <a:ext cx="5866255" cy="259990"/>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官民データ連携の推進</a:t>
            </a:r>
          </a:p>
        </p:txBody>
      </p:sp>
      <p:sp>
        <p:nvSpPr>
          <p:cNvPr id="59" name="ホームベース 58"/>
          <p:cNvSpPr/>
          <p:nvPr/>
        </p:nvSpPr>
        <p:spPr>
          <a:xfrm>
            <a:off x="1907862" y="3388922"/>
            <a:ext cx="5866251" cy="240584"/>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solidFill>
                  <a:schemeClr val="dk1"/>
                </a:solidFill>
                <a:latin typeface="Yu Gothic UI" panose="020B0500000000000000" pitchFamily="50" charset="-128"/>
                <a:ea typeface="Yu Gothic UI" panose="020B0500000000000000" pitchFamily="50" charset="-128"/>
              </a:rPr>
              <a:t>オープンデータの充実</a:t>
            </a:r>
          </a:p>
        </p:txBody>
      </p:sp>
      <p:sp>
        <p:nvSpPr>
          <p:cNvPr id="60" name="正方形/長方形 59"/>
          <p:cNvSpPr/>
          <p:nvPr/>
        </p:nvSpPr>
        <p:spPr>
          <a:xfrm>
            <a:off x="7877414" y="2477766"/>
            <a:ext cx="1533286" cy="1722865"/>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多様な事業者による</a:t>
            </a:r>
            <a:endParaRPr lang="en-US" altLang="ja-JP" sz="1000">
              <a:solidFill>
                <a:schemeClr val="dk1"/>
              </a:solidFill>
              <a:latin typeface="Yu Gothic UI" panose="020B0500000000000000" pitchFamily="50" charset="-128"/>
              <a:ea typeface="Yu Gothic UI" panose="020B0500000000000000" pitchFamily="50" charset="-128"/>
            </a:endParaRPr>
          </a:p>
          <a:p>
            <a:pPr algn="ctr"/>
            <a:r>
              <a:rPr lang="ja-JP" altLang="en-US" sz="1000">
                <a:solidFill>
                  <a:schemeClr val="dk1"/>
                </a:solidFill>
                <a:latin typeface="Yu Gothic UI" panose="020B0500000000000000" pitchFamily="50" charset="-128"/>
                <a:ea typeface="Yu Gothic UI" panose="020B0500000000000000" pitchFamily="50" charset="-128"/>
              </a:rPr>
              <a:t>「大阪発」のビジネス展開</a:t>
            </a:r>
          </a:p>
        </p:txBody>
      </p:sp>
      <p:sp>
        <p:nvSpPr>
          <p:cNvPr id="73" name="正方形/長方形 72"/>
          <p:cNvSpPr/>
          <p:nvPr/>
        </p:nvSpPr>
        <p:spPr>
          <a:xfrm>
            <a:off x="7869794" y="4527841"/>
            <a:ext cx="1540906" cy="519191"/>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世界中で</a:t>
            </a:r>
            <a:endParaRPr lang="en-US" altLang="ja-JP" sz="1000">
              <a:solidFill>
                <a:schemeClr val="dk1"/>
              </a:solidFill>
              <a:latin typeface="Yu Gothic UI" panose="020B0500000000000000" pitchFamily="50" charset="-128"/>
              <a:ea typeface="Yu Gothic UI" panose="020B0500000000000000" pitchFamily="50" charset="-128"/>
            </a:endParaRPr>
          </a:p>
          <a:p>
            <a:pPr algn="ctr"/>
            <a:r>
              <a:rPr lang="ja-JP" altLang="en-US" sz="1000">
                <a:solidFill>
                  <a:schemeClr val="dk1"/>
                </a:solidFill>
                <a:latin typeface="Yu Gothic UI" panose="020B0500000000000000" pitchFamily="50" charset="-128"/>
                <a:ea typeface="Yu Gothic UI" panose="020B0500000000000000" pitchFamily="50" charset="-128"/>
              </a:rPr>
              <a:t>大阪の魅力が認知</a:t>
            </a:r>
          </a:p>
        </p:txBody>
      </p:sp>
      <p:sp>
        <p:nvSpPr>
          <p:cNvPr id="81" name="正方形/長方形 80"/>
          <p:cNvSpPr/>
          <p:nvPr/>
        </p:nvSpPr>
        <p:spPr>
          <a:xfrm>
            <a:off x="6095469" y="4488766"/>
            <a:ext cx="1654556" cy="285866"/>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a:solidFill>
                  <a:schemeClr val="dk1"/>
                </a:solidFill>
                <a:latin typeface="Yu Gothic UI" panose="020B0500000000000000" pitchFamily="50" charset="-128"/>
                <a:ea typeface="Yu Gothic UI" panose="020B0500000000000000" pitchFamily="50" charset="-128"/>
              </a:rPr>
              <a:t>VR/AR</a:t>
            </a:r>
            <a:r>
              <a:rPr lang="ja-JP" altLang="en-US" sz="1000">
                <a:solidFill>
                  <a:schemeClr val="dk1"/>
                </a:solidFill>
                <a:latin typeface="Yu Gothic UI" panose="020B0500000000000000" pitchFamily="50" charset="-128"/>
                <a:ea typeface="Yu Gothic UI" panose="020B0500000000000000" pitchFamily="50" charset="-128"/>
              </a:rPr>
              <a:t>の活用拡大</a:t>
            </a:r>
          </a:p>
        </p:txBody>
      </p:sp>
      <p:sp>
        <p:nvSpPr>
          <p:cNvPr id="82" name="正方形/長方形 81"/>
          <p:cNvSpPr/>
          <p:nvPr/>
        </p:nvSpPr>
        <p:spPr>
          <a:xfrm>
            <a:off x="527256" y="4527841"/>
            <a:ext cx="1284921" cy="515376"/>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にぎわい創出</a:t>
            </a:r>
          </a:p>
        </p:txBody>
      </p:sp>
      <p:pic>
        <p:nvPicPr>
          <p:cNvPr id="83" name="Picture 8">
            <a:extLst>
              <a:ext uri="{FF2B5EF4-FFF2-40B4-BE49-F238E27FC236}">
                <a16:creationId xmlns:a16="http://schemas.microsoft.com/office/drawing/2014/main" id="{6C03F507-D092-4FB8-A799-52BE3AB465D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63869" y="5117553"/>
            <a:ext cx="2106307" cy="1317173"/>
          </a:xfrm>
          <a:prstGeom prst="rect">
            <a:avLst/>
          </a:prstGeom>
          <a:noFill/>
          <a:extLst>
            <a:ext uri="{909E8E84-426E-40DD-AFC4-6F175D3DCCD1}">
              <a14:hiddenFill xmlns:a14="http://schemas.microsoft.com/office/drawing/2010/main">
                <a:solidFill>
                  <a:srgbClr val="FFFFFF"/>
                </a:solidFill>
              </a14:hiddenFill>
            </a:ext>
          </a:extLst>
        </p:spPr>
      </p:pic>
      <p:sp>
        <p:nvSpPr>
          <p:cNvPr id="90" name="テキスト ボックス 89"/>
          <p:cNvSpPr txBox="1"/>
          <p:nvPr/>
        </p:nvSpPr>
        <p:spPr>
          <a:xfrm>
            <a:off x="751861" y="2006724"/>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a:t>取組分野</a:t>
            </a:r>
          </a:p>
        </p:txBody>
      </p:sp>
      <p:sp>
        <p:nvSpPr>
          <p:cNvPr id="91" name="正方形/長方形 90"/>
          <p:cNvSpPr/>
          <p:nvPr/>
        </p:nvSpPr>
        <p:spPr>
          <a:xfrm>
            <a:off x="3476155" y="167562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2023</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43" name="正方形/長方形 42"/>
          <p:cNvSpPr/>
          <p:nvPr/>
        </p:nvSpPr>
        <p:spPr>
          <a:xfrm>
            <a:off x="7826666" y="1940951"/>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2040</a:t>
            </a:r>
            <a:r>
              <a:rPr kumimoji="1" lang="ja-JP" altLang="en-US" sz="1100" b="1">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a:solidFill>
                <a:srgbClr val="AF1932"/>
              </a:solidFill>
              <a:latin typeface="Yu Gothic UI" panose="020B0500000000000000" pitchFamily="50" charset="-128"/>
              <a:ea typeface="Yu Gothic UI" panose="020B0500000000000000" pitchFamily="50" charset="-128"/>
            </a:endParaRPr>
          </a:p>
          <a:p>
            <a:pPr algn="ctr"/>
            <a:r>
              <a:rPr kumimoji="1" lang="ja-JP" altLang="en-US" sz="1100" b="1">
                <a:solidFill>
                  <a:srgbClr val="AF1932"/>
                </a:solidFill>
                <a:latin typeface="Yu Gothic UI" panose="020B0500000000000000" pitchFamily="50" charset="-128"/>
                <a:ea typeface="Yu Gothic UI" panose="020B0500000000000000" pitchFamily="50" charset="-128"/>
              </a:rPr>
              <a:t>「未来の大阪市」</a:t>
            </a:r>
          </a:p>
        </p:txBody>
      </p:sp>
      <p:sp>
        <p:nvSpPr>
          <p:cNvPr id="44" name="正方形/長方形 43"/>
          <p:cNvSpPr/>
          <p:nvPr/>
        </p:nvSpPr>
        <p:spPr>
          <a:xfrm>
            <a:off x="4046286" y="1966900"/>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6" name="グループ化 45"/>
          <p:cNvGrpSpPr/>
          <p:nvPr/>
        </p:nvGrpSpPr>
        <p:grpSpPr>
          <a:xfrm>
            <a:off x="354827" y="5444050"/>
            <a:ext cx="743157" cy="1088189"/>
            <a:chOff x="354827" y="5444050"/>
            <a:chExt cx="743157" cy="1088189"/>
          </a:xfrm>
        </p:grpSpPr>
        <p:sp>
          <p:nvSpPr>
            <p:cNvPr id="50" name="ホームベース 49"/>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a:solidFill>
                    <a:schemeClr val="tx1"/>
                  </a:solidFill>
                </a:rPr>
                <a:t>これからの取組テーマ</a:t>
              </a:r>
            </a:p>
          </p:txBody>
        </p:sp>
        <p:sp>
          <p:nvSpPr>
            <p:cNvPr id="51" name="正方形/長方形 50"/>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これまでの取組</a:t>
              </a:r>
            </a:p>
          </p:txBody>
        </p:sp>
        <p:sp>
          <p:nvSpPr>
            <p:cNvPr id="54" name="テキスト ボックス 53"/>
            <p:cNvSpPr txBox="1"/>
            <p:nvPr/>
          </p:nvSpPr>
          <p:spPr>
            <a:xfrm>
              <a:off x="540397" y="5444050"/>
              <a:ext cx="478782" cy="184666"/>
            </a:xfrm>
            <a:prstGeom prst="rect">
              <a:avLst/>
            </a:prstGeom>
            <a:noFill/>
          </p:spPr>
          <p:txBody>
            <a:bodyPr wrap="square" rtlCol="0">
              <a:spAutoFit/>
            </a:bodyPr>
            <a:lstStyle/>
            <a:p>
              <a:r>
                <a:rPr kumimoji="1" lang="ja-JP" altLang="en-US" sz="600"/>
                <a:t>凡例</a:t>
              </a:r>
            </a:p>
          </p:txBody>
        </p:sp>
        <p:sp>
          <p:nvSpPr>
            <p:cNvPr id="56" name="正方形/長方形 55"/>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STRATEGY</a:t>
              </a:r>
              <a:endParaRPr kumimoji="1" lang="ja-JP" altLang="en-US" sz="600" spc="-40">
                <a:solidFill>
                  <a:schemeClr val="tx1"/>
                </a:solidFill>
              </a:endParaRPr>
            </a:p>
          </p:txBody>
        </p:sp>
        <p:sp>
          <p:nvSpPr>
            <p:cNvPr id="63" name="正方形/長方形 62"/>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VALUE</a:t>
              </a:r>
              <a:endParaRPr kumimoji="1" lang="ja-JP" altLang="en-US" sz="600" spc="-40">
                <a:solidFill>
                  <a:schemeClr val="tx1"/>
                </a:solidFill>
              </a:endParaRPr>
            </a:p>
          </p:txBody>
        </p:sp>
        <p:sp>
          <p:nvSpPr>
            <p:cNvPr id="65" name="角丸四角形 64"/>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国等の取組</a:t>
              </a:r>
            </a:p>
          </p:txBody>
        </p:sp>
      </p:grpSp>
      <p:sp>
        <p:nvSpPr>
          <p:cNvPr id="4" name="正方形/長方形 3">
            <a:extLst>
              <a:ext uri="{FF2B5EF4-FFF2-40B4-BE49-F238E27FC236}">
                <a16:creationId xmlns:a16="http://schemas.microsoft.com/office/drawing/2014/main" id="{606F518F-FD62-C1C1-6AD2-E95E9A471F87}"/>
              </a:ext>
            </a:extLst>
          </p:cNvPr>
          <p:cNvSpPr/>
          <p:nvPr/>
        </p:nvSpPr>
        <p:spPr>
          <a:xfrm>
            <a:off x="6971642" y="6464957"/>
            <a:ext cx="1100012" cy="23135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a:solidFill>
                  <a:schemeClr val="tx1"/>
                </a:solidFill>
                <a:latin typeface="Yu Gothic UI" panose="020B0500000000000000" pitchFamily="50" charset="-128"/>
                <a:ea typeface="Yu Gothic UI" panose="020B0500000000000000" pitchFamily="50" charset="-128"/>
              </a:rPr>
              <a:t>2023</a:t>
            </a:r>
            <a:r>
              <a:rPr kumimoji="1" lang="ja-JP" altLang="en-US" sz="1000">
                <a:solidFill>
                  <a:schemeClr val="tx1"/>
                </a:solidFill>
                <a:latin typeface="Yu Gothic UI" panose="020B0500000000000000" pitchFamily="50" charset="-128"/>
                <a:ea typeface="Yu Gothic UI" panose="020B0500000000000000" pitchFamily="50" charset="-128"/>
              </a:rPr>
              <a:t>年</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月作成</a:t>
            </a:r>
            <a:endParaRPr kumimoji="1" lang="en-US" altLang="ja-JP" sz="1000">
              <a:solidFill>
                <a:schemeClr val="tx1"/>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166687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4">
            <a:extLst>
              <a:ext uri="{FF2B5EF4-FFF2-40B4-BE49-F238E27FC236}">
                <a16:creationId xmlns:a16="http://schemas.microsoft.com/office/drawing/2014/main" id="{4F2AE016-5022-4EED-85A5-42F2041F199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693729" y="5029200"/>
            <a:ext cx="2005908" cy="1497928"/>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3844588" y="1633876"/>
            <a:ext cx="3957990" cy="698284"/>
          </a:xfrm>
          <a:prstGeom prst="rightArrow">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8" name="直線コネクタ 57"/>
          <p:cNvCxnSpPr/>
          <p:nvPr/>
        </p:nvCxnSpPr>
        <p:spPr>
          <a:xfrm>
            <a:off x="3825978" y="1784020"/>
            <a:ext cx="0" cy="3499116"/>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6080805" y="1794954"/>
            <a:ext cx="0" cy="348818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802578" y="1794954"/>
            <a:ext cx="0" cy="348818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4"/>
          </p:nvPr>
        </p:nvSpPr>
        <p:spPr/>
        <p:txBody>
          <a:bodyPr/>
          <a:lstStyle/>
          <a:p>
            <a:fld id="{15E707BA-883C-4D78-8419-4B7DEB3F4E9F}" type="slidenum">
              <a:rPr kumimoji="1" lang="en-GB" smtClean="0"/>
              <a:t>9</a:t>
            </a:fld>
            <a:endParaRPr kumimoji="1" lang="en-GB"/>
          </a:p>
        </p:txBody>
      </p:sp>
      <p:sp>
        <p:nvSpPr>
          <p:cNvPr id="11" name="テキスト ボックス 10">
            <a:extLst>
              <a:ext uri="{FF2B5EF4-FFF2-40B4-BE49-F238E27FC236}">
                <a16:creationId xmlns:a16="http://schemas.microsoft.com/office/drawing/2014/main" id="{B5977502-E10D-469D-A3E9-D2E68404E73B}"/>
              </a:ext>
            </a:extLst>
          </p:cNvPr>
          <p:cNvSpPr txBox="1"/>
          <p:nvPr/>
        </p:nvSpPr>
        <p:spPr>
          <a:xfrm>
            <a:off x="2195885" y="435344"/>
            <a:ext cx="4282553" cy="400110"/>
          </a:xfrm>
          <a:prstGeom prst="rect">
            <a:avLst/>
          </a:prstGeom>
          <a:noFill/>
        </p:spPr>
        <p:txBody>
          <a:bodyPr wrap="square" rtlCol="0">
            <a:spAutoFit/>
          </a:bodyPr>
          <a:lstStyle/>
          <a:p>
            <a:pPr algn="r"/>
            <a:r>
              <a:rPr kumimoji="1" lang="ja-JP" altLang="en-US" sz="1400" spc="0">
                <a:ln w="9525">
                  <a:solidFill>
                    <a:srgbClr val="AF1932"/>
                  </a:solidFill>
                </a:ln>
                <a:solidFill>
                  <a:srgbClr val="AF1932"/>
                </a:solidFill>
                <a:latin typeface="+mn-ea"/>
                <a:ea typeface="+mn-ea"/>
              </a:rPr>
              <a:t>の</a:t>
            </a:r>
            <a:r>
              <a:rPr kumimoji="1" lang="ja-JP" altLang="en-US" sz="2000" spc="0">
                <a:ln w="9525">
                  <a:solidFill>
                    <a:srgbClr val="AF1932"/>
                  </a:solidFill>
                </a:ln>
                <a:solidFill>
                  <a:srgbClr val="AF1932"/>
                </a:solidFill>
                <a:latin typeface="+mn-ea"/>
              </a:rPr>
              <a:t> </a:t>
            </a:r>
            <a:r>
              <a:rPr kumimoji="1" lang="en-GB" altLang="ja-JP" sz="2000" spc="0">
                <a:ln w="9525">
                  <a:solidFill>
                    <a:srgbClr val="AF1932"/>
                  </a:solidFill>
                </a:ln>
                <a:solidFill>
                  <a:srgbClr val="AF1932"/>
                </a:solidFill>
                <a:latin typeface="Avenir Next LT Pro" panose="020B0504020202020204" pitchFamily="34" charset="0"/>
              </a:rPr>
              <a:t>Re-Design</a:t>
            </a:r>
            <a:r>
              <a:rPr kumimoji="1" lang="ja-JP" altLang="en-US" sz="2000" spc="0">
                <a:ln w="9525">
                  <a:solidFill>
                    <a:srgbClr val="AF1932"/>
                  </a:solidFill>
                </a:ln>
                <a:solidFill>
                  <a:srgbClr val="AF1932"/>
                </a:solidFill>
                <a:latin typeface="Avenir Next LT Pro" panose="020B0504020202020204" pitchFamily="34" charset="0"/>
              </a:rPr>
              <a:t>の実現に向けたロードマップ</a:t>
            </a:r>
            <a:endParaRPr kumimoji="1" lang="en-GB" sz="2000">
              <a:ln w="9525">
                <a:solidFill>
                  <a:srgbClr val="AF1932"/>
                </a:solidFill>
              </a:ln>
              <a:solidFill>
                <a:srgbClr val="AF1932"/>
              </a:solidFill>
            </a:endParaRPr>
          </a:p>
        </p:txBody>
      </p:sp>
      <p:sp>
        <p:nvSpPr>
          <p:cNvPr id="33" name="正方形/長方形 32"/>
          <p:cNvSpPr/>
          <p:nvPr/>
        </p:nvSpPr>
        <p:spPr>
          <a:xfrm>
            <a:off x="1819802" y="1794954"/>
            <a:ext cx="18365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1100" b="1">
                <a:solidFill>
                  <a:srgbClr val="AF1932"/>
                </a:solidFill>
                <a:latin typeface="Yu Gothic UI" panose="020B0500000000000000" pitchFamily="50" charset="-128"/>
                <a:ea typeface="Yu Gothic UI" panose="020B0500000000000000" pitchFamily="50" charset="-128"/>
              </a:rPr>
              <a:t>これまでの主な取組</a:t>
            </a:r>
          </a:p>
        </p:txBody>
      </p:sp>
      <p:sp>
        <p:nvSpPr>
          <p:cNvPr id="34" name="正方形/長方形 33"/>
          <p:cNvSpPr/>
          <p:nvPr/>
        </p:nvSpPr>
        <p:spPr>
          <a:xfrm>
            <a:off x="5504257" y="1593428"/>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100">
              <a:latin typeface="Yu Gothic UI" panose="020B0500000000000000" pitchFamily="50" charset="-128"/>
              <a:ea typeface="Yu Gothic UI" panose="020B0500000000000000" pitchFamily="50" charset="-128"/>
            </a:endParaRPr>
          </a:p>
        </p:txBody>
      </p:sp>
      <p:sp>
        <p:nvSpPr>
          <p:cNvPr id="52" name="正方形/長方形 51"/>
          <p:cNvSpPr/>
          <p:nvPr/>
        </p:nvSpPr>
        <p:spPr>
          <a:xfrm>
            <a:off x="5726604" y="1515177"/>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2025</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57" name="正方形/長方形 56"/>
          <p:cNvSpPr/>
          <p:nvPr/>
        </p:nvSpPr>
        <p:spPr>
          <a:xfrm>
            <a:off x="7461454"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2030</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8" name="正方形/長方形 7"/>
          <p:cNvSpPr/>
          <p:nvPr/>
        </p:nvSpPr>
        <p:spPr>
          <a:xfrm>
            <a:off x="527256" y="2317748"/>
            <a:ext cx="1284921" cy="1406972"/>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誰一人</a:t>
            </a:r>
            <a:endParaRPr kumimoji="1" lang="en-US" altLang="ja-JP" sz="1100">
              <a:solidFill>
                <a:schemeClr val="bg1"/>
              </a:solidFill>
            </a:endParaRPr>
          </a:p>
          <a:p>
            <a:pPr algn="ctr"/>
            <a:r>
              <a:rPr kumimoji="1" lang="ja-JP" altLang="en-US" sz="1100">
                <a:solidFill>
                  <a:schemeClr val="bg1"/>
                </a:solidFill>
              </a:rPr>
              <a:t>取り残されない</a:t>
            </a:r>
            <a:endParaRPr kumimoji="1" lang="en-US" altLang="ja-JP" sz="1100">
              <a:solidFill>
                <a:schemeClr val="bg1"/>
              </a:solidFill>
            </a:endParaRPr>
          </a:p>
          <a:p>
            <a:pPr algn="ctr"/>
            <a:r>
              <a:rPr kumimoji="1" lang="ja-JP" altLang="en-US" sz="1100">
                <a:solidFill>
                  <a:schemeClr val="bg1"/>
                </a:solidFill>
              </a:rPr>
              <a:t>デジタル化</a:t>
            </a:r>
          </a:p>
        </p:txBody>
      </p:sp>
      <p:sp>
        <p:nvSpPr>
          <p:cNvPr id="64" name="正方形/長方形 63"/>
          <p:cNvSpPr/>
          <p:nvPr/>
        </p:nvSpPr>
        <p:spPr>
          <a:xfrm>
            <a:off x="6169171" y="1808518"/>
            <a:ext cx="1604942" cy="349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900" b="1">
                <a:solidFill>
                  <a:schemeClr val="bg1"/>
                </a:solidFill>
                <a:latin typeface="Yu Gothic UI" panose="020B0500000000000000" pitchFamily="50" charset="-128"/>
                <a:ea typeface="Yu Gothic UI" panose="020B0500000000000000" pitchFamily="50" charset="-128"/>
              </a:rPr>
              <a:t>VALUE</a:t>
            </a:r>
            <a:r>
              <a:rPr kumimoji="1" lang="ja-JP" altLang="en-US" sz="900" b="1">
                <a:solidFill>
                  <a:schemeClr val="bg1"/>
                </a:solidFill>
                <a:latin typeface="Yu Gothic UI" panose="020B0500000000000000" pitchFamily="50" charset="-128"/>
                <a:ea typeface="Yu Gothic UI" panose="020B0500000000000000" pitchFamily="50" charset="-128"/>
              </a:rPr>
              <a:t>の実現に向けた</a:t>
            </a:r>
            <a:endParaRPr kumimoji="1" lang="en-US" altLang="ja-JP" sz="900" b="1">
              <a:solidFill>
                <a:schemeClr val="bg1"/>
              </a:solidFill>
              <a:latin typeface="Yu Gothic UI" panose="020B0500000000000000" pitchFamily="50" charset="-128"/>
              <a:ea typeface="Yu Gothic UI" panose="020B0500000000000000" pitchFamily="50" charset="-128"/>
            </a:endParaRPr>
          </a:p>
          <a:p>
            <a:pPr algn="ctr"/>
            <a:r>
              <a:rPr kumimoji="1" lang="ja-JP" altLang="en-US" sz="900" b="1">
                <a:solidFill>
                  <a:schemeClr val="bg1"/>
                </a:solidFill>
                <a:latin typeface="Yu Gothic UI" panose="020B0500000000000000" pitchFamily="50" charset="-128"/>
                <a:ea typeface="Yu Gothic UI" panose="020B0500000000000000" pitchFamily="50" charset="-128"/>
              </a:rPr>
              <a:t>取組の方針</a:t>
            </a:r>
          </a:p>
        </p:txBody>
      </p:sp>
      <p:sp>
        <p:nvSpPr>
          <p:cNvPr id="82" name="正方形/長方形 81"/>
          <p:cNvSpPr/>
          <p:nvPr/>
        </p:nvSpPr>
        <p:spPr>
          <a:xfrm>
            <a:off x="527256" y="3914278"/>
            <a:ext cx="1284921" cy="1368858"/>
          </a:xfrm>
          <a:prstGeom prst="rect">
            <a:avLst/>
          </a:prstGeom>
          <a:solidFill>
            <a:srgbClr val="AF1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bg1"/>
                </a:solidFill>
              </a:rPr>
              <a:t>環境</a:t>
            </a:r>
            <a:endParaRPr kumimoji="1" lang="en-US" altLang="ja-JP" sz="1100">
              <a:solidFill>
                <a:schemeClr val="bg1"/>
              </a:solidFill>
            </a:endParaRPr>
          </a:p>
          <a:p>
            <a:pPr algn="ctr"/>
            <a:r>
              <a:rPr kumimoji="1" lang="ja-JP" altLang="en-US" sz="1100">
                <a:solidFill>
                  <a:schemeClr val="bg1"/>
                </a:solidFill>
              </a:rPr>
              <a:t>エネルギー</a:t>
            </a:r>
            <a:endParaRPr kumimoji="1" lang="en-US" altLang="ja-JP" sz="1100">
              <a:solidFill>
                <a:schemeClr val="bg1"/>
              </a:solidFill>
            </a:endParaRPr>
          </a:p>
          <a:p>
            <a:pPr algn="ctr"/>
            <a:r>
              <a:rPr kumimoji="1" lang="ja-JP" altLang="en-US" sz="1100">
                <a:solidFill>
                  <a:schemeClr val="bg1"/>
                </a:solidFill>
              </a:rPr>
              <a:t>脱炭素</a:t>
            </a:r>
          </a:p>
        </p:txBody>
      </p:sp>
      <p:sp>
        <p:nvSpPr>
          <p:cNvPr id="35" name="テキスト プレースホルダー 3">
            <a:extLst>
              <a:ext uri="{FF2B5EF4-FFF2-40B4-BE49-F238E27FC236}">
                <a16:creationId xmlns:a16="http://schemas.microsoft.com/office/drawing/2014/main" id="{BF7FA137-CC2A-4F34-BFFD-E93D1329850E}"/>
              </a:ext>
            </a:extLst>
          </p:cNvPr>
          <p:cNvSpPr txBox="1">
            <a:spLocks/>
          </p:cNvSpPr>
          <p:nvPr/>
        </p:nvSpPr>
        <p:spPr>
          <a:xfrm>
            <a:off x="452438" y="1006522"/>
            <a:ext cx="8958262" cy="643209"/>
          </a:xfrm>
          <a:prstGeom prst="rect">
            <a:avLst/>
          </a:prstGeom>
        </p:spPr>
        <p:txBody>
          <a:bodyPr/>
          <a:lstStyle>
            <a:lvl1pPr marL="0" indent="0" algn="l" defTabSz="914400" rtl="0" eaLnBrk="1" latinLnBrk="0" hangingPunct="1">
              <a:lnSpc>
                <a:spcPts val="19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性別や年齢、国籍、障がいの有無などにかかわらず、自分らしく暮らし活躍できる社会に向けて取り組みます。また、環境問題とデジタル技術をマッチングさせ、ひとにも環境にもやさしい持続可能なまちづくりにも活かし、</a:t>
            </a:r>
            <a:r>
              <a:rPr lang="en-US" altLang="ja-JP" b="1" kern="100">
                <a:latin typeface="游明朝" panose="02020400000000000000" pitchFamily="18" charset="-128"/>
                <a:ea typeface="Yu Gothic UI" panose="020B0500000000000000" pitchFamily="50" charset="-128"/>
                <a:cs typeface="Times New Roman" panose="02020603050405020304" pitchFamily="18" charset="0"/>
              </a:rPr>
              <a:t>SDGs</a:t>
            </a:r>
            <a:r>
              <a:rPr lang="ja-JP" altLang="en-US" b="1" kern="100" err="1">
                <a:latin typeface="游明朝" panose="02020400000000000000" pitchFamily="18" charset="-128"/>
                <a:ea typeface="Yu Gothic UI" panose="020B0500000000000000" pitchFamily="50" charset="-128"/>
                <a:cs typeface="Times New Roman" panose="02020603050405020304" pitchFamily="18" charset="0"/>
              </a:rPr>
              <a:t>、</a:t>
            </a:r>
            <a:r>
              <a:rPr lang="en-US" altLang="ja-JP" b="1" kern="100">
                <a:latin typeface="游明朝" panose="02020400000000000000" pitchFamily="18" charset="-128"/>
                <a:ea typeface="Yu Gothic UI" panose="020B0500000000000000" pitchFamily="50" charset="-128"/>
                <a:cs typeface="Times New Roman" panose="02020603050405020304" pitchFamily="18" charset="0"/>
              </a:rPr>
              <a:t>GX</a:t>
            </a:r>
            <a:r>
              <a:rPr lang="ja-JP" altLang="en-US" b="1" kern="100" err="1">
                <a:latin typeface="游明朝" panose="02020400000000000000" pitchFamily="18" charset="-128"/>
                <a:ea typeface="Yu Gothic UI" panose="020B0500000000000000" pitchFamily="50" charset="-128"/>
                <a:cs typeface="Times New Roman" panose="02020603050405020304" pitchFamily="18" charset="0"/>
              </a:rPr>
              <a:t>へと</a:t>
            </a:r>
            <a:r>
              <a:rPr lang="ja-JP" altLang="en-US" b="1" kern="100">
                <a:latin typeface="游明朝" panose="02020400000000000000" pitchFamily="18" charset="-128"/>
                <a:ea typeface="Yu Gothic UI" panose="020B0500000000000000" pitchFamily="50" charset="-128"/>
                <a:cs typeface="Times New Roman" panose="02020603050405020304" pitchFamily="18" charset="0"/>
              </a:rPr>
              <a:t>つなげていきます。</a:t>
            </a:r>
          </a:p>
          <a:p>
            <a:endParaRPr lang="ja-JP" altLang="en-US" b="1" kern="100">
              <a:latin typeface="游明朝" panose="02020400000000000000" pitchFamily="18" charset="-128"/>
              <a:ea typeface="Yu Gothic UI" panose="020B0500000000000000" pitchFamily="50" charset="-128"/>
              <a:cs typeface="Times New Roman" panose="02020603050405020304" pitchFamily="18" charset="0"/>
            </a:endParaRPr>
          </a:p>
          <a:p>
            <a:endParaRPr lang="ja-JP" altLang="en-US" b="1" kern="100">
              <a:latin typeface="游明朝" panose="02020400000000000000" pitchFamily="18" charset="-128"/>
              <a:ea typeface="Yu Gothic UI" panose="020B0500000000000000" pitchFamily="50" charset="-128"/>
              <a:cs typeface="Times New Roman" panose="02020603050405020304" pitchFamily="18" charset="0"/>
            </a:endParaRPr>
          </a:p>
        </p:txBody>
      </p:sp>
      <p:pic>
        <p:nvPicPr>
          <p:cNvPr id="37" name="図 36" descr="花 が含まれている画像&#10;&#10;自動的に生成された説明">
            <a:extLst>
              <a:ext uri="{FF2B5EF4-FFF2-40B4-BE49-F238E27FC236}">
                <a16:creationId xmlns:a16="http://schemas.microsoft.com/office/drawing/2014/main" id="{9BC3DE73-A44B-44A7-882F-E197CC5DD1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438" y="388755"/>
            <a:ext cx="1939313" cy="540000"/>
          </a:xfrm>
          <a:prstGeom prst="rect">
            <a:avLst/>
          </a:prstGeom>
        </p:spPr>
      </p:pic>
      <p:sp>
        <p:nvSpPr>
          <p:cNvPr id="43" name="正方形/長方形 42"/>
          <p:cNvSpPr/>
          <p:nvPr/>
        </p:nvSpPr>
        <p:spPr>
          <a:xfrm>
            <a:off x="1880078" y="3313790"/>
            <a:ext cx="1894791" cy="235776"/>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多言語翻訳ツールの導入</a:t>
            </a:r>
          </a:p>
        </p:txBody>
      </p:sp>
      <p:sp>
        <p:nvSpPr>
          <p:cNvPr id="44" name="ホームベース 43"/>
          <p:cNvSpPr/>
          <p:nvPr/>
        </p:nvSpPr>
        <p:spPr>
          <a:xfrm>
            <a:off x="3858975" y="3327162"/>
            <a:ext cx="2188834" cy="402487"/>
          </a:xfrm>
          <a:prstGeom prst="homePlate">
            <a:avLst>
              <a:gd name="adj" fmla="val 38949"/>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音声認識・手話通訳技術等の活用</a:t>
            </a:r>
            <a:endParaRPr lang="en-US" altLang="ja-JP" sz="1000">
              <a:latin typeface="Yu Gothic UI" panose="020B0500000000000000" pitchFamily="50" charset="-128"/>
              <a:ea typeface="Yu Gothic UI" panose="020B0500000000000000" pitchFamily="50" charset="-128"/>
            </a:endParaRPr>
          </a:p>
        </p:txBody>
      </p:sp>
      <p:sp>
        <p:nvSpPr>
          <p:cNvPr id="46" name="ホームベース 45"/>
          <p:cNvSpPr/>
          <p:nvPr/>
        </p:nvSpPr>
        <p:spPr>
          <a:xfrm>
            <a:off x="1863286" y="3005875"/>
            <a:ext cx="5920683" cy="245617"/>
          </a:xfrm>
          <a:prstGeom prst="homePlate">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デジタルリテラシー向上の取組</a:t>
            </a:r>
          </a:p>
        </p:txBody>
      </p:sp>
      <p:sp>
        <p:nvSpPr>
          <p:cNvPr id="54" name="ホームベース 53"/>
          <p:cNvSpPr/>
          <p:nvPr/>
        </p:nvSpPr>
        <p:spPr>
          <a:xfrm>
            <a:off x="1863287" y="3933404"/>
            <a:ext cx="5910826" cy="266678"/>
          </a:xfrm>
          <a:prstGeom prst="homePlate">
            <a:avLst>
              <a:gd name="adj" fmla="val 48938"/>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脱炭素社会の実現に向けた取組</a:t>
            </a:r>
            <a:endParaRPr lang="en-US" altLang="ja-JP" sz="1000">
              <a:latin typeface="Yu Gothic UI" panose="020B0500000000000000" pitchFamily="50" charset="-128"/>
              <a:ea typeface="Yu Gothic UI" panose="020B0500000000000000" pitchFamily="50" charset="-128"/>
            </a:endParaRPr>
          </a:p>
        </p:txBody>
      </p:sp>
      <p:sp>
        <p:nvSpPr>
          <p:cNvPr id="56" name="ホームベース 55"/>
          <p:cNvSpPr/>
          <p:nvPr/>
        </p:nvSpPr>
        <p:spPr>
          <a:xfrm>
            <a:off x="3858975" y="4234318"/>
            <a:ext cx="3915137" cy="266799"/>
          </a:xfrm>
          <a:prstGeom prst="homePlate">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a:latin typeface="Yu Gothic UI" panose="020B0500000000000000" pitchFamily="50" charset="-128"/>
                <a:ea typeface="Yu Gothic UI" panose="020B0500000000000000" pitchFamily="50" charset="-128"/>
              </a:rPr>
              <a:t>IoT</a:t>
            </a:r>
            <a:r>
              <a:rPr kumimoji="1" lang="ja-JP" altLang="en-US" sz="1000">
                <a:latin typeface="Yu Gothic UI" panose="020B0500000000000000" pitchFamily="50" charset="-128"/>
                <a:ea typeface="Yu Gothic UI" panose="020B0500000000000000" pitchFamily="50" charset="-128"/>
              </a:rPr>
              <a:t>によるエネルギー需給予測や環境データの可視化</a:t>
            </a:r>
          </a:p>
        </p:txBody>
      </p:sp>
      <p:sp>
        <p:nvSpPr>
          <p:cNvPr id="66" name="ホームベース 65"/>
          <p:cNvSpPr/>
          <p:nvPr/>
        </p:nvSpPr>
        <p:spPr>
          <a:xfrm>
            <a:off x="3858975" y="4562470"/>
            <a:ext cx="3915137" cy="266799"/>
          </a:xfrm>
          <a:prstGeom prst="homePlate">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ゼロカーボンへの機運醸成</a:t>
            </a:r>
          </a:p>
        </p:txBody>
      </p:sp>
      <p:sp>
        <p:nvSpPr>
          <p:cNvPr id="68" name="ホームベース 67"/>
          <p:cNvSpPr/>
          <p:nvPr/>
        </p:nvSpPr>
        <p:spPr>
          <a:xfrm>
            <a:off x="1873142" y="2393966"/>
            <a:ext cx="5910827" cy="255032"/>
          </a:xfrm>
          <a:prstGeom prst="homePlate">
            <a:avLst>
              <a:gd name="adj" fmla="val 54014"/>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00">
                <a:latin typeface="Yu Gothic UI" panose="020B0500000000000000" pitchFamily="50" charset="-128"/>
                <a:ea typeface="Yu Gothic UI" panose="020B0500000000000000" pitchFamily="50" charset="-128"/>
              </a:rPr>
              <a:t>サービスの</a:t>
            </a:r>
            <a:r>
              <a:rPr kumimoji="1" lang="en-US" altLang="ja-JP" sz="1000">
                <a:latin typeface="Yu Gothic UI" panose="020B0500000000000000" pitchFamily="50" charset="-128"/>
                <a:ea typeface="Yu Gothic UI" panose="020B0500000000000000" pitchFamily="50" charset="-128"/>
              </a:rPr>
              <a:t>UI</a:t>
            </a:r>
            <a:r>
              <a:rPr kumimoji="1" lang="ja-JP" altLang="en-US" sz="1000">
                <a:latin typeface="Yu Gothic UI" panose="020B0500000000000000" pitchFamily="50" charset="-128"/>
                <a:ea typeface="Yu Gothic UI" panose="020B0500000000000000" pitchFamily="50" charset="-128"/>
              </a:rPr>
              <a:t>・</a:t>
            </a:r>
            <a:r>
              <a:rPr kumimoji="1" lang="en-US" altLang="ja-JP" sz="1000">
                <a:latin typeface="Yu Gothic UI" panose="020B0500000000000000" pitchFamily="50" charset="-128"/>
                <a:ea typeface="Yu Gothic UI" panose="020B0500000000000000" pitchFamily="50" charset="-128"/>
              </a:rPr>
              <a:t>UX</a:t>
            </a:r>
            <a:r>
              <a:rPr kumimoji="1" lang="ja-JP" altLang="en-US" sz="1000">
                <a:latin typeface="Yu Gothic UI" panose="020B0500000000000000" pitchFamily="50" charset="-128"/>
                <a:ea typeface="Yu Gothic UI" panose="020B0500000000000000" pitchFamily="50" charset="-128"/>
              </a:rPr>
              <a:t>の向上</a:t>
            </a:r>
          </a:p>
        </p:txBody>
      </p:sp>
      <p:sp>
        <p:nvSpPr>
          <p:cNvPr id="69" name="ホームベース 68"/>
          <p:cNvSpPr/>
          <p:nvPr/>
        </p:nvSpPr>
        <p:spPr>
          <a:xfrm>
            <a:off x="1863286" y="2703090"/>
            <a:ext cx="5910827" cy="245617"/>
          </a:xfrm>
          <a:prstGeom prst="homePlate">
            <a:avLst>
              <a:gd name="adj" fmla="val 46897"/>
            </a:avLst>
          </a:prstGeom>
          <a:solidFill>
            <a:srgbClr val="FCEAED"/>
          </a:solidFill>
          <a:ln>
            <a:solidFill>
              <a:schemeClr val="tx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000">
                <a:latin typeface="Yu Gothic UI" panose="020B0500000000000000" pitchFamily="50" charset="-128"/>
                <a:ea typeface="Yu Gothic UI" panose="020B0500000000000000" pitchFamily="50" charset="-128"/>
              </a:rPr>
              <a:t>WEB</a:t>
            </a:r>
            <a:r>
              <a:rPr kumimoji="1" lang="ja-JP" altLang="en-US" sz="1000">
                <a:latin typeface="Yu Gothic UI" panose="020B0500000000000000" pitchFamily="50" charset="-128"/>
                <a:ea typeface="Yu Gothic UI" panose="020B0500000000000000" pitchFamily="50" charset="-128"/>
              </a:rPr>
              <a:t>アクセシビリティの向上</a:t>
            </a:r>
          </a:p>
        </p:txBody>
      </p:sp>
      <p:sp>
        <p:nvSpPr>
          <p:cNvPr id="71" name="正方形/長方形 70"/>
          <p:cNvSpPr/>
          <p:nvPr/>
        </p:nvSpPr>
        <p:spPr>
          <a:xfrm>
            <a:off x="6139095" y="3332090"/>
            <a:ext cx="1635017" cy="392630"/>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相談窓口等への多様な</a:t>
            </a:r>
          </a:p>
          <a:p>
            <a:pPr algn="ctr"/>
            <a:r>
              <a:rPr lang="ja-JP" altLang="en-US" sz="1000">
                <a:solidFill>
                  <a:schemeClr val="dk1"/>
                </a:solidFill>
                <a:latin typeface="Yu Gothic UI" panose="020B0500000000000000" pitchFamily="50" charset="-128"/>
                <a:ea typeface="Yu Gothic UI" panose="020B0500000000000000" pitchFamily="50" charset="-128"/>
              </a:rPr>
              <a:t>コミュニケーションツールの導入</a:t>
            </a:r>
          </a:p>
        </p:txBody>
      </p:sp>
      <p:sp>
        <p:nvSpPr>
          <p:cNvPr id="72" name="正方形/長方形 71"/>
          <p:cNvSpPr/>
          <p:nvPr/>
        </p:nvSpPr>
        <p:spPr>
          <a:xfrm>
            <a:off x="7853687" y="2342116"/>
            <a:ext cx="1780239" cy="716263"/>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誰もがデジタルの恩恵を</a:t>
            </a:r>
          </a:p>
          <a:p>
            <a:pPr algn="ctr"/>
            <a:r>
              <a:rPr lang="ja-JP" altLang="en-US" sz="1000">
                <a:solidFill>
                  <a:schemeClr val="dk1"/>
                </a:solidFill>
                <a:latin typeface="Yu Gothic UI" panose="020B0500000000000000" pitchFamily="50" charset="-128"/>
                <a:ea typeface="Yu Gothic UI" panose="020B0500000000000000" pitchFamily="50" charset="-128"/>
              </a:rPr>
              <a:t>享受できる社会</a:t>
            </a:r>
          </a:p>
        </p:txBody>
      </p:sp>
      <p:sp>
        <p:nvSpPr>
          <p:cNvPr id="74" name="正方形/長方形 73"/>
          <p:cNvSpPr/>
          <p:nvPr/>
        </p:nvSpPr>
        <p:spPr>
          <a:xfrm>
            <a:off x="7861044" y="3120037"/>
            <a:ext cx="1772882" cy="60468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a:solidFill>
                  <a:schemeClr val="dk1"/>
                </a:solidFill>
                <a:latin typeface="Yu Gothic UI" panose="020B0500000000000000" pitchFamily="50" charset="-128"/>
                <a:ea typeface="Yu Gothic UI" panose="020B0500000000000000" pitchFamily="50" charset="-128"/>
              </a:rPr>
              <a:t>リアルを支える</a:t>
            </a:r>
            <a:br>
              <a:rPr lang="en-US" altLang="ja-JP" sz="1000">
                <a:solidFill>
                  <a:schemeClr val="dk1"/>
                </a:solidFill>
                <a:latin typeface="Yu Gothic UI" panose="020B0500000000000000" pitchFamily="50" charset="-128"/>
                <a:ea typeface="Yu Gothic UI" panose="020B0500000000000000" pitchFamily="50" charset="-128"/>
              </a:rPr>
            </a:br>
            <a:r>
              <a:rPr lang="ja-JP" altLang="en-US" sz="1000">
                <a:solidFill>
                  <a:schemeClr val="dk1"/>
                </a:solidFill>
                <a:latin typeface="Yu Gothic UI" panose="020B0500000000000000" pitchFamily="50" charset="-128"/>
                <a:ea typeface="Yu Gothic UI" panose="020B0500000000000000" pitchFamily="50" charset="-128"/>
              </a:rPr>
              <a:t>デジタル活用の定着</a:t>
            </a:r>
          </a:p>
        </p:txBody>
      </p:sp>
      <p:sp>
        <p:nvSpPr>
          <p:cNvPr id="75" name="正方形/長方形 74"/>
          <p:cNvSpPr/>
          <p:nvPr/>
        </p:nvSpPr>
        <p:spPr>
          <a:xfrm>
            <a:off x="7861044" y="3924394"/>
            <a:ext cx="1772882" cy="923387"/>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00">
                <a:solidFill>
                  <a:schemeClr val="dk1"/>
                </a:solidFill>
                <a:latin typeface="Yu Gothic UI" panose="020B0500000000000000" pitchFamily="50" charset="-128"/>
                <a:ea typeface="Yu Gothic UI" panose="020B0500000000000000" pitchFamily="50" charset="-128"/>
              </a:rPr>
              <a:t>GX</a:t>
            </a:r>
            <a:r>
              <a:rPr lang="ja-JP" altLang="en-US" sz="1000">
                <a:solidFill>
                  <a:schemeClr val="dk1"/>
                </a:solidFill>
                <a:latin typeface="Yu Gothic UI" panose="020B0500000000000000" pitchFamily="50" charset="-128"/>
                <a:ea typeface="Yu Gothic UI" panose="020B0500000000000000" pitchFamily="50" charset="-128"/>
              </a:rPr>
              <a:t>の取組</a:t>
            </a:r>
          </a:p>
        </p:txBody>
      </p:sp>
      <p:sp>
        <p:nvSpPr>
          <p:cNvPr id="85" name="テキスト ボックス 84"/>
          <p:cNvSpPr txBox="1"/>
          <p:nvPr/>
        </p:nvSpPr>
        <p:spPr>
          <a:xfrm>
            <a:off x="751861" y="1846704"/>
            <a:ext cx="874069" cy="2616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defPPr>
              <a:defRPr lang="en-US"/>
            </a:defPPr>
            <a:lvl1pPr algn="ctr">
              <a:defRPr kumimoji="1" sz="1100" b="1">
                <a:solidFill>
                  <a:srgbClr val="AF1932"/>
                </a:solidFill>
                <a:latin typeface="Yu Gothic UI" panose="020B0500000000000000" pitchFamily="50" charset="-128"/>
                <a:ea typeface="Yu Gothic UI" panose="020B05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a:t>取組分野</a:t>
            </a:r>
          </a:p>
        </p:txBody>
      </p:sp>
      <p:sp>
        <p:nvSpPr>
          <p:cNvPr id="86" name="正方形/長方形 85"/>
          <p:cNvSpPr/>
          <p:nvPr/>
        </p:nvSpPr>
        <p:spPr>
          <a:xfrm>
            <a:off x="3476155" y="1515603"/>
            <a:ext cx="708401"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2023</a:t>
            </a:r>
            <a:endParaRPr kumimoji="1" lang="ja-JP" altLang="en-US" sz="1100" b="1">
              <a:solidFill>
                <a:srgbClr val="AF1932"/>
              </a:solidFill>
              <a:latin typeface="Yu Gothic UI" panose="020B0500000000000000" pitchFamily="50" charset="-128"/>
              <a:ea typeface="Yu Gothic UI" panose="020B0500000000000000" pitchFamily="50" charset="-128"/>
            </a:endParaRPr>
          </a:p>
        </p:txBody>
      </p:sp>
      <p:sp>
        <p:nvSpPr>
          <p:cNvPr id="73" name="角丸四角形 72"/>
          <p:cNvSpPr/>
          <p:nvPr/>
        </p:nvSpPr>
        <p:spPr>
          <a:xfrm>
            <a:off x="1875650" y="5029200"/>
            <a:ext cx="5926928" cy="228600"/>
          </a:xfrm>
          <a:prstGeom prst="roundRect">
            <a:avLst/>
          </a:prstGeom>
          <a:solidFill>
            <a:schemeClr val="bg1">
              <a:lumMod val="85000"/>
            </a:schemeClr>
          </a:solidFill>
          <a:ln>
            <a:solidFill>
              <a:schemeClr val="dk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000">
                <a:latin typeface="Yu Gothic UI" panose="020B0500000000000000" pitchFamily="50" charset="-128"/>
                <a:ea typeface="Yu Gothic UI" panose="020B0500000000000000" pitchFamily="50" charset="-128"/>
              </a:rPr>
              <a:t>持続可能な開発目標（</a:t>
            </a:r>
            <a:r>
              <a:rPr lang="en-US" altLang="ja-JP" sz="1000">
                <a:latin typeface="Yu Gothic UI" panose="020B0500000000000000" pitchFamily="50" charset="-128"/>
                <a:ea typeface="Yu Gothic UI" panose="020B0500000000000000" pitchFamily="50" charset="-128"/>
              </a:rPr>
              <a:t>SDGs</a:t>
            </a:r>
            <a:r>
              <a:rPr lang="ja-JP" altLang="en-US" sz="1000">
                <a:latin typeface="Yu Gothic UI" panose="020B0500000000000000" pitchFamily="50" charset="-128"/>
                <a:ea typeface="Yu Gothic UI" panose="020B0500000000000000" pitchFamily="50" charset="-128"/>
              </a:rPr>
              <a:t>）の取組</a:t>
            </a:r>
            <a:endParaRPr lang="en-US" altLang="ja-JP" sz="1000">
              <a:latin typeface="Yu Gothic UI" panose="020B0500000000000000" pitchFamily="50" charset="-128"/>
              <a:ea typeface="Yu Gothic UI" panose="020B0500000000000000" pitchFamily="50" charset="-128"/>
            </a:endParaRPr>
          </a:p>
        </p:txBody>
      </p:sp>
      <p:sp>
        <p:nvSpPr>
          <p:cNvPr id="42" name="正方形/長方形 41"/>
          <p:cNvSpPr/>
          <p:nvPr/>
        </p:nvSpPr>
        <p:spPr>
          <a:xfrm>
            <a:off x="4046286" y="1800646"/>
            <a:ext cx="1604942"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sz="900" b="1">
                <a:solidFill>
                  <a:schemeClr val="bg1"/>
                </a:solidFill>
                <a:latin typeface="Yu Gothic UI" panose="020B0500000000000000" pitchFamily="50" charset="-128"/>
                <a:ea typeface="Yu Gothic UI" panose="020B0500000000000000" pitchFamily="50" charset="-128"/>
              </a:rPr>
              <a:t>これからの取組テーマ</a:t>
            </a:r>
          </a:p>
        </p:txBody>
      </p:sp>
      <p:grpSp>
        <p:nvGrpSpPr>
          <p:cNvPr id="45" name="グループ化 44"/>
          <p:cNvGrpSpPr/>
          <p:nvPr/>
        </p:nvGrpSpPr>
        <p:grpSpPr>
          <a:xfrm>
            <a:off x="354827" y="5444050"/>
            <a:ext cx="743157" cy="1088189"/>
            <a:chOff x="354827" y="5444050"/>
            <a:chExt cx="743157" cy="1088189"/>
          </a:xfrm>
        </p:grpSpPr>
        <p:sp>
          <p:nvSpPr>
            <p:cNvPr id="47" name="ホームベース 46"/>
            <p:cNvSpPr/>
            <p:nvPr/>
          </p:nvSpPr>
          <p:spPr>
            <a:xfrm>
              <a:off x="354827" y="5815116"/>
              <a:ext cx="743157" cy="156262"/>
            </a:xfrm>
            <a:prstGeom prst="homePlate">
              <a:avLst/>
            </a:prstGeom>
            <a:solidFill>
              <a:srgbClr val="FCEAE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00" spc="-40">
                  <a:solidFill>
                    <a:schemeClr val="tx1"/>
                  </a:solidFill>
                </a:rPr>
                <a:t>これからの取組テーマ</a:t>
              </a:r>
            </a:p>
          </p:txBody>
        </p:sp>
        <p:sp>
          <p:nvSpPr>
            <p:cNvPr id="48" name="正方形/長方形 47"/>
            <p:cNvSpPr/>
            <p:nvPr/>
          </p:nvSpPr>
          <p:spPr>
            <a:xfrm>
              <a:off x="354827" y="5633378"/>
              <a:ext cx="743157" cy="150794"/>
            </a:xfrm>
            <a:prstGeom prst="rect">
              <a:avLst/>
            </a:prstGeom>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これまでの取組</a:t>
              </a:r>
            </a:p>
          </p:txBody>
        </p:sp>
        <p:sp>
          <p:nvSpPr>
            <p:cNvPr id="49" name="テキスト ボックス 48"/>
            <p:cNvSpPr txBox="1"/>
            <p:nvPr/>
          </p:nvSpPr>
          <p:spPr>
            <a:xfrm>
              <a:off x="540397" y="5444050"/>
              <a:ext cx="478782" cy="184666"/>
            </a:xfrm>
            <a:prstGeom prst="rect">
              <a:avLst/>
            </a:prstGeom>
            <a:noFill/>
          </p:spPr>
          <p:txBody>
            <a:bodyPr wrap="square" rtlCol="0">
              <a:spAutoFit/>
            </a:bodyPr>
            <a:lstStyle/>
            <a:p>
              <a:r>
                <a:rPr kumimoji="1" lang="ja-JP" altLang="en-US" sz="600"/>
                <a:t>凡例</a:t>
              </a:r>
            </a:p>
          </p:txBody>
        </p:sp>
        <p:sp>
          <p:nvSpPr>
            <p:cNvPr id="50" name="正方形/長方形 49"/>
            <p:cNvSpPr/>
            <p:nvPr/>
          </p:nvSpPr>
          <p:spPr>
            <a:xfrm>
              <a:off x="354827" y="6001591"/>
              <a:ext cx="743157" cy="150794"/>
            </a:xfrm>
            <a:prstGeom prst="rect">
              <a:avLst/>
            </a:prstGeom>
            <a:solidFill>
              <a:srgbClr val="F7C5CD"/>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STRATEGY</a:t>
              </a:r>
              <a:endParaRPr kumimoji="1" lang="ja-JP" altLang="en-US" sz="600" spc="-40">
                <a:solidFill>
                  <a:schemeClr val="tx1"/>
                </a:solidFill>
              </a:endParaRPr>
            </a:p>
          </p:txBody>
        </p:sp>
        <p:sp>
          <p:nvSpPr>
            <p:cNvPr id="63" name="正方形/長方形 62"/>
            <p:cNvSpPr/>
            <p:nvPr/>
          </p:nvSpPr>
          <p:spPr>
            <a:xfrm>
              <a:off x="354827" y="6182598"/>
              <a:ext cx="743157" cy="150794"/>
            </a:xfrm>
            <a:prstGeom prst="rect">
              <a:avLst/>
            </a:prstGeom>
            <a:solidFill>
              <a:srgbClr val="F19DAB"/>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600" spc="-40">
                  <a:solidFill>
                    <a:schemeClr val="tx1"/>
                  </a:solidFill>
                </a:rPr>
                <a:t>VALUE</a:t>
              </a:r>
              <a:endParaRPr kumimoji="1" lang="ja-JP" altLang="en-US" sz="600" spc="-40">
                <a:solidFill>
                  <a:schemeClr val="tx1"/>
                </a:solidFill>
              </a:endParaRPr>
            </a:p>
          </p:txBody>
        </p:sp>
        <p:sp>
          <p:nvSpPr>
            <p:cNvPr id="67" name="角丸四角形 66"/>
            <p:cNvSpPr/>
            <p:nvPr/>
          </p:nvSpPr>
          <p:spPr>
            <a:xfrm>
              <a:off x="354827" y="6363605"/>
              <a:ext cx="743157" cy="168634"/>
            </a:xfrm>
            <a:prstGeom prst="roundRect">
              <a:avLst/>
            </a:prstGeom>
            <a:solidFill>
              <a:srgbClr val="D9D9D9"/>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600" spc="-40">
                  <a:solidFill>
                    <a:schemeClr val="tx1"/>
                  </a:solidFill>
                </a:rPr>
                <a:t>国等の取組</a:t>
              </a:r>
            </a:p>
          </p:txBody>
        </p:sp>
      </p:grpSp>
      <p:sp>
        <p:nvSpPr>
          <p:cNvPr id="4" name="正方形/長方形 3">
            <a:extLst>
              <a:ext uri="{FF2B5EF4-FFF2-40B4-BE49-F238E27FC236}">
                <a16:creationId xmlns:a16="http://schemas.microsoft.com/office/drawing/2014/main" id="{56249120-0D8D-6EFC-B8B3-8EAF1683E078}"/>
              </a:ext>
            </a:extLst>
          </p:cNvPr>
          <p:cNvSpPr/>
          <p:nvPr/>
        </p:nvSpPr>
        <p:spPr>
          <a:xfrm>
            <a:off x="6971642" y="6464957"/>
            <a:ext cx="1100012" cy="23135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00">
                <a:solidFill>
                  <a:schemeClr val="tx1"/>
                </a:solidFill>
                <a:latin typeface="Yu Gothic UI" panose="020B0500000000000000" pitchFamily="50" charset="-128"/>
                <a:ea typeface="Yu Gothic UI" panose="020B0500000000000000" pitchFamily="50" charset="-128"/>
              </a:rPr>
              <a:t>2023</a:t>
            </a:r>
            <a:r>
              <a:rPr kumimoji="1" lang="ja-JP" altLang="en-US" sz="1000">
                <a:solidFill>
                  <a:schemeClr val="tx1"/>
                </a:solidFill>
                <a:latin typeface="Yu Gothic UI" panose="020B0500000000000000" pitchFamily="50" charset="-128"/>
                <a:ea typeface="Yu Gothic UI" panose="020B0500000000000000" pitchFamily="50" charset="-128"/>
              </a:rPr>
              <a:t>年</a:t>
            </a:r>
            <a:r>
              <a:rPr kumimoji="1" lang="en-US" altLang="ja-JP" sz="1000">
                <a:solidFill>
                  <a:schemeClr val="tx1"/>
                </a:solidFill>
                <a:latin typeface="Yu Gothic UI" panose="020B0500000000000000" pitchFamily="50" charset="-128"/>
                <a:ea typeface="Yu Gothic UI" panose="020B0500000000000000" pitchFamily="50" charset="-128"/>
              </a:rPr>
              <a:t>3</a:t>
            </a:r>
            <a:r>
              <a:rPr kumimoji="1" lang="ja-JP" altLang="en-US" sz="1000">
                <a:solidFill>
                  <a:schemeClr val="tx1"/>
                </a:solidFill>
                <a:latin typeface="Yu Gothic UI" panose="020B0500000000000000" pitchFamily="50" charset="-128"/>
                <a:ea typeface="Yu Gothic UI" panose="020B0500000000000000" pitchFamily="50" charset="-128"/>
              </a:rPr>
              <a:t>月作成</a:t>
            </a:r>
            <a:endParaRPr kumimoji="1" lang="en-US" altLang="ja-JP" sz="1000">
              <a:solidFill>
                <a:schemeClr val="tx1"/>
              </a:solidFill>
              <a:latin typeface="Yu Gothic UI" panose="020B0500000000000000" pitchFamily="50" charset="-128"/>
              <a:ea typeface="Yu Gothic UI" panose="020B0500000000000000" pitchFamily="50" charset="-128"/>
            </a:endParaRPr>
          </a:p>
        </p:txBody>
      </p:sp>
      <p:sp>
        <p:nvSpPr>
          <p:cNvPr id="5" name="正方形/長方形 4">
            <a:extLst>
              <a:ext uri="{FF2B5EF4-FFF2-40B4-BE49-F238E27FC236}">
                <a16:creationId xmlns:a16="http://schemas.microsoft.com/office/drawing/2014/main" id="{42672F96-D535-00D8-CD0E-72A1E43076AC}"/>
              </a:ext>
            </a:extLst>
          </p:cNvPr>
          <p:cNvSpPr/>
          <p:nvPr/>
        </p:nvSpPr>
        <p:spPr>
          <a:xfrm>
            <a:off x="7884471" y="1815386"/>
            <a:ext cx="1748529" cy="38961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kumimoji="1" lang="en-US" altLang="ja-JP" sz="1100" b="1">
                <a:solidFill>
                  <a:srgbClr val="AF1932"/>
                </a:solidFill>
                <a:latin typeface="Yu Gothic UI" panose="020B0500000000000000" pitchFamily="50" charset="-128"/>
                <a:ea typeface="Yu Gothic UI" panose="020B0500000000000000" pitchFamily="50" charset="-128"/>
              </a:rPr>
              <a:t>2040</a:t>
            </a:r>
            <a:r>
              <a:rPr kumimoji="1" lang="ja-JP" altLang="en-US" sz="1100" b="1">
                <a:solidFill>
                  <a:srgbClr val="AF1932"/>
                </a:solidFill>
                <a:latin typeface="Yu Gothic UI" panose="020B0500000000000000" pitchFamily="50" charset="-128"/>
                <a:ea typeface="Yu Gothic UI" panose="020B0500000000000000" pitchFamily="50" charset="-128"/>
              </a:rPr>
              <a:t>年頃までに実現したい</a:t>
            </a:r>
            <a:endParaRPr kumimoji="1" lang="en-US" altLang="ja-JP" sz="1100" b="1">
              <a:solidFill>
                <a:srgbClr val="AF1932"/>
              </a:solidFill>
              <a:latin typeface="Yu Gothic UI" panose="020B0500000000000000" pitchFamily="50" charset="-128"/>
              <a:ea typeface="Yu Gothic UI" panose="020B0500000000000000" pitchFamily="50" charset="-128"/>
            </a:endParaRPr>
          </a:p>
          <a:p>
            <a:pPr algn="ctr"/>
            <a:r>
              <a:rPr kumimoji="1" lang="ja-JP" altLang="en-US" sz="1100" b="1">
                <a:solidFill>
                  <a:srgbClr val="AF1932"/>
                </a:solidFill>
                <a:latin typeface="Yu Gothic UI" panose="020B0500000000000000" pitchFamily="50" charset="-128"/>
                <a:ea typeface="Yu Gothic UI" panose="020B0500000000000000" pitchFamily="50" charset="-128"/>
              </a:rPr>
              <a:t>「未来の大阪市」</a:t>
            </a:r>
          </a:p>
        </p:txBody>
      </p:sp>
    </p:spTree>
    <p:extLst>
      <p:ext uri="{BB962C8B-B14F-4D97-AF65-F5344CB8AC3E}">
        <p14:creationId xmlns:p14="http://schemas.microsoft.com/office/powerpoint/2010/main" val="325900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da0Kx6H2BQ46LQNohaN4Q"/>
</p:tagLst>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venir Next LT Pro Demi"/>
        <a:ea typeface="Yu Gothic UI"/>
        <a:cs typeface=""/>
      </a:majorFont>
      <a:minorFont>
        <a:latin typeface="Avenir Next LT Pro"/>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1E43B"/>
        </a:solidFill>
        <a:ln>
          <a:noFill/>
        </a:ln>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s">
  <a:themeElements>
    <a:clrScheme name="Custom 38">
      <a:dk1>
        <a:srgbClr val="000000"/>
      </a:dk1>
      <a:lt1>
        <a:srgbClr val="FFFFFF"/>
      </a:lt1>
      <a:dk2>
        <a:srgbClr val="898989"/>
      </a:dk2>
      <a:lt2>
        <a:srgbClr val="CCCCCC"/>
      </a:lt2>
      <a:accent1>
        <a:srgbClr val="A000FF"/>
      </a:accent1>
      <a:accent2>
        <a:srgbClr val="7400C0"/>
      </a:accent2>
      <a:accent3>
        <a:srgbClr val="450073"/>
      </a:accent3>
      <a:accent4>
        <a:srgbClr val="00B9FF"/>
      </a:accent4>
      <a:accent5>
        <a:srgbClr val="008EFF"/>
      </a:accent5>
      <a:accent6>
        <a:srgbClr val="004CFF"/>
      </a:accent6>
      <a:hlink>
        <a:srgbClr val="004CFF"/>
      </a:hlink>
      <a:folHlink>
        <a:srgbClr val="A000FF"/>
      </a:folHlink>
    </a:clrScheme>
    <a:fontScheme name="AccNEW_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lumMod val="20000"/>
            <a:lumOff val="80000"/>
          </a:schemeClr>
        </a:solidFill>
        <a:ln>
          <a:noFill/>
        </a:ln>
      </a:spPr>
      <a:bodyPr lIns="36000" rIns="36000" rtlCol="0" anchor="ctr"/>
      <a:lstStyle>
        <a:defPPr algn="l">
          <a:defRPr kumimoji="1" sz="1200" dirty="0">
            <a:solidFill>
              <a:schemeClr val="tx1"/>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chor="t">
        <a:noAutofit/>
      </a:bodyPr>
      <a:lstStyle>
        <a:defPPr algn="l">
          <a:defRPr kumimoji="1" sz="1200" dirty="0" smtClean="0">
            <a:solidFill>
              <a:srgbClr val="000000"/>
            </a:solidFill>
            <a:latin typeface="Meiryo UI" panose="020B0604030504040204" pitchFamily="50" charset="-128"/>
          </a:defRPr>
        </a:defPPr>
      </a:lstStyle>
    </a:txDef>
  </a:objectDefaults>
  <a:extraClrSchemeLst/>
  <a:custClrLst>
    <a:custClr name="Strategy-Orange">
      <a:srgbClr val="FF9128"/>
    </a:custClr>
    <a:custClr name="Strategy-Carmine">
      <a:srgbClr val="BD001D"/>
    </a:custClr>
    <a:custClr name="Consulting-Light Aqua">
      <a:srgbClr val="00F3FF"/>
    </a:custClr>
    <a:custClr name="Consulting-Dark Violet">
      <a:srgbClr val="7500C0"/>
    </a:custClr>
    <a:custClr name="Digital-Lime">
      <a:srgbClr val="00FF00"/>
    </a:custClr>
    <a:custClr name="Digital-Sunglow">
      <a:srgbClr val="FFD42E"/>
    </a:custClr>
    <a:custClr name="Technology-Aqua">
      <a:srgbClr val="00F3FF"/>
    </a:custClr>
    <a:custClr name="Technology-Lime">
      <a:srgbClr val="00FF00"/>
    </a:custClr>
    <a:custClr name="Operations-Aqua">
      <a:srgbClr val="00F3FF"/>
    </a:custClr>
    <a:custClr name="Operations-Navy Blue">
      <a:srgbClr val="004DFF"/>
    </a:custClr>
    <a:custClr name="Strategy-Orange Red">
      <a:srgbClr val="FF3C0F"/>
    </a:custClr>
    <a:custClr name="Strategy-Dark Carmine">
      <a:srgbClr val="920026"/>
    </a:custClr>
    <a:custClr name="Consulting-Electric Purple">
      <a:srgbClr val="A100FF"/>
    </a:custClr>
    <a:custClr name="Consulting-Indigo">
      <a:srgbClr val="5F0095"/>
    </a:custClr>
    <a:custClr name="Digital-Yellow">
      <a:srgbClr val="FFFF00"/>
    </a:custClr>
    <a:custClr name="Digital-Selective Yellow">
      <a:srgbClr val="FFB600"/>
    </a:custClr>
    <a:custClr name="Technology-Spring Green">
      <a:srgbClr val="00FF7D"/>
    </a:custClr>
    <a:custClr name="Technology-Dark Lime">
      <a:srgbClr val="00D700"/>
    </a:custClr>
    <a:custClr name="Operations-Deep Sky Blue">
      <a:srgbClr val="00BAFF"/>
    </a:custClr>
    <a:custClr name="Operations-Blue">
      <a:srgbClr val="2800FF"/>
    </a:custClr>
    <a:custClr name="Strategy-Red">
      <a:srgbClr val="FF0000"/>
    </a:custClr>
    <a:custClr name="Strategy-Burgundy">
      <a:srgbClr val="710012"/>
    </a:custClr>
    <a:custClr name="Consulting-Electric Indigo">
      <a:srgbClr val="7E00FF"/>
    </a:custClr>
    <a:custClr name="Consulting-Dark Indigo">
      <a:srgbClr val="380089"/>
    </a:custClr>
    <a:custClr name="Digital-Golden Yellow">
      <a:srgbClr val="FFEA00"/>
    </a:custClr>
    <a:custClr name="Digital-Dark Orange">
      <a:srgbClr val="FF9500"/>
    </a:custClr>
    <a:custClr name="Technology-Spring Bud">
      <a:srgbClr val="B9FF00"/>
    </a:custClr>
    <a:custClr name="Technology-British Racing Green">
      <a:srgbClr val="00530A"/>
    </a:custClr>
    <a:custClr name="Operations-Dodger Blue">
      <a:srgbClr val="008EFF"/>
    </a:custClr>
    <a:custClr name="Operations-Dark Blue">
      <a:srgbClr val="000088"/>
    </a:custClr>
  </a:custClrLst>
  <a:extLst>
    <a:ext uri="{05A4C25C-085E-4340-85A3-A5531E510DB2}">
      <thm15:themeFamily xmlns:thm15="http://schemas.microsoft.com/office/thememl/2012/main" name="Example Template - OS" id="{9F968AB0-6D6D-AD4E-87C9-AD236B8B6A34}" vid="{A5A462C2-6B7F-FA4F-873E-43F962E626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Acc_TechnologyTemplate_Graphik_100820</Template>
  <TotalTime>0</TotalTime>
  <Words>16035</Words>
  <Application>Microsoft Office PowerPoint</Application>
  <PresentationFormat>A4 210 x 297 mm</PresentationFormat>
  <Paragraphs>1936</Paragraphs>
  <Slides>53</Slides>
  <Notes>7</Notes>
  <HiddenSlides>0</HiddenSlides>
  <MMClips>0</MMClips>
  <ScaleCrop>false</ScaleCrop>
  <HeadingPairs>
    <vt:vector size="8" baseType="variant">
      <vt:variant>
        <vt:lpstr>使用されているフォント</vt:lpstr>
      </vt:variant>
      <vt:variant>
        <vt:i4>15</vt:i4>
      </vt:variant>
      <vt:variant>
        <vt:lpstr>テーマ</vt:lpstr>
      </vt:variant>
      <vt:variant>
        <vt:i4>2</vt:i4>
      </vt:variant>
      <vt:variant>
        <vt:lpstr>埋め込まれた OLE サーバー</vt:lpstr>
      </vt:variant>
      <vt:variant>
        <vt:i4>1</vt:i4>
      </vt:variant>
      <vt:variant>
        <vt:lpstr>スライド タイトル</vt:lpstr>
      </vt:variant>
      <vt:variant>
        <vt:i4>53</vt:i4>
      </vt:variant>
    </vt:vector>
  </HeadingPairs>
  <TitlesOfParts>
    <vt:vector size="71" baseType="lpstr">
      <vt:lpstr>Avenir Next LT Pro 本文</vt:lpstr>
      <vt:lpstr>Graphik</vt:lpstr>
      <vt:lpstr>HGP創英角ﾎﾟｯﾌﾟ体</vt:lpstr>
      <vt:lpstr>Meiryo UI</vt:lpstr>
      <vt:lpstr>Noto Sans JP</vt:lpstr>
      <vt:lpstr>Yu Gothic UI</vt:lpstr>
      <vt:lpstr>Yu Gothic UI 本文</vt:lpstr>
      <vt:lpstr>YuGothicUI-Bold</vt:lpstr>
      <vt:lpstr>游ゴシック</vt:lpstr>
      <vt:lpstr>游明朝</vt:lpstr>
      <vt:lpstr>Arial</vt:lpstr>
      <vt:lpstr>Avenir Next LT Pro</vt:lpstr>
      <vt:lpstr>Avenir Next LT Pro Demi</vt:lpstr>
      <vt:lpstr>Calibri</vt:lpstr>
      <vt:lpstr>Source Sans Pro</vt:lpstr>
      <vt:lpstr>デザインの設定</vt:lpstr>
      <vt:lpstr>Titles</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サービスDX</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2024-03-28T02:47:55Z</dcterms:created>
  <dcterms:modified xsi:type="dcterms:W3CDTF">2024-03-28T06:37:25Z</dcterms:modified>
</cp:coreProperties>
</file>